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6"/>
  </p:notesMasterIdLst>
  <p:handoutMasterIdLst>
    <p:handoutMasterId r:id="rId27"/>
  </p:handoutMasterIdLst>
  <p:sldIdLst>
    <p:sldId id="538" r:id="rId2"/>
    <p:sldId id="585" r:id="rId3"/>
    <p:sldId id="678" r:id="rId4"/>
    <p:sldId id="688" r:id="rId5"/>
    <p:sldId id="689" r:id="rId6"/>
    <p:sldId id="552" r:id="rId7"/>
    <p:sldId id="676" r:id="rId8"/>
    <p:sldId id="589" r:id="rId9"/>
    <p:sldId id="706" r:id="rId10"/>
    <p:sldId id="707" r:id="rId11"/>
    <p:sldId id="718" r:id="rId12"/>
    <p:sldId id="729" r:id="rId13"/>
    <p:sldId id="708" r:id="rId14"/>
    <p:sldId id="709" r:id="rId15"/>
    <p:sldId id="710" r:id="rId16"/>
    <p:sldId id="730" r:id="rId17"/>
    <p:sldId id="736" r:id="rId18"/>
    <p:sldId id="740" r:id="rId19"/>
    <p:sldId id="738" r:id="rId20"/>
    <p:sldId id="720" r:id="rId21"/>
    <p:sldId id="743" r:id="rId22"/>
    <p:sldId id="742" r:id="rId23"/>
    <p:sldId id="703" r:id="rId24"/>
    <p:sldId id="741" r:id="rId25"/>
  </p:sldIdLst>
  <p:sldSz cx="10382250" cy="7253288"/>
  <p:notesSz cx="6858000" cy="9144000"/>
  <p:defaultTextStyle>
    <a:defPPr>
      <a:defRPr lang="en-US"/>
    </a:defPPr>
    <a:lvl1pPr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1pPr>
    <a:lvl2pPr marL="466052"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2pPr>
    <a:lvl3pPr marL="932106"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3pPr>
    <a:lvl4pPr marL="1398158"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4pPr>
    <a:lvl5pPr marL="1864213" algn="l" rtl="0" eaLnBrk="0" fontAlgn="base" hangingPunct="0">
      <a:spcBef>
        <a:spcPct val="0"/>
      </a:spcBef>
      <a:spcAft>
        <a:spcPct val="0"/>
      </a:spcAft>
      <a:defRPr sz="2100" kern="1200">
        <a:solidFill>
          <a:schemeClr val="tx1"/>
        </a:solidFill>
        <a:latin typeface="Baskerville Old Face" charset="0"/>
        <a:ea typeface="ＭＳ Ｐゴシック" charset="0"/>
        <a:cs typeface="ＭＳ Ｐゴシック" charset="0"/>
      </a:defRPr>
    </a:lvl5pPr>
    <a:lvl6pPr marL="2330266" algn="l" defTabSz="466052" rtl="0" eaLnBrk="1" latinLnBrk="0" hangingPunct="1">
      <a:defRPr sz="2100" kern="1200">
        <a:solidFill>
          <a:schemeClr val="tx1"/>
        </a:solidFill>
        <a:latin typeface="Baskerville Old Face" charset="0"/>
        <a:ea typeface="ＭＳ Ｐゴシック" charset="0"/>
        <a:cs typeface="ＭＳ Ｐゴシック" charset="0"/>
      </a:defRPr>
    </a:lvl6pPr>
    <a:lvl7pPr marL="2796319" algn="l" defTabSz="466052" rtl="0" eaLnBrk="1" latinLnBrk="0" hangingPunct="1">
      <a:defRPr sz="2100" kern="1200">
        <a:solidFill>
          <a:schemeClr val="tx1"/>
        </a:solidFill>
        <a:latin typeface="Baskerville Old Face" charset="0"/>
        <a:ea typeface="ＭＳ Ｐゴシック" charset="0"/>
        <a:cs typeface="ＭＳ Ｐゴシック" charset="0"/>
      </a:defRPr>
    </a:lvl7pPr>
    <a:lvl8pPr marL="3262372" algn="l" defTabSz="466052" rtl="0" eaLnBrk="1" latinLnBrk="0" hangingPunct="1">
      <a:defRPr sz="2100" kern="1200">
        <a:solidFill>
          <a:schemeClr val="tx1"/>
        </a:solidFill>
        <a:latin typeface="Baskerville Old Face" charset="0"/>
        <a:ea typeface="ＭＳ Ｐゴシック" charset="0"/>
        <a:cs typeface="ＭＳ Ｐゴシック" charset="0"/>
      </a:defRPr>
    </a:lvl8pPr>
    <a:lvl9pPr marL="3728424" algn="l" defTabSz="466052" rtl="0" eaLnBrk="1" latinLnBrk="0" hangingPunct="1">
      <a:defRPr sz="2100" kern="1200">
        <a:solidFill>
          <a:schemeClr val="tx1"/>
        </a:solidFill>
        <a:latin typeface="Baskerville Old Face"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285">
          <p15:clr>
            <a:srgbClr val="A4A3A4"/>
          </p15:clr>
        </p15:guide>
        <p15:guide id="2" pos="327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1C"/>
    <a:srgbClr val="020090"/>
    <a:srgbClr val="800100"/>
    <a:srgbClr val="FE6603"/>
    <a:srgbClr val="3465C8"/>
    <a:srgbClr val="FDFF95"/>
    <a:srgbClr val="079E49"/>
    <a:srgbClr val="417EF6"/>
    <a:srgbClr val="622000"/>
    <a:srgbClr val="00C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Stile medio 4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E171933-4619-4E11-9A3F-F7608DF75F80}" styleName="Stile medio 1 - Color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Stile medio 1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ile scuro 2 - Colore 1/Color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49" autoAdjust="0"/>
    <p:restoredTop sz="84673" autoAdjust="0"/>
  </p:normalViewPr>
  <p:slideViewPr>
    <p:cSldViewPr>
      <p:cViewPr varScale="1">
        <p:scale>
          <a:sx n="90" d="100"/>
          <a:sy n="90" d="100"/>
        </p:scale>
        <p:origin x="-1736" y="-104"/>
      </p:cViewPr>
      <p:guideLst>
        <p:guide orient="horz" pos="2285"/>
        <p:guide pos="327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824"/>
    </p:cViewPr>
  </p:sorterViewPr>
  <p:notesViewPr>
    <p:cSldViewPr snapToGrid="0" snapToObjects="1">
      <p:cViewPr varScale="1">
        <p:scale>
          <a:sx n="160" d="100"/>
          <a:sy n="160" d="100"/>
        </p:scale>
        <p:origin x="4960" y="1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E93F53-B49A-804E-BC6A-F0ED6EA4BF3D}" type="datetimeFigureOut">
              <a:rPr lang="it-IT" smtClean="0"/>
              <a:pPr/>
              <a:t>18/09/20</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it-IT" dirty="0"/>
              <a:t>Annalisa D'Angelo - The Baryon Spectroscopy program at Jlab</a:t>
            </a:r>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35857E-9874-8743-BDA0-1B245D94B24B}" type="slidenum">
              <a:rPr lang="it-IT" smtClean="0"/>
              <a:pPr/>
              <a:t>‹n.›</a:t>
            </a:fld>
            <a:endParaRPr lang="it-IT" dirty="0"/>
          </a:p>
        </p:txBody>
      </p:sp>
    </p:spTree>
    <p:extLst>
      <p:ext uri="{BB962C8B-B14F-4D97-AF65-F5344CB8AC3E}">
        <p14:creationId xmlns:p14="http://schemas.microsoft.com/office/powerpoint/2010/main" val="219569408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US"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US" dirty="0"/>
          </a:p>
        </p:txBody>
      </p:sp>
      <p:sp>
        <p:nvSpPr>
          <p:cNvPr id="3076" name="Rectangle 4"/>
          <p:cNvSpPr>
            <a:spLocks noGrp="1" noRot="1" noChangeAspect="1" noChangeArrowheads="1" noTextEdit="1"/>
          </p:cNvSpPr>
          <p:nvPr>
            <p:ph type="sldImg" idx="2"/>
          </p:nvPr>
        </p:nvSpPr>
        <p:spPr bwMode="auto">
          <a:xfrm>
            <a:off x="976313" y="685800"/>
            <a:ext cx="490537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r>
              <a:rPr lang="en-US" dirty="0"/>
              <a:t>Annalisa D'Angelo - The Baryon Spectroscopy program at Jlab</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13F845E0-32E9-9948-A60B-2F8D6AAAFCD0}" type="slidenum">
              <a:rPr lang="en-US"/>
              <a:pPr/>
              <a:t>‹n.›</a:t>
            </a:fld>
            <a:endParaRPr lang="en-US" dirty="0"/>
          </a:p>
        </p:txBody>
      </p:sp>
    </p:spTree>
    <p:extLst>
      <p:ext uri="{BB962C8B-B14F-4D97-AF65-F5344CB8AC3E}">
        <p14:creationId xmlns:p14="http://schemas.microsoft.com/office/powerpoint/2010/main" val="676281020"/>
      </p:ext>
    </p:extLst>
  </p:cSld>
  <p:clrMap bg1="lt1" tx1="dk1" bg2="lt2" tx2="dk2" accent1="accent1" accent2="accent2" accent3="accent3" accent4="accent4" accent5="accent5" accent6="accent6" hlink="hlink" folHlink="folHlink"/>
  <p:hf hdr="0" dt="0"/>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66052" algn="l" rtl="0" fontAlgn="base">
      <a:spcBef>
        <a:spcPct val="30000"/>
      </a:spcBef>
      <a:spcAft>
        <a:spcPct val="0"/>
      </a:spcAft>
      <a:defRPr sz="1200" kern="1200">
        <a:solidFill>
          <a:schemeClr val="tx1"/>
        </a:solidFill>
        <a:latin typeface="Arial" charset="0"/>
        <a:ea typeface="ＭＳ Ｐゴシック" charset="0"/>
        <a:cs typeface="+mn-cs"/>
      </a:defRPr>
    </a:lvl2pPr>
    <a:lvl3pPr marL="932106" algn="l" rtl="0" fontAlgn="base">
      <a:spcBef>
        <a:spcPct val="30000"/>
      </a:spcBef>
      <a:spcAft>
        <a:spcPct val="0"/>
      </a:spcAft>
      <a:defRPr sz="1200" kern="1200">
        <a:solidFill>
          <a:schemeClr val="tx1"/>
        </a:solidFill>
        <a:latin typeface="Arial" charset="0"/>
        <a:ea typeface="ＭＳ Ｐゴシック" charset="0"/>
        <a:cs typeface="+mn-cs"/>
      </a:defRPr>
    </a:lvl3pPr>
    <a:lvl4pPr marL="1398158" algn="l" rtl="0" fontAlgn="base">
      <a:spcBef>
        <a:spcPct val="30000"/>
      </a:spcBef>
      <a:spcAft>
        <a:spcPct val="0"/>
      </a:spcAft>
      <a:defRPr sz="1200" kern="1200">
        <a:solidFill>
          <a:schemeClr val="tx1"/>
        </a:solidFill>
        <a:latin typeface="Arial" charset="0"/>
        <a:ea typeface="ＭＳ Ｐゴシック" charset="0"/>
        <a:cs typeface="+mn-cs"/>
      </a:defRPr>
    </a:lvl4pPr>
    <a:lvl5pPr marL="1864213" algn="l" rtl="0" fontAlgn="base">
      <a:spcBef>
        <a:spcPct val="30000"/>
      </a:spcBef>
      <a:spcAft>
        <a:spcPct val="0"/>
      </a:spcAft>
      <a:defRPr sz="1200" kern="1200">
        <a:solidFill>
          <a:schemeClr val="tx1"/>
        </a:solidFill>
        <a:latin typeface="Arial" charset="0"/>
        <a:ea typeface="ＭＳ Ｐゴシック" charset="0"/>
        <a:cs typeface="+mn-cs"/>
      </a:defRPr>
    </a:lvl5pPr>
    <a:lvl6pPr marL="2330266" algn="l" defTabSz="466052" rtl="0" eaLnBrk="1" latinLnBrk="0" hangingPunct="1">
      <a:defRPr sz="1200" kern="1200">
        <a:solidFill>
          <a:schemeClr val="tx1"/>
        </a:solidFill>
        <a:latin typeface="+mn-lt"/>
        <a:ea typeface="+mn-ea"/>
        <a:cs typeface="+mn-cs"/>
      </a:defRPr>
    </a:lvl6pPr>
    <a:lvl7pPr marL="2796319" algn="l" defTabSz="466052" rtl="0" eaLnBrk="1" latinLnBrk="0" hangingPunct="1">
      <a:defRPr sz="1200" kern="1200">
        <a:solidFill>
          <a:schemeClr val="tx1"/>
        </a:solidFill>
        <a:latin typeface="+mn-lt"/>
        <a:ea typeface="+mn-ea"/>
        <a:cs typeface="+mn-cs"/>
      </a:defRPr>
    </a:lvl7pPr>
    <a:lvl8pPr marL="3262372" algn="l" defTabSz="466052" rtl="0" eaLnBrk="1" latinLnBrk="0" hangingPunct="1">
      <a:defRPr sz="1200" kern="1200">
        <a:solidFill>
          <a:schemeClr val="tx1"/>
        </a:solidFill>
        <a:latin typeface="+mn-lt"/>
        <a:ea typeface="+mn-ea"/>
        <a:cs typeface="+mn-cs"/>
      </a:defRPr>
    </a:lvl8pPr>
    <a:lvl9pPr marL="3728424" algn="l" defTabSz="46605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76313" y="685800"/>
            <a:ext cx="4905375" cy="3429000"/>
          </a:xfrm>
        </p:spPr>
      </p:sp>
      <p:sp>
        <p:nvSpPr>
          <p:cNvPr id="3" name="Segnaposto note 2"/>
          <p:cNvSpPr>
            <a:spLocks noGrp="1"/>
          </p:cNvSpPr>
          <p:nvPr>
            <p:ph type="body" idx="1"/>
          </p:nvPr>
        </p:nvSpPr>
        <p:spPr/>
        <p:txBody>
          <a:bodyPr/>
          <a:lstStyle/>
          <a:p>
            <a:endParaRPr lang="it-IT" dirty="0"/>
          </a:p>
        </p:txBody>
      </p:sp>
      <p:sp>
        <p:nvSpPr>
          <p:cNvPr id="4" name="Segnaposto piè di pagina 3"/>
          <p:cNvSpPr>
            <a:spLocks noGrp="1"/>
          </p:cNvSpPr>
          <p:nvPr>
            <p:ph type="ftr" sz="quarter" idx="10"/>
          </p:nvPr>
        </p:nvSpPr>
        <p:spPr/>
        <p:txBody>
          <a:bodyPr/>
          <a:lstStyle/>
          <a:p>
            <a:r>
              <a:rPr lang="en-US" dirty="0"/>
              <a:t>Annalisa D'Angelo - The Baryon Spectroscopy program at Jlab</a:t>
            </a:r>
          </a:p>
        </p:txBody>
      </p:sp>
      <p:sp>
        <p:nvSpPr>
          <p:cNvPr id="5" name="Segnaposto numero diapositiva 4"/>
          <p:cNvSpPr>
            <a:spLocks noGrp="1"/>
          </p:cNvSpPr>
          <p:nvPr>
            <p:ph type="sldNum" sz="quarter" idx="11"/>
          </p:nvPr>
        </p:nvSpPr>
        <p:spPr/>
        <p:txBody>
          <a:bodyPr/>
          <a:lstStyle/>
          <a:p>
            <a:fld id="{13F845E0-32E9-9948-A60B-2F8D6AAAFCD0}" type="slidenum">
              <a:rPr lang="en-US" smtClean="0"/>
              <a:pPr/>
              <a:t>1</a:t>
            </a:fld>
            <a:endParaRPr lang="en-US" dirty="0"/>
          </a:p>
        </p:txBody>
      </p:sp>
    </p:spTree>
    <p:extLst>
      <p:ext uri="{BB962C8B-B14F-4D97-AF65-F5344CB8AC3E}">
        <p14:creationId xmlns:p14="http://schemas.microsoft.com/office/powerpoint/2010/main" val="3195284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693738"/>
            <a:ext cx="4886325" cy="341471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8043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85800"/>
            <a:ext cx="49053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85800"/>
            <a:ext cx="4905375" cy="3429000"/>
          </a:xfrm>
        </p:spPr>
      </p:sp>
      <p:sp>
        <p:nvSpPr>
          <p:cNvPr id="3" name="Notes Placeholder 2"/>
          <p:cNvSpPr>
            <a:spLocks noGrp="1"/>
          </p:cNvSpPr>
          <p:nvPr>
            <p:ph type="body" idx="1"/>
          </p:nvPr>
        </p:nvSpPr>
        <p:spPr/>
        <p:txBody>
          <a:bodyPr>
            <a:normAutofit/>
          </a:bodyPr>
          <a:lstStyle/>
          <a:p>
            <a:r>
              <a:rPr lang="en-US" dirty="0"/>
              <a:t>…  One of the experimental tool we employ is the study of the N* spectrum as</a:t>
            </a:r>
            <a:r>
              <a:rPr lang="en-US" baseline="0" dirty="0"/>
              <a:t> a</a:t>
            </a:r>
            <a:r>
              <a:rPr lang="en-US" dirty="0"/>
              <a:t> reflection</a:t>
            </a:r>
            <a:r>
              <a:rPr lang="en-US" baseline="0" dirty="0"/>
              <a:t> of</a:t>
            </a:r>
            <a:r>
              <a:rPr lang="en-US" dirty="0"/>
              <a:t> the underlying</a:t>
            </a:r>
            <a:r>
              <a:rPr lang="en-US" baseline="0" dirty="0"/>
              <a:t> degrees of freedom, some of which are shown by these cartoons representing constituent quarks in a bag, held together by gluon strings that my also get excited and generate hybrid baryons, quarks model with di-quark clustering, and states generated dynamically by meson-baryon interaction. These configuration result in variations of the excitation spectrum which we study with hadron or electromagnetic beams. The second line of research is to measure the strength  of resonance excitations versus the space-time resolution of the probe to see how the strength of the effective degrees of freedom change with the distance scale. Beyond these mostly experimental aspects, there has been significant progress in the theory sector , e.g. predictions from LQCD of the spectrum, the Dyson-Schwinger equations of QCD, holographic QCD, and others. </a:t>
            </a:r>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23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5838" y="693738"/>
            <a:ext cx="4886325" cy="3414712"/>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08043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85800"/>
            <a:ext cx="4905375" cy="3429000"/>
          </a:xfrm>
        </p:spPr>
      </p:sp>
      <p:sp>
        <p:nvSpPr>
          <p:cNvPr id="3" name="Notes Placeholder 2"/>
          <p:cNvSpPr>
            <a:spLocks noGrp="1"/>
          </p:cNvSpPr>
          <p:nvPr>
            <p:ph type="body" idx="1"/>
          </p:nvPr>
        </p:nvSpPr>
        <p:spPr/>
        <p:txBody>
          <a:bodyPr>
            <a:normAutofit/>
          </a:bodyPr>
          <a:lstStyle/>
          <a:p>
            <a:r>
              <a:rPr lang="en-US" dirty="0"/>
              <a:t>This slides shows</a:t>
            </a:r>
            <a:r>
              <a:rPr lang="en-US" baseline="0" dirty="0"/>
              <a:t> a summary of the results</a:t>
            </a:r>
            <a:r>
              <a:rPr lang="en-US" dirty="0"/>
              <a:t> </a:t>
            </a:r>
            <a:r>
              <a:rPr lang="en-US" baseline="0" dirty="0"/>
              <a:t>in this analysis. The green column shows the rating by the PDG. The two columns show the importance of the strangeness channel in this results.   </a:t>
            </a:r>
            <a:endParaRPr lang="en-US" dirty="0"/>
          </a:p>
        </p:txBody>
      </p:sp>
      <p:sp>
        <p:nvSpPr>
          <p:cNvPr id="4" name="Slide Number Placeholder 3"/>
          <p:cNvSpPr>
            <a:spLocks noGrp="1"/>
          </p:cNvSpPr>
          <p:nvPr>
            <p:ph type="sldNum" sz="quarter" idx="10"/>
          </p:nvPr>
        </p:nvSpPr>
        <p:spPr/>
        <p:txBody>
          <a:bodyPr/>
          <a:lstStyle/>
          <a:p>
            <a:fld id="{5D13E564-DB54-9B44-B6B0-B17C03A40BB6}"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85800"/>
            <a:ext cx="49053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D13E564-DB54-9B44-B6B0-B17C03A40BB6}"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85800"/>
            <a:ext cx="49053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85800"/>
            <a:ext cx="49053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AD305BF-BB42-164B-93B3-B3BA46BE1A81}" type="slidenum">
              <a:rPr lang="en-US">
                <a:latin typeface="Arial" pitchFamily="-65" charset="0"/>
              </a:rPr>
              <a:pPr/>
              <a:t>8</a:t>
            </a:fld>
            <a:endParaRPr lang="en-US" dirty="0">
              <a:latin typeface="Arial" pitchFamily="-65" charset="0"/>
            </a:endParaRPr>
          </a:p>
        </p:txBody>
      </p:sp>
      <p:sp>
        <p:nvSpPr>
          <p:cNvPr id="52227" name="Rectangle 2"/>
          <p:cNvSpPr>
            <a:spLocks noGrp="1" noRot="1" noChangeAspect="1" noChangeArrowheads="1" noTextEdit="1"/>
          </p:cNvSpPr>
          <p:nvPr>
            <p:ph type="sldImg"/>
          </p:nvPr>
        </p:nvSpPr>
        <p:spPr>
          <a:xfrm>
            <a:off x="976313" y="687388"/>
            <a:ext cx="4905375" cy="3429000"/>
          </a:xfrm>
          <a:ln/>
        </p:spPr>
      </p:sp>
      <p:sp>
        <p:nvSpPr>
          <p:cNvPr id="52228" name="Rectangle 3"/>
          <p:cNvSpPr>
            <a:spLocks noGrp="1" noChangeArrowheads="1"/>
          </p:cNvSpPr>
          <p:nvPr>
            <p:ph type="body" idx="1"/>
          </p:nvPr>
        </p:nvSpPr>
        <p:spPr>
          <a:xfrm>
            <a:off x="685800" y="4343400"/>
            <a:ext cx="5486400" cy="4113213"/>
          </a:xfrm>
          <a:noFill/>
          <a:ln/>
        </p:spPr>
        <p:txBody>
          <a:bodyPr/>
          <a:lstStyle/>
          <a:p>
            <a:r>
              <a:rPr lang="en-US" b="1" dirty="0">
                <a:latin typeface="Arial" pitchFamily="-65" charset="0"/>
              </a:rPr>
              <a:t>The nucleon matrix element of the energy-momentum tensor is known to contain 3 form factors</a:t>
            </a:r>
            <a:r>
              <a:rPr lang="en-US" dirty="0">
                <a:latin typeface="Arial" pitchFamily="-65" charset="0"/>
              </a:rPr>
              <a:t>. They</a:t>
            </a:r>
            <a:r>
              <a:rPr lang="en-US" baseline="0" dirty="0">
                <a:latin typeface="Arial" pitchFamily="-65" charset="0"/>
              </a:rPr>
              <a:t> describe ….. and can only be measured directly in elastic graviton-nucleon scattering.  </a:t>
            </a:r>
            <a:r>
              <a:rPr lang="en-US" dirty="0">
                <a:latin typeface="Arial" pitchFamily="-65" charset="0"/>
              </a:rPr>
              <a:t>However, these form factors appear as moments of the unpolarized GPDs as shown here. The quark angular momentum in the nucleon is given by the 2</a:t>
            </a:r>
            <a:r>
              <a:rPr lang="en-US" baseline="30000" dirty="0">
                <a:latin typeface="Arial" pitchFamily="-65" charset="0"/>
              </a:rPr>
              <a:t>nd</a:t>
            </a:r>
            <a:r>
              <a:rPr lang="en-US" dirty="0">
                <a:latin typeface="Arial" pitchFamily="-65" charset="0"/>
              </a:rPr>
              <a:t> moment of the sum of GPD H and E. The mass and pressure distribution of the quarks are given by the 2</a:t>
            </a:r>
            <a:r>
              <a:rPr lang="en-US" baseline="30000" dirty="0">
                <a:latin typeface="Arial" pitchFamily="-65" charset="0"/>
              </a:rPr>
              <a:t>nd</a:t>
            </a:r>
            <a:r>
              <a:rPr lang="en-US" dirty="0">
                <a:latin typeface="Arial" pitchFamily="-65" charset="0"/>
              </a:rPr>
              <a:t> moment of H where the pressure is probed by parameter xi.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85800"/>
            <a:ext cx="49053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6313" y="685800"/>
            <a:ext cx="490537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65146C-2381-E845-AEC8-0B41B4187267}"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13E564-DB54-9B44-B6B0-B17C03A40BB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547646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78505" y="2253388"/>
            <a:ext cx="8825240" cy="1554390"/>
          </a:xfrm>
          <a:prstGeom prst="rect">
            <a:avLst/>
          </a:prstGeom>
        </p:spPr>
        <p:txBody>
          <a:bodyPr lIns="91412" tIns="45705" rIns="91412" bIns="45705"/>
          <a:lstStyle/>
          <a:p>
            <a:r>
              <a:rPr lang="it-IT"/>
              <a:t>Fare clic per modificare stile</a:t>
            </a:r>
          </a:p>
        </p:txBody>
      </p:sp>
      <p:sp>
        <p:nvSpPr>
          <p:cNvPr id="3" name="Sottotitolo 2"/>
          <p:cNvSpPr>
            <a:spLocks noGrp="1"/>
          </p:cNvSpPr>
          <p:nvPr>
            <p:ph type="subTitle" idx="1"/>
          </p:nvPr>
        </p:nvSpPr>
        <p:spPr>
          <a:xfrm>
            <a:off x="1557013" y="4110996"/>
            <a:ext cx="7268229" cy="1852821"/>
          </a:xfrm>
          <a:prstGeom prst="rect">
            <a:avLst/>
          </a:prstGeom>
        </p:spPr>
        <p:txBody>
          <a:bodyPr lIns="91412" tIns="45705" rIns="91412" bIns="45705"/>
          <a:lstStyle>
            <a:lvl1pPr marL="0" indent="0" algn="ctr">
              <a:buNone/>
              <a:defRPr/>
            </a:lvl1pPr>
            <a:lvl2pPr marL="466052" indent="0" algn="ctr">
              <a:buNone/>
              <a:defRPr/>
            </a:lvl2pPr>
            <a:lvl3pPr marL="932106" indent="0" algn="ctr">
              <a:buNone/>
              <a:defRPr/>
            </a:lvl3pPr>
            <a:lvl4pPr marL="1398158" indent="0" algn="ctr">
              <a:buNone/>
              <a:defRPr/>
            </a:lvl4pPr>
            <a:lvl5pPr marL="1864213" indent="0" algn="ctr">
              <a:buNone/>
              <a:defRPr/>
            </a:lvl5pPr>
            <a:lvl6pPr marL="2330266" indent="0" algn="ctr">
              <a:buNone/>
              <a:defRPr/>
            </a:lvl6pPr>
            <a:lvl7pPr marL="2796319" indent="0" algn="ctr">
              <a:buNone/>
              <a:defRPr/>
            </a:lvl7pPr>
            <a:lvl8pPr marL="3262372" indent="0" algn="ctr">
              <a:buNone/>
              <a:defRPr/>
            </a:lvl8pPr>
            <a:lvl9pPr marL="3728424" indent="0" algn="ctr">
              <a:buNone/>
              <a:defRPr/>
            </a:lvl9pPr>
          </a:lstStyle>
          <a:p>
            <a:r>
              <a:rPr lang="it-IT"/>
              <a:t>Fare clic per modificare lo stile del sottotitolo dello schema</a:t>
            </a:r>
          </a:p>
        </p:txBody>
      </p:sp>
      <p:sp>
        <p:nvSpPr>
          <p:cNvPr id="6" name="Segnaposto numero diapositiva 5"/>
          <p:cNvSpPr>
            <a:spLocks noGrp="1"/>
          </p:cNvSpPr>
          <p:nvPr>
            <p:ph type="sldNum" sz="quarter" idx="12"/>
          </p:nvPr>
        </p:nvSpPr>
        <p:spPr/>
        <p:txBody>
          <a:bodyPr/>
          <a:lstStyle>
            <a:lvl1pPr>
              <a:defRPr/>
            </a:lvl1pPr>
          </a:lstStyle>
          <a:p>
            <a:fld id="{74184F22-47CE-E84F-AE27-D9117E68BE8E}" type="slidenum">
              <a:rPr lang="en-US"/>
              <a:pPr/>
              <a:t>‹n.›</a:t>
            </a:fld>
            <a:endParaRPr lang="en-US" dirty="0"/>
          </a:p>
        </p:txBody>
      </p:sp>
      <p:sp>
        <p:nvSpPr>
          <p:cNvPr id="8"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63" tIns="44479" rIns="88963" bIns="44479" numCol="1" anchor="t" anchorCtr="0" compatLnSpc="1">
            <a:prstTxWarp prst="textNoShape">
              <a:avLst/>
            </a:prstTxWarp>
          </a:bodyPr>
          <a:lstStyle>
            <a:lvl1pPr algn="ctr" defTabSz="888413">
              <a:defRPr sz="900">
                <a:solidFill>
                  <a:srgbClr val="800000"/>
                </a:solidFill>
              </a:defRPr>
            </a:lvl1pPr>
          </a:lstStyle>
          <a:p>
            <a:r>
              <a:rPr lang="mr-IN" smtClean="0"/>
              <a:t>RG-K PAC48   -  September 25, 2020                                                            Annalisa D’Angelo – Run Group K</a:t>
            </a:r>
            <a:endParaRPr lang="en-US" dirty="0"/>
          </a:p>
        </p:txBody>
      </p:sp>
    </p:spTree>
    <p:extLst>
      <p:ext uri="{BB962C8B-B14F-4D97-AF65-F5344CB8AC3E}">
        <p14:creationId xmlns:p14="http://schemas.microsoft.com/office/powerpoint/2010/main" val="415040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40"/>
            <a:ext cx="8825240" cy="1209679"/>
          </a:xfrm>
          <a:prstGeom prst="rect">
            <a:avLst/>
          </a:prstGeom>
        </p:spPr>
        <p:txBody>
          <a:bodyPr lIns="91412" tIns="45705" rIns="91412" bIns="45705"/>
          <a:lstStyle/>
          <a:p>
            <a:r>
              <a:rPr lang="it-IT"/>
              <a:t>Fare clic per modificare stile</a:t>
            </a:r>
          </a:p>
        </p:txBody>
      </p:sp>
      <p:sp>
        <p:nvSpPr>
          <p:cNvPr id="3" name="Segnaposto contenuto 2"/>
          <p:cNvSpPr>
            <a:spLocks noGrp="1"/>
          </p:cNvSpPr>
          <p:nvPr>
            <p:ph idx="1"/>
          </p:nvPr>
        </p:nvSpPr>
        <p:spPr>
          <a:xfrm>
            <a:off x="778505" y="2095397"/>
            <a:ext cx="8825240" cy="4351972"/>
          </a:xfrm>
          <a:prstGeom prst="rect">
            <a:avLst/>
          </a:prstGeom>
        </p:spPr>
        <p:txBody>
          <a:bodyPr lIns="91412" tIns="45705" rIns="91412" bIns="45705"/>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numero diapositiva 5"/>
          <p:cNvSpPr>
            <a:spLocks noGrp="1"/>
          </p:cNvSpPr>
          <p:nvPr>
            <p:ph type="sldNum" sz="quarter" idx="12"/>
          </p:nvPr>
        </p:nvSpPr>
        <p:spPr/>
        <p:txBody>
          <a:bodyPr/>
          <a:lstStyle>
            <a:lvl1pPr>
              <a:defRPr/>
            </a:lvl1pPr>
          </a:lstStyle>
          <a:p>
            <a:fld id="{B2E123A2-8C0A-B24D-ABFA-7CF5F3B53C08}" type="slidenum">
              <a:rPr lang="en-US"/>
              <a:pPr/>
              <a:t>‹n.›</a:t>
            </a:fld>
            <a:endParaRPr lang="en-US" dirty="0"/>
          </a:p>
        </p:txBody>
      </p:sp>
      <p:sp>
        <p:nvSpPr>
          <p:cNvPr id="7"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63" tIns="44479" rIns="88963" bIns="44479" numCol="1" anchor="t" anchorCtr="0" compatLnSpc="1">
            <a:prstTxWarp prst="textNoShape">
              <a:avLst/>
            </a:prstTxWarp>
          </a:bodyPr>
          <a:lstStyle>
            <a:lvl1pPr algn="ctr" defTabSz="888413">
              <a:defRPr sz="1000">
                <a:solidFill>
                  <a:srgbClr val="800000"/>
                </a:solidFill>
                <a:latin typeface="+mj-lt"/>
              </a:defRPr>
            </a:lvl1pPr>
          </a:lstStyle>
          <a:p>
            <a:r>
              <a:rPr lang="mr-IN" smtClean="0"/>
              <a:t>RG-K PAC48   -  September 25, 2020                                                            Annalisa D’Angelo – Run Group K</a:t>
            </a:r>
            <a:endParaRPr lang="en-US" dirty="0"/>
          </a:p>
        </p:txBody>
      </p:sp>
    </p:spTree>
    <p:extLst>
      <p:ext uri="{BB962C8B-B14F-4D97-AF65-F5344CB8AC3E}">
        <p14:creationId xmlns:p14="http://schemas.microsoft.com/office/powerpoint/2010/main" val="1523679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19394" y="4661574"/>
            <a:ext cx="8825240" cy="1439487"/>
          </a:xfrm>
          <a:prstGeom prst="rect">
            <a:avLst/>
          </a:prstGeom>
        </p:spPr>
        <p:txBody>
          <a:bodyPr lIns="91412" tIns="45705" rIns="91412" bIns="45705" anchor="t"/>
          <a:lstStyle>
            <a:lvl1pPr algn="l">
              <a:defRPr sz="4100" b="1" cap="all"/>
            </a:lvl1pPr>
          </a:lstStyle>
          <a:p>
            <a:r>
              <a:rPr lang="it-IT"/>
              <a:t>Fare clic per modificare stile</a:t>
            </a:r>
          </a:p>
        </p:txBody>
      </p:sp>
      <p:sp>
        <p:nvSpPr>
          <p:cNvPr id="3" name="Segnaposto testo 2"/>
          <p:cNvSpPr>
            <a:spLocks noGrp="1"/>
          </p:cNvSpPr>
          <p:nvPr>
            <p:ph type="body" idx="1"/>
          </p:nvPr>
        </p:nvSpPr>
        <p:spPr>
          <a:xfrm>
            <a:off x="819394" y="3073674"/>
            <a:ext cx="8825240" cy="1587904"/>
          </a:xfrm>
          <a:prstGeom prst="rect">
            <a:avLst/>
          </a:prstGeom>
        </p:spPr>
        <p:txBody>
          <a:bodyPr lIns="91412" tIns="45705" rIns="91412" bIns="45705" anchor="b"/>
          <a:lstStyle>
            <a:lvl1pPr marL="0" indent="0">
              <a:buNone/>
              <a:defRPr sz="2100"/>
            </a:lvl1pPr>
            <a:lvl2pPr marL="466052" indent="0">
              <a:buNone/>
              <a:defRPr sz="1900"/>
            </a:lvl2pPr>
            <a:lvl3pPr marL="932106" indent="0">
              <a:buNone/>
              <a:defRPr sz="1700"/>
            </a:lvl3pPr>
            <a:lvl4pPr marL="1398158" indent="0">
              <a:buNone/>
              <a:defRPr sz="1400"/>
            </a:lvl4pPr>
            <a:lvl5pPr marL="1864213" indent="0">
              <a:buNone/>
              <a:defRPr sz="1400"/>
            </a:lvl5pPr>
            <a:lvl6pPr marL="2330266" indent="0">
              <a:buNone/>
              <a:defRPr sz="1400"/>
            </a:lvl6pPr>
            <a:lvl7pPr marL="2796319" indent="0">
              <a:buNone/>
              <a:defRPr sz="1400"/>
            </a:lvl7pPr>
            <a:lvl8pPr marL="3262372" indent="0">
              <a:buNone/>
              <a:defRPr sz="1400"/>
            </a:lvl8pPr>
            <a:lvl9pPr marL="3728424" indent="0">
              <a:buNone/>
              <a:defRPr sz="1400"/>
            </a:lvl9pPr>
          </a:lstStyle>
          <a:p>
            <a:pPr lvl="0"/>
            <a:r>
              <a:rPr lang="it-IT"/>
              <a:t>Fare clic per modificare gli stili del testo dello schema</a:t>
            </a:r>
          </a:p>
        </p:txBody>
      </p:sp>
      <p:sp>
        <p:nvSpPr>
          <p:cNvPr id="6" name="Segnaposto numero diapositiva 5"/>
          <p:cNvSpPr>
            <a:spLocks noGrp="1"/>
          </p:cNvSpPr>
          <p:nvPr>
            <p:ph type="sldNum" sz="quarter" idx="12"/>
          </p:nvPr>
        </p:nvSpPr>
        <p:spPr/>
        <p:txBody>
          <a:bodyPr/>
          <a:lstStyle>
            <a:lvl1pPr>
              <a:defRPr/>
            </a:lvl1pPr>
          </a:lstStyle>
          <a:p>
            <a:fld id="{4DC2AE66-D61E-114C-BD1D-1D06A91F5DC7}" type="slidenum">
              <a:rPr lang="en-US"/>
              <a:pPr/>
              <a:t>‹n.›</a:t>
            </a:fld>
            <a:endParaRPr lang="en-US" dirty="0"/>
          </a:p>
        </p:txBody>
      </p:sp>
      <p:sp>
        <p:nvSpPr>
          <p:cNvPr id="7"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63" tIns="44479" rIns="88963" bIns="44479" numCol="1" anchor="t" anchorCtr="0" compatLnSpc="1">
            <a:prstTxWarp prst="textNoShape">
              <a:avLst/>
            </a:prstTxWarp>
          </a:bodyPr>
          <a:lstStyle>
            <a:lvl1pPr algn="ctr" defTabSz="888413">
              <a:defRPr sz="900">
                <a:solidFill>
                  <a:srgbClr val="800000"/>
                </a:solidFill>
              </a:defRPr>
            </a:lvl1pPr>
          </a:lstStyle>
          <a:p>
            <a:r>
              <a:rPr lang="mr-IN" smtClean="0"/>
              <a:t>RG-K PAC48   -  September 25, 2020                                                            Annalisa D’Angelo – Run Group K</a:t>
            </a:r>
            <a:endParaRPr lang="en-US" dirty="0"/>
          </a:p>
        </p:txBody>
      </p:sp>
    </p:spTree>
    <p:extLst>
      <p:ext uri="{BB962C8B-B14F-4D97-AF65-F5344CB8AC3E}">
        <p14:creationId xmlns:p14="http://schemas.microsoft.com/office/powerpoint/2010/main" val="237855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40"/>
            <a:ext cx="8825240" cy="1209679"/>
          </a:xfrm>
          <a:prstGeom prst="rect">
            <a:avLst/>
          </a:prstGeom>
        </p:spPr>
        <p:txBody>
          <a:bodyPr lIns="91412" tIns="45705" rIns="91412" bIns="45705"/>
          <a:lstStyle/>
          <a:p>
            <a:r>
              <a:rPr lang="it-IT"/>
              <a:t>Fare clic per modificare stile</a:t>
            </a:r>
          </a:p>
        </p:txBody>
      </p:sp>
      <p:sp>
        <p:nvSpPr>
          <p:cNvPr id="3" name="Segnaposto contenuto 2"/>
          <p:cNvSpPr>
            <a:spLocks noGrp="1"/>
          </p:cNvSpPr>
          <p:nvPr>
            <p:ph sz="half" idx="1"/>
          </p:nvPr>
        </p:nvSpPr>
        <p:spPr>
          <a:xfrm>
            <a:off x="778506" y="2095397"/>
            <a:ext cx="4334115" cy="4351972"/>
          </a:xfrm>
          <a:prstGeom prst="rect">
            <a:avLst/>
          </a:prstGeom>
        </p:spPr>
        <p:txBody>
          <a:bodyPr lIns="91412" tIns="45705" rIns="91412" bIns="45705"/>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269631" y="2095397"/>
            <a:ext cx="4334115" cy="4351972"/>
          </a:xfrm>
          <a:prstGeom prst="rect">
            <a:avLst/>
          </a:prstGeom>
        </p:spPr>
        <p:txBody>
          <a:bodyPr lIns="91412" tIns="45705" rIns="91412" bIns="45705"/>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p:cNvSpPr>
            <a:spLocks noGrp="1"/>
          </p:cNvSpPr>
          <p:nvPr>
            <p:ph type="sldNum" sz="quarter" idx="12"/>
          </p:nvPr>
        </p:nvSpPr>
        <p:spPr/>
        <p:txBody>
          <a:bodyPr/>
          <a:lstStyle>
            <a:lvl1pPr>
              <a:defRPr/>
            </a:lvl1pPr>
          </a:lstStyle>
          <a:p>
            <a:fld id="{E52DC3F1-72C8-4647-8286-71C37469022E}" type="slidenum">
              <a:rPr lang="en-US"/>
              <a:pPr/>
              <a:t>‹n.›</a:t>
            </a:fld>
            <a:endParaRPr lang="en-US" dirty="0"/>
          </a:p>
        </p:txBody>
      </p:sp>
      <p:sp>
        <p:nvSpPr>
          <p:cNvPr id="9"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63" tIns="44479" rIns="88963" bIns="44479" numCol="1" anchor="t" anchorCtr="0" compatLnSpc="1">
            <a:prstTxWarp prst="textNoShape">
              <a:avLst/>
            </a:prstTxWarp>
          </a:bodyPr>
          <a:lstStyle>
            <a:lvl1pPr algn="ctr" defTabSz="888413">
              <a:defRPr sz="900">
                <a:solidFill>
                  <a:srgbClr val="800000"/>
                </a:solidFill>
              </a:defRPr>
            </a:lvl1pPr>
          </a:lstStyle>
          <a:p>
            <a:r>
              <a:rPr lang="mr-IN" smtClean="0"/>
              <a:t>RG-K PAC48   -  September 25, 2020                                                            Annalisa D’Angelo – Run Group K</a:t>
            </a:r>
            <a:endParaRPr lang="en-US" dirty="0"/>
          </a:p>
        </p:txBody>
      </p:sp>
    </p:spTree>
    <p:extLst>
      <p:ext uri="{BB962C8B-B14F-4D97-AF65-F5344CB8AC3E}">
        <p14:creationId xmlns:p14="http://schemas.microsoft.com/office/powerpoint/2010/main" val="3941594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18462" y="290453"/>
            <a:ext cx="9345333" cy="1209679"/>
          </a:xfrm>
          <a:prstGeom prst="rect">
            <a:avLst/>
          </a:prstGeom>
        </p:spPr>
        <p:txBody>
          <a:bodyPr lIns="91412" tIns="45705" rIns="91412" bIns="45705"/>
          <a:lstStyle>
            <a:lvl1pPr>
              <a:defRPr/>
            </a:lvl1pPr>
          </a:lstStyle>
          <a:p>
            <a:r>
              <a:rPr lang="it-IT"/>
              <a:t>Fare clic per modificare stile</a:t>
            </a:r>
          </a:p>
        </p:txBody>
      </p:sp>
      <p:sp>
        <p:nvSpPr>
          <p:cNvPr id="3" name="Segnaposto testo 2"/>
          <p:cNvSpPr>
            <a:spLocks noGrp="1"/>
          </p:cNvSpPr>
          <p:nvPr>
            <p:ph type="body" idx="1"/>
          </p:nvPr>
        </p:nvSpPr>
        <p:spPr>
          <a:xfrm>
            <a:off x="518462" y="1623014"/>
            <a:ext cx="4587619" cy="676654"/>
          </a:xfrm>
          <a:prstGeom prst="rect">
            <a:avLst/>
          </a:prstGeom>
        </p:spPr>
        <p:txBody>
          <a:bodyPr lIns="91412" tIns="45705" rIns="91412" bIns="45705" anchor="b"/>
          <a:lstStyle>
            <a:lvl1pPr marL="0" indent="0">
              <a:buNone/>
              <a:defRPr sz="2400" b="1"/>
            </a:lvl1pPr>
            <a:lvl2pPr marL="466052" indent="0">
              <a:buNone/>
              <a:defRPr sz="2100" b="1"/>
            </a:lvl2pPr>
            <a:lvl3pPr marL="932106" indent="0">
              <a:buNone/>
              <a:defRPr sz="1900" b="1"/>
            </a:lvl3pPr>
            <a:lvl4pPr marL="1398158" indent="0">
              <a:buNone/>
              <a:defRPr sz="1700" b="1"/>
            </a:lvl4pPr>
            <a:lvl5pPr marL="1864213" indent="0">
              <a:buNone/>
              <a:defRPr sz="1700" b="1"/>
            </a:lvl5pPr>
            <a:lvl6pPr marL="2330266" indent="0">
              <a:buNone/>
              <a:defRPr sz="1700" b="1"/>
            </a:lvl6pPr>
            <a:lvl7pPr marL="2796319" indent="0">
              <a:buNone/>
              <a:defRPr sz="1700" b="1"/>
            </a:lvl7pPr>
            <a:lvl8pPr marL="3262372" indent="0">
              <a:buNone/>
              <a:defRPr sz="1700" b="1"/>
            </a:lvl8pPr>
            <a:lvl9pPr marL="3728424" indent="0">
              <a:buNone/>
              <a:defRPr sz="1700" b="1"/>
            </a:lvl9pPr>
          </a:lstStyle>
          <a:p>
            <a:pPr lvl="0"/>
            <a:r>
              <a:rPr lang="it-IT"/>
              <a:t>Fare clic per modificare gli stili del testo dello schema</a:t>
            </a:r>
          </a:p>
        </p:txBody>
      </p:sp>
      <p:sp>
        <p:nvSpPr>
          <p:cNvPr id="4" name="Segnaposto contenuto 3"/>
          <p:cNvSpPr>
            <a:spLocks noGrp="1"/>
          </p:cNvSpPr>
          <p:nvPr>
            <p:ph sz="half" idx="2"/>
          </p:nvPr>
        </p:nvSpPr>
        <p:spPr>
          <a:xfrm>
            <a:off x="518462" y="2299670"/>
            <a:ext cx="4587619" cy="4179617"/>
          </a:xfrm>
          <a:prstGeom prst="rect">
            <a:avLst/>
          </a:prstGeom>
        </p:spPr>
        <p:txBody>
          <a:bodyPr lIns="91412" tIns="45705" rIns="91412" bIns="45705"/>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274540" y="1623014"/>
            <a:ext cx="4589255" cy="676654"/>
          </a:xfrm>
          <a:prstGeom prst="rect">
            <a:avLst/>
          </a:prstGeom>
        </p:spPr>
        <p:txBody>
          <a:bodyPr lIns="91412" tIns="45705" rIns="91412" bIns="45705" anchor="b"/>
          <a:lstStyle>
            <a:lvl1pPr marL="0" indent="0">
              <a:buNone/>
              <a:defRPr sz="2400" b="1"/>
            </a:lvl1pPr>
            <a:lvl2pPr marL="466052" indent="0">
              <a:buNone/>
              <a:defRPr sz="2100" b="1"/>
            </a:lvl2pPr>
            <a:lvl3pPr marL="932106" indent="0">
              <a:buNone/>
              <a:defRPr sz="1900" b="1"/>
            </a:lvl3pPr>
            <a:lvl4pPr marL="1398158" indent="0">
              <a:buNone/>
              <a:defRPr sz="1700" b="1"/>
            </a:lvl4pPr>
            <a:lvl5pPr marL="1864213" indent="0">
              <a:buNone/>
              <a:defRPr sz="1700" b="1"/>
            </a:lvl5pPr>
            <a:lvl6pPr marL="2330266" indent="0">
              <a:buNone/>
              <a:defRPr sz="1700" b="1"/>
            </a:lvl6pPr>
            <a:lvl7pPr marL="2796319" indent="0">
              <a:buNone/>
              <a:defRPr sz="1700" b="1"/>
            </a:lvl7pPr>
            <a:lvl8pPr marL="3262372" indent="0">
              <a:buNone/>
              <a:defRPr sz="1700" b="1"/>
            </a:lvl8pPr>
            <a:lvl9pPr marL="3728424" indent="0">
              <a:buNone/>
              <a:defRPr sz="1700" b="1"/>
            </a:lvl9pPr>
          </a:lstStyle>
          <a:p>
            <a:pPr lvl="0"/>
            <a:r>
              <a:rPr lang="it-IT"/>
              <a:t>Fare clic per modificare gli stili del testo dello schema</a:t>
            </a:r>
          </a:p>
        </p:txBody>
      </p:sp>
      <p:sp>
        <p:nvSpPr>
          <p:cNvPr id="6" name="Segnaposto contenuto 5"/>
          <p:cNvSpPr>
            <a:spLocks noGrp="1"/>
          </p:cNvSpPr>
          <p:nvPr>
            <p:ph sz="quarter" idx="4"/>
          </p:nvPr>
        </p:nvSpPr>
        <p:spPr>
          <a:xfrm>
            <a:off x="5274540" y="2299670"/>
            <a:ext cx="4589255" cy="4179617"/>
          </a:xfrm>
          <a:prstGeom prst="rect">
            <a:avLst/>
          </a:prstGeom>
        </p:spPr>
        <p:txBody>
          <a:bodyPr lIns="91412" tIns="45705" rIns="91412" bIns="45705"/>
          <a:lstStyle>
            <a:lvl1pPr>
              <a:defRPr sz="24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9" name="Segnaposto numero diapositiva 8"/>
          <p:cNvSpPr>
            <a:spLocks noGrp="1"/>
          </p:cNvSpPr>
          <p:nvPr>
            <p:ph type="sldNum" sz="quarter" idx="12"/>
          </p:nvPr>
        </p:nvSpPr>
        <p:spPr/>
        <p:txBody>
          <a:bodyPr/>
          <a:lstStyle>
            <a:lvl1pPr>
              <a:defRPr/>
            </a:lvl1pPr>
          </a:lstStyle>
          <a:p>
            <a:fld id="{F3D290C6-414F-AF4B-8A7F-56CEE257135F}" type="slidenum">
              <a:rPr lang="en-US"/>
              <a:pPr/>
              <a:t>‹n.›</a:t>
            </a:fld>
            <a:endParaRPr lang="en-US" dirty="0"/>
          </a:p>
        </p:txBody>
      </p:sp>
      <p:sp>
        <p:nvSpPr>
          <p:cNvPr id="10" name="Rectangle 5"/>
          <p:cNvSpPr>
            <a:spLocks noGrp="1" noChangeArrowheads="1"/>
          </p:cNvSpPr>
          <p:nvPr>
            <p:ph type="ftr" sz="quarter" idx="1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63" tIns="44479" rIns="88963" bIns="44479" numCol="1" anchor="t" anchorCtr="0" compatLnSpc="1">
            <a:prstTxWarp prst="textNoShape">
              <a:avLst/>
            </a:prstTxWarp>
          </a:bodyPr>
          <a:lstStyle>
            <a:lvl1pPr algn="ctr" defTabSz="888413">
              <a:defRPr sz="900">
                <a:solidFill>
                  <a:srgbClr val="800000"/>
                </a:solidFill>
              </a:defRPr>
            </a:lvl1pPr>
          </a:lstStyle>
          <a:p>
            <a:r>
              <a:rPr lang="mr-IN" smtClean="0"/>
              <a:t>RG-K PAC48   -  September 25, 2020                                                            Annalisa D’Angelo – Run Group K</a:t>
            </a:r>
            <a:endParaRPr lang="en-US" dirty="0"/>
          </a:p>
        </p:txBody>
      </p:sp>
    </p:spTree>
    <p:extLst>
      <p:ext uri="{BB962C8B-B14F-4D97-AF65-F5344CB8AC3E}">
        <p14:creationId xmlns:p14="http://schemas.microsoft.com/office/powerpoint/2010/main" val="341199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778505" y="644740"/>
            <a:ext cx="8825240" cy="1209679"/>
          </a:xfrm>
          <a:prstGeom prst="rect">
            <a:avLst/>
          </a:prstGeom>
        </p:spPr>
        <p:txBody>
          <a:bodyPr lIns="91412" tIns="45705" rIns="91412" bIns="45705"/>
          <a:lstStyle/>
          <a:p>
            <a:r>
              <a:rPr lang="it-IT"/>
              <a:t>Fare clic per modificare stile</a:t>
            </a:r>
          </a:p>
        </p:txBody>
      </p:sp>
      <p:sp>
        <p:nvSpPr>
          <p:cNvPr id="5" name="Segnaposto numero diapositiva 4"/>
          <p:cNvSpPr>
            <a:spLocks noGrp="1"/>
          </p:cNvSpPr>
          <p:nvPr>
            <p:ph type="sldNum" sz="quarter" idx="12"/>
          </p:nvPr>
        </p:nvSpPr>
        <p:spPr/>
        <p:txBody>
          <a:bodyPr/>
          <a:lstStyle>
            <a:lvl1pPr>
              <a:defRPr/>
            </a:lvl1pPr>
          </a:lstStyle>
          <a:p>
            <a:fld id="{BBFA604B-4CD7-0A40-9B60-C2927277B8B9}" type="slidenum">
              <a:rPr lang="en-US"/>
              <a:pPr/>
              <a:t>‹n.›</a:t>
            </a:fld>
            <a:endParaRPr lang="en-US" dirty="0"/>
          </a:p>
        </p:txBody>
      </p:sp>
      <p:sp>
        <p:nvSpPr>
          <p:cNvPr id="6" name="Footer Placeholder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63" tIns="44479" rIns="88963" bIns="44479" numCol="1" anchor="t" anchorCtr="0" compatLnSpc="1">
            <a:prstTxWarp prst="textNoShape">
              <a:avLst/>
            </a:prstTxWarp>
          </a:bodyPr>
          <a:lstStyle>
            <a:lvl1pPr algn="ctr" defTabSz="888413">
              <a:defRPr sz="900">
                <a:solidFill>
                  <a:srgbClr val="800000"/>
                </a:solidFill>
              </a:defRPr>
            </a:lvl1pPr>
          </a:lstStyle>
          <a:p>
            <a:r>
              <a:rPr lang="mr-IN" smtClean="0"/>
              <a:t>RG-K PAC48   -  September 25, 2020                                                            Annalisa D’Angelo – Run Group K</a:t>
            </a:r>
            <a:endParaRPr lang="en-US" dirty="0"/>
          </a:p>
        </p:txBody>
      </p:sp>
    </p:spTree>
    <p:extLst>
      <p:ext uri="{BB962C8B-B14F-4D97-AF65-F5344CB8AC3E}">
        <p14:creationId xmlns:p14="http://schemas.microsoft.com/office/powerpoint/2010/main" val="3893480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lvl1pPr>
              <a:defRPr/>
            </a:lvl1pPr>
          </a:lstStyle>
          <a:p>
            <a:fld id="{87FEDEE0-F139-4643-B219-03D91C3D227A}" type="slidenum">
              <a:rPr lang="en-US"/>
              <a:pPr/>
              <a:t>‹n.›</a:t>
            </a:fld>
            <a:endParaRPr lang="en-US" dirty="0"/>
          </a:p>
        </p:txBody>
      </p:sp>
      <p:sp>
        <p:nvSpPr>
          <p:cNvPr id="5" name="Rectangle 5"/>
          <p:cNvSpPr>
            <a:spLocks noGrp="1" noChangeArrowheads="1"/>
          </p:cNvSpPr>
          <p:nvPr>
            <p:ph type="ftr" sz="quarter" idx="3"/>
          </p:nvPr>
        </p:nvSpPr>
        <p:spPr bwMode="auto">
          <a:xfrm>
            <a:off x="1662733"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63" tIns="44479" rIns="88963" bIns="44479" numCol="1" anchor="t" anchorCtr="0" compatLnSpc="1">
            <a:prstTxWarp prst="textNoShape">
              <a:avLst/>
            </a:prstTxWarp>
          </a:bodyPr>
          <a:lstStyle>
            <a:lvl1pPr algn="ctr" defTabSz="888413">
              <a:defRPr sz="900">
                <a:solidFill>
                  <a:srgbClr val="800000"/>
                </a:solidFill>
              </a:defRPr>
            </a:lvl1pPr>
          </a:lstStyle>
          <a:p>
            <a:r>
              <a:rPr lang="mr-IN" smtClean="0"/>
              <a:t>RG-K PAC48   -  September 25, 2020                                                            Annalisa D’Angelo – Run Group K</a:t>
            </a:r>
            <a:endParaRPr lang="en-US" dirty="0"/>
          </a:p>
        </p:txBody>
      </p:sp>
    </p:spTree>
    <p:extLst>
      <p:ext uri="{BB962C8B-B14F-4D97-AF65-F5344CB8AC3E}">
        <p14:creationId xmlns:p14="http://schemas.microsoft.com/office/powerpoint/2010/main" val="148922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806749" y="6939012"/>
            <a:ext cx="6696744" cy="314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63" tIns="44479" rIns="88963" bIns="44479" numCol="1" anchor="t" anchorCtr="0" compatLnSpc="1">
            <a:prstTxWarp prst="textNoShape">
              <a:avLst/>
            </a:prstTxWarp>
          </a:bodyPr>
          <a:lstStyle>
            <a:lvl1pPr algn="ctr" defTabSz="888413">
              <a:defRPr sz="1000" b="0">
                <a:solidFill>
                  <a:srgbClr val="800000"/>
                </a:solidFill>
                <a:latin typeface="+mn-lt"/>
              </a:defRPr>
            </a:lvl1pPr>
          </a:lstStyle>
          <a:p>
            <a:r>
              <a:rPr lang="mr-IN" smtClean="0"/>
              <a:t>RG-K PAC48   -  September 25, 2020                                                            Annalisa D’Angelo – Run Group K</a:t>
            </a:r>
            <a:endParaRPr lang="en-US" dirty="0"/>
          </a:p>
        </p:txBody>
      </p:sp>
      <p:sp>
        <p:nvSpPr>
          <p:cNvPr id="1030" name="Rectangle 6"/>
          <p:cNvSpPr>
            <a:spLocks noGrp="1" noChangeArrowheads="1"/>
          </p:cNvSpPr>
          <p:nvPr>
            <p:ph type="sldNum" sz="quarter" idx="4"/>
          </p:nvPr>
        </p:nvSpPr>
        <p:spPr bwMode="auto">
          <a:xfrm>
            <a:off x="8503493" y="6939012"/>
            <a:ext cx="504332" cy="29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88963" tIns="44479" rIns="88963" bIns="44479" numCol="1" anchor="t" anchorCtr="0" compatLnSpc="1">
            <a:prstTxWarp prst="textNoShape">
              <a:avLst/>
            </a:prstTxWarp>
          </a:bodyPr>
          <a:lstStyle>
            <a:lvl1pPr algn="r" defTabSz="888413">
              <a:defRPr sz="1300">
                <a:solidFill>
                  <a:srgbClr val="800000"/>
                </a:solidFill>
                <a:latin typeface="+mn-lt"/>
              </a:defRPr>
            </a:lvl1pPr>
          </a:lstStyle>
          <a:p>
            <a:fld id="{D5EF5FDC-2BB6-0D43-901C-C2A2504697D9}" type="slidenum">
              <a:rPr lang="en-US" smtClean="0"/>
              <a:pPr/>
              <a:t>‹n.›</a:t>
            </a:fld>
            <a:endParaRPr lang="en-US" dirty="0"/>
          </a:p>
        </p:txBody>
      </p:sp>
      <p:pic>
        <p:nvPicPr>
          <p:cNvPr id="2" name="Immagine 1"/>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9439598" y="6715323"/>
            <a:ext cx="942652" cy="503948"/>
          </a:xfrm>
          <a:prstGeom prst="rect">
            <a:avLst/>
          </a:prstGeom>
          <a:ln>
            <a:noFill/>
          </a:ln>
          <a:effectLst/>
        </p:spPr>
      </p:pic>
      <p:cxnSp>
        <p:nvCxnSpPr>
          <p:cNvPr id="4" name="Connettore 1 3"/>
          <p:cNvCxnSpPr/>
          <p:nvPr userDrawn="1"/>
        </p:nvCxnSpPr>
        <p:spPr bwMode="auto">
          <a:xfrm>
            <a:off x="1590725" y="6939012"/>
            <a:ext cx="7704856" cy="0"/>
          </a:xfrm>
          <a:prstGeom prst="line">
            <a:avLst/>
          </a:prstGeom>
          <a:solidFill>
            <a:schemeClr val="accent1"/>
          </a:solidFill>
          <a:ln w="38100" cap="flat" cmpd="sng" algn="ctr">
            <a:solidFill>
              <a:srgbClr val="8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 name="Titolo 1"/>
          <p:cNvSpPr txBox="1">
            <a:spLocks/>
          </p:cNvSpPr>
          <p:nvPr userDrawn="1"/>
        </p:nvSpPr>
        <p:spPr>
          <a:xfrm>
            <a:off x="870645" y="16968"/>
            <a:ext cx="8825240" cy="504056"/>
          </a:xfrm>
          <a:prstGeom prst="rect">
            <a:avLst/>
          </a:prstGeom>
        </p:spPr>
        <p:txBody>
          <a:bodyPr lIns="91412" tIns="45705" rIns="91412" bIns="45705"/>
          <a:lstStyle>
            <a:lvl1pPr algn="ctr" defTabSz="888690" rtl="0" fontAlgn="base">
              <a:spcBef>
                <a:spcPct val="0"/>
              </a:spcBef>
              <a:spcAft>
                <a:spcPct val="0"/>
              </a:spcAft>
              <a:defRPr sz="4300">
                <a:solidFill>
                  <a:schemeClr val="tx2"/>
                </a:solidFill>
                <a:latin typeface="+mj-lt"/>
                <a:ea typeface="+mj-ea"/>
                <a:cs typeface="+mj-cs"/>
              </a:defRPr>
            </a:lvl1pPr>
            <a:lvl2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198"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396"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593"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792" algn="ctr" defTabSz="888690" rtl="0" fontAlgn="base">
              <a:spcBef>
                <a:spcPct val="0"/>
              </a:spcBef>
              <a:spcAft>
                <a:spcPct val="0"/>
              </a:spcAft>
              <a:defRPr sz="4300">
                <a:solidFill>
                  <a:schemeClr val="tx2"/>
                </a:solidFill>
                <a:latin typeface="Arial" charset="0"/>
                <a:ea typeface="ＭＳ Ｐゴシック" charset="0"/>
                <a:cs typeface="ＭＳ Ｐゴシック" charset="0"/>
              </a:defRPr>
            </a:lvl9pPr>
          </a:lstStyle>
          <a:p>
            <a:endParaRPr lang="it-IT" sz="4000" dirty="0"/>
          </a:p>
        </p:txBody>
      </p:sp>
      <p:pic>
        <p:nvPicPr>
          <p:cNvPr id="8" name="Picture 9" descr="JLab_logo.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 y="6784658"/>
            <a:ext cx="1499616" cy="468630"/>
          </a:xfrm>
          <a:prstGeom prst="rect">
            <a:avLst/>
          </a:prstGeom>
          <a:ln>
            <a:noFill/>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ctr" defTabSz="888413" rtl="0" fontAlgn="base">
        <a:spcBef>
          <a:spcPct val="0"/>
        </a:spcBef>
        <a:spcAft>
          <a:spcPct val="0"/>
        </a:spcAft>
        <a:defRPr sz="4300">
          <a:solidFill>
            <a:schemeClr val="tx2"/>
          </a:solidFill>
          <a:latin typeface="+mj-lt"/>
          <a:ea typeface="+mj-ea"/>
          <a:cs typeface="+mj-cs"/>
        </a:defRPr>
      </a:lvl1pPr>
      <a:lvl2pPr algn="ctr" defTabSz="888413"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413"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413"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413"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052" algn="ctr" defTabSz="888413"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106" algn="ctr" defTabSz="888413"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158" algn="ctr" defTabSz="888413"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213" algn="ctr" defTabSz="888413" rtl="0" fontAlgn="base">
        <a:spcBef>
          <a:spcPct val="0"/>
        </a:spcBef>
        <a:spcAft>
          <a:spcPct val="0"/>
        </a:spcAft>
        <a:defRPr sz="4300">
          <a:solidFill>
            <a:schemeClr val="tx2"/>
          </a:solidFill>
          <a:latin typeface="Arial" charset="0"/>
          <a:ea typeface="ＭＳ Ｐゴシック" charset="0"/>
          <a:cs typeface="ＭＳ Ｐゴシック" charset="0"/>
        </a:defRPr>
      </a:lvl9pPr>
    </p:titleStyle>
    <p:bodyStyle>
      <a:lvl1pPr marL="334977" indent="-334977" algn="l" defTabSz="888413" rtl="0" fontAlgn="base">
        <a:spcBef>
          <a:spcPct val="20000"/>
        </a:spcBef>
        <a:spcAft>
          <a:spcPct val="0"/>
        </a:spcAft>
        <a:buChar char="•"/>
        <a:defRPr sz="3200">
          <a:solidFill>
            <a:schemeClr val="tx1"/>
          </a:solidFill>
          <a:latin typeface="+mn-lt"/>
          <a:ea typeface="+mn-ea"/>
          <a:cs typeface="+mn-cs"/>
        </a:defRPr>
      </a:lvl1pPr>
      <a:lvl2pPr marL="721735" indent="-275100" algn="l" defTabSz="888413" rtl="0" fontAlgn="base">
        <a:spcBef>
          <a:spcPct val="20000"/>
        </a:spcBef>
        <a:spcAft>
          <a:spcPct val="0"/>
        </a:spcAft>
        <a:buChar char="–"/>
        <a:defRPr sz="2900">
          <a:solidFill>
            <a:schemeClr val="tx1"/>
          </a:solidFill>
          <a:latin typeface="+mn-lt"/>
          <a:ea typeface="+mn-ea"/>
        </a:defRPr>
      </a:lvl2pPr>
      <a:lvl3pPr marL="1111731" indent="-223316" algn="l" defTabSz="888413" rtl="0" fontAlgn="base">
        <a:spcBef>
          <a:spcPct val="20000"/>
        </a:spcBef>
        <a:spcAft>
          <a:spcPct val="0"/>
        </a:spcAft>
        <a:buChar char="•"/>
        <a:defRPr sz="2300">
          <a:solidFill>
            <a:schemeClr val="tx1"/>
          </a:solidFill>
          <a:latin typeface="+mn-lt"/>
          <a:ea typeface="+mn-ea"/>
        </a:defRPr>
      </a:lvl3pPr>
      <a:lvl4pPr marL="1555130" indent="-221700" algn="l" defTabSz="888413" rtl="0" fontAlgn="base">
        <a:spcBef>
          <a:spcPct val="20000"/>
        </a:spcBef>
        <a:spcAft>
          <a:spcPct val="0"/>
        </a:spcAft>
        <a:buChar char="–"/>
        <a:defRPr sz="2000">
          <a:solidFill>
            <a:schemeClr val="tx1"/>
          </a:solidFill>
          <a:latin typeface="+mn-lt"/>
          <a:ea typeface="+mn-ea"/>
        </a:defRPr>
      </a:lvl4pPr>
      <a:lvl5pPr marL="2000144" indent="-220080" algn="l" defTabSz="888413" rtl="0" fontAlgn="base">
        <a:spcBef>
          <a:spcPct val="20000"/>
        </a:spcBef>
        <a:spcAft>
          <a:spcPct val="0"/>
        </a:spcAft>
        <a:buChar char="»"/>
        <a:defRPr sz="2000">
          <a:solidFill>
            <a:schemeClr val="tx1"/>
          </a:solidFill>
          <a:latin typeface="+mn-lt"/>
          <a:ea typeface="+mn-ea"/>
        </a:defRPr>
      </a:lvl5pPr>
      <a:lvl6pPr marL="2466198" indent="-220080" algn="l" defTabSz="888413" rtl="0" fontAlgn="base">
        <a:spcBef>
          <a:spcPct val="20000"/>
        </a:spcBef>
        <a:spcAft>
          <a:spcPct val="0"/>
        </a:spcAft>
        <a:buChar char="»"/>
        <a:defRPr sz="2000">
          <a:solidFill>
            <a:schemeClr val="tx1"/>
          </a:solidFill>
          <a:latin typeface="+mn-lt"/>
          <a:ea typeface="+mn-ea"/>
        </a:defRPr>
      </a:lvl6pPr>
      <a:lvl7pPr marL="2932251" indent="-220080" algn="l" defTabSz="888413" rtl="0" fontAlgn="base">
        <a:spcBef>
          <a:spcPct val="20000"/>
        </a:spcBef>
        <a:spcAft>
          <a:spcPct val="0"/>
        </a:spcAft>
        <a:buChar char="»"/>
        <a:defRPr sz="2000">
          <a:solidFill>
            <a:schemeClr val="tx1"/>
          </a:solidFill>
          <a:latin typeface="+mn-lt"/>
          <a:ea typeface="+mn-ea"/>
        </a:defRPr>
      </a:lvl7pPr>
      <a:lvl8pPr marL="3398302" indent="-220080" algn="l" defTabSz="888413" rtl="0" fontAlgn="base">
        <a:spcBef>
          <a:spcPct val="20000"/>
        </a:spcBef>
        <a:spcAft>
          <a:spcPct val="0"/>
        </a:spcAft>
        <a:buChar char="»"/>
        <a:defRPr sz="2000">
          <a:solidFill>
            <a:schemeClr val="tx1"/>
          </a:solidFill>
          <a:latin typeface="+mn-lt"/>
          <a:ea typeface="+mn-ea"/>
        </a:defRPr>
      </a:lvl8pPr>
      <a:lvl9pPr marL="3864357" indent="-220080" algn="l" defTabSz="888413" rtl="0" fontAlgn="base">
        <a:spcBef>
          <a:spcPct val="20000"/>
        </a:spcBef>
        <a:spcAft>
          <a:spcPct val="0"/>
        </a:spcAft>
        <a:buChar char="»"/>
        <a:defRPr sz="2000">
          <a:solidFill>
            <a:schemeClr val="tx1"/>
          </a:solidFill>
          <a:latin typeface="+mn-lt"/>
          <a:ea typeface="+mn-ea"/>
        </a:defRPr>
      </a:lvl9pPr>
    </p:bodyStyle>
    <p:otherStyle>
      <a:defPPr>
        <a:defRPr lang="it-IT"/>
      </a:defPPr>
      <a:lvl1pPr marL="0" algn="l" defTabSz="466052" rtl="0" eaLnBrk="1" latinLnBrk="0" hangingPunct="1">
        <a:defRPr sz="1900" kern="1200">
          <a:solidFill>
            <a:schemeClr val="tx1"/>
          </a:solidFill>
          <a:latin typeface="+mn-lt"/>
          <a:ea typeface="+mn-ea"/>
          <a:cs typeface="+mn-cs"/>
        </a:defRPr>
      </a:lvl1pPr>
      <a:lvl2pPr marL="466052" algn="l" defTabSz="466052" rtl="0" eaLnBrk="1" latinLnBrk="0" hangingPunct="1">
        <a:defRPr sz="1900" kern="1200">
          <a:solidFill>
            <a:schemeClr val="tx1"/>
          </a:solidFill>
          <a:latin typeface="+mn-lt"/>
          <a:ea typeface="+mn-ea"/>
          <a:cs typeface="+mn-cs"/>
        </a:defRPr>
      </a:lvl2pPr>
      <a:lvl3pPr marL="932106" algn="l" defTabSz="466052" rtl="0" eaLnBrk="1" latinLnBrk="0" hangingPunct="1">
        <a:defRPr sz="1900" kern="1200">
          <a:solidFill>
            <a:schemeClr val="tx1"/>
          </a:solidFill>
          <a:latin typeface="+mn-lt"/>
          <a:ea typeface="+mn-ea"/>
          <a:cs typeface="+mn-cs"/>
        </a:defRPr>
      </a:lvl3pPr>
      <a:lvl4pPr marL="1398158" algn="l" defTabSz="466052" rtl="0" eaLnBrk="1" latinLnBrk="0" hangingPunct="1">
        <a:defRPr sz="1900" kern="1200">
          <a:solidFill>
            <a:schemeClr val="tx1"/>
          </a:solidFill>
          <a:latin typeface="+mn-lt"/>
          <a:ea typeface="+mn-ea"/>
          <a:cs typeface="+mn-cs"/>
        </a:defRPr>
      </a:lvl4pPr>
      <a:lvl5pPr marL="1864213" algn="l" defTabSz="466052" rtl="0" eaLnBrk="1" latinLnBrk="0" hangingPunct="1">
        <a:defRPr sz="1900" kern="1200">
          <a:solidFill>
            <a:schemeClr val="tx1"/>
          </a:solidFill>
          <a:latin typeface="+mn-lt"/>
          <a:ea typeface="+mn-ea"/>
          <a:cs typeface="+mn-cs"/>
        </a:defRPr>
      </a:lvl5pPr>
      <a:lvl6pPr marL="2330266" algn="l" defTabSz="466052" rtl="0" eaLnBrk="1" latinLnBrk="0" hangingPunct="1">
        <a:defRPr sz="1900" kern="1200">
          <a:solidFill>
            <a:schemeClr val="tx1"/>
          </a:solidFill>
          <a:latin typeface="+mn-lt"/>
          <a:ea typeface="+mn-ea"/>
          <a:cs typeface="+mn-cs"/>
        </a:defRPr>
      </a:lvl6pPr>
      <a:lvl7pPr marL="2796319" algn="l" defTabSz="466052" rtl="0" eaLnBrk="1" latinLnBrk="0" hangingPunct="1">
        <a:defRPr sz="1900" kern="1200">
          <a:solidFill>
            <a:schemeClr val="tx1"/>
          </a:solidFill>
          <a:latin typeface="+mn-lt"/>
          <a:ea typeface="+mn-ea"/>
          <a:cs typeface="+mn-cs"/>
        </a:defRPr>
      </a:lvl7pPr>
      <a:lvl8pPr marL="3262372" algn="l" defTabSz="466052" rtl="0" eaLnBrk="1" latinLnBrk="0" hangingPunct="1">
        <a:defRPr sz="1900" kern="1200">
          <a:solidFill>
            <a:schemeClr val="tx1"/>
          </a:solidFill>
          <a:latin typeface="+mn-lt"/>
          <a:ea typeface="+mn-ea"/>
          <a:cs typeface="+mn-cs"/>
        </a:defRPr>
      </a:lvl8pPr>
      <a:lvl9pPr marL="3728424" algn="l" defTabSz="46605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oleObject" Target="../embeddings/Microsoft_Equation1.bin"/><Relationship Id="rId8"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1" Type="http://schemas.openxmlformats.org/officeDocument/2006/relationships/oleObject" Target="../embeddings/Microsoft_Equation3.bin"/><Relationship Id="rId12" Type="http://schemas.openxmlformats.org/officeDocument/2006/relationships/image" Target="../media/image37.emf"/><Relationship Id="rId13" Type="http://schemas.openxmlformats.org/officeDocument/2006/relationships/image" Target="../media/image44.png"/><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38.png"/><Relationship Id="rId4" Type="http://schemas.openxmlformats.org/officeDocument/2006/relationships/oleObject" Target="../embeddings/Microsoft_Equation2.bin"/><Relationship Id="rId5" Type="http://schemas.openxmlformats.org/officeDocument/2006/relationships/image" Target="../media/image36.emf"/><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png"/><Relationship Id="rId9" Type="http://schemas.openxmlformats.org/officeDocument/2006/relationships/image" Target="../media/image42.png"/><Relationship Id="rId10"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4" Type="http://schemas.openxmlformats.org/officeDocument/2006/relationships/image" Target="../media/image47.png"/><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6"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tif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69"/>
          <p:cNvGrpSpPr>
            <a:grpSpLocks/>
          </p:cNvGrpSpPr>
          <p:nvPr/>
        </p:nvGrpSpPr>
        <p:grpSpPr bwMode="auto">
          <a:xfrm>
            <a:off x="942653" y="386284"/>
            <a:ext cx="8496944" cy="1727694"/>
            <a:chOff x="842" y="-43"/>
            <a:chExt cx="3980" cy="1029"/>
          </a:xfrm>
        </p:grpSpPr>
        <p:sp>
          <p:nvSpPr>
            <p:cNvPr id="4" name="Rectangle 70"/>
            <p:cNvSpPr>
              <a:spLocks noChangeArrowheads="1"/>
            </p:cNvSpPr>
            <p:nvPr/>
          </p:nvSpPr>
          <p:spPr bwMode="auto">
            <a:xfrm>
              <a:off x="1011" y="-43"/>
              <a:ext cx="3756" cy="1029"/>
            </a:xfrm>
            <a:prstGeom prst="rect">
              <a:avLst/>
            </a:prstGeom>
            <a:gradFill rotWithShape="1">
              <a:gsLst>
                <a:gs pos="0">
                  <a:srgbClr val="0066CC"/>
                </a:gs>
                <a:gs pos="100000">
                  <a:srgbClr val="00003E"/>
                </a:gs>
              </a:gsLst>
              <a:lin ang="0" scaled="1"/>
            </a:gradFill>
            <a:ln>
              <a:noFill/>
            </a:ln>
            <a:effectLst>
              <a:outerShdw blurRad="63500" dist="107763" dir="2700000" algn="ctr" rotWithShape="0">
                <a:schemeClr val="tx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it-IT" dirty="0"/>
            </a:p>
          </p:txBody>
        </p:sp>
        <p:sp>
          <p:nvSpPr>
            <p:cNvPr id="5" name="Rectangle 71"/>
            <p:cNvSpPr>
              <a:spLocks noChangeArrowheads="1"/>
            </p:cNvSpPr>
            <p:nvPr/>
          </p:nvSpPr>
          <p:spPr bwMode="auto">
            <a:xfrm>
              <a:off x="842" y="41"/>
              <a:ext cx="3980" cy="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en-US" sz="3100" b="1" dirty="0">
                  <a:solidFill>
                    <a:schemeClr val="bg1"/>
                  </a:solidFill>
                  <a:latin typeface="Arial" charset="0"/>
                  <a:cs typeface="Arial" charset="0"/>
                </a:rPr>
                <a:t>Hall B - Run Group K  </a:t>
              </a:r>
            </a:p>
            <a:p>
              <a:pPr algn="ctr"/>
              <a:r>
                <a:rPr lang="en-US" sz="3100" b="1" dirty="0">
                  <a:solidFill>
                    <a:schemeClr val="bg1"/>
                  </a:solidFill>
                  <a:latin typeface="Arial" charset="0"/>
                  <a:cs typeface="Arial" charset="0"/>
                </a:rPr>
                <a:t>Color Confinement and Strong QCD</a:t>
              </a:r>
            </a:p>
            <a:p>
              <a:pPr algn="ctr"/>
              <a:r>
                <a:rPr lang="en-US" sz="3100" b="1" dirty="0">
                  <a:solidFill>
                    <a:schemeClr val="bg1"/>
                  </a:solidFill>
                  <a:latin typeface="Arial" charset="0"/>
                  <a:cs typeface="Arial" charset="0"/>
                </a:rPr>
                <a:t>PAC48 </a:t>
              </a:r>
              <a:r>
                <a:rPr lang="mr-IN" sz="3100" b="1" dirty="0">
                  <a:solidFill>
                    <a:schemeClr val="bg1"/>
                  </a:solidFill>
                  <a:latin typeface="Arial" charset="0"/>
                  <a:cs typeface="Arial" charset="0"/>
                </a:rPr>
                <a:t>–</a:t>
              </a:r>
              <a:r>
                <a:rPr lang="en-US" sz="3100" b="1" dirty="0">
                  <a:solidFill>
                    <a:schemeClr val="bg1"/>
                  </a:solidFill>
                  <a:latin typeface="Arial" charset="0"/>
                  <a:cs typeface="Arial" charset="0"/>
                </a:rPr>
                <a:t> Jeopardy Defense</a:t>
              </a:r>
            </a:p>
          </p:txBody>
        </p:sp>
      </p:grpSp>
      <p:sp>
        <p:nvSpPr>
          <p:cNvPr id="7" name="Segnaposto numero diapositiva 6"/>
          <p:cNvSpPr>
            <a:spLocks noGrp="1"/>
          </p:cNvSpPr>
          <p:nvPr>
            <p:ph type="sldNum" sz="quarter" idx="12"/>
          </p:nvPr>
        </p:nvSpPr>
        <p:spPr/>
        <p:txBody>
          <a:bodyPr/>
          <a:lstStyle/>
          <a:p>
            <a:fld id="{87FEDEE0-F139-4643-B219-03D91C3D227A}" type="slidenum">
              <a:rPr lang="en-US" smtClean="0"/>
              <a:pPr/>
              <a:t>1</a:t>
            </a:fld>
            <a:endParaRPr lang="en-US" dirty="0"/>
          </a:p>
        </p:txBody>
      </p:sp>
      <p:sp>
        <p:nvSpPr>
          <p:cNvPr id="10" name="Text Box 7"/>
          <p:cNvSpPr txBox="1">
            <a:spLocks noChangeArrowheads="1"/>
          </p:cNvSpPr>
          <p:nvPr/>
        </p:nvSpPr>
        <p:spPr bwMode="auto">
          <a:xfrm>
            <a:off x="222574" y="2495020"/>
            <a:ext cx="9865096" cy="285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88963" tIns="44479" rIns="88963" bIns="44479">
            <a:spAutoFit/>
          </a:bodyPr>
          <a:lstStyle>
            <a:lvl1pPr defTabSz="871538">
              <a:defRPr sz="2400">
                <a:solidFill>
                  <a:schemeClr val="tx1"/>
                </a:solidFill>
                <a:latin typeface="Arial" charset="0"/>
                <a:ea typeface="ＭＳ Ｐゴシック" charset="0"/>
                <a:cs typeface="ＭＳ Ｐゴシック" charset="0"/>
              </a:defRPr>
            </a:lvl1pPr>
            <a:lvl2pPr marL="438150" defTabSz="871538">
              <a:defRPr sz="2400">
                <a:solidFill>
                  <a:schemeClr val="tx1"/>
                </a:solidFill>
                <a:latin typeface="Arial" charset="0"/>
                <a:ea typeface="ＭＳ Ｐゴシック" charset="0"/>
              </a:defRPr>
            </a:lvl2pPr>
            <a:lvl3pPr marL="871538" defTabSz="871538">
              <a:defRPr sz="2400">
                <a:solidFill>
                  <a:schemeClr val="tx1"/>
                </a:solidFill>
                <a:latin typeface="Arial" charset="0"/>
                <a:ea typeface="ＭＳ Ｐゴシック" charset="0"/>
              </a:defRPr>
            </a:lvl3pPr>
            <a:lvl4pPr marL="1308100" defTabSz="871538">
              <a:defRPr sz="2400">
                <a:solidFill>
                  <a:schemeClr val="tx1"/>
                </a:solidFill>
                <a:latin typeface="Arial" charset="0"/>
                <a:ea typeface="ＭＳ Ｐゴシック" charset="0"/>
              </a:defRPr>
            </a:lvl4pPr>
            <a:lvl5pPr marL="1746250" defTabSz="871538">
              <a:defRPr sz="2400">
                <a:solidFill>
                  <a:schemeClr val="tx1"/>
                </a:solidFill>
                <a:latin typeface="Arial" charset="0"/>
                <a:ea typeface="ＭＳ Ｐゴシック" charset="0"/>
              </a:defRPr>
            </a:lvl5pPr>
            <a:lvl6pPr marL="2203450" defTabSz="871538" eaLnBrk="0" fontAlgn="base" hangingPunct="0">
              <a:spcBef>
                <a:spcPct val="0"/>
              </a:spcBef>
              <a:spcAft>
                <a:spcPct val="0"/>
              </a:spcAft>
              <a:defRPr sz="2400">
                <a:solidFill>
                  <a:schemeClr val="tx1"/>
                </a:solidFill>
                <a:latin typeface="Arial" charset="0"/>
                <a:ea typeface="ＭＳ Ｐゴシック" charset="0"/>
              </a:defRPr>
            </a:lvl6pPr>
            <a:lvl7pPr marL="2660650" defTabSz="871538" eaLnBrk="0" fontAlgn="base" hangingPunct="0">
              <a:spcBef>
                <a:spcPct val="0"/>
              </a:spcBef>
              <a:spcAft>
                <a:spcPct val="0"/>
              </a:spcAft>
              <a:defRPr sz="2400">
                <a:solidFill>
                  <a:schemeClr val="tx1"/>
                </a:solidFill>
                <a:latin typeface="Arial" charset="0"/>
                <a:ea typeface="ＭＳ Ｐゴシック" charset="0"/>
              </a:defRPr>
            </a:lvl7pPr>
            <a:lvl8pPr marL="3117850" defTabSz="871538" eaLnBrk="0" fontAlgn="base" hangingPunct="0">
              <a:spcBef>
                <a:spcPct val="0"/>
              </a:spcBef>
              <a:spcAft>
                <a:spcPct val="0"/>
              </a:spcAft>
              <a:defRPr sz="2400">
                <a:solidFill>
                  <a:schemeClr val="tx1"/>
                </a:solidFill>
                <a:latin typeface="Arial" charset="0"/>
                <a:ea typeface="ＭＳ Ｐゴシック" charset="0"/>
              </a:defRPr>
            </a:lvl8pPr>
            <a:lvl9pPr marL="3575050" defTabSz="871538" eaLnBrk="0" fontAlgn="base" hangingPunct="0">
              <a:spcBef>
                <a:spcPct val="0"/>
              </a:spcBef>
              <a:spcAft>
                <a:spcPct val="0"/>
              </a:spcAft>
              <a:defRPr sz="2400">
                <a:solidFill>
                  <a:schemeClr val="tx1"/>
                </a:solidFill>
                <a:latin typeface="Arial" charset="0"/>
                <a:ea typeface="ＭＳ Ｐゴシック" charset="0"/>
              </a:defRPr>
            </a:lvl9pPr>
          </a:lstStyle>
          <a:p>
            <a:pPr marL="1600200" indent="-1600200"/>
            <a:r>
              <a:rPr lang="en-US" sz="2000" b="1" dirty="0">
                <a:solidFill>
                  <a:srgbClr val="800000"/>
                </a:solidFill>
                <a:latin typeface="+mn-lt"/>
              </a:rPr>
              <a:t>E12-16-010</a:t>
            </a:r>
            <a:r>
              <a:rPr lang="en-US" sz="2000" dirty="0">
                <a:solidFill>
                  <a:srgbClr val="800000"/>
                </a:solidFill>
                <a:latin typeface="+mn-lt"/>
              </a:rPr>
              <a:t>  </a:t>
            </a:r>
            <a:r>
              <a:rPr lang="en-US" sz="2000" dirty="0">
                <a:latin typeface="+mn-lt"/>
              </a:rPr>
              <a:t>	</a:t>
            </a:r>
            <a:r>
              <a:rPr lang="en-US" sz="2000" b="1" dirty="0">
                <a:solidFill>
                  <a:srgbClr val="800000"/>
                </a:solidFill>
                <a:latin typeface="+mn-lt"/>
              </a:rPr>
              <a:t>A Search for Hybrid Baryons in Hall B with CLAS12 </a:t>
            </a:r>
          </a:p>
          <a:p>
            <a:pPr marL="1600200" indent="-1600200"/>
            <a:r>
              <a:rPr lang="en-US" sz="2000" b="1" dirty="0">
                <a:latin typeface="+mn-lt"/>
              </a:rPr>
              <a:t>	A. D’Angelo</a:t>
            </a:r>
            <a:r>
              <a:rPr lang="en-US" sz="2000" b="1" i="1" dirty="0">
                <a:latin typeface="+mn-lt"/>
              </a:rPr>
              <a:t>, </a:t>
            </a:r>
            <a:r>
              <a:rPr lang="en-US" sz="2000" dirty="0">
                <a:latin typeface="+mn-lt"/>
              </a:rPr>
              <a:t>V.D. Burkert, D.S. Carman, V. Mokeev, E. Golovach, R. Gothe</a:t>
            </a:r>
            <a:endParaRPr lang="en-US" sz="2000" b="1" dirty="0">
              <a:latin typeface="+mn-lt"/>
            </a:endParaRPr>
          </a:p>
          <a:p>
            <a:pPr marL="1707618" indent="-1707618"/>
            <a:endParaRPr lang="it-IT" sz="2000" dirty="0">
              <a:latin typeface="+mn-lt"/>
            </a:endParaRPr>
          </a:p>
          <a:p>
            <a:pPr marL="1600200" indent="-1600200"/>
            <a:r>
              <a:rPr lang="en-US" sz="2000" b="1" dirty="0">
                <a:solidFill>
                  <a:srgbClr val="800000"/>
                </a:solidFill>
                <a:latin typeface="+mn-lt"/>
              </a:rPr>
              <a:t>E12-16-010A</a:t>
            </a:r>
            <a:r>
              <a:rPr lang="en-US" sz="2000" dirty="0">
                <a:solidFill>
                  <a:srgbClr val="800000"/>
                </a:solidFill>
                <a:latin typeface="+mn-lt"/>
              </a:rPr>
              <a:t>     </a:t>
            </a:r>
            <a:r>
              <a:rPr lang="en-US" sz="2000" dirty="0">
                <a:solidFill>
                  <a:srgbClr val="000090"/>
                </a:solidFill>
                <a:latin typeface="+mn-lt"/>
              </a:rPr>
              <a:t>Nucleon Resonance Structure Studies Via Exclusive KY Electroproduction at 6.6 GeV and 8.8 GeV </a:t>
            </a:r>
          </a:p>
          <a:p>
            <a:pPr marL="1707618" indent="-1707618"/>
            <a:r>
              <a:rPr lang="en-US" sz="2000" b="1" dirty="0">
                <a:latin typeface="+mn-lt"/>
              </a:rPr>
              <a:t>                            D.S. Carman</a:t>
            </a:r>
            <a:r>
              <a:rPr lang="en-US" sz="2000" dirty="0">
                <a:solidFill>
                  <a:srgbClr val="000090"/>
                </a:solidFill>
                <a:latin typeface="+mn-lt"/>
              </a:rPr>
              <a:t>, </a:t>
            </a:r>
            <a:r>
              <a:rPr lang="en-US" sz="2000" dirty="0">
                <a:latin typeface="+mn-lt"/>
              </a:rPr>
              <a:t>V. Mokeev, R. Gothe</a:t>
            </a:r>
          </a:p>
          <a:p>
            <a:pPr marL="1707618" indent="-1707618"/>
            <a:endParaRPr lang="it-IT" sz="2000" dirty="0">
              <a:latin typeface="+mn-lt"/>
            </a:endParaRPr>
          </a:p>
          <a:p>
            <a:pPr marL="1707618" indent="-1707618"/>
            <a:r>
              <a:rPr lang="en-US" sz="2000" b="1" dirty="0">
                <a:solidFill>
                  <a:srgbClr val="800000"/>
                </a:solidFill>
                <a:latin typeface="+mn-lt"/>
              </a:rPr>
              <a:t>E12-16-010B     </a:t>
            </a:r>
            <a:r>
              <a:rPr lang="en-US" sz="2000" dirty="0">
                <a:solidFill>
                  <a:srgbClr val="000090"/>
                </a:solidFill>
                <a:latin typeface="+mn-lt"/>
              </a:rPr>
              <a:t>Deeply Virtual Compton Scattering with CLAS12 at 6.6 GeV and 8.8 GeV </a:t>
            </a:r>
          </a:p>
          <a:p>
            <a:pPr marL="1707618" indent="-1707618"/>
            <a:r>
              <a:rPr lang="en-US" sz="2000" b="1" dirty="0">
                <a:solidFill>
                  <a:srgbClr val="000090"/>
                </a:solidFill>
                <a:latin typeface="+mn-lt"/>
              </a:rPr>
              <a:t>                            </a:t>
            </a:r>
            <a:r>
              <a:rPr lang="en-US" sz="2000" b="1" dirty="0">
                <a:latin typeface="+mn-lt"/>
              </a:rPr>
              <a:t>L. Elouadrhiri, </a:t>
            </a:r>
            <a:r>
              <a:rPr lang="en-US" sz="2000" dirty="0">
                <a:solidFill>
                  <a:srgbClr val="000000"/>
                </a:solidFill>
                <a:latin typeface="+mn-lt"/>
                <a:sym typeface="Wingdings"/>
              </a:rPr>
              <a:t>F.X. Girod</a:t>
            </a:r>
            <a:endParaRPr lang="it-IT" sz="2000" dirty="0">
              <a:solidFill>
                <a:srgbClr val="000000"/>
              </a:solidFill>
              <a:latin typeface="+mn-lt"/>
            </a:endParaRPr>
          </a:p>
        </p:txBody>
      </p:sp>
      <p:sp>
        <p:nvSpPr>
          <p:cNvPr id="11" name="CasellaDiTesto 10"/>
          <p:cNvSpPr txBox="1"/>
          <p:nvPr/>
        </p:nvSpPr>
        <p:spPr>
          <a:xfrm>
            <a:off x="1662733" y="5642868"/>
            <a:ext cx="2916183" cy="1077218"/>
          </a:xfrm>
          <a:prstGeom prst="rect">
            <a:avLst/>
          </a:prstGeom>
          <a:noFill/>
        </p:spPr>
        <p:txBody>
          <a:bodyPr wrap="none" rtlCol="0">
            <a:spAutoFit/>
          </a:bodyPr>
          <a:lstStyle/>
          <a:p>
            <a:r>
              <a:rPr lang="en-GB" sz="2400" b="1" dirty="0">
                <a:solidFill>
                  <a:srgbClr val="800000"/>
                </a:solidFill>
                <a:latin typeface="+mj-lt"/>
              </a:rPr>
              <a:t>Approved: </a:t>
            </a:r>
            <a:r>
              <a:rPr lang="en-GB" sz="2000" dirty="0">
                <a:latin typeface="+mj-lt"/>
              </a:rPr>
              <a:t>	</a:t>
            </a:r>
          </a:p>
          <a:p>
            <a:pPr marL="342900" indent="-342900">
              <a:buFont typeface="Wingdings" charset="2"/>
              <a:buChar char="ü"/>
            </a:pPr>
            <a:r>
              <a:rPr lang="en-GB" sz="2000" dirty="0">
                <a:solidFill>
                  <a:srgbClr val="000090"/>
                </a:solidFill>
                <a:latin typeface="+mj-lt"/>
              </a:rPr>
              <a:t>50 PAC days </a:t>
            </a:r>
            <a:r>
              <a:rPr lang="en-GB" sz="2000" dirty="0">
                <a:latin typeface="+mj-lt"/>
              </a:rPr>
              <a:t>at 8.8 GeV</a:t>
            </a:r>
          </a:p>
          <a:p>
            <a:pPr marL="342900" indent="-342900">
              <a:buFont typeface="Wingdings" charset="2"/>
              <a:buChar char="ü"/>
            </a:pPr>
            <a:r>
              <a:rPr lang="en-GB" sz="2000" dirty="0">
                <a:solidFill>
                  <a:srgbClr val="000090"/>
                </a:solidFill>
                <a:latin typeface="+mj-lt"/>
              </a:rPr>
              <a:t>50 PAC days </a:t>
            </a:r>
            <a:r>
              <a:rPr lang="en-GB" sz="2000" dirty="0">
                <a:latin typeface="+mj-lt"/>
              </a:rPr>
              <a:t>at 6.6 GeV      </a:t>
            </a:r>
          </a:p>
        </p:txBody>
      </p:sp>
      <p:sp>
        <p:nvSpPr>
          <p:cNvPr id="8" name="Rettangolo 7"/>
          <p:cNvSpPr/>
          <p:nvPr/>
        </p:nvSpPr>
        <p:spPr>
          <a:xfrm>
            <a:off x="5191125" y="5642868"/>
            <a:ext cx="3462933" cy="1077218"/>
          </a:xfrm>
          <a:prstGeom prst="rect">
            <a:avLst/>
          </a:prstGeom>
        </p:spPr>
        <p:txBody>
          <a:bodyPr wrap="square">
            <a:spAutoFit/>
          </a:bodyPr>
          <a:lstStyle/>
          <a:p>
            <a:r>
              <a:rPr lang="en-GB" sz="2400" b="1" dirty="0">
                <a:solidFill>
                  <a:srgbClr val="800000"/>
                </a:solidFill>
                <a:latin typeface="+mn-lt"/>
              </a:rPr>
              <a:t>Data Taken (Dec 2018):</a:t>
            </a:r>
            <a:endParaRPr lang="en-GB" sz="2000" dirty="0">
              <a:latin typeface="+mn-lt"/>
            </a:endParaRPr>
          </a:p>
          <a:p>
            <a:pPr marL="260350" indent="-260350">
              <a:buFont typeface="Wingdings" charset="2"/>
              <a:buChar char="ü"/>
            </a:pPr>
            <a:r>
              <a:rPr lang="en-GB" sz="2000" dirty="0">
                <a:solidFill>
                  <a:srgbClr val="000090"/>
                </a:solidFill>
                <a:latin typeface="+mn-lt"/>
              </a:rPr>
              <a:t>  6 PAC days </a:t>
            </a:r>
            <a:r>
              <a:rPr lang="en-GB" sz="2000" dirty="0">
                <a:latin typeface="+mn-lt"/>
              </a:rPr>
              <a:t>at </a:t>
            </a:r>
            <a:r>
              <a:rPr lang="en-GB" sz="2000" dirty="0">
                <a:solidFill>
                  <a:srgbClr val="800000"/>
                </a:solidFill>
                <a:latin typeface="+mn-lt"/>
              </a:rPr>
              <a:t>7.5 GeV</a:t>
            </a:r>
          </a:p>
          <a:p>
            <a:pPr marL="260350" indent="-260350">
              <a:buFont typeface="Wingdings" charset="2"/>
              <a:buChar char="ü"/>
            </a:pPr>
            <a:r>
              <a:rPr lang="en-GB" sz="2000" dirty="0">
                <a:solidFill>
                  <a:srgbClr val="000090"/>
                </a:solidFill>
                <a:latin typeface="+mn-lt"/>
              </a:rPr>
              <a:t>  6 PAC days </a:t>
            </a:r>
            <a:r>
              <a:rPr lang="en-GB" sz="2000" dirty="0">
                <a:latin typeface="+mn-lt"/>
              </a:rPr>
              <a:t>at 6.5 GeV      </a:t>
            </a:r>
          </a:p>
        </p:txBody>
      </p:sp>
      <p:sp>
        <p:nvSpPr>
          <p:cNvPr id="13" name="Segnaposto piè di pagina 8">
            <a:extLst>
              <a:ext uri="{FF2B5EF4-FFF2-40B4-BE49-F238E27FC236}">
                <a16:creationId xmlns:a16="http://schemas.microsoft.com/office/drawing/2014/main" xmlns="" id="{7F2BE6FA-5EB4-B748-86F4-D3F48C654519}"/>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6613362"/>
      </p:ext>
    </p:extLst>
  </p:cSld>
  <p:clrMapOvr>
    <a:masterClrMapping/>
  </p:clrMapOvr>
  <mc:AlternateContent xmlns:mc="http://schemas.openxmlformats.org/markup-compatibility/2006" xmlns:p14="http://schemas.microsoft.com/office/powerpoint/2010/main">
    <mc:Choice Requires="p14">
      <p:transition spd="med" p14:dur="700" advTm="5068">
        <p:fade/>
      </p:transition>
    </mc:Choice>
    <mc:Fallback xmlns="">
      <p:transition spd="med" advTm="5068">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descr="Q2_W_FT_titolix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73" y="4202708"/>
            <a:ext cx="4160204" cy="2592288"/>
          </a:xfrm>
          <a:prstGeom prst="rect">
            <a:avLst/>
          </a:prstGeom>
        </p:spPr>
      </p:pic>
      <p:sp>
        <p:nvSpPr>
          <p:cNvPr id="2" name="Title 1"/>
          <p:cNvSpPr>
            <a:spLocks noGrp="1"/>
          </p:cNvSpPr>
          <p:nvPr>
            <p:ph type="title"/>
          </p:nvPr>
        </p:nvSpPr>
        <p:spPr>
          <a:xfrm>
            <a:off x="519115" y="3"/>
            <a:ext cx="9344025" cy="763102"/>
          </a:xfrm>
        </p:spPr>
        <p:txBody>
          <a:bodyPr anchor="ctr">
            <a:normAutofit/>
          </a:bodyPr>
          <a:lstStyle/>
          <a:p>
            <a:r>
              <a:rPr lang="en-US" sz="3200" b="1" dirty="0">
                <a:solidFill>
                  <a:srgbClr val="800000"/>
                </a:solidFill>
                <a:latin typeface="+mn-lt"/>
                <a:cs typeface="Arial"/>
              </a:rPr>
              <a:t>RG-K Kinematic Coverage</a:t>
            </a:r>
          </a:p>
        </p:txBody>
      </p:sp>
      <p:sp>
        <p:nvSpPr>
          <p:cNvPr id="5" name="Segnaposto numero diapositiva 4"/>
          <p:cNvSpPr>
            <a:spLocks noGrp="1"/>
          </p:cNvSpPr>
          <p:nvPr>
            <p:ph type="sldNum" sz="quarter" idx="12"/>
          </p:nvPr>
        </p:nvSpPr>
        <p:spPr/>
        <p:txBody>
          <a:bodyPr/>
          <a:lstStyle/>
          <a:p>
            <a:fld id="{B2E123A2-8C0A-B24D-ABFA-7CF5F3B53C08}" type="slidenum">
              <a:rPr lang="en-US" smtClean="0"/>
              <a:pPr/>
              <a:t>10</a:t>
            </a:fld>
            <a:endParaRPr lang="en-US" dirty="0"/>
          </a:p>
        </p:txBody>
      </p:sp>
      <p:sp>
        <p:nvSpPr>
          <p:cNvPr id="22" name="CasellaDiTesto 21"/>
          <p:cNvSpPr txBox="1"/>
          <p:nvPr/>
        </p:nvSpPr>
        <p:spPr>
          <a:xfrm>
            <a:off x="4687069" y="2618532"/>
            <a:ext cx="5330501" cy="2569934"/>
          </a:xfrm>
          <a:prstGeom prst="rect">
            <a:avLst/>
          </a:prstGeom>
          <a:noFill/>
        </p:spPr>
        <p:txBody>
          <a:bodyPr wrap="square" rtlCol="0">
            <a:spAutoFit/>
          </a:bodyPr>
          <a:lstStyle/>
          <a:p>
            <a:r>
              <a:rPr lang="en-US" sz="2800" dirty="0">
                <a:latin typeface="+mn-lt"/>
              </a:rPr>
              <a:t>Q</a:t>
            </a:r>
            <a:r>
              <a:rPr lang="en-US" sz="2800" baseline="30000" dirty="0">
                <a:latin typeface="+mn-lt"/>
              </a:rPr>
              <a:t>2</a:t>
            </a:r>
            <a:r>
              <a:rPr lang="en-US" sz="2800" dirty="0">
                <a:latin typeface="+mn-lt"/>
              </a:rPr>
              <a:t>&lt;1 GeV</a:t>
            </a:r>
            <a:r>
              <a:rPr lang="en-US" sz="2800" baseline="30000" dirty="0">
                <a:latin typeface="+mn-lt"/>
              </a:rPr>
              <a:t>2</a:t>
            </a:r>
            <a:r>
              <a:rPr lang="en-US" sz="2800" dirty="0">
                <a:latin typeface="+mn-lt"/>
              </a:rPr>
              <a:t>:	</a:t>
            </a:r>
          </a:p>
          <a:p>
            <a:r>
              <a:rPr lang="en-US" dirty="0">
                <a:latin typeface="+mn-lt"/>
              </a:rPr>
              <a:t>    </a:t>
            </a:r>
            <a:r>
              <a:rPr lang="en-US" sz="2800" dirty="0">
                <a:latin typeface="+mn-lt"/>
              </a:rPr>
              <a:t>search for: </a:t>
            </a:r>
          </a:p>
          <a:p>
            <a:pPr marL="517525" indent="-227013">
              <a:buClr>
                <a:srgbClr val="C00000"/>
              </a:buClr>
              <a:buFont typeface="Arial"/>
              <a:buChar char="•"/>
            </a:pPr>
            <a:r>
              <a:rPr lang="en-US" sz="2800" dirty="0">
                <a:solidFill>
                  <a:srgbClr val="020090"/>
                </a:solidFill>
                <a:latin typeface="+mn-lt"/>
              </a:rPr>
              <a:t>hybrid baryon signature</a:t>
            </a:r>
          </a:p>
          <a:p>
            <a:pPr marL="517525" indent="-227013">
              <a:buClr>
                <a:srgbClr val="C00000"/>
              </a:buClr>
              <a:buFont typeface="Arial"/>
              <a:buChar char="•"/>
            </a:pPr>
            <a:r>
              <a:rPr lang="en-US" sz="2800" dirty="0">
                <a:solidFill>
                  <a:srgbClr val="020090"/>
                </a:solidFill>
                <a:latin typeface="+mn-lt"/>
              </a:rPr>
              <a:t>meson-baryon contributions to the N* structure</a:t>
            </a:r>
            <a:r>
              <a:rPr lang="en-US" dirty="0">
                <a:latin typeface="+mn-lt"/>
              </a:rPr>
              <a:t>		  	</a:t>
            </a:r>
            <a:r>
              <a:rPr lang="it-IT" dirty="0">
                <a:latin typeface="+mn-lt"/>
              </a:rPr>
              <a:t>	</a:t>
            </a:r>
          </a:p>
        </p:txBody>
      </p:sp>
      <p:sp>
        <p:nvSpPr>
          <p:cNvPr id="7" name="Rettangolo 6"/>
          <p:cNvSpPr/>
          <p:nvPr/>
        </p:nvSpPr>
        <p:spPr bwMode="auto">
          <a:xfrm>
            <a:off x="942653" y="4202708"/>
            <a:ext cx="3096344" cy="216024"/>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dirty="0">
              <a:ln>
                <a:noFill/>
              </a:ln>
              <a:solidFill>
                <a:srgbClr val="800000"/>
              </a:solidFill>
              <a:effectLst/>
              <a:latin typeface="Baskerville Old Face" charset="0"/>
              <a:ea typeface="ＭＳ Ｐゴシック" charset="0"/>
              <a:cs typeface="ＭＳ Ｐゴシック" charset="0"/>
            </a:endParaRPr>
          </a:p>
        </p:txBody>
      </p:sp>
      <p:pic>
        <p:nvPicPr>
          <p:cNvPr id="17" name="Picture 2">
            <a:extLst>
              <a:ext uri="{FF2B5EF4-FFF2-40B4-BE49-F238E27FC236}">
                <a16:creationId xmlns:a16="http://schemas.microsoft.com/office/drawing/2014/main" xmlns="" id="{158F2617-BDE4-1F48-9A3E-4760EA9259B9}"/>
              </a:ext>
            </a:extLst>
          </p:cNvPr>
          <p:cNvPicPr>
            <a:picLocks noChangeAspect="1"/>
          </p:cNvPicPr>
          <p:nvPr/>
        </p:nvPicPr>
        <p:blipFill rotWithShape="1">
          <a:blip r:embed="rId4"/>
          <a:srcRect b="4836"/>
          <a:stretch/>
        </p:blipFill>
        <p:spPr>
          <a:xfrm>
            <a:off x="510605" y="746324"/>
            <a:ext cx="4032448" cy="3563339"/>
          </a:xfrm>
          <a:prstGeom prst="rect">
            <a:avLst/>
          </a:prstGeom>
        </p:spPr>
      </p:pic>
      <p:sp>
        <p:nvSpPr>
          <p:cNvPr id="52" name="Rectangle 7"/>
          <p:cNvSpPr/>
          <p:nvPr/>
        </p:nvSpPr>
        <p:spPr>
          <a:xfrm>
            <a:off x="2022773" y="890340"/>
            <a:ext cx="1730670" cy="400079"/>
          </a:xfrm>
          <a:prstGeom prst="rect">
            <a:avLst/>
          </a:prstGeom>
          <a:solidFill>
            <a:srgbClr val="FFFFFF"/>
          </a:solidFill>
          <a:ln>
            <a:noFill/>
          </a:ln>
        </p:spPr>
        <p:txBody>
          <a:bodyPr wrap="square" lIns="91412" tIns="45705" rIns="91412" bIns="45705">
            <a:spAutoFit/>
          </a:bodyPr>
          <a:lstStyle/>
          <a:p>
            <a:pPr algn="ctr"/>
            <a:r>
              <a:rPr lang="en-US" sz="2000" dirty="0">
                <a:solidFill>
                  <a:srgbClr val="800000"/>
                </a:solidFill>
                <a:latin typeface="Calibri" pitchFamily="34" charset="0"/>
              </a:rPr>
              <a:t>Q</a:t>
            </a:r>
            <a:r>
              <a:rPr lang="en-US" sz="2000" baseline="30000" dirty="0">
                <a:solidFill>
                  <a:srgbClr val="800000"/>
                </a:solidFill>
                <a:latin typeface="Calibri" pitchFamily="34" charset="0"/>
              </a:rPr>
              <a:t>2</a:t>
            </a:r>
            <a:r>
              <a:rPr lang="en-US" sz="2000" dirty="0">
                <a:solidFill>
                  <a:srgbClr val="800000"/>
                </a:solidFill>
                <a:latin typeface="Calibri" pitchFamily="34" charset="0"/>
              </a:rPr>
              <a:t> vs. W</a:t>
            </a:r>
            <a:endParaRPr lang="it-IT" sz="2000" dirty="0">
              <a:solidFill>
                <a:srgbClr val="800000"/>
              </a:solidFill>
            </a:endParaRPr>
          </a:p>
        </p:txBody>
      </p:sp>
      <p:sp>
        <p:nvSpPr>
          <p:cNvPr id="4" name="CasellaDiTesto 3"/>
          <p:cNvSpPr txBox="1"/>
          <p:nvPr/>
        </p:nvSpPr>
        <p:spPr>
          <a:xfrm>
            <a:off x="2500770" y="1291555"/>
            <a:ext cx="1393465" cy="400079"/>
          </a:xfrm>
          <a:prstGeom prst="rect">
            <a:avLst/>
          </a:prstGeom>
          <a:noFill/>
        </p:spPr>
        <p:txBody>
          <a:bodyPr wrap="none" lIns="91412" tIns="45705" rIns="91412" bIns="45705" rtlCol="0">
            <a:spAutoFit/>
          </a:bodyPr>
          <a:lstStyle/>
          <a:p>
            <a:pPr algn="ctr"/>
            <a:r>
              <a:rPr lang="it-IT" sz="2000" dirty="0">
                <a:latin typeface="+mn-lt"/>
              </a:rPr>
              <a:t>E</a:t>
            </a:r>
            <a:r>
              <a:rPr lang="it-IT" sz="2000" baseline="-25000" dirty="0">
                <a:latin typeface="+mn-lt"/>
              </a:rPr>
              <a:t>e</a:t>
            </a:r>
            <a:r>
              <a:rPr lang="it-IT" sz="2000" dirty="0">
                <a:latin typeface="+mn-lt"/>
              </a:rPr>
              <a:t> =7.5 GeV</a:t>
            </a:r>
          </a:p>
        </p:txBody>
      </p:sp>
      <p:sp>
        <p:nvSpPr>
          <p:cNvPr id="9" name="CasellaDiTesto 8"/>
          <p:cNvSpPr txBox="1"/>
          <p:nvPr/>
        </p:nvSpPr>
        <p:spPr>
          <a:xfrm>
            <a:off x="2454821" y="4922788"/>
            <a:ext cx="1415772" cy="415498"/>
          </a:xfrm>
          <a:prstGeom prst="rect">
            <a:avLst/>
          </a:prstGeom>
          <a:noFill/>
        </p:spPr>
        <p:txBody>
          <a:bodyPr wrap="none" rtlCol="0">
            <a:spAutoFit/>
          </a:bodyPr>
          <a:lstStyle/>
          <a:p>
            <a:r>
              <a:rPr lang="it-IT" dirty="0">
                <a:solidFill>
                  <a:srgbClr val="800000"/>
                </a:solidFill>
                <a:latin typeface="+mn-lt"/>
              </a:rPr>
              <a:t>e’ in the FT</a:t>
            </a:r>
          </a:p>
        </p:txBody>
      </p:sp>
      <p:sp>
        <p:nvSpPr>
          <p:cNvPr id="10" name="Rettangolo 9"/>
          <p:cNvSpPr/>
          <p:nvPr/>
        </p:nvSpPr>
        <p:spPr>
          <a:xfrm>
            <a:off x="1230685" y="2114476"/>
            <a:ext cx="1464388" cy="415498"/>
          </a:xfrm>
          <a:prstGeom prst="rect">
            <a:avLst/>
          </a:prstGeom>
        </p:spPr>
        <p:txBody>
          <a:bodyPr wrap="none">
            <a:spAutoFit/>
          </a:bodyPr>
          <a:lstStyle/>
          <a:p>
            <a:r>
              <a:rPr lang="it-IT" dirty="0">
                <a:solidFill>
                  <a:srgbClr val="800000"/>
                </a:solidFill>
                <a:latin typeface="+mn-lt"/>
              </a:rPr>
              <a:t>e’ in the FD</a:t>
            </a:r>
          </a:p>
        </p:txBody>
      </p:sp>
      <p:sp>
        <p:nvSpPr>
          <p:cNvPr id="8" name="CasellaDiTesto 7"/>
          <p:cNvSpPr txBox="1"/>
          <p:nvPr/>
        </p:nvSpPr>
        <p:spPr>
          <a:xfrm>
            <a:off x="1158677" y="3050580"/>
            <a:ext cx="2548081" cy="415468"/>
          </a:xfrm>
          <a:prstGeom prst="rect">
            <a:avLst/>
          </a:prstGeom>
          <a:noFill/>
        </p:spPr>
        <p:txBody>
          <a:bodyPr wrap="none" lIns="91412" tIns="45705" rIns="91412" bIns="45705" rtlCol="0">
            <a:spAutoFit/>
          </a:bodyPr>
          <a:lstStyle/>
          <a:p>
            <a:pPr algn="ctr"/>
            <a:r>
              <a:rPr lang="it-IT" dirty="0">
                <a:solidFill>
                  <a:srgbClr val="000090"/>
                </a:solidFill>
                <a:latin typeface="+mn-lt"/>
              </a:rPr>
              <a:t>0.4 GeV</a:t>
            </a:r>
            <a:r>
              <a:rPr lang="it-IT" baseline="30000" dirty="0">
                <a:solidFill>
                  <a:srgbClr val="000090"/>
                </a:solidFill>
                <a:latin typeface="+mn-lt"/>
              </a:rPr>
              <a:t>2</a:t>
            </a:r>
            <a:r>
              <a:rPr lang="it-IT" dirty="0">
                <a:solidFill>
                  <a:srgbClr val="000090"/>
                </a:solidFill>
                <a:latin typeface="+mn-lt"/>
              </a:rPr>
              <a:t>≤Q</a:t>
            </a:r>
            <a:r>
              <a:rPr lang="it-IT" baseline="30000" dirty="0">
                <a:solidFill>
                  <a:srgbClr val="000090"/>
                </a:solidFill>
                <a:latin typeface="+mn-lt"/>
              </a:rPr>
              <a:t>2 </a:t>
            </a:r>
            <a:r>
              <a:rPr lang="it-IT" dirty="0">
                <a:solidFill>
                  <a:srgbClr val="000090"/>
                </a:solidFill>
                <a:latin typeface="+mn-lt"/>
              </a:rPr>
              <a:t>≤ 5 GeV</a:t>
            </a:r>
            <a:r>
              <a:rPr lang="it-IT" baseline="30000" dirty="0">
                <a:solidFill>
                  <a:srgbClr val="000090"/>
                </a:solidFill>
                <a:latin typeface="+mn-lt"/>
              </a:rPr>
              <a:t>2</a:t>
            </a:r>
            <a:endParaRPr lang="it-IT" dirty="0">
              <a:solidFill>
                <a:srgbClr val="000090"/>
              </a:solidFill>
              <a:latin typeface="+mn-lt"/>
            </a:endParaRPr>
          </a:p>
        </p:txBody>
      </p:sp>
      <p:sp>
        <p:nvSpPr>
          <p:cNvPr id="23" name="CasellaDiTesto 22"/>
          <p:cNvSpPr txBox="1"/>
          <p:nvPr/>
        </p:nvSpPr>
        <p:spPr>
          <a:xfrm>
            <a:off x="1242033" y="4418732"/>
            <a:ext cx="2864830" cy="400079"/>
          </a:xfrm>
          <a:prstGeom prst="rect">
            <a:avLst/>
          </a:prstGeom>
          <a:noFill/>
        </p:spPr>
        <p:txBody>
          <a:bodyPr wrap="none" lIns="91412" tIns="45705" rIns="91412" bIns="45705" rtlCol="0">
            <a:spAutoFit/>
          </a:bodyPr>
          <a:lstStyle/>
          <a:p>
            <a:pPr algn="ctr"/>
            <a:r>
              <a:rPr lang="it-IT" sz="2000" dirty="0">
                <a:solidFill>
                  <a:srgbClr val="000090"/>
                </a:solidFill>
                <a:latin typeface="+mn-lt"/>
              </a:rPr>
              <a:t>0.05 GeV</a:t>
            </a:r>
            <a:r>
              <a:rPr lang="it-IT" sz="2000" baseline="30000" dirty="0">
                <a:solidFill>
                  <a:srgbClr val="000090"/>
                </a:solidFill>
                <a:latin typeface="+mn-lt"/>
              </a:rPr>
              <a:t>2</a:t>
            </a:r>
            <a:r>
              <a:rPr lang="it-IT" sz="2000" dirty="0">
                <a:solidFill>
                  <a:srgbClr val="000090"/>
                </a:solidFill>
                <a:latin typeface="+mn-lt"/>
              </a:rPr>
              <a:t>≤Q</a:t>
            </a:r>
            <a:r>
              <a:rPr lang="it-IT" sz="2000" baseline="30000" dirty="0">
                <a:solidFill>
                  <a:srgbClr val="000090"/>
                </a:solidFill>
                <a:latin typeface="+mn-lt"/>
              </a:rPr>
              <a:t>2 </a:t>
            </a:r>
            <a:r>
              <a:rPr lang="it-IT" sz="2000" dirty="0">
                <a:solidFill>
                  <a:srgbClr val="000090"/>
                </a:solidFill>
                <a:latin typeface="+mn-lt"/>
              </a:rPr>
              <a:t>≤ 0.25 GeV</a:t>
            </a:r>
            <a:r>
              <a:rPr lang="it-IT" sz="2000" baseline="30000" dirty="0">
                <a:solidFill>
                  <a:srgbClr val="000090"/>
                </a:solidFill>
                <a:latin typeface="+mn-lt"/>
              </a:rPr>
              <a:t>2</a:t>
            </a:r>
            <a:endParaRPr lang="it-IT" sz="2000" dirty="0">
              <a:solidFill>
                <a:srgbClr val="000090"/>
              </a:solidFill>
              <a:latin typeface="+mn-lt"/>
            </a:endParaRPr>
          </a:p>
        </p:txBody>
      </p:sp>
      <p:sp>
        <p:nvSpPr>
          <p:cNvPr id="11" name="CasellaDiTesto 10"/>
          <p:cNvSpPr txBox="1"/>
          <p:nvPr/>
        </p:nvSpPr>
        <p:spPr>
          <a:xfrm rot="16200000">
            <a:off x="-254788" y="2015773"/>
            <a:ext cx="1226205" cy="415498"/>
          </a:xfrm>
          <a:prstGeom prst="rect">
            <a:avLst/>
          </a:prstGeom>
          <a:noFill/>
        </p:spPr>
        <p:txBody>
          <a:bodyPr wrap="none" rtlCol="0">
            <a:spAutoFit/>
          </a:bodyPr>
          <a:lstStyle/>
          <a:p>
            <a:r>
              <a:rPr lang="it-IT" dirty="0">
                <a:latin typeface="+mn-lt"/>
              </a:rPr>
              <a:t>Q</a:t>
            </a:r>
            <a:r>
              <a:rPr lang="it-IT" baseline="30000" dirty="0">
                <a:latin typeface="+mn-lt"/>
              </a:rPr>
              <a:t>2 </a:t>
            </a:r>
            <a:r>
              <a:rPr lang="it-IT" dirty="0">
                <a:latin typeface="+mn-lt"/>
              </a:rPr>
              <a:t>(GeV</a:t>
            </a:r>
            <a:r>
              <a:rPr lang="it-IT" baseline="30000" dirty="0">
                <a:latin typeface="+mn-lt"/>
              </a:rPr>
              <a:t>2</a:t>
            </a:r>
            <a:r>
              <a:rPr lang="it-IT" dirty="0">
                <a:latin typeface="+mn-lt"/>
              </a:rPr>
              <a:t>)</a:t>
            </a:r>
            <a:endParaRPr lang="it-IT" baseline="30000" dirty="0">
              <a:latin typeface="+mn-lt"/>
            </a:endParaRPr>
          </a:p>
        </p:txBody>
      </p:sp>
      <p:cxnSp>
        <p:nvCxnSpPr>
          <p:cNvPr id="13" name="Connettore 1 12"/>
          <p:cNvCxnSpPr/>
          <p:nvPr/>
        </p:nvCxnSpPr>
        <p:spPr bwMode="auto">
          <a:xfrm>
            <a:off x="731520" y="3626644"/>
            <a:ext cx="3291840"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9" name="Connettore 2 18"/>
          <p:cNvCxnSpPr>
            <a:cxnSpLocks/>
          </p:cNvCxnSpPr>
          <p:nvPr/>
        </p:nvCxnSpPr>
        <p:spPr bwMode="auto">
          <a:xfrm flipH="1" flipV="1">
            <a:off x="3534941" y="3914676"/>
            <a:ext cx="1440160" cy="504056"/>
          </a:xfrm>
          <a:prstGeom prst="straightConnector1">
            <a:avLst/>
          </a:prstGeom>
          <a:solidFill>
            <a:schemeClr val="accent1"/>
          </a:solidFill>
          <a:ln w="22225" cap="flat" cmpd="sng" algn="ctr">
            <a:solidFill>
              <a:schemeClr val="accent6">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8" name="Connettore 2 27"/>
          <p:cNvCxnSpPr>
            <a:cxnSpLocks/>
          </p:cNvCxnSpPr>
          <p:nvPr/>
        </p:nvCxnSpPr>
        <p:spPr bwMode="auto">
          <a:xfrm flipH="1">
            <a:off x="3318917" y="4702216"/>
            <a:ext cx="1652042" cy="903591"/>
          </a:xfrm>
          <a:prstGeom prst="straightConnector1">
            <a:avLst/>
          </a:prstGeom>
          <a:solidFill>
            <a:schemeClr val="accent1"/>
          </a:solidFill>
          <a:ln w="22225" cap="flat" cmpd="sng" algn="ctr">
            <a:solidFill>
              <a:schemeClr val="accent6">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Connettore 2 32"/>
          <p:cNvCxnSpPr>
            <a:cxnSpLocks/>
          </p:cNvCxnSpPr>
          <p:nvPr/>
        </p:nvCxnSpPr>
        <p:spPr bwMode="auto">
          <a:xfrm flipH="1">
            <a:off x="2958877" y="1466404"/>
            <a:ext cx="2016224" cy="1296144"/>
          </a:xfrm>
          <a:prstGeom prst="straightConnector1">
            <a:avLst/>
          </a:prstGeom>
          <a:solidFill>
            <a:schemeClr val="accent1"/>
          </a:solidFill>
          <a:ln w="22225" cap="flat" cmpd="sng" algn="ctr">
            <a:solidFill>
              <a:schemeClr val="accent6">
                <a:lumMod val="60000"/>
                <a:lumOff val="40000"/>
              </a:schemeClr>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5" name="CasellaDiTesto 34"/>
          <p:cNvSpPr txBox="1"/>
          <p:nvPr/>
        </p:nvSpPr>
        <p:spPr>
          <a:xfrm>
            <a:off x="4693618" y="818332"/>
            <a:ext cx="5688632" cy="1815882"/>
          </a:xfrm>
          <a:prstGeom prst="rect">
            <a:avLst/>
          </a:prstGeom>
          <a:noFill/>
        </p:spPr>
        <p:txBody>
          <a:bodyPr wrap="square" rtlCol="0">
            <a:spAutoFit/>
          </a:bodyPr>
          <a:lstStyle/>
          <a:p>
            <a:r>
              <a:rPr lang="en-US" sz="2800" dirty="0">
                <a:latin typeface="+mn-lt"/>
              </a:rPr>
              <a:t>Q</a:t>
            </a:r>
            <a:r>
              <a:rPr lang="en-US" sz="2800" baseline="30000" dirty="0">
                <a:latin typeface="+mn-lt"/>
              </a:rPr>
              <a:t>2</a:t>
            </a:r>
            <a:r>
              <a:rPr lang="en-US" sz="2800" dirty="0">
                <a:latin typeface="+mn-lt"/>
              </a:rPr>
              <a:t>&gt;1 GeV</a:t>
            </a:r>
            <a:r>
              <a:rPr lang="en-US" sz="2800" baseline="30000" dirty="0">
                <a:latin typeface="+mn-lt"/>
              </a:rPr>
              <a:t>2</a:t>
            </a:r>
            <a:r>
              <a:rPr lang="en-US" sz="2800" dirty="0">
                <a:latin typeface="+mn-lt"/>
              </a:rPr>
              <a:t>:</a:t>
            </a:r>
            <a:r>
              <a:rPr lang="en-US" dirty="0">
                <a:latin typeface="+mn-lt"/>
              </a:rPr>
              <a:t>		 </a:t>
            </a:r>
          </a:p>
          <a:p>
            <a:pPr marL="517525" indent="-227013">
              <a:buClr>
                <a:srgbClr val="C00000"/>
              </a:buClr>
              <a:buFont typeface="Arial"/>
              <a:buChar char="•"/>
            </a:pPr>
            <a:r>
              <a:rPr lang="en-US" sz="2800" dirty="0">
                <a:solidFill>
                  <a:srgbClr val="020090"/>
                </a:solidFill>
                <a:latin typeface="+mn-lt"/>
              </a:rPr>
              <a:t>Evolution of active degrees of freedom in the N* structure  </a:t>
            </a:r>
          </a:p>
          <a:p>
            <a:r>
              <a:rPr lang="en-US" sz="2800" dirty="0">
                <a:latin typeface="+mn-lt"/>
              </a:rPr>
              <a:t>		</a:t>
            </a:r>
            <a:r>
              <a:rPr lang="en-US" dirty="0">
                <a:latin typeface="+mn-lt"/>
              </a:rPr>
              <a:t>  	</a:t>
            </a:r>
            <a:r>
              <a:rPr lang="it-IT" dirty="0">
                <a:latin typeface="+mn-lt"/>
              </a:rPr>
              <a:t>	</a:t>
            </a:r>
          </a:p>
        </p:txBody>
      </p:sp>
      <p:cxnSp>
        <p:nvCxnSpPr>
          <p:cNvPr id="18"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9" name="CasellaDiTesto 28"/>
          <p:cNvSpPr txBox="1"/>
          <p:nvPr/>
        </p:nvSpPr>
        <p:spPr>
          <a:xfrm>
            <a:off x="5911205" y="6218932"/>
            <a:ext cx="184666" cy="415498"/>
          </a:xfrm>
          <a:prstGeom prst="rect">
            <a:avLst/>
          </a:prstGeom>
          <a:noFill/>
        </p:spPr>
        <p:txBody>
          <a:bodyPr wrap="none" rtlCol="0">
            <a:spAutoFit/>
          </a:bodyPr>
          <a:lstStyle/>
          <a:p>
            <a:endParaRPr lang="it-IT" dirty="0"/>
          </a:p>
        </p:txBody>
      </p:sp>
      <p:sp>
        <p:nvSpPr>
          <p:cNvPr id="39" name="CasellaDiTesto 38"/>
          <p:cNvSpPr txBox="1"/>
          <p:nvPr/>
        </p:nvSpPr>
        <p:spPr>
          <a:xfrm>
            <a:off x="6631285" y="5786884"/>
            <a:ext cx="1944216" cy="830966"/>
          </a:xfrm>
          <a:prstGeom prst="rect">
            <a:avLst/>
          </a:prstGeom>
          <a:noFill/>
          <a:ln w="25400">
            <a:solidFill>
              <a:srgbClr val="008C1C"/>
            </a:solidFill>
          </a:ln>
        </p:spPr>
        <p:txBody>
          <a:bodyPr wrap="square" lIns="91412" tIns="45705" rIns="91412" bIns="45705" rtlCol="0">
            <a:spAutoFit/>
          </a:bodyPr>
          <a:lstStyle/>
          <a:p>
            <a:r>
              <a:rPr lang="en-US" sz="2400" dirty="0">
                <a:solidFill>
                  <a:srgbClr val="800000"/>
                </a:solidFill>
                <a:latin typeface="+mn-lt"/>
                <a:cs typeface="Arial Black"/>
              </a:rPr>
              <a:t>ep        ep</a:t>
            </a:r>
            <a:r>
              <a:rPr lang="en-US" sz="2400" dirty="0">
                <a:solidFill>
                  <a:srgbClr val="800000"/>
                </a:solidFill>
                <a:latin typeface="Symbol" charset="2"/>
                <a:cs typeface="Symbol" charset="2"/>
              </a:rPr>
              <a:t>p</a:t>
            </a:r>
            <a:r>
              <a:rPr lang="en-US" sz="2400" baseline="30000" dirty="0">
                <a:solidFill>
                  <a:srgbClr val="800000"/>
                </a:solidFill>
                <a:latin typeface="Symbol" charset="2"/>
                <a:cs typeface="Symbol" charset="2"/>
              </a:rPr>
              <a:t>+</a:t>
            </a:r>
            <a:r>
              <a:rPr lang="en-US" sz="2400" dirty="0">
                <a:solidFill>
                  <a:srgbClr val="800000"/>
                </a:solidFill>
                <a:latin typeface="Symbol" charset="2"/>
                <a:cs typeface="Symbol" charset="2"/>
              </a:rPr>
              <a:t>p</a:t>
            </a:r>
            <a:r>
              <a:rPr lang="en-US" sz="2400" baseline="30000" dirty="0">
                <a:solidFill>
                  <a:srgbClr val="800000"/>
                </a:solidFill>
                <a:latin typeface="Symbol" charset="2"/>
                <a:cs typeface="Symbol" charset="2"/>
              </a:rPr>
              <a:t>-</a:t>
            </a:r>
            <a:endParaRPr lang="en-US" sz="2400" dirty="0">
              <a:solidFill>
                <a:srgbClr val="800000"/>
              </a:solidFill>
              <a:latin typeface="Symbol" charset="2"/>
              <a:cs typeface="Symbol" charset="2"/>
            </a:endParaRPr>
          </a:p>
          <a:p>
            <a:r>
              <a:rPr lang="en-US" sz="2400" dirty="0">
                <a:solidFill>
                  <a:srgbClr val="800000"/>
                </a:solidFill>
                <a:latin typeface="+mn-lt"/>
                <a:cs typeface="Arial Black"/>
              </a:rPr>
              <a:t>ep        eK</a:t>
            </a:r>
            <a:r>
              <a:rPr lang="en-US" sz="2400" baseline="30000" dirty="0">
                <a:solidFill>
                  <a:srgbClr val="800000"/>
                </a:solidFill>
                <a:latin typeface="+mn-lt"/>
                <a:cs typeface="Arial Black"/>
              </a:rPr>
              <a:t>+</a:t>
            </a:r>
            <a:r>
              <a:rPr lang="en-US" sz="2400" dirty="0">
                <a:solidFill>
                  <a:srgbClr val="800000"/>
                </a:solidFill>
                <a:latin typeface="+mn-lt"/>
                <a:cs typeface="Arial Black"/>
              </a:rPr>
              <a:t>Y</a:t>
            </a:r>
            <a:endParaRPr lang="en-US" sz="2400" dirty="0">
              <a:solidFill>
                <a:srgbClr val="800000"/>
              </a:solidFill>
              <a:latin typeface="+mn-lt"/>
              <a:cs typeface="Symbol" charset="2"/>
            </a:endParaRPr>
          </a:p>
        </p:txBody>
      </p:sp>
      <p:cxnSp>
        <p:nvCxnSpPr>
          <p:cNvPr id="40" name="Connettore 2 39"/>
          <p:cNvCxnSpPr/>
          <p:nvPr/>
        </p:nvCxnSpPr>
        <p:spPr bwMode="auto">
          <a:xfrm>
            <a:off x="7135341" y="6074916"/>
            <a:ext cx="360039" cy="0"/>
          </a:xfrm>
          <a:prstGeom prst="straightConnector1">
            <a:avLst/>
          </a:prstGeom>
          <a:solidFill>
            <a:schemeClr val="accent1"/>
          </a:solidFill>
          <a:ln w="25400"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 name="Connettore 2 40"/>
          <p:cNvCxnSpPr/>
          <p:nvPr/>
        </p:nvCxnSpPr>
        <p:spPr bwMode="auto">
          <a:xfrm>
            <a:off x="7135341" y="6434956"/>
            <a:ext cx="360039" cy="0"/>
          </a:xfrm>
          <a:prstGeom prst="straightConnector1">
            <a:avLst/>
          </a:prstGeom>
          <a:solidFill>
            <a:schemeClr val="accent1"/>
          </a:solidFill>
          <a:ln w="25400"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0" name="CasellaDiTesto 29"/>
          <p:cNvSpPr txBox="1"/>
          <p:nvPr/>
        </p:nvSpPr>
        <p:spPr>
          <a:xfrm>
            <a:off x="4405586" y="4994796"/>
            <a:ext cx="5976664" cy="954107"/>
          </a:xfrm>
          <a:prstGeom prst="rect">
            <a:avLst/>
          </a:prstGeom>
          <a:noFill/>
        </p:spPr>
        <p:txBody>
          <a:bodyPr wrap="square" rtlCol="0">
            <a:spAutoFit/>
          </a:bodyPr>
          <a:lstStyle/>
          <a:p>
            <a:r>
              <a:rPr lang="en-US" sz="2800" dirty="0">
                <a:latin typeface="+mn-lt"/>
              </a:rPr>
              <a:t>R</a:t>
            </a:r>
            <a:r>
              <a:rPr lang="en-US" sz="2800" dirty="0" smtClean="0">
                <a:latin typeface="+mn-lt"/>
              </a:rPr>
              <a:t>eactions </a:t>
            </a:r>
            <a:r>
              <a:rPr lang="en-US" sz="2800" dirty="0">
                <a:latin typeface="+mn-lt"/>
              </a:rPr>
              <a:t>of interest for the N*/hybrid </a:t>
            </a:r>
            <a:r>
              <a:rPr lang="en-US" sz="2800" dirty="0" smtClean="0">
                <a:latin typeface="+mn-lt"/>
              </a:rPr>
              <a:t>program:</a:t>
            </a:r>
            <a:endParaRPr lang="en-US" sz="2800" dirty="0">
              <a:latin typeface="+mn-lt"/>
            </a:endParaRPr>
          </a:p>
        </p:txBody>
      </p:sp>
      <p:sp>
        <p:nvSpPr>
          <p:cNvPr id="34" name="Segnaposto piè di pagina 8">
            <a:extLst>
              <a:ext uri="{FF2B5EF4-FFF2-40B4-BE49-F238E27FC236}">
                <a16:creationId xmlns:a16="http://schemas.microsoft.com/office/drawing/2014/main" xmlns="" id="{98E2EFB5-4D97-2942-92FA-22108C985F11}"/>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
        <p:nvSpPr>
          <p:cNvPr id="3" name="TextBox 2"/>
          <p:cNvSpPr txBox="1"/>
          <p:nvPr/>
        </p:nvSpPr>
        <p:spPr>
          <a:xfrm>
            <a:off x="3318917" y="1754436"/>
            <a:ext cx="455811" cy="415498"/>
          </a:xfrm>
          <a:prstGeom prst="rect">
            <a:avLst/>
          </a:prstGeom>
          <a:noFill/>
        </p:spPr>
        <p:txBody>
          <a:bodyPr wrap="none" rtlCol="0">
            <a:spAutoFit/>
          </a:bodyPr>
          <a:lstStyle/>
          <a:p>
            <a:r>
              <a:rPr lang="en-US" dirty="0">
                <a:solidFill>
                  <a:srgbClr val="FF0000"/>
                </a:solidFill>
                <a:latin typeface="+mn-lt"/>
              </a:rPr>
              <a:t>KY</a:t>
            </a:r>
          </a:p>
        </p:txBody>
      </p:sp>
    </p:spTree>
    <p:extLst>
      <p:ext uri="{BB962C8B-B14F-4D97-AF65-F5344CB8AC3E}">
        <p14:creationId xmlns:p14="http://schemas.microsoft.com/office/powerpoint/2010/main" val="14921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DC0725D-372C-5845-8366-9D6B4FD0827B}"/>
              </a:ext>
            </a:extLst>
          </p:cNvPr>
          <p:cNvSpPr txBox="1"/>
          <p:nvPr/>
        </p:nvSpPr>
        <p:spPr>
          <a:xfrm>
            <a:off x="2238797" y="98252"/>
            <a:ext cx="5789546" cy="594193"/>
          </a:xfrm>
          <a:prstGeom prst="rect">
            <a:avLst/>
          </a:prstGeom>
          <a:noFill/>
        </p:spPr>
        <p:txBody>
          <a:bodyPr wrap="square" lIns="100767" tIns="50383" rIns="100767" bIns="50383" rtlCol="0" anchor="ctr">
            <a:spAutoFit/>
          </a:bodyPr>
          <a:lstStyle/>
          <a:p>
            <a:pPr algn="ctr"/>
            <a:r>
              <a:rPr lang="en-US" sz="3200" b="1" dirty="0">
                <a:solidFill>
                  <a:srgbClr val="800100"/>
                </a:solidFill>
                <a:latin typeface="+mn-lt"/>
              </a:rPr>
              <a:t>K</a:t>
            </a:r>
            <a:r>
              <a:rPr lang="en-US" sz="3200" b="1" baseline="30000" dirty="0">
                <a:solidFill>
                  <a:srgbClr val="800100"/>
                </a:solidFill>
                <a:latin typeface="+mn-lt"/>
              </a:rPr>
              <a:t>+</a:t>
            </a:r>
            <a:r>
              <a:rPr lang="en-US" sz="3200" b="1" dirty="0">
                <a:solidFill>
                  <a:srgbClr val="800100"/>
                </a:solidFill>
                <a:latin typeface="+mn-lt"/>
              </a:rPr>
              <a:t>Y Analysis Status/Plans</a:t>
            </a:r>
          </a:p>
        </p:txBody>
      </p:sp>
      <p:pic>
        <p:nvPicPr>
          <p:cNvPr id="10" name="Picture 9" descr="latex-image-1.pdf">
            <a:extLst>
              <a:ext uri="{FF2B5EF4-FFF2-40B4-BE49-F238E27FC236}">
                <a16:creationId xmlns:a16="http://schemas.microsoft.com/office/drawing/2014/main" xmlns="" id="{D7AA601F-B012-994B-A833-A4D96092EED9}"/>
              </a:ext>
            </a:extLst>
          </p:cNvPr>
          <p:cNvPicPr>
            <a:picLocks noChangeAspect="1"/>
          </p:cNvPicPr>
          <p:nvPr/>
        </p:nvPicPr>
        <p:blipFill rotWithShape="1">
          <a:blip r:embed="rId2"/>
          <a:srcRect l="-1548" t="-19836" r="-1765" b="-18799"/>
          <a:stretch/>
        </p:blipFill>
        <p:spPr>
          <a:xfrm>
            <a:off x="126784" y="3926372"/>
            <a:ext cx="10104901" cy="784967"/>
          </a:xfrm>
          <a:prstGeom prst="rect">
            <a:avLst/>
          </a:prstGeom>
          <a:solidFill>
            <a:schemeClr val="bg1"/>
          </a:solidFill>
          <a:ln w="28575">
            <a:solidFill>
              <a:srgbClr val="FF0000"/>
            </a:solidFill>
          </a:ln>
        </p:spPr>
      </p:pic>
      <p:sp>
        <p:nvSpPr>
          <p:cNvPr id="11" name="TextBox 10">
            <a:extLst>
              <a:ext uri="{FF2B5EF4-FFF2-40B4-BE49-F238E27FC236}">
                <a16:creationId xmlns:a16="http://schemas.microsoft.com/office/drawing/2014/main" xmlns="" id="{198901A7-9741-ED47-93FE-193FBDA718BF}"/>
              </a:ext>
            </a:extLst>
          </p:cNvPr>
          <p:cNvSpPr txBox="1"/>
          <p:nvPr/>
        </p:nvSpPr>
        <p:spPr>
          <a:xfrm>
            <a:off x="250909" y="4778772"/>
            <a:ext cx="9880161" cy="1994576"/>
          </a:xfrm>
          <a:prstGeom prst="rect">
            <a:avLst/>
          </a:prstGeom>
          <a:noFill/>
        </p:spPr>
        <p:txBody>
          <a:bodyPr wrap="square" lIns="100767" tIns="50383" rIns="100767" bIns="50383" rtlCol="0">
            <a:spAutoFit/>
          </a:bodyPr>
          <a:lstStyle/>
          <a:p>
            <a:pPr marL="192437" indent="-192437">
              <a:spcAft>
                <a:spcPts val="551"/>
              </a:spcAft>
              <a:buClr>
                <a:srgbClr val="C00000"/>
              </a:buClr>
              <a:buFont typeface="Arial" panose="020B0604020202020204" pitchFamily="34" charset="0"/>
              <a:buChar char="•"/>
            </a:pPr>
            <a:r>
              <a:rPr lang="en-US" sz="1800" dirty="0">
                <a:solidFill>
                  <a:srgbClr val="000090"/>
                </a:solidFill>
                <a:latin typeface="Arial" panose="020B0604020202020204" pitchFamily="34" charset="0"/>
                <a:cs typeface="Arial" panose="020B0604020202020204" pitchFamily="34" charset="0"/>
              </a:rPr>
              <a:t>Analysis objectives:  </a:t>
            </a:r>
            <a:r>
              <a:rPr lang="en-US" sz="1800" dirty="0">
                <a:latin typeface="Arial" panose="020B0604020202020204" pitchFamily="34" charset="0"/>
                <a:cs typeface="Arial" panose="020B0604020202020204" pitchFamily="34" charset="0"/>
              </a:rPr>
              <a:t>(RG-K datasets at both 6.6 and 8.8 GeV)</a:t>
            </a:r>
            <a:endParaRPr lang="en-US" sz="1800" dirty="0">
              <a:solidFill>
                <a:srgbClr val="000090"/>
              </a:solidFill>
              <a:latin typeface="Arial" panose="020B0604020202020204" pitchFamily="34" charset="0"/>
              <a:cs typeface="Arial" panose="020B0604020202020204" pitchFamily="34" charset="0"/>
            </a:endParaRPr>
          </a:p>
          <a:p>
            <a:pPr marL="401638" lvl="1" indent="-169863">
              <a:spcAft>
                <a:spcPts val="551"/>
              </a:spcAft>
              <a:buClr>
                <a:srgbClr val="C00000"/>
              </a:buClr>
              <a:buFont typeface="Arial" panose="020B0604020202020204" pitchFamily="34" charset="0"/>
              <a:buChar char="•"/>
            </a:pPr>
            <a:r>
              <a:rPr lang="en-US" sz="1800" dirty="0">
                <a:solidFill>
                  <a:srgbClr val="000090"/>
                </a:solidFill>
                <a:latin typeface="Arial" panose="020B0604020202020204" pitchFamily="34" charset="0"/>
                <a:cs typeface="Arial" panose="020B0604020202020204" pitchFamily="34" charset="0"/>
              </a:rPr>
              <a:t>Extract the </a:t>
            </a:r>
            <a:r>
              <a:rPr lang="en-US" sz="1800" i="1" dirty="0">
                <a:solidFill>
                  <a:srgbClr val="C00000"/>
                </a:solidFill>
                <a:latin typeface="Arial" panose="020B0604020202020204" pitchFamily="34" charset="0"/>
                <a:cs typeface="Arial" panose="020B0604020202020204" pitchFamily="34" charset="0"/>
              </a:rPr>
              <a:t>separated structure functions </a:t>
            </a:r>
            <a:r>
              <a:rPr lang="en-US" sz="1800" dirty="0">
                <a:solidFill>
                  <a:srgbClr val="000090"/>
                </a:solidFill>
                <a:latin typeface="Symbol" pitchFamily="2" charset="2"/>
                <a:cs typeface="Arial" panose="020B0604020202020204" pitchFamily="34" charset="0"/>
              </a:rPr>
              <a:t>s</a:t>
            </a:r>
            <a:r>
              <a:rPr lang="en-US" sz="1800" baseline="-25000" dirty="0">
                <a:solidFill>
                  <a:srgbClr val="000090"/>
                </a:solidFill>
                <a:latin typeface="Arial" panose="020B0604020202020204" pitchFamily="34" charset="0"/>
                <a:cs typeface="Arial" panose="020B0604020202020204" pitchFamily="34" charset="0"/>
              </a:rPr>
              <a:t>T </a:t>
            </a:r>
            <a:r>
              <a:rPr lang="en-US" sz="1800" dirty="0">
                <a:solidFill>
                  <a:srgbClr val="000090"/>
                </a:solidFill>
                <a:latin typeface="Arial" panose="020B0604020202020204" pitchFamily="34" charset="0"/>
                <a:cs typeface="Arial" panose="020B0604020202020204" pitchFamily="34" charset="0"/>
              </a:rPr>
              <a:t>+ </a:t>
            </a:r>
            <a:r>
              <a:rPr lang="en-US" sz="1800" dirty="0">
                <a:solidFill>
                  <a:srgbClr val="000090"/>
                </a:solidFill>
                <a:latin typeface="Symbol" pitchFamily="2" charset="2"/>
                <a:cs typeface="Arial" panose="020B0604020202020204" pitchFamily="34" charset="0"/>
              </a:rPr>
              <a:t>es</a:t>
            </a:r>
            <a:r>
              <a:rPr lang="en-US" sz="1800" baseline="-25000" dirty="0">
                <a:solidFill>
                  <a:srgbClr val="000090"/>
                </a:solidFill>
                <a:latin typeface="Arial" panose="020B0604020202020204" pitchFamily="34" charset="0"/>
                <a:cs typeface="Arial" panose="020B0604020202020204" pitchFamily="34" charset="0"/>
              </a:rPr>
              <a:t>L</a:t>
            </a:r>
            <a:r>
              <a:rPr lang="en-US" sz="1800" dirty="0">
                <a:solidFill>
                  <a:srgbClr val="000090"/>
                </a:solidFill>
                <a:latin typeface="Arial" panose="020B0604020202020204" pitchFamily="34" charset="0"/>
                <a:cs typeface="Arial" panose="020B0604020202020204" pitchFamily="34" charset="0"/>
              </a:rPr>
              <a:t>, </a:t>
            </a:r>
            <a:r>
              <a:rPr lang="en-US" sz="1800" dirty="0">
                <a:solidFill>
                  <a:srgbClr val="000090"/>
                </a:solidFill>
                <a:latin typeface="Symbol" pitchFamily="2" charset="2"/>
                <a:cs typeface="Arial" panose="020B0604020202020204" pitchFamily="34" charset="0"/>
              </a:rPr>
              <a:t>s</a:t>
            </a:r>
            <a:r>
              <a:rPr lang="en-US" sz="1800" baseline="-25000" dirty="0">
                <a:solidFill>
                  <a:srgbClr val="000090"/>
                </a:solidFill>
                <a:latin typeface="Arial" panose="020B0604020202020204" pitchFamily="34" charset="0"/>
                <a:cs typeface="Arial" panose="020B0604020202020204" pitchFamily="34" charset="0"/>
              </a:rPr>
              <a:t>TT</a:t>
            </a:r>
            <a:r>
              <a:rPr lang="en-US" sz="1800" dirty="0">
                <a:solidFill>
                  <a:srgbClr val="000090"/>
                </a:solidFill>
                <a:latin typeface="Arial" panose="020B0604020202020204" pitchFamily="34" charset="0"/>
                <a:cs typeface="Arial" panose="020B0604020202020204" pitchFamily="34" charset="0"/>
              </a:rPr>
              <a:t>, </a:t>
            </a:r>
            <a:r>
              <a:rPr lang="en-US" sz="1800" dirty="0">
                <a:solidFill>
                  <a:srgbClr val="000090"/>
                </a:solidFill>
                <a:latin typeface="Symbol" pitchFamily="2" charset="2"/>
                <a:cs typeface="Arial" panose="020B0604020202020204" pitchFamily="34" charset="0"/>
              </a:rPr>
              <a:t>s</a:t>
            </a:r>
            <a:r>
              <a:rPr lang="en-US" sz="1800" baseline="-25000" dirty="0">
                <a:solidFill>
                  <a:srgbClr val="000090"/>
                </a:solidFill>
                <a:latin typeface="Arial" panose="020B0604020202020204" pitchFamily="34" charset="0"/>
                <a:cs typeface="Arial" panose="020B0604020202020204" pitchFamily="34" charset="0"/>
              </a:rPr>
              <a:t>LT</a:t>
            </a:r>
            <a:r>
              <a:rPr lang="en-US" sz="1800" dirty="0">
                <a:solidFill>
                  <a:srgbClr val="000090"/>
                </a:solidFill>
                <a:latin typeface="Arial" panose="020B0604020202020204" pitchFamily="34" charset="0"/>
                <a:cs typeface="Arial" panose="020B0604020202020204" pitchFamily="34" charset="0"/>
              </a:rPr>
              <a:t>, </a:t>
            </a:r>
            <a:r>
              <a:rPr lang="en-US" sz="1800" dirty="0">
                <a:solidFill>
                  <a:srgbClr val="000090"/>
                </a:solidFill>
                <a:latin typeface="Symbol" pitchFamily="2" charset="2"/>
                <a:cs typeface="Arial" panose="020B0604020202020204" pitchFamily="34" charset="0"/>
              </a:rPr>
              <a:t>s</a:t>
            </a:r>
            <a:r>
              <a:rPr lang="en-US" sz="1800" baseline="-25000" dirty="0">
                <a:solidFill>
                  <a:srgbClr val="000090"/>
                </a:solidFill>
                <a:latin typeface="Arial" panose="020B0604020202020204" pitchFamily="34" charset="0"/>
                <a:cs typeface="Arial" panose="020B0604020202020204" pitchFamily="34" charset="0"/>
              </a:rPr>
              <a:t>LT’ </a:t>
            </a:r>
            <a:r>
              <a:rPr lang="en-US" sz="1800" dirty="0">
                <a:solidFill>
                  <a:srgbClr val="000090"/>
                </a:solidFill>
                <a:latin typeface="Arial" panose="020B0604020202020204" pitchFamily="34" charset="0"/>
                <a:cs typeface="Arial" panose="020B0604020202020204" pitchFamily="34" charset="0"/>
              </a:rPr>
              <a:t> in bins of Q</a:t>
            </a:r>
            <a:r>
              <a:rPr lang="en-US" sz="1800" baseline="30000" dirty="0">
                <a:solidFill>
                  <a:srgbClr val="000090"/>
                </a:solidFill>
                <a:latin typeface="Arial" panose="020B0604020202020204" pitchFamily="34" charset="0"/>
                <a:cs typeface="Arial" panose="020B0604020202020204" pitchFamily="34" charset="0"/>
              </a:rPr>
              <a:t>2</a:t>
            </a:r>
            <a:r>
              <a:rPr lang="en-US" sz="1800" dirty="0">
                <a:solidFill>
                  <a:srgbClr val="000090"/>
                </a:solidFill>
                <a:latin typeface="Arial" panose="020B0604020202020204" pitchFamily="34" charset="0"/>
                <a:cs typeface="Arial" panose="020B0604020202020204" pitchFamily="34" charset="0"/>
              </a:rPr>
              <a:t>, W, cos </a:t>
            </a:r>
            <a:r>
              <a:rPr lang="en-US" sz="1800" dirty="0">
                <a:solidFill>
                  <a:srgbClr val="000090"/>
                </a:solidFill>
                <a:latin typeface="Symbol" pitchFamily="2" charset="2"/>
                <a:cs typeface="Arial" panose="020B0604020202020204" pitchFamily="34" charset="0"/>
              </a:rPr>
              <a:t>q</a:t>
            </a:r>
            <a:r>
              <a:rPr lang="en-US" sz="1800" baseline="-25000" dirty="0">
                <a:solidFill>
                  <a:srgbClr val="000090"/>
                </a:solidFill>
                <a:latin typeface="Arial" panose="020B0604020202020204" pitchFamily="34" charset="0"/>
                <a:cs typeface="Arial" panose="020B0604020202020204" pitchFamily="34" charset="0"/>
              </a:rPr>
              <a:t>K</a:t>
            </a:r>
            <a:r>
              <a:rPr lang="en-US" sz="1800" baseline="30000" dirty="0">
                <a:solidFill>
                  <a:srgbClr val="000090"/>
                </a:solidFill>
                <a:latin typeface="Arial" panose="020B0604020202020204" pitchFamily="34" charset="0"/>
                <a:cs typeface="Arial" panose="020B0604020202020204" pitchFamily="34" charset="0"/>
              </a:rPr>
              <a:t>cm</a:t>
            </a:r>
            <a:r>
              <a:rPr lang="en-US" sz="1800" dirty="0">
                <a:solidFill>
                  <a:srgbClr val="000090"/>
                </a:solidFill>
                <a:latin typeface="Arial" panose="020B0604020202020204" pitchFamily="34" charset="0"/>
                <a:cs typeface="Arial" panose="020B0604020202020204" pitchFamily="34" charset="0"/>
              </a:rPr>
              <a:t>, </a:t>
            </a:r>
            <a:r>
              <a:rPr lang="en-US" sz="1800" dirty="0">
                <a:solidFill>
                  <a:srgbClr val="000090"/>
                </a:solidFill>
                <a:latin typeface="Symbol" pitchFamily="2" charset="2"/>
                <a:cs typeface="Arial" panose="020B0604020202020204" pitchFamily="34" charset="0"/>
              </a:rPr>
              <a:t>F</a:t>
            </a:r>
            <a:endParaRPr lang="en-US" sz="1800" dirty="0">
              <a:solidFill>
                <a:srgbClr val="000090"/>
              </a:solidFill>
              <a:latin typeface="Arial" panose="020B0604020202020204" pitchFamily="34" charset="0"/>
              <a:cs typeface="Arial" panose="020B0604020202020204" pitchFamily="34" charset="0"/>
            </a:endParaRPr>
          </a:p>
          <a:p>
            <a:pPr marL="401638" lvl="1" indent="-169863">
              <a:spcAft>
                <a:spcPts val="551"/>
              </a:spcAft>
              <a:buClr>
                <a:srgbClr val="C00000"/>
              </a:buClr>
              <a:buFont typeface="Arial" panose="020B0604020202020204" pitchFamily="34" charset="0"/>
              <a:buChar char="•"/>
            </a:pPr>
            <a:r>
              <a:rPr lang="en-US" sz="1800" dirty="0">
                <a:solidFill>
                  <a:srgbClr val="000090"/>
                </a:solidFill>
                <a:latin typeface="Arial" panose="020B0604020202020204" pitchFamily="34" charset="0"/>
                <a:cs typeface="Arial" panose="020B0604020202020204" pitchFamily="34" charset="0"/>
              </a:rPr>
              <a:t>Extract the </a:t>
            </a:r>
            <a:r>
              <a:rPr lang="en-US" sz="1800" i="1" dirty="0">
                <a:solidFill>
                  <a:srgbClr val="C00000"/>
                </a:solidFill>
                <a:latin typeface="Arial" panose="020B0604020202020204" pitchFamily="34" charset="0"/>
                <a:cs typeface="Arial" panose="020B0604020202020204" pitchFamily="34" charset="0"/>
              </a:rPr>
              <a:t>recoil and beam-recoil hyperon </a:t>
            </a:r>
            <a:r>
              <a:rPr lang="en-US" sz="1800" i="1" dirty="0">
                <a:solidFill>
                  <a:srgbClr val="000090"/>
                </a:solidFill>
                <a:latin typeface="Arial" panose="020B0604020202020204" pitchFamily="34" charset="0"/>
                <a:cs typeface="Arial" panose="020B0604020202020204" pitchFamily="34" charset="0"/>
              </a:rPr>
              <a:t>polarization </a:t>
            </a:r>
            <a:r>
              <a:rPr lang="en-US" sz="1800" dirty="0">
                <a:solidFill>
                  <a:srgbClr val="000090"/>
                </a:solidFill>
                <a:latin typeface="Arial" panose="020B0604020202020204" pitchFamily="34" charset="0"/>
                <a:cs typeface="Arial" panose="020B0604020202020204" pitchFamily="34" charset="0"/>
              </a:rPr>
              <a:t>in bins of Q</a:t>
            </a:r>
            <a:r>
              <a:rPr lang="en-US" sz="1800" baseline="30000" dirty="0">
                <a:solidFill>
                  <a:srgbClr val="000090"/>
                </a:solidFill>
                <a:latin typeface="Arial" panose="020B0604020202020204" pitchFamily="34" charset="0"/>
                <a:cs typeface="Arial" panose="020B0604020202020204" pitchFamily="34" charset="0"/>
              </a:rPr>
              <a:t>2</a:t>
            </a:r>
            <a:r>
              <a:rPr lang="en-US" sz="1800" dirty="0">
                <a:solidFill>
                  <a:srgbClr val="000090"/>
                </a:solidFill>
                <a:latin typeface="Arial" panose="020B0604020202020204" pitchFamily="34" charset="0"/>
                <a:cs typeface="Arial" panose="020B0604020202020204" pitchFamily="34" charset="0"/>
              </a:rPr>
              <a:t>, W, cos </a:t>
            </a:r>
            <a:r>
              <a:rPr lang="en-US" sz="1800" dirty="0">
                <a:solidFill>
                  <a:srgbClr val="000090"/>
                </a:solidFill>
                <a:latin typeface="Symbol" pitchFamily="2" charset="2"/>
                <a:cs typeface="Arial" panose="020B0604020202020204" pitchFamily="34" charset="0"/>
              </a:rPr>
              <a:t>q</a:t>
            </a:r>
            <a:r>
              <a:rPr lang="en-US" sz="1800" baseline="-25000" dirty="0">
                <a:solidFill>
                  <a:srgbClr val="000090"/>
                </a:solidFill>
                <a:latin typeface="Arial" panose="020B0604020202020204" pitchFamily="34" charset="0"/>
                <a:cs typeface="Arial" panose="020B0604020202020204" pitchFamily="34" charset="0"/>
              </a:rPr>
              <a:t>K</a:t>
            </a:r>
            <a:r>
              <a:rPr lang="en-US" sz="1800" baseline="30000" dirty="0">
                <a:solidFill>
                  <a:srgbClr val="000090"/>
                </a:solidFill>
                <a:latin typeface="Arial" panose="020B0604020202020204" pitchFamily="34" charset="0"/>
                <a:cs typeface="Arial" panose="020B0604020202020204" pitchFamily="34" charset="0"/>
              </a:rPr>
              <a:t>cm</a:t>
            </a:r>
            <a:endParaRPr lang="en-US" sz="1800" dirty="0">
              <a:latin typeface="Arial" panose="020B0604020202020204" pitchFamily="34" charset="0"/>
              <a:cs typeface="Arial" panose="020B0604020202020204" pitchFamily="34" charset="0"/>
            </a:endParaRPr>
          </a:p>
          <a:p>
            <a:pPr marL="192437" indent="-192437">
              <a:spcAft>
                <a:spcPts val="551"/>
              </a:spcAft>
              <a:buClr>
                <a:srgbClr val="C00000"/>
              </a:buClr>
              <a:buFont typeface="Arial" panose="020B0604020202020204" pitchFamily="34" charset="0"/>
              <a:buChar char="•"/>
            </a:pPr>
            <a:r>
              <a:rPr lang="en-US" sz="1800" dirty="0">
                <a:solidFill>
                  <a:schemeClr val="accent2"/>
                </a:solidFill>
                <a:latin typeface="Arial" panose="020B0604020202020204" pitchFamily="34" charset="0"/>
                <a:cs typeface="Arial" panose="020B0604020202020204" pitchFamily="34" charset="0"/>
              </a:rPr>
              <a:t>To extract the resonance electrocouplings to access the N* structure information</a:t>
            </a:r>
            <a:r>
              <a:rPr lang="en-US" sz="1800" dirty="0">
                <a:solidFill>
                  <a:srgbClr val="000000"/>
                </a:solidFill>
                <a:latin typeface="Arial" panose="020B0604020202020204" pitchFamily="34" charset="0"/>
                <a:cs typeface="Arial" panose="020B0604020202020204" pitchFamily="34" charset="0"/>
              </a:rPr>
              <a:t>, development of a suitable KY reaction model is essential (</a:t>
            </a:r>
            <a:r>
              <a:rPr lang="en-US" sz="1800" dirty="0">
                <a:solidFill>
                  <a:srgbClr val="C00000"/>
                </a:solidFill>
                <a:latin typeface="Arial" panose="020B0604020202020204" pitchFamily="34" charset="0"/>
                <a:cs typeface="Arial" panose="020B0604020202020204" pitchFamily="34" charset="0"/>
              </a:rPr>
              <a:t>work in progress by several phenomenology/theory groups</a:t>
            </a:r>
            <a:r>
              <a:rPr lang="en-US" sz="1800" dirty="0">
                <a:solidFill>
                  <a:srgbClr val="000000"/>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xmlns="" id="{7FD0845F-D05E-244E-8BEB-25D427B03A04}"/>
              </a:ext>
            </a:extLst>
          </p:cNvPr>
          <p:cNvSpPr txBox="1"/>
          <p:nvPr/>
        </p:nvSpPr>
        <p:spPr>
          <a:xfrm>
            <a:off x="4831085" y="6538751"/>
            <a:ext cx="4432705" cy="332582"/>
          </a:xfrm>
          <a:prstGeom prst="rect">
            <a:avLst/>
          </a:prstGeom>
          <a:noFill/>
          <a:ln w="25400">
            <a:noFill/>
          </a:ln>
        </p:spPr>
        <p:txBody>
          <a:bodyPr wrap="square" lIns="100767" tIns="50383" rIns="100767" bIns="50383" rtlCol="0">
            <a:spAutoFit/>
          </a:bodyPr>
          <a:lstStyle/>
          <a:p>
            <a:pPr algn="ctr"/>
            <a:r>
              <a:rPr lang="en-US" sz="1500" i="1" dirty="0">
                <a:solidFill>
                  <a:srgbClr val="7030A0"/>
                </a:solidFill>
                <a:latin typeface="Arial" panose="020B0604020202020204" pitchFamily="34" charset="0"/>
                <a:cs typeface="Arial" panose="020B0604020202020204" pitchFamily="34" charset="0"/>
              </a:rPr>
              <a:t>Work in conjunction with RG-A KY analysis</a:t>
            </a:r>
          </a:p>
        </p:txBody>
      </p:sp>
      <p:grpSp>
        <p:nvGrpSpPr>
          <p:cNvPr id="2" name="Gruppo 1"/>
          <p:cNvGrpSpPr/>
          <p:nvPr/>
        </p:nvGrpSpPr>
        <p:grpSpPr>
          <a:xfrm>
            <a:off x="1518717" y="674316"/>
            <a:ext cx="7043796" cy="3118311"/>
            <a:chOff x="1508672" y="829481"/>
            <a:chExt cx="7043796" cy="3118311"/>
          </a:xfrm>
        </p:grpSpPr>
        <p:pic>
          <p:nvPicPr>
            <p:cNvPr id="3" name="Picture 2">
              <a:extLst>
                <a:ext uri="{FF2B5EF4-FFF2-40B4-BE49-F238E27FC236}">
                  <a16:creationId xmlns:a16="http://schemas.microsoft.com/office/drawing/2014/main" xmlns="" id="{67E5AB90-CFFC-2243-B8A7-CE38D9E63F40}"/>
                </a:ext>
              </a:extLst>
            </p:cNvPr>
            <p:cNvPicPr>
              <a:picLocks noChangeAspect="1"/>
            </p:cNvPicPr>
            <p:nvPr/>
          </p:nvPicPr>
          <p:blipFill rotWithShape="1">
            <a:blip r:embed="rId3"/>
            <a:srcRect b="14067"/>
            <a:stretch/>
          </p:blipFill>
          <p:spPr>
            <a:xfrm>
              <a:off x="1804005" y="1024791"/>
              <a:ext cx="6748463" cy="2569489"/>
            </a:xfrm>
            <a:prstGeom prst="rect">
              <a:avLst/>
            </a:prstGeom>
          </p:spPr>
        </p:pic>
        <p:sp>
          <p:nvSpPr>
            <p:cNvPr id="5" name="TextBox 4">
              <a:extLst>
                <a:ext uri="{FF2B5EF4-FFF2-40B4-BE49-F238E27FC236}">
                  <a16:creationId xmlns:a16="http://schemas.microsoft.com/office/drawing/2014/main" xmlns="" id="{CC092CAA-AC66-6540-97E9-B8797A020E10}"/>
                </a:ext>
              </a:extLst>
            </p:cNvPr>
            <p:cNvSpPr txBox="1"/>
            <p:nvPr/>
          </p:nvSpPr>
          <p:spPr>
            <a:xfrm>
              <a:off x="2534477" y="829481"/>
              <a:ext cx="1855550" cy="424915"/>
            </a:xfrm>
            <a:prstGeom prst="rect">
              <a:avLst/>
            </a:prstGeom>
            <a:noFill/>
          </p:spPr>
          <p:txBody>
            <a:bodyPr wrap="square" lIns="100767" tIns="50383" rIns="100767" bIns="50383" rtlCol="0">
              <a:spAutoFit/>
            </a:bodyPr>
            <a:lstStyle/>
            <a:p>
              <a:pPr algn="ctr"/>
              <a:r>
                <a:rPr lang="en-US" dirty="0">
                  <a:solidFill>
                    <a:srgbClr val="800000"/>
                  </a:solidFill>
                  <a:latin typeface="+mn-lt"/>
                </a:rPr>
                <a:t>K</a:t>
              </a:r>
              <a:r>
                <a:rPr lang="en-US" baseline="30000" dirty="0">
                  <a:solidFill>
                    <a:srgbClr val="800000"/>
                  </a:solidFill>
                  <a:latin typeface="+mn-lt"/>
                </a:rPr>
                <a:t>+</a:t>
              </a:r>
              <a:r>
                <a:rPr lang="en-US" dirty="0">
                  <a:solidFill>
                    <a:srgbClr val="800000"/>
                  </a:solidFill>
                  <a:latin typeface="+mn-lt"/>
                </a:rPr>
                <a:t> forward</a:t>
              </a:r>
            </a:p>
          </p:txBody>
        </p:sp>
        <p:sp>
          <p:nvSpPr>
            <p:cNvPr id="6" name="TextBox 5">
              <a:extLst>
                <a:ext uri="{FF2B5EF4-FFF2-40B4-BE49-F238E27FC236}">
                  <a16:creationId xmlns:a16="http://schemas.microsoft.com/office/drawing/2014/main" xmlns="" id="{9057DEF3-5341-AF4B-9799-A2CA5F6DD469}"/>
                </a:ext>
              </a:extLst>
            </p:cNvPr>
            <p:cNvSpPr txBox="1"/>
            <p:nvPr/>
          </p:nvSpPr>
          <p:spPr>
            <a:xfrm>
              <a:off x="5732324" y="829481"/>
              <a:ext cx="1855550" cy="424915"/>
            </a:xfrm>
            <a:prstGeom prst="rect">
              <a:avLst/>
            </a:prstGeom>
            <a:noFill/>
          </p:spPr>
          <p:txBody>
            <a:bodyPr wrap="square" lIns="100767" tIns="50383" rIns="100767" bIns="50383" rtlCol="0">
              <a:spAutoFit/>
            </a:bodyPr>
            <a:lstStyle/>
            <a:p>
              <a:pPr algn="ctr"/>
              <a:r>
                <a:rPr lang="en-US" dirty="0">
                  <a:solidFill>
                    <a:srgbClr val="800000"/>
                  </a:solidFill>
                  <a:latin typeface="+mn-lt"/>
                </a:rPr>
                <a:t>K</a:t>
              </a:r>
              <a:r>
                <a:rPr lang="en-US" baseline="30000" dirty="0">
                  <a:solidFill>
                    <a:srgbClr val="800000"/>
                  </a:solidFill>
                  <a:latin typeface="+mn-lt"/>
                </a:rPr>
                <a:t>+</a:t>
              </a:r>
              <a:r>
                <a:rPr lang="en-US" dirty="0">
                  <a:solidFill>
                    <a:srgbClr val="800000"/>
                  </a:solidFill>
                  <a:latin typeface="+mn-lt"/>
                </a:rPr>
                <a:t> central</a:t>
              </a:r>
            </a:p>
          </p:txBody>
        </p:sp>
        <p:sp>
          <p:nvSpPr>
            <p:cNvPr id="17" name="TextBox 16">
              <a:extLst>
                <a:ext uri="{FF2B5EF4-FFF2-40B4-BE49-F238E27FC236}">
                  <a16:creationId xmlns:a16="http://schemas.microsoft.com/office/drawing/2014/main" xmlns="" id="{AD80885A-DFD0-D040-9A9A-6CE632D66518}"/>
                </a:ext>
              </a:extLst>
            </p:cNvPr>
            <p:cNvSpPr txBox="1"/>
            <p:nvPr/>
          </p:nvSpPr>
          <p:spPr>
            <a:xfrm rot="16200000">
              <a:off x="1136131" y="2143245"/>
              <a:ext cx="1077664" cy="332582"/>
            </a:xfrm>
            <a:prstGeom prst="rect">
              <a:avLst/>
            </a:prstGeom>
            <a:noFill/>
          </p:spPr>
          <p:txBody>
            <a:bodyPr wrap="square" lIns="100767" tIns="50383" rIns="100767" bIns="50383" rtlCol="0">
              <a:spAutoFit/>
            </a:bodyPr>
            <a:lstStyle/>
            <a:p>
              <a:pPr algn="ctr"/>
              <a:r>
                <a:rPr lang="en-US" sz="1500" dirty="0">
                  <a:solidFill>
                    <a:srgbClr val="000000"/>
                  </a:solidFill>
                  <a:latin typeface="Comic Sans MS" panose="030F0702030302020204" pitchFamily="66" charset="0"/>
                </a:rPr>
                <a:t>cos </a:t>
              </a:r>
              <a:r>
                <a:rPr lang="en-US" sz="1500" dirty="0">
                  <a:solidFill>
                    <a:srgbClr val="000000"/>
                  </a:solidFill>
                  <a:latin typeface="Symbol" pitchFamily="2" charset="2"/>
                </a:rPr>
                <a:t>q</a:t>
              </a:r>
              <a:r>
                <a:rPr lang="en-US" sz="1500" baseline="-25000" dirty="0">
                  <a:solidFill>
                    <a:srgbClr val="000000"/>
                  </a:solidFill>
                  <a:latin typeface="Comic Sans MS" panose="030F0702030302020204" pitchFamily="66" charset="0"/>
                </a:rPr>
                <a:t>K</a:t>
              </a:r>
              <a:r>
                <a:rPr lang="en-US" sz="1500" baseline="30000" dirty="0">
                  <a:solidFill>
                    <a:srgbClr val="000000"/>
                  </a:solidFill>
                  <a:latin typeface="Comic Sans MS" panose="030F0702030302020204" pitchFamily="66" charset="0"/>
                </a:rPr>
                <a:t>cm</a:t>
              </a:r>
            </a:p>
          </p:txBody>
        </p:sp>
        <p:sp>
          <p:nvSpPr>
            <p:cNvPr id="19" name="TextBox 18">
              <a:extLst>
                <a:ext uri="{FF2B5EF4-FFF2-40B4-BE49-F238E27FC236}">
                  <a16:creationId xmlns:a16="http://schemas.microsoft.com/office/drawing/2014/main" xmlns="" id="{794997AF-9ADD-5B44-9C71-5D2E4AFE0E9E}"/>
                </a:ext>
              </a:extLst>
            </p:cNvPr>
            <p:cNvSpPr txBox="1"/>
            <p:nvPr/>
          </p:nvSpPr>
          <p:spPr>
            <a:xfrm>
              <a:off x="3114104" y="3645987"/>
              <a:ext cx="891436" cy="301805"/>
            </a:xfrm>
            <a:prstGeom prst="rect">
              <a:avLst/>
            </a:prstGeom>
            <a:noFill/>
          </p:spPr>
          <p:txBody>
            <a:bodyPr wrap="square" lIns="100767" tIns="50383" rIns="100767" bIns="50383" rtlCol="0">
              <a:spAutoFit/>
            </a:bodyPr>
            <a:lstStyle/>
            <a:p>
              <a:pPr algn="ctr"/>
              <a:r>
                <a:rPr lang="en-US" sz="1300" dirty="0">
                  <a:solidFill>
                    <a:srgbClr val="000000"/>
                  </a:solidFill>
                  <a:latin typeface="Symbol" pitchFamily="2" charset="2"/>
                </a:rPr>
                <a:t>F</a:t>
              </a:r>
              <a:r>
                <a:rPr lang="en-US" sz="1300" dirty="0">
                  <a:solidFill>
                    <a:srgbClr val="000000"/>
                  </a:solidFill>
                  <a:latin typeface="Comic Sans MS" panose="030F0702030302020204" pitchFamily="66" charset="0"/>
                </a:rPr>
                <a:t> [deg]</a:t>
              </a:r>
            </a:p>
          </p:txBody>
        </p:sp>
        <p:sp>
          <p:nvSpPr>
            <p:cNvPr id="21" name="TextBox 20">
              <a:extLst>
                <a:ext uri="{FF2B5EF4-FFF2-40B4-BE49-F238E27FC236}">
                  <a16:creationId xmlns:a16="http://schemas.microsoft.com/office/drawing/2014/main" xmlns="" id="{B4C23551-D10C-394D-BAF6-B027EF52E2EA}"/>
                </a:ext>
              </a:extLst>
            </p:cNvPr>
            <p:cNvSpPr txBox="1"/>
            <p:nvPr/>
          </p:nvSpPr>
          <p:spPr>
            <a:xfrm>
              <a:off x="6306427" y="3642740"/>
              <a:ext cx="891436" cy="301805"/>
            </a:xfrm>
            <a:prstGeom prst="rect">
              <a:avLst/>
            </a:prstGeom>
            <a:noFill/>
          </p:spPr>
          <p:txBody>
            <a:bodyPr wrap="square" lIns="100767" tIns="50383" rIns="100767" bIns="50383" rtlCol="0">
              <a:spAutoFit/>
            </a:bodyPr>
            <a:lstStyle/>
            <a:p>
              <a:pPr algn="ctr"/>
              <a:r>
                <a:rPr lang="en-US" sz="1300" dirty="0">
                  <a:solidFill>
                    <a:srgbClr val="000000"/>
                  </a:solidFill>
                  <a:latin typeface="Symbol" pitchFamily="2" charset="2"/>
                </a:rPr>
                <a:t>F</a:t>
              </a:r>
              <a:r>
                <a:rPr lang="en-US" sz="1300" dirty="0">
                  <a:solidFill>
                    <a:srgbClr val="000000"/>
                  </a:solidFill>
                  <a:latin typeface="Comic Sans MS" panose="030F0702030302020204" pitchFamily="66" charset="0"/>
                </a:rPr>
                <a:t> [deg]</a:t>
              </a:r>
            </a:p>
          </p:txBody>
        </p:sp>
      </p:grpSp>
      <p:sp>
        <p:nvSpPr>
          <p:cNvPr id="8" name="Segnaposto numero diapositiva 7"/>
          <p:cNvSpPr>
            <a:spLocks noGrp="1"/>
          </p:cNvSpPr>
          <p:nvPr>
            <p:ph type="sldNum" sz="quarter" idx="12"/>
          </p:nvPr>
        </p:nvSpPr>
        <p:spPr/>
        <p:txBody>
          <a:bodyPr/>
          <a:lstStyle/>
          <a:p>
            <a:fld id="{B2E123A2-8C0A-B24D-ABFA-7CF5F3B53C08}" type="slidenum">
              <a:rPr lang="en-US" smtClean="0"/>
              <a:pPr/>
              <a:t>11</a:t>
            </a:fld>
            <a:endParaRPr lang="en-US" dirty="0"/>
          </a:p>
        </p:txBody>
      </p:sp>
      <p:cxnSp>
        <p:nvCxnSpPr>
          <p:cNvPr id="23"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6" name="Segnaposto piè di pagina 8">
            <a:extLst>
              <a:ext uri="{FF2B5EF4-FFF2-40B4-BE49-F238E27FC236}">
                <a16:creationId xmlns:a16="http://schemas.microsoft.com/office/drawing/2014/main" xmlns="" id="{27307276-8374-A242-8F79-C05C97ABE676}"/>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92800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stretch>
            <a:fillRect/>
          </a:stretch>
        </p:blipFill>
        <p:spPr>
          <a:xfrm>
            <a:off x="5767189" y="1106364"/>
            <a:ext cx="3600400" cy="3137129"/>
          </a:xfrm>
          <a:prstGeom prst="rect">
            <a:avLst/>
          </a:prstGeom>
        </p:spPr>
      </p:pic>
      <p:sp>
        <p:nvSpPr>
          <p:cNvPr id="17" name="TextBox 16"/>
          <p:cNvSpPr txBox="1"/>
          <p:nvPr/>
        </p:nvSpPr>
        <p:spPr>
          <a:xfrm>
            <a:off x="294581" y="1322388"/>
            <a:ext cx="5186167" cy="1394412"/>
          </a:xfrm>
          <a:prstGeom prst="rect">
            <a:avLst/>
          </a:prstGeom>
          <a:noFill/>
        </p:spPr>
        <p:txBody>
          <a:bodyPr wrap="square" lIns="100767" tIns="50383" rIns="100767" bIns="50383" rtlCol="0">
            <a:spAutoFit/>
          </a:bodyPr>
          <a:lstStyle/>
          <a:p>
            <a:r>
              <a:rPr lang="en-US" dirty="0">
                <a:solidFill>
                  <a:srgbClr val="020090"/>
                </a:solidFill>
                <a:latin typeface="+mn-lt"/>
              </a:rPr>
              <a:t>Samples of </a:t>
            </a:r>
            <a:r>
              <a:rPr lang="en-US" b="1" dirty="0">
                <a:solidFill>
                  <a:srgbClr val="020090"/>
                </a:solidFill>
                <a:latin typeface="+mn-lt"/>
              </a:rPr>
              <a:t>γp</a:t>
            </a:r>
            <a:r>
              <a:rPr lang="en-US" sz="1600" b="1" dirty="0">
                <a:solidFill>
                  <a:srgbClr val="020090"/>
                </a:solidFill>
                <a:latin typeface="+mn-lt"/>
              </a:rPr>
              <a:t>→</a:t>
            </a:r>
            <a:r>
              <a:rPr lang="en-US" b="1" dirty="0">
                <a:solidFill>
                  <a:srgbClr val="020090"/>
                </a:solidFill>
                <a:latin typeface="+mn-lt"/>
              </a:rPr>
              <a:t>K</a:t>
            </a:r>
            <a:r>
              <a:rPr lang="en-US" b="1" baseline="30000" dirty="0">
                <a:solidFill>
                  <a:srgbClr val="020090"/>
                </a:solidFill>
                <a:latin typeface="+mn-lt"/>
              </a:rPr>
              <a:t>+</a:t>
            </a:r>
            <a:r>
              <a:rPr lang="en-US" b="1" dirty="0">
                <a:solidFill>
                  <a:srgbClr val="020090"/>
                </a:solidFill>
                <a:latin typeface="+mn-lt"/>
              </a:rPr>
              <a:t>Λ</a:t>
            </a:r>
            <a:r>
              <a:rPr lang="en-US" dirty="0">
                <a:solidFill>
                  <a:srgbClr val="020090"/>
                </a:solidFill>
                <a:latin typeface="+mn-lt"/>
              </a:rPr>
              <a:t> cross section </a:t>
            </a:r>
            <a:r>
              <a:rPr lang="en-US" b="1" dirty="0">
                <a:solidFill>
                  <a:srgbClr val="020090"/>
                </a:solidFill>
                <a:latin typeface="+mn-lt"/>
              </a:rPr>
              <a:t>used</a:t>
            </a:r>
            <a:r>
              <a:rPr lang="en-US" dirty="0">
                <a:solidFill>
                  <a:srgbClr val="020090"/>
                </a:solidFill>
                <a:latin typeface="+mn-lt"/>
              </a:rPr>
              <a:t> in BnGa analysis that discovered new baryon states in the W range 1.85 – 2.2 GeV</a:t>
            </a:r>
          </a:p>
          <a:p>
            <a:r>
              <a:rPr lang="en-US" dirty="0">
                <a:solidFill>
                  <a:srgbClr val="000090"/>
                </a:solidFill>
                <a:latin typeface="+mn-lt"/>
              </a:rPr>
              <a:t>Statistical precision ranges from </a:t>
            </a:r>
            <a:r>
              <a:rPr lang="en-US" dirty="0">
                <a:solidFill>
                  <a:srgbClr val="800000"/>
                </a:solidFill>
                <a:latin typeface="+mn-lt"/>
              </a:rPr>
              <a:t>2% - 7% </a:t>
            </a:r>
          </a:p>
        </p:txBody>
      </p:sp>
      <p:sp>
        <p:nvSpPr>
          <p:cNvPr id="19" name="TextBox 18"/>
          <p:cNvSpPr txBox="1"/>
          <p:nvPr/>
        </p:nvSpPr>
        <p:spPr>
          <a:xfrm>
            <a:off x="366589" y="2978572"/>
            <a:ext cx="4253839" cy="1394412"/>
          </a:xfrm>
          <a:prstGeom prst="rect">
            <a:avLst/>
          </a:prstGeom>
          <a:noFill/>
        </p:spPr>
        <p:txBody>
          <a:bodyPr wrap="square" lIns="100767" tIns="50383" rIns="100767" bIns="50383" rtlCol="0">
            <a:spAutoFit/>
          </a:bodyPr>
          <a:lstStyle/>
          <a:p>
            <a:r>
              <a:rPr lang="en-US" b="1" dirty="0">
                <a:latin typeface="+mn-lt"/>
              </a:rPr>
              <a:t>Similar statistics </a:t>
            </a:r>
            <a:r>
              <a:rPr lang="en-US" dirty="0">
                <a:latin typeface="+mn-lt"/>
              </a:rPr>
              <a:t>needed to: </a:t>
            </a:r>
          </a:p>
          <a:p>
            <a:pPr>
              <a:buClr>
                <a:srgbClr val="7030A0"/>
              </a:buClr>
              <a:buFont typeface="Arial"/>
              <a:buChar char="•"/>
            </a:pPr>
            <a:r>
              <a:rPr lang="en-US" dirty="0">
                <a:latin typeface="+mn-lt"/>
              </a:rPr>
              <a:t> Separate structure functions in φ</a:t>
            </a:r>
          </a:p>
          <a:p>
            <a:pPr>
              <a:buClr>
                <a:srgbClr val="7030A0"/>
              </a:buClr>
              <a:buFont typeface="Arial"/>
              <a:buChar char="•"/>
            </a:pPr>
            <a:r>
              <a:rPr lang="en-US" dirty="0">
                <a:latin typeface="+mn-lt"/>
              </a:rPr>
              <a:t> Find new excited baryon states </a:t>
            </a:r>
          </a:p>
          <a:p>
            <a:pPr>
              <a:buClr>
                <a:srgbClr val="7030A0"/>
              </a:buClr>
              <a:buFont typeface="Arial"/>
              <a:buChar char="•"/>
            </a:pPr>
            <a:r>
              <a:rPr lang="en-US" dirty="0">
                <a:latin typeface="+mn-lt"/>
              </a:rPr>
              <a:t> Map Q</a:t>
            </a:r>
            <a:r>
              <a:rPr lang="en-US" baseline="30000" dirty="0">
                <a:latin typeface="+mn-lt"/>
              </a:rPr>
              <a:t>2</a:t>
            </a:r>
            <a:r>
              <a:rPr lang="en-US" dirty="0">
                <a:latin typeface="+mn-lt"/>
              </a:rPr>
              <a:t> dependence of amplitudes</a:t>
            </a:r>
          </a:p>
        </p:txBody>
      </p:sp>
      <p:graphicFrame>
        <p:nvGraphicFramePr>
          <p:cNvPr id="22" name="Table 21"/>
          <p:cNvGraphicFramePr>
            <a:graphicFrameLocks noGrp="1"/>
          </p:cNvGraphicFramePr>
          <p:nvPr>
            <p:extLst>
              <p:ext uri="{D42A27DB-BD31-4B8C-83A1-F6EECF244321}">
                <p14:modId xmlns:p14="http://schemas.microsoft.com/office/powerpoint/2010/main" val="2052611791"/>
              </p:ext>
            </p:extLst>
          </p:nvPr>
        </p:nvGraphicFramePr>
        <p:xfrm>
          <a:off x="374915" y="4576954"/>
          <a:ext cx="4498975" cy="1924650"/>
        </p:xfrm>
        <a:graphic>
          <a:graphicData uri="http://schemas.openxmlformats.org/drawingml/2006/table">
            <a:tbl>
              <a:tblPr firstRow="1" bandRow="1">
                <a:tableStyleId>{5C22544A-7EE6-4342-B048-85BDC9FD1C3A}</a:tableStyleId>
              </a:tblPr>
              <a:tblGrid>
                <a:gridCol w="1211263">
                  <a:extLst>
                    <a:ext uri="{9D8B030D-6E8A-4147-A177-3AD203B41FA5}">
                      <a16:colId xmlns:a16="http://schemas.microsoft.com/office/drawing/2014/main" xmlns="" val="20000"/>
                    </a:ext>
                  </a:extLst>
                </a:gridCol>
                <a:gridCol w="1341041">
                  <a:extLst>
                    <a:ext uri="{9D8B030D-6E8A-4147-A177-3AD203B41FA5}">
                      <a16:colId xmlns:a16="http://schemas.microsoft.com/office/drawing/2014/main" xmlns="" val="20001"/>
                    </a:ext>
                  </a:extLst>
                </a:gridCol>
                <a:gridCol w="1009385">
                  <a:extLst>
                    <a:ext uri="{9D8B030D-6E8A-4147-A177-3AD203B41FA5}">
                      <a16:colId xmlns:a16="http://schemas.microsoft.com/office/drawing/2014/main" xmlns="" val="20002"/>
                    </a:ext>
                  </a:extLst>
                </a:gridCol>
                <a:gridCol w="937286">
                  <a:extLst>
                    <a:ext uri="{9D8B030D-6E8A-4147-A177-3AD203B41FA5}">
                      <a16:colId xmlns:a16="http://schemas.microsoft.com/office/drawing/2014/main" xmlns="" val="20003"/>
                    </a:ext>
                  </a:extLst>
                </a:gridCol>
              </a:tblGrid>
              <a:tr h="354605">
                <a:tc>
                  <a:txBody>
                    <a:bodyPr/>
                    <a:lstStyle/>
                    <a:p>
                      <a:pPr algn="ctr"/>
                      <a:endParaRPr lang="en-US" sz="1700" dirty="0">
                        <a:solidFill>
                          <a:schemeClr val="tx1"/>
                        </a:solidFill>
                      </a:endParaRPr>
                    </a:p>
                  </a:txBody>
                  <a:tcPr marL="103823" marR="103823" marT="48355" marB="48355"/>
                </a:tc>
                <a:tc>
                  <a:txBody>
                    <a:bodyPr/>
                    <a:lstStyle/>
                    <a:p>
                      <a:pPr algn="ctr"/>
                      <a:r>
                        <a:rPr lang="en-US" sz="1700" dirty="0">
                          <a:solidFill>
                            <a:schemeClr val="tx1"/>
                          </a:solidFill>
                        </a:rPr>
                        <a:t>Range</a:t>
                      </a:r>
                    </a:p>
                  </a:txBody>
                  <a:tcPr marL="103823" marR="103823" marT="48355" marB="48355"/>
                </a:tc>
                <a:tc>
                  <a:txBody>
                    <a:bodyPr/>
                    <a:lstStyle/>
                    <a:p>
                      <a:pPr algn="ctr"/>
                      <a:r>
                        <a:rPr lang="en-US" sz="1700" dirty="0">
                          <a:solidFill>
                            <a:schemeClr val="tx1"/>
                          </a:solidFill>
                        </a:rPr>
                        <a:t>Bin</a:t>
                      </a:r>
                    </a:p>
                  </a:txBody>
                  <a:tcPr marL="103823" marR="103823" marT="48355" marB="48355"/>
                </a:tc>
                <a:tc>
                  <a:txBody>
                    <a:bodyPr/>
                    <a:lstStyle/>
                    <a:p>
                      <a:pPr algn="ctr"/>
                      <a:r>
                        <a:rPr lang="en-US" sz="1700" dirty="0">
                          <a:solidFill>
                            <a:schemeClr val="tx1"/>
                          </a:solidFill>
                        </a:rPr>
                        <a:t>#bins</a:t>
                      </a:r>
                    </a:p>
                  </a:txBody>
                  <a:tcPr marL="103823" marR="103823" marT="48355" marB="48355"/>
                </a:tc>
                <a:extLst>
                  <a:ext uri="{0D108BD9-81ED-4DB2-BD59-A6C34878D82A}">
                    <a16:rowId xmlns:a16="http://schemas.microsoft.com/office/drawing/2014/main" xmlns="" val="10000"/>
                  </a:ext>
                </a:extLst>
              </a:tr>
              <a:tr h="392215">
                <a:tc>
                  <a:txBody>
                    <a:bodyPr/>
                    <a:lstStyle/>
                    <a:p>
                      <a:pPr algn="ctr"/>
                      <a:r>
                        <a:rPr lang="en-US" sz="1700" dirty="0"/>
                        <a:t>W (GeV)</a:t>
                      </a:r>
                    </a:p>
                  </a:txBody>
                  <a:tcPr marL="103823" marR="103823" marT="48355" marB="48355"/>
                </a:tc>
                <a:tc>
                  <a:txBody>
                    <a:bodyPr/>
                    <a:lstStyle/>
                    <a:p>
                      <a:pPr algn="ctr"/>
                      <a:r>
                        <a:rPr lang="en-US" sz="1700" dirty="0"/>
                        <a:t>1.8</a:t>
                      </a:r>
                      <a:r>
                        <a:rPr lang="en-US" sz="1700" dirty="0" smtClean="0"/>
                        <a:t>-2.8</a:t>
                      </a:r>
                      <a:endParaRPr lang="en-US" sz="1700" dirty="0"/>
                    </a:p>
                  </a:txBody>
                  <a:tcPr marL="103823" marR="103823" marT="48355" marB="48355"/>
                </a:tc>
                <a:tc>
                  <a:txBody>
                    <a:bodyPr/>
                    <a:lstStyle/>
                    <a:p>
                      <a:pPr algn="ctr"/>
                      <a:r>
                        <a:rPr lang="en-US" sz="1700" dirty="0" smtClean="0"/>
                        <a:t>0.04</a:t>
                      </a:r>
                      <a:endParaRPr lang="en-US" sz="1700" dirty="0"/>
                    </a:p>
                  </a:txBody>
                  <a:tcPr marL="103823" marR="103823" marT="48355" marB="48355"/>
                </a:tc>
                <a:tc>
                  <a:txBody>
                    <a:bodyPr/>
                    <a:lstStyle/>
                    <a:p>
                      <a:pPr algn="ctr"/>
                      <a:r>
                        <a:rPr lang="en-US" sz="1700" dirty="0" smtClean="0"/>
                        <a:t>20</a:t>
                      </a:r>
                      <a:endParaRPr lang="en-US" sz="1700" dirty="0"/>
                    </a:p>
                  </a:txBody>
                  <a:tcPr marL="103823" marR="103823" marT="48355" marB="48355"/>
                </a:tc>
                <a:extLst>
                  <a:ext uri="{0D108BD9-81ED-4DB2-BD59-A6C34878D82A}">
                    <a16:rowId xmlns:a16="http://schemas.microsoft.com/office/drawing/2014/main" xmlns="" val="10001"/>
                  </a:ext>
                </a:extLst>
              </a:tr>
              <a:tr h="392215">
                <a:tc>
                  <a:txBody>
                    <a:bodyPr/>
                    <a:lstStyle/>
                    <a:p>
                      <a:pPr algn="ctr"/>
                      <a:r>
                        <a:rPr lang="en-US" sz="1700" dirty="0"/>
                        <a:t>cos θ</a:t>
                      </a:r>
                      <a:r>
                        <a:rPr lang="en-US" sz="1700" baseline="30000" dirty="0"/>
                        <a:t>*</a:t>
                      </a:r>
                      <a:endParaRPr lang="en-US" sz="1700" dirty="0"/>
                    </a:p>
                  </a:txBody>
                  <a:tcPr marL="103823" marR="103823" marT="48355" marB="48355"/>
                </a:tc>
                <a:tc>
                  <a:txBody>
                    <a:bodyPr/>
                    <a:lstStyle/>
                    <a:p>
                      <a:pPr algn="ctr"/>
                      <a:r>
                        <a:rPr lang="en-US" sz="1700" dirty="0"/>
                        <a:t>-1 to</a:t>
                      </a:r>
                      <a:r>
                        <a:rPr lang="en-US" sz="1700" baseline="0" dirty="0"/>
                        <a:t> </a:t>
                      </a:r>
                      <a:r>
                        <a:rPr lang="en-US" sz="1700" dirty="0"/>
                        <a:t> +1</a:t>
                      </a:r>
                    </a:p>
                  </a:txBody>
                  <a:tcPr marL="103823" marR="103823" marT="48355" marB="48355"/>
                </a:tc>
                <a:tc>
                  <a:txBody>
                    <a:bodyPr/>
                    <a:lstStyle/>
                    <a:p>
                      <a:pPr algn="ctr"/>
                      <a:r>
                        <a:rPr lang="en-US" sz="1700" dirty="0"/>
                        <a:t>0.1</a:t>
                      </a:r>
                    </a:p>
                  </a:txBody>
                  <a:tcPr marL="103823" marR="103823" marT="48355" marB="48355"/>
                </a:tc>
                <a:tc>
                  <a:txBody>
                    <a:bodyPr/>
                    <a:lstStyle/>
                    <a:p>
                      <a:pPr algn="ctr"/>
                      <a:r>
                        <a:rPr lang="en-US" sz="1700" dirty="0"/>
                        <a:t>20</a:t>
                      </a:r>
                    </a:p>
                  </a:txBody>
                  <a:tcPr marL="103823" marR="103823" marT="48355" marB="48355"/>
                </a:tc>
                <a:extLst>
                  <a:ext uri="{0D108BD9-81ED-4DB2-BD59-A6C34878D82A}">
                    <a16:rowId xmlns:a16="http://schemas.microsoft.com/office/drawing/2014/main" xmlns="" val="10002"/>
                  </a:ext>
                </a:extLst>
              </a:tr>
              <a:tr h="392215">
                <a:tc>
                  <a:txBody>
                    <a:bodyPr/>
                    <a:lstStyle/>
                    <a:p>
                      <a:pPr algn="ctr"/>
                      <a:r>
                        <a:rPr lang="en-US" sz="1700" dirty="0"/>
                        <a:t>φ [</a:t>
                      </a:r>
                      <a:r>
                        <a:rPr lang="en-US" sz="1700" baseline="30000" dirty="0"/>
                        <a:t>o</a:t>
                      </a:r>
                      <a:r>
                        <a:rPr lang="en-US" sz="1700" baseline="0" dirty="0"/>
                        <a:t>]</a:t>
                      </a:r>
                      <a:endParaRPr lang="en-US" sz="1700" baseline="30000" dirty="0"/>
                    </a:p>
                  </a:txBody>
                  <a:tcPr marL="103823" marR="103823" marT="48355" marB="48355"/>
                </a:tc>
                <a:tc>
                  <a:txBody>
                    <a:bodyPr/>
                    <a:lstStyle/>
                    <a:p>
                      <a:pPr algn="ctr"/>
                      <a:r>
                        <a:rPr lang="en-US" sz="1700" dirty="0"/>
                        <a:t>0 - 360</a:t>
                      </a:r>
                    </a:p>
                  </a:txBody>
                  <a:tcPr marL="103823" marR="103823" marT="48355" marB="48355"/>
                </a:tc>
                <a:tc>
                  <a:txBody>
                    <a:bodyPr/>
                    <a:lstStyle/>
                    <a:p>
                      <a:pPr algn="ctr"/>
                      <a:r>
                        <a:rPr lang="en-US" sz="1700" dirty="0"/>
                        <a:t>18</a:t>
                      </a:r>
                    </a:p>
                  </a:txBody>
                  <a:tcPr marL="103823" marR="103823" marT="48355" marB="48355"/>
                </a:tc>
                <a:tc>
                  <a:txBody>
                    <a:bodyPr/>
                    <a:lstStyle/>
                    <a:p>
                      <a:pPr algn="ctr"/>
                      <a:r>
                        <a:rPr lang="en-US" sz="1700" dirty="0"/>
                        <a:t>20</a:t>
                      </a:r>
                    </a:p>
                  </a:txBody>
                  <a:tcPr marL="103823" marR="103823" marT="48355" marB="48355"/>
                </a:tc>
                <a:extLst>
                  <a:ext uri="{0D108BD9-81ED-4DB2-BD59-A6C34878D82A}">
                    <a16:rowId xmlns:a16="http://schemas.microsoft.com/office/drawing/2014/main" xmlns="" val="10003"/>
                  </a:ext>
                </a:extLst>
              </a:tr>
              <a:tr h="392215">
                <a:tc>
                  <a:txBody>
                    <a:bodyPr/>
                    <a:lstStyle/>
                    <a:p>
                      <a:pPr algn="ctr"/>
                      <a:r>
                        <a:rPr lang="en-US" sz="1700" dirty="0"/>
                        <a:t>Q</a:t>
                      </a:r>
                      <a:r>
                        <a:rPr lang="en-US" sz="1700" baseline="30000" dirty="0"/>
                        <a:t>2</a:t>
                      </a:r>
                      <a:r>
                        <a:rPr lang="en-US" sz="1700" baseline="0" dirty="0"/>
                        <a:t>(GeV</a:t>
                      </a:r>
                      <a:r>
                        <a:rPr lang="en-US" sz="1700" baseline="30000" dirty="0"/>
                        <a:t>2</a:t>
                      </a:r>
                      <a:r>
                        <a:rPr lang="en-US" sz="1700" baseline="0" dirty="0"/>
                        <a:t>)</a:t>
                      </a:r>
                      <a:endParaRPr lang="en-US" sz="1700" baseline="30000" dirty="0"/>
                    </a:p>
                  </a:txBody>
                  <a:tcPr marL="103823" marR="103823" marT="48355" marB="48355"/>
                </a:tc>
                <a:tc>
                  <a:txBody>
                    <a:bodyPr/>
                    <a:lstStyle/>
                    <a:p>
                      <a:pPr algn="ctr"/>
                      <a:r>
                        <a:rPr lang="en-US" sz="1700" dirty="0"/>
                        <a:t>0.05 - 2</a:t>
                      </a:r>
                    </a:p>
                  </a:txBody>
                  <a:tcPr marL="103823" marR="103823" marT="48355" marB="48355"/>
                </a:tc>
                <a:tc>
                  <a:txBody>
                    <a:bodyPr/>
                    <a:lstStyle/>
                    <a:p>
                      <a:pPr algn="ctr"/>
                      <a:r>
                        <a:rPr lang="en-US" sz="1700" dirty="0"/>
                        <a:t>0.02/0.1</a:t>
                      </a:r>
                    </a:p>
                  </a:txBody>
                  <a:tcPr marL="103823" marR="103823" marT="48355" marB="48355"/>
                </a:tc>
                <a:tc>
                  <a:txBody>
                    <a:bodyPr/>
                    <a:lstStyle/>
                    <a:p>
                      <a:pPr algn="ctr"/>
                      <a:r>
                        <a:rPr lang="en-US" sz="1700" dirty="0"/>
                        <a:t>5/15</a:t>
                      </a:r>
                    </a:p>
                  </a:txBody>
                  <a:tcPr marL="103823" marR="103823" marT="48355" marB="48355"/>
                </a:tc>
                <a:extLst>
                  <a:ext uri="{0D108BD9-81ED-4DB2-BD59-A6C34878D82A}">
                    <a16:rowId xmlns:a16="http://schemas.microsoft.com/office/drawing/2014/main" xmlns="" val="10004"/>
                  </a:ext>
                </a:extLst>
              </a:tr>
            </a:tbl>
          </a:graphicData>
        </a:graphic>
      </p:graphicFrame>
      <p:sp>
        <p:nvSpPr>
          <p:cNvPr id="24" name="TextBox 23"/>
          <p:cNvSpPr txBox="1"/>
          <p:nvPr/>
        </p:nvSpPr>
        <p:spPr>
          <a:xfrm>
            <a:off x="5551165" y="4418732"/>
            <a:ext cx="3979863" cy="2102298"/>
          </a:xfrm>
          <a:prstGeom prst="rect">
            <a:avLst/>
          </a:prstGeom>
          <a:solidFill>
            <a:srgbClr val="CCFFCC"/>
          </a:solidFill>
          <a:ln w="28575" cap="flat" cmpd="sng" algn="ctr">
            <a:solidFill>
              <a:schemeClr val="accent1">
                <a:lumMod val="75000"/>
              </a:schemeClr>
            </a:solidFill>
            <a:prstDash val="solid"/>
            <a:round/>
            <a:headEnd type="none" w="med" len="med"/>
            <a:tailEnd type="none" w="med" len="med"/>
          </a:ln>
        </p:spPr>
        <p:txBody>
          <a:bodyPr wrap="square" lIns="100767" tIns="50383" rIns="100767" bIns="50383" rtlCol="0">
            <a:spAutoFit/>
          </a:bodyPr>
          <a:lstStyle/>
          <a:p>
            <a:pPr algn="ctr"/>
            <a:r>
              <a:rPr lang="en-US" sz="2600" dirty="0">
                <a:latin typeface="+mn-lt"/>
              </a:rPr>
              <a:t>Total KΛ data in </a:t>
            </a:r>
            <a:r>
              <a:rPr lang="en-US" sz="2600" dirty="0">
                <a:solidFill>
                  <a:srgbClr val="800000"/>
                </a:solidFill>
                <a:latin typeface="+mn-lt"/>
              </a:rPr>
              <a:t>50+50 days</a:t>
            </a:r>
            <a:r>
              <a:rPr lang="en-US" sz="2600" dirty="0">
                <a:latin typeface="+mn-lt"/>
              </a:rPr>
              <a:t>: </a:t>
            </a:r>
            <a:r>
              <a:rPr lang="en-US" sz="2600" dirty="0" smtClean="0">
                <a:solidFill>
                  <a:srgbClr val="0000FF"/>
                </a:solidFill>
                <a:latin typeface="+mn-lt"/>
              </a:rPr>
              <a:t>40 x10</a:t>
            </a:r>
            <a:r>
              <a:rPr lang="en-US" sz="2600" baseline="30000" dirty="0" smtClean="0">
                <a:solidFill>
                  <a:srgbClr val="0000FF"/>
                </a:solidFill>
                <a:latin typeface="+mn-lt"/>
              </a:rPr>
              <a:t>6</a:t>
            </a:r>
            <a:r>
              <a:rPr lang="en-US" sz="2600" dirty="0" smtClean="0">
                <a:solidFill>
                  <a:srgbClr val="0000FF"/>
                </a:solidFill>
                <a:latin typeface="+mn-lt"/>
              </a:rPr>
              <a:t> </a:t>
            </a:r>
            <a:r>
              <a:rPr lang="en-US" sz="2600" dirty="0">
                <a:solidFill>
                  <a:srgbClr val="0000FF"/>
                </a:solidFill>
                <a:latin typeface="+mn-lt"/>
              </a:rPr>
              <a:t>events</a:t>
            </a:r>
            <a:r>
              <a:rPr lang="en-US" sz="2600" dirty="0">
                <a:latin typeface="+mn-lt"/>
              </a:rPr>
              <a:t> </a:t>
            </a:r>
          </a:p>
          <a:p>
            <a:pPr algn="ctr"/>
            <a:r>
              <a:rPr lang="en-US" sz="2600" dirty="0">
                <a:latin typeface="+mn-lt"/>
              </a:rPr>
              <a:t>Number of bins: </a:t>
            </a:r>
            <a:r>
              <a:rPr lang="en-US" sz="2600" dirty="0" smtClean="0">
                <a:latin typeface="+mn-lt"/>
              </a:rPr>
              <a:t>80x10</a:t>
            </a:r>
            <a:r>
              <a:rPr lang="en-US" sz="2600" baseline="30000" dirty="0" smtClean="0">
                <a:latin typeface="+mn-lt"/>
              </a:rPr>
              <a:t>3</a:t>
            </a:r>
            <a:endParaRPr lang="en-US" sz="2600" baseline="30000" dirty="0">
              <a:latin typeface="+mn-lt"/>
            </a:endParaRPr>
          </a:p>
          <a:p>
            <a:pPr algn="ctr"/>
            <a:r>
              <a:rPr lang="en-US" sz="2600" dirty="0">
                <a:latin typeface="+mn-lt"/>
              </a:rPr>
              <a:t>&lt;N&gt;  =  </a:t>
            </a:r>
            <a:r>
              <a:rPr lang="en-US" sz="2600" dirty="0">
                <a:solidFill>
                  <a:srgbClr val="0000FF"/>
                </a:solidFill>
                <a:latin typeface="+mn-lt"/>
              </a:rPr>
              <a:t>540 evts/bin</a:t>
            </a:r>
            <a:endParaRPr lang="en-US" sz="2600" dirty="0">
              <a:latin typeface="+mn-lt"/>
            </a:endParaRPr>
          </a:p>
          <a:p>
            <a:pPr algn="ctr"/>
            <a:r>
              <a:rPr lang="en-US" sz="2600" dirty="0">
                <a:solidFill>
                  <a:srgbClr val="800000"/>
                </a:solidFill>
                <a:latin typeface="+mn-lt"/>
              </a:rPr>
              <a:t>σ</a:t>
            </a:r>
            <a:r>
              <a:rPr lang="en-US" sz="2600" baseline="-25000" dirty="0">
                <a:solidFill>
                  <a:srgbClr val="800000"/>
                </a:solidFill>
                <a:latin typeface="+mn-lt"/>
              </a:rPr>
              <a:t>N</a:t>
            </a:r>
            <a:r>
              <a:rPr lang="en-US" sz="2600" dirty="0">
                <a:solidFill>
                  <a:srgbClr val="800000"/>
                </a:solidFill>
                <a:latin typeface="+mn-lt"/>
              </a:rPr>
              <a:t>/N = 4.3%</a:t>
            </a:r>
          </a:p>
        </p:txBody>
      </p:sp>
      <p:sp>
        <p:nvSpPr>
          <p:cNvPr id="10" name="Title 1"/>
          <p:cNvSpPr txBox="1">
            <a:spLocks/>
          </p:cNvSpPr>
          <p:nvPr/>
        </p:nvSpPr>
        <p:spPr>
          <a:xfrm>
            <a:off x="150566" y="3"/>
            <a:ext cx="10081120" cy="763102"/>
          </a:xfrm>
          <a:prstGeom prst="rect">
            <a:avLst/>
          </a:prstGeom>
        </p:spPr>
        <p:txBody>
          <a:bodyPr lIns="91412" tIns="45705" rIns="91412" bIns="45705" anchor="ctr">
            <a:normAutofit/>
          </a:bodyPr>
          <a:lstStyle>
            <a:lvl1pPr algn="ctr" defTabSz="888551" rtl="0" fontAlgn="base">
              <a:spcBef>
                <a:spcPct val="0"/>
              </a:spcBef>
              <a:spcAft>
                <a:spcPct val="0"/>
              </a:spcAft>
              <a:defRPr sz="4300">
                <a:solidFill>
                  <a:schemeClr val="tx2"/>
                </a:solidFill>
                <a:latin typeface="+mj-lt"/>
                <a:ea typeface="+mj-ea"/>
                <a:cs typeface="+mj-cs"/>
              </a:defRPr>
            </a:lvl1pPr>
            <a:lvl2pPr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125"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251"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375"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502"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9pPr>
          </a:lstStyle>
          <a:p>
            <a:r>
              <a:rPr lang="en-US" sz="3200" b="1" dirty="0">
                <a:solidFill>
                  <a:srgbClr val="800100"/>
                </a:solidFill>
                <a:latin typeface="Calibri" pitchFamily="34" charset="0"/>
              </a:rPr>
              <a:t>Hybrid Baryons Statistics and Binning Requirements</a:t>
            </a:r>
          </a:p>
        </p:txBody>
      </p:sp>
      <p:cxnSp>
        <p:nvCxnSpPr>
          <p:cNvPr id="11"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Segnaposto numero diapositiva 2"/>
          <p:cNvSpPr>
            <a:spLocks noGrp="1"/>
          </p:cNvSpPr>
          <p:nvPr>
            <p:ph type="sldNum" sz="quarter" idx="12"/>
          </p:nvPr>
        </p:nvSpPr>
        <p:spPr/>
        <p:txBody>
          <a:bodyPr/>
          <a:lstStyle/>
          <a:p>
            <a:fld id="{B2E123A2-8C0A-B24D-ABFA-7CF5F3B53C08}" type="slidenum">
              <a:rPr lang="en-US" smtClean="0"/>
              <a:pPr/>
              <a:t>12</a:t>
            </a:fld>
            <a:endParaRPr lang="en-US" dirty="0"/>
          </a:p>
        </p:txBody>
      </p:sp>
      <p:sp>
        <p:nvSpPr>
          <p:cNvPr id="15" name="Segnaposto piè di pagina 8">
            <a:extLst>
              <a:ext uri="{FF2B5EF4-FFF2-40B4-BE49-F238E27FC236}">
                <a16:creationId xmlns:a16="http://schemas.microsoft.com/office/drawing/2014/main" xmlns="" id="{629645A5-5D63-114B-BD1A-D06A4FC5CC4D}"/>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
        <p:nvSpPr>
          <p:cNvPr id="2" name="CasellaDiTesto 1"/>
          <p:cNvSpPr txBox="1"/>
          <p:nvPr/>
        </p:nvSpPr>
        <p:spPr>
          <a:xfrm>
            <a:off x="6631285" y="1682428"/>
            <a:ext cx="1056700" cy="415498"/>
          </a:xfrm>
          <a:prstGeom prst="rect">
            <a:avLst/>
          </a:prstGeom>
          <a:noFill/>
        </p:spPr>
        <p:txBody>
          <a:bodyPr wrap="none" rtlCol="0">
            <a:spAutoFit/>
          </a:bodyPr>
          <a:lstStyle/>
          <a:p>
            <a:r>
              <a:rPr lang="en-US" b="1" dirty="0" err="1">
                <a:solidFill>
                  <a:srgbClr val="020090"/>
                </a:solidFill>
                <a:latin typeface="+mn-lt"/>
              </a:rPr>
              <a:t>γp</a:t>
            </a:r>
            <a:r>
              <a:rPr lang="en-US" sz="1600" b="1" dirty="0" err="1">
                <a:solidFill>
                  <a:srgbClr val="020090"/>
                </a:solidFill>
                <a:latin typeface="+mn-lt"/>
              </a:rPr>
              <a:t>→</a:t>
            </a:r>
            <a:r>
              <a:rPr lang="en-US" b="1" dirty="0" err="1">
                <a:solidFill>
                  <a:srgbClr val="020090"/>
                </a:solidFill>
                <a:latin typeface="+mn-lt"/>
              </a:rPr>
              <a:t>K</a:t>
            </a:r>
            <a:r>
              <a:rPr lang="en-US" b="1" baseline="30000" dirty="0" err="1">
                <a:solidFill>
                  <a:srgbClr val="020090"/>
                </a:solidFill>
                <a:latin typeface="+mn-lt"/>
              </a:rPr>
              <a:t>+</a:t>
            </a:r>
            <a:r>
              <a:rPr lang="en-US" b="1" dirty="0" err="1">
                <a:solidFill>
                  <a:srgbClr val="020090"/>
                </a:solidFill>
                <a:latin typeface="+mn-lt"/>
              </a:rPr>
              <a:t>Λ</a:t>
            </a:r>
            <a:endParaRPr lang="it-IT" dirty="0">
              <a:latin typeface="+mn-lt"/>
            </a:endParaRPr>
          </a:p>
        </p:txBody>
      </p:sp>
    </p:spTree>
    <p:extLst>
      <p:ext uri="{BB962C8B-B14F-4D97-AF65-F5344CB8AC3E}">
        <p14:creationId xmlns:p14="http://schemas.microsoft.com/office/powerpoint/2010/main" val="239183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03ED4F39-7169-5D4C-97F8-85358520CF74}"/>
              </a:ext>
            </a:extLst>
          </p:cNvPr>
          <p:cNvSpPr txBox="1"/>
          <p:nvPr/>
        </p:nvSpPr>
        <p:spPr>
          <a:xfrm>
            <a:off x="2238797" y="80123"/>
            <a:ext cx="5789546" cy="594193"/>
          </a:xfrm>
          <a:prstGeom prst="rect">
            <a:avLst/>
          </a:prstGeom>
          <a:noFill/>
        </p:spPr>
        <p:txBody>
          <a:bodyPr wrap="square" lIns="100767" tIns="50383" rIns="100767" bIns="50383" rtlCol="0">
            <a:spAutoFit/>
          </a:bodyPr>
          <a:lstStyle/>
          <a:p>
            <a:pPr algn="ctr"/>
            <a:r>
              <a:rPr lang="en-US" sz="3200" b="1" dirty="0">
                <a:solidFill>
                  <a:srgbClr val="800100"/>
                </a:solidFill>
                <a:latin typeface="+mn-lt"/>
              </a:rPr>
              <a:t>K</a:t>
            </a:r>
            <a:r>
              <a:rPr lang="en-US" sz="3200" b="1" baseline="30000" dirty="0">
                <a:solidFill>
                  <a:srgbClr val="800100"/>
                </a:solidFill>
                <a:latin typeface="+mn-lt"/>
              </a:rPr>
              <a:t>+</a:t>
            </a:r>
            <a:r>
              <a:rPr lang="en-US" sz="3200" b="1" dirty="0">
                <a:solidFill>
                  <a:srgbClr val="800100"/>
                </a:solidFill>
                <a:latin typeface="+mn-lt"/>
              </a:rPr>
              <a:t>Y Yield Extraction Fits</a:t>
            </a:r>
          </a:p>
        </p:txBody>
      </p:sp>
      <p:cxnSp>
        <p:nvCxnSpPr>
          <p:cNvPr id="4" name="Straight Connector 3">
            <a:extLst>
              <a:ext uri="{FF2B5EF4-FFF2-40B4-BE49-F238E27FC236}">
                <a16:creationId xmlns:a16="http://schemas.microsoft.com/office/drawing/2014/main" xmlns="" id="{FB457425-EF4E-9647-B603-401BE065C24C}"/>
              </a:ext>
            </a:extLst>
          </p:cNvPr>
          <p:cNvCxnSpPr>
            <a:cxnSpLocks/>
          </p:cNvCxnSpPr>
          <p:nvPr/>
        </p:nvCxnSpPr>
        <p:spPr>
          <a:xfrm>
            <a:off x="5208736" y="1289469"/>
            <a:ext cx="0" cy="4871517"/>
          </a:xfrm>
          <a:prstGeom prst="line">
            <a:avLst/>
          </a:prstGeom>
          <a:ln w="25400" cap="rnd">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71D1DC72-D9CB-8545-8BAB-C1866D4B57E1}"/>
              </a:ext>
            </a:extLst>
          </p:cNvPr>
          <p:cNvPicPr>
            <a:picLocks/>
          </p:cNvPicPr>
          <p:nvPr/>
        </p:nvPicPr>
        <p:blipFill>
          <a:blip r:embed="rId2"/>
          <a:stretch>
            <a:fillRect/>
          </a:stretch>
        </p:blipFill>
        <p:spPr>
          <a:xfrm>
            <a:off x="294581" y="1139050"/>
            <a:ext cx="4672013" cy="3384868"/>
          </a:xfrm>
          <a:prstGeom prst="rect">
            <a:avLst/>
          </a:prstGeom>
        </p:spPr>
      </p:pic>
      <p:pic>
        <p:nvPicPr>
          <p:cNvPr id="8" name="Picture 7">
            <a:extLst>
              <a:ext uri="{FF2B5EF4-FFF2-40B4-BE49-F238E27FC236}">
                <a16:creationId xmlns:a16="http://schemas.microsoft.com/office/drawing/2014/main" xmlns="" id="{B04E7DB4-A057-0940-9111-C90D9CE975D6}"/>
              </a:ext>
            </a:extLst>
          </p:cNvPr>
          <p:cNvPicPr>
            <a:picLocks/>
          </p:cNvPicPr>
          <p:nvPr/>
        </p:nvPicPr>
        <p:blipFill>
          <a:blip r:embed="rId3"/>
          <a:stretch>
            <a:fillRect/>
          </a:stretch>
        </p:blipFill>
        <p:spPr>
          <a:xfrm>
            <a:off x="295041" y="4458881"/>
            <a:ext cx="4661630" cy="1702105"/>
          </a:xfrm>
          <a:prstGeom prst="rect">
            <a:avLst/>
          </a:prstGeom>
        </p:spPr>
      </p:pic>
      <p:pic>
        <p:nvPicPr>
          <p:cNvPr id="15" name="Picture 14">
            <a:extLst>
              <a:ext uri="{FF2B5EF4-FFF2-40B4-BE49-F238E27FC236}">
                <a16:creationId xmlns:a16="http://schemas.microsoft.com/office/drawing/2014/main" xmlns="" id="{44E0B23A-C43D-584A-92E1-0272BEE837C0}"/>
              </a:ext>
            </a:extLst>
          </p:cNvPr>
          <p:cNvPicPr>
            <a:picLocks/>
          </p:cNvPicPr>
          <p:nvPr/>
        </p:nvPicPr>
        <p:blipFill>
          <a:blip r:embed="rId4"/>
          <a:stretch>
            <a:fillRect/>
          </a:stretch>
        </p:blipFill>
        <p:spPr>
          <a:xfrm>
            <a:off x="5297300" y="1138905"/>
            <a:ext cx="4921187" cy="3384868"/>
          </a:xfrm>
          <a:prstGeom prst="rect">
            <a:avLst/>
          </a:prstGeom>
        </p:spPr>
      </p:pic>
      <p:pic>
        <p:nvPicPr>
          <p:cNvPr id="25" name="Picture 24">
            <a:extLst>
              <a:ext uri="{FF2B5EF4-FFF2-40B4-BE49-F238E27FC236}">
                <a16:creationId xmlns:a16="http://schemas.microsoft.com/office/drawing/2014/main" xmlns="" id="{21FAAB69-06CB-BE46-BCD5-7D03FA19AA01}"/>
              </a:ext>
            </a:extLst>
          </p:cNvPr>
          <p:cNvPicPr>
            <a:picLocks/>
          </p:cNvPicPr>
          <p:nvPr/>
        </p:nvPicPr>
        <p:blipFill>
          <a:blip r:embed="rId5"/>
          <a:stretch>
            <a:fillRect/>
          </a:stretch>
        </p:blipFill>
        <p:spPr>
          <a:xfrm>
            <a:off x="5576260" y="4458881"/>
            <a:ext cx="4568190" cy="1702105"/>
          </a:xfrm>
          <a:prstGeom prst="rect">
            <a:avLst/>
          </a:prstGeom>
        </p:spPr>
      </p:pic>
      <p:sp>
        <p:nvSpPr>
          <p:cNvPr id="27" name="TextBox 26">
            <a:extLst>
              <a:ext uri="{FF2B5EF4-FFF2-40B4-BE49-F238E27FC236}">
                <a16:creationId xmlns:a16="http://schemas.microsoft.com/office/drawing/2014/main" xmlns="" id="{E8CADBC7-05E8-A34B-974B-6C9AC031B816}"/>
              </a:ext>
            </a:extLst>
          </p:cNvPr>
          <p:cNvSpPr txBox="1"/>
          <p:nvPr/>
        </p:nvSpPr>
        <p:spPr>
          <a:xfrm>
            <a:off x="1983379" y="6094442"/>
            <a:ext cx="1649379" cy="347971"/>
          </a:xfrm>
          <a:prstGeom prst="rect">
            <a:avLst/>
          </a:prstGeom>
          <a:noFill/>
        </p:spPr>
        <p:txBody>
          <a:bodyPr wrap="square" lIns="100767" tIns="50383" rIns="100767" bIns="50383" rtlCol="0">
            <a:spAutoFit/>
          </a:bodyPr>
          <a:lstStyle/>
          <a:p>
            <a:pPr algn="ctr"/>
            <a:r>
              <a:rPr lang="en-US" sz="1600" dirty="0">
                <a:latin typeface="+mn-lt"/>
              </a:rPr>
              <a:t>MM(e’K</a:t>
            </a:r>
            <a:r>
              <a:rPr lang="en-US" sz="1600" baseline="30000" dirty="0">
                <a:latin typeface="+mn-lt"/>
              </a:rPr>
              <a:t>+</a:t>
            </a:r>
            <a:r>
              <a:rPr lang="en-US" sz="1600" dirty="0">
                <a:latin typeface="+mn-lt"/>
              </a:rPr>
              <a:t>) [GeV]</a:t>
            </a:r>
          </a:p>
        </p:txBody>
      </p:sp>
      <p:sp>
        <p:nvSpPr>
          <p:cNvPr id="28" name="TextBox 27">
            <a:extLst>
              <a:ext uri="{FF2B5EF4-FFF2-40B4-BE49-F238E27FC236}">
                <a16:creationId xmlns:a16="http://schemas.microsoft.com/office/drawing/2014/main" xmlns="" id="{ED85DBC1-AE57-094E-B089-1EFAC08B75F3}"/>
              </a:ext>
            </a:extLst>
          </p:cNvPr>
          <p:cNvSpPr txBox="1"/>
          <p:nvPr/>
        </p:nvSpPr>
        <p:spPr>
          <a:xfrm>
            <a:off x="7184222" y="6122067"/>
            <a:ext cx="1649379" cy="347971"/>
          </a:xfrm>
          <a:prstGeom prst="rect">
            <a:avLst/>
          </a:prstGeom>
          <a:noFill/>
        </p:spPr>
        <p:txBody>
          <a:bodyPr wrap="square" lIns="100767" tIns="50383" rIns="100767" bIns="50383" rtlCol="0">
            <a:spAutoFit/>
          </a:bodyPr>
          <a:lstStyle/>
          <a:p>
            <a:pPr algn="ctr"/>
            <a:r>
              <a:rPr lang="en-US" sz="1600" dirty="0">
                <a:solidFill>
                  <a:srgbClr val="000000"/>
                </a:solidFill>
                <a:latin typeface="+mn-lt"/>
              </a:rPr>
              <a:t>MM(e’K</a:t>
            </a:r>
            <a:r>
              <a:rPr lang="en-US" sz="1600" baseline="30000" dirty="0">
                <a:solidFill>
                  <a:srgbClr val="000000"/>
                </a:solidFill>
                <a:latin typeface="+mn-lt"/>
              </a:rPr>
              <a:t>+</a:t>
            </a:r>
            <a:r>
              <a:rPr lang="en-US" sz="1600" dirty="0">
                <a:solidFill>
                  <a:srgbClr val="000000"/>
                </a:solidFill>
                <a:latin typeface="+mn-lt"/>
              </a:rPr>
              <a:t>) [GeV]</a:t>
            </a:r>
          </a:p>
        </p:txBody>
      </p:sp>
      <p:cxnSp>
        <p:nvCxnSpPr>
          <p:cNvPr id="16"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Segnaposto numero diapositiva 4"/>
          <p:cNvSpPr>
            <a:spLocks noGrp="1"/>
          </p:cNvSpPr>
          <p:nvPr>
            <p:ph type="sldNum" sz="quarter" idx="12"/>
          </p:nvPr>
        </p:nvSpPr>
        <p:spPr/>
        <p:txBody>
          <a:bodyPr/>
          <a:lstStyle/>
          <a:p>
            <a:fld id="{B2E123A2-8C0A-B24D-ABFA-7CF5F3B53C08}" type="slidenum">
              <a:rPr lang="en-US" smtClean="0"/>
              <a:pPr/>
              <a:t>13</a:t>
            </a:fld>
            <a:endParaRPr lang="en-US" dirty="0"/>
          </a:p>
        </p:txBody>
      </p:sp>
      <p:sp>
        <p:nvSpPr>
          <p:cNvPr id="14" name="TextBox 13">
            <a:extLst>
              <a:ext uri="{FF2B5EF4-FFF2-40B4-BE49-F238E27FC236}">
                <a16:creationId xmlns:a16="http://schemas.microsoft.com/office/drawing/2014/main" xmlns="" id="{6E44C35A-123E-2B49-A139-DAE8CDEB7345}"/>
              </a:ext>
            </a:extLst>
          </p:cNvPr>
          <p:cNvSpPr txBox="1"/>
          <p:nvPr/>
        </p:nvSpPr>
        <p:spPr>
          <a:xfrm>
            <a:off x="6884324" y="841381"/>
            <a:ext cx="1899063" cy="409527"/>
          </a:xfrm>
          <a:prstGeom prst="rect">
            <a:avLst/>
          </a:prstGeom>
          <a:noFill/>
        </p:spPr>
        <p:txBody>
          <a:bodyPr wrap="square" lIns="100767" tIns="50383" rIns="100767" bIns="50383" rtlCol="0">
            <a:spAutoFit/>
          </a:bodyPr>
          <a:lstStyle/>
          <a:p>
            <a:pPr algn="ctr"/>
            <a:r>
              <a:rPr lang="en-US" sz="2000" dirty="0">
                <a:solidFill>
                  <a:srgbClr val="800000"/>
                </a:solidFill>
                <a:latin typeface="+mn-lt"/>
              </a:rPr>
              <a:t>W = 1.925 GeV</a:t>
            </a:r>
          </a:p>
        </p:txBody>
      </p:sp>
      <p:sp>
        <p:nvSpPr>
          <p:cNvPr id="13" name="TextBox 12">
            <a:extLst>
              <a:ext uri="{FF2B5EF4-FFF2-40B4-BE49-F238E27FC236}">
                <a16:creationId xmlns:a16="http://schemas.microsoft.com/office/drawing/2014/main" xmlns="" id="{262859DF-9652-A54B-8880-F43A5AC3ADBA}"/>
              </a:ext>
            </a:extLst>
          </p:cNvPr>
          <p:cNvSpPr txBox="1"/>
          <p:nvPr/>
        </p:nvSpPr>
        <p:spPr>
          <a:xfrm>
            <a:off x="1826314" y="844223"/>
            <a:ext cx="1817950" cy="409527"/>
          </a:xfrm>
          <a:prstGeom prst="rect">
            <a:avLst/>
          </a:prstGeom>
          <a:noFill/>
        </p:spPr>
        <p:txBody>
          <a:bodyPr wrap="square" lIns="100767" tIns="50383" rIns="100767" bIns="50383" rtlCol="0">
            <a:spAutoFit/>
          </a:bodyPr>
          <a:lstStyle/>
          <a:p>
            <a:pPr algn="ctr"/>
            <a:r>
              <a:rPr lang="en-US" sz="2000" dirty="0">
                <a:solidFill>
                  <a:srgbClr val="800000"/>
                </a:solidFill>
                <a:latin typeface="+mn-lt"/>
              </a:rPr>
              <a:t>W = 1.725 GeV</a:t>
            </a:r>
          </a:p>
        </p:txBody>
      </p:sp>
      <p:sp>
        <p:nvSpPr>
          <p:cNvPr id="17" name="TextBox 16">
            <a:extLst>
              <a:ext uri="{FF2B5EF4-FFF2-40B4-BE49-F238E27FC236}">
                <a16:creationId xmlns:a16="http://schemas.microsoft.com/office/drawing/2014/main" xmlns="" id="{E76B5C30-4757-624C-B0D6-4D7A049C69DF}"/>
              </a:ext>
            </a:extLst>
          </p:cNvPr>
          <p:cNvSpPr txBox="1"/>
          <p:nvPr/>
        </p:nvSpPr>
        <p:spPr>
          <a:xfrm>
            <a:off x="223618" y="6506964"/>
            <a:ext cx="9936059" cy="378749"/>
          </a:xfrm>
          <a:prstGeom prst="rect">
            <a:avLst/>
          </a:prstGeom>
          <a:noFill/>
        </p:spPr>
        <p:txBody>
          <a:bodyPr wrap="square" lIns="100767" tIns="50383" rIns="100767" bIns="50383" rtlCol="0">
            <a:spAutoFit/>
          </a:bodyPr>
          <a:lstStyle/>
          <a:p>
            <a:pPr algn="ctr">
              <a:spcAft>
                <a:spcPts val="551"/>
              </a:spcAft>
              <a:buClr>
                <a:srgbClr val="C00000"/>
              </a:buClr>
            </a:pPr>
            <a:r>
              <a:rPr lang="en-US" sz="1800" dirty="0">
                <a:solidFill>
                  <a:srgbClr val="000090"/>
                </a:solidFill>
                <a:latin typeface="+mn-lt"/>
              </a:rPr>
              <a:t>Fit MM(e’K</a:t>
            </a:r>
            <a:r>
              <a:rPr lang="en-US" sz="1800" baseline="30000" dirty="0">
                <a:solidFill>
                  <a:srgbClr val="000090"/>
                </a:solidFill>
                <a:latin typeface="+mn-lt"/>
              </a:rPr>
              <a:t>+</a:t>
            </a:r>
            <a:r>
              <a:rPr lang="en-US" sz="1800" dirty="0">
                <a:solidFill>
                  <a:srgbClr val="000090"/>
                </a:solidFill>
                <a:latin typeface="+mn-lt"/>
              </a:rPr>
              <a:t>) with MC K</a:t>
            </a:r>
            <a:r>
              <a:rPr lang="en-US" sz="1800" baseline="30000" dirty="0">
                <a:solidFill>
                  <a:srgbClr val="000090"/>
                </a:solidFill>
                <a:latin typeface="+mn-lt"/>
              </a:rPr>
              <a:t>+</a:t>
            </a:r>
            <a:r>
              <a:rPr lang="en-US" sz="1800" dirty="0">
                <a:solidFill>
                  <a:srgbClr val="000090"/>
                </a:solidFill>
                <a:latin typeface="+mn-lt"/>
              </a:rPr>
              <a:t>Y templates convoluted with Gaussian + bck to minimize </a:t>
            </a:r>
            <a:r>
              <a:rPr lang="en-US" sz="1800" dirty="0">
                <a:solidFill>
                  <a:srgbClr val="000090"/>
                </a:solidFill>
                <a:latin typeface="Symbol" charset="2"/>
                <a:cs typeface="Symbol" charset="2"/>
              </a:rPr>
              <a:t>c</a:t>
            </a:r>
            <a:r>
              <a:rPr lang="en-US" sz="1800" baseline="30000" dirty="0">
                <a:solidFill>
                  <a:srgbClr val="000090"/>
                </a:solidFill>
                <a:latin typeface="+mn-lt"/>
              </a:rPr>
              <a:t>2</a:t>
            </a:r>
          </a:p>
        </p:txBody>
      </p:sp>
      <p:sp>
        <p:nvSpPr>
          <p:cNvPr id="19" name="Segnaposto piè di pagina 8">
            <a:extLst>
              <a:ext uri="{FF2B5EF4-FFF2-40B4-BE49-F238E27FC236}">
                <a16:creationId xmlns:a16="http://schemas.microsoft.com/office/drawing/2014/main" xmlns="" id="{855A6FFE-A0C8-B549-9AEF-42A56F4ACD10}"/>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xmlns="" id="{DC229834-7290-3244-891E-2C492FAE6041}"/>
              </a:ext>
            </a:extLst>
          </p:cNvPr>
          <p:cNvSpPr txBox="1"/>
          <p:nvPr/>
        </p:nvSpPr>
        <p:spPr>
          <a:xfrm>
            <a:off x="4560664" y="827242"/>
            <a:ext cx="1296144" cy="415498"/>
          </a:xfrm>
          <a:prstGeom prst="rect">
            <a:avLst/>
          </a:prstGeom>
          <a:noFill/>
          <a:ln w="25400">
            <a:solidFill>
              <a:srgbClr val="020090"/>
            </a:solidFill>
          </a:ln>
        </p:spPr>
        <p:txBody>
          <a:bodyPr wrap="square" rtlCol="0">
            <a:spAutoFit/>
          </a:bodyPr>
          <a:lstStyle/>
          <a:p>
            <a:pPr algn="ctr"/>
            <a:r>
              <a:rPr lang="en-US" sz="2000" dirty="0">
                <a:solidFill>
                  <a:srgbClr val="008C1C"/>
                </a:solidFill>
                <a:latin typeface="Arial" panose="020B0604020202020204" pitchFamily="34" charset="0"/>
                <a:cs typeface="Arial" panose="020B0604020202020204" pitchFamily="34" charset="0"/>
              </a:rPr>
              <a:t>7.5 GeV</a:t>
            </a:r>
          </a:p>
        </p:txBody>
      </p:sp>
    </p:spTree>
    <p:extLst>
      <p:ext uri="{BB962C8B-B14F-4D97-AF65-F5344CB8AC3E}">
        <p14:creationId xmlns:p14="http://schemas.microsoft.com/office/powerpoint/2010/main" val="55145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03ED4F39-7169-5D4C-97F8-85358520CF74}"/>
              </a:ext>
            </a:extLst>
          </p:cNvPr>
          <p:cNvSpPr txBox="1"/>
          <p:nvPr/>
        </p:nvSpPr>
        <p:spPr>
          <a:xfrm>
            <a:off x="1869161" y="80123"/>
            <a:ext cx="6634332" cy="594193"/>
          </a:xfrm>
          <a:prstGeom prst="rect">
            <a:avLst/>
          </a:prstGeom>
          <a:noFill/>
        </p:spPr>
        <p:txBody>
          <a:bodyPr wrap="square" lIns="100767" tIns="50383" rIns="100767" bIns="50383" rtlCol="0" anchor="ctr">
            <a:spAutoFit/>
          </a:bodyPr>
          <a:lstStyle/>
          <a:p>
            <a:pPr algn="ctr"/>
            <a:r>
              <a:rPr lang="en-US" sz="3200" b="1" dirty="0">
                <a:solidFill>
                  <a:srgbClr val="800100"/>
                </a:solidFill>
                <a:latin typeface="+mn-lt"/>
              </a:rPr>
              <a:t>K</a:t>
            </a:r>
            <a:r>
              <a:rPr lang="en-US" sz="3200" b="1" baseline="30000" dirty="0">
                <a:solidFill>
                  <a:srgbClr val="800100"/>
                </a:solidFill>
                <a:latin typeface="+mn-lt"/>
              </a:rPr>
              <a:t>+</a:t>
            </a:r>
            <a:r>
              <a:rPr lang="en-US" sz="3200" b="1" dirty="0">
                <a:solidFill>
                  <a:srgbClr val="800100"/>
                </a:solidFill>
                <a:latin typeface="+mn-lt"/>
              </a:rPr>
              <a:t>Y Yield Estimates </a:t>
            </a:r>
          </a:p>
        </p:txBody>
      </p:sp>
      <p:sp>
        <p:nvSpPr>
          <p:cNvPr id="18" name="TextBox 17">
            <a:extLst>
              <a:ext uri="{FF2B5EF4-FFF2-40B4-BE49-F238E27FC236}">
                <a16:creationId xmlns:a16="http://schemas.microsoft.com/office/drawing/2014/main" xmlns="" id="{1F76856B-89BE-7C40-9A93-FE887A14163F}"/>
              </a:ext>
            </a:extLst>
          </p:cNvPr>
          <p:cNvSpPr txBox="1"/>
          <p:nvPr/>
        </p:nvSpPr>
        <p:spPr>
          <a:xfrm>
            <a:off x="78557" y="746324"/>
            <a:ext cx="5976664" cy="424915"/>
          </a:xfrm>
          <a:prstGeom prst="rect">
            <a:avLst/>
          </a:prstGeom>
          <a:noFill/>
        </p:spPr>
        <p:txBody>
          <a:bodyPr wrap="square" lIns="100767" tIns="50383" rIns="100767" bIns="50383" rtlCol="0">
            <a:spAutoFit/>
          </a:bodyPr>
          <a:lstStyle/>
          <a:p>
            <a:pPr algn="ctr"/>
            <a:r>
              <a:rPr lang="en-US" dirty="0">
                <a:solidFill>
                  <a:srgbClr val="800000"/>
                </a:solidFill>
                <a:latin typeface="+mn-lt"/>
              </a:rPr>
              <a:t>Estimate for full 6.5 RG-K dataset  (</a:t>
            </a:r>
            <a:r>
              <a:rPr lang="en-US" dirty="0">
                <a:latin typeface="+mn-lt"/>
              </a:rPr>
              <a:t>analyzed stat</a:t>
            </a:r>
            <a:r>
              <a:rPr lang="en-US" dirty="0">
                <a:solidFill>
                  <a:srgbClr val="800000"/>
                </a:solidFill>
                <a:latin typeface="+mn-lt"/>
              </a:rPr>
              <a:t>. x10) </a:t>
            </a:r>
          </a:p>
        </p:txBody>
      </p:sp>
      <p:sp>
        <p:nvSpPr>
          <p:cNvPr id="19" name="TextBox 18">
            <a:extLst>
              <a:ext uri="{FF2B5EF4-FFF2-40B4-BE49-F238E27FC236}">
                <a16:creationId xmlns:a16="http://schemas.microsoft.com/office/drawing/2014/main" xmlns="" id="{8A27768A-80BA-304C-9EB2-3C02C51BC736}"/>
              </a:ext>
            </a:extLst>
          </p:cNvPr>
          <p:cNvSpPr txBox="1"/>
          <p:nvPr/>
        </p:nvSpPr>
        <p:spPr>
          <a:xfrm>
            <a:off x="3390925" y="5354836"/>
            <a:ext cx="6775301" cy="1156013"/>
          </a:xfrm>
          <a:prstGeom prst="rect">
            <a:avLst/>
          </a:prstGeom>
          <a:noFill/>
        </p:spPr>
        <p:txBody>
          <a:bodyPr wrap="square" lIns="100767" tIns="50383" rIns="100767" bIns="50383" rtlCol="0">
            <a:spAutoFit/>
          </a:bodyPr>
          <a:lstStyle/>
          <a:p>
            <a:r>
              <a:rPr lang="en-US" dirty="0">
                <a:latin typeface="+mn-lt"/>
              </a:rPr>
              <a:t>Full statistics for RG-K will allow for:</a:t>
            </a:r>
          </a:p>
          <a:p>
            <a:pPr marL="192437" indent="-192437">
              <a:spcBef>
                <a:spcPts val="661"/>
              </a:spcBef>
              <a:buClr>
                <a:srgbClr val="C00000"/>
              </a:buClr>
              <a:buFont typeface="Arial" panose="020B0604020202020204" pitchFamily="34" charset="0"/>
              <a:buChar char="•"/>
            </a:pPr>
            <a:r>
              <a:rPr lang="en-US" dirty="0">
                <a:solidFill>
                  <a:srgbClr val="000090"/>
                </a:solidFill>
                <a:latin typeface="+mn-lt"/>
              </a:rPr>
              <a:t>KY electroproduction measurements up to Q</a:t>
            </a:r>
            <a:r>
              <a:rPr lang="en-US" baseline="30000" dirty="0">
                <a:solidFill>
                  <a:srgbClr val="000090"/>
                </a:solidFill>
                <a:latin typeface="+mn-lt"/>
              </a:rPr>
              <a:t>2</a:t>
            </a:r>
            <a:r>
              <a:rPr lang="en-US" dirty="0">
                <a:solidFill>
                  <a:srgbClr val="000090"/>
                </a:solidFill>
                <a:latin typeface="+mn-lt"/>
              </a:rPr>
              <a:t> = </a:t>
            </a:r>
            <a:r>
              <a:rPr lang="en-US" dirty="0" smtClean="0">
                <a:solidFill>
                  <a:srgbClr val="000090"/>
                </a:solidFill>
                <a:latin typeface="+mn-lt"/>
              </a:rPr>
              <a:t>3 </a:t>
            </a:r>
            <a:r>
              <a:rPr lang="en-US" dirty="0">
                <a:solidFill>
                  <a:srgbClr val="000090"/>
                </a:solidFill>
                <a:latin typeface="+mn-lt"/>
              </a:rPr>
              <a:t>GeV</a:t>
            </a:r>
            <a:r>
              <a:rPr lang="en-US" baseline="30000" dirty="0">
                <a:solidFill>
                  <a:srgbClr val="000090"/>
                </a:solidFill>
                <a:latin typeface="+mn-lt"/>
              </a:rPr>
              <a:t>2</a:t>
            </a:r>
            <a:r>
              <a:rPr lang="en-US" dirty="0">
                <a:solidFill>
                  <a:srgbClr val="000090"/>
                </a:solidFill>
                <a:latin typeface="+mn-lt"/>
              </a:rPr>
              <a:t> with </a:t>
            </a:r>
            <a:r>
              <a:rPr lang="en-US" dirty="0">
                <a:solidFill>
                  <a:srgbClr val="800000"/>
                </a:solidFill>
                <a:latin typeface="+mn-lt"/>
              </a:rPr>
              <a:t>statistics comparable </a:t>
            </a:r>
            <a:r>
              <a:rPr lang="en-US" dirty="0" smtClean="0">
                <a:solidFill>
                  <a:srgbClr val="800000"/>
                </a:solidFill>
                <a:latin typeface="+mn-lt"/>
              </a:rPr>
              <a:t>to  photoproduction</a:t>
            </a:r>
            <a:endParaRPr lang="en-US" dirty="0">
              <a:solidFill>
                <a:srgbClr val="800000"/>
              </a:solidFill>
              <a:latin typeface="+mn-lt"/>
            </a:endParaRPr>
          </a:p>
        </p:txBody>
      </p:sp>
      <p:pic>
        <p:nvPicPr>
          <p:cNvPr id="4" name="Picture 3">
            <a:extLst>
              <a:ext uri="{FF2B5EF4-FFF2-40B4-BE49-F238E27FC236}">
                <a16:creationId xmlns:a16="http://schemas.microsoft.com/office/drawing/2014/main" xmlns="" id="{BE8CD9FD-721F-F44E-9BA9-6E26ABDA1CC3}"/>
              </a:ext>
            </a:extLst>
          </p:cNvPr>
          <p:cNvPicPr>
            <a:picLocks noChangeAspect="1"/>
          </p:cNvPicPr>
          <p:nvPr/>
        </p:nvPicPr>
        <p:blipFill>
          <a:blip r:embed="rId2"/>
          <a:stretch>
            <a:fillRect/>
          </a:stretch>
        </p:blipFill>
        <p:spPr>
          <a:xfrm>
            <a:off x="6385723" y="1761377"/>
            <a:ext cx="3529965" cy="2956734"/>
          </a:xfrm>
          <a:prstGeom prst="rect">
            <a:avLst/>
          </a:prstGeom>
        </p:spPr>
      </p:pic>
      <p:sp>
        <p:nvSpPr>
          <p:cNvPr id="6" name="TextBox 5">
            <a:extLst>
              <a:ext uri="{FF2B5EF4-FFF2-40B4-BE49-F238E27FC236}">
                <a16:creationId xmlns:a16="http://schemas.microsoft.com/office/drawing/2014/main" xmlns="" id="{3BEEC1CC-A38E-7E4B-AEE0-0C29043EA0F3}"/>
              </a:ext>
            </a:extLst>
          </p:cNvPr>
          <p:cNvSpPr txBox="1"/>
          <p:nvPr/>
        </p:nvSpPr>
        <p:spPr>
          <a:xfrm rot="16200000">
            <a:off x="5724367" y="2140367"/>
            <a:ext cx="1090565" cy="332582"/>
          </a:xfrm>
          <a:prstGeom prst="rect">
            <a:avLst/>
          </a:prstGeom>
          <a:noFill/>
        </p:spPr>
        <p:txBody>
          <a:bodyPr wrap="square" lIns="100767" tIns="50383" rIns="100767" bIns="50383" rtlCol="0">
            <a:spAutoFit/>
          </a:bodyPr>
          <a:lstStyle/>
          <a:p>
            <a:pPr algn="ctr"/>
            <a:r>
              <a:rPr lang="en-US" sz="1500" dirty="0">
                <a:solidFill>
                  <a:srgbClr val="7030A0"/>
                </a:solidFill>
                <a:latin typeface="Comic Sans MS" panose="030F0702030302020204" pitchFamily="66" charset="0"/>
              </a:rPr>
              <a:t>Q</a:t>
            </a:r>
            <a:r>
              <a:rPr lang="en-US" sz="1500" baseline="30000" dirty="0">
                <a:solidFill>
                  <a:srgbClr val="7030A0"/>
                </a:solidFill>
                <a:latin typeface="Comic Sans MS" panose="030F0702030302020204" pitchFamily="66" charset="0"/>
              </a:rPr>
              <a:t>2</a:t>
            </a:r>
            <a:r>
              <a:rPr lang="en-US" sz="1500" dirty="0">
                <a:solidFill>
                  <a:srgbClr val="7030A0"/>
                </a:solidFill>
                <a:latin typeface="Comic Sans MS" panose="030F0702030302020204" pitchFamily="66" charset="0"/>
              </a:rPr>
              <a:t> [GeV</a:t>
            </a:r>
            <a:r>
              <a:rPr lang="en-US" sz="1500" baseline="30000" dirty="0">
                <a:solidFill>
                  <a:srgbClr val="7030A0"/>
                </a:solidFill>
                <a:latin typeface="Comic Sans MS" panose="030F0702030302020204" pitchFamily="66" charset="0"/>
              </a:rPr>
              <a:t>2</a:t>
            </a:r>
            <a:r>
              <a:rPr lang="en-US" sz="1500" dirty="0">
                <a:solidFill>
                  <a:srgbClr val="7030A0"/>
                </a:solidFill>
                <a:latin typeface="Comic Sans MS" panose="030F0702030302020204" pitchFamily="66" charset="0"/>
              </a:rPr>
              <a:t>]</a:t>
            </a:r>
          </a:p>
        </p:txBody>
      </p:sp>
      <p:sp>
        <p:nvSpPr>
          <p:cNvPr id="13" name="TextBox 12">
            <a:extLst>
              <a:ext uri="{FF2B5EF4-FFF2-40B4-BE49-F238E27FC236}">
                <a16:creationId xmlns:a16="http://schemas.microsoft.com/office/drawing/2014/main" xmlns="" id="{41FFC5D2-5743-6442-B624-A0203EC70505}"/>
              </a:ext>
            </a:extLst>
          </p:cNvPr>
          <p:cNvSpPr txBox="1"/>
          <p:nvPr/>
        </p:nvSpPr>
        <p:spPr>
          <a:xfrm>
            <a:off x="8846649" y="4766351"/>
            <a:ext cx="1019818" cy="332582"/>
          </a:xfrm>
          <a:prstGeom prst="rect">
            <a:avLst/>
          </a:prstGeom>
          <a:noFill/>
        </p:spPr>
        <p:txBody>
          <a:bodyPr wrap="square" lIns="100767" tIns="50383" rIns="100767" bIns="50383" rtlCol="0">
            <a:spAutoFit/>
          </a:bodyPr>
          <a:lstStyle/>
          <a:p>
            <a:pPr algn="ctr"/>
            <a:r>
              <a:rPr lang="en-US" sz="1500" dirty="0">
                <a:solidFill>
                  <a:srgbClr val="7030A0"/>
                </a:solidFill>
                <a:latin typeface="Comic Sans MS" panose="030F0702030302020204" pitchFamily="66" charset="0"/>
              </a:rPr>
              <a:t>W [GeV]</a:t>
            </a:r>
          </a:p>
        </p:txBody>
      </p:sp>
      <p:sp>
        <p:nvSpPr>
          <p:cNvPr id="7" name="TextBox 6">
            <a:extLst>
              <a:ext uri="{FF2B5EF4-FFF2-40B4-BE49-F238E27FC236}">
                <a16:creationId xmlns:a16="http://schemas.microsoft.com/office/drawing/2014/main" xmlns="" id="{719E470F-28CB-8642-974B-38E710E83B8A}"/>
              </a:ext>
            </a:extLst>
          </p:cNvPr>
          <p:cNvSpPr txBox="1"/>
          <p:nvPr/>
        </p:nvSpPr>
        <p:spPr>
          <a:xfrm>
            <a:off x="6539208" y="1052644"/>
            <a:ext cx="3222994" cy="748081"/>
          </a:xfrm>
          <a:prstGeom prst="rect">
            <a:avLst/>
          </a:prstGeom>
          <a:noFill/>
        </p:spPr>
        <p:txBody>
          <a:bodyPr wrap="square" lIns="100767" tIns="50383" rIns="100767" bIns="50383" rtlCol="0">
            <a:spAutoFit/>
          </a:bodyPr>
          <a:lstStyle/>
          <a:p>
            <a:pPr algn="ctr"/>
            <a:r>
              <a:rPr lang="en-US" dirty="0">
                <a:solidFill>
                  <a:srgbClr val="000000"/>
                </a:solidFill>
                <a:latin typeface="+mn-lt"/>
              </a:rPr>
              <a:t>Kinematic phase space for RG-K @ 6.5 GeV</a:t>
            </a:r>
          </a:p>
        </p:txBody>
      </p:sp>
      <p:graphicFrame>
        <p:nvGraphicFramePr>
          <p:cNvPr id="16" name="Table 15">
            <a:extLst>
              <a:ext uri="{FF2B5EF4-FFF2-40B4-BE49-F238E27FC236}">
                <a16:creationId xmlns:a16="http://schemas.microsoft.com/office/drawing/2014/main" xmlns="" id="{DF64E46F-375A-AD47-9868-B8EC00A86D2E}"/>
              </a:ext>
            </a:extLst>
          </p:cNvPr>
          <p:cNvGraphicFramePr>
            <a:graphicFrameLocks noGrp="1"/>
          </p:cNvGraphicFramePr>
          <p:nvPr>
            <p:extLst>
              <p:ext uri="{D42A27DB-BD31-4B8C-83A1-F6EECF244321}">
                <p14:modId xmlns:p14="http://schemas.microsoft.com/office/powerpoint/2010/main" val="654452708"/>
              </p:ext>
            </p:extLst>
          </p:nvPr>
        </p:nvGraphicFramePr>
        <p:xfrm>
          <a:off x="294581" y="1250380"/>
          <a:ext cx="5235306" cy="3622911"/>
        </p:xfrm>
        <a:graphic>
          <a:graphicData uri="http://schemas.openxmlformats.org/drawingml/2006/table">
            <a:tbl>
              <a:tblPr firstRow="1" bandRow="1">
                <a:tableStyleId>{22838BEF-8BB2-4498-84A7-C5851F593DF1}</a:tableStyleId>
              </a:tblPr>
              <a:tblGrid>
                <a:gridCol w="872551">
                  <a:extLst>
                    <a:ext uri="{9D8B030D-6E8A-4147-A177-3AD203B41FA5}">
                      <a16:colId xmlns:a16="http://schemas.microsoft.com/office/drawing/2014/main" xmlns="" val="3611077840"/>
                    </a:ext>
                  </a:extLst>
                </a:gridCol>
                <a:gridCol w="828372">
                  <a:extLst>
                    <a:ext uri="{9D8B030D-6E8A-4147-A177-3AD203B41FA5}">
                      <a16:colId xmlns:a16="http://schemas.microsoft.com/office/drawing/2014/main" xmlns="" val="4023254495"/>
                    </a:ext>
                  </a:extLst>
                </a:gridCol>
                <a:gridCol w="916730">
                  <a:extLst>
                    <a:ext uri="{9D8B030D-6E8A-4147-A177-3AD203B41FA5}">
                      <a16:colId xmlns:a16="http://schemas.microsoft.com/office/drawing/2014/main" xmlns="" val="3506878630"/>
                    </a:ext>
                  </a:extLst>
                </a:gridCol>
                <a:gridCol w="872551">
                  <a:extLst>
                    <a:ext uri="{9D8B030D-6E8A-4147-A177-3AD203B41FA5}">
                      <a16:colId xmlns:a16="http://schemas.microsoft.com/office/drawing/2014/main" xmlns="" val="2248423717"/>
                    </a:ext>
                  </a:extLst>
                </a:gridCol>
                <a:gridCol w="872551">
                  <a:extLst>
                    <a:ext uri="{9D8B030D-6E8A-4147-A177-3AD203B41FA5}">
                      <a16:colId xmlns:a16="http://schemas.microsoft.com/office/drawing/2014/main" xmlns="" val="3858329406"/>
                    </a:ext>
                  </a:extLst>
                </a:gridCol>
                <a:gridCol w="872551">
                  <a:extLst>
                    <a:ext uri="{9D8B030D-6E8A-4147-A177-3AD203B41FA5}">
                      <a16:colId xmlns:a16="http://schemas.microsoft.com/office/drawing/2014/main" xmlns="" val="4224232077"/>
                    </a:ext>
                  </a:extLst>
                </a:gridCol>
              </a:tblGrid>
              <a:tr h="450711">
                <a:tc>
                  <a:txBody>
                    <a:bodyPr/>
                    <a:lstStyle/>
                    <a:p>
                      <a:pPr algn="ctr"/>
                      <a:r>
                        <a:rPr lang="en-US" sz="1100" b="0" dirty="0">
                          <a:latin typeface="Comic Sans MS" panose="030F0702030302020204" pitchFamily="66" charset="0"/>
                        </a:rPr>
                        <a:t>Q</a:t>
                      </a:r>
                      <a:r>
                        <a:rPr lang="en-US" sz="1100" b="0" baseline="30000" dirty="0">
                          <a:latin typeface="Comic Sans MS" panose="030F0702030302020204" pitchFamily="66" charset="0"/>
                        </a:rPr>
                        <a:t>2</a:t>
                      </a:r>
                    </a:p>
                    <a:p>
                      <a:pPr algn="ctr"/>
                      <a:r>
                        <a:rPr lang="en-US" sz="1100" b="0" dirty="0">
                          <a:latin typeface="Comic Sans MS" panose="030F0702030302020204" pitchFamily="66" charset="0"/>
                        </a:rPr>
                        <a:t>GeV</a:t>
                      </a:r>
                      <a:r>
                        <a:rPr lang="en-US" sz="1100" b="0" baseline="30000" dirty="0">
                          <a:latin typeface="Comic Sans MS" panose="030F0702030302020204" pitchFamily="66" charset="0"/>
                        </a:rPr>
                        <a:t>2</a:t>
                      </a:r>
                    </a:p>
                  </a:txBody>
                  <a:tcPr marL="103823" marR="103823" marT="48355" marB="48355">
                    <a:lnL w="28575" cap="flat" cmpd="sng" algn="ctr">
                      <a:solidFill>
                        <a:srgbClr val="7030A0"/>
                      </a:solidFill>
                      <a:prstDash val="solid"/>
                      <a:round/>
                      <a:headEnd type="none" w="med" len="med"/>
                      <a:tailEnd type="none" w="med" len="med"/>
                    </a:lnL>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accent1">
                        <a:lumMod val="20000"/>
                        <a:lumOff val="80000"/>
                      </a:schemeClr>
                    </a:solidFill>
                  </a:tcPr>
                </a:tc>
                <a:tc>
                  <a:txBody>
                    <a:bodyPr/>
                    <a:lstStyle/>
                    <a:p>
                      <a:pPr algn="ctr"/>
                      <a:r>
                        <a:rPr lang="en-US" sz="1100" b="0" dirty="0">
                          <a:latin typeface="Comic Sans MS" panose="030F0702030302020204" pitchFamily="66" charset="0"/>
                        </a:rPr>
                        <a:t>W</a:t>
                      </a:r>
                    </a:p>
                    <a:p>
                      <a:pPr algn="ctr"/>
                      <a:r>
                        <a:rPr lang="en-US" sz="1100" b="0" dirty="0">
                          <a:latin typeface="Comic Sans MS" panose="030F0702030302020204" pitchFamily="66" charset="0"/>
                        </a:rPr>
                        <a:t>GeV</a:t>
                      </a:r>
                    </a:p>
                  </a:txBody>
                  <a:tcPr marL="103823" marR="103823" marT="48355" marB="48355">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accent1">
                        <a:lumMod val="20000"/>
                        <a:lumOff val="80000"/>
                      </a:schemeClr>
                    </a:solidFill>
                  </a:tcPr>
                </a:tc>
                <a:tc>
                  <a:txBody>
                    <a:bodyPr/>
                    <a:lstStyle/>
                    <a:p>
                      <a:pPr algn="ctr"/>
                      <a:r>
                        <a:rPr lang="en-US" sz="1100" b="0" dirty="0">
                          <a:latin typeface="Comic Sans MS" panose="030F0702030302020204" pitchFamily="66" charset="0"/>
                        </a:rPr>
                        <a:t>RG-K</a:t>
                      </a:r>
                    </a:p>
                    <a:p>
                      <a:pPr algn="ctr"/>
                      <a:r>
                        <a:rPr lang="en-US" sz="1100" b="0" dirty="0">
                          <a:latin typeface="Comic Sans MS" panose="030F0702030302020204" pitchFamily="66" charset="0"/>
                        </a:rPr>
                        <a:t>K</a:t>
                      </a:r>
                      <a:r>
                        <a:rPr lang="en-US" sz="1100" b="0" baseline="30000" dirty="0">
                          <a:latin typeface="Comic Sans MS" panose="030F0702030302020204" pitchFamily="66" charset="0"/>
                        </a:rPr>
                        <a:t>+</a:t>
                      </a:r>
                      <a:r>
                        <a:rPr lang="en-US" sz="1100" b="0" dirty="0">
                          <a:latin typeface="Symbol" pitchFamily="2" charset="2"/>
                        </a:rPr>
                        <a:t>L </a:t>
                      </a:r>
                      <a:r>
                        <a:rPr lang="en-US" sz="1100" b="0" dirty="0">
                          <a:latin typeface="Comic Sans MS" panose="030F0702030302020204" pitchFamily="66" charset="0"/>
                        </a:rPr>
                        <a:t>Yield</a:t>
                      </a:r>
                    </a:p>
                  </a:txBody>
                  <a:tcPr marL="103823" marR="103823" marT="48355" marB="48355">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accent1">
                        <a:lumMod val="20000"/>
                        <a:lumOff val="80000"/>
                      </a:schemeClr>
                    </a:solidFill>
                  </a:tcPr>
                </a:tc>
                <a:tc>
                  <a:txBody>
                    <a:bodyPr/>
                    <a:lstStyle/>
                    <a:p>
                      <a:pPr algn="ctr"/>
                      <a:r>
                        <a:rPr lang="en-US" sz="1100" b="0" dirty="0">
                          <a:latin typeface="Comic Sans MS" panose="030F0702030302020204" pitchFamily="66" charset="0"/>
                        </a:rPr>
                        <a:t>RG-K</a:t>
                      </a:r>
                    </a:p>
                    <a:p>
                      <a:pPr algn="ctr"/>
                      <a:r>
                        <a:rPr lang="en-US" sz="1100" b="0" dirty="0">
                          <a:latin typeface="Comic Sans MS" panose="030F0702030302020204" pitchFamily="66" charset="0"/>
                        </a:rPr>
                        <a:t>K</a:t>
                      </a:r>
                      <a:r>
                        <a:rPr lang="en-US" sz="1100" b="0" baseline="30000" dirty="0">
                          <a:latin typeface="Comic Sans MS" panose="030F0702030302020204" pitchFamily="66" charset="0"/>
                        </a:rPr>
                        <a:t>+</a:t>
                      </a:r>
                      <a:r>
                        <a:rPr lang="en-US" sz="1100" b="0" dirty="0">
                          <a:latin typeface="Symbol" pitchFamily="2" charset="2"/>
                        </a:rPr>
                        <a:t>S</a:t>
                      </a:r>
                      <a:r>
                        <a:rPr lang="en-US" sz="1100" b="0" baseline="30000" dirty="0">
                          <a:latin typeface="Comic Sans MS" panose="030F0702030302020204" pitchFamily="66" charset="0"/>
                        </a:rPr>
                        <a:t>0 </a:t>
                      </a:r>
                      <a:r>
                        <a:rPr lang="en-US" sz="1100" b="0" dirty="0">
                          <a:latin typeface="Comic Sans MS" panose="030F0702030302020204" pitchFamily="66" charset="0"/>
                        </a:rPr>
                        <a:t>Yield</a:t>
                      </a:r>
                      <a:endParaRPr lang="en-US" sz="1100" b="0" baseline="30000" dirty="0">
                        <a:latin typeface="Comic Sans MS" panose="030F0702030302020204" pitchFamily="66" charset="0"/>
                      </a:endParaRPr>
                    </a:p>
                  </a:txBody>
                  <a:tcPr marL="103823" marR="103823" marT="48355" marB="48355">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accent1">
                        <a:lumMod val="20000"/>
                        <a:lumOff val="80000"/>
                      </a:schemeClr>
                    </a:solidFill>
                  </a:tcPr>
                </a:tc>
                <a:tc>
                  <a:txBody>
                    <a:bodyPr/>
                    <a:lstStyle/>
                    <a:p>
                      <a:pPr algn="ctr"/>
                      <a:r>
                        <a:rPr lang="en-US" sz="1100" b="0" dirty="0">
                          <a:latin typeface="Comic Sans MS" panose="030F0702030302020204" pitchFamily="66" charset="0"/>
                        </a:rPr>
                        <a:t>CLAS e1f </a:t>
                      </a:r>
                    </a:p>
                    <a:p>
                      <a:pPr algn="ctr"/>
                      <a:r>
                        <a:rPr lang="en-US" sz="1100" b="0" dirty="0">
                          <a:latin typeface="Comic Sans MS" panose="030F0702030302020204" pitchFamily="66" charset="0"/>
                        </a:rPr>
                        <a:t>K</a:t>
                      </a:r>
                      <a:r>
                        <a:rPr lang="en-US" sz="1100" b="0" baseline="30000" dirty="0">
                          <a:latin typeface="Comic Sans MS" panose="030F0702030302020204" pitchFamily="66" charset="0"/>
                        </a:rPr>
                        <a:t>+</a:t>
                      </a:r>
                      <a:r>
                        <a:rPr lang="en-US" sz="1100" b="0" dirty="0">
                          <a:latin typeface="Symbol" pitchFamily="2" charset="2"/>
                        </a:rPr>
                        <a:t>L </a:t>
                      </a:r>
                      <a:r>
                        <a:rPr lang="en-US" sz="1100" b="0" dirty="0">
                          <a:latin typeface="Comic Sans MS" panose="030F0702030302020204" pitchFamily="66" charset="0"/>
                        </a:rPr>
                        <a:t>Yield</a:t>
                      </a:r>
                    </a:p>
                  </a:txBody>
                  <a:tcPr marL="103823" marR="103823" marT="48355" marB="48355">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accent1">
                        <a:lumMod val="20000"/>
                        <a:lumOff val="80000"/>
                      </a:schemeClr>
                    </a:solidFill>
                  </a:tcPr>
                </a:tc>
                <a:tc>
                  <a:txBody>
                    <a:bodyPr/>
                    <a:lstStyle/>
                    <a:p>
                      <a:pPr algn="ctr"/>
                      <a:r>
                        <a:rPr lang="en-US" sz="1100" b="0" dirty="0">
                          <a:latin typeface="Comic Sans MS" panose="030F0702030302020204" pitchFamily="66" charset="0"/>
                        </a:rPr>
                        <a:t>CLAS e1f </a:t>
                      </a:r>
                    </a:p>
                    <a:p>
                      <a:pPr algn="ctr"/>
                      <a:r>
                        <a:rPr lang="en-US" sz="1100" b="0" dirty="0">
                          <a:latin typeface="Comic Sans MS" panose="030F0702030302020204" pitchFamily="66" charset="0"/>
                        </a:rPr>
                        <a:t>K</a:t>
                      </a:r>
                      <a:r>
                        <a:rPr lang="en-US" sz="1100" b="0" baseline="30000" dirty="0">
                          <a:latin typeface="Comic Sans MS" panose="030F0702030302020204" pitchFamily="66" charset="0"/>
                        </a:rPr>
                        <a:t>+</a:t>
                      </a:r>
                      <a:r>
                        <a:rPr lang="en-US" sz="1100" b="0" dirty="0">
                          <a:latin typeface="Symbol" pitchFamily="2" charset="2"/>
                        </a:rPr>
                        <a:t>S</a:t>
                      </a:r>
                      <a:r>
                        <a:rPr lang="en-US" sz="1100" b="0" baseline="30000" dirty="0">
                          <a:latin typeface="Comic Sans MS" panose="030F0702030302020204" pitchFamily="66" charset="0"/>
                        </a:rPr>
                        <a:t>0 </a:t>
                      </a:r>
                      <a:r>
                        <a:rPr lang="en-US" sz="1100" b="0" dirty="0">
                          <a:latin typeface="Comic Sans MS" panose="030F0702030302020204" pitchFamily="66" charset="0"/>
                        </a:rPr>
                        <a:t>Yield</a:t>
                      </a:r>
                      <a:endParaRPr lang="en-US" sz="1100" b="0" baseline="30000" dirty="0">
                        <a:latin typeface="Comic Sans MS" panose="030F0702030302020204" pitchFamily="66" charset="0"/>
                      </a:endParaRPr>
                    </a:p>
                  </a:txBody>
                  <a:tcPr marL="103823" marR="103823" marT="48355" marB="48355">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40358290"/>
                  </a:ext>
                </a:extLst>
              </a:tr>
              <a:tr h="257895">
                <a:tc>
                  <a:txBody>
                    <a:bodyPr/>
                    <a:lstStyle/>
                    <a:p>
                      <a:pPr algn="ctr"/>
                      <a:r>
                        <a:rPr lang="en-US" sz="1100" b="0" dirty="0">
                          <a:latin typeface="Comic Sans MS" panose="030F0702030302020204" pitchFamily="66" charset="0"/>
                        </a:rPr>
                        <a:t>0.3 – 0.8</a:t>
                      </a:r>
                    </a:p>
                  </a:txBody>
                  <a:tcPr marL="103823" marR="103823" marT="48355" marB="48355">
                    <a:lnL w="28575" cap="flat" cmpd="sng" algn="ctr">
                      <a:solidFill>
                        <a:srgbClr val="7030A0"/>
                      </a:solidFill>
                      <a:prstDash val="solid"/>
                      <a:round/>
                      <a:headEnd type="none" w="med" len="med"/>
                      <a:tailEnd type="none" w="med" len="med"/>
                    </a:lnL>
                    <a:lnT w="28575" cap="flat" cmpd="sng" algn="ctr">
                      <a:solidFill>
                        <a:srgbClr val="7030A0"/>
                      </a:solidFill>
                      <a:prstDash val="solid"/>
                      <a:round/>
                      <a:headEnd type="none" w="med" len="med"/>
                      <a:tailEnd type="none" w="med" len="med"/>
                    </a:lnT>
                    <a:solidFill>
                      <a:schemeClr val="accent3">
                        <a:lumMod val="20000"/>
                        <a:lumOff val="80000"/>
                      </a:schemeClr>
                    </a:solidFill>
                  </a:tcPr>
                </a:tc>
                <a:tc rowSpan="6">
                  <a:txBody>
                    <a:bodyPr/>
                    <a:lstStyle/>
                    <a:p>
                      <a:pPr algn="ctr"/>
                      <a:r>
                        <a:rPr lang="en-US" sz="1100" b="0" dirty="0">
                          <a:latin typeface="Comic Sans MS" panose="030F0702030302020204" pitchFamily="66" charset="0"/>
                        </a:rPr>
                        <a:t>1.7 - 1.75</a:t>
                      </a:r>
                    </a:p>
                  </a:txBody>
                  <a:tcPr marL="103823" marR="103823" marT="48355" marB="48355" anchor="ct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en-US" sz="1100" b="0" dirty="0">
                          <a:latin typeface="Comic Sans MS" panose="030F0702030302020204" pitchFamily="66" charset="0"/>
                        </a:rPr>
                        <a:t>96781</a:t>
                      </a:r>
                      <a:r>
                        <a:rPr lang="en-US" sz="1100" b="0" dirty="0">
                          <a:solidFill>
                            <a:srgbClr val="800000"/>
                          </a:solidFill>
                          <a:latin typeface="Comic Sans MS" panose="030F0702030302020204" pitchFamily="66" charset="0"/>
                        </a:rPr>
                        <a:t>0</a:t>
                      </a:r>
                    </a:p>
                  </a:txBody>
                  <a:tcPr marL="103823" marR="103823" marT="48355" marB="48355">
                    <a:lnT w="28575" cap="flat" cmpd="sng" algn="ctr">
                      <a:solidFill>
                        <a:srgbClr val="7030A0"/>
                      </a:solidFill>
                      <a:prstDash val="solid"/>
                      <a:round/>
                      <a:headEnd type="none" w="med" len="med"/>
                      <a:tailEnd type="none" w="med" len="med"/>
                    </a:lnT>
                    <a:solidFill>
                      <a:schemeClr val="accent3">
                        <a:lumMod val="20000"/>
                        <a:lumOff val="80000"/>
                      </a:schemeClr>
                    </a:solidFill>
                  </a:tcPr>
                </a:tc>
                <a:tc>
                  <a:txBody>
                    <a:bodyPr/>
                    <a:lstStyle/>
                    <a:p>
                      <a:pPr algn="ctr"/>
                      <a:r>
                        <a:rPr lang="en-US" sz="1100" b="0" dirty="0">
                          <a:latin typeface="Comic Sans MS" panose="030F0702030302020204" pitchFamily="66" charset="0"/>
                        </a:rPr>
                        <a:t>12325</a:t>
                      </a:r>
                      <a:r>
                        <a:rPr lang="en-US" sz="1100" b="0" dirty="0">
                          <a:solidFill>
                            <a:srgbClr val="800000"/>
                          </a:solidFill>
                          <a:latin typeface="Comic Sans MS" panose="030F0702030302020204" pitchFamily="66" charset="0"/>
                        </a:rPr>
                        <a:t>0</a:t>
                      </a:r>
                    </a:p>
                  </a:txBody>
                  <a:tcPr marL="103823" marR="103823" marT="48355" marB="48355">
                    <a:lnT w="28575" cap="flat" cmpd="sng" algn="ctr">
                      <a:solidFill>
                        <a:srgbClr val="7030A0"/>
                      </a:solidFill>
                      <a:prstDash val="solid"/>
                      <a:round/>
                      <a:headEnd type="none" w="med" len="med"/>
                      <a:tailEnd type="none" w="med" len="med"/>
                    </a:lnT>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lnT w="28575" cap="flat" cmpd="sng" algn="ctr">
                      <a:solidFill>
                        <a:srgbClr val="7030A0"/>
                      </a:solidFill>
                      <a:prstDash val="solid"/>
                      <a:round/>
                      <a:headEnd type="none" w="med" len="med"/>
                      <a:tailEnd type="none" w="med" len="med"/>
                    </a:lnT>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4210304876"/>
                  </a:ext>
                </a:extLst>
              </a:tr>
              <a:tr h="257895">
                <a:tc>
                  <a:txBody>
                    <a:bodyPr/>
                    <a:lstStyle/>
                    <a:p>
                      <a:pPr algn="ctr"/>
                      <a:r>
                        <a:rPr lang="en-US" sz="1100" b="0" dirty="0">
                          <a:latin typeface="Comic Sans MS" panose="030F0702030302020204" pitchFamily="66" charset="0"/>
                        </a:rPr>
                        <a:t>0.8 – 1.4</a:t>
                      </a:r>
                    </a:p>
                  </a:txBody>
                  <a:tcPr marL="103823" marR="103823" marT="48355" marB="48355">
                    <a:lnL w="28575" cap="flat" cmpd="sng" algn="ctr">
                      <a:solidFill>
                        <a:srgbClr val="7030A0"/>
                      </a:solidFill>
                      <a:prstDash val="solid"/>
                      <a:round/>
                      <a:headEnd type="none" w="med" len="med"/>
                      <a:tailEnd type="none" w="med" len="med"/>
                    </a:lnL>
                    <a:solidFill>
                      <a:schemeClr val="accent3">
                        <a:lumMod val="20000"/>
                        <a:lumOff val="80000"/>
                      </a:schemeClr>
                    </a:solidFill>
                  </a:tcPr>
                </a:tc>
                <a:tc vMerge="1">
                  <a:txBody>
                    <a:bodyPr/>
                    <a:lstStyle/>
                    <a:p>
                      <a:pPr algn="ctr"/>
                      <a:endParaRPr lang="en-US" sz="1000" b="0" dirty="0">
                        <a:latin typeface="Comic Sans MS" panose="030F0702030302020204" pitchFamily="66" charset="0"/>
                      </a:endParaRPr>
                    </a:p>
                  </a:txBody>
                  <a:tcPr/>
                </a:tc>
                <a:tc>
                  <a:txBody>
                    <a:bodyPr/>
                    <a:lstStyle/>
                    <a:p>
                      <a:pPr algn="ctr"/>
                      <a:r>
                        <a:rPr lang="en-US" sz="1100" b="0" dirty="0">
                          <a:latin typeface="Comic Sans MS" panose="030F0702030302020204" pitchFamily="66" charset="0"/>
                        </a:rPr>
                        <a:t>51417</a:t>
                      </a:r>
                      <a:r>
                        <a:rPr lang="en-US" sz="1100" b="0" dirty="0">
                          <a:solidFill>
                            <a:srgbClr val="800000"/>
                          </a:solidFill>
                          <a:latin typeface="Comic Sans MS" panose="030F0702030302020204" pitchFamily="66" charset="0"/>
                        </a:rPr>
                        <a:t>0</a:t>
                      </a:r>
                    </a:p>
                  </a:txBody>
                  <a:tcPr marL="103823" marR="103823" marT="48355" marB="48355">
                    <a:solidFill>
                      <a:schemeClr val="accent3">
                        <a:lumMod val="20000"/>
                        <a:lumOff val="80000"/>
                      </a:schemeClr>
                    </a:solidFill>
                  </a:tcPr>
                </a:tc>
                <a:tc>
                  <a:txBody>
                    <a:bodyPr/>
                    <a:lstStyle/>
                    <a:p>
                      <a:pPr algn="ctr"/>
                      <a:r>
                        <a:rPr lang="en-US" sz="1100" b="0" dirty="0">
                          <a:latin typeface="Comic Sans MS" panose="030F0702030302020204" pitchFamily="66" charset="0"/>
                        </a:rPr>
                        <a:t>7498</a:t>
                      </a:r>
                      <a:r>
                        <a:rPr lang="en-US" sz="1100" b="0" dirty="0">
                          <a:solidFill>
                            <a:srgbClr val="800000"/>
                          </a:solidFill>
                          <a:latin typeface="Comic Sans MS" panose="030F0702030302020204" pitchFamily="66" charset="0"/>
                        </a:rPr>
                        <a:t>0</a:t>
                      </a:r>
                    </a:p>
                  </a:txBody>
                  <a:tcPr marL="103823" marR="103823" marT="48355" marB="48355">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lnR w="28575" cap="flat" cmpd="sng" algn="ctr">
                      <a:solidFill>
                        <a:srgbClr val="7030A0"/>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xmlns="" val="3362608963"/>
                  </a:ext>
                </a:extLst>
              </a:tr>
              <a:tr h="257895">
                <a:tc>
                  <a:txBody>
                    <a:bodyPr/>
                    <a:lstStyle/>
                    <a:p>
                      <a:pPr algn="ctr"/>
                      <a:r>
                        <a:rPr lang="en-US" sz="1100" b="0" dirty="0">
                          <a:latin typeface="Comic Sans MS" panose="030F0702030302020204" pitchFamily="66" charset="0"/>
                        </a:rPr>
                        <a:t>1.4 - 2.2</a:t>
                      </a:r>
                    </a:p>
                  </a:txBody>
                  <a:tcPr marL="103823" marR="103823" marT="48355" marB="48355">
                    <a:lnL w="28575" cap="flat" cmpd="sng" algn="ctr">
                      <a:solidFill>
                        <a:srgbClr val="7030A0"/>
                      </a:solidFill>
                      <a:prstDash val="solid"/>
                      <a:round/>
                      <a:headEnd type="none" w="med" len="med"/>
                      <a:tailEnd type="none" w="med" len="med"/>
                    </a:lnL>
                    <a:solidFill>
                      <a:srgbClr val="FDFF95"/>
                    </a:solidFill>
                  </a:tcPr>
                </a:tc>
                <a:tc vMerge="1">
                  <a:txBody>
                    <a:bodyPr/>
                    <a:lstStyle/>
                    <a:p>
                      <a:pPr algn="ctr"/>
                      <a:endParaRPr lang="en-US" sz="1000" b="0" dirty="0">
                        <a:latin typeface="Comic Sans MS" panose="030F0702030302020204" pitchFamily="66" charset="0"/>
                      </a:endParaRPr>
                    </a:p>
                  </a:txBody>
                  <a:tcPr/>
                </a:tc>
                <a:tc>
                  <a:txBody>
                    <a:bodyPr/>
                    <a:lstStyle/>
                    <a:p>
                      <a:pPr algn="ctr"/>
                      <a:r>
                        <a:rPr lang="en-US" sz="1100" b="0" dirty="0">
                          <a:latin typeface="Comic Sans MS" panose="030F0702030302020204" pitchFamily="66" charset="0"/>
                        </a:rPr>
                        <a:t>24052</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4105</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10092</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1032</a:t>
                      </a:r>
                    </a:p>
                  </a:txBody>
                  <a:tcPr marL="103823" marR="103823" marT="48355" marB="48355">
                    <a:lnR w="28575" cap="flat" cmpd="sng" algn="ctr">
                      <a:solidFill>
                        <a:srgbClr val="7030A0"/>
                      </a:solidFill>
                      <a:prstDash val="solid"/>
                      <a:round/>
                      <a:headEnd type="none" w="med" len="med"/>
                      <a:tailEnd type="none" w="med" len="med"/>
                    </a:lnR>
                    <a:solidFill>
                      <a:srgbClr val="FDFF95"/>
                    </a:solidFill>
                  </a:tcPr>
                </a:tc>
                <a:extLst>
                  <a:ext uri="{0D108BD9-81ED-4DB2-BD59-A6C34878D82A}">
                    <a16:rowId xmlns:a16="http://schemas.microsoft.com/office/drawing/2014/main" xmlns="" val="177901544"/>
                  </a:ext>
                </a:extLst>
              </a:tr>
              <a:tr h="257895">
                <a:tc>
                  <a:txBody>
                    <a:bodyPr/>
                    <a:lstStyle/>
                    <a:p>
                      <a:pPr algn="ctr"/>
                      <a:r>
                        <a:rPr lang="en-US" sz="1100" b="0" dirty="0">
                          <a:latin typeface="Comic Sans MS" panose="030F0702030302020204" pitchFamily="66" charset="0"/>
                        </a:rPr>
                        <a:t>2.2 – 3.0</a:t>
                      </a:r>
                    </a:p>
                  </a:txBody>
                  <a:tcPr marL="103823" marR="103823" marT="48355" marB="48355">
                    <a:lnL w="28575" cap="flat" cmpd="sng" algn="ctr">
                      <a:solidFill>
                        <a:srgbClr val="7030A0"/>
                      </a:solidFill>
                      <a:prstDash val="solid"/>
                      <a:round/>
                      <a:headEnd type="none" w="med" len="med"/>
                      <a:tailEnd type="none" w="med" len="med"/>
                    </a:lnL>
                    <a:solidFill>
                      <a:srgbClr val="FDFF95"/>
                    </a:solidFill>
                  </a:tcPr>
                </a:tc>
                <a:tc vMerge="1">
                  <a:txBody>
                    <a:bodyPr/>
                    <a:lstStyle/>
                    <a:p>
                      <a:pPr algn="ctr"/>
                      <a:endParaRPr lang="en-US" sz="1000" b="0" dirty="0">
                        <a:latin typeface="Comic Sans MS" panose="030F0702030302020204" pitchFamily="66" charset="0"/>
                      </a:endParaRPr>
                    </a:p>
                  </a:txBody>
                  <a:tcPr/>
                </a:tc>
                <a:tc>
                  <a:txBody>
                    <a:bodyPr/>
                    <a:lstStyle/>
                    <a:p>
                      <a:pPr algn="ctr"/>
                      <a:r>
                        <a:rPr lang="en-US" sz="1100" b="0" dirty="0">
                          <a:latin typeface="Comic Sans MS" panose="030F0702030302020204" pitchFamily="66" charset="0"/>
                        </a:rPr>
                        <a:t>8163</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1417</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7808</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810</a:t>
                      </a:r>
                    </a:p>
                  </a:txBody>
                  <a:tcPr marL="103823" marR="103823" marT="48355" marB="48355">
                    <a:lnR w="28575" cap="flat" cmpd="sng" algn="ctr">
                      <a:solidFill>
                        <a:srgbClr val="7030A0"/>
                      </a:solidFill>
                      <a:prstDash val="solid"/>
                      <a:round/>
                      <a:headEnd type="none" w="med" len="med"/>
                      <a:tailEnd type="none" w="med" len="med"/>
                    </a:lnR>
                    <a:solidFill>
                      <a:srgbClr val="FDFF95"/>
                    </a:solidFill>
                  </a:tcPr>
                </a:tc>
                <a:extLst>
                  <a:ext uri="{0D108BD9-81ED-4DB2-BD59-A6C34878D82A}">
                    <a16:rowId xmlns:a16="http://schemas.microsoft.com/office/drawing/2014/main" xmlns="" val="1068667343"/>
                  </a:ext>
                </a:extLst>
              </a:tr>
              <a:tr h="257895">
                <a:tc>
                  <a:txBody>
                    <a:bodyPr/>
                    <a:lstStyle/>
                    <a:p>
                      <a:pPr algn="ctr"/>
                      <a:r>
                        <a:rPr lang="en-US" sz="1100" b="0" dirty="0">
                          <a:latin typeface="Comic Sans MS" panose="030F0702030302020204" pitchFamily="66" charset="0"/>
                        </a:rPr>
                        <a:t>3.0 – 3.9</a:t>
                      </a:r>
                    </a:p>
                  </a:txBody>
                  <a:tcPr marL="103823" marR="103823" marT="48355" marB="48355">
                    <a:lnL w="28575" cap="flat" cmpd="sng" algn="ctr">
                      <a:solidFill>
                        <a:srgbClr val="7030A0"/>
                      </a:solidFill>
                      <a:prstDash val="solid"/>
                      <a:round/>
                      <a:headEnd type="none" w="med" len="med"/>
                      <a:tailEnd type="none" w="med" len="med"/>
                    </a:lnL>
                    <a:solidFill>
                      <a:srgbClr val="FDFF95"/>
                    </a:solidFill>
                  </a:tcPr>
                </a:tc>
                <a:tc vMerge="1">
                  <a:txBody>
                    <a:bodyPr/>
                    <a:lstStyle/>
                    <a:p>
                      <a:pPr algn="ctr"/>
                      <a:endParaRPr lang="en-US" sz="1000" b="0" dirty="0">
                        <a:latin typeface="Comic Sans MS" panose="030F0702030302020204" pitchFamily="66" charset="0"/>
                      </a:endParaRPr>
                    </a:p>
                  </a:txBody>
                  <a:tcPr/>
                </a:tc>
                <a:tc>
                  <a:txBody>
                    <a:bodyPr/>
                    <a:lstStyle/>
                    <a:p>
                      <a:pPr algn="ctr"/>
                      <a:r>
                        <a:rPr lang="en-US" sz="1100" b="0" dirty="0">
                          <a:latin typeface="Comic Sans MS" panose="030F0702030302020204" pitchFamily="66" charset="0"/>
                        </a:rPr>
                        <a:t>3955</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662</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3925</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450</a:t>
                      </a:r>
                    </a:p>
                  </a:txBody>
                  <a:tcPr marL="103823" marR="103823" marT="48355" marB="48355">
                    <a:lnR w="28575" cap="flat" cmpd="sng" algn="ctr">
                      <a:solidFill>
                        <a:srgbClr val="7030A0"/>
                      </a:solidFill>
                      <a:prstDash val="solid"/>
                      <a:round/>
                      <a:headEnd type="none" w="med" len="med"/>
                      <a:tailEnd type="none" w="med" len="med"/>
                    </a:lnR>
                    <a:solidFill>
                      <a:srgbClr val="FDFF95"/>
                    </a:solidFill>
                  </a:tcPr>
                </a:tc>
                <a:extLst>
                  <a:ext uri="{0D108BD9-81ED-4DB2-BD59-A6C34878D82A}">
                    <a16:rowId xmlns:a16="http://schemas.microsoft.com/office/drawing/2014/main" xmlns="" val="1561783581"/>
                  </a:ext>
                </a:extLst>
              </a:tr>
              <a:tr h="257895">
                <a:tc>
                  <a:txBody>
                    <a:bodyPr/>
                    <a:lstStyle/>
                    <a:p>
                      <a:pPr algn="ctr"/>
                      <a:r>
                        <a:rPr lang="en-US" sz="1100" b="0" dirty="0">
                          <a:latin typeface="Comic Sans MS" panose="030F0702030302020204" pitchFamily="66" charset="0"/>
                        </a:rPr>
                        <a:t>4.0 – 5.0</a:t>
                      </a:r>
                    </a:p>
                  </a:txBody>
                  <a:tcPr marL="103823" marR="103823" marT="48355" marB="48355">
                    <a:lnL w="28575" cap="flat" cmpd="sng" algn="ctr">
                      <a:solidFill>
                        <a:srgbClr val="7030A0"/>
                      </a:solidFill>
                      <a:prstDash val="solid"/>
                      <a:round/>
                      <a:headEnd type="none" w="med" len="med"/>
                      <a:tailEnd type="none" w="med" len="med"/>
                    </a:lnL>
                    <a:lnB w="28575" cap="flat" cmpd="sng" algn="ctr">
                      <a:solidFill>
                        <a:srgbClr val="7030A0"/>
                      </a:solidFill>
                      <a:prstDash val="solid"/>
                      <a:round/>
                      <a:headEnd type="none" w="med" len="med"/>
                      <a:tailEnd type="none" w="med" len="med"/>
                    </a:lnB>
                    <a:solidFill>
                      <a:schemeClr val="accent3">
                        <a:lumMod val="20000"/>
                        <a:lumOff val="80000"/>
                      </a:schemeClr>
                    </a:solidFill>
                  </a:tcPr>
                </a:tc>
                <a:tc vMerge="1">
                  <a:txBody>
                    <a:bodyPr/>
                    <a:lstStyle/>
                    <a:p>
                      <a:pPr algn="ctr"/>
                      <a:endParaRPr lang="en-US" sz="1000" b="0" dirty="0">
                        <a:latin typeface="Comic Sans MS" panose="030F0702030302020204" pitchFamily="66" charset="0"/>
                      </a:endParaRPr>
                    </a:p>
                  </a:txBody>
                  <a:tcPr/>
                </a:tc>
                <a:tc>
                  <a:txBody>
                    <a:bodyPr/>
                    <a:lstStyle/>
                    <a:p>
                      <a:pPr algn="ctr"/>
                      <a:r>
                        <a:rPr lang="en-US" sz="1100" b="0" dirty="0">
                          <a:latin typeface="Comic Sans MS" panose="030F0702030302020204" pitchFamily="66" charset="0"/>
                        </a:rPr>
                        <a:t>897</a:t>
                      </a:r>
                      <a:r>
                        <a:rPr lang="en-US" sz="1100" b="0" dirty="0">
                          <a:solidFill>
                            <a:srgbClr val="800000"/>
                          </a:solidFill>
                          <a:latin typeface="Comic Sans MS" panose="030F0702030302020204" pitchFamily="66" charset="0"/>
                        </a:rPr>
                        <a:t>0</a:t>
                      </a:r>
                    </a:p>
                  </a:txBody>
                  <a:tcPr marL="103823" marR="103823" marT="48355" marB="48355">
                    <a:lnB w="28575"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en-US" sz="1100" b="0" dirty="0">
                          <a:latin typeface="Comic Sans MS" panose="030F0702030302020204" pitchFamily="66" charset="0"/>
                        </a:rPr>
                        <a:t>219</a:t>
                      </a:r>
                      <a:r>
                        <a:rPr lang="en-US" sz="1100" b="0" dirty="0">
                          <a:solidFill>
                            <a:srgbClr val="800000"/>
                          </a:solidFill>
                          <a:latin typeface="Comic Sans MS" panose="030F0702030302020204" pitchFamily="66" charset="0"/>
                        </a:rPr>
                        <a:t>0</a:t>
                      </a:r>
                    </a:p>
                  </a:txBody>
                  <a:tcPr marL="103823" marR="103823" marT="48355" marB="48355">
                    <a:lnB w="28575"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lnB w="28575"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lnR w="28575" cap="flat" cmpd="sng" algn="ctr">
                      <a:solidFill>
                        <a:srgbClr val="7030A0"/>
                      </a:solidFill>
                      <a:prstDash val="solid"/>
                      <a:round/>
                      <a:headEnd type="none" w="med" len="med"/>
                      <a:tailEnd type="none" w="med" len="med"/>
                    </a:lnR>
                    <a:lnB w="28575" cap="flat" cmpd="sng" algn="ctr">
                      <a:solidFill>
                        <a:srgbClr val="7030A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868077642"/>
                  </a:ext>
                </a:extLst>
              </a:tr>
              <a:tr h="257895">
                <a:tc>
                  <a:txBody>
                    <a:bodyPr/>
                    <a:lstStyle/>
                    <a:p>
                      <a:pPr algn="ctr"/>
                      <a:r>
                        <a:rPr lang="en-US" sz="1100" b="0" dirty="0">
                          <a:latin typeface="Comic Sans MS" panose="030F0702030302020204" pitchFamily="66" charset="0"/>
                        </a:rPr>
                        <a:t>0.3 – 0.8</a:t>
                      </a:r>
                    </a:p>
                  </a:txBody>
                  <a:tcPr marL="103823" marR="103823" marT="48355" marB="48355">
                    <a:lnL w="28575" cap="flat" cmpd="sng" algn="ctr">
                      <a:solidFill>
                        <a:srgbClr val="7030A0"/>
                      </a:solidFill>
                      <a:prstDash val="solid"/>
                      <a:round/>
                      <a:headEnd type="none" w="med" len="med"/>
                      <a:tailEnd type="none" w="med" len="med"/>
                    </a:lnL>
                    <a:lnT w="28575" cap="flat" cmpd="sng" algn="ctr">
                      <a:solidFill>
                        <a:srgbClr val="7030A0"/>
                      </a:solidFill>
                      <a:prstDash val="solid"/>
                      <a:round/>
                      <a:headEnd type="none" w="med" len="med"/>
                      <a:tailEnd type="none" w="med" len="med"/>
                    </a:lnT>
                    <a:solidFill>
                      <a:schemeClr val="accent3">
                        <a:lumMod val="20000"/>
                        <a:lumOff val="80000"/>
                      </a:schemeClr>
                    </a:solidFill>
                  </a:tcPr>
                </a:tc>
                <a:tc rowSpan="6">
                  <a:txBody>
                    <a:bodyPr/>
                    <a:lstStyle/>
                    <a:p>
                      <a:pPr algn="ctr"/>
                      <a:r>
                        <a:rPr lang="en-US" sz="1100" b="0" dirty="0">
                          <a:latin typeface="Comic Sans MS" panose="030F0702030302020204" pitchFamily="66" charset="0"/>
                        </a:rPr>
                        <a:t>1.9 – 1.95</a:t>
                      </a:r>
                    </a:p>
                  </a:txBody>
                  <a:tcPr marL="103823" marR="103823" marT="48355" marB="48355" anchor="ctr">
                    <a:lnT w="28575" cap="flat" cmpd="sng" algn="ctr">
                      <a:solidFill>
                        <a:srgbClr val="7030A0"/>
                      </a:solidFill>
                      <a:prstDash val="solid"/>
                      <a:round/>
                      <a:headEnd type="none" w="med" len="med"/>
                      <a:tailEnd type="none" w="med" len="med"/>
                    </a:lnT>
                    <a:lnB w="28575"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en-US" sz="1100" b="0" dirty="0">
                          <a:latin typeface="Comic Sans MS" panose="030F0702030302020204" pitchFamily="66" charset="0"/>
                        </a:rPr>
                        <a:t>124107</a:t>
                      </a:r>
                      <a:r>
                        <a:rPr lang="en-US" sz="1100" b="0" dirty="0">
                          <a:solidFill>
                            <a:srgbClr val="800000"/>
                          </a:solidFill>
                          <a:latin typeface="Comic Sans MS" panose="030F0702030302020204" pitchFamily="66" charset="0"/>
                        </a:rPr>
                        <a:t>0</a:t>
                      </a:r>
                    </a:p>
                  </a:txBody>
                  <a:tcPr marL="103823" marR="103823" marT="48355" marB="48355">
                    <a:lnT w="28575" cap="flat" cmpd="sng" algn="ctr">
                      <a:solidFill>
                        <a:srgbClr val="7030A0"/>
                      </a:solidFill>
                      <a:prstDash val="solid"/>
                      <a:round/>
                      <a:headEnd type="none" w="med" len="med"/>
                      <a:tailEnd type="none" w="med" len="med"/>
                    </a:lnT>
                    <a:solidFill>
                      <a:schemeClr val="accent3">
                        <a:lumMod val="20000"/>
                        <a:lumOff val="80000"/>
                      </a:schemeClr>
                    </a:solidFill>
                  </a:tcPr>
                </a:tc>
                <a:tc>
                  <a:txBody>
                    <a:bodyPr/>
                    <a:lstStyle/>
                    <a:p>
                      <a:pPr algn="ctr"/>
                      <a:r>
                        <a:rPr lang="en-US" sz="1100" b="0" dirty="0">
                          <a:latin typeface="Comic Sans MS" panose="030F0702030302020204" pitchFamily="66" charset="0"/>
                        </a:rPr>
                        <a:t>82402</a:t>
                      </a:r>
                      <a:r>
                        <a:rPr lang="en-US" sz="1100" b="0" dirty="0">
                          <a:solidFill>
                            <a:srgbClr val="800000"/>
                          </a:solidFill>
                          <a:latin typeface="Comic Sans MS" panose="030F0702030302020204" pitchFamily="66" charset="0"/>
                        </a:rPr>
                        <a:t>0</a:t>
                      </a:r>
                    </a:p>
                  </a:txBody>
                  <a:tcPr marL="103823" marR="103823" marT="48355" marB="48355">
                    <a:lnT w="28575" cap="flat" cmpd="sng" algn="ctr">
                      <a:solidFill>
                        <a:srgbClr val="7030A0"/>
                      </a:solidFill>
                      <a:prstDash val="solid"/>
                      <a:round/>
                      <a:headEnd type="none" w="med" len="med"/>
                      <a:tailEnd type="none" w="med" len="med"/>
                    </a:lnT>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lnT w="28575" cap="flat" cmpd="sng" algn="ctr">
                      <a:solidFill>
                        <a:srgbClr val="7030A0"/>
                      </a:solidFill>
                      <a:prstDash val="solid"/>
                      <a:round/>
                      <a:headEnd type="none" w="med" len="med"/>
                      <a:tailEnd type="none" w="med" len="med"/>
                    </a:lnT>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lnR w="28575" cap="flat" cmpd="sng" algn="ctr">
                      <a:solidFill>
                        <a:srgbClr val="7030A0"/>
                      </a:solidFill>
                      <a:prstDash val="solid"/>
                      <a:round/>
                      <a:headEnd type="none" w="med" len="med"/>
                      <a:tailEnd type="none" w="med" len="med"/>
                    </a:lnR>
                    <a:lnT w="28575" cap="flat" cmpd="sng" algn="ctr">
                      <a:solidFill>
                        <a:srgbClr val="7030A0"/>
                      </a:solidFill>
                      <a:prstDash val="solid"/>
                      <a:round/>
                      <a:headEnd type="none" w="med" len="med"/>
                      <a:tailEnd type="none" w="med" len="med"/>
                    </a:lnT>
                    <a:solidFill>
                      <a:schemeClr val="accent3">
                        <a:lumMod val="20000"/>
                        <a:lumOff val="80000"/>
                      </a:schemeClr>
                    </a:solidFill>
                  </a:tcPr>
                </a:tc>
                <a:extLst>
                  <a:ext uri="{0D108BD9-81ED-4DB2-BD59-A6C34878D82A}">
                    <a16:rowId xmlns:a16="http://schemas.microsoft.com/office/drawing/2014/main" xmlns="" val="654378272"/>
                  </a:ext>
                </a:extLst>
              </a:tr>
              <a:tr h="257895">
                <a:tc>
                  <a:txBody>
                    <a:bodyPr/>
                    <a:lstStyle/>
                    <a:p>
                      <a:pPr algn="ctr"/>
                      <a:r>
                        <a:rPr lang="en-US" sz="1100" b="0" dirty="0">
                          <a:latin typeface="Comic Sans MS" panose="030F0702030302020204" pitchFamily="66" charset="0"/>
                        </a:rPr>
                        <a:t>0.8 – 1.4</a:t>
                      </a:r>
                    </a:p>
                  </a:txBody>
                  <a:tcPr marL="103823" marR="103823" marT="48355" marB="48355">
                    <a:lnL w="28575" cap="flat" cmpd="sng" algn="ctr">
                      <a:solidFill>
                        <a:srgbClr val="7030A0"/>
                      </a:solidFill>
                      <a:prstDash val="solid"/>
                      <a:round/>
                      <a:headEnd type="none" w="med" len="med"/>
                      <a:tailEnd type="none" w="med" len="med"/>
                    </a:lnL>
                    <a:solidFill>
                      <a:schemeClr val="accent3">
                        <a:lumMod val="20000"/>
                        <a:lumOff val="80000"/>
                      </a:schemeClr>
                    </a:solidFill>
                  </a:tcPr>
                </a:tc>
                <a:tc vMerge="1">
                  <a:txBody>
                    <a:bodyPr/>
                    <a:lstStyle/>
                    <a:p>
                      <a:pPr algn="ctr"/>
                      <a:endParaRPr lang="en-US" sz="1000" b="0">
                        <a:latin typeface="Comic Sans MS" panose="030F0702030302020204" pitchFamily="66" charset="0"/>
                      </a:endParaRPr>
                    </a:p>
                  </a:txBody>
                  <a:tcPr/>
                </a:tc>
                <a:tc>
                  <a:txBody>
                    <a:bodyPr/>
                    <a:lstStyle/>
                    <a:p>
                      <a:pPr algn="ctr"/>
                      <a:r>
                        <a:rPr lang="en-US" sz="1100" b="0" dirty="0">
                          <a:latin typeface="Comic Sans MS" panose="030F0702030302020204" pitchFamily="66" charset="0"/>
                        </a:rPr>
                        <a:t>53652</a:t>
                      </a:r>
                      <a:r>
                        <a:rPr lang="en-US" sz="1100" b="0" dirty="0">
                          <a:solidFill>
                            <a:srgbClr val="800000"/>
                          </a:solidFill>
                          <a:latin typeface="Comic Sans MS" panose="030F0702030302020204" pitchFamily="66" charset="0"/>
                        </a:rPr>
                        <a:t>0</a:t>
                      </a:r>
                    </a:p>
                  </a:txBody>
                  <a:tcPr marL="103823" marR="103823" marT="48355" marB="48355">
                    <a:solidFill>
                      <a:schemeClr val="accent3">
                        <a:lumMod val="20000"/>
                        <a:lumOff val="80000"/>
                      </a:schemeClr>
                    </a:solidFill>
                  </a:tcPr>
                </a:tc>
                <a:tc>
                  <a:txBody>
                    <a:bodyPr/>
                    <a:lstStyle/>
                    <a:p>
                      <a:pPr algn="ctr"/>
                      <a:r>
                        <a:rPr lang="en-US" sz="1100" b="0" dirty="0">
                          <a:latin typeface="Comic Sans MS" panose="030F0702030302020204" pitchFamily="66" charset="0"/>
                        </a:rPr>
                        <a:t>30971</a:t>
                      </a:r>
                      <a:r>
                        <a:rPr lang="en-US" sz="1100" b="0" dirty="0">
                          <a:solidFill>
                            <a:srgbClr val="800000"/>
                          </a:solidFill>
                          <a:latin typeface="Comic Sans MS" panose="030F0702030302020204" pitchFamily="66" charset="0"/>
                        </a:rPr>
                        <a:t>0</a:t>
                      </a:r>
                    </a:p>
                  </a:txBody>
                  <a:tcPr marL="103823" marR="103823" marT="48355" marB="48355">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lnR w="28575" cap="flat" cmpd="sng" algn="ctr">
                      <a:solidFill>
                        <a:srgbClr val="7030A0"/>
                      </a:solidFill>
                      <a:prstDash val="solid"/>
                      <a:round/>
                      <a:headEnd type="none" w="med" len="med"/>
                      <a:tailEnd type="none" w="med" len="med"/>
                    </a:lnR>
                    <a:solidFill>
                      <a:schemeClr val="accent3">
                        <a:lumMod val="20000"/>
                        <a:lumOff val="80000"/>
                      </a:schemeClr>
                    </a:solidFill>
                  </a:tcPr>
                </a:tc>
                <a:extLst>
                  <a:ext uri="{0D108BD9-81ED-4DB2-BD59-A6C34878D82A}">
                    <a16:rowId xmlns:a16="http://schemas.microsoft.com/office/drawing/2014/main" xmlns="" val="2604362361"/>
                  </a:ext>
                </a:extLst>
              </a:tr>
              <a:tr h="257895">
                <a:tc>
                  <a:txBody>
                    <a:bodyPr/>
                    <a:lstStyle/>
                    <a:p>
                      <a:pPr algn="ctr"/>
                      <a:r>
                        <a:rPr lang="en-US" sz="1100" b="0" dirty="0">
                          <a:latin typeface="Comic Sans MS" panose="030F0702030302020204" pitchFamily="66" charset="0"/>
                        </a:rPr>
                        <a:t>1.4 - 2.2</a:t>
                      </a:r>
                    </a:p>
                  </a:txBody>
                  <a:tcPr marL="103823" marR="103823" marT="48355" marB="48355">
                    <a:lnL w="28575" cap="flat" cmpd="sng" algn="ctr">
                      <a:solidFill>
                        <a:srgbClr val="7030A0"/>
                      </a:solidFill>
                      <a:prstDash val="solid"/>
                      <a:round/>
                      <a:headEnd type="none" w="med" len="med"/>
                      <a:tailEnd type="none" w="med" len="med"/>
                    </a:lnL>
                    <a:solidFill>
                      <a:srgbClr val="FDFF95"/>
                    </a:solidFill>
                  </a:tcPr>
                </a:tc>
                <a:tc vMerge="1">
                  <a:txBody>
                    <a:bodyPr/>
                    <a:lstStyle/>
                    <a:p>
                      <a:pPr algn="ctr"/>
                      <a:endParaRPr lang="en-US" sz="1000" b="0">
                        <a:latin typeface="Comic Sans MS" panose="030F0702030302020204" pitchFamily="66" charset="0"/>
                      </a:endParaRPr>
                    </a:p>
                  </a:txBody>
                  <a:tcPr/>
                </a:tc>
                <a:tc>
                  <a:txBody>
                    <a:bodyPr/>
                    <a:lstStyle/>
                    <a:p>
                      <a:pPr algn="ctr"/>
                      <a:r>
                        <a:rPr lang="en-US" sz="1100" b="0" dirty="0">
                          <a:latin typeface="Comic Sans MS" panose="030F0702030302020204" pitchFamily="66" charset="0"/>
                        </a:rPr>
                        <a:t>24516</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12408</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11365</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3843</a:t>
                      </a:r>
                    </a:p>
                  </a:txBody>
                  <a:tcPr marL="103823" marR="103823" marT="48355" marB="48355">
                    <a:lnR w="28575" cap="flat" cmpd="sng" algn="ctr">
                      <a:solidFill>
                        <a:srgbClr val="7030A0"/>
                      </a:solidFill>
                      <a:prstDash val="solid"/>
                      <a:round/>
                      <a:headEnd type="none" w="med" len="med"/>
                      <a:tailEnd type="none" w="med" len="med"/>
                    </a:lnR>
                    <a:solidFill>
                      <a:srgbClr val="FDFF95"/>
                    </a:solidFill>
                  </a:tcPr>
                </a:tc>
                <a:extLst>
                  <a:ext uri="{0D108BD9-81ED-4DB2-BD59-A6C34878D82A}">
                    <a16:rowId xmlns:a16="http://schemas.microsoft.com/office/drawing/2014/main" xmlns="" val="2366930183"/>
                  </a:ext>
                </a:extLst>
              </a:tr>
              <a:tr h="257895">
                <a:tc>
                  <a:txBody>
                    <a:bodyPr/>
                    <a:lstStyle/>
                    <a:p>
                      <a:pPr algn="ctr"/>
                      <a:r>
                        <a:rPr lang="en-US" sz="1100" b="0" dirty="0">
                          <a:latin typeface="Comic Sans MS" panose="030F0702030302020204" pitchFamily="66" charset="0"/>
                        </a:rPr>
                        <a:t>2.2 – 3.0</a:t>
                      </a:r>
                    </a:p>
                  </a:txBody>
                  <a:tcPr marL="103823" marR="103823" marT="48355" marB="48355">
                    <a:lnL w="28575" cap="flat" cmpd="sng" algn="ctr">
                      <a:solidFill>
                        <a:srgbClr val="7030A0"/>
                      </a:solidFill>
                      <a:prstDash val="solid"/>
                      <a:round/>
                      <a:headEnd type="none" w="med" len="med"/>
                      <a:tailEnd type="none" w="med" len="med"/>
                    </a:lnL>
                    <a:solidFill>
                      <a:srgbClr val="FDFF95"/>
                    </a:solidFill>
                  </a:tcPr>
                </a:tc>
                <a:tc vMerge="1">
                  <a:txBody>
                    <a:bodyPr/>
                    <a:lstStyle/>
                    <a:p>
                      <a:pPr algn="ctr"/>
                      <a:endParaRPr lang="en-US" sz="1000" b="0">
                        <a:latin typeface="Comic Sans MS" panose="030F0702030302020204" pitchFamily="66" charset="0"/>
                      </a:endParaRPr>
                    </a:p>
                  </a:txBody>
                  <a:tcPr/>
                </a:tc>
                <a:tc>
                  <a:txBody>
                    <a:bodyPr/>
                    <a:lstStyle/>
                    <a:p>
                      <a:pPr algn="ctr"/>
                      <a:r>
                        <a:rPr lang="en-US" sz="1100" b="0" dirty="0">
                          <a:latin typeface="Comic Sans MS" panose="030F0702030302020204" pitchFamily="66" charset="0"/>
                        </a:rPr>
                        <a:t>8343</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3744</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7954</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2537</a:t>
                      </a:r>
                    </a:p>
                  </a:txBody>
                  <a:tcPr marL="103823" marR="103823" marT="48355" marB="48355">
                    <a:lnR w="28575" cap="flat" cmpd="sng" algn="ctr">
                      <a:solidFill>
                        <a:srgbClr val="7030A0"/>
                      </a:solidFill>
                      <a:prstDash val="solid"/>
                      <a:round/>
                      <a:headEnd type="none" w="med" len="med"/>
                      <a:tailEnd type="none" w="med" len="med"/>
                    </a:lnR>
                    <a:solidFill>
                      <a:srgbClr val="FDFF95"/>
                    </a:solidFill>
                  </a:tcPr>
                </a:tc>
                <a:extLst>
                  <a:ext uri="{0D108BD9-81ED-4DB2-BD59-A6C34878D82A}">
                    <a16:rowId xmlns:a16="http://schemas.microsoft.com/office/drawing/2014/main" xmlns="" val="1823015811"/>
                  </a:ext>
                </a:extLst>
              </a:tr>
              <a:tr h="257895">
                <a:tc>
                  <a:txBody>
                    <a:bodyPr/>
                    <a:lstStyle/>
                    <a:p>
                      <a:pPr algn="ctr"/>
                      <a:r>
                        <a:rPr lang="en-US" sz="1100" b="0" dirty="0">
                          <a:latin typeface="Comic Sans MS" panose="030F0702030302020204" pitchFamily="66" charset="0"/>
                        </a:rPr>
                        <a:t>3.0 – 3.9</a:t>
                      </a:r>
                    </a:p>
                  </a:txBody>
                  <a:tcPr marL="103823" marR="103823" marT="48355" marB="48355">
                    <a:lnL w="28575" cap="flat" cmpd="sng" algn="ctr">
                      <a:solidFill>
                        <a:srgbClr val="7030A0"/>
                      </a:solidFill>
                      <a:prstDash val="solid"/>
                      <a:round/>
                      <a:headEnd type="none" w="med" len="med"/>
                      <a:tailEnd type="none" w="med" len="med"/>
                    </a:lnL>
                    <a:solidFill>
                      <a:srgbClr val="FDFF95"/>
                    </a:solidFill>
                  </a:tcPr>
                </a:tc>
                <a:tc vMerge="1">
                  <a:txBody>
                    <a:bodyPr/>
                    <a:lstStyle/>
                    <a:p>
                      <a:pPr algn="ctr"/>
                      <a:endParaRPr lang="en-US" sz="1000" b="0">
                        <a:latin typeface="Comic Sans MS" panose="030F0702030302020204" pitchFamily="66" charset="0"/>
                      </a:endParaRPr>
                    </a:p>
                  </a:txBody>
                  <a:tcPr/>
                </a:tc>
                <a:tc>
                  <a:txBody>
                    <a:bodyPr/>
                    <a:lstStyle/>
                    <a:p>
                      <a:pPr algn="ctr"/>
                      <a:r>
                        <a:rPr lang="en-US" sz="1100" b="0" dirty="0">
                          <a:latin typeface="Comic Sans MS" panose="030F0702030302020204" pitchFamily="66" charset="0"/>
                        </a:rPr>
                        <a:t>3779</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1719</a:t>
                      </a:r>
                      <a:r>
                        <a:rPr lang="en-US" sz="1100" b="0" dirty="0">
                          <a:solidFill>
                            <a:srgbClr val="800000"/>
                          </a:solidFill>
                          <a:latin typeface="Comic Sans MS" panose="030F0702030302020204" pitchFamily="66" charset="0"/>
                        </a:rPr>
                        <a:t>0</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3466</a:t>
                      </a:r>
                    </a:p>
                  </a:txBody>
                  <a:tcPr marL="103823" marR="103823" marT="48355" marB="48355">
                    <a:solidFill>
                      <a:srgbClr val="FDFF95"/>
                    </a:solidFill>
                  </a:tcPr>
                </a:tc>
                <a:tc>
                  <a:txBody>
                    <a:bodyPr/>
                    <a:lstStyle/>
                    <a:p>
                      <a:pPr algn="ctr"/>
                      <a:r>
                        <a:rPr lang="en-US" sz="1100" b="0" dirty="0">
                          <a:latin typeface="Comic Sans MS" panose="030F0702030302020204" pitchFamily="66" charset="0"/>
                        </a:rPr>
                        <a:t>1122</a:t>
                      </a:r>
                    </a:p>
                  </a:txBody>
                  <a:tcPr marL="103823" marR="103823" marT="48355" marB="48355">
                    <a:lnR w="28575" cap="flat" cmpd="sng" algn="ctr">
                      <a:solidFill>
                        <a:srgbClr val="7030A0"/>
                      </a:solidFill>
                      <a:prstDash val="solid"/>
                      <a:round/>
                      <a:headEnd type="none" w="med" len="med"/>
                      <a:tailEnd type="none" w="med" len="med"/>
                    </a:lnR>
                    <a:solidFill>
                      <a:srgbClr val="FDFF95"/>
                    </a:solidFill>
                  </a:tcPr>
                </a:tc>
                <a:extLst>
                  <a:ext uri="{0D108BD9-81ED-4DB2-BD59-A6C34878D82A}">
                    <a16:rowId xmlns:a16="http://schemas.microsoft.com/office/drawing/2014/main" xmlns="" val="39006100"/>
                  </a:ext>
                </a:extLst>
              </a:tr>
              <a:tr h="257895">
                <a:tc>
                  <a:txBody>
                    <a:bodyPr/>
                    <a:lstStyle/>
                    <a:p>
                      <a:pPr algn="ctr"/>
                      <a:r>
                        <a:rPr lang="en-US" sz="1100" b="0" dirty="0">
                          <a:latin typeface="Comic Sans MS" panose="030F0702030302020204" pitchFamily="66" charset="0"/>
                        </a:rPr>
                        <a:t>4.0 – 5.0</a:t>
                      </a:r>
                    </a:p>
                  </a:txBody>
                  <a:tcPr marL="103823" marR="103823" marT="48355" marB="48355">
                    <a:lnL w="28575" cap="flat" cmpd="sng" algn="ctr">
                      <a:solidFill>
                        <a:srgbClr val="7030A0"/>
                      </a:solidFill>
                      <a:prstDash val="solid"/>
                      <a:round/>
                      <a:headEnd type="none" w="med" len="med"/>
                      <a:tailEnd type="none" w="med" len="med"/>
                    </a:lnL>
                    <a:lnB w="28575" cap="flat" cmpd="sng" algn="ctr">
                      <a:solidFill>
                        <a:srgbClr val="7030A0"/>
                      </a:solidFill>
                      <a:prstDash val="solid"/>
                      <a:round/>
                      <a:headEnd type="none" w="med" len="med"/>
                      <a:tailEnd type="none" w="med" len="med"/>
                    </a:lnB>
                    <a:solidFill>
                      <a:schemeClr val="accent3">
                        <a:lumMod val="20000"/>
                        <a:lumOff val="80000"/>
                      </a:schemeClr>
                    </a:solidFill>
                  </a:tcPr>
                </a:tc>
                <a:tc vMerge="1">
                  <a:txBody>
                    <a:bodyPr/>
                    <a:lstStyle/>
                    <a:p>
                      <a:pPr algn="ctr"/>
                      <a:endParaRPr lang="en-US" sz="1000" b="0" dirty="0">
                        <a:latin typeface="Comic Sans MS" panose="030F0702030302020204" pitchFamily="66" charset="0"/>
                      </a:endParaRPr>
                    </a:p>
                  </a:txBody>
                  <a:tcPr/>
                </a:tc>
                <a:tc>
                  <a:txBody>
                    <a:bodyPr/>
                    <a:lstStyle/>
                    <a:p>
                      <a:pPr algn="ctr"/>
                      <a:r>
                        <a:rPr lang="en-US" sz="1100" b="0" dirty="0">
                          <a:latin typeface="Comic Sans MS" panose="030F0702030302020204" pitchFamily="66" charset="0"/>
                        </a:rPr>
                        <a:t>542</a:t>
                      </a:r>
                      <a:r>
                        <a:rPr lang="en-US" sz="1100" b="0" dirty="0">
                          <a:solidFill>
                            <a:srgbClr val="800000"/>
                          </a:solidFill>
                          <a:latin typeface="Comic Sans MS" panose="030F0702030302020204" pitchFamily="66" charset="0"/>
                        </a:rPr>
                        <a:t>0</a:t>
                      </a:r>
                    </a:p>
                  </a:txBody>
                  <a:tcPr marL="103823" marR="103823" marT="48355" marB="48355">
                    <a:lnB w="28575"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en-US" sz="1100" b="0" dirty="0">
                          <a:latin typeface="Comic Sans MS" panose="030F0702030302020204" pitchFamily="66" charset="0"/>
                        </a:rPr>
                        <a:t>229</a:t>
                      </a:r>
                      <a:r>
                        <a:rPr lang="en-US" sz="1100" b="0" dirty="0">
                          <a:solidFill>
                            <a:srgbClr val="800000"/>
                          </a:solidFill>
                          <a:latin typeface="Comic Sans MS" panose="030F0702030302020204" pitchFamily="66" charset="0"/>
                        </a:rPr>
                        <a:t>0</a:t>
                      </a:r>
                    </a:p>
                  </a:txBody>
                  <a:tcPr marL="103823" marR="103823" marT="48355" marB="48355">
                    <a:lnB w="28575"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lnB w="28575"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en-US" sz="1100" b="0" dirty="0">
                          <a:latin typeface="Comic Sans MS" panose="030F0702030302020204" pitchFamily="66" charset="0"/>
                        </a:rPr>
                        <a:t>-</a:t>
                      </a:r>
                    </a:p>
                  </a:txBody>
                  <a:tcPr marL="103823" marR="103823" marT="48355" marB="48355">
                    <a:lnR w="28575" cap="flat" cmpd="sng" algn="ctr">
                      <a:solidFill>
                        <a:srgbClr val="7030A0"/>
                      </a:solidFill>
                      <a:prstDash val="solid"/>
                      <a:round/>
                      <a:headEnd type="none" w="med" len="med"/>
                      <a:tailEnd type="none" w="med" len="med"/>
                    </a:lnR>
                    <a:lnB w="28575" cap="flat" cmpd="sng" algn="ctr">
                      <a:solidFill>
                        <a:srgbClr val="7030A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3309304086"/>
                  </a:ext>
                </a:extLst>
              </a:tr>
            </a:tbl>
          </a:graphicData>
        </a:graphic>
      </p:graphicFrame>
      <p:sp>
        <p:nvSpPr>
          <p:cNvPr id="21" name="Trapezoid 20">
            <a:extLst>
              <a:ext uri="{FF2B5EF4-FFF2-40B4-BE49-F238E27FC236}">
                <a16:creationId xmlns:a16="http://schemas.microsoft.com/office/drawing/2014/main" xmlns="" id="{70C60973-91B7-FD4A-BE71-A449E998CC6F}"/>
              </a:ext>
            </a:extLst>
          </p:cNvPr>
          <p:cNvSpPr/>
          <p:nvPr/>
        </p:nvSpPr>
        <p:spPr>
          <a:xfrm>
            <a:off x="6867713" y="2561309"/>
            <a:ext cx="2341529" cy="1289473"/>
          </a:xfrm>
          <a:prstGeom prst="trapezoid">
            <a:avLst>
              <a:gd name="adj" fmla="val 84043"/>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en-US" dirty="0"/>
          </a:p>
        </p:txBody>
      </p:sp>
      <p:sp>
        <p:nvSpPr>
          <p:cNvPr id="22" name="Right Triangle 21">
            <a:extLst>
              <a:ext uri="{FF2B5EF4-FFF2-40B4-BE49-F238E27FC236}">
                <a16:creationId xmlns:a16="http://schemas.microsoft.com/office/drawing/2014/main" xmlns="" id="{F09D383E-584C-864D-A791-BCB7823304B9}"/>
              </a:ext>
            </a:extLst>
          </p:cNvPr>
          <p:cNvSpPr/>
          <p:nvPr/>
        </p:nvSpPr>
        <p:spPr>
          <a:xfrm rot="5400000">
            <a:off x="6808358" y="2619657"/>
            <a:ext cx="1289474" cy="1200217"/>
          </a:xfrm>
          <a:prstGeom prst="rtTriangle">
            <a:avLst/>
          </a:prstGeom>
          <a:solidFill>
            <a:schemeClr val="accent6">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0767" tIns="50383" rIns="100767" bIns="50383" rtlCol="0" anchor="ctr"/>
          <a:lstStyle/>
          <a:p>
            <a:pPr algn="ctr"/>
            <a:endParaRPr lang="en-US" dirty="0"/>
          </a:p>
        </p:txBody>
      </p:sp>
      <p:sp>
        <p:nvSpPr>
          <p:cNvPr id="12" name="TextBox 11">
            <a:extLst>
              <a:ext uri="{FF2B5EF4-FFF2-40B4-BE49-F238E27FC236}">
                <a16:creationId xmlns:a16="http://schemas.microsoft.com/office/drawing/2014/main" xmlns="" id="{5940085F-234A-C949-AE7D-FD51A76D04AC}"/>
              </a:ext>
            </a:extLst>
          </p:cNvPr>
          <p:cNvSpPr txBox="1"/>
          <p:nvPr/>
        </p:nvSpPr>
        <p:spPr>
          <a:xfrm>
            <a:off x="7025128" y="3032563"/>
            <a:ext cx="1202009" cy="271027"/>
          </a:xfrm>
          <a:prstGeom prst="rect">
            <a:avLst/>
          </a:prstGeom>
          <a:solidFill>
            <a:schemeClr val="bg1">
              <a:alpha val="53000"/>
            </a:schemeClr>
          </a:solidFill>
        </p:spPr>
        <p:txBody>
          <a:bodyPr wrap="square" lIns="100767" tIns="50383" rIns="100767" bIns="50383" rtlCol="0">
            <a:spAutoFit/>
          </a:bodyPr>
          <a:lstStyle/>
          <a:p>
            <a:pPr algn="ctr"/>
            <a:r>
              <a:rPr lang="en-US" sz="1100" dirty="0">
                <a:solidFill>
                  <a:srgbClr val="7030A0"/>
                </a:solidFill>
                <a:latin typeface="Comic Sans MS" panose="030F0702030302020204" pitchFamily="66" charset="0"/>
              </a:rPr>
              <a:t>CLAS e1f data</a:t>
            </a:r>
          </a:p>
        </p:txBody>
      </p:sp>
      <p:sp>
        <p:nvSpPr>
          <p:cNvPr id="9" name="Segnaposto numero diapositiva 8"/>
          <p:cNvSpPr>
            <a:spLocks noGrp="1"/>
          </p:cNvSpPr>
          <p:nvPr>
            <p:ph type="sldNum" sz="quarter" idx="12"/>
          </p:nvPr>
        </p:nvSpPr>
        <p:spPr/>
        <p:txBody>
          <a:bodyPr/>
          <a:lstStyle/>
          <a:p>
            <a:fld id="{B2E123A2-8C0A-B24D-ABFA-7CF5F3B53C08}" type="slidenum">
              <a:rPr lang="en-US" smtClean="0"/>
              <a:pPr/>
              <a:t>14</a:t>
            </a:fld>
            <a:endParaRPr lang="en-US" dirty="0"/>
          </a:p>
        </p:txBody>
      </p:sp>
      <p:cxnSp>
        <p:nvCxnSpPr>
          <p:cNvPr id="20"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CasellaDiTesto 1"/>
          <p:cNvSpPr txBox="1"/>
          <p:nvPr/>
        </p:nvSpPr>
        <p:spPr>
          <a:xfrm>
            <a:off x="8215461" y="2042468"/>
            <a:ext cx="1464388" cy="415498"/>
          </a:xfrm>
          <a:prstGeom prst="rect">
            <a:avLst/>
          </a:prstGeom>
          <a:noFill/>
        </p:spPr>
        <p:txBody>
          <a:bodyPr wrap="none" rtlCol="0">
            <a:spAutoFit/>
          </a:bodyPr>
          <a:lstStyle/>
          <a:p>
            <a:r>
              <a:rPr lang="it-IT" dirty="0">
                <a:solidFill>
                  <a:srgbClr val="800000"/>
                </a:solidFill>
                <a:latin typeface="+mn-lt"/>
              </a:rPr>
              <a:t>e’ in the FD</a:t>
            </a:r>
          </a:p>
        </p:txBody>
      </p:sp>
      <p:sp>
        <p:nvSpPr>
          <p:cNvPr id="24" name="Segnaposto piè di pagina 8">
            <a:extLst>
              <a:ext uri="{FF2B5EF4-FFF2-40B4-BE49-F238E27FC236}">
                <a16:creationId xmlns:a16="http://schemas.microsoft.com/office/drawing/2014/main" xmlns="" id="{BFA65271-AAF2-DF45-815B-B82F1FEDD4E8}"/>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graphicFrame>
        <p:nvGraphicFramePr>
          <p:cNvPr id="23" name="Table 5">
            <a:extLst>
              <a:ext uri="{FF2B5EF4-FFF2-40B4-BE49-F238E27FC236}">
                <a16:creationId xmlns:a16="http://schemas.microsoft.com/office/drawing/2014/main" xmlns="" id="{BEE6E2A4-C93C-F046-BE1E-04CDDC30B4CA}"/>
              </a:ext>
            </a:extLst>
          </p:cNvPr>
          <p:cNvGraphicFramePr>
            <a:graphicFrameLocks noGrp="1"/>
          </p:cNvGraphicFramePr>
          <p:nvPr>
            <p:extLst>
              <p:ext uri="{D42A27DB-BD31-4B8C-83A1-F6EECF244321}">
                <p14:modId xmlns:p14="http://schemas.microsoft.com/office/powerpoint/2010/main" val="648097936"/>
              </p:ext>
            </p:extLst>
          </p:nvPr>
        </p:nvGraphicFramePr>
        <p:xfrm>
          <a:off x="510605" y="5138812"/>
          <a:ext cx="2730706" cy="1601226"/>
        </p:xfrm>
        <a:graphic>
          <a:graphicData uri="http://schemas.openxmlformats.org/drawingml/2006/table">
            <a:tbl>
              <a:tblPr firstRow="1" bandRow="1">
                <a:tableStyleId>{22838BEF-8BB2-4498-84A7-C5851F593DF1}</a:tableStyleId>
              </a:tblPr>
              <a:tblGrid>
                <a:gridCol w="1035457">
                  <a:extLst>
                    <a:ext uri="{9D8B030D-6E8A-4147-A177-3AD203B41FA5}">
                      <a16:colId xmlns:a16="http://schemas.microsoft.com/office/drawing/2014/main" xmlns="" val="3441054708"/>
                    </a:ext>
                  </a:extLst>
                </a:gridCol>
                <a:gridCol w="1695249">
                  <a:extLst>
                    <a:ext uri="{9D8B030D-6E8A-4147-A177-3AD203B41FA5}">
                      <a16:colId xmlns:a16="http://schemas.microsoft.com/office/drawing/2014/main" xmlns="" val="1092280239"/>
                    </a:ext>
                  </a:extLst>
                </a:gridCol>
              </a:tblGrid>
              <a:tr h="346655">
                <a:tc>
                  <a:txBody>
                    <a:bodyPr/>
                    <a:lstStyle/>
                    <a:p>
                      <a:endParaRPr lang="en-US" b="0" dirty="0">
                        <a:latin typeface="Symbol" pitchFamily="2" charset="2"/>
                      </a:endParaRPr>
                    </a:p>
                  </a:txBody>
                  <a:tcPr/>
                </a:tc>
                <a:tc>
                  <a:txBody>
                    <a:bodyPr/>
                    <a:lstStyle/>
                    <a:p>
                      <a:pPr algn="ctr"/>
                      <a:r>
                        <a:rPr lang="en-US" b="0" dirty="0" smtClean="0">
                          <a:solidFill>
                            <a:srgbClr val="7030A0"/>
                          </a:solidFill>
                          <a:latin typeface="Comic Sans MS" panose="030F0902030302020204" pitchFamily="66" charset="0"/>
                        </a:rPr>
                        <a:t>Total Yield</a:t>
                      </a:r>
                      <a:endParaRPr lang="en-US" b="0" dirty="0">
                        <a:solidFill>
                          <a:srgbClr val="7030A0"/>
                        </a:solidFill>
                        <a:latin typeface="Comic Sans MS" panose="030F0902030302020204" pitchFamily="66" charset="0"/>
                      </a:endParaRPr>
                    </a:p>
                  </a:txBody>
                  <a:tcPr/>
                </a:tc>
                <a:extLst>
                  <a:ext uri="{0D108BD9-81ED-4DB2-BD59-A6C34878D82A}">
                    <a16:rowId xmlns:a16="http://schemas.microsoft.com/office/drawing/2014/main" xmlns="" val="1072810054"/>
                  </a:ext>
                </a:extLst>
              </a:tr>
              <a:tr h="610113">
                <a:tc>
                  <a:txBody>
                    <a:bodyPr/>
                    <a:lstStyle/>
                    <a:p>
                      <a:r>
                        <a:rPr lang="en-US" b="0" dirty="0">
                          <a:solidFill>
                            <a:srgbClr val="7030A0"/>
                          </a:solidFill>
                          <a:latin typeface="Comic Sans MS" panose="030F0902030302020204" pitchFamily="66" charset="0"/>
                        </a:rPr>
                        <a:t>K</a:t>
                      </a:r>
                      <a:r>
                        <a:rPr lang="en-US" b="0" baseline="30000" dirty="0">
                          <a:solidFill>
                            <a:srgbClr val="7030A0"/>
                          </a:solidFill>
                          <a:latin typeface="Comic Sans MS" panose="030F0902030302020204" pitchFamily="66" charset="0"/>
                        </a:rPr>
                        <a:t>+</a:t>
                      </a:r>
                      <a:r>
                        <a:rPr lang="en-US" b="0" dirty="0">
                          <a:solidFill>
                            <a:srgbClr val="7030A0"/>
                          </a:solidFill>
                          <a:latin typeface="Symbol" pitchFamily="2" charset="2"/>
                        </a:rPr>
                        <a:t>L</a:t>
                      </a:r>
                    </a:p>
                  </a:txBody>
                  <a:tcPr/>
                </a:tc>
                <a:tc>
                  <a:txBody>
                    <a:bodyPr/>
                    <a:lstStyle/>
                    <a:p>
                      <a:pPr algn="ctr"/>
                      <a:r>
                        <a:rPr lang="en-US" b="0" dirty="0">
                          <a:solidFill>
                            <a:schemeClr val="tx1"/>
                          </a:solidFill>
                          <a:latin typeface="Comic Sans MS" panose="030F0902030302020204" pitchFamily="66" charset="0"/>
                        </a:rPr>
                        <a:t>3561850</a:t>
                      </a:r>
                      <a:r>
                        <a:rPr lang="en-US" b="0" dirty="0">
                          <a:solidFill>
                            <a:srgbClr val="C00000"/>
                          </a:solidFill>
                          <a:latin typeface="Comic Sans MS" panose="030F0902030302020204" pitchFamily="66" charset="0"/>
                        </a:rPr>
                        <a:t>0</a:t>
                      </a:r>
                    </a:p>
                  </a:txBody>
                  <a:tcPr/>
                </a:tc>
                <a:extLst>
                  <a:ext uri="{0D108BD9-81ED-4DB2-BD59-A6C34878D82A}">
                    <a16:rowId xmlns:a16="http://schemas.microsoft.com/office/drawing/2014/main" xmlns="" val="1167955978"/>
                  </a:ext>
                </a:extLst>
              </a:tr>
              <a:tr h="610113">
                <a:tc>
                  <a:txBody>
                    <a:bodyPr/>
                    <a:lstStyle/>
                    <a:p>
                      <a:r>
                        <a:rPr lang="en-US" b="0" dirty="0">
                          <a:solidFill>
                            <a:srgbClr val="7030A0"/>
                          </a:solidFill>
                          <a:latin typeface="Comic Sans MS" panose="030F0902030302020204" pitchFamily="66" charset="0"/>
                        </a:rPr>
                        <a:t>K</a:t>
                      </a:r>
                      <a:r>
                        <a:rPr lang="en-US" b="0" baseline="30000" dirty="0">
                          <a:solidFill>
                            <a:srgbClr val="7030A0"/>
                          </a:solidFill>
                          <a:latin typeface="Comic Sans MS" panose="030F0902030302020204" pitchFamily="66" charset="0"/>
                        </a:rPr>
                        <a:t>+</a:t>
                      </a:r>
                      <a:r>
                        <a:rPr lang="en-US" b="0" dirty="0">
                          <a:solidFill>
                            <a:srgbClr val="7030A0"/>
                          </a:solidFill>
                          <a:latin typeface="Symbol" pitchFamily="2" charset="2"/>
                        </a:rPr>
                        <a:t>S</a:t>
                      </a:r>
                      <a:r>
                        <a:rPr lang="en-US" b="0" baseline="30000" dirty="0">
                          <a:solidFill>
                            <a:srgbClr val="7030A0"/>
                          </a:solidFill>
                          <a:latin typeface="Comic Sans MS" panose="030F0902030302020204" pitchFamily="66" charset="0"/>
                        </a:rPr>
                        <a:t>0</a:t>
                      </a:r>
                    </a:p>
                  </a:txBody>
                  <a:tcPr/>
                </a:tc>
                <a:tc>
                  <a:txBody>
                    <a:bodyPr/>
                    <a:lstStyle/>
                    <a:p>
                      <a:pPr algn="ctr"/>
                      <a:r>
                        <a:rPr lang="en-US" b="0" dirty="0">
                          <a:solidFill>
                            <a:schemeClr val="tx1"/>
                          </a:solidFill>
                          <a:latin typeface="Comic Sans MS" panose="030F0902030302020204" pitchFamily="66" charset="0"/>
                        </a:rPr>
                        <a:t>1770230</a:t>
                      </a:r>
                      <a:r>
                        <a:rPr lang="en-US" b="0" dirty="0">
                          <a:solidFill>
                            <a:srgbClr val="C00000"/>
                          </a:solidFill>
                          <a:latin typeface="Comic Sans MS" panose="030F0902030302020204" pitchFamily="66" charset="0"/>
                        </a:rPr>
                        <a:t>0</a:t>
                      </a:r>
                    </a:p>
                  </a:txBody>
                  <a:tcPr/>
                </a:tc>
                <a:extLst>
                  <a:ext uri="{0D108BD9-81ED-4DB2-BD59-A6C34878D82A}">
                    <a16:rowId xmlns:a16="http://schemas.microsoft.com/office/drawing/2014/main" xmlns="" val="2894782587"/>
                  </a:ext>
                </a:extLst>
              </a:tr>
            </a:tbl>
          </a:graphicData>
        </a:graphic>
      </p:graphicFrame>
    </p:spTree>
    <p:extLst>
      <p:ext uri="{BB962C8B-B14F-4D97-AF65-F5344CB8AC3E}">
        <p14:creationId xmlns:p14="http://schemas.microsoft.com/office/powerpoint/2010/main" val="3229697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xmlns="" id="{8A27768A-80BA-304C-9EB2-3C02C51BC736}"/>
              </a:ext>
            </a:extLst>
          </p:cNvPr>
          <p:cNvSpPr txBox="1"/>
          <p:nvPr/>
        </p:nvSpPr>
        <p:spPr>
          <a:xfrm>
            <a:off x="510605" y="5714876"/>
            <a:ext cx="9073008" cy="832848"/>
          </a:xfrm>
          <a:prstGeom prst="rect">
            <a:avLst/>
          </a:prstGeom>
          <a:noFill/>
        </p:spPr>
        <p:txBody>
          <a:bodyPr wrap="square" lIns="100767" tIns="50383" rIns="100767" bIns="50383" rtlCol="0">
            <a:spAutoFit/>
          </a:bodyPr>
          <a:lstStyle/>
          <a:p>
            <a:r>
              <a:rPr lang="en-US" dirty="0">
                <a:latin typeface="+mn-lt"/>
              </a:rPr>
              <a:t>Full statistics for RG-K will allow for:</a:t>
            </a:r>
          </a:p>
          <a:p>
            <a:pPr marL="192437" indent="-192437">
              <a:spcBef>
                <a:spcPts val="661"/>
              </a:spcBef>
              <a:buClr>
                <a:srgbClr val="C00000"/>
              </a:buClr>
              <a:buFont typeface="Arial" panose="020B0604020202020204" pitchFamily="34" charset="0"/>
              <a:buChar char="•"/>
            </a:pPr>
            <a:r>
              <a:rPr lang="en-US" dirty="0">
                <a:solidFill>
                  <a:srgbClr val="000090"/>
                </a:solidFill>
                <a:latin typeface="+mn-lt"/>
              </a:rPr>
              <a:t>KY electroproduction measurements </a:t>
            </a:r>
            <a:r>
              <a:rPr lang="en-US" dirty="0" smtClean="0">
                <a:solidFill>
                  <a:srgbClr val="000090"/>
                </a:solidFill>
                <a:latin typeface="+mn-lt"/>
              </a:rPr>
              <a:t>down to </a:t>
            </a:r>
            <a:r>
              <a:rPr lang="en-US" dirty="0">
                <a:solidFill>
                  <a:srgbClr val="000090"/>
                </a:solidFill>
                <a:latin typeface="+mn-lt"/>
              </a:rPr>
              <a:t>Q</a:t>
            </a:r>
            <a:r>
              <a:rPr lang="en-US" baseline="30000" dirty="0">
                <a:solidFill>
                  <a:srgbClr val="000090"/>
                </a:solidFill>
                <a:latin typeface="+mn-lt"/>
              </a:rPr>
              <a:t>2</a:t>
            </a:r>
            <a:r>
              <a:rPr lang="en-US" dirty="0">
                <a:solidFill>
                  <a:srgbClr val="000090"/>
                </a:solidFill>
                <a:latin typeface="+mn-lt"/>
              </a:rPr>
              <a:t> = </a:t>
            </a:r>
            <a:r>
              <a:rPr lang="en-US" dirty="0" smtClean="0">
                <a:solidFill>
                  <a:srgbClr val="000090"/>
                </a:solidFill>
                <a:latin typeface="+mn-lt"/>
              </a:rPr>
              <a:t>0.05 GeV</a:t>
            </a:r>
            <a:r>
              <a:rPr lang="en-US" baseline="30000" dirty="0" smtClean="0">
                <a:solidFill>
                  <a:srgbClr val="000090"/>
                </a:solidFill>
                <a:latin typeface="+mn-lt"/>
              </a:rPr>
              <a:t>2</a:t>
            </a:r>
            <a:endParaRPr lang="en-US" dirty="0">
              <a:solidFill>
                <a:srgbClr val="000090"/>
              </a:solidFill>
              <a:latin typeface="+mn-lt"/>
            </a:endParaRPr>
          </a:p>
        </p:txBody>
      </p:sp>
      <p:sp>
        <p:nvSpPr>
          <p:cNvPr id="11" name="TextBox 10">
            <a:extLst>
              <a:ext uri="{FF2B5EF4-FFF2-40B4-BE49-F238E27FC236}">
                <a16:creationId xmlns:a16="http://schemas.microsoft.com/office/drawing/2014/main" xmlns="" id="{03ED4F39-7169-5D4C-97F8-85358520CF74}"/>
              </a:ext>
            </a:extLst>
          </p:cNvPr>
          <p:cNvSpPr txBox="1"/>
          <p:nvPr/>
        </p:nvSpPr>
        <p:spPr>
          <a:xfrm>
            <a:off x="27577" y="80123"/>
            <a:ext cx="10087668" cy="594193"/>
          </a:xfrm>
          <a:prstGeom prst="rect">
            <a:avLst/>
          </a:prstGeom>
          <a:noFill/>
        </p:spPr>
        <p:txBody>
          <a:bodyPr wrap="square" lIns="100767" tIns="50383" rIns="100767" bIns="50383" rtlCol="0" anchor="ctr">
            <a:spAutoFit/>
          </a:bodyPr>
          <a:lstStyle/>
          <a:p>
            <a:pPr algn="ctr"/>
            <a:r>
              <a:rPr lang="en-US" sz="3200" b="1" dirty="0">
                <a:solidFill>
                  <a:srgbClr val="800000"/>
                </a:solidFill>
                <a:latin typeface="+mn-lt"/>
              </a:rPr>
              <a:t>K</a:t>
            </a:r>
            <a:r>
              <a:rPr lang="en-US" sz="3200" b="1" baseline="30000" dirty="0">
                <a:solidFill>
                  <a:srgbClr val="800000"/>
                </a:solidFill>
                <a:latin typeface="+mn-lt"/>
              </a:rPr>
              <a:t>+</a:t>
            </a:r>
            <a:r>
              <a:rPr lang="en-US" sz="3200" b="1" dirty="0">
                <a:solidFill>
                  <a:srgbClr val="800000"/>
                </a:solidFill>
                <a:latin typeface="+mn-lt"/>
              </a:rPr>
              <a:t>Y Yield at Low Q</a:t>
            </a:r>
            <a:r>
              <a:rPr lang="en-US" sz="3200" b="1" baseline="30000" dirty="0">
                <a:solidFill>
                  <a:srgbClr val="800000"/>
                </a:solidFill>
                <a:latin typeface="+mn-lt"/>
              </a:rPr>
              <a:t>2 </a:t>
            </a:r>
            <a:r>
              <a:rPr lang="en-US" sz="3200" b="1" dirty="0">
                <a:solidFill>
                  <a:srgbClr val="800000"/>
                </a:solidFill>
                <a:latin typeface="+mn-lt"/>
              </a:rPr>
              <a:t> - Electron Detected in FT</a:t>
            </a:r>
            <a:endParaRPr lang="en-US" sz="3200" b="1" baseline="30000" dirty="0">
              <a:solidFill>
                <a:srgbClr val="800000"/>
              </a:solidFill>
              <a:latin typeface="+mn-lt"/>
            </a:endParaRPr>
          </a:p>
        </p:txBody>
      </p:sp>
      <p:sp>
        <p:nvSpPr>
          <p:cNvPr id="18" name="TextBox 17">
            <a:extLst>
              <a:ext uri="{FF2B5EF4-FFF2-40B4-BE49-F238E27FC236}">
                <a16:creationId xmlns:a16="http://schemas.microsoft.com/office/drawing/2014/main" xmlns="" id="{1F76856B-89BE-7C40-9A93-FE887A14163F}"/>
              </a:ext>
            </a:extLst>
          </p:cNvPr>
          <p:cNvSpPr txBox="1"/>
          <p:nvPr/>
        </p:nvSpPr>
        <p:spPr>
          <a:xfrm>
            <a:off x="38446" y="899415"/>
            <a:ext cx="5976664" cy="424915"/>
          </a:xfrm>
          <a:prstGeom prst="rect">
            <a:avLst/>
          </a:prstGeom>
          <a:noFill/>
        </p:spPr>
        <p:txBody>
          <a:bodyPr wrap="square" lIns="100767" tIns="50383" rIns="100767" bIns="50383" rtlCol="0">
            <a:spAutoFit/>
          </a:bodyPr>
          <a:lstStyle/>
          <a:p>
            <a:pPr algn="ctr"/>
            <a:r>
              <a:rPr lang="en-US" dirty="0">
                <a:solidFill>
                  <a:srgbClr val="800000"/>
                </a:solidFill>
                <a:latin typeface="+mn-lt"/>
              </a:rPr>
              <a:t>Estimate for full 7.5 RG-K dataset (</a:t>
            </a:r>
            <a:r>
              <a:rPr lang="en-US" dirty="0">
                <a:latin typeface="+mn-lt"/>
              </a:rPr>
              <a:t>analyzed stat</a:t>
            </a:r>
            <a:r>
              <a:rPr lang="en-US" dirty="0">
                <a:solidFill>
                  <a:srgbClr val="800000"/>
                </a:solidFill>
                <a:latin typeface="+mn-lt"/>
              </a:rPr>
              <a:t>. x10) </a:t>
            </a:r>
          </a:p>
        </p:txBody>
      </p:sp>
      <p:graphicFrame>
        <p:nvGraphicFramePr>
          <p:cNvPr id="16" name="Table 15">
            <a:extLst>
              <a:ext uri="{FF2B5EF4-FFF2-40B4-BE49-F238E27FC236}">
                <a16:creationId xmlns:a16="http://schemas.microsoft.com/office/drawing/2014/main" xmlns="" id="{DF64E46F-375A-AD47-9868-B8EC00A86D2E}"/>
              </a:ext>
            </a:extLst>
          </p:cNvPr>
          <p:cNvGraphicFramePr>
            <a:graphicFrameLocks noGrp="1"/>
          </p:cNvGraphicFramePr>
          <p:nvPr>
            <p:extLst>
              <p:ext uri="{D42A27DB-BD31-4B8C-83A1-F6EECF244321}">
                <p14:modId xmlns:p14="http://schemas.microsoft.com/office/powerpoint/2010/main" val="1902348368"/>
              </p:ext>
            </p:extLst>
          </p:nvPr>
        </p:nvGraphicFramePr>
        <p:xfrm>
          <a:off x="294581" y="1466404"/>
          <a:ext cx="4752528" cy="1412620"/>
        </p:xfrm>
        <a:graphic>
          <a:graphicData uri="http://schemas.openxmlformats.org/drawingml/2006/table">
            <a:tbl>
              <a:tblPr firstRow="1" bandRow="1">
                <a:tableStyleId>{22838BEF-8BB2-4498-84A7-C5851F593DF1}</a:tableStyleId>
              </a:tblPr>
              <a:tblGrid>
                <a:gridCol w="1440160">
                  <a:extLst>
                    <a:ext uri="{9D8B030D-6E8A-4147-A177-3AD203B41FA5}">
                      <a16:colId xmlns:a16="http://schemas.microsoft.com/office/drawing/2014/main" xmlns="" val="3611077840"/>
                    </a:ext>
                  </a:extLst>
                </a:gridCol>
                <a:gridCol w="1008112">
                  <a:extLst>
                    <a:ext uri="{9D8B030D-6E8A-4147-A177-3AD203B41FA5}">
                      <a16:colId xmlns:a16="http://schemas.microsoft.com/office/drawing/2014/main" xmlns="" val="4023254495"/>
                    </a:ext>
                  </a:extLst>
                </a:gridCol>
                <a:gridCol w="1071570">
                  <a:extLst>
                    <a:ext uri="{9D8B030D-6E8A-4147-A177-3AD203B41FA5}">
                      <a16:colId xmlns:a16="http://schemas.microsoft.com/office/drawing/2014/main" xmlns="" val="3506878630"/>
                    </a:ext>
                  </a:extLst>
                </a:gridCol>
                <a:gridCol w="1232686">
                  <a:extLst>
                    <a:ext uri="{9D8B030D-6E8A-4147-A177-3AD203B41FA5}">
                      <a16:colId xmlns:a16="http://schemas.microsoft.com/office/drawing/2014/main" xmlns="" val="20003"/>
                    </a:ext>
                  </a:extLst>
                </a:gridCol>
              </a:tblGrid>
              <a:tr h="450711">
                <a:tc>
                  <a:txBody>
                    <a:bodyPr/>
                    <a:lstStyle/>
                    <a:p>
                      <a:pPr algn="ctr"/>
                      <a:r>
                        <a:rPr lang="en-US" sz="2000" b="0" dirty="0">
                          <a:latin typeface="+mn-lt"/>
                        </a:rPr>
                        <a:t>Q</a:t>
                      </a:r>
                      <a:r>
                        <a:rPr lang="en-US" sz="2000" b="0" baseline="30000" dirty="0">
                          <a:latin typeface="+mn-lt"/>
                        </a:rPr>
                        <a:t>2</a:t>
                      </a:r>
                    </a:p>
                    <a:p>
                      <a:pPr algn="ctr"/>
                      <a:r>
                        <a:rPr lang="en-US" sz="2000" b="0" dirty="0">
                          <a:latin typeface="+mn-lt"/>
                        </a:rPr>
                        <a:t>GeV</a:t>
                      </a:r>
                      <a:r>
                        <a:rPr lang="en-US" sz="2000" b="0" baseline="30000" dirty="0">
                          <a:latin typeface="+mn-lt"/>
                        </a:rPr>
                        <a:t>2</a:t>
                      </a: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dirty="0">
                          <a:latin typeface="+mn-lt"/>
                        </a:rPr>
                        <a:t>W</a:t>
                      </a:r>
                    </a:p>
                    <a:p>
                      <a:pPr algn="ctr"/>
                      <a:r>
                        <a:rPr lang="en-US" sz="2000" b="0" dirty="0">
                          <a:latin typeface="+mn-lt"/>
                        </a:rPr>
                        <a:t>GeV</a:t>
                      </a: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dirty="0">
                          <a:latin typeface="+mn-lt"/>
                        </a:rPr>
                        <a:t>RG-K</a:t>
                      </a:r>
                    </a:p>
                    <a:p>
                      <a:pPr algn="ctr"/>
                      <a:r>
                        <a:rPr lang="en-US" sz="2000" b="0" dirty="0">
                          <a:latin typeface="+mn-lt"/>
                        </a:rPr>
                        <a:t>K</a:t>
                      </a:r>
                      <a:r>
                        <a:rPr lang="en-US" sz="2000" b="0" baseline="30000" dirty="0">
                          <a:latin typeface="+mn-lt"/>
                        </a:rPr>
                        <a:t>+</a:t>
                      </a:r>
                      <a:r>
                        <a:rPr lang="en-US" sz="2000" b="0" dirty="0">
                          <a:latin typeface="Symbol" charset="2"/>
                          <a:cs typeface="Symbol" charset="2"/>
                        </a:rPr>
                        <a:t>L</a:t>
                      </a:r>
                      <a:r>
                        <a:rPr lang="en-US" sz="2000" b="0" dirty="0">
                          <a:latin typeface="+mn-lt"/>
                        </a:rPr>
                        <a:t> Yield</a:t>
                      </a: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2000" b="0" dirty="0">
                          <a:latin typeface="+mn-lt"/>
                        </a:rPr>
                        <a:t>RG-K</a:t>
                      </a:r>
                    </a:p>
                    <a:p>
                      <a:pPr algn="ctr"/>
                      <a:r>
                        <a:rPr lang="en-US" sz="2000" b="0" dirty="0">
                          <a:latin typeface="+mn-lt"/>
                        </a:rPr>
                        <a:t>K</a:t>
                      </a:r>
                      <a:r>
                        <a:rPr lang="en-US" sz="2000" b="0" baseline="30000" dirty="0">
                          <a:latin typeface="+mn-lt"/>
                        </a:rPr>
                        <a:t>+</a:t>
                      </a:r>
                      <a:r>
                        <a:rPr lang="en-US" sz="2000" b="0" dirty="0">
                          <a:latin typeface="Symbol" charset="2"/>
                          <a:cs typeface="Symbol" charset="2"/>
                        </a:rPr>
                        <a:t>S</a:t>
                      </a:r>
                      <a:r>
                        <a:rPr lang="en-US" sz="2000" b="0" baseline="30000" dirty="0">
                          <a:latin typeface="Symbol" charset="2"/>
                          <a:cs typeface="Symbol" charset="2"/>
                        </a:rPr>
                        <a:t>0</a:t>
                      </a:r>
                      <a:r>
                        <a:rPr lang="en-US" sz="2000" b="0" dirty="0">
                          <a:latin typeface="+mn-lt"/>
                        </a:rPr>
                        <a:t> Yield</a:t>
                      </a:r>
                    </a:p>
                    <a:p>
                      <a:pPr algn="ctr"/>
                      <a:endParaRPr lang="en-US" sz="2000" b="0" dirty="0">
                        <a:latin typeface="+mn-lt"/>
                      </a:endParaRP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xmlns="" val="140358290"/>
                  </a:ext>
                </a:extLst>
              </a:tr>
              <a:tr h="257895">
                <a:tc>
                  <a:txBody>
                    <a:bodyPr/>
                    <a:lstStyle/>
                    <a:p>
                      <a:pPr algn="ctr"/>
                      <a:r>
                        <a:rPr lang="en-US" sz="2000" b="0" dirty="0">
                          <a:latin typeface="+mn-lt"/>
                        </a:rPr>
                        <a:t>0.05– </a:t>
                      </a:r>
                      <a:r>
                        <a:rPr lang="en-US" sz="2000" b="0" dirty="0" smtClean="0">
                          <a:latin typeface="+mn-lt"/>
                        </a:rPr>
                        <a:t>0.25</a:t>
                      </a:r>
                      <a:endParaRPr lang="en-US" sz="2000" b="0" dirty="0">
                        <a:latin typeface="+mn-lt"/>
                      </a:endParaRP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en-US" sz="2000" b="0" dirty="0">
                          <a:latin typeface="+mn-lt"/>
                        </a:rPr>
                        <a:t>1.6 </a:t>
                      </a:r>
                      <a:r>
                        <a:rPr lang="mr-IN" sz="2000" b="0" dirty="0">
                          <a:latin typeface="+mn-lt"/>
                        </a:rPr>
                        <a:t>–</a:t>
                      </a:r>
                      <a:r>
                        <a:rPr lang="en-US" sz="2000" b="0" dirty="0">
                          <a:latin typeface="+mn-lt"/>
                        </a:rPr>
                        <a:t> 3 </a:t>
                      </a:r>
                    </a:p>
                  </a:txBody>
                  <a:tcPr marL="103823" marR="103823" marT="48355" marB="48355"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cs-CZ" sz="2000" dirty="0">
                          <a:latin typeface="+mn-lt"/>
                        </a:rPr>
                        <a:t>36125</a:t>
                      </a:r>
                      <a:r>
                        <a:rPr lang="cs-CZ" sz="2000" dirty="0">
                          <a:solidFill>
                            <a:srgbClr val="800000"/>
                          </a:solidFill>
                          <a:latin typeface="+mn-lt"/>
                        </a:rPr>
                        <a:t>0</a:t>
                      </a:r>
                      <a:endParaRPr lang="en-US" sz="2000" b="0" dirty="0">
                        <a:latin typeface="+mn-lt"/>
                      </a:endParaRP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r>
                        <a:rPr lang="is-IS" sz="2000" dirty="0">
                          <a:latin typeface="+mn-lt"/>
                        </a:rPr>
                        <a:t>19625</a:t>
                      </a:r>
                      <a:r>
                        <a:rPr lang="is-IS" sz="2000" dirty="0">
                          <a:solidFill>
                            <a:srgbClr val="800000"/>
                          </a:solidFill>
                          <a:latin typeface="+mn-lt"/>
                        </a:rPr>
                        <a:t>0</a:t>
                      </a:r>
                      <a:r>
                        <a:rPr lang="is-IS" sz="2000" dirty="0">
                          <a:latin typeface="+mn-lt"/>
                        </a:rPr>
                        <a:t> </a:t>
                      </a:r>
                      <a:endParaRPr lang="en-US" sz="2000" b="0" dirty="0">
                        <a:latin typeface="+mn-lt"/>
                      </a:endParaRP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xmlns="" val="4210304876"/>
                  </a:ext>
                </a:extLst>
              </a:tr>
            </a:tbl>
          </a:graphicData>
        </a:graphic>
      </p:graphicFrame>
      <p:sp>
        <p:nvSpPr>
          <p:cNvPr id="3" name="Segnaposto numero diapositiva 2"/>
          <p:cNvSpPr>
            <a:spLocks noGrp="1"/>
          </p:cNvSpPr>
          <p:nvPr>
            <p:ph type="sldNum" sz="quarter" idx="12"/>
          </p:nvPr>
        </p:nvSpPr>
        <p:spPr/>
        <p:txBody>
          <a:bodyPr/>
          <a:lstStyle/>
          <a:p>
            <a:fld id="{B2E123A2-8C0A-B24D-ABFA-7CF5F3B53C08}" type="slidenum">
              <a:rPr lang="en-US" smtClean="0"/>
              <a:pPr/>
              <a:t>15</a:t>
            </a:fld>
            <a:endParaRPr lang="en-US" dirty="0"/>
          </a:p>
        </p:txBody>
      </p:sp>
      <p:sp>
        <p:nvSpPr>
          <p:cNvPr id="9" name="CasellaDiTesto 8"/>
          <p:cNvSpPr txBox="1"/>
          <p:nvPr/>
        </p:nvSpPr>
        <p:spPr>
          <a:xfrm>
            <a:off x="13406568" y="1583533"/>
            <a:ext cx="184666" cy="415498"/>
          </a:xfrm>
          <a:prstGeom prst="rect">
            <a:avLst/>
          </a:prstGeom>
          <a:noFill/>
        </p:spPr>
        <p:txBody>
          <a:bodyPr wrap="none" rtlCol="0">
            <a:spAutoFit/>
          </a:bodyPr>
          <a:lstStyle/>
          <a:p>
            <a:endParaRPr lang="it-IT" dirty="0"/>
          </a:p>
        </p:txBody>
      </p:sp>
      <p:pic>
        <p:nvPicPr>
          <p:cNvPr id="14" name="Immagine 13" descr="mmkFT_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9117" y="1250380"/>
            <a:ext cx="4968552" cy="3392706"/>
          </a:xfrm>
          <a:prstGeom prst="rect">
            <a:avLst/>
          </a:prstGeom>
        </p:spPr>
      </p:pic>
      <p:cxnSp>
        <p:nvCxnSpPr>
          <p:cNvPr id="24"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1" name="Table 15">
            <a:extLst>
              <a:ext uri="{FF2B5EF4-FFF2-40B4-BE49-F238E27FC236}">
                <a16:creationId xmlns:a16="http://schemas.microsoft.com/office/drawing/2014/main" xmlns="" id="{DF64E46F-375A-AD47-9868-B8EC00A86D2E}"/>
              </a:ext>
            </a:extLst>
          </p:cNvPr>
          <p:cNvGraphicFramePr>
            <a:graphicFrameLocks noGrp="1"/>
          </p:cNvGraphicFramePr>
          <p:nvPr>
            <p:extLst>
              <p:ext uri="{D42A27DB-BD31-4B8C-83A1-F6EECF244321}">
                <p14:modId xmlns:p14="http://schemas.microsoft.com/office/powerpoint/2010/main" val="3613417338"/>
              </p:ext>
            </p:extLst>
          </p:nvPr>
        </p:nvGraphicFramePr>
        <p:xfrm>
          <a:off x="366589" y="3338612"/>
          <a:ext cx="4608512" cy="2041628"/>
        </p:xfrm>
        <a:graphic>
          <a:graphicData uri="http://schemas.openxmlformats.org/drawingml/2006/table">
            <a:tbl>
              <a:tblPr firstRow="1" bandRow="1">
                <a:tableStyleId>{22838BEF-8BB2-4498-84A7-C5851F593DF1}</a:tableStyleId>
              </a:tblPr>
              <a:tblGrid>
                <a:gridCol w="1656184">
                  <a:extLst>
                    <a:ext uri="{9D8B030D-6E8A-4147-A177-3AD203B41FA5}">
                      <a16:colId xmlns:a16="http://schemas.microsoft.com/office/drawing/2014/main" xmlns="" val="4023254495"/>
                    </a:ext>
                  </a:extLst>
                </a:gridCol>
                <a:gridCol w="1440160">
                  <a:extLst>
                    <a:ext uri="{9D8B030D-6E8A-4147-A177-3AD203B41FA5}">
                      <a16:colId xmlns:a16="http://schemas.microsoft.com/office/drawing/2014/main" xmlns="" val="3506878630"/>
                    </a:ext>
                  </a:extLst>
                </a:gridCol>
                <a:gridCol w="1512168">
                  <a:extLst>
                    <a:ext uri="{9D8B030D-6E8A-4147-A177-3AD203B41FA5}">
                      <a16:colId xmlns:a16="http://schemas.microsoft.com/office/drawing/2014/main" xmlns="" val="20002"/>
                    </a:ext>
                  </a:extLst>
                </a:gridCol>
              </a:tblGrid>
              <a:tr h="837098">
                <a:tc>
                  <a:txBody>
                    <a:bodyPr/>
                    <a:lstStyle/>
                    <a:p>
                      <a:pPr algn="ctr"/>
                      <a:endParaRPr lang="en-US" sz="2000" b="0" dirty="0">
                        <a:latin typeface="+mn-lt"/>
                      </a:endParaRPr>
                    </a:p>
                    <a:p>
                      <a:pPr algn="ctr"/>
                      <a:r>
                        <a:rPr lang="en-US" sz="2000" b="0" dirty="0">
                          <a:latin typeface="+mn-lt"/>
                        </a:rPr>
                        <a:t>W</a:t>
                      </a:r>
                      <a:r>
                        <a:rPr lang="en-US" sz="2000" b="0" baseline="0" dirty="0">
                          <a:latin typeface="+mn-lt"/>
                        </a:rPr>
                        <a:t> (</a:t>
                      </a:r>
                      <a:r>
                        <a:rPr lang="en-US" sz="2000" b="0" dirty="0">
                          <a:latin typeface="+mn-lt"/>
                        </a:rPr>
                        <a:t>GeV)</a:t>
                      </a: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1">
                        <a:lumMod val="20000"/>
                        <a:lumOff val="80000"/>
                      </a:schemeClr>
                    </a:solidFill>
                  </a:tcPr>
                </a:tc>
                <a:tc>
                  <a:txBody>
                    <a:bodyPr/>
                    <a:lstStyle/>
                    <a:p>
                      <a:pPr algn="ctr"/>
                      <a:r>
                        <a:rPr lang="en-US" sz="2000" b="0" dirty="0">
                          <a:latin typeface="+mn-lt"/>
                        </a:rPr>
                        <a:t>RG-K</a:t>
                      </a:r>
                    </a:p>
                    <a:p>
                      <a:pPr algn="ctr"/>
                      <a:r>
                        <a:rPr lang="en-US" sz="2000" b="0" dirty="0">
                          <a:latin typeface="+mn-lt"/>
                        </a:rPr>
                        <a:t>K</a:t>
                      </a:r>
                      <a:r>
                        <a:rPr lang="en-US" sz="2000" b="0" baseline="30000" dirty="0">
                          <a:latin typeface="+mn-lt"/>
                        </a:rPr>
                        <a:t>+</a:t>
                      </a:r>
                      <a:r>
                        <a:rPr lang="en-US" sz="2000" b="0" dirty="0">
                          <a:latin typeface="Symbol" charset="2"/>
                          <a:cs typeface="Symbol" charset="2"/>
                        </a:rPr>
                        <a:t>L</a:t>
                      </a:r>
                      <a:r>
                        <a:rPr lang="en-US" sz="2000" b="0" dirty="0">
                          <a:latin typeface="+mn-lt"/>
                        </a:rPr>
                        <a:t> Yield</a:t>
                      </a: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1">
                        <a:lumMod val="20000"/>
                        <a:lumOff val="80000"/>
                      </a:schemeClr>
                    </a:solidFill>
                  </a:tcPr>
                </a:tc>
                <a:tc>
                  <a:txBody>
                    <a:bodyPr/>
                    <a:lstStyle/>
                    <a:p>
                      <a:pPr algn="ctr"/>
                      <a:r>
                        <a:rPr lang="en-US" sz="2000" b="0" dirty="0">
                          <a:latin typeface="+mn-lt"/>
                        </a:rPr>
                        <a:t>RG-K</a:t>
                      </a:r>
                    </a:p>
                    <a:p>
                      <a:pPr algn="ctr"/>
                      <a:r>
                        <a:rPr lang="en-US" sz="2000" b="0" dirty="0">
                          <a:latin typeface="+mn-lt"/>
                        </a:rPr>
                        <a:t>K</a:t>
                      </a:r>
                      <a:r>
                        <a:rPr lang="en-US" sz="2000" b="0" baseline="30000" dirty="0">
                          <a:latin typeface="+mn-lt"/>
                        </a:rPr>
                        <a:t>+</a:t>
                      </a:r>
                      <a:r>
                        <a:rPr lang="en-US" sz="2000" b="0" dirty="0">
                          <a:latin typeface="Symbol" charset="2"/>
                          <a:cs typeface="Symbol" charset="2"/>
                        </a:rPr>
                        <a:t>S</a:t>
                      </a:r>
                      <a:r>
                        <a:rPr lang="en-US" sz="2000" b="0" baseline="30000" dirty="0">
                          <a:latin typeface="Symbol" charset="2"/>
                          <a:cs typeface="Symbol" charset="2"/>
                        </a:rPr>
                        <a:t>0</a:t>
                      </a:r>
                      <a:r>
                        <a:rPr lang="en-US" sz="2000" b="0" dirty="0">
                          <a:latin typeface="+mn-lt"/>
                        </a:rPr>
                        <a:t> Yield</a:t>
                      </a: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140358290"/>
                  </a:ext>
                </a:extLst>
              </a:tr>
              <a:tr h="369039">
                <a:tc>
                  <a:txBody>
                    <a:bodyPr/>
                    <a:lstStyle/>
                    <a:p>
                      <a:pPr marL="0" marR="0" indent="0" algn="ctr" defTabSz="466052" rtl="0" eaLnBrk="1" fontAlgn="auto" latinLnBrk="0" hangingPunct="1">
                        <a:lnSpc>
                          <a:spcPct val="100000"/>
                        </a:lnSpc>
                        <a:spcBef>
                          <a:spcPts val="0"/>
                        </a:spcBef>
                        <a:spcAft>
                          <a:spcPts val="0"/>
                        </a:spcAft>
                        <a:buClrTx/>
                        <a:buSzTx/>
                        <a:buFontTx/>
                        <a:buNone/>
                        <a:tabLst/>
                        <a:defRPr/>
                      </a:pPr>
                      <a:r>
                        <a:rPr lang="en-US" sz="2000" b="0" dirty="0">
                          <a:latin typeface="+mn-lt"/>
                        </a:rPr>
                        <a:t>thresh.</a:t>
                      </a:r>
                      <a:r>
                        <a:rPr lang="en-US" sz="2000" b="0" baseline="0" dirty="0">
                          <a:latin typeface="+mn-lt"/>
                        </a:rPr>
                        <a:t> </a:t>
                      </a:r>
                      <a:r>
                        <a:rPr lang="mr-IN" sz="2000" b="0" baseline="0" dirty="0">
                          <a:latin typeface="+mn-lt"/>
                        </a:rPr>
                        <a:t>–</a:t>
                      </a:r>
                      <a:r>
                        <a:rPr lang="en-US" sz="2000" b="0" baseline="0" dirty="0">
                          <a:latin typeface="+mn-lt"/>
                        </a:rPr>
                        <a:t> 2.0 </a:t>
                      </a:r>
                      <a:endParaRPr lang="en-US" sz="2000" b="0" dirty="0">
                        <a:latin typeface="+mn-lt"/>
                      </a:endParaRPr>
                    </a:p>
                  </a:txBody>
                  <a:tcPr marL="103823" marR="103823" marT="48355" marB="48355"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ru-RU" sz="2000" dirty="0">
                          <a:latin typeface="+mn-lt"/>
                        </a:rPr>
                        <a:t>7558</a:t>
                      </a:r>
                      <a:r>
                        <a:rPr lang="en-GB" sz="2000" dirty="0">
                          <a:solidFill>
                            <a:srgbClr val="800000"/>
                          </a:solidFill>
                          <a:latin typeface="+mn-lt"/>
                        </a:rPr>
                        <a:t>0</a:t>
                      </a:r>
                      <a:endParaRPr lang="en-US" sz="2000" b="0" dirty="0">
                        <a:latin typeface="+mn-lt"/>
                      </a:endParaRP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cs-CZ" sz="2000" dirty="0">
                          <a:latin typeface="+mn-lt"/>
                        </a:rPr>
                        <a:t>783</a:t>
                      </a:r>
                      <a:r>
                        <a:rPr lang="cs-CZ" sz="2000" dirty="0">
                          <a:solidFill>
                            <a:srgbClr val="800000"/>
                          </a:solidFill>
                          <a:latin typeface="+mn-lt"/>
                        </a:rPr>
                        <a:t>0</a:t>
                      </a:r>
                      <a:endParaRPr lang="en-US" sz="2000" b="0" dirty="0">
                        <a:latin typeface="+mn-lt"/>
                      </a:endParaRP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4210304876"/>
                  </a:ext>
                </a:extLst>
              </a:tr>
              <a:tr h="369039">
                <a:tc>
                  <a:txBody>
                    <a:bodyPr/>
                    <a:lstStyle/>
                    <a:p>
                      <a:pPr algn="ctr"/>
                      <a:r>
                        <a:rPr lang="en-US" sz="2000" b="0" dirty="0">
                          <a:latin typeface="+mn-lt"/>
                        </a:rPr>
                        <a:t>2.0</a:t>
                      </a:r>
                      <a:r>
                        <a:rPr lang="en-US" sz="2000" b="0" baseline="0" dirty="0">
                          <a:latin typeface="+mn-lt"/>
                        </a:rPr>
                        <a:t> </a:t>
                      </a:r>
                      <a:r>
                        <a:rPr lang="mr-IN" sz="2000" b="0" baseline="0" dirty="0">
                          <a:latin typeface="+mn-lt"/>
                        </a:rPr>
                        <a:t>–</a:t>
                      </a:r>
                      <a:r>
                        <a:rPr lang="en-US" sz="2000" b="0" baseline="0" dirty="0">
                          <a:latin typeface="+mn-lt"/>
                        </a:rPr>
                        <a:t> 2.5 </a:t>
                      </a:r>
                      <a:endParaRPr lang="en-US" sz="2000" b="0" dirty="0">
                        <a:latin typeface="+mn-lt"/>
                      </a:endParaRPr>
                    </a:p>
                  </a:txBody>
                  <a:tcPr marL="103823" marR="103823" marT="48355" marB="48355"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is-IS" sz="2000">
                          <a:latin typeface="+mn-lt"/>
                        </a:rPr>
                        <a:t>19813</a:t>
                      </a:r>
                      <a:r>
                        <a:rPr lang="is-IS" sz="2000">
                          <a:solidFill>
                            <a:srgbClr val="800000"/>
                          </a:solidFill>
                          <a:latin typeface="+mn-lt"/>
                        </a:rPr>
                        <a:t>0</a:t>
                      </a:r>
                      <a:endParaRPr lang="en-US" sz="2000" b="0" dirty="0">
                        <a:solidFill>
                          <a:srgbClr val="800000"/>
                        </a:solidFill>
                        <a:latin typeface="+mn-lt"/>
                      </a:endParaRP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ru-RU" sz="2000" dirty="0">
                          <a:latin typeface="+mn-lt"/>
                        </a:rPr>
                        <a:t>9541</a:t>
                      </a:r>
                      <a:r>
                        <a:rPr lang="en-GB" sz="2000" dirty="0">
                          <a:solidFill>
                            <a:srgbClr val="800000"/>
                          </a:solidFill>
                          <a:latin typeface="+mn-lt"/>
                        </a:rPr>
                        <a:t>0</a:t>
                      </a:r>
                      <a:r>
                        <a:rPr lang="ru-RU" sz="2000" dirty="0">
                          <a:latin typeface="+mn-lt"/>
                        </a:rPr>
                        <a:t> </a:t>
                      </a:r>
                      <a:endParaRPr lang="en-US" sz="2000" b="0" dirty="0">
                        <a:latin typeface="+mn-lt"/>
                      </a:endParaRP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2"/>
                  </a:ext>
                </a:extLst>
              </a:tr>
              <a:tr h="369039">
                <a:tc>
                  <a:txBody>
                    <a:bodyPr/>
                    <a:lstStyle/>
                    <a:p>
                      <a:pPr marL="0" marR="0" indent="0" algn="ctr" defTabSz="466052" rtl="0" eaLnBrk="1" fontAlgn="auto" latinLnBrk="0" hangingPunct="1">
                        <a:lnSpc>
                          <a:spcPct val="100000"/>
                        </a:lnSpc>
                        <a:spcBef>
                          <a:spcPts val="0"/>
                        </a:spcBef>
                        <a:spcAft>
                          <a:spcPts val="0"/>
                        </a:spcAft>
                        <a:buClrTx/>
                        <a:buSzTx/>
                        <a:buFontTx/>
                        <a:buNone/>
                        <a:tabLst/>
                        <a:defRPr/>
                      </a:pPr>
                      <a:r>
                        <a:rPr lang="en-US" sz="2000" b="0" dirty="0">
                          <a:latin typeface="+mn-lt"/>
                        </a:rPr>
                        <a:t>2.5</a:t>
                      </a:r>
                      <a:r>
                        <a:rPr lang="en-US" sz="2000" b="0" baseline="0" dirty="0">
                          <a:latin typeface="+mn-lt"/>
                        </a:rPr>
                        <a:t> </a:t>
                      </a:r>
                      <a:r>
                        <a:rPr lang="mr-IN" sz="2000" b="0" baseline="0" dirty="0">
                          <a:latin typeface="+mn-lt"/>
                        </a:rPr>
                        <a:t>–</a:t>
                      </a:r>
                      <a:r>
                        <a:rPr lang="en-US" sz="2000" b="0" baseline="0" dirty="0">
                          <a:latin typeface="+mn-lt"/>
                        </a:rPr>
                        <a:t> 3.2 </a:t>
                      </a:r>
                      <a:endParaRPr lang="en-US" sz="2000" b="0" dirty="0">
                        <a:latin typeface="+mn-lt"/>
                      </a:endParaRPr>
                    </a:p>
                  </a:txBody>
                  <a:tcPr marL="103823" marR="103823" marT="48355" marB="48355" anchor="ctr">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fi-FI" sz="2000" dirty="0">
                          <a:latin typeface="+mn-lt"/>
                        </a:rPr>
                        <a:t>10167</a:t>
                      </a:r>
                      <a:r>
                        <a:rPr lang="fi-FI" sz="2000" dirty="0">
                          <a:solidFill>
                            <a:srgbClr val="800000"/>
                          </a:solidFill>
                          <a:latin typeface="+mn-lt"/>
                        </a:rPr>
                        <a:t>0</a:t>
                      </a:r>
                      <a:endParaRPr lang="en-US" sz="2000" b="0" dirty="0">
                        <a:solidFill>
                          <a:srgbClr val="800000"/>
                        </a:solidFill>
                        <a:latin typeface="+mn-lt"/>
                      </a:endParaRP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3">
                        <a:lumMod val="20000"/>
                        <a:lumOff val="80000"/>
                      </a:schemeClr>
                    </a:solidFill>
                  </a:tcPr>
                </a:tc>
                <a:tc>
                  <a:txBody>
                    <a:bodyPr/>
                    <a:lstStyle/>
                    <a:p>
                      <a:pPr algn="ctr"/>
                      <a:r>
                        <a:rPr lang="cs-CZ" sz="2000" dirty="0">
                          <a:latin typeface="+mn-lt"/>
                        </a:rPr>
                        <a:t>7836</a:t>
                      </a:r>
                      <a:r>
                        <a:rPr lang="cs-CZ" sz="2000" dirty="0">
                          <a:solidFill>
                            <a:srgbClr val="800000"/>
                          </a:solidFill>
                          <a:latin typeface="+mn-lt"/>
                        </a:rPr>
                        <a:t>0</a:t>
                      </a:r>
                      <a:r>
                        <a:rPr lang="cs-CZ" sz="2000" dirty="0">
                          <a:latin typeface="+mn-lt"/>
                        </a:rPr>
                        <a:t> </a:t>
                      </a:r>
                      <a:endParaRPr lang="en-US" sz="2000" b="0" dirty="0">
                        <a:latin typeface="+mn-lt"/>
                      </a:endParaRPr>
                    </a:p>
                  </a:txBody>
                  <a:tcPr marL="103823" marR="103823" marT="48355" marB="48355">
                    <a:lnL w="38100" cap="flat" cmpd="sng" algn="ctr">
                      <a:solidFill>
                        <a:srgbClr val="7030A0"/>
                      </a:solidFill>
                      <a:prstDash val="solid"/>
                      <a:round/>
                      <a:headEnd type="none" w="med" len="med"/>
                      <a:tailEnd type="none" w="med" len="med"/>
                    </a:lnL>
                    <a:lnR w="38100" cap="flat" cmpd="sng" algn="ctr">
                      <a:solidFill>
                        <a:srgbClr val="7030A0"/>
                      </a:solidFill>
                      <a:prstDash val="solid"/>
                      <a:round/>
                      <a:headEnd type="none" w="med" len="med"/>
                      <a:tailEnd type="none" w="med" len="med"/>
                    </a:lnR>
                    <a:lnT w="38100" cap="flat" cmpd="sng" algn="ctr">
                      <a:solidFill>
                        <a:srgbClr val="7030A0"/>
                      </a:solidFill>
                      <a:prstDash val="solid"/>
                      <a:round/>
                      <a:headEnd type="none" w="med" len="med"/>
                      <a:tailEnd type="none" w="med" len="med"/>
                    </a:lnT>
                    <a:lnB w="38100" cap="flat" cmpd="sng" algn="ctr">
                      <a:solidFill>
                        <a:srgbClr val="7030A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10003"/>
                  </a:ext>
                </a:extLst>
              </a:tr>
            </a:tbl>
          </a:graphicData>
        </a:graphic>
      </p:graphicFrame>
      <p:sp>
        <p:nvSpPr>
          <p:cNvPr id="17" name="Segnaposto piè di pagina 8">
            <a:extLst>
              <a:ext uri="{FF2B5EF4-FFF2-40B4-BE49-F238E27FC236}">
                <a16:creationId xmlns:a16="http://schemas.microsoft.com/office/drawing/2014/main" xmlns="" id="{92CB3C1C-BAC1-0B46-8895-F843112DFC28}"/>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
        <p:nvSpPr>
          <p:cNvPr id="13" name="TextBox 4">
            <a:extLst>
              <a:ext uri="{FF2B5EF4-FFF2-40B4-BE49-F238E27FC236}">
                <a16:creationId xmlns:a16="http://schemas.microsoft.com/office/drawing/2014/main" xmlns="" id="{9DE7D410-CDE7-3A4A-BF97-AF69F77AA64E}"/>
              </a:ext>
            </a:extLst>
          </p:cNvPr>
          <p:cNvSpPr txBox="1"/>
          <p:nvPr/>
        </p:nvSpPr>
        <p:spPr>
          <a:xfrm>
            <a:off x="5407149" y="4665382"/>
            <a:ext cx="4752528" cy="1209746"/>
          </a:xfrm>
          <a:prstGeom prst="rect">
            <a:avLst/>
          </a:prstGeom>
          <a:noFill/>
        </p:spPr>
        <p:txBody>
          <a:bodyPr wrap="square" lIns="100767" tIns="50383" rIns="100767" bIns="50383" rtlCol="0">
            <a:spAutoFit/>
          </a:bodyPr>
          <a:lstStyle/>
          <a:p>
            <a:pPr algn="ctr"/>
            <a:r>
              <a:rPr lang="en-US" sz="1800" dirty="0">
                <a:solidFill>
                  <a:srgbClr val="008C1C"/>
                </a:solidFill>
                <a:latin typeface="+mn-lt"/>
              </a:rPr>
              <a:t>Fully exclusive kinematics</a:t>
            </a:r>
          </a:p>
          <a:p>
            <a:r>
              <a:rPr lang="en-US" sz="1800" dirty="0">
                <a:solidFill>
                  <a:srgbClr val="000000"/>
                </a:solidFill>
                <a:latin typeface="+mn-lt"/>
              </a:rPr>
              <a:t>CLAS12 momentum correction implementation will allow for analysis via </a:t>
            </a:r>
            <a:r>
              <a:rPr lang="en-US" sz="1800" dirty="0" err="1">
                <a:solidFill>
                  <a:srgbClr val="000000"/>
                </a:solidFill>
                <a:latin typeface="+mn-lt"/>
              </a:rPr>
              <a:t>e’K</a:t>
            </a:r>
            <a:r>
              <a:rPr lang="en-US" sz="1800" baseline="30000" dirty="0">
                <a:solidFill>
                  <a:srgbClr val="000000"/>
                </a:solidFill>
                <a:latin typeface="+mn-lt"/>
              </a:rPr>
              <a:t>+ </a:t>
            </a:r>
            <a:r>
              <a:rPr lang="en-US" sz="1800" dirty="0">
                <a:solidFill>
                  <a:srgbClr val="000000"/>
                </a:solidFill>
                <a:latin typeface="+mn-lt"/>
              </a:rPr>
              <a:t>final state to maximize statistics</a:t>
            </a:r>
          </a:p>
        </p:txBody>
      </p:sp>
    </p:spTree>
    <p:extLst>
      <p:ext uri="{BB962C8B-B14F-4D97-AF65-F5344CB8AC3E}">
        <p14:creationId xmlns:p14="http://schemas.microsoft.com/office/powerpoint/2010/main" val="353214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03ED4F39-7169-5D4C-97F8-85358520CF74}"/>
              </a:ext>
            </a:extLst>
          </p:cNvPr>
          <p:cNvSpPr txBox="1"/>
          <p:nvPr/>
        </p:nvSpPr>
        <p:spPr>
          <a:xfrm>
            <a:off x="1662733" y="80123"/>
            <a:ext cx="6634332" cy="594193"/>
          </a:xfrm>
          <a:prstGeom prst="rect">
            <a:avLst/>
          </a:prstGeom>
          <a:noFill/>
        </p:spPr>
        <p:txBody>
          <a:bodyPr wrap="square" lIns="100767" tIns="50383" rIns="100767" bIns="50383" rtlCol="0" anchor="ctr">
            <a:spAutoFit/>
          </a:bodyPr>
          <a:lstStyle/>
          <a:p>
            <a:pPr algn="ctr"/>
            <a:r>
              <a:rPr lang="en-US" sz="3200" b="1" dirty="0">
                <a:solidFill>
                  <a:srgbClr val="800100"/>
                </a:solidFill>
                <a:latin typeface="Symbol" charset="2"/>
                <a:cs typeface="Symbol" charset="2"/>
              </a:rPr>
              <a:t>p</a:t>
            </a:r>
            <a:r>
              <a:rPr lang="en-US" sz="3200" b="1" baseline="30000" dirty="0">
                <a:solidFill>
                  <a:srgbClr val="800100"/>
                </a:solidFill>
                <a:latin typeface="Symbol" charset="2"/>
                <a:cs typeface="Symbol" charset="2"/>
              </a:rPr>
              <a:t>+</a:t>
            </a:r>
            <a:r>
              <a:rPr lang="en-US" sz="3200" b="1" dirty="0">
                <a:solidFill>
                  <a:srgbClr val="800100"/>
                </a:solidFill>
                <a:latin typeface="Symbol" charset="2"/>
                <a:cs typeface="Symbol" charset="2"/>
              </a:rPr>
              <a:t>p</a:t>
            </a:r>
            <a:r>
              <a:rPr lang="en-US" sz="3200" b="1" baseline="30000" dirty="0">
                <a:solidFill>
                  <a:srgbClr val="800100"/>
                </a:solidFill>
                <a:latin typeface="Symbol" charset="2"/>
                <a:cs typeface="Symbol" charset="2"/>
              </a:rPr>
              <a:t>-</a:t>
            </a:r>
            <a:r>
              <a:rPr lang="en-US" sz="3200" b="1" dirty="0">
                <a:solidFill>
                  <a:srgbClr val="800100"/>
                </a:solidFill>
                <a:latin typeface="+mn-lt"/>
                <a:cs typeface="Symbol" charset="2"/>
              </a:rPr>
              <a:t>p Yield</a:t>
            </a:r>
            <a:r>
              <a:rPr lang="en-US" sz="3200" b="1" dirty="0">
                <a:solidFill>
                  <a:srgbClr val="800100"/>
                </a:solidFill>
                <a:latin typeface="Symbol" charset="2"/>
                <a:cs typeface="Symbol" charset="2"/>
              </a:rPr>
              <a:t> </a:t>
            </a:r>
            <a:r>
              <a:rPr lang="en-US" sz="3200" b="1" dirty="0">
                <a:solidFill>
                  <a:srgbClr val="800100"/>
                </a:solidFill>
                <a:latin typeface="+mn-lt"/>
              </a:rPr>
              <a:t>Estimates </a:t>
            </a:r>
          </a:p>
        </p:txBody>
      </p:sp>
      <p:sp>
        <p:nvSpPr>
          <p:cNvPr id="19" name="TextBox 18">
            <a:extLst>
              <a:ext uri="{FF2B5EF4-FFF2-40B4-BE49-F238E27FC236}">
                <a16:creationId xmlns:a16="http://schemas.microsoft.com/office/drawing/2014/main" xmlns="" id="{8A27768A-80BA-304C-9EB2-3C02C51BC736}"/>
              </a:ext>
            </a:extLst>
          </p:cNvPr>
          <p:cNvSpPr txBox="1"/>
          <p:nvPr/>
        </p:nvSpPr>
        <p:spPr>
          <a:xfrm>
            <a:off x="366589" y="6067627"/>
            <a:ext cx="9289032" cy="799377"/>
          </a:xfrm>
          <a:prstGeom prst="rect">
            <a:avLst/>
          </a:prstGeom>
          <a:noFill/>
        </p:spPr>
        <p:txBody>
          <a:bodyPr wrap="square" lIns="100767" tIns="50383" rIns="100767" bIns="50383" rtlCol="0">
            <a:spAutoFit/>
          </a:bodyPr>
          <a:lstStyle/>
          <a:p>
            <a:r>
              <a:rPr lang="en-US" dirty="0">
                <a:latin typeface="+mn-lt"/>
              </a:rPr>
              <a:t>Full statistics for RG-K will allow:</a:t>
            </a:r>
          </a:p>
          <a:p>
            <a:pPr marL="192437" indent="-192437">
              <a:spcBef>
                <a:spcPts val="400"/>
              </a:spcBef>
              <a:buClr>
                <a:srgbClr val="C00000"/>
              </a:buClr>
              <a:buFont typeface="Arial" panose="020B0604020202020204" pitchFamily="34" charset="0"/>
              <a:buChar char="•"/>
            </a:pPr>
            <a:r>
              <a:rPr lang="en-US" dirty="0">
                <a:solidFill>
                  <a:srgbClr val="020090"/>
                </a:solidFill>
                <a:latin typeface="+mn-lt"/>
                <a:cs typeface="Symbol" charset="2"/>
              </a:rPr>
              <a:t>to obtain </a:t>
            </a:r>
            <a:r>
              <a:rPr lang="en-US" dirty="0">
                <a:solidFill>
                  <a:srgbClr val="020090"/>
                </a:solidFill>
                <a:latin typeface="Symbol" charset="2"/>
                <a:cs typeface="Symbol" charset="2"/>
              </a:rPr>
              <a:t>p</a:t>
            </a:r>
            <a:r>
              <a:rPr lang="en-US" baseline="30000" dirty="0">
                <a:solidFill>
                  <a:srgbClr val="020090"/>
                </a:solidFill>
                <a:latin typeface="Symbol" charset="2"/>
                <a:cs typeface="Symbol" charset="2"/>
              </a:rPr>
              <a:t>+</a:t>
            </a:r>
            <a:r>
              <a:rPr lang="en-US" dirty="0">
                <a:solidFill>
                  <a:srgbClr val="020090"/>
                </a:solidFill>
                <a:latin typeface="Symbol" charset="2"/>
                <a:cs typeface="Symbol" charset="2"/>
              </a:rPr>
              <a:t>p</a:t>
            </a:r>
            <a:r>
              <a:rPr lang="en-US" baseline="30000" dirty="0">
                <a:solidFill>
                  <a:srgbClr val="020090"/>
                </a:solidFill>
                <a:latin typeface="Symbol" charset="2"/>
                <a:cs typeface="Symbol" charset="2"/>
              </a:rPr>
              <a:t>-</a:t>
            </a:r>
            <a:r>
              <a:rPr lang="en-US" dirty="0">
                <a:solidFill>
                  <a:srgbClr val="020090"/>
                </a:solidFill>
                <a:latin typeface="+mn-lt"/>
                <a:cs typeface="Symbol" charset="2"/>
              </a:rPr>
              <a:t>p</a:t>
            </a:r>
            <a:r>
              <a:rPr lang="en-US" dirty="0">
                <a:solidFill>
                  <a:srgbClr val="020090"/>
                </a:solidFill>
                <a:latin typeface="Symbol" charset="2"/>
                <a:cs typeface="Symbol" charset="2"/>
              </a:rPr>
              <a:t> </a:t>
            </a:r>
            <a:r>
              <a:rPr lang="en-US" dirty="0">
                <a:solidFill>
                  <a:srgbClr val="020090"/>
                </a:solidFill>
                <a:latin typeface="+mn-lt"/>
                <a:cs typeface="Symbol" charset="2"/>
              </a:rPr>
              <a:t>electroproduction cross section within Q</a:t>
            </a:r>
            <a:r>
              <a:rPr lang="en-US" baseline="30000" dirty="0">
                <a:solidFill>
                  <a:srgbClr val="020090"/>
                </a:solidFill>
                <a:latin typeface="+mn-lt"/>
                <a:cs typeface="Symbol" charset="2"/>
              </a:rPr>
              <a:t>2</a:t>
            </a:r>
            <a:r>
              <a:rPr lang="en-US" dirty="0">
                <a:solidFill>
                  <a:srgbClr val="020090"/>
                </a:solidFill>
                <a:latin typeface="+mn-lt"/>
                <a:cs typeface="Symbol" charset="2"/>
              </a:rPr>
              <a:t>-bins of </a:t>
            </a:r>
            <a:r>
              <a:rPr lang="en-US" dirty="0" smtClean="0">
                <a:solidFill>
                  <a:srgbClr val="020090"/>
                </a:solidFill>
                <a:latin typeface="+mn-lt"/>
                <a:cs typeface="Symbol" charset="2"/>
              </a:rPr>
              <a:t>0.1 GeV</a:t>
            </a:r>
            <a:r>
              <a:rPr lang="en-US" baseline="30000" dirty="0" smtClean="0">
                <a:solidFill>
                  <a:srgbClr val="020090"/>
                </a:solidFill>
                <a:latin typeface="+mn-lt"/>
                <a:cs typeface="Symbol" charset="2"/>
              </a:rPr>
              <a:t>2  </a:t>
            </a:r>
            <a:r>
              <a:rPr lang="en-US" dirty="0">
                <a:solidFill>
                  <a:srgbClr val="020090"/>
                </a:solidFill>
                <a:latin typeface="+mn-lt"/>
                <a:cs typeface="Symbol" charset="2"/>
              </a:rPr>
              <a:t>size</a:t>
            </a:r>
            <a:endParaRPr lang="en-US" baseline="30000" dirty="0">
              <a:solidFill>
                <a:srgbClr val="020090"/>
              </a:solidFill>
              <a:latin typeface="+mn-lt"/>
            </a:endParaRPr>
          </a:p>
        </p:txBody>
      </p:sp>
      <p:sp>
        <p:nvSpPr>
          <p:cNvPr id="7" name="TextBox 6">
            <a:extLst>
              <a:ext uri="{FF2B5EF4-FFF2-40B4-BE49-F238E27FC236}">
                <a16:creationId xmlns:a16="http://schemas.microsoft.com/office/drawing/2014/main" xmlns="" id="{719E470F-28CB-8642-974B-38E710E83B8A}"/>
              </a:ext>
            </a:extLst>
          </p:cNvPr>
          <p:cNvSpPr txBox="1"/>
          <p:nvPr/>
        </p:nvSpPr>
        <p:spPr>
          <a:xfrm>
            <a:off x="3102893" y="3748810"/>
            <a:ext cx="2184036" cy="409527"/>
          </a:xfrm>
          <a:prstGeom prst="rect">
            <a:avLst/>
          </a:prstGeom>
          <a:noFill/>
        </p:spPr>
        <p:txBody>
          <a:bodyPr wrap="square" lIns="100767" tIns="50383" rIns="100767" bIns="50383" rtlCol="0">
            <a:spAutoFit/>
          </a:bodyPr>
          <a:lstStyle/>
          <a:p>
            <a:pPr algn="ctr"/>
            <a:r>
              <a:rPr lang="en-US" sz="2000" dirty="0">
                <a:solidFill>
                  <a:srgbClr val="000000"/>
                </a:solidFill>
                <a:latin typeface="Arial" panose="020B0604020202020204" pitchFamily="34" charset="0"/>
                <a:cs typeface="Arial" panose="020B0604020202020204" pitchFamily="34" charset="0"/>
              </a:rPr>
              <a:t>RG-K @ 6.5 GeV</a:t>
            </a:r>
          </a:p>
        </p:txBody>
      </p:sp>
      <p:sp>
        <p:nvSpPr>
          <p:cNvPr id="9" name="Segnaposto numero diapositiva 8"/>
          <p:cNvSpPr>
            <a:spLocks noGrp="1"/>
          </p:cNvSpPr>
          <p:nvPr>
            <p:ph type="sldNum" sz="quarter" idx="12"/>
          </p:nvPr>
        </p:nvSpPr>
        <p:spPr/>
        <p:txBody>
          <a:bodyPr/>
          <a:lstStyle/>
          <a:p>
            <a:fld id="{B2E123A2-8C0A-B24D-ABFA-7CF5F3B53C08}" type="slidenum">
              <a:rPr lang="en-US" smtClean="0"/>
              <a:pPr/>
              <a:t>16</a:t>
            </a:fld>
            <a:endParaRPr lang="en-US" dirty="0"/>
          </a:p>
        </p:txBody>
      </p:sp>
      <p:cxnSp>
        <p:nvCxnSpPr>
          <p:cNvPr id="20"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5" name="Immagine 4" descr="Schermata 2020-09-17 alle 19.40.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8333"/>
            <a:ext cx="2670845" cy="2648448"/>
          </a:xfrm>
          <a:prstGeom prst="rect">
            <a:avLst/>
          </a:prstGeom>
        </p:spPr>
      </p:pic>
      <p:pic>
        <p:nvPicPr>
          <p:cNvPr id="10" name="Immagine 9" descr="Schermata 2020-09-17 alle 19.40.04.png"/>
          <p:cNvPicPr>
            <a:picLocks/>
          </p:cNvPicPr>
          <p:nvPr/>
        </p:nvPicPr>
        <p:blipFill rotWithShape="1">
          <a:blip r:embed="rId3">
            <a:extLst>
              <a:ext uri="{28A0092B-C50C-407E-A947-70E740481C1C}">
                <a14:useLocalDpi xmlns:a14="http://schemas.microsoft.com/office/drawing/2010/main" val="0"/>
              </a:ext>
            </a:extLst>
          </a:blip>
          <a:srcRect l="5840"/>
          <a:stretch/>
        </p:blipFill>
        <p:spPr>
          <a:xfrm>
            <a:off x="150563" y="3482628"/>
            <a:ext cx="2560320" cy="2679192"/>
          </a:xfrm>
          <a:prstGeom prst="rect">
            <a:avLst/>
          </a:prstGeom>
        </p:spPr>
      </p:pic>
      <p:pic>
        <p:nvPicPr>
          <p:cNvPr id="14" name="Immagine 13" descr="Schermata 2020-09-17 alle 19.39.53.png"/>
          <p:cNvPicPr>
            <a:picLocks/>
          </p:cNvPicPr>
          <p:nvPr/>
        </p:nvPicPr>
        <p:blipFill>
          <a:blip r:embed="rId4">
            <a:extLst>
              <a:ext uri="{28A0092B-C50C-407E-A947-70E740481C1C}">
                <a14:useLocalDpi xmlns:a14="http://schemas.microsoft.com/office/drawing/2010/main" val="0"/>
              </a:ext>
            </a:extLst>
          </a:blip>
          <a:stretch>
            <a:fillRect/>
          </a:stretch>
        </p:blipFill>
        <p:spPr>
          <a:xfrm>
            <a:off x="2715768" y="822960"/>
            <a:ext cx="2651760" cy="2688336"/>
          </a:xfrm>
          <a:prstGeom prst="rect">
            <a:avLst/>
          </a:prstGeom>
        </p:spPr>
      </p:pic>
      <p:graphicFrame>
        <p:nvGraphicFramePr>
          <p:cNvPr id="23" name="Таблица 3"/>
          <p:cNvGraphicFramePr>
            <a:graphicFrameLocks noGrp="1"/>
          </p:cNvGraphicFramePr>
          <p:nvPr>
            <p:extLst>
              <p:ext uri="{D42A27DB-BD31-4B8C-83A1-F6EECF244321}">
                <p14:modId xmlns:p14="http://schemas.microsoft.com/office/powerpoint/2010/main" val="2006303282"/>
              </p:ext>
            </p:extLst>
          </p:nvPr>
        </p:nvGraphicFramePr>
        <p:xfrm>
          <a:off x="6055221" y="818332"/>
          <a:ext cx="3288572" cy="5447475"/>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xmlns="" val="1995558088"/>
                    </a:ext>
                  </a:extLst>
                </a:gridCol>
                <a:gridCol w="1104537">
                  <a:extLst>
                    <a:ext uri="{9D8B030D-6E8A-4147-A177-3AD203B41FA5}">
                      <a16:colId xmlns:a16="http://schemas.microsoft.com/office/drawing/2014/main" xmlns="" val="4290200021"/>
                    </a:ext>
                  </a:extLst>
                </a:gridCol>
                <a:gridCol w="1175923">
                  <a:extLst>
                    <a:ext uri="{9D8B030D-6E8A-4147-A177-3AD203B41FA5}">
                      <a16:colId xmlns:a16="http://schemas.microsoft.com/office/drawing/2014/main" xmlns="" val="20002"/>
                    </a:ext>
                  </a:extLst>
                </a:gridCol>
              </a:tblGrid>
              <a:tr h="419025">
                <a:tc>
                  <a:txBody>
                    <a:bodyPr/>
                    <a:lstStyle/>
                    <a:p>
                      <a:pPr algn="ctr"/>
                      <a:r>
                        <a:rPr lang="en-US" sz="2000" b="0" dirty="0">
                          <a:solidFill>
                            <a:srgbClr val="000090"/>
                          </a:solidFill>
                        </a:rPr>
                        <a:t>Q</a:t>
                      </a:r>
                      <a:r>
                        <a:rPr lang="en-US" sz="2000" b="0" baseline="30000" dirty="0">
                          <a:solidFill>
                            <a:srgbClr val="000090"/>
                          </a:solidFill>
                        </a:rPr>
                        <a:t>2</a:t>
                      </a:r>
                      <a:r>
                        <a:rPr lang="en-US" sz="2000" b="0" baseline="0" dirty="0">
                          <a:solidFill>
                            <a:srgbClr val="000090"/>
                          </a:solidFill>
                        </a:rPr>
                        <a:t> </a:t>
                      </a:r>
                      <a:r>
                        <a:rPr lang="en-US" sz="2000" b="0" baseline="0" dirty="0" smtClean="0">
                          <a:solidFill>
                            <a:srgbClr val="000090"/>
                          </a:solidFill>
                        </a:rPr>
                        <a:t>GeV</a:t>
                      </a:r>
                      <a:r>
                        <a:rPr lang="en-US" sz="2000" b="0" baseline="30000" dirty="0" smtClean="0">
                          <a:solidFill>
                            <a:srgbClr val="000090"/>
                          </a:solidFill>
                        </a:rPr>
                        <a:t>2</a:t>
                      </a:r>
                      <a:endParaRPr lang="ru-RU" sz="2000" b="0" dirty="0">
                        <a:solidFill>
                          <a:srgbClr val="000090"/>
                        </a:solidFill>
                      </a:endParaRPr>
                    </a:p>
                  </a:txBody>
                  <a:tcPr marL="77867" marR="77867" marT="38075" marB="38075"/>
                </a:tc>
                <a:tc>
                  <a:txBody>
                    <a:bodyPr/>
                    <a:lstStyle/>
                    <a:p>
                      <a:pPr algn="ctr"/>
                      <a:r>
                        <a:rPr lang="en-US" sz="2000" b="0" dirty="0">
                          <a:solidFill>
                            <a:srgbClr val="000090"/>
                          </a:solidFill>
                        </a:rPr>
                        <a:t>e p </a:t>
                      </a:r>
                      <a:r>
                        <a:rPr lang="en-US" sz="2000" b="0" dirty="0">
                          <a:solidFill>
                            <a:srgbClr val="000090"/>
                          </a:solidFill>
                          <a:latin typeface="Symbol" charset="2"/>
                          <a:cs typeface="Symbol" charset="2"/>
                        </a:rPr>
                        <a:t>p</a:t>
                      </a:r>
                      <a:r>
                        <a:rPr lang="en-US" sz="2000" b="0" baseline="30000" dirty="0">
                          <a:solidFill>
                            <a:srgbClr val="000090"/>
                          </a:solidFill>
                        </a:rPr>
                        <a:t>-</a:t>
                      </a:r>
                      <a:r>
                        <a:rPr lang="en-US" sz="2000" b="0" dirty="0">
                          <a:solidFill>
                            <a:srgbClr val="000090"/>
                          </a:solidFill>
                        </a:rPr>
                        <a:t> </a:t>
                      </a:r>
                      <a:endParaRPr lang="ru-RU" sz="2000" b="0" dirty="0">
                        <a:solidFill>
                          <a:srgbClr val="000090"/>
                        </a:solidFill>
                      </a:endParaRPr>
                    </a:p>
                  </a:txBody>
                  <a:tcPr marL="77867" marR="77867" marT="38075" marB="38075"/>
                </a:tc>
                <a:tc>
                  <a:txBody>
                    <a:bodyPr/>
                    <a:lstStyle/>
                    <a:p>
                      <a:pPr marL="0" marR="0" indent="0" algn="ctr" defTabSz="466052" rtl="0" eaLnBrk="1" fontAlgn="auto" latinLnBrk="0" hangingPunct="1">
                        <a:lnSpc>
                          <a:spcPct val="100000"/>
                        </a:lnSpc>
                        <a:spcBef>
                          <a:spcPts val="0"/>
                        </a:spcBef>
                        <a:spcAft>
                          <a:spcPts val="0"/>
                        </a:spcAft>
                        <a:buClrTx/>
                        <a:buSzTx/>
                        <a:buFontTx/>
                        <a:buNone/>
                        <a:tabLst/>
                        <a:defRPr/>
                      </a:pPr>
                      <a:r>
                        <a:rPr lang="en-US" sz="2000" b="0" dirty="0">
                          <a:solidFill>
                            <a:srgbClr val="000090"/>
                          </a:solidFill>
                        </a:rPr>
                        <a:t>e p </a:t>
                      </a:r>
                      <a:r>
                        <a:rPr lang="en-US" sz="2000" b="0" dirty="0">
                          <a:solidFill>
                            <a:srgbClr val="000090"/>
                          </a:solidFill>
                          <a:latin typeface="Symbol" charset="2"/>
                          <a:cs typeface="Symbol" charset="2"/>
                        </a:rPr>
                        <a:t>p</a:t>
                      </a:r>
                      <a:r>
                        <a:rPr lang="en-US" sz="2000" b="0" baseline="30000" dirty="0">
                          <a:solidFill>
                            <a:srgbClr val="000090"/>
                          </a:solidFill>
                          <a:latin typeface="+mn-lt"/>
                          <a:cs typeface="+mn-cs"/>
                        </a:rPr>
                        <a:t>+</a:t>
                      </a:r>
                      <a:r>
                        <a:rPr lang="en-US" sz="2000" b="0" dirty="0">
                          <a:solidFill>
                            <a:srgbClr val="000090"/>
                          </a:solidFill>
                        </a:rPr>
                        <a:t> </a:t>
                      </a:r>
                      <a:endParaRPr lang="ru-RU" sz="2000" b="0" dirty="0">
                        <a:solidFill>
                          <a:srgbClr val="000090"/>
                        </a:solidFill>
                      </a:endParaRPr>
                    </a:p>
                  </a:txBody>
                  <a:tcPr marL="77867" marR="77867" marT="38075" marB="38075"/>
                </a:tc>
                <a:extLst>
                  <a:ext uri="{0D108BD9-81ED-4DB2-BD59-A6C34878D82A}">
                    <a16:rowId xmlns:a16="http://schemas.microsoft.com/office/drawing/2014/main" xmlns="" val="3387248944"/>
                  </a:ext>
                </a:extLst>
              </a:tr>
              <a:tr h="323186">
                <a:tc>
                  <a:txBody>
                    <a:bodyPr/>
                    <a:lstStyle/>
                    <a:p>
                      <a:pPr algn="ctr"/>
                      <a:r>
                        <a:rPr lang="en-US" sz="1700" b="0" dirty="0"/>
                        <a:t>0.</a:t>
                      </a:r>
                      <a:r>
                        <a:rPr lang="ru-RU" sz="1700" b="0" dirty="0"/>
                        <a:t>1</a:t>
                      </a:r>
                      <a:r>
                        <a:rPr lang="en-US" sz="1700" b="0" dirty="0"/>
                        <a:t>5-</a:t>
                      </a:r>
                      <a:r>
                        <a:rPr lang="ru-RU" sz="1700" b="0" dirty="0"/>
                        <a:t>0.25</a:t>
                      </a:r>
                    </a:p>
                  </a:txBody>
                  <a:tcPr marL="77867" marR="77867" marT="38075" marB="38075"/>
                </a:tc>
                <a:tc>
                  <a:txBody>
                    <a:bodyPr/>
                    <a:lstStyle/>
                    <a:p>
                      <a:pPr algn="ctr"/>
                      <a:r>
                        <a:rPr lang="en-US" sz="1600" b="0" dirty="0"/>
                        <a:t>108</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80</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3885327608"/>
                  </a:ext>
                </a:extLst>
              </a:tr>
              <a:tr h="323186">
                <a:tc>
                  <a:txBody>
                    <a:bodyPr/>
                    <a:lstStyle/>
                    <a:p>
                      <a:pPr algn="ctr"/>
                      <a:r>
                        <a:rPr lang="en-US" sz="1700" b="0" dirty="0"/>
                        <a:t>0.</a:t>
                      </a:r>
                      <a:r>
                        <a:rPr lang="ru-RU" sz="1700" b="0" dirty="0"/>
                        <a:t>2</a:t>
                      </a:r>
                      <a:r>
                        <a:rPr lang="en-US" sz="1700" b="0" dirty="0"/>
                        <a:t>5-</a:t>
                      </a:r>
                      <a:r>
                        <a:rPr lang="ru-RU" sz="1700" b="0" dirty="0"/>
                        <a:t>0.35</a:t>
                      </a:r>
                    </a:p>
                  </a:txBody>
                  <a:tcPr marL="77867" marR="77867" marT="38075" marB="38075"/>
                </a:tc>
                <a:tc>
                  <a:txBody>
                    <a:bodyPr/>
                    <a:lstStyle/>
                    <a:p>
                      <a:pPr algn="ctr"/>
                      <a:r>
                        <a:rPr lang="en-US" sz="1600" b="0" dirty="0"/>
                        <a:t>155</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94</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3435074170"/>
                  </a:ext>
                </a:extLst>
              </a:tr>
              <a:tr h="323186">
                <a:tc>
                  <a:txBody>
                    <a:bodyPr/>
                    <a:lstStyle/>
                    <a:p>
                      <a:pPr algn="ctr"/>
                      <a:r>
                        <a:rPr lang="en-US" sz="1700" b="0" dirty="0"/>
                        <a:t>0.</a:t>
                      </a:r>
                      <a:r>
                        <a:rPr lang="ru-RU" sz="1700" b="0" dirty="0"/>
                        <a:t>3</a:t>
                      </a:r>
                      <a:r>
                        <a:rPr lang="en-US" sz="1700" b="0" dirty="0"/>
                        <a:t>5-</a:t>
                      </a:r>
                      <a:r>
                        <a:rPr lang="ru-RU" sz="1700" b="0" dirty="0"/>
                        <a:t>0.45</a:t>
                      </a:r>
                    </a:p>
                  </a:txBody>
                  <a:tcPr marL="77867" marR="77867" marT="38075" marB="38075"/>
                </a:tc>
                <a:tc>
                  <a:txBody>
                    <a:bodyPr/>
                    <a:lstStyle/>
                    <a:p>
                      <a:pPr algn="ctr"/>
                      <a:r>
                        <a:rPr lang="en-US" sz="1600" b="0" dirty="0"/>
                        <a:t>110</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66</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3631005537"/>
                  </a:ext>
                </a:extLst>
              </a:tr>
              <a:tr h="323186">
                <a:tc>
                  <a:txBody>
                    <a:bodyPr/>
                    <a:lstStyle/>
                    <a:p>
                      <a:pPr algn="ctr"/>
                      <a:r>
                        <a:rPr lang="en-US" sz="1700" b="0" dirty="0"/>
                        <a:t>0.</a:t>
                      </a:r>
                      <a:r>
                        <a:rPr lang="ru-RU" sz="1700" b="0" dirty="0"/>
                        <a:t>4</a:t>
                      </a:r>
                      <a:r>
                        <a:rPr lang="en-US" sz="1700" b="0" dirty="0"/>
                        <a:t>5-</a:t>
                      </a:r>
                      <a:r>
                        <a:rPr lang="ru-RU" sz="1700" b="0" dirty="0"/>
                        <a:t>0.55</a:t>
                      </a:r>
                    </a:p>
                  </a:txBody>
                  <a:tcPr marL="77867" marR="77867" marT="38075" marB="38075"/>
                </a:tc>
                <a:tc>
                  <a:txBody>
                    <a:bodyPr/>
                    <a:lstStyle/>
                    <a:p>
                      <a:pPr algn="ctr"/>
                      <a:r>
                        <a:rPr lang="en-US" sz="1600" b="0" dirty="0"/>
                        <a:t>87</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57</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4032405978"/>
                  </a:ext>
                </a:extLst>
              </a:tr>
              <a:tr h="3225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0.</a:t>
                      </a:r>
                      <a:r>
                        <a:rPr lang="ru-RU" sz="1700" b="0" dirty="0"/>
                        <a:t>5</a:t>
                      </a:r>
                      <a:r>
                        <a:rPr lang="en-US" sz="1700" b="0" dirty="0"/>
                        <a:t>5-</a:t>
                      </a:r>
                      <a:r>
                        <a:rPr lang="ru-RU" sz="1700" b="0" dirty="0"/>
                        <a:t>0.65</a:t>
                      </a:r>
                    </a:p>
                  </a:txBody>
                  <a:tcPr marL="77867" marR="77867" marT="38075" marB="38075"/>
                </a:tc>
                <a:tc>
                  <a:txBody>
                    <a:bodyPr/>
                    <a:lstStyle/>
                    <a:p>
                      <a:pPr algn="ctr"/>
                      <a:r>
                        <a:rPr lang="en-US" sz="1600" b="0" dirty="0"/>
                        <a:t>66</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48</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978087943"/>
                  </a:ext>
                </a:extLst>
              </a:tr>
              <a:tr h="327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0.65-</a:t>
                      </a:r>
                      <a:r>
                        <a:rPr lang="ru-RU" sz="1700" b="0" dirty="0"/>
                        <a:t>0.</a:t>
                      </a:r>
                      <a:r>
                        <a:rPr lang="en-US" sz="1700" b="0" dirty="0"/>
                        <a:t>7</a:t>
                      </a:r>
                      <a:r>
                        <a:rPr lang="ru-RU" sz="1700" b="0" dirty="0"/>
                        <a:t>5</a:t>
                      </a:r>
                    </a:p>
                  </a:txBody>
                  <a:tcPr marL="77867" marR="77867" marT="38075" marB="38075"/>
                </a:tc>
                <a:tc>
                  <a:txBody>
                    <a:bodyPr/>
                    <a:lstStyle/>
                    <a:p>
                      <a:pPr algn="ctr"/>
                      <a:r>
                        <a:rPr lang="en-US" sz="1600" b="0" dirty="0"/>
                        <a:t>64</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37</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2745063712"/>
                  </a:ext>
                </a:extLst>
              </a:tr>
              <a:tr h="323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0.75-</a:t>
                      </a:r>
                      <a:r>
                        <a:rPr lang="ru-RU" sz="1700" b="0" dirty="0"/>
                        <a:t>0.</a:t>
                      </a:r>
                      <a:r>
                        <a:rPr lang="en-US" sz="1700" b="0" dirty="0"/>
                        <a:t>8</a:t>
                      </a:r>
                      <a:r>
                        <a:rPr lang="ru-RU" sz="1700" b="0" dirty="0"/>
                        <a:t>5</a:t>
                      </a:r>
                    </a:p>
                  </a:txBody>
                  <a:tcPr marL="77867" marR="77867" marT="38075" marB="38075"/>
                </a:tc>
                <a:tc>
                  <a:txBody>
                    <a:bodyPr/>
                    <a:lstStyle/>
                    <a:p>
                      <a:pPr algn="ctr"/>
                      <a:r>
                        <a:rPr lang="en-US" sz="1600" b="0" dirty="0"/>
                        <a:t>45</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27</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2075896587"/>
                  </a:ext>
                </a:extLst>
              </a:tr>
              <a:tr h="323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0.85-</a:t>
                      </a:r>
                      <a:r>
                        <a:rPr lang="ru-RU" sz="1700" b="0" dirty="0"/>
                        <a:t>0.</a:t>
                      </a:r>
                      <a:r>
                        <a:rPr lang="en-US" sz="1700" b="0" dirty="0"/>
                        <a:t>9</a:t>
                      </a:r>
                      <a:r>
                        <a:rPr lang="ru-RU" sz="1700" b="0" dirty="0"/>
                        <a:t>5</a:t>
                      </a:r>
                    </a:p>
                  </a:txBody>
                  <a:tcPr marL="77867" marR="77867" marT="38075" marB="38075"/>
                </a:tc>
                <a:tc>
                  <a:txBody>
                    <a:bodyPr/>
                    <a:lstStyle/>
                    <a:p>
                      <a:pPr algn="ctr"/>
                      <a:r>
                        <a:rPr lang="en-US" sz="1600" b="0" dirty="0"/>
                        <a:t>34</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26</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654042139"/>
                  </a:ext>
                </a:extLst>
              </a:tr>
              <a:tr h="323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0.95-1</a:t>
                      </a:r>
                      <a:r>
                        <a:rPr lang="ru-RU" sz="1700" b="0" dirty="0"/>
                        <a:t>.</a:t>
                      </a:r>
                      <a:r>
                        <a:rPr lang="en-US" sz="1700" b="0" dirty="0"/>
                        <a:t>0</a:t>
                      </a:r>
                      <a:r>
                        <a:rPr lang="ru-RU" sz="1700" b="0" dirty="0"/>
                        <a:t>5</a:t>
                      </a:r>
                    </a:p>
                  </a:txBody>
                  <a:tcPr marL="77867" marR="77867" marT="38075" marB="38075"/>
                </a:tc>
                <a:tc>
                  <a:txBody>
                    <a:bodyPr/>
                    <a:lstStyle/>
                    <a:p>
                      <a:pPr algn="ctr"/>
                      <a:r>
                        <a:rPr lang="en-US" sz="1600" b="0" dirty="0"/>
                        <a:t>36</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21</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1014504262"/>
                  </a:ext>
                </a:extLst>
              </a:tr>
              <a:tr h="323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1.05-1</a:t>
                      </a:r>
                      <a:r>
                        <a:rPr lang="ru-RU" sz="1700" b="0" dirty="0"/>
                        <a:t>.</a:t>
                      </a:r>
                      <a:r>
                        <a:rPr lang="en-US" sz="1700" b="0" dirty="0"/>
                        <a:t>1</a:t>
                      </a:r>
                      <a:r>
                        <a:rPr lang="ru-RU" sz="1700" b="0" dirty="0"/>
                        <a:t>5</a:t>
                      </a:r>
                    </a:p>
                  </a:txBody>
                  <a:tcPr marL="77867" marR="77867" marT="38075" marB="38075"/>
                </a:tc>
                <a:tc>
                  <a:txBody>
                    <a:bodyPr/>
                    <a:lstStyle/>
                    <a:p>
                      <a:pPr algn="ctr"/>
                      <a:r>
                        <a:rPr lang="en-US" sz="1600" b="0" dirty="0"/>
                        <a:t>25</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18</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1052263970"/>
                  </a:ext>
                </a:extLst>
              </a:tr>
              <a:tr h="323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1.15-1</a:t>
                      </a:r>
                      <a:r>
                        <a:rPr lang="ru-RU" sz="1700" b="0" dirty="0"/>
                        <a:t>.</a:t>
                      </a:r>
                      <a:r>
                        <a:rPr lang="en-US" sz="1700" b="0" dirty="0"/>
                        <a:t>2</a:t>
                      </a:r>
                      <a:r>
                        <a:rPr lang="ru-RU" sz="1700" b="0" dirty="0"/>
                        <a:t>5</a:t>
                      </a:r>
                    </a:p>
                  </a:txBody>
                  <a:tcPr marL="77867" marR="77867" marT="38075" marB="38075"/>
                </a:tc>
                <a:tc>
                  <a:txBody>
                    <a:bodyPr/>
                    <a:lstStyle/>
                    <a:p>
                      <a:pPr algn="ctr"/>
                      <a:r>
                        <a:rPr lang="en-US" sz="1600" b="0" dirty="0"/>
                        <a:t>25</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17</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950006331"/>
                  </a:ext>
                </a:extLst>
              </a:tr>
              <a:tr h="323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1.25-</a:t>
                      </a:r>
                      <a:r>
                        <a:rPr lang="en-US" sz="1700" b="0" dirty="0" smtClean="0"/>
                        <a:t>1</a:t>
                      </a:r>
                      <a:r>
                        <a:rPr lang="ru-RU" sz="1700" b="0" dirty="0" smtClean="0"/>
                        <a:t>.</a:t>
                      </a:r>
                      <a:r>
                        <a:rPr lang="en-US" sz="1700" b="0" dirty="0" smtClean="0"/>
                        <a:t>3</a:t>
                      </a:r>
                      <a:r>
                        <a:rPr lang="ru-RU" sz="1700" b="0" dirty="0" smtClean="0"/>
                        <a:t>5</a:t>
                      </a:r>
                      <a:endParaRPr lang="ru-RU" sz="1700" b="0" dirty="0"/>
                    </a:p>
                  </a:txBody>
                  <a:tcPr marL="77867" marR="77867" marT="38075" marB="38075"/>
                </a:tc>
                <a:tc>
                  <a:txBody>
                    <a:bodyPr/>
                    <a:lstStyle/>
                    <a:p>
                      <a:pPr algn="ctr"/>
                      <a:r>
                        <a:rPr lang="en-US" sz="1600" b="0" dirty="0"/>
                        <a:t>21</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17</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2821499085"/>
                  </a:ext>
                </a:extLst>
              </a:tr>
              <a:tr h="323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1.35-</a:t>
                      </a:r>
                      <a:r>
                        <a:rPr lang="en-US" sz="1700" b="0" dirty="0" smtClean="0"/>
                        <a:t>1</a:t>
                      </a:r>
                      <a:r>
                        <a:rPr lang="ru-RU" sz="1700" b="0" dirty="0" smtClean="0"/>
                        <a:t>.</a:t>
                      </a:r>
                      <a:r>
                        <a:rPr lang="en-US" sz="1700" b="0" dirty="0" smtClean="0"/>
                        <a:t>4</a:t>
                      </a:r>
                      <a:r>
                        <a:rPr lang="ru-RU" sz="1700" b="0" dirty="0" smtClean="0"/>
                        <a:t>5</a:t>
                      </a:r>
                      <a:endParaRPr lang="ru-RU" sz="1700" b="0" dirty="0"/>
                    </a:p>
                  </a:txBody>
                  <a:tcPr marL="77867" marR="77867" marT="38075" marB="38075"/>
                </a:tc>
                <a:tc>
                  <a:txBody>
                    <a:bodyPr/>
                    <a:lstStyle/>
                    <a:p>
                      <a:pPr algn="ctr"/>
                      <a:r>
                        <a:rPr lang="en-US" sz="1600" b="0" dirty="0"/>
                        <a:t>15</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10</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1462840197"/>
                  </a:ext>
                </a:extLst>
              </a:tr>
              <a:tr h="323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700" b="0" dirty="0"/>
                        <a:t>1.45-</a:t>
                      </a:r>
                      <a:r>
                        <a:rPr lang="en-US" sz="1700" b="0" dirty="0" smtClean="0"/>
                        <a:t>1</a:t>
                      </a:r>
                      <a:r>
                        <a:rPr lang="ru-RU" sz="1700" b="0" dirty="0" smtClean="0"/>
                        <a:t>.</a:t>
                      </a:r>
                      <a:r>
                        <a:rPr lang="en-US" sz="1700" b="0" dirty="0" smtClean="0"/>
                        <a:t>5</a:t>
                      </a:r>
                      <a:r>
                        <a:rPr lang="ru-RU" sz="1700" b="0" dirty="0" smtClean="0"/>
                        <a:t>5</a:t>
                      </a:r>
                      <a:endParaRPr lang="ru-RU" sz="1700" b="0" dirty="0"/>
                    </a:p>
                  </a:txBody>
                  <a:tcPr marL="77867" marR="77867" marT="38075" marB="38075"/>
                </a:tc>
                <a:tc>
                  <a:txBody>
                    <a:bodyPr/>
                    <a:lstStyle/>
                    <a:p>
                      <a:pPr algn="ctr"/>
                      <a:r>
                        <a:rPr lang="en-US" sz="1600" b="0" dirty="0"/>
                        <a:t>13</a:t>
                      </a:r>
                      <a:r>
                        <a:rPr lang="en-US" sz="1600" b="0" dirty="0">
                          <a:solidFill>
                            <a:srgbClr val="800100"/>
                          </a:solidFill>
                        </a:rPr>
                        <a:t>0</a:t>
                      </a:r>
                      <a:r>
                        <a:rPr lang="en-US" sz="1600" b="0" dirty="0"/>
                        <a:t>k</a:t>
                      </a:r>
                      <a:endParaRPr lang="ru-RU" sz="1600" b="0" dirty="0"/>
                    </a:p>
                  </a:txBody>
                  <a:tcPr marL="68580" marR="68580" marT="36000" marB="36000"/>
                </a:tc>
                <a:tc>
                  <a:txBody>
                    <a:bodyPr/>
                    <a:lstStyle/>
                    <a:p>
                      <a:pPr algn="ctr"/>
                      <a:r>
                        <a:rPr lang="en-US" sz="1600" b="0" dirty="0"/>
                        <a:t>9</a:t>
                      </a:r>
                      <a:r>
                        <a:rPr lang="en-US" sz="1600" b="0" dirty="0">
                          <a:solidFill>
                            <a:srgbClr val="800100"/>
                          </a:solidFill>
                        </a:rPr>
                        <a:t>0</a:t>
                      </a:r>
                      <a:r>
                        <a:rPr lang="en-US" sz="1600" b="0" dirty="0"/>
                        <a:t>k</a:t>
                      </a:r>
                      <a:endParaRPr lang="ru-RU" sz="1600" b="0" dirty="0"/>
                    </a:p>
                  </a:txBody>
                  <a:tcPr marL="68580" marR="68580" marT="36000" marB="36000"/>
                </a:tc>
                <a:extLst>
                  <a:ext uri="{0D108BD9-81ED-4DB2-BD59-A6C34878D82A}">
                    <a16:rowId xmlns:a16="http://schemas.microsoft.com/office/drawing/2014/main" xmlns="" val="304339683"/>
                  </a:ext>
                </a:extLst>
              </a:tr>
              <a:tr h="32318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700" b="0" dirty="0" smtClean="0">
                          <a:solidFill>
                            <a:srgbClr val="000090"/>
                          </a:solidFill>
                        </a:rPr>
                        <a:t>Total </a:t>
                      </a:r>
                      <a:endParaRPr lang="ru-RU" sz="1700" b="0" dirty="0">
                        <a:solidFill>
                          <a:srgbClr val="000090"/>
                        </a:solidFill>
                      </a:endParaRPr>
                    </a:p>
                  </a:txBody>
                  <a:tcPr marL="77867" marR="77867" marT="38075" marB="38075"/>
                </a:tc>
                <a:tc>
                  <a:txBody>
                    <a:bodyPr/>
                    <a:lstStyle/>
                    <a:p>
                      <a:pPr algn="ctr"/>
                      <a:r>
                        <a:rPr lang="en-GB" sz="1600" b="0" dirty="0" smtClean="0"/>
                        <a:t>794</a:t>
                      </a:r>
                      <a:r>
                        <a:rPr lang="en-GB" sz="1600" b="0" dirty="0" smtClean="0">
                          <a:solidFill>
                            <a:srgbClr val="800000"/>
                          </a:solidFill>
                        </a:rPr>
                        <a:t>0k</a:t>
                      </a:r>
                      <a:endParaRPr lang="ru-RU" sz="1600" b="0" dirty="0"/>
                    </a:p>
                  </a:txBody>
                  <a:tcPr marL="68580" marR="68580" marT="36000" marB="36000"/>
                </a:tc>
                <a:tc>
                  <a:txBody>
                    <a:bodyPr/>
                    <a:lstStyle/>
                    <a:p>
                      <a:pPr algn="ctr"/>
                      <a:r>
                        <a:rPr lang="en-GB" sz="1600" b="0" dirty="0" smtClean="0"/>
                        <a:t>527</a:t>
                      </a:r>
                      <a:r>
                        <a:rPr lang="en-GB" sz="1600" b="0" dirty="0" smtClean="0">
                          <a:solidFill>
                            <a:srgbClr val="800000"/>
                          </a:solidFill>
                        </a:rPr>
                        <a:t>0</a:t>
                      </a:r>
                      <a:r>
                        <a:rPr lang="en-GB" sz="1600" b="0" dirty="0" smtClean="0">
                          <a:solidFill>
                            <a:schemeClr val="tx1"/>
                          </a:solidFill>
                        </a:rPr>
                        <a:t>k</a:t>
                      </a:r>
                      <a:endParaRPr lang="ru-RU" sz="1600" b="0" dirty="0"/>
                    </a:p>
                  </a:txBody>
                  <a:tcPr marL="68580" marR="68580" marT="36000" marB="36000"/>
                </a:tc>
              </a:tr>
            </a:tbl>
          </a:graphicData>
        </a:graphic>
      </p:graphicFrame>
      <p:sp>
        <p:nvSpPr>
          <p:cNvPr id="17" name="CasellaDiTesto 16"/>
          <p:cNvSpPr txBox="1"/>
          <p:nvPr/>
        </p:nvSpPr>
        <p:spPr>
          <a:xfrm>
            <a:off x="3390925" y="4562748"/>
            <a:ext cx="2023861" cy="400110"/>
          </a:xfrm>
          <a:prstGeom prst="rect">
            <a:avLst/>
          </a:prstGeom>
          <a:noFill/>
        </p:spPr>
        <p:txBody>
          <a:bodyPr wrap="none" rtlCol="0">
            <a:spAutoFit/>
          </a:bodyPr>
          <a:lstStyle/>
          <a:p>
            <a:pPr algn="ctr" defTabSz="1007669" eaLnBrk="1" hangingPunct="1">
              <a:defRPr/>
            </a:pPr>
            <a:r>
              <a:rPr lang="en-US" sz="2000" dirty="0">
                <a:solidFill>
                  <a:srgbClr val="000090"/>
                </a:solidFill>
                <a:latin typeface="Arial" pitchFamily="34" charset="0"/>
                <a:cs typeface="Arial" pitchFamily="34" charset="0"/>
              </a:rPr>
              <a:t>2.2&lt;W&lt;2.5 GeV</a:t>
            </a:r>
          </a:p>
        </p:txBody>
      </p:sp>
      <p:sp>
        <p:nvSpPr>
          <p:cNvPr id="16" name="Segnaposto piè di pagina 8">
            <a:extLst>
              <a:ext uri="{FF2B5EF4-FFF2-40B4-BE49-F238E27FC236}">
                <a16:creationId xmlns:a16="http://schemas.microsoft.com/office/drawing/2014/main" xmlns="" id="{CD9C8141-89E4-8B45-8BE5-E1C68E604F8B}"/>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8908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03ED4F39-7169-5D4C-97F8-85358520CF74}"/>
              </a:ext>
            </a:extLst>
          </p:cNvPr>
          <p:cNvSpPr txBox="1"/>
          <p:nvPr/>
        </p:nvSpPr>
        <p:spPr>
          <a:xfrm>
            <a:off x="1662733" y="80123"/>
            <a:ext cx="6634332" cy="594193"/>
          </a:xfrm>
          <a:prstGeom prst="rect">
            <a:avLst/>
          </a:prstGeom>
          <a:noFill/>
        </p:spPr>
        <p:txBody>
          <a:bodyPr wrap="square" lIns="100767" tIns="50383" rIns="100767" bIns="50383" rtlCol="0" anchor="ctr">
            <a:spAutoFit/>
          </a:bodyPr>
          <a:lstStyle/>
          <a:p>
            <a:pPr algn="ctr"/>
            <a:r>
              <a:rPr lang="en-US" sz="3200" b="1" dirty="0" smtClean="0">
                <a:solidFill>
                  <a:srgbClr val="800100"/>
                </a:solidFill>
                <a:latin typeface="+mn-lt"/>
                <a:cs typeface="Symbol" charset="2"/>
              </a:rPr>
              <a:t>RG-K DVCS Physics</a:t>
            </a:r>
            <a:endParaRPr lang="en-US" sz="3200" b="1" dirty="0">
              <a:solidFill>
                <a:srgbClr val="800100"/>
              </a:solidFill>
              <a:latin typeface="+mn-lt"/>
            </a:endParaRPr>
          </a:p>
        </p:txBody>
      </p:sp>
      <p:sp>
        <p:nvSpPr>
          <p:cNvPr id="9" name="Segnaposto numero diapositiva 8"/>
          <p:cNvSpPr>
            <a:spLocks noGrp="1"/>
          </p:cNvSpPr>
          <p:nvPr>
            <p:ph type="sldNum" sz="quarter" idx="12"/>
          </p:nvPr>
        </p:nvSpPr>
        <p:spPr/>
        <p:txBody>
          <a:bodyPr/>
          <a:lstStyle/>
          <a:p>
            <a:fld id="{B2E123A2-8C0A-B24D-ABFA-7CF5F3B53C08}" type="slidenum">
              <a:rPr lang="en-US" smtClean="0"/>
              <a:pPr/>
              <a:t>17</a:t>
            </a:fld>
            <a:endParaRPr lang="en-US" dirty="0"/>
          </a:p>
        </p:txBody>
      </p:sp>
      <p:cxnSp>
        <p:nvCxnSpPr>
          <p:cNvPr id="20"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Segnaposto piè di pagina 8">
            <a:extLst>
              <a:ext uri="{FF2B5EF4-FFF2-40B4-BE49-F238E27FC236}">
                <a16:creationId xmlns:a16="http://schemas.microsoft.com/office/drawing/2014/main" xmlns="" id="{CD9C8141-89E4-8B45-8BE5-E1C68E604F8B}"/>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pic>
        <p:nvPicPr>
          <p:cNvPr id="80" name="Immagine 79" descr="Schermata 2020-09-23 alle 17.17.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8332"/>
            <a:ext cx="10382250" cy="2482712"/>
          </a:xfrm>
          <a:prstGeom prst="rect">
            <a:avLst/>
          </a:prstGeom>
        </p:spPr>
      </p:pic>
      <p:sp>
        <p:nvSpPr>
          <p:cNvPr id="85" name="CasellaDiTesto 84"/>
          <p:cNvSpPr txBox="1"/>
          <p:nvPr/>
        </p:nvSpPr>
        <p:spPr>
          <a:xfrm>
            <a:off x="6631285" y="4130700"/>
            <a:ext cx="3600400" cy="1384995"/>
          </a:xfrm>
          <a:prstGeom prst="rect">
            <a:avLst/>
          </a:prstGeom>
          <a:noFill/>
        </p:spPr>
        <p:txBody>
          <a:bodyPr wrap="square" rtlCol="0">
            <a:spAutoFit/>
          </a:bodyPr>
          <a:lstStyle/>
          <a:p>
            <a:r>
              <a:rPr lang="en-US" sz="2800" dirty="0" smtClean="0">
                <a:latin typeface="+mn-lt"/>
              </a:rPr>
              <a:t>Dispersion relation relates </a:t>
            </a:r>
          </a:p>
          <a:p>
            <a:r>
              <a:rPr lang="it-IT" sz="2800" b="1" dirty="0" smtClean="0">
                <a:solidFill>
                  <a:srgbClr val="000090"/>
                </a:solidFill>
                <a:latin typeface="+mn-lt"/>
                <a:ea typeface="Lucida Grande"/>
                <a:cs typeface="Lucida Grande"/>
              </a:rPr>
              <a:t>α</a:t>
            </a:r>
            <a:r>
              <a:rPr lang="it-IT" sz="2800" dirty="0" smtClean="0">
                <a:latin typeface="+mn-lt"/>
                <a:ea typeface="Lucida Grande"/>
                <a:cs typeface="Lucida Grande"/>
              </a:rPr>
              <a:t> and </a:t>
            </a:r>
            <a:r>
              <a:rPr lang="it-IT" sz="2800" b="1" dirty="0" smtClean="0">
                <a:solidFill>
                  <a:srgbClr val="000090"/>
                </a:solidFill>
                <a:latin typeface="+mn-lt"/>
                <a:ea typeface="Lucida Grande"/>
                <a:cs typeface="Lucida Grande"/>
              </a:rPr>
              <a:t>β</a:t>
            </a:r>
            <a:r>
              <a:rPr lang="it-IT" sz="2800" dirty="0" smtClean="0">
                <a:latin typeface="+mn-lt"/>
                <a:ea typeface="Lucida Grande"/>
                <a:cs typeface="Lucida Grande"/>
              </a:rPr>
              <a:t> to </a:t>
            </a:r>
            <a:r>
              <a:rPr lang="it-IT" sz="2800" b="1" dirty="0" smtClean="0">
                <a:solidFill>
                  <a:srgbClr val="800000"/>
                </a:solidFill>
                <a:latin typeface="+mn-lt"/>
                <a:ea typeface="Lucida Grande"/>
                <a:cs typeface="Lucida Grande"/>
              </a:rPr>
              <a:t>d</a:t>
            </a:r>
            <a:r>
              <a:rPr lang="it-IT" sz="2800" b="1" baseline="-25000" dirty="0" smtClean="0">
                <a:solidFill>
                  <a:srgbClr val="800000"/>
                </a:solidFill>
                <a:latin typeface="+mn-lt"/>
                <a:ea typeface="Lucida Grande"/>
                <a:cs typeface="Lucida Grande"/>
              </a:rPr>
              <a:t>1</a:t>
            </a:r>
            <a:r>
              <a:rPr lang="it-IT" sz="2800" b="1" dirty="0" smtClean="0">
                <a:solidFill>
                  <a:srgbClr val="800000"/>
                </a:solidFill>
                <a:latin typeface="+mn-lt"/>
                <a:ea typeface="Lucida Grande"/>
                <a:cs typeface="Lucida Grande"/>
              </a:rPr>
              <a:t>(t)</a:t>
            </a:r>
            <a:endParaRPr lang="it-IT" sz="2800" b="1" dirty="0">
              <a:solidFill>
                <a:srgbClr val="800000"/>
              </a:solidFill>
              <a:latin typeface="+mn-lt"/>
            </a:endParaRPr>
          </a:p>
        </p:txBody>
      </p:sp>
      <p:grpSp>
        <p:nvGrpSpPr>
          <p:cNvPr id="89" name="Gruppo 88"/>
          <p:cNvGrpSpPr/>
          <p:nvPr/>
        </p:nvGrpSpPr>
        <p:grpSpPr>
          <a:xfrm>
            <a:off x="4327029" y="4130700"/>
            <a:ext cx="2088232" cy="1324112"/>
            <a:chOff x="4327029" y="4130700"/>
            <a:chExt cx="2088232" cy="1324112"/>
          </a:xfrm>
        </p:grpSpPr>
        <p:pic>
          <p:nvPicPr>
            <p:cNvPr id="86" name="Immagine 85" descr="Schermata 2020-09-23 alle 18.51.16.png"/>
            <p:cNvPicPr>
              <a:picLocks noChangeAspect="1"/>
            </p:cNvPicPr>
            <p:nvPr/>
          </p:nvPicPr>
          <p:blipFill rotWithShape="1">
            <a:blip r:embed="rId4">
              <a:extLst>
                <a:ext uri="{28A0092B-C50C-407E-A947-70E740481C1C}">
                  <a14:useLocalDpi xmlns:a14="http://schemas.microsoft.com/office/drawing/2010/main" val="0"/>
                </a:ext>
              </a:extLst>
            </a:blip>
            <a:srcRect b="3527"/>
            <a:stretch/>
          </p:blipFill>
          <p:spPr>
            <a:xfrm>
              <a:off x="4399037" y="4274716"/>
              <a:ext cx="1944216" cy="432000"/>
            </a:xfrm>
            <a:prstGeom prst="rect">
              <a:avLst/>
            </a:prstGeom>
          </p:spPr>
        </p:pic>
        <p:pic>
          <p:nvPicPr>
            <p:cNvPr id="87" name="Immagine 86" descr="Schermata 2020-09-23 alle 18.49.2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27029" y="4994796"/>
              <a:ext cx="2088232" cy="460016"/>
            </a:xfrm>
            <a:prstGeom prst="rect">
              <a:avLst/>
            </a:prstGeom>
          </p:spPr>
        </p:pic>
        <p:sp>
          <p:nvSpPr>
            <p:cNvPr id="88" name="Rettangolo 87"/>
            <p:cNvSpPr/>
            <p:nvPr/>
          </p:nvSpPr>
          <p:spPr bwMode="auto">
            <a:xfrm>
              <a:off x="4399037" y="4130700"/>
              <a:ext cx="2016224" cy="216024"/>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grpSp>
      <p:pic>
        <p:nvPicPr>
          <p:cNvPr id="90" name="Immagine 89" descr="Schermata 2020-09-23 alle 16.38.0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589" y="3338612"/>
            <a:ext cx="3456384" cy="3550436"/>
          </a:xfrm>
          <a:prstGeom prst="rect">
            <a:avLst/>
          </a:prstGeom>
        </p:spPr>
      </p:pic>
      <p:graphicFrame>
        <p:nvGraphicFramePr>
          <p:cNvPr id="91" name="Oggetto 90"/>
          <p:cNvGraphicFramePr>
            <a:graphicFrameLocks noChangeAspect="1"/>
          </p:cNvGraphicFramePr>
          <p:nvPr>
            <p:extLst>
              <p:ext uri="{D42A27DB-BD31-4B8C-83A1-F6EECF244321}">
                <p14:modId xmlns:p14="http://schemas.microsoft.com/office/powerpoint/2010/main" val="4198682574"/>
              </p:ext>
            </p:extLst>
          </p:nvPr>
        </p:nvGraphicFramePr>
        <p:xfrm>
          <a:off x="798636" y="5570860"/>
          <a:ext cx="1531807" cy="648072"/>
        </p:xfrm>
        <a:graphic>
          <a:graphicData uri="http://schemas.openxmlformats.org/presentationml/2006/ole">
            <mc:AlternateContent xmlns:mc="http://schemas.openxmlformats.org/markup-compatibility/2006">
              <mc:Choice xmlns:v="urn:schemas-microsoft-com:vml" Requires="v">
                <p:oleObj spid="_x0000_s1080" name="Equation" r:id="rId7" imgW="990600" imgH="419100" progId="Equation.3">
                  <p:embed/>
                </p:oleObj>
              </mc:Choice>
              <mc:Fallback>
                <p:oleObj name="Equation" r:id="rId7" imgW="990600" imgH="419100" progId="Equation.3">
                  <p:embed/>
                  <p:pic>
                    <p:nvPicPr>
                      <p:cNvPr id="0" name=""/>
                      <p:cNvPicPr/>
                      <p:nvPr/>
                    </p:nvPicPr>
                    <p:blipFill>
                      <a:blip r:embed="rId8"/>
                      <a:stretch>
                        <a:fillRect/>
                      </a:stretch>
                    </p:blipFill>
                    <p:spPr>
                      <a:xfrm>
                        <a:off x="798636" y="5570860"/>
                        <a:ext cx="1531807" cy="648072"/>
                      </a:xfrm>
                      <a:prstGeom prst="rect">
                        <a:avLst/>
                      </a:prstGeom>
                    </p:spPr>
                  </p:pic>
                </p:oleObj>
              </mc:Fallback>
            </mc:AlternateContent>
          </a:graphicData>
        </a:graphic>
      </p:graphicFrame>
      <p:sp>
        <p:nvSpPr>
          <p:cNvPr id="93" name="CasellaDiTesto 92"/>
          <p:cNvSpPr txBox="1"/>
          <p:nvPr/>
        </p:nvSpPr>
        <p:spPr>
          <a:xfrm>
            <a:off x="870645" y="5354836"/>
            <a:ext cx="1197764" cy="523220"/>
          </a:xfrm>
          <a:prstGeom prst="rect">
            <a:avLst/>
          </a:prstGeom>
          <a:noFill/>
        </p:spPr>
        <p:txBody>
          <a:bodyPr wrap="none" rtlCol="0">
            <a:spAutoFit/>
          </a:bodyPr>
          <a:lstStyle/>
          <a:p>
            <a:r>
              <a:rPr lang="it-IT" sz="2800" b="1" dirty="0" smtClean="0">
                <a:solidFill>
                  <a:srgbClr val="FF0000"/>
                </a:solidFill>
                <a:latin typeface="Symbol" charset="2"/>
                <a:cs typeface="Symbol" charset="2"/>
              </a:rPr>
              <a:t>a </a:t>
            </a:r>
            <a:r>
              <a:rPr lang="it-IT" sz="2800" b="1" dirty="0" smtClean="0">
                <a:solidFill>
                  <a:srgbClr val="FF0000"/>
                </a:solidFill>
                <a:latin typeface="+mn-lt"/>
                <a:cs typeface="Symbol" charset="2"/>
              </a:rPr>
              <a:t>sin </a:t>
            </a:r>
            <a:r>
              <a:rPr lang="it-IT" sz="2800" b="1" dirty="0" err="1" smtClean="0">
                <a:solidFill>
                  <a:srgbClr val="FF0000"/>
                </a:solidFill>
                <a:latin typeface="Symbol" charset="2"/>
                <a:cs typeface="Symbol" charset="2"/>
              </a:rPr>
              <a:t>f</a:t>
            </a:r>
            <a:endParaRPr lang="it-IT" sz="2800" b="1" dirty="0">
              <a:solidFill>
                <a:srgbClr val="FF0000"/>
              </a:solidFill>
              <a:latin typeface="Symbol" charset="2"/>
              <a:cs typeface="Symbol" charset="2"/>
            </a:endParaRPr>
          </a:p>
        </p:txBody>
      </p:sp>
      <p:sp>
        <p:nvSpPr>
          <p:cNvPr id="94" name="Rettangolo 93"/>
          <p:cNvSpPr/>
          <p:nvPr/>
        </p:nvSpPr>
        <p:spPr>
          <a:xfrm>
            <a:off x="726629" y="5858892"/>
            <a:ext cx="1774845" cy="523220"/>
          </a:xfrm>
          <a:prstGeom prst="rect">
            <a:avLst/>
          </a:prstGeom>
        </p:spPr>
        <p:txBody>
          <a:bodyPr wrap="none">
            <a:spAutoFit/>
          </a:bodyPr>
          <a:lstStyle/>
          <a:p>
            <a:r>
              <a:rPr lang="it-IT" sz="2800" b="1" dirty="0" smtClean="0">
                <a:solidFill>
                  <a:srgbClr val="FF0000"/>
                </a:solidFill>
                <a:latin typeface="+mn-lt"/>
                <a:cs typeface="Symbol" charset="2"/>
              </a:rPr>
              <a:t>1 + </a:t>
            </a:r>
            <a:r>
              <a:rPr lang="it-IT" sz="2800" b="1" dirty="0" smtClean="0">
                <a:solidFill>
                  <a:srgbClr val="FF0000"/>
                </a:solidFill>
                <a:latin typeface="Symbol" charset="2"/>
                <a:cs typeface="Symbol" charset="2"/>
              </a:rPr>
              <a:t>b</a:t>
            </a:r>
            <a:r>
              <a:rPr lang="it-IT" sz="2800" b="1" dirty="0" smtClean="0">
                <a:solidFill>
                  <a:srgbClr val="FF0000"/>
                </a:solidFill>
                <a:latin typeface="+mn-lt"/>
                <a:cs typeface="Symbol" charset="2"/>
              </a:rPr>
              <a:t> cos </a:t>
            </a:r>
            <a:r>
              <a:rPr lang="it-IT" sz="2800" b="1" dirty="0" err="1">
                <a:solidFill>
                  <a:srgbClr val="FF0000"/>
                </a:solidFill>
                <a:latin typeface="Symbol" charset="2"/>
                <a:cs typeface="Symbol" charset="2"/>
              </a:rPr>
              <a:t>f</a:t>
            </a:r>
            <a:endParaRPr lang="it-IT" sz="2800" b="1" dirty="0">
              <a:solidFill>
                <a:srgbClr val="FF0000"/>
              </a:solidFill>
              <a:latin typeface="Symbol" charset="2"/>
              <a:cs typeface="Symbol" charset="2"/>
            </a:endParaRPr>
          </a:p>
        </p:txBody>
      </p:sp>
      <p:cxnSp>
        <p:nvCxnSpPr>
          <p:cNvPr id="96" name="Connettore 1 95"/>
          <p:cNvCxnSpPr/>
          <p:nvPr/>
        </p:nvCxnSpPr>
        <p:spPr bwMode="auto">
          <a:xfrm>
            <a:off x="870645" y="5930900"/>
            <a:ext cx="1368152" cy="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66134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03ED4F39-7169-5D4C-97F8-85358520CF74}"/>
              </a:ext>
            </a:extLst>
          </p:cNvPr>
          <p:cNvSpPr txBox="1"/>
          <p:nvPr/>
        </p:nvSpPr>
        <p:spPr>
          <a:xfrm>
            <a:off x="1662733" y="80123"/>
            <a:ext cx="6634332" cy="594193"/>
          </a:xfrm>
          <a:prstGeom prst="rect">
            <a:avLst/>
          </a:prstGeom>
          <a:noFill/>
        </p:spPr>
        <p:txBody>
          <a:bodyPr wrap="square" lIns="100767" tIns="50383" rIns="100767" bIns="50383" rtlCol="0" anchor="ctr">
            <a:spAutoFit/>
          </a:bodyPr>
          <a:lstStyle/>
          <a:p>
            <a:pPr algn="ctr"/>
            <a:r>
              <a:rPr lang="en-US" sz="3200" b="1" dirty="0" smtClean="0">
                <a:solidFill>
                  <a:srgbClr val="800100"/>
                </a:solidFill>
                <a:latin typeface="+mn-lt"/>
                <a:cs typeface="Symbol" charset="2"/>
              </a:rPr>
              <a:t>RG-K DVCS Analysis Strategy</a:t>
            </a:r>
            <a:endParaRPr lang="en-US" sz="3200" b="1" dirty="0">
              <a:solidFill>
                <a:srgbClr val="800100"/>
              </a:solidFill>
              <a:latin typeface="+mn-lt"/>
            </a:endParaRPr>
          </a:p>
        </p:txBody>
      </p:sp>
      <p:sp>
        <p:nvSpPr>
          <p:cNvPr id="9" name="Segnaposto numero diapositiva 8"/>
          <p:cNvSpPr>
            <a:spLocks noGrp="1"/>
          </p:cNvSpPr>
          <p:nvPr>
            <p:ph type="sldNum" sz="quarter" idx="12"/>
          </p:nvPr>
        </p:nvSpPr>
        <p:spPr/>
        <p:txBody>
          <a:bodyPr/>
          <a:lstStyle/>
          <a:p>
            <a:fld id="{B2E123A2-8C0A-B24D-ABFA-7CF5F3B53C08}" type="slidenum">
              <a:rPr lang="en-US" smtClean="0"/>
              <a:pPr/>
              <a:t>18</a:t>
            </a:fld>
            <a:endParaRPr lang="en-US" dirty="0"/>
          </a:p>
        </p:txBody>
      </p:sp>
      <p:cxnSp>
        <p:nvCxnSpPr>
          <p:cNvPr id="20"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Segnaposto piè di pagina 8">
            <a:extLst>
              <a:ext uri="{FF2B5EF4-FFF2-40B4-BE49-F238E27FC236}">
                <a16:creationId xmlns:a16="http://schemas.microsoft.com/office/drawing/2014/main" xmlns="" id="{CD9C8141-89E4-8B45-8BE5-E1C68E604F8B}"/>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pic>
        <p:nvPicPr>
          <p:cNvPr id="54" name="Immagine 53" descr="Schermata 2020-09-18 alle 13.56.2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1045" y="1394396"/>
            <a:ext cx="3976825" cy="2085284"/>
          </a:xfrm>
          <a:prstGeom prst="rect">
            <a:avLst/>
          </a:prstGeom>
        </p:spPr>
      </p:pic>
      <p:graphicFrame>
        <p:nvGraphicFramePr>
          <p:cNvPr id="53" name="Oggetto 52"/>
          <p:cNvGraphicFramePr>
            <a:graphicFrameLocks noChangeAspect="1"/>
          </p:cNvGraphicFramePr>
          <p:nvPr>
            <p:extLst>
              <p:ext uri="{D42A27DB-BD31-4B8C-83A1-F6EECF244321}">
                <p14:modId xmlns:p14="http://schemas.microsoft.com/office/powerpoint/2010/main" val="2495260893"/>
              </p:ext>
            </p:extLst>
          </p:nvPr>
        </p:nvGraphicFramePr>
        <p:xfrm>
          <a:off x="8647509" y="1970460"/>
          <a:ext cx="1333177" cy="864096"/>
        </p:xfrm>
        <a:graphic>
          <a:graphicData uri="http://schemas.openxmlformats.org/presentationml/2006/ole">
            <mc:AlternateContent xmlns:mc="http://schemas.openxmlformats.org/markup-compatibility/2006">
              <mc:Choice xmlns:v="urn:schemas-microsoft-com:vml" Requires="v">
                <p:oleObj spid="_x0000_s2085" name="Equation" r:id="rId4" imgW="685800" imgH="444500" progId="Equation.3">
                  <p:embed/>
                </p:oleObj>
              </mc:Choice>
              <mc:Fallback>
                <p:oleObj name="Equation" r:id="rId4" imgW="685800" imgH="444500" progId="Equation.3">
                  <p:embed/>
                  <p:pic>
                    <p:nvPicPr>
                      <p:cNvPr id="0" name=""/>
                      <p:cNvPicPr/>
                      <p:nvPr/>
                    </p:nvPicPr>
                    <p:blipFill>
                      <a:blip r:embed="rId5"/>
                      <a:stretch>
                        <a:fillRect/>
                      </a:stretch>
                    </p:blipFill>
                    <p:spPr>
                      <a:xfrm>
                        <a:off x="8647509" y="1970460"/>
                        <a:ext cx="1333177" cy="864096"/>
                      </a:xfrm>
                      <a:prstGeom prst="rect">
                        <a:avLst/>
                      </a:prstGeom>
                    </p:spPr>
                  </p:pic>
                </p:oleObj>
              </mc:Fallback>
            </mc:AlternateContent>
          </a:graphicData>
        </a:graphic>
      </p:graphicFrame>
      <p:pic>
        <p:nvPicPr>
          <p:cNvPr id="56" name="Immagine 55" descr="Schermata 2020-09-18 alle 14.00.5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94981" y="3122588"/>
            <a:ext cx="5112568" cy="3758554"/>
          </a:xfrm>
          <a:prstGeom prst="rect">
            <a:avLst/>
          </a:prstGeom>
        </p:spPr>
      </p:pic>
      <p:grpSp>
        <p:nvGrpSpPr>
          <p:cNvPr id="3" name="Gruppo 2"/>
          <p:cNvGrpSpPr/>
          <p:nvPr/>
        </p:nvGrpSpPr>
        <p:grpSpPr>
          <a:xfrm>
            <a:off x="942653" y="3986684"/>
            <a:ext cx="2797788" cy="2664296"/>
            <a:chOff x="222573" y="3914676"/>
            <a:chExt cx="2797788" cy="2664296"/>
          </a:xfrm>
        </p:grpSpPr>
        <p:pic>
          <p:nvPicPr>
            <p:cNvPr id="55" name="Immagine 54" descr="Schermata 2020-09-18 alle 13.58.16.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2573" y="3914676"/>
              <a:ext cx="2797788" cy="2664296"/>
            </a:xfrm>
            <a:prstGeom prst="rect">
              <a:avLst/>
            </a:prstGeom>
          </p:spPr>
        </p:pic>
        <p:sp>
          <p:nvSpPr>
            <p:cNvPr id="57" name="CasellaDiTesto 56"/>
            <p:cNvSpPr txBox="1"/>
            <p:nvPr/>
          </p:nvSpPr>
          <p:spPr>
            <a:xfrm>
              <a:off x="870645" y="4202708"/>
              <a:ext cx="992579" cy="415498"/>
            </a:xfrm>
            <a:prstGeom prst="rect">
              <a:avLst/>
            </a:prstGeom>
            <a:noFill/>
          </p:spPr>
          <p:txBody>
            <a:bodyPr wrap="none" rtlCol="0">
              <a:spAutoFit/>
            </a:bodyPr>
            <a:lstStyle/>
            <a:p>
              <a:r>
                <a:rPr lang="it-IT" b="1" dirty="0" smtClean="0">
                  <a:latin typeface="+mn-lt"/>
                </a:rPr>
                <a:t>11 </a:t>
              </a:r>
              <a:r>
                <a:rPr lang="it-IT" b="1" dirty="0" err="1" smtClean="0">
                  <a:latin typeface="+mn-lt"/>
                </a:rPr>
                <a:t>GeV</a:t>
              </a:r>
              <a:endParaRPr lang="it-IT" b="1" dirty="0">
                <a:latin typeface="+mn-lt"/>
              </a:endParaRPr>
            </a:p>
          </p:txBody>
        </p:sp>
        <p:sp>
          <p:nvSpPr>
            <p:cNvPr id="58" name="CasellaDiTesto 57"/>
            <p:cNvSpPr txBox="1"/>
            <p:nvPr/>
          </p:nvSpPr>
          <p:spPr>
            <a:xfrm>
              <a:off x="1950765" y="5354836"/>
              <a:ext cx="1069524" cy="415498"/>
            </a:xfrm>
            <a:prstGeom prst="rect">
              <a:avLst/>
            </a:prstGeom>
            <a:noFill/>
          </p:spPr>
          <p:txBody>
            <a:bodyPr wrap="none" rtlCol="0">
              <a:spAutoFit/>
            </a:bodyPr>
            <a:lstStyle/>
            <a:p>
              <a:r>
                <a:rPr lang="it-IT" b="1" dirty="0" smtClean="0">
                  <a:solidFill>
                    <a:srgbClr val="FF0000"/>
                  </a:solidFill>
                  <a:latin typeface="+mn-lt"/>
                </a:rPr>
                <a:t>8.8 </a:t>
              </a:r>
              <a:r>
                <a:rPr lang="it-IT" b="1" dirty="0" err="1" smtClean="0">
                  <a:solidFill>
                    <a:srgbClr val="FF0000"/>
                  </a:solidFill>
                  <a:latin typeface="+mn-lt"/>
                </a:rPr>
                <a:t>GeV</a:t>
              </a:r>
              <a:endParaRPr lang="it-IT" b="1" dirty="0">
                <a:solidFill>
                  <a:srgbClr val="FF0000"/>
                </a:solidFill>
                <a:latin typeface="+mn-lt"/>
              </a:endParaRPr>
            </a:p>
          </p:txBody>
        </p:sp>
        <p:sp>
          <p:nvSpPr>
            <p:cNvPr id="59" name="CasellaDiTesto 58"/>
            <p:cNvSpPr txBox="1"/>
            <p:nvPr/>
          </p:nvSpPr>
          <p:spPr>
            <a:xfrm>
              <a:off x="1662733" y="5786884"/>
              <a:ext cx="1069524" cy="415498"/>
            </a:xfrm>
            <a:prstGeom prst="rect">
              <a:avLst/>
            </a:prstGeom>
            <a:noFill/>
          </p:spPr>
          <p:txBody>
            <a:bodyPr wrap="none" rtlCol="0">
              <a:spAutoFit/>
            </a:bodyPr>
            <a:lstStyle/>
            <a:p>
              <a:r>
                <a:rPr lang="it-IT" b="1" dirty="0" smtClean="0">
                  <a:solidFill>
                    <a:srgbClr val="0000FF"/>
                  </a:solidFill>
                  <a:latin typeface="+mn-lt"/>
                </a:rPr>
                <a:t>6.6 </a:t>
              </a:r>
              <a:r>
                <a:rPr lang="it-IT" b="1" dirty="0" err="1" smtClean="0">
                  <a:solidFill>
                    <a:srgbClr val="0000FF"/>
                  </a:solidFill>
                  <a:latin typeface="+mn-lt"/>
                </a:rPr>
                <a:t>GeV</a:t>
              </a:r>
              <a:endParaRPr lang="it-IT" b="1" dirty="0">
                <a:solidFill>
                  <a:srgbClr val="0000FF"/>
                </a:solidFill>
                <a:latin typeface="+mn-lt"/>
              </a:endParaRPr>
            </a:p>
          </p:txBody>
        </p:sp>
      </p:grpSp>
      <p:pic>
        <p:nvPicPr>
          <p:cNvPr id="60" name="Immagine 59" descr="Schermata 2020-09-18 alle 14.14.2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59077" y="3122588"/>
            <a:ext cx="1625600" cy="901700"/>
          </a:xfrm>
          <a:prstGeom prst="rect">
            <a:avLst/>
          </a:prstGeom>
        </p:spPr>
      </p:pic>
      <p:sp>
        <p:nvSpPr>
          <p:cNvPr id="63" name="Rettangolo 62"/>
          <p:cNvSpPr/>
          <p:nvPr/>
        </p:nvSpPr>
        <p:spPr bwMode="auto">
          <a:xfrm>
            <a:off x="5119117" y="2834556"/>
            <a:ext cx="216024" cy="288032"/>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65" name="CasellaDiTesto 64"/>
          <p:cNvSpPr txBox="1"/>
          <p:nvPr/>
        </p:nvSpPr>
        <p:spPr>
          <a:xfrm>
            <a:off x="5839197" y="5714876"/>
            <a:ext cx="4104456" cy="646331"/>
          </a:xfrm>
          <a:prstGeom prst="rect">
            <a:avLst/>
          </a:prstGeom>
          <a:noFill/>
        </p:spPr>
        <p:txBody>
          <a:bodyPr wrap="square" rtlCol="0">
            <a:spAutoFit/>
          </a:bodyPr>
          <a:lstStyle/>
          <a:p>
            <a:r>
              <a:rPr lang="en-US" sz="1800" dirty="0" smtClean="0">
                <a:solidFill>
                  <a:srgbClr val="000090"/>
                </a:solidFill>
                <a:latin typeface="+mn-lt"/>
              </a:rPr>
              <a:t>Different beam energies are needed for </a:t>
            </a:r>
            <a:r>
              <a:rPr lang="en-US" sz="1800" b="1" dirty="0" err="1" smtClean="0">
                <a:solidFill>
                  <a:srgbClr val="000090"/>
                </a:solidFill>
                <a:latin typeface="+mn-lt"/>
              </a:rPr>
              <a:t>Rosenbluth</a:t>
            </a:r>
            <a:r>
              <a:rPr lang="en-US" sz="1800" b="1" dirty="0" smtClean="0">
                <a:solidFill>
                  <a:srgbClr val="000090"/>
                </a:solidFill>
                <a:latin typeface="+mn-lt"/>
              </a:rPr>
              <a:t> separation</a:t>
            </a:r>
            <a:endParaRPr lang="en-US" sz="1800" b="1" dirty="0">
              <a:solidFill>
                <a:srgbClr val="000090"/>
              </a:solidFill>
              <a:latin typeface="+mn-lt"/>
            </a:endParaRPr>
          </a:p>
        </p:txBody>
      </p:sp>
      <p:sp>
        <p:nvSpPr>
          <p:cNvPr id="68" name="Rettangolo 67"/>
          <p:cNvSpPr/>
          <p:nvPr/>
        </p:nvSpPr>
        <p:spPr bwMode="auto">
          <a:xfrm>
            <a:off x="4903093" y="2834556"/>
            <a:ext cx="216024" cy="288032"/>
          </a:xfrm>
          <a:prstGeom prst="rect">
            <a:avLst/>
          </a:prstGeom>
          <a:solidFill>
            <a:srgbClr val="FFFFFF"/>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sp>
        <p:nvSpPr>
          <p:cNvPr id="72" name="Rettangolo 71"/>
          <p:cNvSpPr/>
          <p:nvPr/>
        </p:nvSpPr>
        <p:spPr bwMode="auto">
          <a:xfrm>
            <a:off x="4327029" y="2906564"/>
            <a:ext cx="216024" cy="3384376"/>
          </a:xfrm>
          <a:prstGeom prst="rect">
            <a:avLst/>
          </a:prstGeom>
          <a:solidFill>
            <a:srgbClr val="FFFFFF"/>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a:ln>
                <a:noFill/>
              </a:ln>
              <a:solidFill>
                <a:srgbClr val="800000"/>
              </a:solidFill>
              <a:effectLst/>
              <a:latin typeface="Baskerville Old Face" charset="0"/>
              <a:ea typeface="ＭＳ Ｐゴシック" charset="0"/>
              <a:cs typeface="ＭＳ Ｐゴシック" charset="0"/>
            </a:endParaRPr>
          </a:p>
        </p:txBody>
      </p:sp>
      <p:cxnSp>
        <p:nvCxnSpPr>
          <p:cNvPr id="62" name="Connettore 2 61"/>
          <p:cNvCxnSpPr/>
          <p:nvPr/>
        </p:nvCxnSpPr>
        <p:spPr bwMode="auto">
          <a:xfrm flipV="1">
            <a:off x="4399037" y="3050580"/>
            <a:ext cx="0" cy="3168352"/>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3" name="CasellaDiTesto 72"/>
          <p:cNvSpPr txBox="1"/>
          <p:nvPr/>
        </p:nvSpPr>
        <p:spPr>
          <a:xfrm>
            <a:off x="654621" y="1970460"/>
            <a:ext cx="1064245" cy="415498"/>
          </a:xfrm>
          <a:prstGeom prst="rect">
            <a:avLst/>
          </a:prstGeom>
          <a:noFill/>
        </p:spPr>
        <p:txBody>
          <a:bodyPr wrap="none" rtlCol="0">
            <a:spAutoFit/>
          </a:bodyPr>
          <a:lstStyle/>
          <a:p>
            <a:r>
              <a:rPr lang="it-IT" b="1" dirty="0" smtClean="0">
                <a:solidFill>
                  <a:srgbClr val="800000"/>
                </a:solidFill>
                <a:latin typeface="+mn-lt"/>
              </a:rPr>
              <a:t>6.5&amp;7.5</a:t>
            </a:r>
            <a:endParaRPr lang="it-IT" b="1" dirty="0">
              <a:solidFill>
                <a:srgbClr val="800000"/>
              </a:solidFill>
              <a:latin typeface="+mn-lt"/>
            </a:endParaRPr>
          </a:p>
        </p:txBody>
      </p:sp>
      <p:grpSp>
        <p:nvGrpSpPr>
          <p:cNvPr id="77" name="Gruppo 76"/>
          <p:cNvGrpSpPr/>
          <p:nvPr/>
        </p:nvGrpSpPr>
        <p:grpSpPr>
          <a:xfrm>
            <a:off x="798637" y="674316"/>
            <a:ext cx="8619010" cy="936714"/>
            <a:chOff x="222573" y="674316"/>
            <a:chExt cx="8619010" cy="936714"/>
          </a:xfrm>
        </p:grpSpPr>
        <p:sp>
          <p:nvSpPr>
            <p:cNvPr id="74" name="CasellaDiTesto 73"/>
            <p:cNvSpPr txBox="1"/>
            <p:nvPr/>
          </p:nvSpPr>
          <p:spPr>
            <a:xfrm>
              <a:off x="222573" y="674316"/>
              <a:ext cx="7776864" cy="830997"/>
            </a:xfrm>
            <a:prstGeom prst="rect">
              <a:avLst/>
            </a:prstGeom>
            <a:noFill/>
          </p:spPr>
          <p:txBody>
            <a:bodyPr wrap="square" rtlCol="0">
              <a:spAutoFit/>
            </a:bodyPr>
            <a:lstStyle/>
            <a:p>
              <a:pPr algn="ctr"/>
              <a:r>
                <a:rPr lang="en-US" sz="2400" dirty="0" smtClean="0">
                  <a:latin typeface="+mn-lt"/>
                </a:rPr>
                <a:t>Need </a:t>
              </a:r>
              <a:r>
                <a:rPr lang="en-US" sz="2400" b="1" dirty="0" smtClean="0">
                  <a:latin typeface="+mn-lt"/>
                </a:rPr>
                <a:t>two beam energies</a:t>
              </a:r>
              <a:r>
                <a:rPr lang="en-US" sz="2400" dirty="0" smtClean="0">
                  <a:latin typeface="+mn-lt"/>
                </a:rPr>
                <a:t>, in addition to RGA 10.6 </a:t>
              </a:r>
              <a:r>
                <a:rPr lang="en-US" sz="2400" dirty="0" err="1" smtClean="0">
                  <a:latin typeface="+mn-lt"/>
                </a:rPr>
                <a:t>GeV</a:t>
              </a:r>
              <a:r>
                <a:rPr lang="en-US" sz="2400" dirty="0" smtClean="0">
                  <a:latin typeface="+mn-lt"/>
                </a:rPr>
                <a:t> </a:t>
              </a:r>
            </a:p>
            <a:p>
              <a:r>
                <a:rPr lang="en-US" sz="2400" b="1" dirty="0" smtClean="0">
                  <a:latin typeface="+mn-lt"/>
                </a:rPr>
                <a:t>to separate </a:t>
              </a:r>
              <a:r>
                <a:rPr lang="en-US" sz="2400" dirty="0" smtClean="0">
                  <a:latin typeface="+mn-lt"/>
                </a:rPr>
                <a:t>the interference			      from   </a:t>
              </a:r>
              <a:endParaRPr lang="en-US" sz="2400" dirty="0">
                <a:latin typeface="+mn-lt"/>
              </a:endParaRPr>
            </a:p>
          </p:txBody>
        </p:sp>
        <p:pic>
          <p:nvPicPr>
            <p:cNvPr id="75" name="Immagine 74" descr="Schermata 2020-09-23 alle 16.16.33.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19317" y="1106364"/>
              <a:ext cx="1922266" cy="504666"/>
            </a:xfrm>
            <a:prstGeom prst="rect">
              <a:avLst/>
            </a:prstGeom>
            <a:ln>
              <a:solidFill>
                <a:srgbClr val="FF0000"/>
              </a:solidFill>
            </a:ln>
          </p:spPr>
        </p:pic>
        <p:pic>
          <p:nvPicPr>
            <p:cNvPr id="76" name="Immagine 75" descr="Schermata 2020-09-23 alle 16.16.24.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94981" y="1106364"/>
              <a:ext cx="2232248" cy="433422"/>
            </a:xfrm>
            <a:prstGeom prst="rect">
              <a:avLst/>
            </a:prstGeom>
            <a:ln>
              <a:solidFill>
                <a:srgbClr val="FF0000"/>
              </a:solidFill>
            </a:ln>
          </p:spPr>
        </p:pic>
      </p:grpSp>
      <p:sp>
        <p:nvSpPr>
          <p:cNvPr id="2" name="CasellaDiTesto 1"/>
          <p:cNvSpPr txBox="1"/>
          <p:nvPr/>
        </p:nvSpPr>
        <p:spPr>
          <a:xfrm>
            <a:off x="8071445" y="4418732"/>
            <a:ext cx="1580061" cy="415498"/>
          </a:xfrm>
          <a:prstGeom prst="rect">
            <a:avLst/>
          </a:prstGeom>
          <a:noFill/>
        </p:spPr>
        <p:txBody>
          <a:bodyPr wrap="none" rtlCol="0">
            <a:spAutoFit/>
          </a:bodyPr>
          <a:lstStyle/>
          <a:p>
            <a:r>
              <a:rPr lang="it-IT" dirty="0" smtClean="0">
                <a:solidFill>
                  <a:srgbClr val="800000"/>
                </a:solidFill>
                <a:latin typeface="+mn-lt"/>
              </a:rPr>
              <a:t>BSA(Q</a:t>
            </a:r>
            <a:r>
              <a:rPr lang="it-IT" baseline="30000" dirty="0" smtClean="0">
                <a:solidFill>
                  <a:srgbClr val="800000"/>
                </a:solidFill>
                <a:latin typeface="+mn-lt"/>
              </a:rPr>
              <a:t>2</a:t>
            </a:r>
            <a:r>
              <a:rPr lang="it-IT" dirty="0" smtClean="0">
                <a:solidFill>
                  <a:srgbClr val="800000"/>
                </a:solidFill>
                <a:latin typeface="+mn-lt"/>
              </a:rPr>
              <a:t>, </a:t>
            </a:r>
            <a:r>
              <a:rPr lang="it-IT" dirty="0" err="1" smtClean="0">
                <a:solidFill>
                  <a:srgbClr val="800000"/>
                </a:solidFill>
                <a:latin typeface="+mn-lt"/>
              </a:rPr>
              <a:t>x</a:t>
            </a:r>
            <a:r>
              <a:rPr lang="it-IT" baseline="-25000" dirty="0" err="1" smtClean="0">
                <a:solidFill>
                  <a:srgbClr val="800000"/>
                </a:solidFill>
                <a:latin typeface="+mn-lt"/>
              </a:rPr>
              <a:t>B</a:t>
            </a:r>
            <a:r>
              <a:rPr lang="it-IT" baseline="-25000" dirty="0" smtClean="0">
                <a:solidFill>
                  <a:srgbClr val="800000"/>
                </a:solidFill>
                <a:latin typeface="+mn-lt"/>
              </a:rPr>
              <a:t>,</a:t>
            </a:r>
            <a:r>
              <a:rPr lang="it-IT" dirty="0" smtClean="0">
                <a:solidFill>
                  <a:srgbClr val="800000"/>
                </a:solidFill>
                <a:latin typeface="+mn-lt"/>
              </a:rPr>
              <a:t> t)</a:t>
            </a:r>
            <a:endParaRPr lang="it-IT" dirty="0">
              <a:solidFill>
                <a:srgbClr val="800000"/>
              </a:solidFill>
              <a:latin typeface="+mn-lt"/>
            </a:endParaRPr>
          </a:p>
        </p:txBody>
      </p:sp>
      <p:graphicFrame>
        <p:nvGraphicFramePr>
          <p:cNvPr id="52" name="Oggetto 51"/>
          <p:cNvGraphicFramePr>
            <a:graphicFrameLocks noChangeAspect="1"/>
          </p:cNvGraphicFramePr>
          <p:nvPr>
            <p:extLst>
              <p:ext uri="{D42A27DB-BD31-4B8C-83A1-F6EECF244321}">
                <p14:modId xmlns:p14="http://schemas.microsoft.com/office/powerpoint/2010/main" val="2212702855"/>
              </p:ext>
            </p:extLst>
          </p:nvPr>
        </p:nvGraphicFramePr>
        <p:xfrm>
          <a:off x="8935541" y="2978572"/>
          <a:ext cx="1008112" cy="788957"/>
        </p:xfrm>
        <a:graphic>
          <a:graphicData uri="http://schemas.openxmlformats.org/presentationml/2006/ole">
            <mc:AlternateContent xmlns:mc="http://schemas.openxmlformats.org/markup-compatibility/2006">
              <mc:Choice xmlns:v="urn:schemas-microsoft-com:vml" Requires="v">
                <p:oleObj spid="_x0000_s2086" name="Equation" r:id="rId11" imgW="584200" imgH="457200" progId="Equation.3">
                  <p:embed/>
                </p:oleObj>
              </mc:Choice>
              <mc:Fallback>
                <p:oleObj name="Equation" r:id="rId11" imgW="584200" imgH="457200" progId="Equation.3">
                  <p:embed/>
                  <p:pic>
                    <p:nvPicPr>
                      <p:cNvPr id="0" name=""/>
                      <p:cNvPicPr/>
                      <p:nvPr/>
                    </p:nvPicPr>
                    <p:blipFill>
                      <a:blip r:embed="rId12"/>
                      <a:stretch>
                        <a:fillRect/>
                      </a:stretch>
                    </p:blipFill>
                    <p:spPr>
                      <a:xfrm>
                        <a:off x="8935541" y="2978572"/>
                        <a:ext cx="1008112" cy="788957"/>
                      </a:xfrm>
                      <a:prstGeom prst="rect">
                        <a:avLst/>
                      </a:prstGeom>
                    </p:spPr>
                  </p:pic>
                </p:oleObj>
              </mc:Fallback>
            </mc:AlternateContent>
          </a:graphicData>
        </a:graphic>
      </p:graphicFrame>
      <p:pic>
        <p:nvPicPr>
          <p:cNvPr id="49" name="Immagine 48" descr="Schermata 2020-09-18 alle 12.35.46.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1466404"/>
            <a:ext cx="4032449" cy="2520280"/>
          </a:xfrm>
          <a:prstGeom prst="rect">
            <a:avLst/>
          </a:prstGeom>
        </p:spPr>
      </p:pic>
    </p:spTree>
    <p:extLst>
      <p:ext uri="{BB962C8B-B14F-4D97-AF65-F5344CB8AC3E}">
        <p14:creationId xmlns:p14="http://schemas.microsoft.com/office/powerpoint/2010/main" val="114222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03ED4F39-7169-5D4C-97F8-85358520CF74}"/>
              </a:ext>
            </a:extLst>
          </p:cNvPr>
          <p:cNvSpPr txBox="1"/>
          <p:nvPr/>
        </p:nvSpPr>
        <p:spPr>
          <a:xfrm>
            <a:off x="1662733" y="80123"/>
            <a:ext cx="6634332" cy="594193"/>
          </a:xfrm>
          <a:prstGeom prst="rect">
            <a:avLst/>
          </a:prstGeom>
          <a:noFill/>
        </p:spPr>
        <p:txBody>
          <a:bodyPr wrap="square" lIns="100767" tIns="50383" rIns="100767" bIns="50383" rtlCol="0" anchor="ctr">
            <a:spAutoFit/>
          </a:bodyPr>
          <a:lstStyle/>
          <a:p>
            <a:pPr algn="ctr"/>
            <a:r>
              <a:rPr lang="en-US" sz="3200" b="1" dirty="0" smtClean="0">
                <a:solidFill>
                  <a:srgbClr val="800100"/>
                </a:solidFill>
                <a:latin typeface="+mn-lt"/>
                <a:cs typeface="Symbol" charset="2"/>
              </a:rPr>
              <a:t>RG-K DVCS Kinematics and Statistics </a:t>
            </a:r>
            <a:endParaRPr lang="en-US" sz="3200" b="1" dirty="0">
              <a:solidFill>
                <a:srgbClr val="800100"/>
              </a:solidFill>
              <a:latin typeface="+mn-lt"/>
            </a:endParaRPr>
          </a:p>
        </p:txBody>
      </p:sp>
      <p:sp>
        <p:nvSpPr>
          <p:cNvPr id="9" name="Segnaposto numero diapositiva 8"/>
          <p:cNvSpPr>
            <a:spLocks noGrp="1"/>
          </p:cNvSpPr>
          <p:nvPr>
            <p:ph type="sldNum" sz="quarter" idx="12"/>
          </p:nvPr>
        </p:nvSpPr>
        <p:spPr/>
        <p:txBody>
          <a:bodyPr/>
          <a:lstStyle/>
          <a:p>
            <a:fld id="{B2E123A2-8C0A-B24D-ABFA-7CF5F3B53C08}" type="slidenum">
              <a:rPr lang="en-US" smtClean="0"/>
              <a:pPr/>
              <a:t>19</a:t>
            </a:fld>
            <a:endParaRPr lang="en-US" dirty="0"/>
          </a:p>
        </p:txBody>
      </p:sp>
      <p:cxnSp>
        <p:nvCxnSpPr>
          <p:cNvPr id="20"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Segnaposto piè di pagina 8">
            <a:extLst>
              <a:ext uri="{FF2B5EF4-FFF2-40B4-BE49-F238E27FC236}">
                <a16:creationId xmlns:a16="http://schemas.microsoft.com/office/drawing/2014/main" xmlns="" id="{CD9C8141-89E4-8B45-8BE5-E1C68E604F8B}"/>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pic>
        <p:nvPicPr>
          <p:cNvPr id="2" name="Immagine 1" descr="Schermata 2020-09-18 alle 11.51.2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57" y="1250380"/>
            <a:ext cx="3936030" cy="2376264"/>
          </a:xfrm>
          <a:prstGeom prst="rect">
            <a:avLst/>
          </a:prstGeom>
        </p:spPr>
      </p:pic>
      <p:pic>
        <p:nvPicPr>
          <p:cNvPr id="4" name="Immagine 3" descr="Schermata 2020-09-18 alle 12.37.4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373" y="962348"/>
            <a:ext cx="2808312" cy="2134825"/>
          </a:xfrm>
          <a:prstGeom prst="rect">
            <a:avLst/>
          </a:prstGeom>
        </p:spPr>
      </p:pic>
      <p:pic>
        <p:nvPicPr>
          <p:cNvPr id="12" name="Immagine 11" descr="Schermata 2020-09-18 alle 11.51.4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005" y="1322388"/>
            <a:ext cx="3901005" cy="2376265"/>
          </a:xfrm>
          <a:prstGeom prst="rect">
            <a:avLst/>
          </a:prstGeom>
        </p:spPr>
      </p:pic>
      <p:sp>
        <p:nvSpPr>
          <p:cNvPr id="24" name="CasellaDiTesto 23"/>
          <p:cNvSpPr txBox="1"/>
          <p:nvPr/>
        </p:nvSpPr>
        <p:spPr>
          <a:xfrm>
            <a:off x="6991325" y="3554636"/>
            <a:ext cx="792088" cy="307777"/>
          </a:xfrm>
          <a:prstGeom prst="rect">
            <a:avLst/>
          </a:prstGeom>
          <a:solidFill>
            <a:srgbClr val="FFFFFF"/>
          </a:solidFill>
        </p:spPr>
        <p:txBody>
          <a:bodyPr wrap="square" rtlCol="0">
            <a:spAutoFit/>
          </a:bodyPr>
          <a:lstStyle/>
          <a:p>
            <a:r>
              <a:rPr lang="it-IT" sz="1400" dirty="0" err="1" smtClean="0">
                <a:latin typeface="+mn-lt"/>
              </a:rPr>
              <a:t>p</a:t>
            </a:r>
            <a:r>
              <a:rPr lang="it-IT" sz="1400" dirty="0" smtClean="0">
                <a:latin typeface="+mn-lt"/>
              </a:rPr>
              <a:t> (</a:t>
            </a:r>
            <a:r>
              <a:rPr lang="it-IT" sz="1400" dirty="0" err="1" smtClean="0">
                <a:latin typeface="+mn-lt"/>
              </a:rPr>
              <a:t>GeV</a:t>
            </a:r>
            <a:r>
              <a:rPr lang="it-IT" sz="1400" dirty="0" smtClean="0">
                <a:latin typeface="+mn-lt"/>
              </a:rPr>
              <a:t>)</a:t>
            </a:r>
            <a:endParaRPr lang="it-IT" sz="1400" dirty="0">
              <a:latin typeface="+mn-lt"/>
            </a:endParaRPr>
          </a:p>
        </p:txBody>
      </p:sp>
      <p:cxnSp>
        <p:nvCxnSpPr>
          <p:cNvPr id="29" name="Connettore 2 28"/>
          <p:cNvCxnSpPr/>
          <p:nvPr/>
        </p:nvCxnSpPr>
        <p:spPr bwMode="auto">
          <a:xfrm flipV="1">
            <a:off x="4975101" y="2995122"/>
            <a:ext cx="715531" cy="127466"/>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4" name="CasellaDiTesto 33"/>
          <p:cNvSpPr txBox="1"/>
          <p:nvPr/>
        </p:nvSpPr>
        <p:spPr>
          <a:xfrm>
            <a:off x="6847309" y="1898452"/>
            <a:ext cx="650163" cy="738664"/>
          </a:xfrm>
          <a:prstGeom prst="rect">
            <a:avLst/>
          </a:prstGeom>
          <a:noFill/>
        </p:spPr>
        <p:txBody>
          <a:bodyPr wrap="none" rtlCol="0">
            <a:spAutoFit/>
          </a:bodyPr>
          <a:lstStyle/>
          <a:p>
            <a:r>
              <a:rPr lang="it-IT" dirty="0" smtClean="0">
                <a:latin typeface="+mn-lt"/>
              </a:rPr>
              <a:t>CD</a:t>
            </a:r>
          </a:p>
          <a:p>
            <a:r>
              <a:rPr lang="it-IT" dirty="0" smtClean="0">
                <a:latin typeface="+mn-lt"/>
              </a:rPr>
              <a:t>85%</a:t>
            </a:r>
            <a:endParaRPr lang="it-IT" dirty="0">
              <a:latin typeface="+mn-lt"/>
            </a:endParaRPr>
          </a:p>
        </p:txBody>
      </p:sp>
      <p:sp>
        <p:nvSpPr>
          <p:cNvPr id="35" name="CasellaDiTesto 34"/>
          <p:cNvSpPr txBox="1"/>
          <p:nvPr/>
        </p:nvSpPr>
        <p:spPr>
          <a:xfrm>
            <a:off x="4471045" y="2762548"/>
            <a:ext cx="650163" cy="738664"/>
          </a:xfrm>
          <a:prstGeom prst="rect">
            <a:avLst/>
          </a:prstGeom>
          <a:noFill/>
        </p:spPr>
        <p:txBody>
          <a:bodyPr wrap="none" rtlCol="0">
            <a:spAutoFit/>
          </a:bodyPr>
          <a:lstStyle/>
          <a:p>
            <a:r>
              <a:rPr lang="it-IT" dirty="0" smtClean="0">
                <a:latin typeface="+mn-lt"/>
              </a:rPr>
              <a:t>FD</a:t>
            </a:r>
          </a:p>
          <a:p>
            <a:r>
              <a:rPr lang="it-IT" dirty="0" smtClean="0">
                <a:latin typeface="+mn-lt"/>
              </a:rPr>
              <a:t>15%</a:t>
            </a:r>
            <a:endParaRPr lang="it-IT" dirty="0">
              <a:latin typeface="+mn-lt"/>
            </a:endParaRPr>
          </a:p>
        </p:txBody>
      </p:sp>
      <p:cxnSp>
        <p:nvCxnSpPr>
          <p:cNvPr id="36" name="Connettore 2 35"/>
          <p:cNvCxnSpPr/>
          <p:nvPr/>
        </p:nvCxnSpPr>
        <p:spPr bwMode="auto">
          <a:xfrm flipH="1">
            <a:off x="5479157" y="2330500"/>
            <a:ext cx="1368154" cy="72008"/>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41" name="Immagine 40" descr="Schermata 2020-09-18 alle 12.52.3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1005" y="4130700"/>
            <a:ext cx="3041383" cy="2088232"/>
          </a:xfrm>
          <a:prstGeom prst="rect">
            <a:avLst/>
          </a:prstGeom>
        </p:spPr>
      </p:pic>
      <p:sp>
        <p:nvSpPr>
          <p:cNvPr id="43" name="CasellaDiTesto 42"/>
          <p:cNvSpPr txBox="1"/>
          <p:nvPr/>
        </p:nvSpPr>
        <p:spPr>
          <a:xfrm>
            <a:off x="2166789" y="1754436"/>
            <a:ext cx="1434977" cy="415498"/>
          </a:xfrm>
          <a:prstGeom prst="rect">
            <a:avLst/>
          </a:prstGeom>
          <a:noFill/>
        </p:spPr>
        <p:txBody>
          <a:bodyPr wrap="none" rtlCol="0">
            <a:spAutoFit/>
          </a:bodyPr>
          <a:lstStyle/>
          <a:p>
            <a:r>
              <a:rPr lang="it-IT" b="1" dirty="0" smtClean="0">
                <a:solidFill>
                  <a:srgbClr val="800000"/>
                </a:solidFill>
                <a:latin typeface="+mn-lt"/>
              </a:rPr>
              <a:t>e</a:t>
            </a:r>
            <a:r>
              <a:rPr lang="it-IT" b="1" baseline="30000" dirty="0" smtClean="0">
                <a:solidFill>
                  <a:srgbClr val="800000"/>
                </a:solidFill>
                <a:latin typeface="+mn-lt"/>
              </a:rPr>
              <a:t>-  </a:t>
            </a:r>
            <a:r>
              <a:rPr lang="it-IT" dirty="0" smtClean="0">
                <a:latin typeface="+mn-lt"/>
              </a:rPr>
              <a:t>in the FD</a:t>
            </a:r>
            <a:endParaRPr lang="it-IT" dirty="0">
              <a:latin typeface="+mn-lt"/>
            </a:endParaRPr>
          </a:p>
        </p:txBody>
      </p:sp>
      <p:sp>
        <p:nvSpPr>
          <p:cNvPr id="44" name="CasellaDiTesto 43"/>
          <p:cNvSpPr txBox="1"/>
          <p:nvPr/>
        </p:nvSpPr>
        <p:spPr>
          <a:xfrm>
            <a:off x="6271245" y="1682428"/>
            <a:ext cx="329180" cy="415498"/>
          </a:xfrm>
          <a:prstGeom prst="rect">
            <a:avLst/>
          </a:prstGeom>
          <a:noFill/>
        </p:spPr>
        <p:txBody>
          <a:bodyPr wrap="none" rtlCol="0">
            <a:spAutoFit/>
          </a:bodyPr>
          <a:lstStyle/>
          <a:p>
            <a:r>
              <a:rPr lang="it-IT" b="1" dirty="0" err="1" smtClean="0">
                <a:solidFill>
                  <a:srgbClr val="800000"/>
                </a:solidFill>
                <a:latin typeface="+mn-lt"/>
              </a:rPr>
              <a:t>p</a:t>
            </a:r>
            <a:endParaRPr lang="it-IT" b="1" dirty="0">
              <a:solidFill>
                <a:srgbClr val="800000"/>
              </a:solidFill>
              <a:latin typeface="+mn-lt"/>
            </a:endParaRPr>
          </a:p>
        </p:txBody>
      </p:sp>
      <p:grpSp>
        <p:nvGrpSpPr>
          <p:cNvPr id="6" name="Gruppo 5"/>
          <p:cNvGrpSpPr/>
          <p:nvPr/>
        </p:nvGrpSpPr>
        <p:grpSpPr>
          <a:xfrm>
            <a:off x="6585" y="3482628"/>
            <a:ext cx="4032448" cy="2892278"/>
            <a:chOff x="150565" y="3338612"/>
            <a:chExt cx="4032448" cy="2892278"/>
          </a:xfrm>
        </p:grpSpPr>
        <p:sp>
          <p:nvSpPr>
            <p:cNvPr id="3" name="CasellaDiTesto 2"/>
            <p:cNvSpPr txBox="1"/>
            <p:nvPr/>
          </p:nvSpPr>
          <p:spPr>
            <a:xfrm>
              <a:off x="510605" y="4994796"/>
              <a:ext cx="472511" cy="415498"/>
            </a:xfrm>
            <a:prstGeom prst="rect">
              <a:avLst/>
            </a:prstGeom>
            <a:noFill/>
          </p:spPr>
          <p:txBody>
            <a:bodyPr wrap="none" rtlCol="0">
              <a:spAutoFit/>
            </a:bodyPr>
            <a:lstStyle/>
            <a:p>
              <a:r>
                <a:rPr lang="it-IT" dirty="0" smtClean="0"/>
                <a:t>Ex</a:t>
              </a:r>
              <a:endParaRPr lang="it-IT" dirty="0"/>
            </a:p>
          </p:txBody>
        </p:sp>
        <p:pic>
          <p:nvPicPr>
            <p:cNvPr id="15" name="Immagine 14" descr="Schermata 2020-09-18 alle 11.52.0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565" y="3770660"/>
              <a:ext cx="4032448" cy="2460230"/>
            </a:xfrm>
            <a:prstGeom prst="rect">
              <a:avLst/>
            </a:prstGeom>
          </p:spPr>
        </p:pic>
        <p:sp>
          <p:nvSpPr>
            <p:cNvPr id="21" name="CasellaDiTesto 20"/>
            <p:cNvSpPr txBox="1"/>
            <p:nvPr/>
          </p:nvSpPr>
          <p:spPr>
            <a:xfrm>
              <a:off x="3102857" y="3338612"/>
              <a:ext cx="792088" cy="307777"/>
            </a:xfrm>
            <a:prstGeom prst="rect">
              <a:avLst/>
            </a:prstGeom>
            <a:solidFill>
              <a:srgbClr val="FFFFFF"/>
            </a:solidFill>
          </p:spPr>
          <p:txBody>
            <a:bodyPr wrap="square" rtlCol="0">
              <a:spAutoFit/>
            </a:bodyPr>
            <a:lstStyle/>
            <a:p>
              <a:r>
                <a:rPr lang="it-IT" sz="1400" dirty="0" err="1" smtClean="0">
                  <a:latin typeface="+mn-lt"/>
                </a:rPr>
                <a:t>p</a:t>
              </a:r>
              <a:r>
                <a:rPr lang="it-IT" sz="1400" dirty="0" smtClean="0">
                  <a:latin typeface="+mn-lt"/>
                </a:rPr>
                <a:t> (</a:t>
              </a:r>
              <a:r>
                <a:rPr lang="it-IT" sz="1400" dirty="0" err="1" smtClean="0">
                  <a:latin typeface="+mn-lt"/>
                </a:rPr>
                <a:t>GeV</a:t>
              </a:r>
              <a:r>
                <a:rPr lang="it-IT" sz="1400" dirty="0" smtClean="0">
                  <a:latin typeface="+mn-lt"/>
                </a:rPr>
                <a:t>)</a:t>
              </a:r>
              <a:endParaRPr lang="it-IT" sz="1400" dirty="0">
                <a:latin typeface="+mn-lt"/>
              </a:endParaRPr>
            </a:p>
          </p:txBody>
        </p:sp>
        <p:sp>
          <p:nvSpPr>
            <p:cNvPr id="26" name="CasellaDiTesto 25"/>
            <p:cNvSpPr txBox="1"/>
            <p:nvPr/>
          </p:nvSpPr>
          <p:spPr>
            <a:xfrm>
              <a:off x="2814861" y="4490740"/>
              <a:ext cx="474089" cy="415498"/>
            </a:xfrm>
            <a:prstGeom prst="rect">
              <a:avLst/>
            </a:prstGeom>
            <a:noFill/>
          </p:spPr>
          <p:txBody>
            <a:bodyPr wrap="none" rtlCol="0">
              <a:spAutoFit/>
            </a:bodyPr>
            <a:lstStyle/>
            <a:p>
              <a:r>
                <a:rPr lang="it-IT" dirty="0" smtClean="0">
                  <a:latin typeface="+mn-lt"/>
                </a:rPr>
                <a:t>FD</a:t>
              </a:r>
              <a:endParaRPr lang="it-IT" dirty="0">
                <a:latin typeface="+mn-lt"/>
              </a:endParaRPr>
            </a:p>
          </p:txBody>
        </p:sp>
        <p:sp>
          <p:nvSpPr>
            <p:cNvPr id="27" name="CasellaDiTesto 26"/>
            <p:cNvSpPr txBox="1"/>
            <p:nvPr/>
          </p:nvSpPr>
          <p:spPr>
            <a:xfrm>
              <a:off x="654621" y="5354836"/>
              <a:ext cx="441146" cy="415498"/>
            </a:xfrm>
            <a:prstGeom prst="rect">
              <a:avLst/>
            </a:prstGeom>
            <a:noFill/>
          </p:spPr>
          <p:txBody>
            <a:bodyPr wrap="none" rtlCol="0">
              <a:spAutoFit/>
            </a:bodyPr>
            <a:lstStyle/>
            <a:p>
              <a:r>
                <a:rPr lang="it-IT" dirty="0" smtClean="0">
                  <a:latin typeface="+mn-lt"/>
                </a:rPr>
                <a:t>FT</a:t>
              </a:r>
              <a:endParaRPr lang="it-IT" dirty="0">
                <a:latin typeface="+mn-lt"/>
              </a:endParaRPr>
            </a:p>
          </p:txBody>
        </p:sp>
        <p:cxnSp>
          <p:nvCxnSpPr>
            <p:cNvPr id="31" name="Connettore 2 30"/>
            <p:cNvCxnSpPr/>
            <p:nvPr/>
          </p:nvCxnSpPr>
          <p:spPr bwMode="auto">
            <a:xfrm flipH="1">
              <a:off x="2166789" y="4706764"/>
              <a:ext cx="792089" cy="57606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8" name="Connettore 2 37"/>
            <p:cNvCxnSpPr/>
            <p:nvPr/>
          </p:nvCxnSpPr>
          <p:spPr bwMode="auto">
            <a:xfrm>
              <a:off x="942653" y="5714876"/>
              <a:ext cx="1219587" cy="16550"/>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6" name="CasellaDiTesto 45"/>
            <p:cNvSpPr txBox="1"/>
            <p:nvPr/>
          </p:nvSpPr>
          <p:spPr>
            <a:xfrm>
              <a:off x="2310805" y="4058692"/>
              <a:ext cx="338554" cy="523220"/>
            </a:xfrm>
            <a:prstGeom prst="rect">
              <a:avLst/>
            </a:prstGeom>
            <a:noFill/>
          </p:spPr>
          <p:txBody>
            <a:bodyPr wrap="none" rtlCol="0">
              <a:spAutoFit/>
            </a:bodyPr>
            <a:lstStyle/>
            <a:p>
              <a:r>
                <a:rPr lang="it-IT" sz="2800" b="1" dirty="0" smtClean="0">
                  <a:latin typeface="Symbol" charset="2"/>
                  <a:cs typeface="Symbol" charset="2"/>
                </a:rPr>
                <a:t>g</a:t>
              </a:r>
              <a:endParaRPr lang="it-IT" sz="2800" b="1" dirty="0">
                <a:latin typeface="Symbol" charset="2"/>
                <a:cs typeface="Symbol" charset="2"/>
              </a:endParaRPr>
            </a:p>
          </p:txBody>
        </p:sp>
      </p:grpSp>
      <p:sp>
        <p:nvSpPr>
          <p:cNvPr id="48" name="CasellaDiTesto 47"/>
          <p:cNvSpPr txBox="1"/>
          <p:nvPr/>
        </p:nvSpPr>
        <p:spPr>
          <a:xfrm>
            <a:off x="510605" y="890340"/>
            <a:ext cx="2531462" cy="415498"/>
          </a:xfrm>
          <a:prstGeom prst="rect">
            <a:avLst/>
          </a:prstGeom>
          <a:noFill/>
        </p:spPr>
        <p:txBody>
          <a:bodyPr wrap="none" rtlCol="0">
            <a:spAutoFit/>
          </a:bodyPr>
          <a:lstStyle/>
          <a:p>
            <a:r>
              <a:rPr lang="it-IT" b="1" dirty="0" smtClean="0">
                <a:solidFill>
                  <a:srgbClr val="800000"/>
                </a:solidFill>
                <a:latin typeface="+mn-lt"/>
              </a:rPr>
              <a:t>6.5 </a:t>
            </a:r>
            <a:r>
              <a:rPr lang="it-IT" b="1" dirty="0" err="1" smtClean="0">
                <a:solidFill>
                  <a:srgbClr val="800000"/>
                </a:solidFill>
                <a:latin typeface="+mn-lt"/>
              </a:rPr>
              <a:t>GeV</a:t>
            </a:r>
            <a:r>
              <a:rPr lang="it-IT" b="1" dirty="0" smtClean="0">
                <a:solidFill>
                  <a:srgbClr val="800000"/>
                </a:solidFill>
                <a:latin typeface="+mn-lt"/>
              </a:rPr>
              <a:t> and 7.5 </a:t>
            </a:r>
            <a:r>
              <a:rPr lang="it-IT" b="1" dirty="0" err="1" smtClean="0">
                <a:solidFill>
                  <a:srgbClr val="800000"/>
                </a:solidFill>
                <a:latin typeface="+mn-lt"/>
              </a:rPr>
              <a:t>GeV</a:t>
            </a:r>
            <a:endParaRPr lang="it-IT" b="1" dirty="0">
              <a:solidFill>
                <a:srgbClr val="800000"/>
              </a:solidFill>
              <a:latin typeface="+mn-lt"/>
            </a:endParaRPr>
          </a:p>
        </p:txBody>
      </p:sp>
      <p:sp>
        <p:nvSpPr>
          <p:cNvPr id="19" name="TextBox 18">
            <a:extLst>
              <a:ext uri="{FF2B5EF4-FFF2-40B4-BE49-F238E27FC236}">
                <a16:creationId xmlns:a16="http://schemas.microsoft.com/office/drawing/2014/main" xmlns="" id="{8A27768A-80BA-304C-9EB2-3C02C51BC736}"/>
              </a:ext>
            </a:extLst>
          </p:cNvPr>
          <p:cNvSpPr txBox="1"/>
          <p:nvPr/>
        </p:nvSpPr>
        <p:spPr>
          <a:xfrm>
            <a:off x="366589" y="6290940"/>
            <a:ext cx="9289032" cy="424915"/>
          </a:xfrm>
          <a:prstGeom prst="rect">
            <a:avLst/>
          </a:prstGeom>
          <a:noFill/>
        </p:spPr>
        <p:txBody>
          <a:bodyPr wrap="square" lIns="100767" tIns="50383" rIns="100767" bIns="50383" rtlCol="0">
            <a:spAutoFit/>
          </a:bodyPr>
          <a:lstStyle/>
          <a:p>
            <a:r>
              <a:rPr lang="en-US" dirty="0" smtClean="0">
                <a:solidFill>
                  <a:srgbClr val="000090"/>
                </a:solidFill>
                <a:latin typeface="+mn-lt"/>
              </a:rPr>
              <a:t>Available statistics </a:t>
            </a:r>
            <a:r>
              <a:rPr lang="en-US" dirty="0" smtClean="0">
                <a:latin typeface="+mn-lt"/>
              </a:rPr>
              <a:t>~ 1.8 M events       </a:t>
            </a:r>
            <a:r>
              <a:rPr lang="en-US" dirty="0" smtClean="0">
                <a:solidFill>
                  <a:srgbClr val="000090"/>
                </a:solidFill>
                <a:latin typeface="+mn-lt"/>
              </a:rPr>
              <a:t>Full projected statistics </a:t>
            </a:r>
            <a:r>
              <a:rPr lang="en-US" dirty="0" smtClean="0">
                <a:solidFill>
                  <a:srgbClr val="800000"/>
                </a:solidFill>
                <a:latin typeface="+mn-lt"/>
              </a:rPr>
              <a:t>~ 20 M events</a:t>
            </a:r>
            <a:endParaRPr lang="en-US" dirty="0">
              <a:solidFill>
                <a:srgbClr val="800000"/>
              </a:solidFill>
              <a:latin typeface="+mn-lt"/>
            </a:endParaRPr>
          </a:p>
        </p:txBody>
      </p:sp>
      <p:sp>
        <p:nvSpPr>
          <p:cNvPr id="8" name="CasellaDiTesto 7"/>
          <p:cNvSpPr txBox="1"/>
          <p:nvPr/>
        </p:nvSpPr>
        <p:spPr>
          <a:xfrm>
            <a:off x="4615061" y="3770660"/>
            <a:ext cx="5544616" cy="738664"/>
          </a:xfrm>
          <a:prstGeom prst="rect">
            <a:avLst/>
          </a:prstGeom>
          <a:noFill/>
        </p:spPr>
        <p:txBody>
          <a:bodyPr wrap="square" rtlCol="0">
            <a:spAutoFit/>
          </a:bodyPr>
          <a:lstStyle/>
          <a:p>
            <a:pPr marL="342900" indent="-342900">
              <a:buFont typeface="Arial"/>
              <a:buChar char="•"/>
            </a:pPr>
            <a:r>
              <a:rPr lang="en-US" dirty="0" smtClean="0">
                <a:latin typeface="+mn-lt"/>
              </a:rPr>
              <a:t>All final particles are detected:   e’ </a:t>
            </a:r>
            <a:r>
              <a:rPr lang="en-US" dirty="0" smtClean="0">
                <a:latin typeface="Symbol" charset="2"/>
                <a:cs typeface="Symbol" charset="2"/>
              </a:rPr>
              <a:t>g</a:t>
            </a:r>
            <a:r>
              <a:rPr lang="en-US" dirty="0" smtClean="0">
                <a:latin typeface="+mn-lt"/>
              </a:rPr>
              <a:t> p</a:t>
            </a:r>
          </a:p>
          <a:p>
            <a:pPr marL="342900" indent="-342900">
              <a:buFont typeface="Arial"/>
              <a:buChar char="•"/>
            </a:pPr>
            <a:endParaRPr lang="en-US" dirty="0" smtClean="0">
              <a:latin typeface="+mn-lt"/>
            </a:endParaRPr>
          </a:p>
        </p:txBody>
      </p:sp>
      <p:sp>
        <p:nvSpPr>
          <p:cNvPr id="5" name="CasellaDiTesto 4"/>
          <p:cNvSpPr txBox="1"/>
          <p:nvPr/>
        </p:nvSpPr>
        <p:spPr>
          <a:xfrm>
            <a:off x="3750965" y="890340"/>
            <a:ext cx="3005951" cy="415498"/>
          </a:xfrm>
          <a:prstGeom prst="rect">
            <a:avLst/>
          </a:prstGeom>
          <a:noFill/>
        </p:spPr>
        <p:txBody>
          <a:bodyPr wrap="none" rtlCol="0">
            <a:spAutoFit/>
          </a:bodyPr>
          <a:lstStyle/>
          <a:p>
            <a:r>
              <a:rPr lang="it-IT" b="1" dirty="0" smtClean="0">
                <a:latin typeface="+mn-lt"/>
              </a:rPr>
              <a:t>Q</a:t>
            </a:r>
            <a:r>
              <a:rPr lang="it-IT" b="1" baseline="30000" dirty="0" smtClean="0">
                <a:latin typeface="+mn-lt"/>
              </a:rPr>
              <a:t>2</a:t>
            </a:r>
            <a:r>
              <a:rPr lang="it-IT" b="1" dirty="0" smtClean="0">
                <a:latin typeface="+mn-lt"/>
              </a:rPr>
              <a:t> &gt; 1 GeV</a:t>
            </a:r>
            <a:r>
              <a:rPr lang="it-IT" b="1" baseline="30000" dirty="0" smtClean="0">
                <a:latin typeface="+mn-lt"/>
              </a:rPr>
              <a:t>2         </a:t>
            </a:r>
            <a:r>
              <a:rPr lang="it-IT" b="1" dirty="0" err="1" smtClean="0">
                <a:latin typeface="+mn-lt"/>
              </a:rPr>
              <a:t>W</a:t>
            </a:r>
            <a:r>
              <a:rPr lang="it-IT" b="1" dirty="0" smtClean="0">
                <a:latin typeface="+mn-lt"/>
              </a:rPr>
              <a:t> &gt; 2 </a:t>
            </a:r>
            <a:r>
              <a:rPr lang="it-IT" b="1" dirty="0" err="1" smtClean="0">
                <a:latin typeface="+mn-lt"/>
              </a:rPr>
              <a:t>GeV</a:t>
            </a:r>
            <a:endParaRPr lang="it-IT" b="1" dirty="0">
              <a:latin typeface="+mn-lt"/>
            </a:endParaRPr>
          </a:p>
        </p:txBody>
      </p:sp>
      <p:pic>
        <p:nvPicPr>
          <p:cNvPr id="7" name="Immagine 6" descr="dvcs_epgMM2.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45167" y="4202708"/>
            <a:ext cx="3337083" cy="1956650"/>
          </a:xfrm>
          <a:prstGeom prst="rect">
            <a:avLst/>
          </a:prstGeom>
        </p:spPr>
      </p:pic>
    </p:spTree>
    <p:extLst>
      <p:ext uri="{BB962C8B-B14F-4D97-AF65-F5344CB8AC3E}">
        <p14:creationId xmlns:p14="http://schemas.microsoft.com/office/powerpoint/2010/main" val="223048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349470F-C6F8-4244-ACC3-4086BF64C6DB}"/>
              </a:ext>
            </a:extLst>
          </p:cNvPr>
          <p:cNvSpPr/>
          <p:nvPr/>
        </p:nvSpPr>
        <p:spPr bwMode="auto">
          <a:xfrm>
            <a:off x="2022773" y="6218932"/>
            <a:ext cx="6480720" cy="527022"/>
          </a:xfrm>
          <a:prstGeom prst="rect">
            <a:avLst/>
          </a:prstGeom>
          <a:noFill/>
          <a:ln w="34925" cap="flat" cmpd="sng" algn="ctr">
            <a:solidFill>
              <a:srgbClr val="7030A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dirty="0">
              <a:ln>
                <a:noFill/>
              </a:ln>
              <a:solidFill>
                <a:srgbClr val="800000"/>
              </a:solidFill>
              <a:effectLst/>
              <a:latin typeface="Baskerville Old Face" charset="0"/>
              <a:ea typeface="ＭＳ Ｐゴシック" charset="0"/>
              <a:cs typeface="ＭＳ Ｐゴシック" charset="0"/>
            </a:endParaRPr>
          </a:p>
        </p:txBody>
      </p:sp>
      <p:sp>
        <p:nvSpPr>
          <p:cNvPr id="2" name="Title 1"/>
          <p:cNvSpPr>
            <a:spLocks noGrp="1"/>
          </p:cNvSpPr>
          <p:nvPr>
            <p:ph type="title"/>
          </p:nvPr>
        </p:nvSpPr>
        <p:spPr>
          <a:xfrm>
            <a:off x="519115" y="26244"/>
            <a:ext cx="9344025" cy="727791"/>
          </a:xfrm>
          <a:ln>
            <a:noFill/>
          </a:ln>
        </p:spPr>
        <p:txBody>
          <a:bodyPr lIns="100735" tIns="50367" rIns="100735" bIns="50367" anchor="ctr">
            <a:normAutofit/>
          </a:bodyPr>
          <a:lstStyle/>
          <a:p>
            <a:r>
              <a:rPr lang="en-US" sz="3200" b="1" dirty="0">
                <a:solidFill>
                  <a:srgbClr val="800000"/>
                </a:solidFill>
              </a:rPr>
              <a:t>Questions to Address</a:t>
            </a:r>
          </a:p>
        </p:txBody>
      </p:sp>
      <p:sp>
        <p:nvSpPr>
          <p:cNvPr id="3" name="Content Placeholder 2"/>
          <p:cNvSpPr>
            <a:spLocks noGrp="1"/>
          </p:cNvSpPr>
          <p:nvPr>
            <p:ph idx="1"/>
          </p:nvPr>
        </p:nvSpPr>
        <p:spPr>
          <a:xfrm>
            <a:off x="438597" y="1250379"/>
            <a:ext cx="9577064" cy="5495575"/>
          </a:xfrm>
        </p:spPr>
        <p:txBody>
          <a:bodyPr lIns="100735" tIns="50367" rIns="100735" bIns="50367">
            <a:noAutofit/>
          </a:bodyPr>
          <a:lstStyle/>
          <a:p>
            <a:r>
              <a:rPr lang="en-US" sz="2400" dirty="0"/>
              <a:t>Is there any new information that would affect the scientific importance or impact of the Experiment since it was originally proposed? </a:t>
            </a:r>
          </a:p>
          <a:p>
            <a:pPr marL="0" indent="0">
              <a:buNone/>
            </a:pPr>
            <a:r>
              <a:rPr lang="en-US" sz="2400" dirty="0">
                <a:solidFill>
                  <a:srgbClr val="000090"/>
                </a:solidFill>
              </a:rPr>
              <a:t>				</a:t>
            </a:r>
            <a:r>
              <a:rPr lang="en-US" sz="2400" b="1" dirty="0">
                <a:solidFill>
                  <a:srgbClr val="000090"/>
                </a:solidFill>
              </a:rPr>
              <a:t>Latest developments in the field </a:t>
            </a:r>
            <a:endParaRPr lang="en-US" sz="2400" b="1" dirty="0">
              <a:cs typeface="Chalkboard"/>
            </a:endParaRPr>
          </a:p>
          <a:p>
            <a:pPr marL="0" indent="0">
              <a:buNone/>
            </a:pPr>
            <a:r>
              <a:rPr lang="en-US" sz="2400" dirty="0">
                <a:cs typeface="Chalkboard"/>
              </a:rPr>
              <a:t>		</a:t>
            </a:r>
          </a:p>
          <a:p>
            <a:r>
              <a:rPr lang="en-US" sz="2400" dirty="0">
                <a:cs typeface="Chalkboard"/>
              </a:rPr>
              <a:t>What is the status of the analysis of the collected data ?  </a:t>
            </a:r>
            <a:r>
              <a:rPr lang="en-US" sz="2400" dirty="0">
                <a:solidFill>
                  <a:srgbClr val="000000"/>
                </a:solidFill>
                <a:cs typeface="Chalkboard"/>
              </a:rPr>
              <a:t>What are the projected results for the full approved statistics?</a:t>
            </a:r>
          </a:p>
          <a:p>
            <a:pPr marL="0" indent="0">
              <a:buNone/>
            </a:pPr>
            <a:r>
              <a:rPr lang="en-US" sz="2400" dirty="0">
                <a:solidFill>
                  <a:srgbClr val="000000"/>
                </a:solidFill>
                <a:cs typeface="Chalkboard"/>
              </a:rPr>
              <a:t>				</a:t>
            </a:r>
            <a:r>
              <a:rPr lang="en-US" sz="2400" b="1" dirty="0">
                <a:solidFill>
                  <a:srgbClr val="000090"/>
                </a:solidFill>
              </a:rPr>
              <a:t>Physics impact of the respective data sets</a:t>
            </a:r>
            <a:r>
              <a:rPr lang="en-US" sz="2400" dirty="0">
                <a:solidFill>
                  <a:srgbClr val="000090"/>
                </a:solidFill>
                <a:cs typeface="Chalkboard"/>
              </a:rPr>
              <a:t>			</a:t>
            </a:r>
            <a:endParaRPr lang="en-US" sz="2400" dirty="0">
              <a:solidFill>
                <a:srgbClr val="000090"/>
              </a:solidFill>
              <a:latin typeface="Chalkboard"/>
              <a:cs typeface="Chalkboard"/>
            </a:endParaRPr>
          </a:p>
          <a:p>
            <a:r>
              <a:rPr lang="en-US" sz="2400" dirty="0"/>
              <a:t>Should the remaining beam time allocation and experiment grade be reconsidered? </a:t>
            </a:r>
          </a:p>
          <a:p>
            <a:pPr marL="0" indent="0">
              <a:buNone/>
            </a:pPr>
            <a:r>
              <a:rPr lang="en-US" sz="2400" dirty="0">
                <a:solidFill>
                  <a:srgbClr val="000090"/>
                </a:solidFill>
                <a:cs typeface="Chalkboard"/>
              </a:rPr>
              <a:t>				</a:t>
            </a:r>
            <a:r>
              <a:rPr lang="en-US" sz="2400" b="1" dirty="0">
                <a:solidFill>
                  <a:srgbClr val="000090"/>
                </a:solidFill>
                <a:cs typeface="Chalkboard"/>
              </a:rPr>
              <a:t>A</a:t>
            </a:r>
            <a:r>
              <a:rPr lang="en-US" sz="2400" b="1" baseline="30000" dirty="0">
                <a:solidFill>
                  <a:srgbClr val="000090"/>
                </a:solidFill>
                <a:cs typeface="Chalkboard"/>
              </a:rPr>
              <a:t>-</a:t>
            </a:r>
            <a:r>
              <a:rPr lang="en-US" sz="2400" b="1" dirty="0">
                <a:solidFill>
                  <a:srgbClr val="000090"/>
                </a:solidFill>
                <a:cs typeface="Chalkboard"/>
              </a:rPr>
              <a:t> to A grade upgrade scientific rating</a:t>
            </a:r>
            <a:endParaRPr lang="en-US" sz="2400" b="1" dirty="0">
              <a:solidFill>
                <a:srgbClr val="800000"/>
              </a:solidFill>
              <a:cs typeface="Chalkboard"/>
            </a:endParaRPr>
          </a:p>
          <a:p>
            <a:pPr marL="0" indent="0">
              <a:buNone/>
            </a:pPr>
            <a:r>
              <a:rPr lang="en-US" sz="2400" dirty="0">
                <a:solidFill>
                  <a:srgbClr val="800000"/>
                </a:solidFill>
                <a:cs typeface="Chalkboard"/>
              </a:rPr>
              <a:t>		</a:t>
            </a:r>
          </a:p>
          <a:p>
            <a:pPr marL="0" indent="0" algn="ctr">
              <a:buNone/>
            </a:pPr>
            <a:r>
              <a:rPr lang="en-US" sz="2400" b="1" dirty="0">
                <a:solidFill>
                  <a:srgbClr val="C00000"/>
                </a:solidFill>
                <a:cs typeface="Chalkboard"/>
              </a:rPr>
              <a:t>Request for the remaining 88 PAC approved days</a:t>
            </a:r>
            <a:endParaRPr lang="en-US" sz="2400" dirty="0">
              <a:solidFill>
                <a:srgbClr val="C00000"/>
              </a:solidFill>
              <a:cs typeface="Comic Sans MS"/>
            </a:endParaRPr>
          </a:p>
        </p:txBody>
      </p:sp>
      <p:sp>
        <p:nvSpPr>
          <p:cNvPr id="6" name="Slide Number Placeholder 5"/>
          <p:cNvSpPr>
            <a:spLocks noGrp="1"/>
          </p:cNvSpPr>
          <p:nvPr>
            <p:ph type="sldNum" sz="quarter" idx="12"/>
          </p:nvPr>
        </p:nvSpPr>
        <p:spPr/>
        <p:txBody>
          <a:bodyPr/>
          <a:lstStyle/>
          <a:p>
            <a:fld id="{7C838BDD-2A9B-A643-A699-54CA44B406CD}" type="slidenum">
              <a:rPr lang="en-US" smtClean="0"/>
              <a:pPr/>
              <a:t>2</a:t>
            </a:fld>
            <a:endParaRPr lang="en-US" dirty="0"/>
          </a:p>
        </p:txBody>
      </p:sp>
      <p:cxnSp>
        <p:nvCxnSpPr>
          <p:cNvPr id="8"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Connettore 2 13"/>
          <p:cNvCxnSpPr/>
          <p:nvPr/>
        </p:nvCxnSpPr>
        <p:spPr bwMode="auto">
          <a:xfrm>
            <a:off x="2886869" y="2304288"/>
            <a:ext cx="936104" cy="0"/>
          </a:xfrm>
          <a:prstGeom prst="straightConnector1">
            <a:avLst/>
          </a:prstGeom>
          <a:solidFill>
            <a:schemeClr val="accent1"/>
          </a:solidFill>
          <a:ln w="38100" cap="flat" cmpd="sng" algn="ctr">
            <a:solidFill>
              <a:srgbClr val="800000"/>
            </a:solidFill>
            <a:prstDash val="solid"/>
            <a:round/>
            <a:headEnd type="none" w="med" len="med"/>
            <a:tailEnd type="arrow"/>
          </a:ln>
          <a:effectLst>
            <a:outerShdw blurRad="63500" dist="38099" dir="2700000" algn="ctr" rotWithShape="0">
              <a:schemeClr val="bg2">
                <a:alpha val="74998"/>
              </a:schemeClr>
            </a:outerShdw>
          </a:effectLst>
          <a:extLst/>
        </p:spPr>
      </p:cxnSp>
      <p:cxnSp>
        <p:nvCxnSpPr>
          <p:cNvPr id="15" name="Connettore 2 14"/>
          <p:cNvCxnSpPr/>
          <p:nvPr/>
        </p:nvCxnSpPr>
        <p:spPr bwMode="auto">
          <a:xfrm>
            <a:off x="2886869" y="3986684"/>
            <a:ext cx="936104" cy="0"/>
          </a:xfrm>
          <a:prstGeom prst="straightConnector1">
            <a:avLst/>
          </a:prstGeom>
          <a:solidFill>
            <a:schemeClr val="accent1"/>
          </a:solidFill>
          <a:ln w="38100" cap="flat" cmpd="sng" algn="ctr">
            <a:solidFill>
              <a:srgbClr val="800000"/>
            </a:solidFill>
            <a:prstDash val="solid"/>
            <a:round/>
            <a:headEnd type="none" w="med" len="med"/>
            <a:tailEnd type="arrow"/>
          </a:ln>
          <a:effectLst>
            <a:outerShdw blurRad="63500" dist="38099" dir="2700000" algn="ctr" rotWithShape="0">
              <a:schemeClr val="bg2">
                <a:alpha val="74998"/>
              </a:schemeClr>
            </a:outerShdw>
          </a:effectLst>
          <a:extLst/>
        </p:spPr>
      </p:cxnSp>
      <p:cxnSp>
        <p:nvCxnSpPr>
          <p:cNvPr id="16" name="Connettore 2 15"/>
          <p:cNvCxnSpPr/>
          <p:nvPr/>
        </p:nvCxnSpPr>
        <p:spPr bwMode="auto">
          <a:xfrm>
            <a:off x="2886869" y="5596128"/>
            <a:ext cx="936104" cy="0"/>
          </a:xfrm>
          <a:prstGeom prst="straightConnector1">
            <a:avLst/>
          </a:prstGeom>
          <a:solidFill>
            <a:schemeClr val="accent1"/>
          </a:solidFill>
          <a:ln w="38100" cap="flat" cmpd="sng" algn="ctr">
            <a:solidFill>
              <a:srgbClr val="800000"/>
            </a:solidFill>
            <a:prstDash val="solid"/>
            <a:round/>
            <a:headEnd type="none" w="med" len="med"/>
            <a:tailEnd type="arrow"/>
          </a:ln>
          <a:effectLst>
            <a:outerShdw blurRad="63500" dist="38099" dir="2700000" algn="ctr" rotWithShape="0">
              <a:schemeClr val="bg2">
                <a:alpha val="74998"/>
              </a:schemeClr>
            </a:outerShdw>
          </a:effectLst>
          <a:extLst/>
        </p:spPr>
      </p:cxnSp>
      <p:sp>
        <p:nvSpPr>
          <p:cNvPr id="11" name="Segnaposto piè di pagina 8">
            <a:extLst>
              <a:ext uri="{FF2B5EF4-FFF2-40B4-BE49-F238E27FC236}">
                <a16:creationId xmlns:a16="http://schemas.microsoft.com/office/drawing/2014/main" xmlns="" id="{4DC722DD-253C-F147-BC5B-9FF204543CD1}"/>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73919241"/>
      </p:ext>
    </p:extLst>
  </p:cSld>
  <p:clrMapOvr>
    <a:masterClrMapping/>
  </p:clrMapOvr>
  <mc:AlternateContent xmlns:mc="http://schemas.openxmlformats.org/markup-compatibility/2006" xmlns:p14="http://schemas.microsoft.com/office/powerpoint/2010/main">
    <mc:Choice Requires="p14">
      <p:transition spd="med" p14:dur="700" advTm="1107">
        <p:fade/>
      </p:transition>
    </mc:Choice>
    <mc:Fallback xmlns="">
      <p:transition spd="med" advTm="1107">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1">
            <a:extLst>
              <a:ext uri="{FF2B5EF4-FFF2-40B4-BE49-F238E27FC236}">
                <a16:creationId xmlns:a16="http://schemas.microsoft.com/office/drawing/2014/main" xmlns="" id="{22A11E8B-3B70-CE4F-9BD4-6A1F4707E270}"/>
              </a:ext>
            </a:extLst>
          </p:cNvPr>
          <p:cNvSpPr txBox="1">
            <a:spLocks/>
          </p:cNvSpPr>
          <p:nvPr/>
        </p:nvSpPr>
        <p:spPr>
          <a:xfrm>
            <a:off x="430021" y="-106297"/>
            <a:ext cx="10382250" cy="902184"/>
          </a:xfrm>
          <a:prstGeom prst="rect">
            <a:avLst/>
          </a:prstGeom>
        </p:spPr>
        <p:txBody>
          <a:bodyPr lIns="112864" tIns="56432" rIns="112864" bIns="56432"/>
          <a:lst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endParaRPr lang="en-US" sz="3500" kern="0" dirty="0"/>
          </a:p>
        </p:txBody>
      </p:sp>
      <p:sp>
        <p:nvSpPr>
          <p:cNvPr id="10" name="Segnaposto numero diapositiva 9"/>
          <p:cNvSpPr>
            <a:spLocks noGrp="1"/>
          </p:cNvSpPr>
          <p:nvPr>
            <p:ph type="sldNum" sz="quarter" idx="12"/>
          </p:nvPr>
        </p:nvSpPr>
        <p:spPr/>
        <p:txBody>
          <a:bodyPr/>
          <a:lstStyle/>
          <a:p>
            <a:fld id="{87FEDEE0-F139-4643-B219-03D91C3D227A}" type="slidenum">
              <a:rPr lang="en-US" smtClean="0"/>
              <a:pPr/>
              <a:t>20</a:t>
            </a:fld>
            <a:endParaRPr lang="en-US" dirty="0"/>
          </a:p>
        </p:txBody>
      </p:sp>
      <p:cxnSp>
        <p:nvCxnSpPr>
          <p:cNvPr id="8"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egnaposto piè di pagina 8">
            <a:extLst>
              <a:ext uri="{FF2B5EF4-FFF2-40B4-BE49-F238E27FC236}">
                <a16:creationId xmlns:a16="http://schemas.microsoft.com/office/drawing/2014/main" xmlns="" id="{8B07F50C-0356-A24A-8FBF-ED912BE6CF3F}"/>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
        <p:nvSpPr>
          <p:cNvPr id="13" name="TextBox 10">
            <a:extLst>
              <a:ext uri="{FF2B5EF4-FFF2-40B4-BE49-F238E27FC236}">
                <a16:creationId xmlns:a16="http://schemas.microsoft.com/office/drawing/2014/main" xmlns="" id="{03ED4F39-7169-5D4C-97F8-85358520CF74}"/>
              </a:ext>
            </a:extLst>
          </p:cNvPr>
          <p:cNvSpPr txBox="1"/>
          <p:nvPr/>
        </p:nvSpPr>
        <p:spPr>
          <a:xfrm>
            <a:off x="1590725" y="98252"/>
            <a:ext cx="6634332" cy="594193"/>
          </a:xfrm>
          <a:prstGeom prst="rect">
            <a:avLst/>
          </a:prstGeom>
          <a:noFill/>
        </p:spPr>
        <p:txBody>
          <a:bodyPr wrap="square" lIns="100767" tIns="50383" rIns="100767" bIns="50383" rtlCol="0" anchor="ctr">
            <a:spAutoFit/>
          </a:bodyPr>
          <a:lstStyle/>
          <a:p>
            <a:pPr algn="ctr"/>
            <a:r>
              <a:rPr lang="en-US" sz="3200" b="1" dirty="0" smtClean="0">
                <a:solidFill>
                  <a:srgbClr val="800100"/>
                </a:solidFill>
                <a:latin typeface="+mn-lt"/>
                <a:cs typeface="Symbol" charset="2"/>
              </a:rPr>
              <a:t>RG-K DVCS BSA Preliminary Results</a:t>
            </a:r>
            <a:endParaRPr lang="en-US" sz="3200" b="1" dirty="0">
              <a:solidFill>
                <a:srgbClr val="800100"/>
              </a:solidFill>
              <a:latin typeface="+mn-lt"/>
            </a:endParaRPr>
          </a:p>
        </p:txBody>
      </p:sp>
      <p:pic>
        <p:nvPicPr>
          <p:cNvPr id="3" name="Immagine 2" descr="Schermata 2020-09-23 alle 16.29.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574" y="746325"/>
            <a:ext cx="3034938" cy="2880320"/>
          </a:xfrm>
          <a:prstGeom prst="rect">
            <a:avLst/>
          </a:prstGeom>
        </p:spPr>
      </p:pic>
      <p:pic>
        <p:nvPicPr>
          <p:cNvPr id="5" name="Immagine 4" descr="Schermata 2020-09-23 alle 16.29.2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2933" y="746323"/>
            <a:ext cx="3096344" cy="2886043"/>
          </a:xfrm>
          <a:prstGeom prst="rect">
            <a:avLst/>
          </a:prstGeom>
        </p:spPr>
      </p:pic>
      <p:pic>
        <p:nvPicPr>
          <p:cNvPr id="7" name="Immagine 6" descr="Schermata 2020-09-23 alle 16.29.51.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1285" y="746324"/>
            <a:ext cx="3112153" cy="2952328"/>
          </a:xfrm>
          <a:prstGeom prst="rect">
            <a:avLst/>
          </a:prstGeom>
        </p:spPr>
      </p:pic>
      <p:pic>
        <p:nvPicPr>
          <p:cNvPr id="15" name="Immagine 14" descr="Schermata 2020-09-23 alle 16.38.07.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621" y="4130700"/>
            <a:ext cx="2682292" cy="2755280"/>
          </a:xfrm>
          <a:prstGeom prst="rect">
            <a:avLst/>
          </a:prstGeom>
        </p:spPr>
      </p:pic>
      <p:sp>
        <p:nvSpPr>
          <p:cNvPr id="16" name="CasellaDiTesto 15"/>
          <p:cNvSpPr txBox="1"/>
          <p:nvPr/>
        </p:nvSpPr>
        <p:spPr>
          <a:xfrm>
            <a:off x="438597" y="3770660"/>
            <a:ext cx="3960440" cy="415498"/>
          </a:xfrm>
          <a:prstGeom prst="rect">
            <a:avLst/>
          </a:prstGeom>
          <a:noFill/>
        </p:spPr>
        <p:txBody>
          <a:bodyPr wrap="square" rtlCol="0">
            <a:spAutoFit/>
          </a:bodyPr>
          <a:lstStyle/>
          <a:p>
            <a:r>
              <a:rPr lang="en-US" dirty="0" smtClean="0">
                <a:latin typeface="+mn-lt"/>
              </a:rPr>
              <a:t>Proposed statistical accuracy </a:t>
            </a:r>
            <a:endParaRPr lang="en-US" dirty="0">
              <a:latin typeface="+mn-lt"/>
            </a:endParaRPr>
          </a:p>
        </p:txBody>
      </p:sp>
      <p:sp>
        <p:nvSpPr>
          <p:cNvPr id="18" name="CasellaDiTesto 17"/>
          <p:cNvSpPr txBox="1"/>
          <p:nvPr/>
        </p:nvSpPr>
        <p:spPr>
          <a:xfrm>
            <a:off x="3822973" y="3842668"/>
            <a:ext cx="6048672" cy="3108544"/>
          </a:xfrm>
          <a:prstGeom prst="rect">
            <a:avLst/>
          </a:prstGeom>
          <a:noFill/>
        </p:spPr>
        <p:txBody>
          <a:bodyPr wrap="square" rtlCol="0">
            <a:spAutoFit/>
          </a:bodyPr>
          <a:lstStyle/>
          <a:p>
            <a:pPr marL="457200" indent="-457200">
              <a:buFont typeface="Arial"/>
              <a:buChar char="•"/>
            </a:pPr>
            <a:r>
              <a:rPr lang="en-US" sz="2800" dirty="0" smtClean="0">
                <a:solidFill>
                  <a:srgbClr val="000090"/>
                </a:solidFill>
                <a:latin typeface="+mn-lt"/>
              </a:rPr>
              <a:t>Appropriate matching with RGA statistics is essential</a:t>
            </a:r>
          </a:p>
          <a:p>
            <a:pPr marL="457200" indent="-457200">
              <a:buFont typeface="Arial"/>
              <a:buChar char="•"/>
            </a:pPr>
            <a:r>
              <a:rPr lang="en-US" sz="2800" dirty="0">
                <a:solidFill>
                  <a:srgbClr val="000090"/>
                </a:solidFill>
                <a:latin typeface="+mn-lt"/>
              </a:rPr>
              <a:t>Large kinematical coverage is crucial to minimize </a:t>
            </a:r>
            <a:r>
              <a:rPr lang="en-US" sz="2800" dirty="0" smtClean="0">
                <a:solidFill>
                  <a:srgbClr val="000090"/>
                </a:solidFill>
                <a:latin typeface="+mn-lt"/>
              </a:rPr>
              <a:t>systematic uncertainties</a:t>
            </a:r>
          </a:p>
          <a:p>
            <a:endParaRPr lang="it-IT" sz="2800" dirty="0">
              <a:latin typeface="+mn-lt"/>
            </a:endParaRPr>
          </a:p>
          <a:p>
            <a:pPr algn="ctr"/>
            <a:r>
              <a:rPr lang="en-US" sz="2800" b="1" dirty="0" smtClean="0">
                <a:latin typeface="+mn-lt"/>
              </a:rPr>
              <a:t>50 PAC days  +  50 PAC days</a:t>
            </a:r>
          </a:p>
          <a:p>
            <a:pPr algn="ctr"/>
            <a:r>
              <a:rPr lang="en-US" sz="2800" dirty="0" smtClean="0">
                <a:solidFill>
                  <a:srgbClr val="800000"/>
                </a:solidFill>
                <a:latin typeface="+mn-lt"/>
              </a:rPr>
              <a:t>6.6 </a:t>
            </a:r>
            <a:r>
              <a:rPr lang="en-US" sz="2800" dirty="0" err="1" smtClean="0">
                <a:solidFill>
                  <a:srgbClr val="800000"/>
                </a:solidFill>
                <a:latin typeface="+mn-lt"/>
              </a:rPr>
              <a:t>GeV</a:t>
            </a:r>
            <a:r>
              <a:rPr lang="en-US" sz="2800" dirty="0" smtClean="0">
                <a:latin typeface="+mn-lt"/>
              </a:rPr>
              <a:t>		</a:t>
            </a:r>
            <a:r>
              <a:rPr lang="en-US" sz="2800" dirty="0" smtClean="0">
                <a:solidFill>
                  <a:srgbClr val="800000"/>
                </a:solidFill>
                <a:latin typeface="+mn-lt"/>
              </a:rPr>
              <a:t>8.8 </a:t>
            </a:r>
            <a:r>
              <a:rPr lang="en-US" sz="2800" dirty="0" err="1" smtClean="0">
                <a:solidFill>
                  <a:srgbClr val="800000"/>
                </a:solidFill>
                <a:latin typeface="+mn-lt"/>
              </a:rPr>
              <a:t>GeV</a:t>
            </a:r>
            <a:endParaRPr lang="en-US" sz="2800" dirty="0" smtClean="0">
              <a:solidFill>
                <a:srgbClr val="800000"/>
              </a:solidFill>
              <a:latin typeface="+mn-lt"/>
            </a:endParaRPr>
          </a:p>
        </p:txBody>
      </p:sp>
    </p:spTree>
    <p:extLst>
      <p:ext uri="{BB962C8B-B14F-4D97-AF65-F5344CB8AC3E}">
        <p14:creationId xmlns:p14="http://schemas.microsoft.com/office/powerpoint/2010/main" val="68778069"/>
      </p:ext>
    </p:extLst>
  </p:cSld>
  <p:clrMapOvr>
    <a:masterClrMapping/>
  </p:clrMapOvr>
  <mc:AlternateContent xmlns:mc="http://schemas.openxmlformats.org/markup-compatibility/2006" xmlns:p14="http://schemas.microsoft.com/office/powerpoint/2010/main">
    <mc:Choice Requires="p14">
      <p:transition spd="slow" p14:dur="2000" advTm="49382"/>
    </mc:Choice>
    <mc:Fallback xmlns="">
      <p:transition xmlns:p14="http://schemas.microsoft.com/office/powerpoint/2010/main" spd="slow" advTm="49382"/>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5" y="98251"/>
            <a:ext cx="9344025" cy="576065"/>
          </a:xfrm>
        </p:spPr>
        <p:txBody>
          <a:bodyPr anchor="ctr">
            <a:normAutofit fontScale="90000"/>
          </a:bodyPr>
          <a:lstStyle/>
          <a:p>
            <a:r>
              <a:rPr lang="en-US" sz="3200" b="1" dirty="0">
                <a:solidFill>
                  <a:srgbClr val="800100"/>
                </a:solidFill>
              </a:rPr>
              <a:t>Summary</a:t>
            </a:r>
          </a:p>
        </p:txBody>
      </p:sp>
      <p:sp>
        <p:nvSpPr>
          <p:cNvPr id="4" name="Segnaposto numero diapositiva 3"/>
          <p:cNvSpPr>
            <a:spLocks noGrp="1"/>
          </p:cNvSpPr>
          <p:nvPr>
            <p:ph type="sldNum" sz="quarter" idx="12"/>
          </p:nvPr>
        </p:nvSpPr>
        <p:spPr/>
        <p:txBody>
          <a:bodyPr/>
          <a:lstStyle/>
          <a:p>
            <a:fld id="{B2E123A2-8C0A-B24D-ABFA-7CF5F3B53C08}" type="slidenum">
              <a:rPr lang="en-US" smtClean="0"/>
              <a:pPr/>
              <a:t>21</a:t>
            </a:fld>
            <a:endParaRPr lang="en-US" dirty="0"/>
          </a:p>
        </p:txBody>
      </p:sp>
      <p:cxnSp>
        <p:nvCxnSpPr>
          <p:cNvPr id="6"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Segnaposto piè di pagina 8">
            <a:extLst>
              <a:ext uri="{FF2B5EF4-FFF2-40B4-BE49-F238E27FC236}">
                <a16:creationId xmlns:a16="http://schemas.microsoft.com/office/drawing/2014/main" xmlns="" id="{62386B86-5B11-E048-8A16-B120293F2805}"/>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
        <p:nvSpPr>
          <p:cNvPr id="10" name="Content Placeholder 2">
            <a:extLst>
              <a:ext uri="{FF2B5EF4-FFF2-40B4-BE49-F238E27FC236}">
                <a16:creationId xmlns:a16="http://schemas.microsoft.com/office/drawing/2014/main" xmlns="" id="{0ECCA9FB-1356-7B4C-8540-E5C6690C1B5A}"/>
              </a:ext>
            </a:extLst>
          </p:cNvPr>
          <p:cNvSpPr>
            <a:spLocks noGrp="1"/>
          </p:cNvSpPr>
          <p:nvPr>
            <p:ph idx="1"/>
          </p:nvPr>
        </p:nvSpPr>
        <p:spPr>
          <a:xfrm>
            <a:off x="117470" y="746324"/>
            <a:ext cx="10186223" cy="6048672"/>
          </a:xfrm>
          <a:ln>
            <a:noFill/>
          </a:ln>
        </p:spPr>
        <p:txBody>
          <a:bodyPr>
            <a:noAutofit/>
          </a:bodyPr>
          <a:lstStyle/>
          <a:p>
            <a:pPr marL="174625" indent="-174625">
              <a:buClr>
                <a:srgbClr val="800040"/>
              </a:buClr>
              <a:buFont typeface="Arial"/>
              <a:buChar char="•"/>
            </a:pPr>
            <a:r>
              <a:rPr lang="en-US" sz="2000" dirty="0">
                <a:latin typeface="Arial" panose="020B0604020202020204" pitchFamily="34" charset="0"/>
                <a:cs typeface="Arial" panose="020B0604020202020204" pitchFamily="34" charset="0"/>
              </a:rPr>
              <a:t>Expected results from the RG-K data will address several fundamental open problems in hadron physics:</a:t>
            </a:r>
          </a:p>
          <a:p>
            <a:pPr marL="517525" lvl="1" indent="-131763">
              <a:buClr>
                <a:srgbClr val="800040"/>
              </a:buClr>
              <a:buNone/>
            </a:pPr>
            <a:r>
              <a:rPr lang="en-US" sz="1800" dirty="0">
                <a:solidFill>
                  <a:srgbClr val="000090"/>
                </a:solidFill>
                <a:latin typeface="Arial" panose="020B0604020202020204" pitchFamily="34" charset="0"/>
                <a:cs typeface="Arial" panose="020B0604020202020204" pitchFamily="34" charset="0"/>
              </a:rPr>
              <a:t>- search for new states of baryon matter with glue as a structural component</a:t>
            </a:r>
          </a:p>
          <a:p>
            <a:pPr marL="517525" lvl="1" indent="-131763">
              <a:buClr>
                <a:srgbClr val="800040"/>
              </a:buClr>
              <a:buNone/>
            </a:pPr>
            <a:r>
              <a:rPr lang="en-US" sz="1800" dirty="0">
                <a:solidFill>
                  <a:srgbClr val="008C1C"/>
                </a:solidFill>
                <a:latin typeface="Arial" panose="020B0604020202020204" pitchFamily="34" charset="0"/>
                <a:cs typeface="Arial" panose="020B0604020202020204" pitchFamily="34" charset="0"/>
              </a:rPr>
              <a:t>- insight into the emergence of the deconfined meson-baryon cloud from the confined core of three constituent quarks</a:t>
            </a:r>
          </a:p>
          <a:p>
            <a:pPr marL="517525" lvl="1" indent="-131763">
              <a:buClr>
                <a:srgbClr val="800040"/>
              </a:buClr>
              <a:buNone/>
            </a:pPr>
            <a:r>
              <a:rPr lang="en-US" sz="1800" dirty="0">
                <a:solidFill>
                  <a:srgbClr val="000090"/>
                </a:solidFill>
                <a:latin typeface="Arial" panose="020B0604020202020204" pitchFamily="34" charset="0"/>
                <a:cs typeface="Arial" panose="020B0604020202020204" pitchFamily="34" charset="0"/>
              </a:rPr>
              <a:t>- shed light on the nature of the nucleon stability through the balance between the explosive/implosive </a:t>
            </a:r>
            <a:r>
              <a:rPr lang="en-US" sz="1800" dirty="0">
                <a:solidFill>
                  <a:srgbClr val="020090"/>
                </a:solidFill>
                <a:latin typeface="Arial" panose="020B0604020202020204" pitchFamily="34" charset="0"/>
                <a:cs typeface="Arial" panose="020B0604020202020204" pitchFamily="34" charset="0"/>
              </a:rPr>
              <a:t>parton</a:t>
            </a:r>
            <a:r>
              <a:rPr lang="en-US" sz="1800" dirty="0">
                <a:solidFill>
                  <a:srgbClr val="000090"/>
                </a:solidFill>
                <a:latin typeface="Arial" panose="020B0604020202020204" pitchFamily="34" charset="0"/>
                <a:cs typeface="Arial" panose="020B0604020202020204" pitchFamily="34" charset="0"/>
              </a:rPr>
              <a:t> pressure and shear forces</a:t>
            </a:r>
          </a:p>
          <a:p>
            <a:pPr marL="174625" indent="-174625">
              <a:buClr>
                <a:srgbClr val="800040"/>
              </a:buClr>
              <a:buFont typeface="Arial"/>
              <a:buChar char="•"/>
            </a:pPr>
            <a:r>
              <a:rPr lang="en-US" sz="2000" dirty="0">
                <a:latin typeface="Arial" panose="020B0604020202020204" pitchFamily="34" charset="0"/>
                <a:cs typeface="Arial" panose="020B0604020202020204" pitchFamily="34" charset="0"/>
              </a:rPr>
              <a:t>We have demonstrated the physics impact of the respective data sets:</a:t>
            </a:r>
          </a:p>
          <a:p>
            <a:pPr marL="517525" lvl="1" indent="-131763">
              <a:buClr>
                <a:srgbClr val="800040"/>
              </a:buClr>
              <a:buNone/>
            </a:pPr>
            <a:r>
              <a:rPr lang="en-US" sz="1800" dirty="0">
                <a:solidFill>
                  <a:srgbClr val="000090"/>
                </a:solidFill>
                <a:latin typeface="Arial" panose="020B0604020202020204" pitchFamily="34" charset="0"/>
                <a:cs typeface="Arial" panose="020B0604020202020204" pitchFamily="34" charset="0"/>
              </a:rPr>
              <a:t>- high statistics for the K</a:t>
            </a:r>
            <a:r>
              <a:rPr lang="en-US" sz="1800" baseline="30000" dirty="0">
                <a:solidFill>
                  <a:srgbClr val="000090"/>
                </a:solidFill>
                <a:latin typeface="Arial" panose="020B0604020202020204" pitchFamily="34" charset="0"/>
                <a:cs typeface="Arial" panose="020B0604020202020204" pitchFamily="34" charset="0"/>
              </a:rPr>
              <a:t>+</a:t>
            </a:r>
            <a:r>
              <a:rPr lang="en-US" sz="1800" dirty="0">
                <a:solidFill>
                  <a:srgbClr val="000090"/>
                </a:solidFill>
                <a:latin typeface="Arial" panose="020B0604020202020204" pitchFamily="34" charset="0"/>
                <a:cs typeface="Arial" panose="020B0604020202020204" pitchFamily="34" charset="0"/>
              </a:rPr>
              <a:t>Y and </a:t>
            </a:r>
            <a:r>
              <a:rPr lang="en-US" sz="1800" dirty="0">
                <a:solidFill>
                  <a:srgbClr val="000090"/>
                </a:solidFill>
                <a:latin typeface="Symbol" pitchFamily="2" charset="2"/>
                <a:cs typeface="Arial" panose="020B0604020202020204" pitchFamily="34" charset="0"/>
              </a:rPr>
              <a:t>p</a:t>
            </a:r>
            <a:r>
              <a:rPr lang="en-US" sz="1800" baseline="30000" dirty="0">
                <a:solidFill>
                  <a:srgbClr val="000090"/>
                </a:solidFill>
                <a:latin typeface="Arial" panose="020B0604020202020204" pitchFamily="34" charset="0"/>
                <a:cs typeface="Arial" panose="020B0604020202020204" pitchFamily="34" charset="0"/>
              </a:rPr>
              <a:t>+</a:t>
            </a:r>
            <a:r>
              <a:rPr lang="en-US" sz="1800" dirty="0">
                <a:solidFill>
                  <a:srgbClr val="000090"/>
                </a:solidFill>
                <a:latin typeface="Symbol" pitchFamily="2" charset="2"/>
                <a:cs typeface="Arial" panose="020B0604020202020204" pitchFamily="34" charset="0"/>
              </a:rPr>
              <a:t>p</a:t>
            </a:r>
            <a:r>
              <a:rPr lang="en-US" sz="1800" baseline="30000" dirty="0">
                <a:solidFill>
                  <a:srgbClr val="000090"/>
                </a:solidFill>
                <a:latin typeface="Arial" panose="020B0604020202020204" pitchFamily="34" charset="0"/>
                <a:cs typeface="Arial" panose="020B0604020202020204" pitchFamily="34" charset="0"/>
              </a:rPr>
              <a:t>-</a:t>
            </a:r>
            <a:r>
              <a:rPr lang="en-US" sz="1800" dirty="0">
                <a:solidFill>
                  <a:srgbClr val="000090"/>
                </a:solidFill>
                <a:latin typeface="Arial" panose="020B0604020202020204" pitchFamily="34" charset="0"/>
                <a:cs typeface="Arial" panose="020B0604020202020204" pitchFamily="34" charset="0"/>
              </a:rPr>
              <a:t>p channels allows for the determination of the Q</a:t>
            </a:r>
            <a:r>
              <a:rPr lang="en-US" sz="1800" baseline="30000" dirty="0">
                <a:solidFill>
                  <a:srgbClr val="000090"/>
                </a:solidFill>
                <a:latin typeface="Arial" panose="020B0604020202020204" pitchFamily="34" charset="0"/>
                <a:cs typeface="Arial" panose="020B0604020202020204" pitchFamily="34" charset="0"/>
              </a:rPr>
              <a:t>2</a:t>
            </a:r>
            <a:r>
              <a:rPr lang="en-US" sz="1800" dirty="0">
                <a:solidFill>
                  <a:srgbClr val="000090"/>
                </a:solidFill>
                <a:latin typeface="Arial" panose="020B0604020202020204" pitchFamily="34" charset="0"/>
                <a:cs typeface="Arial" panose="020B0604020202020204" pitchFamily="34" charset="0"/>
              </a:rPr>
              <a:t> evolution of the resonance electrocouplings within Q</a:t>
            </a:r>
            <a:r>
              <a:rPr lang="en-US" sz="1800" baseline="30000" dirty="0">
                <a:solidFill>
                  <a:srgbClr val="000090"/>
                </a:solidFill>
                <a:latin typeface="Arial" panose="020B0604020202020204" pitchFamily="34" charset="0"/>
                <a:cs typeface="Arial" panose="020B0604020202020204" pitchFamily="34" charset="0"/>
              </a:rPr>
              <a:t>2</a:t>
            </a:r>
            <a:r>
              <a:rPr lang="en-US" sz="1800" dirty="0">
                <a:solidFill>
                  <a:srgbClr val="000090"/>
                </a:solidFill>
                <a:latin typeface="Arial" panose="020B0604020202020204" pitchFamily="34" charset="0"/>
                <a:cs typeface="Arial" panose="020B0604020202020204" pitchFamily="34" charset="0"/>
              </a:rPr>
              <a:t> bins of the smallest sizes ever achieved</a:t>
            </a:r>
          </a:p>
          <a:p>
            <a:pPr marL="534988" lvl="1" indent="-150813">
              <a:buClr>
                <a:srgbClr val="800040"/>
              </a:buClr>
              <a:buFontTx/>
              <a:buChar char="-"/>
            </a:pPr>
            <a:r>
              <a:rPr lang="en-US" sz="1800" dirty="0">
                <a:solidFill>
                  <a:srgbClr val="008C1C"/>
                </a:solidFill>
                <a:latin typeface="Arial" panose="020B0604020202020204" pitchFamily="34" charset="0"/>
                <a:cs typeface="Arial" panose="020B0604020202020204" pitchFamily="34" charset="0"/>
              </a:rPr>
              <a:t>detailed information on the Q</a:t>
            </a:r>
            <a:r>
              <a:rPr lang="en-US" sz="1800" baseline="30000" dirty="0">
                <a:solidFill>
                  <a:srgbClr val="008C1C"/>
                </a:solidFill>
                <a:latin typeface="Arial" panose="020B0604020202020204" pitchFamily="34" charset="0"/>
                <a:cs typeface="Arial" panose="020B0604020202020204" pitchFamily="34" charset="0"/>
              </a:rPr>
              <a:t>2</a:t>
            </a:r>
            <a:r>
              <a:rPr lang="en-US" sz="1800" dirty="0">
                <a:solidFill>
                  <a:srgbClr val="008C1C"/>
                </a:solidFill>
                <a:latin typeface="Arial" panose="020B0604020202020204" pitchFamily="34" charset="0"/>
                <a:cs typeface="Arial" panose="020B0604020202020204" pitchFamily="34" charset="0"/>
              </a:rPr>
              <a:t>-dependence of the resonance electrocouplings is of particular importance both for hybrid baryon identification and for the exploration of the relevant degrees of freedom in baryon structure</a:t>
            </a:r>
          </a:p>
          <a:p>
            <a:pPr marL="534988" lvl="1" indent="-150813">
              <a:buClr>
                <a:srgbClr val="800040"/>
              </a:buClr>
              <a:buFontTx/>
              <a:buChar char="-"/>
            </a:pPr>
            <a:r>
              <a:rPr lang="en-US" sz="1800" dirty="0">
                <a:solidFill>
                  <a:srgbClr val="000090"/>
                </a:solidFill>
                <a:latin typeface="Arial" panose="020B0604020202020204" pitchFamily="34" charset="0"/>
                <a:cs typeface="Arial" panose="020B0604020202020204" pitchFamily="34" charset="0"/>
              </a:rPr>
              <a:t>data at different beam energies are of particular importance to isolate the interference term between the BH and DVCS amplitudes for gaining insight into energy-momentum tensor of QCD and the gravitation properties of the nucleon</a:t>
            </a:r>
          </a:p>
          <a:p>
            <a:pPr marL="174625" indent="-174625">
              <a:spcBef>
                <a:spcPts val="700"/>
              </a:spcBef>
              <a:buClr>
                <a:srgbClr val="800040"/>
              </a:buClr>
              <a:buFont typeface="Arial"/>
              <a:buChar char="•"/>
            </a:pPr>
            <a:r>
              <a:rPr lang="en-US" sz="2000" dirty="0">
                <a:solidFill>
                  <a:srgbClr val="C00000"/>
                </a:solidFill>
                <a:latin typeface="Arial" panose="020B0604020202020204" pitchFamily="34" charset="0"/>
                <a:cs typeface="Arial" panose="020B0604020202020204" pitchFamily="34" charset="0"/>
              </a:rPr>
              <a:t>We ask for A</a:t>
            </a:r>
            <a:r>
              <a:rPr lang="en-US" sz="2000" baseline="30000" dirty="0">
                <a:solidFill>
                  <a:srgbClr val="C00000"/>
                </a:solidFill>
                <a:latin typeface="Arial" panose="020B0604020202020204" pitchFamily="34" charset="0"/>
                <a:cs typeface="Arial" panose="020B0604020202020204" pitchFamily="34" charset="0"/>
              </a:rPr>
              <a:t>-</a:t>
            </a:r>
            <a:r>
              <a:rPr lang="en-US" sz="2000" dirty="0">
                <a:solidFill>
                  <a:srgbClr val="C00000"/>
                </a:solidFill>
                <a:latin typeface="Arial" panose="020B0604020202020204" pitchFamily="34" charset="0"/>
                <a:cs typeface="Arial" panose="020B0604020202020204" pitchFamily="34" charset="0"/>
              </a:rPr>
              <a:t> to A scientific rating increase for RG-K and remaining 88 PAC days:</a:t>
            </a:r>
          </a:p>
          <a:p>
            <a:pPr marL="0" indent="0" algn="ctr">
              <a:spcBef>
                <a:spcPts val="700"/>
              </a:spcBef>
              <a:buClr>
                <a:srgbClr val="800040"/>
              </a:buClr>
              <a:buNone/>
            </a:pPr>
            <a:r>
              <a:rPr lang="en-US" sz="2000" b="1" dirty="0">
                <a:solidFill>
                  <a:srgbClr val="800000"/>
                </a:solidFill>
                <a:latin typeface="Arial" panose="020B0604020202020204" pitchFamily="34" charset="0"/>
                <a:cs typeface="Arial" panose="020B0604020202020204" pitchFamily="34" charset="0"/>
              </a:rPr>
              <a:t>The RG-K data is essential to clarify the active degrees of freedom of baryons and </a:t>
            </a:r>
            <a:r>
              <a:rPr lang="en-US" sz="2000" b="1" dirty="0" smtClean="0">
                <a:solidFill>
                  <a:srgbClr val="800000"/>
                </a:solidFill>
                <a:latin typeface="Arial" panose="020B0604020202020204" pitchFamily="34" charset="0"/>
                <a:cs typeface="Arial" panose="020B0604020202020204" pitchFamily="34" charset="0"/>
              </a:rPr>
              <a:t> </a:t>
            </a:r>
            <a:r>
              <a:rPr lang="en-US" sz="2000" b="1" dirty="0">
                <a:solidFill>
                  <a:srgbClr val="800000"/>
                </a:solidFill>
                <a:latin typeface="Arial"/>
                <a:cs typeface="Arial"/>
              </a:rPr>
              <a:t>to get insight into the confinement mechanism of light </a:t>
            </a:r>
            <a:r>
              <a:rPr lang="en-US" sz="2000" b="1" dirty="0" smtClean="0">
                <a:solidFill>
                  <a:srgbClr val="800000"/>
                </a:solidFill>
                <a:latin typeface="Arial"/>
                <a:cs typeface="Arial"/>
              </a:rPr>
              <a:t>quarks</a:t>
            </a:r>
            <a:endParaRPr lang="en-US" sz="2000" b="1" dirty="0">
              <a:solidFill>
                <a:srgbClr val="800000"/>
              </a:solidFill>
              <a:latin typeface="Arial"/>
              <a:cs typeface="Arial"/>
            </a:endParaRPr>
          </a:p>
        </p:txBody>
      </p:sp>
    </p:spTree>
    <p:extLst>
      <p:ext uri="{BB962C8B-B14F-4D97-AF65-F5344CB8AC3E}">
        <p14:creationId xmlns:p14="http://schemas.microsoft.com/office/powerpoint/2010/main" val="860195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B2E123A2-8C0A-B24D-ABFA-7CF5F3B53C08}" type="slidenum">
              <a:rPr lang="en-US" smtClean="0"/>
              <a:pPr/>
              <a:t>22</a:t>
            </a:fld>
            <a:endParaRPr lang="en-US" dirty="0"/>
          </a:p>
        </p:txBody>
      </p:sp>
      <p:sp>
        <p:nvSpPr>
          <p:cNvPr id="5" name="Segnaposto piè di pagina 4"/>
          <p:cNvSpPr>
            <a:spLocks noGrp="1"/>
          </p:cNvSpPr>
          <p:nvPr>
            <p:ph type="ftr" sz="quarter" idx="3"/>
          </p:nvPr>
        </p:nvSpPr>
        <p:spPr/>
        <p:txBody>
          <a:bodyPr/>
          <a:lstStyle/>
          <a:p>
            <a:r>
              <a:rPr lang="mr-IN" smtClean="0"/>
              <a:t>RG-K PAC48   -  September 25, 2020                                                            Annalisa D’Angelo – Run Group K</a:t>
            </a:r>
            <a:endParaRPr lang="en-US" dirty="0"/>
          </a:p>
        </p:txBody>
      </p:sp>
      <p:sp>
        <p:nvSpPr>
          <p:cNvPr id="6" name="CasellaDiTesto 5"/>
          <p:cNvSpPr txBox="1"/>
          <p:nvPr/>
        </p:nvSpPr>
        <p:spPr>
          <a:xfrm>
            <a:off x="3750965" y="2978572"/>
            <a:ext cx="2852313" cy="646331"/>
          </a:xfrm>
          <a:prstGeom prst="rect">
            <a:avLst/>
          </a:prstGeom>
          <a:noFill/>
        </p:spPr>
        <p:txBody>
          <a:bodyPr wrap="none" rtlCol="0">
            <a:spAutoFit/>
          </a:bodyPr>
          <a:lstStyle/>
          <a:p>
            <a:r>
              <a:rPr lang="en-US" sz="3600" smtClean="0">
                <a:latin typeface="+mn-lt"/>
              </a:rPr>
              <a:t>Back-up Slides</a:t>
            </a:r>
            <a:endParaRPr lang="en-US" sz="3600">
              <a:latin typeface="+mn-lt"/>
            </a:endParaRPr>
          </a:p>
        </p:txBody>
      </p:sp>
    </p:spTree>
    <p:extLst>
      <p:ext uri="{BB962C8B-B14F-4D97-AF65-F5344CB8AC3E}">
        <p14:creationId xmlns:p14="http://schemas.microsoft.com/office/powerpoint/2010/main" val="73021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377" y="1106364"/>
            <a:ext cx="10122694" cy="5688632"/>
          </a:xfrm>
        </p:spPr>
        <p:txBody>
          <a:bodyPr>
            <a:noAutofit/>
          </a:bodyPr>
          <a:lstStyle/>
          <a:p>
            <a:pPr marL="0" indent="0">
              <a:buNone/>
            </a:pPr>
            <a:r>
              <a:rPr lang="en-US" sz="2200" b="1" dirty="0">
                <a:latin typeface="Calibri" pitchFamily="34" charset="0"/>
              </a:rPr>
              <a:t>Hybrid hadrons </a:t>
            </a:r>
            <a:r>
              <a:rPr lang="en-US" sz="2200" dirty="0">
                <a:latin typeface="Calibri" pitchFamily="34" charset="0"/>
              </a:rPr>
              <a:t>with dominant gluonic contributions are predicted to exist by QCD</a:t>
            </a:r>
          </a:p>
          <a:p>
            <a:pPr marL="0" indent="0">
              <a:buNone/>
            </a:pPr>
            <a:r>
              <a:rPr lang="en-US" sz="2200" b="1" dirty="0">
                <a:solidFill>
                  <a:srgbClr val="800000"/>
                </a:solidFill>
                <a:latin typeface="Calibri" pitchFamily="34" charset="0"/>
              </a:rPr>
              <a:t>Experimentally:</a:t>
            </a:r>
          </a:p>
          <a:p>
            <a:pPr>
              <a:buFont typeface="Arial"/>
              <a:buChar char="•"/>
            </a:pPr>
            <a:r>
              <a:rPr lang="en-US" sz="2200" b="1" dirty="0">
                <a:solidFill>
                  <a:srgbClr val="000090"/>
                </a:solidFill>
                <a:latin typeface="Calibri" pitchFamily="34" charset="0"/>
              </a:rPr>
              <a:t>Hybrid mesons </a:t>
            </a:r>
            <a:r>
              <a:rPr lang="en-US" sz="2200" dirty="0">
                <a:solidFill>
                  <a:srgbClr val="000090"/>
                </a:solidFill>
                <a:latin typeface="Calibri" pitchFamily="34" charset="0"/>
              </a:rPr>
              <a:t>|qqg&gt; states may have exotic quantum numbers J</a:t>
            </a:r>
            <a:r>
              <a:rPr lang="en-US" sz="2200" baseline="30000" dirty="0">
                <a:solidFill>
                  <a:srgbClr val="000090"/>
                </a:solidFill>
                <a:latin typeface="Calibri" pitchFamily="34" charset="0"/>
              </a:rPr>
              <a:t>PC </a:t>
            </a:r>
            <a:r>
              <a:rPr lang="en-US" sz="2200" dirty="0">
                <a:solidFill>
                  <a:srgbClr val="020090"/>
                </a:solidFill>
                <a:latin typeface="Calibri" pitchFamily="34" charset="0"/>
              </a:rPr>
              <a:t>not possible for |qq&gt; configurations </a:t>
            </a:r>
            <a:r>
              <a:rPr lang="en-US" sz="2200" dirty="0">
                <a:solidFill>
                  <a:srgbClr val="000090"/>
                </a:solidFill>
                <a:latin typeface="Calibri" pitchFamily="34" charset="0"/>
              </a:rPr>
              <a:t>	             GlueX, MesonEx, COMPASS, PANDA </a:t>
            </a:r>
            <a:r>
              <a:rPr lang="is-IS" sz="2200" dirty="0">
                <a:solidFill>
                  <a:srgbClr val="000090"/>
                </a:solidFill>
                <a:latin typeface="Calibri" pitchFamily="34" charset="0"/>
              </a:rPr>
              <a:t>….</a:t>
            </a:r>
            <a:endParaRPr lang="en-US" sz="2200" dirty="0">
              <a:solidFill>
                <a:srgbClr val="000090"/>
              </a:solidFill>
              <a:latin typeface="Calibri" pitchFamily="34" charset="0"/>
            </a:endParaRPr>
          </a:p>
          <a:p>
            <a:pPr>
              <a:buFont typeface="Arial"/>
              <a:buChar char="•"/>
            </a:pPr>
            <a:endParaRPr lang="en-US" sz="2200" dirty="0">
              <a:solidFill>
                <a:srgbClr val="000090"/>
              </a:solidFill>
              <a:latin typeface="Calibri" pitchFamily="34" charset="0"/>
            </a:endParaRPr>
          </a:p>
          <a:p>
            <a:pPr>
              <a:buFont typeface="Arial"/>
              <a:buChar char="•"/>
            </a:pPr>
            <a:r>
              <a:rPr lang="en-US" sz="2200" b="1" dirty="0">
                <a:solidFill>
                  <a:srgbClr val="000090"/>
                </a:solidFill>
                <a:latin typeface="Calibri" pitchFamily="34" charset="0"/>
              </a:rPr>
              <a:t>Hybrid baryons </a:t>
            </a:r>
            <a:r>
              <a:rPr lang="en-US" sz="2200" dirty="0">
                <a:solidFill>
                  <a:srgbClr val="000090"/>
                </a:solidFill>
                <a:latin typeface="Calibri" pitchFamily="34" charset="0"/>
              </a:rPr>
              <a:t>|qqqg&gt; have the same quantum numbers J</a:t>
            </a:r>
            <a:r>
              <a:rPr lang="en-US" sz="2200" baseline="30000" dirty="0">
                <a:solidFill>
                  <a:srgbClr val="000090"/>
                </a:solidFill>
                <a:latin typeface="Calibri" pitchFamily="34" charset="0"/>
              </a:rPr>
              <a:t>P</a:t>
            </a:r>
            <a:r>
              <a:rPr lang="en-US" sz="2200" dirty="0">
                <a:solidFill>
                  <a:srgbClr val="000090"/>
                </a:solidFill>
                <a:latin typeface="Calibri" pitchFamily="34" charset="0"/>
              </a:rPr>
              <a:t> </a:t>
            </a:r>
            <a:r>
              <a:rPr lang="en-US" sz="2200" dirty="0">
                <a:solidFill>
                  <a:srgbClr val="020090"/>
                </a:solidFill>
                <a:latin typeface="Calibri" pitchFamily="34" charset="0"/>
              </a:rPr>
              <a:t>as regular |qqq&gt; baryons ⇒ identification requires to explore Q</a:t>
            </a:r>
            <a:r>
              <a:rPr lang="en-US" sz="2200" baseline="30000" dirty="0">
                <a:solidFill>
                  <a:srgbClr val="020090"/>
                </a:solidFill>
                <a:latin typeface="Calibri" pitchFamily="34" charset="0"/>
              </a:rPr>
              <a:t>2</a:t>
            </a:r>
            <a:r>
              <a:rPr lang="en-US" sz="2200" dirty="0">
                <a:solidFill>
                  <a:srgbClr val="020090"/>
                </a:solidFill>
                <a:latin typeface="Calibri" pitchFamily="34" charset="0"/>
              </a:rPr>
              <a:t>-evolution of their electrocouplings with CLAS12</a:t>
            </a:r>
            <a:r>
              <a:rPr lang="en-US" sz="2200" dirty="0">
                <a:solidFill>
                  <a:srgbClr val="FF0000"/>
                </a:solidFill>
                <a:latin typeface="Calibri" pitchFamily="34" charset="0"/>
              </a:rPr>
              <a:t> </a:t>
            </a:r>
          </a:p>
          <a:p>
            <a:pPr marL="0" indent="0">
              <a:spcBef>
                <a:spcPts val="1728"/>
              </a:spcBef>
              <a:buNone/>
            </a:pPr>
            <a:r>
              <a:rPr lang="en-US" sz="2200" b="1" dirty="0">
                <a:solidFill>
                  <a:srgbClr val="800000"/>
                </a:solidFill>
                <a:latin typeface="Calibri" pitchFamily="34" charset="0"/>
              </a:rPr>
              <a:t>Theoretical predictions:</a:t>
            </a:r>
            <a:endParaRPr lang="en-US" sz="1000" dirty="0">
              <a:solidFill>
                <a:srgbClr val="000090"/>
              </a:solidFill>
              <a:latin typeface="Calibri" pitchFamily="34" charset="0"/>
            </a:endParaRPr>
          </a:p>
          <a:p>
            <a:pPr marL="1314450" lvl="4" indent="-342900">
              <a:buFont typeface="Wingdings" charset="2"/>
              <a:buChar char="²"/>
              <a:tabLst>
                <a:tab pos="1255713" algn="l"/>
              </a:tabLst>
            </a:pPr>
            <a:r>
              <a:rPr lang="en-US" sz="2200" dirty="0">
                <a:solidFill>
                  <a:srgbClr val="000090"/>
                </a:solidFill>
                <a:latin typeface="Calibri" pitchFamily="34" charset="0"/>
              </a:rPr>
              <a:t> MIT bag model - </a:t>
            </a:r>
            <a:r>
              <a:rPr lang="en-US" sz="1800" dirty="0"/>
              <a:t>T. Barnes and F. Close, Phys. Lett. 123B, 89 (1983)</a:t>
            </a:r>
          </a:p>
          <a:p>
            <a:pPr marL="1314450" lvl="4" indent="-342900">
              <a:buFont typeface="Wingdings" charset="2"/>
              <a:buChar char="²"/>
              <a:tabLst>
                <a:tab pos="1255713" algn="l"/>
              </a:tabLst>
            </a:pPr>
            <a:r>
              <a:rPr lang="en-US" sz="2200" dirty="0">
                <a:solidFill>
                  <a:srgbClr val="000090"/>
                </a:solidFill>
                <a:latin typeface="Calibri" pitchFamily="34" charset="0"/>
              </a:rPr>
              <a:t> QCD Sum Rule - </a:t>
            </a:r>
            <a:r>
              <a:rPr lang="en-US" sz="1800" dirty="0"/>
              <a:t>L. Kisslinger and Z. Li, Phys. Rev. D 51, R5986 (1995)</a:t>
            </a:r>
          </a:p>
          <a:p>
            <a:pPr marL="1314450" lvl="4" indent="-342900">
              <a:buFont typeface="Wingdings" charset="2"/>
              <a:buChar char="²"/>
              <a:tabLst>
                <a:tab pos="1255713" algn="l"/>
              </a:tabLst>
            </a:pPr>
            <a:r>
              <a:rPr lang="en-US" sz="2200" dirty="0">
                <a:solidFill>
                  <a:srgbClr val="000090"/>
                </a:solidFill>
                <a:latin typeface="Calibri" pitchFamily="34" charset="0"/>
              </a:rPr>
              <a:t> Flux Tube model - </a:t>
            </a:r>
            <a:r>
              <a:rPr lang="en-US" sz="1800" dirty="0"/>
              <a:t>S. Capstick and P. R. Page, Phys. Rev. C 66, 065204 </a:t>
            </a:r>
            <a:r>
              <a:rPr lang="is-IS" sz="1800" dirty="0"/>
              <a:t>(2002)</a:t>
            </a:r>
          </a:p>
          <a:p>
            <a:pPr marL="1314450" lvl="4" indent="-342900">
              <a:buFont typeface="Wingdings" charset="2"/>
              <a:buChar char="²"/>
              <a:tabLst>
                <a:tab pos="1255713" algn="l"/>
              </a:tabLst>
            </a:pPr>
            <a:r>
              <a:rPr lang="is-IS" sz="2200" dirty="0">
                <a:solidFill>
                  <a:srgbClr val="000090"/>
                </a:solidFill>
                <a:latin typeface="Calibri" pitchFamily="34" charset="0"/>
              </a:rPr>
              <a:t> LQCD</a:t>
            </a:r>
            <a:r>
              <a:rPr lang="is-IS" sz="1800" dirty="0">
                <a:solidFill>
                  <a:srgbClr val="000090"/>
                </a:solidFill>
                <a:latin typeface="Calibri" pitchFamily="34" charset="0"/>
              </a:rPr>
              <a:t> - </a:t>
            </a:r>
            <a:r>
              <a:rPr lang="en-US" sz="1800" dirty="0">
                <a:solidFill>
                  <a:srgbClr val="000000"/>
                </a:solidFill>
              </a:rPr>
              <a:t>J.J. Dudek and R.G. Edwards, Phys. Rev. D 85, 054016 (2012)</a:t>
            </a:r>
          </a:p>
          <a:p>
            <a:pPr marL="1314450" lvl="4" indent="-342900">
              <a:buFont typeface="Wingdings" charset="2"/>
              <a:buChar char="²"/>
              <a:tabLst>
                <a:tab pos="1255713" algn="l"/>
              </a:tabLst>
            </a:pPr>
            <a:r>
              <a:rPr lang="en-US" sz="2200" dirty="0">
                <a:solidFill>
                  <a:srgbClr val="000090"/>
                </a:solidFill>
              </a:rPr>
              <a:t> LFQM and AdS /QCD  </a:t>
            </a:r>
            <a:r>
              <a:rPr lang="en-US" sz="1800" dirty="0">
                <a:solidFill>
                  <a:srgbClr val="000000"/>
                </a:solidFill>
              </a:rPr>
              <a:t>- S. Brodsky et al., Int. J. Mod. Phys. E (in press) (2020)</a:t>
            </a:r>
            <a:endParaRPr lang="en-US" sz="1800" dirty="0">
              <a:solidFill>
                <a:srgbClr val="000090"/>
              </a:solidFill>
              <a:latin typeface="Calibri" pitchFamily="34" charset="0"/>
            </a:endParaRPr>
          </a:p>
          <a:p>
            <a:pPr marL="0" indent="92047">
              <a:buNone/>
            </a:pPr>
            <a:r>
              <a:rPr lang="en-US" sz="2400" dirty="0">
                <a:solidFill>
                  <a:srgbClr val="0000FF"/>
                </a:solidFill>
                <a:latin typeface="Calibri" pitchFamily="34" charset="0"/>
              </a:rPr>
              <a:t>					</a:t>
            </a:r>
          </a:p>
        </p:txBody>
      </p:sp>
      <p:sp>
        <p:nvSpPr>
          <p:cNvPr id="2" name="Title 1"/>
          <p:cNvSpPr>
            <a:spLocks noGrp="1"/>
          </p:cNvSpPr>
          <p:nvPr>
            <p:ph type="title"/>
          </p:nvPr>
        </p:nvSpPr>
        <p:spPr>
          <a:xfrm>
            <a:off x="0" y="98252"/>
            <a:ext cx="10382250" cy="526473"/>
          </a:xfrm>
        </p:spPr>
        <p:txBody>
          <a:bodyPr anchor="ctr">
            <a:noAutofit/>
          </a:bodyPr>
          <a:lstStyle/>
          <a:p>
            <a:r>
              <a:rPr lang="en-US" sz="3200" b="1" dirty="0">
                <a:solidFill>
                  <a:srgbClr val="800000"/>
                </a:solidFill>
                <a:latin typeface="Calibri" pitchFamily="34" charset="0"/>
              </a:rPr>
              <a:t>Hybrid Baryons: Baryons with Glue as Structural Component</a:t>
            </a:r>
          </a:p>
        </p:txBody>
      </p:sp>
      <p:sp>
        <p:nvSpPr>
          <p:cNvPr id="4" name="Segnaposto numero diapositiva 3"/>
          <p:cNvSpPr>
            <a:spLocks noGrp="1"/>
          </p:cNvSpPr>
          <p:nvPr>
            <p:ph type="sldNum" sz="quarter" idx="12"/>
          </p:nvPr>
        </p:nvSpPr>
        <p:spPr/>
        <p:txBody>
          <a:bodyPr/>
          <a:lstStyle/>
          <a:p>
            <a:fld id="{B2E123A2-8C0A-B24D-ABFA-7CF5F3B53C08}" type="slidenum">
              <a:rPr lang="en-US" smtClean="0"/>
              <a:pPr/>
              <a:t>23</a:t>
            </a:fld>
            <a:endParaRPr lang="en-US" dirty="0"/>
          </a:p>
        </p:txBody>
      </p:sp>
      <p:cxnSp>
        <p:nvCxnSpPr>
          <p:cNvPr id="7" name="Connettore 1 6"/>
          <p:cNvCxnSpPr/>
          <p:nvPr/>
        </p:nvCxnSpPr>
        <p:spPr bwMode="auto">
          <a:xfrm>
            <a:off x="996696" y="2377440"/>
            <a:ext cx="144016" cy="0"/>
          </a:xfrm>
          <a:prstGeom prst="line">
            <a:avLst/>
          </a:prstGeom>
          <a:solidFill>
            <a:schemeClr val="accent1"/>
          </a:solidFill>
          <a:ln w="12700" cap="flat" cmpd="sng" algn="ctr">
            <a:solidFill>
              <a:srgbClr val="00009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9" name="Connettore 1 8"/>
          <p:cNvCxnSpPr/>
          <p:nvPr/>
        </p:nvCxnSpPr>
        <p:spPr bwMode="auto">
          <a:xfrm>
            <a:off x="2788920" y="2042468"/>
            <a:ext cx="144016" cy="0"/>
          </a:xfrm>
          <a:prstGeom prst="line">
            <a:avLst/>
          </a:prstGeom>
          <a:solidFill>
            <a:schemeClr val="accent1"/>
          </a:solidFill>
          <a:ln w="12700" cap="flat" cmpd="sng" algn="ctr">
            <a:solidFill>
              <a:srgbClr val="02009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1" name="Connettore 2 10"/>
          <p:cNvCxnSpPr/>
          <p:nvPr/>
        </p:nvCxnSpPr>
        <p:spPr bwMode="auto">
          <a:xfrm>
            <a:off x="3030885" y="2474516"/>
            <a:ext cx="720080" cy="0"/>
          </a:xfrm>
          <a:prstGeom prst="straightConnector1">
            <a:avLst/>
          </a:prstGeom>
          <a:solidFill>
            <a:schemeClr val="accent1"/>
          </a:solidFill>
          <a:ln w="38100" cap="flat" cmpd="sng" algn="ctr">
            <a:solidFill>
              <a:srgbClr val="800000"/>
            </a:solidFill>
            <a:prstDash val="solid"/>
            <a:round/>
            <a:headEnd type="none" w="med" len="med"/>
            <a:tailEnd type="arrow"/>
          </a:ln>
          <a:effectLst>
            <a:outerShdw blurRad="63500" dist="38099" dir="2700000" algn="ctr" rotWithShape="0">
              <a:schemeClr val="bg2">
                <a:alpha val="74998"/>
              </a:schemeClr>
            </a:outerShdw>
          </a:effectLst>
          <a:extLst/>
        </p:spPr>
      </p:cxnSp>
      <p:cxnSp>
        <p:nvCxnSpPr>
          <p:cNvPr id="12"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Segnaposto piè di pagina 8">
            <a:extLst>
              <a:ext uri="{FF2B5EF4-FFF2-40B4-BE49-F238E27FC236}">
                <a16:creationId xmlns:a16="http://schemas.microsoft.com/office/drawing/2014/main" xmlns="" id="{EF0097BF-D18B-8E41-B16A-BE875D352A08}"/>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026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Title 1">
            <a:extLst>
              <a:ext uri="{FF2B5EF4-FFF2-40B4-BE49-F238E27FC236}">
                <a16:creationId xmlns:a16="http://schemas.microsoft.com/office/drawing/2014/main" xmlns="" id="{22A11E8B-3B70-CE4F-9BD4-6A1F4707E270}"/>
              </a:ext>
            </a:extLst>
          </p:cNvPr>
          <p:cNvSpPr txBox="1">
            <a:spLocks/>
          </p:cNvSpPr>
          <p:nvPr/>
        </p:nvSpPr>
        <p:spPr>
          <a:xfrm>
            <a:off x="430021" y="-106297"/>
            <a:ext cx="10382250" cy="902184"/>
          </a:xfrm>
          <a:prstGeom prst="rect">
            <a:avLst/>
          </a:prstGeom>
        </p:spPr>
        <p:txBody>
          <a:bodyPr lIns="112864" tIns="56432" rIns="112864" bIns="56432"/>
          <a:lstStyle>
            <a:lvl1pPr algn="ctr" rtl="0" eaLnBrk="0" fontAlgn="base" hangingPunct="0">
              <a:spcBef>
                <a:spcPct val="0"/>
              </a:spcBef>
              <a:spcAft>
                <a:spcPct val="0"/>
              </a:spcAft>
              <a:defRPr sz="3200" b="1">
                <a:solidFill>
                  <a:srgbClr val="333399"/>
                </a:solidFill>
                <a:latin typeface="+mj-lt"/>
                <a:ea typeface="ＭＳ Ｐゴシック" pitchFamily="-110" charset="-128"/>
                <a:cs typeface="+mj-cs"/>
              </a:defRPr>
            </a:lvl1pPr>
            <a:lvl2pPr algn="ctr" rtl="0" eaLnBrk="0" fontAlgn="base" hangingPunct="0">
              <a:spcBef>
                <a:spcPct val="0"/>
              </a:spcBef>
              <a:spcAft>
                <a:spcPct val="0"/>
              </a:spcAft>
              <a:defRPr sz="3200" b="1">
                <a:solidFill>
                  <a:srgbClr val="333399"/>
                </a:solidFill>
                <a:latin typeface="Arial" charset="0"/>
                <a:ea typeface="ＭＳ Ｐゴシック" pitchFamily="-110" charset="-128"/>
              </a:defRPr>
            </a:lvl2pPr>
            <a:lvl3pPr algn="ctr" rtl="0" eaLnBrk="0" fontAlgn="base" hangingPunct="0">
              <a:spcBef>
                <a:spcPct val="0"/>
              </a:spcBef>
              <a:spcAft>
                <a:spcPct val="0"/>
              </a:spcAft>
              <a:defRPr sz="3200" b="1">
                <a:solidFill>
                  <a:srgbClr val="333399"/>
                </a:solidFill>
                <a:latin typeface="Arial" charset="0"/>
                <a:ea typeface="ＭＳ Ｐゴシック" pitchFamily="-110" charset="-128"/>
              </a:defRPr>
            </a:lvl3pPr>
            <a:lvl4pPr algn="ctr" rtl="0" eaLnBrk="0" fontAlgn="base" hangingPunct="0">
              <a:spcBef>
                <a:spcPct val="0"/>
              </a:spcBef>
              <a:spcAft>
                <a:spcPct val="0"/>
              </a:spcAft>
              <a:defRPr sz="3200" b="1">
                <a:solidFill>
                  <a:srgbClr val="333399"/>
                </a:solidFill>
                <a:latin typeface="Arial" charset="0"/>
                <a:ea typeface="ＭＳ Ｐゴシック" pitchFamily="-110" charset="-128"/>
              </a:defRPr>
            </a:lvl4pPr>
            <a:lvl5pPr algn="ctr" rtl="0" eaLnBrk="0" fontAlgn="base" hangingPunct="0">
              <a:spcBef>
                <a:spcPct val="0"/>
              </a:spcBef>
              <a:spcAft>
                <a:spcPct val="0"/>
              </a:spcAft>
              <a:defRPr sz="3200" b="1">
                <a:solidFill>
                  <a:srgbClr val="333399"/>
                </a:solidFill>
                <a:latin typeface="Arial" charset="0"/>
                <a:ea typeface="ＭＳ Ｐゴシック" pitchFamily="-110" charset="-128"/>
              </a:defRPr>
            </a:lvl5pPr>
            <a:lvl6pPr marL="457200" algn="ctr" rtl="0" fontAlgn="base">
              <a:spcBef>
                <a:spcPct val="0"/>
              </a:spcBef>
              <a:spcAft>
                <a:spcPct val="0"/>
              </a:spcAft>
              <a:defRPr sz="3200" b="1">
                <a:solidFill>
                  <a:srgbClr val="333399"/>
                </a:solidFill>
                <a:latin typeface="Arial" charset="0"/>
              </a:defRPr>
            </a:lvl6pPr>
            <a:lvl7pPr marL="914400" algn="ctr" rtl="0" fontAlgn="base">
              <a:spcBef>
                <a:spcPct val="0"/>
              </a:spcBef>
              <a:spcAft>
                <a:spcPct val="0"/>
              </a:spcAft>
              <a:defRPr sz="3200" b="1">
                <a:solidFill>
                  <a:srgbClr val="333399"/>
                </a:solidFill>
                <a:latin typeface="Arial" charset="0"/>
              </a:defRPr>
            </a:lvl7pPr>
            <a:lvl8pPr marL="1371600" algn="ctr" rtl="0" fontAlgn="base">
              <a:spcBef>
                <a:spcPct val="0"/>
              </a:spcBef>
              <a:spcAft>
                <a:spcPct val="0"/>
              </a:spcAft>
              <a:defRPr sz="3200" b="1">
                <a:solidFill>
                  <a:srgbClr val="333399"/>
                </a:solidFill>
                <a:latin typeface="Arial" charset="0"/>
              </a:defRPr>
            </a:lvl8pPr>
            <a:lvl9pPr marL="1828800" algn="ctr" rtl="0" fontAlgn="base">
              <a:spcBef>
                <a:spcPct val="0"/>
              </a:spcBef>
              <a:spcAft>
                <a:spcPct val="0"/>
              </a:spcAft>
              <a:defRPr sz="3200" b="1">
                <a:solidFill>
                  <a:srgbClr val="333399"/>
                </a:solidFill>
                <a:latin typeface="Arial" charset="0"/>
              </a:defRPr>
            </a:lvl9pPr>
          </a:lstStyle>
          <a:p>
            <a:endParaRPr lang="en-US" sz="3500" kern="0" dirty="0"/>
          </a:p>
        </p:txBody>
      </p:sp>
      <p:sp>
        <p:nvSpPr>
          <p:cNvPr id="10" name="Segnaposto numero diapositiva 9"/>
          <p:cNvSpPr>
            <a:spLocks noGrp="1"/>
          </p:cNvSpPr>
          <p:nvPr>
            <p:ph type="sldNum" sz="quarter" idx="12"/>
          </p:nvPr>
        </p:nvSpPr>
        <p:spPr/>
        <p:txBody>
          <a:bodyPr/>
          <a:lstStyle/>
          <a:p>
            <a:fld id="{87FEDEE0-F139-4643-B219-03D91C3D227A}" type="slidenum">
              <a:rPr lang="en-US" smtClean="0"/>
              <a:pPr/>
              <a:t>24</a:t>
            </a:fld>
            <a:endParaRPr lang="en-US" dirty="0"/>
          </a:p>
        </p:txBody>
      </p:sp>
      <p:cxnSp>
        <p:nvCxnSpPr>
          <p:cNvPr id="8"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9" name="Segnaposto piè di pagina 8">
            <a:extLst>
              <a:ext uri="{FF2B5EF4-FFF2-40B4-BE49-F238E27FC236}">
                <a16:creationId xmlns:a16="http://schemas.microsoft.com/office/drawing/2014/main" xmlns="" id="{8B07F50C-0356-A24A-8FBF-ED912BE6CF3F}"/>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
        <p:nvSpPr>
          <p:cNvPr id="2" name="TextBox 1"/>
          <p:cNvSpPr txBox="1"/>
          <p:nvPr/>
        </p:nvSpPr>
        <p:spPr>
          <a:xfrm>
            <a:off x="4975101" y="6434956"/>
            <a:ext cx="4598309" cy="400110"/>
          </a:xfrm>
          <a:prstGeom prst="rect">
            <a:avLst/>
          </a:prstGeom>
          <a:solidFill>
            <a:schemeClr val="bg1"/>
          </a:solidFill>
        </p:spPr>
        <p:txBody>
          <a:bodyPr wrap="none" rtlCol="0">
            <a:spAutoFit/>
          </a:bodyPr>
          <a:lstStyle/>
          <a:p>
            <a:r>
              <a:rPr lang="en-US" sz="2000" dirty="0">
                <a:solidFill>
                  <a:srgbClr val="FF0000"/>
                </a:solidFill>
                <a:latin typeface="+mn-lt"/>
              </a:rPr>
              <a:t>evolution of transverse nucleon size with x </a:t>
            </a:r>
          </a:p>
        </p:txBody>
      </p:sp>
      <p:pic>
        <p:nvPicPr>
          <p:cNvPr id="3" name="Immagine 2" descr="Schermata 2020-09-23 alle 19.24.2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8677" y="962348"/>
            <a:ext cx="8424936" cy="5517215"/>
          </a:xfrm>
          <a:prstGeom prst="rect">
            <a:avLst/>
          </a:prstGeom>
        </p:spPr>
      </p:pic>
      <p:sp>
        <p:nvSpPr>
          <p:cNvPr id="5" name="CasellaDiTesto 4"/>
          <p:cNvSpPr txBox="1"/>
          <p:nvPr/>
        </p:nvSpPr>
        <p:spPr>
          <a:xfrm>
            <a:off x="1230685" y="6434956"/>
            <a:ext cx="3100334" cy="415498"/>
          </a:xfrm>
          <a:prstGeom prst="rect">
            <a:avLst/>
          </a:prstGeom>
          <a:noFill/>
        </p:spPr>
        <p:txBody>
          <a:bodyPr wrap="none" rtlCol="0">
            <a:spAutoFit/>
          </a:bodyPr>
          <a:lstStyle/>
          <a:p>
            <a:r>
              <a:rPr lang="en-US" dirty="0" smtClean="0">
                <a:latin typeface="+mn-lt"/>
              </a:rPr>
              <a:t>Flattening of the </a:t>
            </a:r>
            <a:r>
              <a:rPr lang="en-US" dirty="0" smtClean="0">
                <a:latin typeface="+mn-lt"/>
                <a:ea typeface="Lucida Grande"/>
                <a:cs typeface="Lucida Grande"/>
              </a:rPr>
              <a:t>α</a:t>
            </a:r>
            <a:r>
              <a:rPr lang="en-US" dirty="0" smtClean="0">
                <a:latin typeface="+mn-lt"/>
              </a:rPr>
              <a:t>(t) slope</a:t>
            </a:r>
            <a:endParaRPr lang="en-US" dirty="0">
              <a:latin typeface="+mn-lt"/>
            </a:endParaRPr>
          </a:p>
        </p:txBody>
      </p:sp>
      <p:cxnSp>
        <p:nvCxnSpPr>
          <p:cNvPr id="7" name="Connettore 2 6"/>
          <p:cNvCxnSpPr/>
          <p:nvPr/>
        </p:nvCxnSpPr>
        <p:spPr bwMode="auto">
          <a:xfrm flipV="1">
            <a:off x="4327029" y="6650980"/>
            <a:ext cx="576064" cy="15970"/>
          </a:xfrm>
          <a:prstGeom prst="straightConnector1">
            <a:avLst/>
          </a:prstGeom>
          <a:solidFill>
            <a:schemeClr val="accent1"/>
          </a:solidFill>
          <a:ln w="38100" cap="flat" cmpd="dbl"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5" name="TextBox 10">
            <a:extLst>
              <a:ext uri="{FF2B5EF4-FFF2-40B4-BE49-F238E27FC236}">
                <a16:creationId xmlns:a16="http://schemas.microsoft.com/office/drawing/2014/main" xmlns="" id="{03ED4F39-7169-5D4C-97F8-85358520CF74}"/>
              </a:ext>
            </a:extLst>
          </p:cNvPr>
          <p:cNvSpPr txBox="1"/>
          <p:nvPr/>
        </p:nvSpPr>
        <p:spPr>
          <a:xfrm>
            <a:off x="1590725" y="98252"/>
            <a:ext cx="6634332" cy="594193"/>
          </a:xfrm>
          <a:prstGeom prst="rect">
            <a:avLst/>
          </a:prstGeom>
          <a:noFill/>
        </p:spPr>
        <p:txBody>
          <a:bodyPr wrap="square" lIns="100767" tIns="50383" rIns="100767" bIns="50383" rtlCol="0" anchor="ctr">
            <a:spAutoFit/>
          </a:bodyPr>
          <a:lstStyle/>
          <a:p>
            <a:pPr algn="ctr"/>
            <a:r>
              <a:rPr lang="en-US" sz="3200" b="1" dirty="0" smtClean="0">
                <a:solidFill>
                  <a:srgbClr val="800100"/>
                </a:solidFill>
                <a:latin typeface="+mn-lt"/>
                <a:cs typeface="Symbol" charset="2"/>
              </a:rPr>
              <a:t>RG-K DVCS Preliminary Results</a:t>
            </a:r>
            <a:endParaRPr lang="en-US" sz="3200" b="1" dirty="0">
              <a:solidFill>
                <a:srgbClr val="800100"/>
              </a:solidFill>
              <a:latin typeface="+mn-lt"/>
            </a:endParaRPr>
          </a:p>
        </p:txBody>
      </p:sp>
    </p:spTree>
    <p:extLst>
      <p:ext uri="{BB962C8B-B14F-4D97-AF65-F5344CB8AC3E}">
        <p14:creationId xmlns:p14="http://schemas.microsoft.com/office/powerpoint/2010/main" val="2713222329"/>
      </p:ext>
    </p:extLst>
  </p:cSld>
  <p:clrMapOvr>
    <a:masterClrMapping/>
  </p:clrMapOvr>
  <mc:AlternateContent xmlns:mc="http://schemas.openxmlformats.org/markup-compatibility/2006" xmlns:p14="http://schemas.microsoft.com/office/powerpoint/2010/main">
    <mc:Choice Requires="p14">
      <p:transition spd="slow" p14:dur="2000" advTm="49382"/>
    </mc:Choice>
    <mc:Fallback xmlns="">
      <p:transition xmlns:p14="http://schemas.microsoft.com/office/powerpoint/2010/main" spd="slow" advTm="49382"/>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5" y="49210"/>
            <a:ext cx="9344025" cy="625106"/>
          </a:xfrm>
          <a:ln>
            <a:noFill/>
          </a:ln>
        </p:spPr>
        <p:txBody>
          <a:bodyPr lIns="100735" tIns="50367" rIns="100735" bIns="50367" anchor="ctr">
            <a:normAutofit/>
          </a:bodyPr>
          <a:lstStyle/>
          <a:p>
            <a:r>
              <a:rPr lang="en-US" sz="3200" b="1" dirty="0">
                <a:solidFill>
                  <a:srgbClr val="800000"/>
                </a:solidFill>
              </a:rPr>
              <a:t>Physics Program Highlights</a:t>
            </a:r>
          </a:p>
        </p:txBody>
      </p:sp>
      <p:sp>
        <p:nvSpPr>
          <p:cNvPr id="3" name="Content Placeholder 2"/>
          <p:cNvSpPr>
            <a:spLocks noGrp="1"/>
          </p:cNvSpPr>
          <p:nvPr>
            <p:ph idx="1"/>
          </p:nvPr>
        </p:nvSpPr>
        <p:spPr>
          <a:xfrm>
            <a:off x="438597" y="1394396"/>
            <a:ext cx="9793088" cy="5256584"/>
          </a:xfrm>
        </p:spPr>
        <p:txBody>
          <a:bodyPr lIns="100735" tIns="50367" rIns="100735" bIns="50367">
            <a:noAutofit/>
          </a:bodyPr>
          <a:lstStyle/>
          <a:p>
            <a:r>
              <a:rPr lang="en-US" sz="2400" dirty="0">
                <a:cs typeface="Chalkboard"/>
              </a:rPr>
              <a:t>The N* spectrum: what is </a:t>
            </a:r>
            <a:r>
              <a:rPr lang="en-US" sz="2400" dirty="0">
                <a:solidFill>
                  <a:srgbClr val="000000"/>
                </a:solidFill>
                <a:cs typeface="Chalkboard"/>
              </a:rPr>
              <a:t>the role of glue</a:t>
            </a:r>
            <a:r>
              <a:rPr lang="en-US" sz="2400" dirty="0">
                <a:cs typeface="Chalkboard"/>
              </a:rPr>
              <a:t>?</a:t>
            </a:r>
          </a:p>
          <a:p>
            <a:pPr marL="0" indent="0">
              <a:buNone/>
            </a:pPr>
            <a:r>
              <a:rPr lang="en-US" sz="2400" b="1" dirty="0">
                <a:solidFill>
                  <a:srgbClr val="000090"/>
                </a:solidFill>
                <a:cs typeface="Chalkboard"/>
              </a:rPr>
              <a:t>                    Search for new baryon states → hybrid states</a:t>
            </a:r>
          </a:p>
          <a:p>
            <a:pPr marL="361950" indent="0">
              <a:buNone/>
            </a:pPr>
            <a:r>
              <a:rPr lang="en-US" sz="2400" dirty="0">
                <a:solidFill>
                  <a:srgbClr val="800000"/>
                </a:solidFill>
                <a:cs typeface="Comic Sans MS"/>
              </a:rPr>
              <a:t>E12-16-010    </a:t>
            </a:r>
            <a:endParaRPr lang="en-US" sz="2400" dirty="0">
              <a:latin typeface="Chalkboard"/>
              <a:cs typeface="Chalkboard"/>
            </a:endParaRPr>
          </a:p>
          <a:p>
            <a:r>
              <a:rPr lang="en-US" sz="2400" dirty="0">
                <a:cs typeface="Chalkboard"/>
              </a:rPr>
              <a:t>How does the role of the active degrees of freedom in the nucleon spectrum evolve with distance scale? </a:t>
            </a:r>
            <a:endParaRPr lang="en-US" sz="2400" dirty="0">
              <a:solidFill>
                <a:srgbClr val="000000"/>
              </a:solidFill>
              <a:cs typeface="Chalkboard"/>
            </a:endParaRPr>
          </a:p>
          <a:p>
            <a:pPr marL="1373188" indent="-1373188">
              <a:buNone/>
            </a:pPr>
            <a:r>
              <a:rPr lang="en-US" sz="2400" b="1" dirty="0">
                <a:solidFill>
                  <a:srgbClr val="000000"/>
                </a:solidFill>
                <a:cs typeface="Comic Sans MS"/>
              </a:rPr>
              <a:t>                    </a:t>
            </a:r>
            <a:r>
              <a:rPr lang="en-US" sz="2400" b="1" dirty="0">
                <a:solidFill>
                  <a:srgbClr val="000090"/>
                </a:solidFill>
                <a:cs typeface="Comic Sans MS"/>
              </a:rPr>
              <a:t>Probe underlying N* d.o.f. and their emergence from QCD from the </a:t>
            </a:r>
            <a:r>
              <a:rPr lang="en-US" sz="2400" b="1" dirty="0">
                <a:solidFill>
                  <a:srgbClr val="020090"/>
                </a:solidFill>
                <a:cs typeface="Comic Sans MS"/>
              </a:rPr>
              <a:t>Q</a:t>
            </a:r>
            <a:r>
              <a:rPr lang="en-US" sz="2400" b="1" baseline="30000" dirty="0">
                <a:solidFill>
                  <a:srgbClr val="020090"/>
                </a:solidFill>
                <a:cs typeface="Comic Sans MS"/>
              </a:rPr>
              <a:t>2</a:t>
            </a:r>
            <a:r>
              <a:rPr lang="en-US" sz="2400" b="1" dirty="0">
                <a:solidFill>
                  <a:srgbClr val="020090"/>
                </a:solidFill>
                <a:cs typeface="Comic Sans MS"/>
              </a:rPr>
              <a:t> evolution of the resonance electrocouplings</a:t>
            </a:r>
          </a:p>
          <a:p>
            <a:pPr marL="355490" indent="0">
              <a:buNone/>
            </a:pPr>
            <a:r>
              <a:rPr lang="en-US" sz="2400" dirty="0">
                <a:solidFill>
                  <a:srgbClr val="800000"/>
                </a:solidFill>
                <a:cs typeface="Comic Sans MS"/>
              </a:rPr>
              <a:t>E12-16-010A</a:t>
            </a:r>
            <a:endParaRPr lang="en-US" sz="2400" dirty="0">
              <a:latin typeface="Chalkboard"/>
              <a:cs typeface="Chalkboard"/>
            </a:endParaRPr>
          </a:p>
          <a:p>
            <a:r>
              <a:rPr lang="en-US" sz="2400" dirty="0"/>
              <a:t>How is color confinement realized in the force and pressure distributions resulting in stable nucleons</a:t>
            </a:r>
            <a:r>
              <a:rPr lang="en-US" sz="2400" dirty="0">
                <a:cs typeface="Chalkboard"/>
              </a:rPr>
              <a:t>?</a:t>
            </a:r>
            <a:r>
              <a:rPr lang="en-US" sz="2400" dirty="0">
                <a:solidFill>
                  <a:srgbClr val="800000"/>
                </a:solidFill>
                <a:cs typeface="Chalkboard"/>
              </a:rPr>
              <a:t> </a:t>
            </a:r>
          </a:p>
          <a:p>
            <a:pPr marL="355490" indent="0">
              <a:buNone/>
            </a:pPr>
            <a:r>
              <a:rPr lang="en-US" sz="2400" b="1" dirty="0">
                <a:solidFill>
                  <a:srgbClr val="000090"/>
                </a:solidFill>
                <a:cs typeface="Chalkboard"/>
              </a:rPr>
              <a:t>	       Study GPDs and their moments from DVCS</a:t>
            </a:r>
          </a:p>
          <a:p>
            <a:pPr marL="355490" indent="0">
              <a:buNone/>
            </a:pPr>
            <a:r>
              <a:rPr lang="en-US" sz="2400" dirty="0">
                <a:solidFill>
                  <a:srgbClr val="800000"/>
                </a:solidFill>
                <a:cs typeface="Comic Sans MS"/>
              </a:rPr>
              <a:t>E12-16-010B</a:t>
            </a:r>
          </a:p>
        </p:txBody>
      </p:sp>
      <p:sp>
        <p:nvSpPr>
          <p:cNvPr id="6" name="Slide Number Placeholder 5"/>
          <p:cNvSpPr>
            <a:spLocks noGrp="1"/>
          </p:cNvSpPr>
          <p:nvPr>
            <p:ph type="sldNum" sz="quarter" idx="12"/>
          </p:nvPr>
        </p:nvSpPr>
        <p:spPr/>
        <p:txBody>
          <a:bodyPr/>
          <a:lstStyle/>
          <a:p>
            <a:fld id="{7C838BDD-2A9B-A643-A699-54CA44B406CD}" type="slidenum">
              <a:rPr lang="en-US" smtClean="0"/>
              <a:pPr/>
              <a:t>3</a:t>
            </a:fld>
            <a:endParaRPr lang="en-US" dirty="0"/>
          </a:p>
        </p:txBody>
      </p:sp>
      <p:cxnSp>
        <p:nvCxnSpPr>
          <p:cNvPr id="8"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 name="Connettore 2 4"/>
          <p:cNvCxnSpPr/>
          <p:nvPr/>
        </p:nvCxnSpPr>
        <p:spPr bwMode="auto">
          <a:xfrm>
            <a:off x="726629" y="2082544"/>
            <a:ext cx="936104" cy="0"/>
          </a:xfrm>
          <a:prstGeom prst="straightConnector1">
            <a:avLst/>
          </a:prstGeom>
          <a:solidFill>
            <a:schemeClr val="accent1"/>
          </a:solidFill>
          <a:ln w="38100" cap="flat" cmpd="sng" algn="ctr">
            <a:solidFill>
              <a:srgbClr val="800000"/>
            </a:solidFill>
            <a:prstDash val="solid"/>
            <a:round/>
            <a:headEnd type="none" w="med" len="med"/>
            <a:tailEnd type="arrow"/>
          </a:ln>
          <a:effectLst>
            <a:outerShdw blurRad="63500" dist="38099" dir="2700000" algn="ctr" rotWithShape="0">
              <a:schemeClr val="bg2">
                <a:alpha val="74998"/>
              </a:schemeClr>
            </a:outerShdw>
          </a:effectLst>
          <a:extLst/>
        </p:spPr>
      </p:cxnSp>
      <p:cxnSp>
        <p:nvCxnSpPr>
          <p:cNvPr id="11" name="Connettore 2 10"/>
          <p:cNvCxnSpPr/>
          <p:nvPr/>
        </p:nvCxnSpPr>
        <p:spPr bwMode="auto">
          <a:xfrm>
            <a:off x="726629" y="3770660"/>
            <a:ext cx="936104" cy="0"/>
          </a:xfrm>
          <a:prstGeom prst="straightConnector1">
            <a:avLst/>
          </a:prstGeom>
          <a:solidFill>
            <a:schemeClr val="accent1"/>
          </a:solidFill>
          <a:ln w="38100" cap="flat" cmpd="sng" algn="ctr">
            <a:solidFill>
              <a:srgbClr val="800000"/>
            </a:solidFill>
            <a:prstDash val="solid"/>
            <a:round/>
            <a:headEnd type="none" w="med" len="med"/>
            <a:tailEnd type="arrow"/>
          </a:ln>
          <a:effectLst>
            <a:outerShdw blurRad="63500" dist="38099" dir="2700000" algn="ctr" rotWithShape="0">
              <a:schemeClr val="bg2">
                <a:alpha val="74998"/>
              </a:schemeClr>
            </a:outerShdw>
          </a:effectLst>
          <a:extLst/>
        </p:spPr>
      </p:cxnSp>
      <p:cxnSp>
        <p:nvCxnSpPr>
          <p:cNvPr id="12" name="Connettore 2 11"/>
          <p:cNvCxnSpPr/>
          <p:nvPr/>
        </p:nvCxnSpPr>
        <p:spPr bwMode="auto">
          <a:xfrm>
            <a:off x="726629" y="5813296"/>
            <a:ext cx="936104" cy="0"/>
          </a:xfrm>
          <a:prstGeom prst="straightConnector1">
            <a:avLst/>
          </a:prstGeom>
          <a:solidFill>
            <a:schemeClr val="accent1"/>
          </a:solidFill>
          <a:ln w="38100" cap="flat" cmpd="sng" algn="ctr">
            <a:solidFill>
              <a:srgbClr val="800000"/>
            </a:solidFill>
            <a:prstDash val="solid"/>
            <a:round/>
            <a:headEnd type="none" w="med" len="med"/>
            <a:tailEnd type="arrow"/>
          </a:ln>
          <a:effectLst>
            <a:outerShdw blurRad="63500" dist="38099" dir="2700000" algn="ctr" rotWithShape="0">
              <a:schemeClr val="bg2">
                <a:alpha val="74998"/>
              </a:schemeClr>
            </a:outerShdw>
          </a:effectLst>
          <a:extLst/>
        </p:spPr>
      </p:cxnSp>
      <p:sp>
        <p:nvSpPr>
          <p:cNvPr id="13" name="Segnaposto piè di pagina 8">
            <a:extLst>
              <a:ext uri="{FF2B5EF4-FFF2-40B4-BE49-F238E27FC236}">
                <a16:creationId xmlns:a16="http://schemas.microsoft.com/office/drawing/2014/main" xmlns="" id="{268DFC79-C991-1E4B-AFA6-2FC9BBD28765}"/>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2209437"/>
      </p:ext>
    </p:extLst>
  </p:cSld>
  <p:clrMapOvr>
    <a:masterClrMapping/>
  </p:clrMapOvr>
  <mc:AlternateContent xmlns:mc="http://schemas.openxmlformats.org/markup-compatibility/2006" xmlns:p14="http://schemas.microsoft.com/office/powerpoint/2010/main">
    <mc:Choice Requires="p14">
      <p:transition spd="med" p14:dur="700" advTm="490">
        <p:fade/>
      </p:transition>
    </mc:Choice>
    <mc:Fallback xmlns="">
      <p:transition spd="med" advTm="49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6"/>
          <p:cNvGraphicFramePr>
            <a:graphicFrameLocks noGrp="1"/>
          </p:cNvGraphicFramePr>
          <p:nvPr>
            <p:extLst>
              <p:ext uri="{D42A27DB-BD31-4B8C-83A1-F6EECF244321}">
                <p14:modId xmlns:p14="http://schemas.microsoft.com/office/powerpoint/2010/main" val="400804261"/>
              </p:ext>
            </p:extLst>
          </p:nvPr>
        </p:nvGraphicFramePr>
        <p:xfrm>
          <a:off x="510605" y="882116"/>
          <a:ext cx="9361040" cy="4990083"/>
        </p:xfrm>
        <a:graphic>
          <a:graphicData uri="http://schemas.openxmlformats.org/drawingml/2006/table">
            <a:tbl>
              <a:tblPr firstRow="1" bandRow="1">
                <a:tableStyleId>{073A0DAA-6AF3-43AB-8588-CEC1D06C72B9}</a:tableStyleId>
              </a:tblPr>
              <a:tblGrid>
                <a:gridCol w="1440160">
                  <a:extLst>
                    <a:ext uri="{9D8B030D-6E8A-4147-A177-3AD203B41FA5}">
                      <a16:colId xmlns:a16="http://schemas.microsoft.com/office/drawing/2014/main" xmlns="" val="20000"/>
                    </a:ext>
                  </a:extLst>
                </a:gridCol>
                <a:gridCol w="1265274">
                  <a:extLst>
                    <a:ext uri="{9D8B030D-6E8A-4147-A177-3AD203B41FA5}">
                      <a16:colId xmlns:a16="http://schemas.microsoft.com/office/drawing/2014/main" xmlns="" val="20001"/>
                    </a:ext>
                  </a:extLst>
                </a:gridCol>
                <a:gridCol w="1352717">
                  <a:extLst>
                    <a:ext uri="{9D8B030D-6E8A-4147-A177-3AD203B41FA5}">
                      <a16:colId xmlns:a16="http://schemas.microsoft.com/office/drawing/2014/main" xmlns="" val="20002"/>
                    </a:ext>
                  </a:extLst>
                </a:gridCol>
                <a:gridCol w="1032335">
                  <a:extLst>
                    <a:ext uri="{9D8B030D-6E8A-4147-A177-3AD203B41FA5}">
                      <a16:colId xmlns:a16="http://schemas.microsoft.com/office/drawing/2014/main" xmlns="" val="20003"/>
                    </a:ext>
                  </a:extLst>
                </a:gridCol>
                <a:gridCol w="1534250">
                  <a:extLst>
                    <a:ext uri="{9D8B030D-6E8A-4147-A177-3AD203B41FA5}">
                      <a16:colId xmlns:a16="http://schemas.microsoft.com/office/drawing/2014/main" xmlns="" val="20004"/>
                    </a:ext>
                  </a:extLst>
                </a:gridCol>
                <a:gridCol w="1440160">
                  <a:extLst>
                    <a:ext uri="{9D8B030D-6E8A-4147-A177-3AD203B41FA5}">
                      <a16:colId xmlns:a16="http://schemas.microsoft.com/office/drawing/2014/main" xmlns="" val="20005"/>
                    </a:ext>
                  </a:extLst>
                </a:gridCol>
                <a:gridCol w="1296144">
                  <a:extLst>
                    <a:ext uri="{9D8B030D-6E8A-4147-A177-3AD203B41FA5}">
                      <a16:colId xmlns:a16="http://schemas.microsoft.com/office/drawing/2014/main" xmlns="" val="20006"/>
                    </a:ext>
                  </a:extLst>
                </a:gridCol>
              </a:tblGrid>
              <a:tr h="602004">
                <a:tc>
                  <a:txBody>
                    <a:bodyPr/>
                    <a:lstStyle/>
                    <a:p>
                      <a:r>
                        <a:rPr lang="en-US" sz="1800" dirty="0"/>
                        <a:t>State</a:t>
                      </a:r>
                    </a:p>
                    <a:p>
                      <a:r>
                        <a:rPr lang="en-US" sz="1800" dirty="0"/>
                        <a:t>N(mass)J</a:t>
                      </a:r>
                      <a:r>
                        <a:rPr lang="en-US" sz="1800" baseline="30000" dirty="0"/>
                        <a:t>P</a:t>
                      </a:r>
                    </a:p>
                  </a:txBody>
                  <a:tcPr marT="34290" marB="34290">
                    <a:lnL w="12700" cap="flat" cmpd="sng" algn="ctr">
                      <a:solidFill>
                        <a:srgbClr val="000090"/>
                      </a:solidFill>
                      <a:prstDash val="solid"/>
                      <a:round/>
                      <a:headEnd type="none" w="med" len="med"/>
                      <a:tailEnd type="none" w="med" len="med"/>
                    </a:lnL>
                    <a:lnR w="12700" cap="flat" cmpd="sng" algn="ctr">
                      <a:solidFill>
                        <a:srgbClr val="000090"/>
                      </a:solidFill>
                      <a:prstDash val="solid"/>
                      <a:round/>
                      <a:headEnd type="none" w="med" len="med"/>
                      <a:tailEnd type="none" w="med" len="med"/>
                    </a:lnR>
                    <a:lnT w="12700" cap="flat" cmpd="sng" algn="ctr">
                      <a:solidFill>
                        <a:srgbClr val="000090"/>
                      </a:solidFill>
                      <a:prstDash val="solid"/>
                      <a:round/>
                      <a:headEnd type="none" w="med" len="med"/>
                      <a:tailEnd type="none" w="med" len="med"/>
                    </a:lnT>
                    <a:lnB w="12700" cap="flat" cmpd="sng" algn="ctr">
                      <a:solidFill>
                        <a:srgbClr val="000090"/>
                      </a:solidFill>
                      <a:prstDash val="solid"/>
                      <a:round/>
                      <a:headEnd type="none" w="med" len="med"/>
                      <a:tailEnd type="none" w="med" len="med"/>
                    </a:lnB>
                  </a:tcPr>
                </a:tc>
                <a:tc>
                  <a:txBody>
                    <a:bodyPr/>
                    <a:lstStyle/>
                    <a:p>
                      <a:pPr algn="ctr"/>
                      <a:r>
                        <a:rPr lang="en-US" sz="1800" baseline="0" dirty="0"/>
                        <a:t>PDG </a:t>
                      </a:r>
                    </a:p>
                    <a:p>
                      <a:pPr algn="ctr"/>
                      <a:r>
                        <a:rPr lang="en-US" sz="1800" baseline="0" dirty="0"/>
                        <a:t>pre 2010</a:t>
                      </a:r>
                    </a:p>
                  </a:txBody>
                  <a:tcPr marT="34290" marB="34290">
                    <a:lnL w="12700" cap="flat" cmpd="sng" algn="ctr">
                      <a:solidFill>
                        <a:srgbClr val="000090"/>
                      </a:solidFill>
                      <a:prstDash val="solid"/>
                      <a:round/>
                      <a:headEnd type="none" w="med" len="med"/>
                      <a:tailEnd type="none" w="med" len="med"/>
                    </a:lnL>
                  </a:tcPr>
                </a:tc>
                <a:tc>
                  <a:txBody>
                    <a:bodyPr/>
                    <a:lstStyle/>
                    <a:p>
                      <a:pPr algn="ctr"/>
                      <a:r>
                        <a:rPr lang="en-US" sz="1800" dirty="0"/>
                        <a:t>PDG</a:t>
                      </a:r>
                      <a:r>
                        <a:rPr lang="en-US" sz="1800" baseline="0" dirty="0"/>
                        <a:t> 2020</a:t>
                      </a:r>
                      <a:endParaRPr lang="en-US" sz="1800" dirty="0"/>
                    </a:p>
                  </a:txBody>
                  <a:tcPr marT="34290" marB="34290"/>
                </a:tc>
                <a:tc>
                  <a:txBody>
                    <a:bodyPr/>
                    <a:lstStyle/>
                    <a:p>
                      <a:pPr algn="ctr"/>
                      <a:r>
                        <a:rPr lang="en-US" sz="1800" dirty="0"/>
                        <a:t>KΛ</a:t>
                      </a:r>
                    </a:p>
                    <a:p>
                      <a:pPr algn="ctr"/>
                      <a:endParaRPr lang="en-US" sz="1800" dirty="0"/>
                    </a:p>
                  </a:txBody>
                  <a:tcPr marT="34290" marB="34290"/>
                </a:tc>
                <a:tc>
                  <a:txBody>
                    <a:bodyPr/>
                    <a:lstStyle/>
                    <a:p>
                      <a:pPr algn="ctr"/>
                      <a:r>
                        <a:rPr lang="en-US" sz="1800" dirty="0"/>
                        <a:t>KΣ</a:t>
                      </a:r>
                    </a:p>
                    <a:p>
                      <a:pPr algn="ctr"/>
                      <a:endParaRPr lang="en-US" sz="1800" dirty="0"/>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 Nγ</a:t>
                      </a:r>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N</a:t>
                      </a:r>
                      <a:r>
                        <a:rPr lang="en-US" sz="1800" dirty="0">
                          <a:latin typeface="Symbol" charset="2"/>
                          <a:cs typeface="Symbol" charset="2"/>
                        </a:rPr>
                        <a:t>p</a:t>
                      </a:r>
                      <a:endParaRPr lang="en-US" sz="1800" dirty="0"/>
                    </a:p>
                  </a:txBody>
                  <a:tcPr marT="34290" marB="34290"/>
                </a:tc>
                <a:extLst>
                  <a:ext uri="{0D108BD9-81ED-4DB2-BD59-A6C34878D82A}">
                    <a16:rowId xmlns:a16="http://schemas.microsoft.com/office/drawing/2014/main" xmlns="" val="10000"/>
                  </a:ext>
                </a:extLst>
              </a:tr>
              <a:tr h="397533">
                <a:tc>
                  <a:txBody>
                    <a:bodyPr/>
                    <a:lstStyle/>
                    <a:p>
                      <a:r>
                        <a:rPr lang="en-US" sz="1800" b="1" dirty="0"/>
                        <a:t>N(1710)1/2</a:t>
                      </a:r>
                      <a:r>
                        <a:rPr lang="en-US" sz="1800" b="1" baseline="30000" dirty="0"/>
                        <a:t>+</a:t>
                      </a:r>
                    </a:p>
                  </a:txBody>
                  <a:tcPr marT="34290" marB="34290">
                    <a:lnT w="12700" cap="flat" cmpd="sng" algn="ctr">
                      <a:solidFill>
                        <a:srgbClr val="000090"/>
                      </a:solidFill>
                      <a:prstDash val="solid"/>
                      <a:round/>
                      <a:headEnd type="none" w="med" len="med"/>
                      <a:tailEnd type="none" w="med" len="med"/>
                    </a:lnT>
                  </a:tcPr>
                </a:tc>
                <a:tc>
                  <a:txBody>
                    <a:bodyPr/>
                    <a:lstStyle/>
                    <a:p>
                      <a:pPr algn="ctr"/>
                      <a:r>
                        <a:rPr lang="en-US" sz="1800" b="0" dirty="0"/>
                        <a:t>***</a:t>
                      </a:r>
                    </a:p>
                  </a:txBody>
                  <a:tcPr marT="34290" marB="34290"/>
                </a:tc>
                <a:tc>
                  <a:txBody>
                    <a:bodyPr/>
                    <a:lstStyle/>
                    <a:p>
                      <a:pPr algn="ctr"/>
                      <a:r>
                        <a:rPr lang="en-US" sz="1800" b="1" dirty="0">
                          <a:solidFill>
                            <a:srgbClr val="008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marL="0" marR="0" indent="0" algn="ctr" defTabSz="466052"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t>
                      </a:r>
                    </a:p>
                  </a:txBody>
                  <a:tcPr marT="34290" marB="34290"/>
                </a:tc>
                <a:extLst>
                  <a:ext uri="{0D108BD9-81ED-4DB2-BD59-A6C34878D82A}">
                    <a16:rowId xmlns:a16="http://schemas.microsoft.com/office/drawing/2014/main" xmlns="" val="10001"/>
                  </a:ext>
                </a:extLst>
              </a:tr>
              <a:tr h="3975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N(1880)1/2</a:t>
                      </a:r>
                      <a:r>
                        <a:rPr lang="en-US" sz="1800" b="1" baseline="30000" dirty="0"/>
                        <a:t>+</a:t>
                      </a:r>
                    </a:p>
                  </a:txBody>
                  <a:tcPr marT="34290" marB="34290"/>
                </a:tc>
                <a:tc>
                  <a:txBody>
                    <a:bodyPr/>
                    <a:lstStyle/>
                    <a:p>
                      <a:pPr algn="ctr"/>
                      <a:r>
                        <a:rPr lang="en-US" sz="1800" b="1" baseline="0" dirty="0"/>
                        <a:t> </a:t>
                      </a:r>
                      <a:endParaRPr lang="en-US" sz="1800" b="1" dirty="0"/>
                    </a:p>
                  </a:txBody>
                  <a:tcPr marT="34290" marB="34290"/>
                </a:tc>
                <a:tc>
                  <a:txBody>
                    <a:bodyPr/>
                    <a:lstStyle/>
                    <a:p>
                      <a:pPr algn="ctr"/>
                      <a:r>
                        <a:rPr lang="en-US" sz="1800" b="1" dirty="0">
                          <a:solidFill>
                            <a:srgbClr val="008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extLst>
                  <a:ext uri="{0D108BD9-81ED-4DB2-BD59-A6C34878D82A}">
                    <a16:rowId xmlns:a16="http://schemas.microsoft.com/office/drawing/2014/main" xmlns="" val="10002"/>
                  </a:ext>
                </a:extLst>
              </a:tr>
              <a:tr h="3975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N(2100)1/2</a:t>
                      </a:r>
                      <a:r>
                        <a:rPr lang="en-US" sz="1800" b="1" baseline="30000" dirty="0"/>
                        <a:t>+</a:t>
                      </a:r>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t>*</a:t>
                      </a:r>
                    </a:p>
                  </a:txBody>
                  <a:tcPr marT="34290" marB="34290"/>
                </a:tc>
                <a:tc>
                  <a:txBody>
                    <a:bodyPr/>
                    <a:lstStyle/>
                    <a:p>
                      <a:pPr algn="ctr"/>
                      <a:r>
                        <a:rPr lang="en-US" sz="1800" b="1" dirty="0">
                          <a:solidFill>
                            <a:srgbClr val="008000"/>
                          </a:solidFill>
                        </a:rPr>
                        <a:t>***</a:t>
                      </a:r>
                    </a:p>
                  </a:txBody>
                  <a:tcPr marT="34290" marB="3429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FF0000"/>
                          </a:solidFill>
                        </a:rPr>
                        <a:t>*</a:t>
                      </a:r>
                    </a:p>
                  </a:txBody>
                  <a:tcPr marT="34290" marB="34290"/>
                </a:tc>
                <a:tc>
                  <a:txBody>
                    <a:bodyPr/>
                    <a:lstStyle/>
                    <a:p>
                      <a:pPr algn="ctr"/>
                      <a:endParaRPr lang="en-US" sz="1800" b="1" dirty="0">
                        <a:solidFill>
                          <a:srgbClr val="FF0000"/>
                        </a:solidFill>
                      </a:endParaRP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extLst>
                  <a:ext uri="{0D108BD9-81ED-4DB2-BD59-A6C34878D82A}">
                    <a16:rowId xmlns:a16="http://schemas.microsoft.com/office/drawing/2014/main" xmlns="" val="10003"/>
                  </a:ext>
                </a:extLst>
              </a:tr>
              <a:tr h="3975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N(1895)1/2</a:t>
                      </a:r>
                      <a:r>
                        <a:rPr lang="en-US" sz="1800" b="1" baseline="30000" dirty="0"/>
                        <a:t>-</a:t>
                      </a:r>
                    </a:p>
                  </a:txBody>
                  <a:tcPr marT="34290" marB="34290"/>
                </a:tc>
                <a:tc>
                  <a:txBody>
                    <a:bodyPr/>
                    <a:lstStyle/>
                    <a:p>
                      <a:pPr algn="ctr"/>
                      <a:endParaRPr lang="en-US" sz="1800" b="1" dirty="0"/>
                    </a:p>
                  </a:txBody>
                  <a:tcPr marT="34290" marB="34290"/>
                </a:tc>
                <a:tc>
                  <a:txBody>
                    <a:bodyPr/>
                    <a:lstStyle/>
                    <a:p>
                      <a:pPr algn="ctr"/>
                      <a:r>
                        <a:rPr lang="en-US" sz="1800" b="1" dirty="0">
                          <a:solidFill>
                            <a:srgbClr val="008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extLst>
                  <a:ext uri="{0D108BD9-81ED-4DB2-BD59-A6C34878D82A}">
                    <a16:rowId xmlns:a16="http://schemas.microsoft.com/office/drawing/2014/main" xmlns="" val="10004"/>
                  </a:ext>
                </a:extLst>
              </a:tr>
              <a:tr h="3975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N(1900)3/2</a:t>
                      </a:r>
                      <a:r>
                        <a:rPr lang="en-US" sz="1800" b="1" baseline="30000" dirty="0"/>
                        <a:t>+</a:t>
                      </a:r>
                    </a:p>
                  </a:txBody>
                  <a:tcPr marT="34290" marB="34290"/>
                </a:tc>
                <a:tc>
                  <a:txBody>
                    <a:bodyPr/>
                    <a:lstStyle/>
                    <a:p>
                      <a:pPr algn="ctr"/>
                      <a:r>
                        <a:rPr lang="en-US" sz="1800" b="1" dirty="0"/>
                        <a:t>**</a:t>
                      </a:r>
                    </a:p>
                  </a:txBody>
                  <a:tcPr marT="34290" marB="34290"/>
                </a:tc>
                <a:tc>
                  <a:txBody>
                    <a:bodyPr/>
                    <a:lstStyle/>
                    <a:p>
                      <a:pPr algn="ctr"/>
                      <a:r>
                        <a:rPr lang="en-US" sz="1800" b="1" dirty="0">
                          <a:solidFill>
                            <a:srgbClr val="008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extLst>
                  <a:ext uri="{0D108BD9-81ED-4DB2-BD59-A6C34878D82A}">
                    <a16:rowId xmlns:a16="http://schemas.microsoft.com/office/drawing/2014/main" xmlns="" val="10005"/>
                  </a:ext>
                </a:extLst>
              </a:tr>
              <a:tr h="3975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N(1875)3/2</a:t>
                      </a:r>
                      <a:r>
                        <a:rPr lang="en-US" sz="1800" b="1" baseline="30000" dirty="0"/>
                        <a:t>-</a:t>
                      </a:r>
                    </a:p>
                  </a:txBody>
                  <a:tcPr marT="34290" marB="34290"/>
                </a:tc>
                <a:tc>
                  <a:txBody>
                    <a:bodyPr/>
                    <a:lstStyle/>
                    <a:p>
                      <a:pPr algn="ctr"/>
                      <a:endParaRPr lang="en-US" sz="1800" b="1" dirty="0"/>
                    </a:p>
                  </a:txBody>
                  <a:tcPr marT="34290" marB="34290"/>
                </a:tc>
                <a:tc>
                  <a:txBody>
                    <a:bodyPr/>
                    <a:lstStyle/>
                    <a:p>
                      <a:pPr algn="ctr"/>
                      <a:r>
                        <a:rPr lang="en-US" sz="1800" b="1" dirty="0">
                          <a:solidFill>
                            <a:srgbClr val="008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extLst>
                  <a:ext uri="{0D108BD9-81ED-4DB2-BD59-A6C34878D82A}">
                    <a16:rowId xmlns:a16="http://schemas.microsoft.com/office/drawing/2014/main" xmlns="" val="10006"/>
                  </a:ext>
                </a:extLst>
              </a:tr>
              <a:tr h="3975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N(2120)3/2</a:t>
                      </a:r>
                      <a:r>
                        <a:rPr lang="en-US" sz="1800" b="1" baseline="30000" dirty="0"/>
                        <a:t>-</a:t>
                      </a:r>
                    </a:p>
                  </a:txBody>
                  <a:tcPr marT="34290" marB="34290"/>
                </a:tc>
                <a:tc>
                  <a:txBody>
                    <a:bodyPr/>
                    <a:lstStyle/>
                    <a:p>
                      <a:pPr algn="ctr"/>
                      <a:endParaRPr lang="en-US" sz="1800" b="1" dirty="0"/>
                    </a:p>
                  </a:txBody>
                  <a:tcPr marT="34290" marB="34290"/>
                </a:tc>
                <a:tc>
                  <a:txBody>
                    <a:bodyPr/>
                    <a:lstStyle/>
                    <a:p>
                      <a:pPr algn="ctr"/>
                      <a:r>
                        <a:rPr lang="en-US" sz="1800" b="1" dirty="0">
                          <a:solidFill>
                            <a:srgbClr val="008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extLst>
                  <a:ext uri="{0D108BD9-81ED-4DB2-BD59-A6C34878D82A}">
                    <a16:rowId xmlns:a16="http://schemas.microsoft.com/office/drawing/2014/main" xmlns="" val="10007"/>
                  </a:ext>
                </a:extLst>
              </a:tr>
              <a:tr h="39753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dirty="0"/>
                        <a:t>N(2060)5/2</a:t>
                      </a:r>
                      <a:r>
                        <a:rPr lang="en-US" sz="1800" b="1" baseline="30000" dirty="0"/>
                        <a:t>-</a:t>
                      </a:r>
                    </a:p>
                  </a:txBody>
                  <a:tcPr marT="34290" marB="34290"/>
                </a:tc>
                <a:tc>
                  <a:txBody>
                    <a:bodyPr/>
                    <a:lstStyle/>
                    <a:p>
                      <a:pPr algn="ctr"/>
                      <a:endParaRPr lang="en-US" sz="1800" b="1" dirty="0"/>
                    </a:p>
                  </a:txBody>
                  <a:tcPr marT="34290" marB="34290"/>
                </a:tc>
                <a:tc>
                  <a:txBody>
                    <a:bodyPr/>
                    <a:lstStyle/>
                    <a:p>
                      <a:pPr algn="ctr"/>
                      <a:r>
                        <a:rPr lang="en-US" sz="1800" b="1" dirty="0">
                          <a:solidFill>
                            <a:srgbClr val="008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tc>
                  <a:txBody>
                    <a:bodyPr/>
                    <a:lstStyle/>
                    <a:p>
                      <a:pPr algn="ctr"/>
                      <a:r>
                        <a:rPr lang="en-US" sz="1800" b="1" dirty="0">
                          <a:solidFill>
                            <a:srgbClr val="FF0000"/>
                          </a:solidFill>
                        </a:rPr>
                        <a:t>**</a:t>
                      </a:r>
                    </a:p>
                  </a:txBody>
                  <a:tcPr marT="34290" marB="34290"/>
                </a:tc>
                <a:extLst>
                  <a:ext uri="{0D108BD9-81ED-4DB2-BD59-A6C34878D82A}">
                    <a16:rowId xmlns:a16="http://schemas.microsoft.com/office/drawing/2014/main" xmlns="" val="10009"/>
                  </a:ext>
                </a:extLst>
              </a:tr>
              <a:tr h="39753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solidFill>
                            <a:srgbClr val="000090"/>
                          </a:solidFill>
                          <a:latin typeface="Symbol" pitchFamily="2" charset="2"/>
                        </a:rPr>
                        <a:t>D</a:t>
                      </a:r>
                      <a:r>
                        <a:rPr lang="en-US" sz="1800" b="1" baseline="0" dirty="0">
                          <a:solidFill>
                            <a:srgbClr val="000090"/>
                          </a:solidFill>
                          <a:latin typeface="+mn-lt"/>
                        </a:rPr>
                        <a:t>(1600)3/2</a:t>
                      </a:r>
                      <a:r>
                        <a:rPr lang="en-US" sz="1800" b="1" baseline="30000" dirty="0">
                          <a:solidFill>
                            <a:srgbClr val="000090"/>
                          </a:solidFill>
                          <a:latin typeface="Comic Sans MS" panose="030F0902030302020204" pitchFamily="66" charset="0"/>
                        </a:rPr>
                        <a:t>+</a:t>
                      </a:r>
                    </a:p>
                  </a:txBody>
                  <a:tcPr/>
                </a:tc>
                <a:tc>
                  <a:txBody>
                    <a:bodyPr/>
                    <a:lstStyle/>
                    <a:p>
                      <a:pPr algn="ctr"/>
                      <a:r>
                        <a:rPr lang="en-US" sz="1600" b="0" dirty="0">
                          <a:latin typeface="Comic Sans MS" panose="030F0902030302020204" pitchFamily="66" charset="0"/>
                        </a:rPr>
                        <a:t>***</a:t>
                      </a:r>
                    </a:p>
                  </a:txBody>
                  <a:tcPr/>
                </a:tc>
                <a:tc>
                  <a:txBody>
                    <a:bodyPr/>
                    <a:lstStyle/>
                    <a:p>
                      <a:pPr algn="ctr"/>
                      <a:r>
                        <a:rPr lang="en-US" sz="1600" b="0" dirty="0">
                          <a:solidFill>
                            <a:srgbClr val="008000"/>
                          </a:solidFill>
                          <a:latin typeface="Comic Sans MS" panose="030F0902030302020204" pitchFamily="66" charset="0"/>
                        </a:rPr>
                        <a:t>****</a:t>
                      </a:r>
                    </a:p>
                  </a:txBody>
                  <a:tcPr/>
                </a:tc>
                <a:tc>
                  <a:txBody>
                    <a:bodyPr/>
                    <a:lstStyle/>
                    <a:p>
                      <a:endParaRPr lang="it-IT" dirty="0"/>
                    </a:p>
                  </a:txBody>
                  <a:tcPr/>
                </a:tc>
                <a:tc>
                  <a:txBody>
                    <a:bodyPr/>
                    <a:lstStyle/>
                    <a:p>
                      <a:pPr algn="ctr"/>
                      <a:endParaRPr lang="en-US" sz="1600" b="0" dirty="0">
                        <a:solidFill>
                          <a:srgbClr val="FF0000"/>
                        </a:solidFill>
                        <a:latin typeface="Comic Sans MS" panose="030F0902030302020204" pitchFamily="66" charset="0"/>
                      </a:endParaRPr>
                    </a:p>
                  </a:txBody>
                  <a:tcPr/>
                </a:tc>
                <a:tc>
                  <a:txBody>
                    <a:bodyPr/>
                    <a:lstStyle/>
                    <a:p>
                      <a:pPr algn="ctr"/>
                      <a:r>
                        <a:rPr lang="en-US" sz="1600" b="0" dirty="0">
                          <a:solidFill>
                            <a:srgbClr val="FF0000"/>
                          </a:solidFill>
                          <a:latin typeface="Comic Sans MS" panose="030F0902030302020204" pitchFamily="66" charset="0"/>
                        </a:rPr>
                        <a:t>****</a:t>
                      </a:r>
                    </a:p>
                  </a:txBody>
                  <a:tcPr/>
                </a:tc>
                <a:tc>
                  <a:txBody>
                    <a:bodyPr/>
                    <a:lstStyle/>
                    <a:p>
                      <a:pPr algn="ctr"/>
                      <a:r>
                        <a:rPr lang="en-US" sz="1600" b="0" dirty="0">
                          <a:solidFill>
                            <a:srgbClr val="FF0000"/>
                          </a:solidFill>
                          <a:latin typeface="Comic Sans MS" panose="030F0902030302020204" pitchFamily="66" charset="0"/>
                        </a:rPr>
                        <a:t>***</a:t>
                      </a:r>
                    </a:p>
                  </a:txBody>
                  <a:tcPr/>
                </a:tc>
                <a:extLst>
                  <a:ext uri="{0D108BD9-81ED-4DB2-BD59-A6C34878D82A}">
                    <a16:rowId xmlns:a16="http://schemas.microsoft.com/office/drawing/2014/main" xmlns="" val="10010"/>
                  </a:ext>
                </a:extLst>
              </a:tr>
              <a:tr h="39753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solidFill>
                            <a:srgbClr val="000090"/>
                          </a:solidFill>
                          <a:latin typeface="Symbol" pitchFamily="2" charset="2"/>
                        </a:rPr>
                        <a:t>D</a:t>
                      </a:r>
                      <a:r>
                        <a:rPr lang="en-US" sz="1800" b="1" baseline="0" dirty="0">
                          <a:solidFill>
                            <a:srgbClr val="000090"/>
                          </a:solidFill>
                          <a:latin typeface="Comic Sans MS" panose="030F0902030302020204" pitchFamily="66" charset="0"/>
                        </a:rPr>
                        <a:t>(</a:t>
                      </a:r>
                      <a:r>
                        <a:rPr lang="en-US" sz="1800" b="1" baseline="0" dirty="0">
                          <a:solidFill>
                            <a:srgbClr val="000090"/>
                          </a:solidFill>
                          <a:latin typeface="+mn-lt"/>
                        </a:rPr>
                        <a:t>1900)1/2</a:t>
                      </a:r>
                      <a:r>
                        <a:rPr lang="en-US" sz="1800" b="1" baseline="30000" dirty="0">
                          <a:solidFill>
                            <a:srgbClr val="000090"/>
                          </a:solidFill>
                          <a:latin typeface="Comic Sans MS" panose="030F0902030302020204" pitchFamily="66" charset="0"/>
                        </a:rPr>
                        <a:t>-</a:t>
                      </a:r>
                    </a:p>
                  </a:txBody>
                  <a:tcPr/>
                </a:tc>
                <a:tc>
                  <a:txBody>
                    <a:bodyPr/>
                    <a:lstStyle/>
                    <a:p>
                      <a:pPr algn="ctr"/>
                      <a:r>
                        <a:rPr lang="en-US" sz="1600" b="0" dirty="0">
                          <a:latin typeface="Comic Sans MS" panose="030F0902030302020204" pitchFamily="66" charset="0"/>
                        </a:rPr>
                        <a:t>**</a:t>
                      </a:r>
                    </a:p>
                  </a:txBody>
                  <a:tcPr/>
                </a:tc>
                <a:tc>
                  <a:txBody>
                    <a:bodyPr/>
                    <a:lstStyle/>
                    <a:p>
                      <a:pPr algn="ctr"/>
                      <a:r>
                        <a:rPr lang="en-US" sz="1600" b="0" dirty="0">
                          <a:solidFill>
                            <a:srgbClr val="008000"/>
                          </a:solidFill>
                          <a:latin typeface="Comic Sans MS" panose="030F0902030302020204" pitchFamily="66" charset="0"/>
                        </a:rPr>
                        <a:t>***</a:t>
                      </a:r>
                    </a:p>
                  </a:txBody>
                  <a:tcPr/>
                </a:tc>
                <a:tc>
                  <a:txBody>
                    <a:bodyPr/>
                    <a:lstStyle/>
                    <a:p>
                      <a:endParaRPr lang="it-IT" dirty="0"/>
                    </a:p>
                  </a:txBody>
                  <a:tcPr/>
                </a:tc>
                <a:tc>
                  <a:txBody>
                    <a:bodyPr/>
                    <a:lstStyle/>
                    <a:p>
                      <a:pPr algn="ctr"/>
                      <a:r>
                        <a:rPr lang="en-US" sz="1600" b="0" dirty="0">
                          <a:solidFill>
                            <a:srgbClr val="FF0000"/>
                          </a:solidFill>
                          <a:latin typeface="Comic Sans MS" panose="030F0902030302020204" pitchFamily="66" charset="0"/>
                        </a:rPr>
                        <a:t>**</a:t>
                      </a:r>
                    </a:p>
                  </a:txBody>
                  <a:tcPr/>
                </a:tc>
                <a:tc>
                  <a:txBody>
                    <a:bodyPr/>
                    <a:lstStyle/>
                    <a:p>
                      <a:pPr algn="ctr"/>
                      <a:r>
                        <a:rPr lang="en-US" sz="1600" b="0" dirty="0">
                          <a:solidFill>
                            <a:srgbClr val="FF0000"/>
                          </a:solidFill>
                          <a:latin typeface="Comic Sans MS" panose="030F0902030302020204" pitchFamily="66" charset="0"/>
                        </a:rPr>
                        <a:t>***</a:t>
                      </a:r>
                    </a:p>
                  </a:txBody>
                  <a:tcPr/>
                </a:tc>
                <a:tc>
                  <a:txBody>
                    <a:bodyPr/>
                    <a:lstStyle/>
                    <a:p>
                      <a:pPr algn="ctr"/>
                      <a:r>
                        <a:rPr lang="en-US" sz="1600" b="0" dirty="0">
                          <a:solidFill>
                            <a:srgbClr val="FF0000"/>
                          </a:solidFill>
                          <a:latin typeface="Comic Sans MS" panose="030F0902030302020204" pitchFamily="66" charset="0"/>
                        </a:rPr>
                        <a:t>***</a:t>
                      </a:r>
                    </a:p>
                  </a:txBody>
                  <a:tcPr/>
                </a:tc>
                <a:extLst>
                  <a:ext uri="{0D108BD9-81ED-4DB2-BD59-A6C34878D82A}">
                    <a16:rowId xmlns:a16="http://schemas.microsoft.com/office/drawing/2014/main" xmlns="" val="10011"/>
                  </a:ext>
                </a:extLst>
              </a:tr>
              <a:tr h="39753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solidFill>
                            <a:srgbClr val="000090"/>
                          </a:solidFill>
                          <a:latin typeface="Symbol" pitchFamily="2" charset="2"/>
                        </a:rPr>
                        <a:t>D</a:t>
                      </a:r>
                      <a:r>
                        <a:rPr lang="en-US" sz="1800" b="1" baseline="0" dirty="0">
                          <a:solidFill>
                            <a:srgbClr val="000090"/>
                          </a:solidFill>
                          <a:latin typeface="+mn-lt"/>
                        </a:rPr>
                        <a:t>(2200)7/2</a:t>
                      </a:r>
                      <a:r>
                        <a:rPr lang="en-US" sz="1800" b="1" baseline="30000" dirty="0">
                          <a:solidFill>
                            <a:srgbClr val="000090"/>
                          </a:solidFill>
                          <a:latin typeface="Comic Sans MS" panose="030F0902030302020204" pitchFamily="66" charset="0"/>
                        </a:rPr>
                        <a:t>-</a:t>
                      </a:r>
                    </a:p>
                  </a:txBody>
                  <a:tcPr/>
                </a:tc>
                <a:tc>
                  <a:txBody>
                    <a:bodyPr/>
                    <a:lstStyle/>
                    <a:p>
                      <a:pPr algn="ctr"/>
                      <a:r>
                        <a:rPr lang="en-US" sz="1600" b="0" dirty="0">
                          <a:latin typeface="Comic Sans MS" panose="030F0902030302020204" pitchFamily="66" charset="0"/>
                        </a:rPr>
                        <a:t>*</a:t>
                      </a:r>
                    </a:p>
                  </a:txBody>
                  <a:tcPr/>
                </a:tc>
                <a:tc>
                  <a:txBody>
                    <a:bodyPr/>
                    <a:lstStyle/>
                    <a:p>
                      <a:pPr algn="ctr"/>
                      <a:r>
                        <a:rPr lang="en-US" sz="1600" b="0" dirty="0">
                          <a:solidFill>
                            <a:srgbClr val="008000"/>
                          </a:solidFill>
                          <a:latin typeface="Comic Sans MS" panose="030F0902030302020204" pitchFamily="66" charset="0"/>
                        </a:rPr>
                        <a:t>***</a:t>
                      </a:r>
                    </a:p>
                  </a:txBody>
                  <a:tcPr/>
                </a:tc>
                <a:tc>
                  <a:txBody>
                    <a:bodyPr/>
                    <a:lstStyle/>
                    <a:p>
                      <a:endParaRPr lang="it-IT" dirty="0"/>
                    </a:p>
                  </a:txBody>
                  <a:tcPr/>
                </a:tc>
                <a:tc>
                  <a:txBody>
                    <a:bodyPr/>
                    <a:lstStyle/>
                    <a:p>
                      <a:pPr algn="ctr"/>
                      <a:r>
                        <a:rPr lang="en-US" sz="1600" b="0" dirty="0">
                          <a:solidFill>
                            <a:srgbClr val="FF0000"/>
                          </a:solidFill>
                          <a:latin typeface="Comic Sans MS" panose="030F0902030302020204" pitchFamily="66" charset="0"/>
                        </a:rPr>
                        <a:t>**</a:t>
                      </a:r>
                    </a:p>
                  </a:txBody>
                  <a:tcPr/>
                </a:tc>
                <a:tc>
                  <a:txBody>
                    <a:bodyPr/>
                    <a:lstStyle/>
                    <a:p>
                      <a:pPr algn="ctr"/>
                      <a:r>
                        <a:rPr lang="en-US" sz="1600" b="0" dirty="0">
                          <a:solidFill>
                            <a:srgbClr val="FF0000"/>
                          </a:solidFill>
                          <a:latin typeface="Comic Sans MS" panose="030F0902030302020204" pitchFamily="66" charset="0"/>
                        </a:rPr>
                        <a:t>**</a:t>
                      </a:r>
                    </a:p>
                  </a:txBody>
                  <a:tcPr/>
                </a:tc>
                <a:tc>
                  <a:txBody>
                    <a:bodyPr/>
                    <a:lstStyle/>
                    <a:p>
                      <a:pPr algn="ctr"/>
                      <a:r>
                        <a:rPr lang="en-US" sz="1600" b="0" dirty="0">
                          <a:solidFill>
                            <a:srgbClr val="FF0000"/>
                          </a:solidFill>
                          <a:latin typeface="Comic Sans MS" panose="030F0902030302020204" pitchFamily="66" charset="0"/>
                        </a:rPr>
                        <a:t>***</a:t>
                      </a:r>
                    </a:p>
                  </a:txBody>
                  <a:tcPr/>
                </a:tc>
                <a:extLst>
                  <a:ext uri="{0D108BD9-81ED-4DB2-BD59-A6C34878D82A}">
                    <a16:rowId xmlns:a16="http://schemas.microsoft.com/office/drawing/2014/main" xmlns="" val="10012"/>
                  </a:ext>
                </a:extLst>
              </a:tr>
            </a:tbl>
          </a:graphicData>
        </a:graphic>
      </p:graphicFrame>
      <p:sp>
        <p:nvSpPr>
          <p:cNvPr id="2" name="Title 1"/>
          <p:cNvSpPr>
            <a:spLocks noGrp="1"/>
          </p:cNvSpPr>
          <p:nvPr>
            <p:ph type="title"/>
          </p:nvPr>
        </p:nvSpPr>
        <p:spPr>
          <a:xfrm>
            <a:off x="519115" y="97633"/>
            <a:ext cx="9712570" cy="718400"/>
          </a:xfrm>
          <a:ln>
            <a:noFill/>
          </a:ln>
        </p:spPr>
        <p:txBody>
          <a:bodyPr lIns="100735" tIns="50367" rIns="100735" bIns="50367" anchor="ctr">
            <a:normAutofit/>
          </a:bodyPr>
          <a:lstStyle/>
          <a:p>
            <a:r>
              <a:rPr lang="en-US" sz="3200" b="1" dirty="0">
                <a:solidFill>
                  <a:srgbClr val="800000"/>
                </a:solidFill>
              </a:rPr>
              <a:t>Evidence for New N* in KY</a:t>
            </a:r>
            <a:endParaRPr lang="en-US" sz="3200" b="1" strike="sngStrike" dirty="0">
              <a:solidFill>
                <a:srgbClr val="FF0000"/>
              </a:solidFill>
            </a:endParaRPr>
          </a:p>
        </p:txBody>
      </p:sp>
      <p:sp>
        <p:nvSpPr>
          <p:cNvPr id="6" name="Slide Number Placeholder 5"/>
          <p:cNvSpPr>
            <a:spLocks noGrp="1"/>
          </p:cNvSpPr>
          <p:nvPr>
            <p:ph type="sldNum" sz="quarter" idx="12"/>
          </p:nvPr>
        </p:nvSpPr>
        <p:spPr/>
        <p:txBody>
          <a:bodyPr/>
          <a:lstStyle/>
          <a:p>
            <a:fld id="{EF9D244A-B824-BC42-98D2-9BEC7439D871}" type="slidenum">
              <a:rPr lang="en-US" smtClean="0"/>
              <a:pPr/>
              <a:t>4</a:t>
            </a:fld>
            <a:endParaRPr lang="en-US" dirty="0"/>
          </a:p>
        </p:txBody>
      </p:sp>
      <p:sp>
        <p:nvSpPr>
          <p:cNvPr id="8" name="TextBox 7"/>
          <p:cNvSpPr txBox="1"/>
          <p:nvPr/>
        </p:nvSpPr>
        <p:spPr>
          <a:xfrm>
            <a:off x="1158677" y="6146924"/>
            <a:ext cx="8032366" cy="440272"/>
          </a:xfrm>
          <a:prstGeom prst="rect">
            <a:avLst/>
          </a:prstGeom>
          <a:solidFill>
            <a:srgbClr val="FFFF00"/>
          </a:solidFill>
          <a:ln w="25400">
            <a:solidFill>
              <a:srgbClr val="000000"/>
            </a:solidFill>
          </a:ln>
        </p:spPr>
        <p:txBody>
          <a:bodyPr wrap="none" lIns="100735" tIns="50367" rIns="100735" bIns="50367" rtlCol="0">
            <a:spAutoFit/>
          </a:bodyPr>
          <a:lstStyle/>
          <a:p>
            <a:pPr algn="ctr"/>
            <a:r>
              <a:rPr lang="en-US" sz="2200" dirty="0">
                <a:solidFill>
                  <a:srgbClr val="000090"/>
                </a:solidFill>
                <a:latin typeface="+mn-lt"/>
              </a:rPr>
              <a:t>Study these states in electroproduction and extend to higher masses</a:t>
            </a:r>
          </a:p>
        </p:txBody>
      </p:sp>
      <p:sp>
        <p:nvSpPr>
          <p:cNvPr id="9" name="Rectangle 8"/>
          <p:cNvSpPr/>
          <p:nvPr/>
        </p:nvSpPr>
        <p:spPr>
          <a:xfrm>
            <a:off x="3246909" y="1464724"/>
            <a:ext cx="1296144" cy="4394168"/>
          </a:xfrm>
          <a:prstGeom prst="rect">
            <a:avLst/>
          </a:prstGeom>
          <a:noFill/>
          <a:ln w="28575" cap="flat" cmpd="sng" algn="ctr">
            <a:solidFill>
              <a:srgbClr val="4CE44B"/>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100735" tIns="50367" rIns="100735" bIns="50367" rtlCol="0" anchor="ctr"/>
          <a:lstStyle/>
          <a:p>
            <a:pPr algn="ctr"/>
            <a:endParaRPr lang="en-US" dirty="0"/>
          </a:p>
        </p:txBody>
      </p:sp>
      <p:cxnSp>
        <p:nvCxnSpPr>
          <p:cNvPr id="11"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 name="Segnaposto piè di pagina 8">
            <a:extLst>
              <a:ext uri="{FF2B5EF4-FFF2-40B4-BE49-F238E27FC236}">
                <a16:creationId xmlns:a16="http://schemas.microsoft.com/office/drawing/2014/main" xmlns="" id="{2822D241-F805-0143-ABCF-634541D0A5D2}"/>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7258342"/>
      </p:ext>
    </p:extLst>
  </p:cSld>
  <p:clrMapOvr>
    <a:masterClrMapping/>
  </p:clrMapOvr>
  <mc:AlternateContent xmlns:mc="http://schemas.openxmlformats.org/markup-compatibility/2006" xmlns:p14="http://schemas.microsoft.com/office/powerpoint/2010/main">
    <mc:Choice Requires="p14">
      <p:transition spd="med" p14:dur="700" advTm="24493">
        <p:fade/>
      </p:transition>
    </mc:Choice>
    <mc:Fallback xmlns="">
      <p:transition spd="med" advTm="24493">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3000"/>
                                        <p:tgtEl>
                                          <p:spTgt spid="9"/>
                                        </p:tgtEl>
                                      </p:cBhvr>
                                    </p:animEffect>
                                  </p:childTnLst>
                                </p:cTn>
                              </p:par>
                            </p:childTnLst>
                          </p:cTn>
                        </p:par>
                        <p:par>
                          <p:cTn id="8" fill="hold">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81" y="26244"/>
            <a:ext cx="9937104" cy="718400"/>
          </a:xfrm>
          <a:ln>
            <a:noFill/>
          </a:ln>
        </p:spPr>
        <p:txBody>
          <a:bodyPr lIns="100735" tIns="50367" rIns="100735" bIns="50367" anchor="ctr">
            <a:normAutofit/>
          </a:bodyPr>
          <a:lstStyle/>
          <a:p>
            <a:r>
              <a:rPr lang="en-US" sz="3200" b="1" baseline="30000" dirty="0">
                <a:solidFill>
                  <a:srgbClr val="800000"/>
                </a:solidFill>
              </a:rPr>
              <a:t> </a:t>
            </a:r>
            <a:r>
              <a:rPr lang="it-IT" sz="3200" b="1" dirty="0">
                <a:solidFill>
                  <a:srgbClr val="800000"/>
                </a:solidFill>
                <a:latin typeface="Symbol" charset="2"/>
                <a:cs typeface="Symbol" charset="2"/>
              </a:rPr>
              <a:t>p</a:t>
            </a:r>
            <a:r>
              <a:rPr lang="it-IT" sz="3200" b="1" baseline="30000" dirty="0">
                <a:solidFill>
                  <a:srgbClr val="800000"/>
                </a:solidFill>
                <a:latin typeface="Symbol" charset="2"/>
                <a:cs typeface="Symbol" charset="2"/>
              </a:rPr>
              <a:t>+</a:t>
            </a:r>
            <a:r>
              <a:rPr lang="it-IT" sz="3200" b="1" dirty="0">
                <a:solidFill>
                  <a:srgbClr val="800000"/>
                </a:solidFill>
                <a:latin typeface="Symbol" charset="2"/>
                <a:cs typeface="Symbol" charset="2"/>
              </a:rPr>
              <a:t>p</a:t>
            </a:r>
            <a:r>
              <a:rPr lang="it-IT" sz="3200" b="1" baseline="30000" dirty="0">
                <a:solidFill>
                  <a:srgbClr val="800000"/>
                </a:solidFill>
                <a:latin typeface="Symbol" charset="2"/>
                <a:cs typeface="Symbol" charset="2"/>
              </a:rPr>
              <a:t>-</a:t>
            </a:r>
            <a:r>
              <a:rPr lang="it-IT" sz="3200" b="1" dirty="0">
                <a:solidFill>
                  <a:srgbClr val="800000"/>
                </a:solidFill>
                <a:cs typeface="Symbol" charset="2"/>
              </a:rPr>
              <a:t>p</a:t>
            </a:r>
            <a:r>
              <a:rPr lang="it-IT" sz="3200" b="1" dirty="0">
                <a:solidFill>
                  <a:srgbClr val="800000"/>
                </a:solidFill>
                <a:latin typeface="Symbol" charset="2"/>
                <a:cs typeface="Symbol" charset="2"/>
              </a:rPr>
              <a:t> </a:t>
            </a:r>
            <a:r>
              <a:rPr lang="en-US" sz="3200" b="1" dirty="0">
                <a:solidFill>
                  <a:srgbClr val="800000"/>
                </a:solidFill>
              </a:rPr>
              <a:t>CLAS data - Newly Discovered N’(1720)3/2</a:t>
            </a:r>
            <a:r>
              <a:rPr lang="en-US" sz="3200" b="1" baseline="30000" dirty="0">
                <a:solidFill>
                  <a:srgbClr val="800000"/>
                </a:solidFill>
              </a:rPr>
              <a:t>+</a:t>
            </a:r>
            <a:endParaRPr lang="en-US" sz="3200" b="1" dirty="0">
              <a:solidFill>
                <a:srgbClr val="800000"/>
              </a:solidFill>
            </a:endParaRPr>
          </a:p>
        </p:txBody>
      </p:sp>
      <p:sp>
        <p:nvSpPr>
          <p:cNvPr id="6" name="Slide Number Placeholder 5"/>
          <p:cNvSpPr>
            <a:spLocks noGrp="1"/>
          </p:cNvSpPr>
          <p:nvPr>
            <p:ph type="sldNum" sz="quarter" idx="12"/>
          </p:nvPr>
        </p:nvSpPr>
        <p:spPr/>
        <p:txBody>
          <a:bodyPr/>
          <a:lstStyle/>
          <a:p>
            <a:fld id="{EF9D244A-B824-BC42-98D2-9BEC7439D871}" type="slidenum">
              <a:rPr lang="en-US" smtClean="0"/>
              <a:pPr/>
              <a:t>5</a:t>
            </a:fld>
            <a:endParaRPr lang="en-US" dirty="0"/>
          </a:p>
        </p:txBody>
      </p:sp>
      <p:cxnSp>
        <p:nvCxnSpPr>
          <p:cNvPr id="11"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 name="Picture 6" descr="pippimp_integ065.png"/>
          <p:cNvPicPr>
            <a:picLocks noChangeAspect="1"/>
          </p:cNvPicPr>
          <p:nvPr/>
        </p:nvPicPr>
        <p:blipFill rotWithShape="1">
          <a:blip r:embed="rId3">
            <a:extLst>
              <a:ext uri="{28A0092B-C50C-407E-A947-70E740481C1C}">
                <a14:useLocalDpi xmlns:a14="http://schemas.microsoft.com/office/drawing/2010/main" val="0"/>
              </a:ext>
            </a:extLst>
          </a:blip>
          <a:srcRect r="3077"/>
          <a:stretch/>
        </p:blipFill>
        <p:spPr>
          <a:xfrm>
            <a:off x="5551165" y="1610420"/>
            <a:ext cx="4536503" cy="3960440"/>
          </a:xfrm>
          <a:prstGeom prst="rect">
            <a:avLst/>
          </a:prstGeom>
        </p:spPr>
      </p:pic>
      <p:sp>
        <p:nvSpPr>
          <p:cNvPr id="22" name="TextBox 16"/>
          <p:cNvSpPr txBox="1"/>
          <p:nvPr/>
        </p:nvSpPr>
        <p:spPr>
          <a:xfrm>
            <a:off x="6821639" y="2986181"/>
            <a:ext cx="1421784" cy="378749"/>
          </a:xfrm>
          <a:prstGeom prst="rect">
            <a:avLst/>
          </a:prstGeom>
          <a:noFill/>
          <a:ln w="19050">
            <a:solidFill>
              <a:srgbClr val="000090"/>
            </a:solidFill>
          </a:ln>
        </p:spPr>
        <p:txBody>
          <a:bodyPr wrap="none" lIns="100767" tIns="50383" rIns="100767" bIns="50383" rtlCol="0">
            <a:spAutoFit/>
          </a:bodyPr>
          <a:lstStyle/>
          <a:p>
            <a:r>
              <a:rPr lang="en-US" sz="1800" dirty="0">
                <a:solidFill>
                  <a:srgbClr val="3465C8"/>
                </a:solidFill>
                <a:latin typeface="+mn-lt"/>
                <a:cs typeface="Arial"/>
              </a:rPr>
              <a:t>N’(1720)3/2</a:t>
            </a:r>
            <a:r>
              <a:rPr lang="en-US" sz="1800" baseline="30000" dirty="0">
                <a:solidFill>
                  <a:srgbClr val="3465C8"/>
                </a:solidFill>
                <a:latin typeface="+mn-lt"/>
                <a:cs typeface="Arial"/>
              </a:rPr>
              <a:t>+</a:t>
            </a:r>
            <a:endParaRPr lang="en-US" sz="1800" baseline="30000" dirty="0">
              <a:solidFill>
                <a:srgbClr val="3465C8"/>
              </a:solidFill>
              <a:latin typeface="+mn-lt"/>
            </a:endParaRPr>
          </a:p>
        </p:txBody>
      </p:sp>
      <p:cxnSp>
        <p:nvCxnSpPr>
          <p:cNvPr id="23" name="Straight Arrow Connector 20"/>
          <p:cNvCxnSpPr>
            <a:cxnSpLocks/>
          </p:cNvCxnSpPr>
          <p:nvPr/>
        </p:nvCxnSpPr>
        <p:spPr>
          <a:xfrm>
            <a:off x="8243423" y="3194596"/>
            <a:ext cx="649747" cy="1005968"/>
          </a:xfrm>
          <a:prstGeom prst="straightConnector1">
            <a:avLst/>
          </a:prstGeom>
          <a:ln>
            <a:solidFill>
              <a:srgbClr val="020090"/>
            </a:solidFill>
            <a:tailEnd type="arrow"/>
          </a:ln>
        </p:spPr>
        <p:style>
          <a:lnRef idx="2">
            <a:schemeClr val="accent1"/>
          </a:lnRef>
          <a:fillRef idx="0">
            <a:schemeClr val="accent1"/>
          </a:fillRef>
          <a:effectRef idx="1">
            <a:schemeClr val="accent1"/>
          </a:effectRef>
          <a:fontRef idx="minor">
            <a:schemeClr val="tx1"/>
          </a:fontRef>
        </p:style>
      </p:cxnSp>
      <p:sp>
        <p:nvSpPr>
          <p:cNvPr id="24" name="TextBox 22"/>
          <p:cNvSpPr txBox="1"/>
          <p:nvPr/>
        </p:nvSpPr>
        <p:spPr>
          <a:xfrm>
            <a:off x="6520548" y="3577592"/>
            <a:ext cx="1360257" cy="378749"/>
          </a:xfrm>
          <a:prstGeom prst="rect">
            <a:avLst/>
          </a:prstGeom>
          <a:noFill/>
          <a:ln w="19050">
            <a:solidFill>
              <a:srgbClr val="FF6600"/>
            </a:solidFill>
          </a:ln>
        </p:spPr>
        <p:txBody>
          <a:bodyPr wrap="none" lIns="100767" tIns="50383" rIns="100767" bIns="50383" rtlCol="0">
            <a:spAutoFit/>
          </a:bodyPr>
          <a:lstStyle/>
          <a:p>
            <a:r>
              <a:rPr lang="en-US" sz="1800" dirty="0">
                <a:solidFill>
                  <a:srgbClr val="FF6600"/>
                </a:solidFill>
                <a:latin typeface="+mn-lt"/>
                <a:cs typeface="Arial"/>
              </a:rPr>
              <a:t>N(1720)3/2</a:t>
            </a:r>
            <a:r>
              <a:rPr lang="en-US" sz="1800" baseline="30000" dirty="0">
                <a:solidFill>
                  <a:srgbClr val="FF6600"/>
                </a:solidFill>
                <a:latin typeface="+mn-lt"/>
                <a:cs typeface="Arial"/>
              </a:rPr>
              <a:t>+</a:t>
            </a:r>
            <a:endParaRPr lang="en-US" sz="1800" baseline="30000" dirty="0">
              <a:solidFill>
                <a:srgbClr val="FF6600"/>
              </a:solidFill>
              <a:latin typeface="+mn-lt"/>
            </a:endParaRPr>
          </a:p>
        </p:txBody>
      </p:sp>
      <p:cxnSp>
        <p:nvCxnSpPr>
          <p:cNvPr id="25" name="Straight Arrow Connector 24"/>
          <p:cNvCxnSpPr>
            <a:cxnSpLocks/>
          </p:cNvCxnSpPr>
          <p:nvPr/>
        </p:nvCxnSpPr>
        <p:spPr>
          <a:xfrm>
            <a:off x="7892873" y="3770660"/>
            <a:ext cx="1000297" cy="98759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pic>
        <p:nvPicPr>
          <p:cNvPr id="18" name="Picture 8" descr="pippimp_integ00.png"/>
          <p:cNvPicPr>
            <a:picLocks noChangeAspect="1"/>
          </p:cNvPicPr>
          <p:nvPr/>
        </p:nvPicPr>
        <p:blipFill rotWithShape="1">
          <a:blip r:embed="rId4">
            <a:extLst>
              <a:ext uri="{28A0092B-C50C-407E-A947-70E740481C1C}">
                <a14:useLocalDpi xmlns:a14="http://schemas.microsoft.com/office/drawing/2010/main" val="0"/>
              </a:ext>
            </a:extLst>
          </a:blip>
          <a:srcRect l="1466" t="1723" r="1760" b="2024"/>
          <a:stretch/>
        </p:blipFill>
        <p:spPr>
          <a:xfrm>
            <a:off x="294580" y="1538412"/>
            <a:ext cx="4752529" cy="4019961"/>
          </a:xfrm>
          <a:prstGeom prst="rect">
            <a:avLst/>
          </a:prstGeom>
        </p:spPr>
      </p:pic>
      <p:sp>
        <p:nvSpPr>
          <p:cNvPr id="19" name="TextBox 10"/>
          <p:cNvSpPr txBox="1"/>
          <p:nvPr/>
        </p:nvSpPr>
        <p:spPr>
          <a:xfrm>
            <a:off x="1158677" y="3122588"/>
            <a:ext cx="1524378" cy="378748"/>
          </a:xfrm>
          <a:prstGeom prst="rect">
            <a:avLst/>
          </a:prstGeom>
          <a:noFill/>
          <a:ln w="19050">
            <a:solidFill>
              <a:schemeClr val="tx1"/>
            </a:solidFill>
          </a:ln>
        </p:spPr>
        <p:txBody>
          <a:bodyPr wrap="none" lIns="100767" tIns="50383" rIns="100767" bIns="50383" rtlCol="0">
            <a:spAutoFit/>
          </a:bodyPr>
          <a:lstStyle/>
          <a:p>
            <a:r>
              <a:rPr lang="en-US" sz="1800" dirty="0">
                <a:latin typeface="+mn-lt"/>
                <a:cs typeface="Arial"/>
              </a:rPr>
              <a:t>Resonant part</a:t>
            </a:r>
          </a:p>
        </p:txBody>
      </p:sp>
      <p:cxnSp>
        <p:nvCxnSpPr>
          <p:cNvPr id="20" name="Straight Arrow Connector 13"/>
          <p:cNvCxnSpPr/>
          <p:nvPr/>
        </p:nvCxnSpPr>
        <p:spPr>
          <a:xfrm>
            <a:off x="2670845" y="3410620"/>
            <a:ext cx="1650643" cy="95770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15"/>
          <p:cNvCxnSpPr>
            <a:cxnSpLocks/>
          </p:cNvCxnSpPr>
          <p:nvPr/>
        </p:nvCxnSpPr>
        <p:spPr>
          <a:xfrm>
            <a:off x="3177644" y="4114150"/>
            <a:ext cx="1143843" cy="5688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TextBox 11"/>
          <p:cNvSpPr txBox="1"/>
          <p:nvPr/>
        </p:nvSpPr>
        <p:spPr>
          <a:xfrm>
            <a:off x="1219671" y="3633632"/>
            <a:ext cx="1945905" cy="932747"/>
          </a:xfrm>
          <a:prstGeom prst="rect">
            <a:avLst/>
          </a:prstGeom>
          <a:noFill/>
          <a:ln w="19050">
            <a:solidFill>
              <a:schemeClr val="tx1"/>
            </a:solidFill>
          </a:ln>
        </p:spPr>
        <p:txBody>
          <a:bodyPr wrap="none" lIns="100767" tIns="50383" rIns="100767" bIns="50383" rtlCol="0">
            <a:spAutoFit/>
          </a:bodyPr>
          <a:lstStyle/>
          <a:p>
            <a:r>
              <a:rPr lang="en-US" sz="1800" dirty="0">
                <a:latin typeface="+mn-lt"/>
                <a:cs typeface="Arial"/>
              </a:rPr>
              <a:t>Resonant part w/o </a:t>
            </a:r>
          </a:p>
          <a:p>
            <a:r>
              <a:rPr lang="en-US" sz="1800" dirty="0">
                <a:latin typeface="+mn-lt"/>
                <a:cs typeface="Arial"/>
              </a:rPr>
              <a:t>N’(1720)3/2</a:t>
            </a:r>
            <a:r>
              <a:rPr lang="en-US" sz="1800" baseline="30000" dirty="0">
                <a:latin typeface="+mn-lt"/>
                <a:cs typeface="Arial"/>
              </a:rPr>
              <a:t>+</a:t>
            </a:r>
            <a:r>
              <a:rPr lang="en-US" sz="1800" dirty="0">
                <a:latin typeface="+mn-lt"/>
                <a:cs typeface="Arial"/>
              </a:rPr>
              <a:t>,</a:t>
            </a:r>
          </a:p>
          <a:p>
            <a:r>
              <a:rPr lang="en-US" sz="1800" dirty="0">
                <a:latin typeface="+mn-lt"/>
                <a:cs typeface="Arial"/>
              </a:rPr>
              <a:t> &amp; N(1720)3/2</a:t>
            </a:r>
            <a:r>
              <a:rPr lang="en-US" sz="1800" baseline="30000" dirty="0">
                <a:latin typeface="+mn-lt"/>
                <a:cs typeface="Arial"/>
              </a:rPr>
              <a:t>+</a:t>
            </a:r>
          </a:p>
        </p:txBody>
      </p:sp>
      <p:sp>
        <p:nvSpPr>
          <p:cNvPr id="28" name="CasellaDiTesto 27"/>
          <p:cNvSpPr txBox="1"/>
          <p:nvPr/>
        </p:nvSpPr>
        <p:spPr>
          <a:xfrm>
            <a:off x="1281050" y="989806"/>
            <a:ext cx="2755305" cy="415498"/>
          </a:xfrm>
          <a:prstGeom prst="rect">
            <a:avLst/>
          </a:prstGeom>
          <a:noFill/>
        </p:spPr>
        <p:txBody>
          <a:bodyPr wrap="none" rtlCol="0">
            <a:spAutoFit/>
          </a:bodyPr>
          <a:lstStyle/>
          <a:p>
            <a:pPr algn="ctr"/>
            <a:r>
              <a:rPr lang="it-IT" dirty="0">
                <a:solidFill>
                  <a:srgbClr val="800000"/>
                </a:solidFill>
                <a:latin typeface="Symbol" charset="2"/>
                <a:cs typeface="Symbol" charset="2"/>
              </a:rPr>
              <a:t>p</a:t>
            </a:r>
            <a:r>
              <a:rPr lang="it-IT" baseline="30000" dirty="0">
                <a:solidFill>
                  <a:srgbClr val="800000"/>
                </a:solidFill>
                <a:latin typeface="Symbol" charset="2"/>
                <a:cs typeface="Symbol" charset="2"/>
              </a:rPr>
              <a:t>+</a:t>
            </a:r>
            <a:r>
              <a:rPr lang="it-IT" dirty="0">
                <a:solidFill>
                  <a:srgbClr val="800000"/>
                </a:solidFill>
                <a:latin typeface="Symbol" charset="2"/>
                <a:cs typeface="Symbol" charset="2"/>
              </a:rPr>
              <a:t>p</a:t>
            </a:r>
            <a:r>
              <a:rPr lang="it-IT" baseline="30000" dirty="0">
                <a:solidFill>
                  <a:srgbClr val="800000"/>
                </a:solidFill>
                <a:latin typeface="+mn-lt"/>
                <a:cs typeface="Symbol" charset="2"/>
              </a:rPr>
              <a:t>-</a:t>
            </a:r>
            <a:r>
              <a:rPr lang="it-IT" dirty="0">
                <a:solidFill>
                  <a:srgbClr val="800000"/>
                </a:solidFill>
                <a:latin typeface="+mn-lt"/>
                <a:cs typeface="Symbol" charset="2"/>
              </a:rPr>
              <a:t>p photoproduction</a:t>
            </a:r>
          </a:p>
        </p:txBody>
      </p:sp>
      <p:sp>
        <p:nvSpPr>
          <p:cNvPr id="33" name="CasellaDiTesto 32"/>
          <p:cNvSpPr txBox="1"/>
          <p:nvPr/>
        </p:nvSpPr>
        <p:spPr>
          <a:xfrm>
            <a:off x="4038997" y="3338612"/>
            <a:ext cx="1440160" cy="338554"/>
          </a:xfrm>
          <a:prstGeom prst="rect">
            <a:avLst/>
          </a:prstGeom>
          <a:solidFill>
            <a:schemeClr val="bg1"/>
          </a:solidFill>
          <a:ln w="19050">
            <a:solidFill>
              <a:srgbClr val="000090"/>
            </a:solidFill>
          </a:ln>
        </p:spPr>
        <p:txBody>
          <a:bodyPr wrap="square" rtlCol="0">
            <a:spAutoFit/>
          </a:bodyPr>
          <a:lstStyle/>
          <a:p>
            <a:pPr algn="ctr"/>
            <a:r>
              <a:rPr lang="it-IT" sz="1600" dirty="0">
                <a:solidFill>
                  <a:srgbClr val="3465C8"/>
                </a:solidFill>
                <a:latin typeface="+mn-lt"/>
              </a:rPr>
              <a:t>N’(1720)3/2</a:t>
            </a:r>
            <a:r>
              <a:rPr lang="it-IT" sz="1600" baseline="30000" dirty="0">
                <a:solidFill>
                  <a:srgbClr val="3465C8"/>
                </a:solidFill>
                <a:latin typeface="+mn-lt"/>
              </a:rPr>
              <a:t>+</a:t>
            </a:r>
            <a:r>
              <a:rPr lang="it-IT" sz="1600" dirty="0">
                <a:solidFill>
                  <a:srgbClr val="3465C8"/>
                </a:solidFill>
                <a:latin typeface="+mn-lt"/>
              </a:rPr>
              <a:t> </a:t>
            </a:r>
          </a:p>
        </p:txBody>
      </p:sp>
      <p:sp>
        <p:nvSpPr>
          <p:cNvPr id="70" name="Rettangolo 69"/>
          <p:cNvSpPr/>
          <p:nvPr/>
        </p:nvSpPr>
        <p:spPr>
          <a:xfrm>
            <a:off x="6537378" y="989806"/>
            <a:ext cx="2865785" cy="415498"/>
          </a:xfrm>
          <a:prstGeom prst="rect">
            <a:avLst/>
          </a:prstGeom>
        </p:spPr>
        <p:txBody>
          <a:bodyPr wrap="none">
            <a:spAutoFit/>
          </a:bodyPr>
          <a:lstStyle/>
          <a:p>
            <a:pPr algn="ctr"/>
            <a:r>
              <a:rPr lang="it-IT" dirty="0">
                <a:solidFill>
                  <a:srgbClr val="800000"/>
                </a:solidFill>
                <a:latin typeface="Symbol" charset="2"/>
                <a:cs typeface="Symbol" charset="2"/>
              </a:rPr>
              <a:t>p</a:t>
            </a:r>
            <a:r>
              <a:rPr lang="it-IT" baseline="30000" dirty="0">
                <a:solidFill>
                  <a:srgbClr val="800000"/>
                </a:solidFill>
                <a:latin typeface="Symbol" charset="2"/>
                <a:cs typeface="Symbol" charset="2"/>
              </a:rPr>
              <a:t>+</a:t>
            </a:r>
            <a:r>
              <a:rPr lang="it-IT" dirty="0">
                <a:solidFill>
                  <a:srgbClr val="800000"/>
                </a:solidFill>
                <a:latin typeface="Symbol" charset="2"/>
                <a:cs typeface="Symbol" charset="2"/>
              </a:rPr>
              <a:t>p</a:t>
            </a:r>
            <a:r>
              <a:rPr lang="it-IT" baseline="30000" dirty="0">
                <a:solidFill>
                  <a:srgbClr val="800000"/>
                </a:solidFill>
                <a:cs typeface="Symbol" charset="2"/>
              </a:rPr>
              <a:t>-</a:t>
            </a:r>
            <a:r>
              <a:rPr lang="it-IT" dirty="0">
                <a:solidFill>
                  <a:srgbClr val="800000"/>
                </a:solidFill>
                <a:latin typeface="+mj-lt"/>
                <a:cs typeface="Symbol" charset="2"/>
              </a:rPr>
              <a:t>p</a:t>
            </a:r>
            <a:r>
              <a:rPr lang="it-IT" dirty="0">
                <a:solidFill>
                  <a:srgbClr val="800000"/>
                </a:solidFill>
                <a:cs typeface="Symbol" charset="2"/>
              </a:rPr>
              <a:t> </a:t>
            </a:r>
            <a:r>
              <a:rPr lang="it-IT" dirty="0">
                <a:solidFill>
                  <a:srgbClr val="800000"/>
                </a:solidFill>
                <a:latin typeface="+mn-lt"/>
                <a:cs typeface="Symbol" charset="2"/>
              </a:rPr>
              <a:t>electroproduction</a:t>
            </a:r>
          </a:p>
        </p:txBody>
      </p:sp>
      <p:sp>
        <p:nvSpPr>
          <p:cNvPr id="26" name="TextBox 17"/>
          <p:cNvSpPr txBox="1"/>
          <p:nvPr/>
        </p:nvSpPr>
        <p:spPr>
          <a:xfrm>
            <a:off x="3534941" y="1349846"/>
            <a:ext cx="4357932" cy="286416"/>
          </a:xfrm>
          <a:prstGeom prst="rect">
            <a:avLst/>
          </a:prstGeom>
          <a:noFill/>
        </p:spPr>
        <p:txBody>
          <a:bodyPr wrap="square" lIns="100767" tIns="50383" rIns="100767" bIns="50383" rtlCol="0">
            <a:spAutoFit/>
          </a:bodyPr>
          <a:lstStyle/>
          <a:p>
            <a:pPr algn="ctr"/>
            <a:r>
              <a:rPr lang="en-US" sz="1200" dirty="0">
                <a:solidFill>
                  <a:srgbClr val="008C1C"/>
                </a:solidFill>
                <a:latin typeface="Arial" panose="020B0604020202020204" pitchFamily="34" charset="0"/>
                <a:cs typeface="Arial" panose="020B0604020202020204" pitchFamily="34" charset="0"/>
              </a:rPr>
              <a:t>V.I. Mokeev et al., Phys. Lett. B 805, 135457 (2020) </a:t>
            </a:r>
          </a:p>
        </p:txBody>
      </p:sp>
      <p:sp>
        <p:nvSpPr>
          <p:cNvPr id="75" name="Rettangolo 74"/>
          <p:cNvSpPr/>
          <p:nvPr/>
        </p:nvSpPr>
        <p:spPr>
          <a:xfrm>
            <a:off x="222574" y="5630381"/>
            <a:ext cx="9793088" cy="1092607"/>
          </a:xfrm>
          <a:prstGeom prst="rect">
            <a:avLst/>
          </a:prstGeom>
        </p:spPr>
        <p:txBody>
          <a:bodyPr wrap="square">
            <a:spAutoFit/>
          </a:bodyPr>
          <a:lstStyle/>
          <a:p>
            <a:pPr marL="401638" indent="-344488">
              <a:buClr>
                <a:srgbClr val="800000"/>
              </a:buClr>
              <a:buSzPct val="80000"/>
              <a:buFont typeface="Wingdings" pitchFamily="-104" charset="2"/>
              <a:buChar char="Ø"/>
            </a:pPr>
            <a:r>
              <a:rPr lang="en-US" sz="2000" dirty="0">
                <a:solidFill>
                  <a:srgbClr val="000090"/>
                </a:solidFill>
                <a:latin typeface="Arial"/>
                <a:cs typeface="Arial"/>
              </a:rPr>
              <a:t>Evidence of a new N’(1720)3/2</a:t>
            </a:r>
            <a:r>
              <a:rPr lang="en-US" sz="2000" baseline="30000" dirty="0">
                <a:solidFill>
                  <a:srgbClr val="000090"/>
                </a:solidFill>
                <a:latin typeface="Arial"/>
                <a:cs typeface="Arial"/>
              </a:rPr>
              <a:t>+</a:t>
            </a:r>
            <a:r>
              <a:rPr lang="en-US" sz="2000" dirty="0">
                <a:solidFill>
                  <a:srgbClr val="000090"/>
                </a:solidFill>
                <a:latin typeface="Arial"/>
                <a:cs typeface="Arial"/>
              </a:rPr>
              <a:t> resonance from the combined analysis of CLAS photo- and electroproduction of the </a:t>
            </a:r>
            <a:r>
              <a:rPr lang="en-US" sz="2000" dirty="0">
                <a:solidFill>
                  <a:srgbClr val="000090"/>
                </a:solidFill>
                <a:latin typeface="Symbol" pitchFamily="2" charset="2"/>
                <a:cs typeface="Arial"/>
              </a:rPr>
              <a:t>π</a:t>
            </a:r>
            <a:r>
              <a:rPr lang="en-US" sz="2000" baseline="30000" dirty="0">
                <a:solidFill>
                  <a:srgbClr val="000090"/>
                </a:solidFill>
                <a:latin typeface="Arial"/>
                <a:cs typeface="Arial"/>
              </a:rPr>
              <a:t>+</a:t>
            </a:r>
            <a:r>
              <a:rPr lang="en-US" sz="2000" dirty="0">
                <a:solidFill>
                  <a:srgbClr val="000090"/>
                </a:solidFill>
                <a:latin typeface="Symbol" pitchFamily="2" charset="2"/>
                <a:cs typeface="Arial"/>
              </a:rPr>
              <a:t>π</a:t>
            </a:r>
            <a:r>
              <a:rPr lang="en-US" sz="2000" baseline="30000" dirty="0">
                <a:solidFill>
                  <a:srgbClr val="000090"/>
                </a:solidFill>
                <a:latin typeface="Arial"/>
                <a:cs typeface="Arial"/>
              </a:rPr>
              <a:t>-</a:t>
            </a:r>
            <a:r>
              <a:rPr lang="en-US" sz="2000" dirty="0">
                <a:solidFill>
                  <a:srgbClr val="000090"/>
                </a:solidFill>
                <a:latin typeface="Arial"/>
                <a:cs typeface="Arial"/>
              </a:rPr>
              <a:t>p channel</a:t>
            </a:r>
          </a:p>
          <a:p>
            <a:pPr marL="401638" indent="-344488">
              <a:spcBef>
                <a:spcPts val="600"/>
              </a:spcBef>
              <a:buClr>
                <a:srgbClr val="800000"/>
              </a:buClr>
              <a:buSzPct val="80000"/>
              <a:buFont typeface="Wingdings" pitchFamily="-104" charset="2"/>
              <a:buChar char="Ø"/>
            </a:pPr>
            <a:r>
              <a:rPr lang="en-US" sz="2000" dirty="0">
                <a:latin typeface="Arial"/>
                <a:cs typeface="Arial"/>
              </a:rPr>
              <a:t>First result on Q</a:t>
            </a:r>
            <a:r>
              <a:rPr lang="en-US" sz="2000" baseline="30000" dirty="0">
                <a:latin typeface="Arial"/>
                <a:cs typeface="Arial"/>
              </a:rPr>
              <a:t>2 </a:t>
            </a:r>
            <a:r>
              <a:rPr lang="en-US" sz="2000" dirty="0">
                <a:latin typeface="Arial"/>
                <a:cs typeface="Arial"/>
              </a:rPr>
              <a:t>evolution of new resonance electrocoupling</a:t>
            </a:r>
          </a:p>
        </p:txBody>
      </p:sp>
      <p:sp>
        <p:nvSpPr>
          <p:cNvPr id="76" name="CasellaDiTesto 75"/>
          <p:cNvSpPr txBox="1"/>
          <p:nvPr/>
        </p:nvSpPr>
        <p:spPr>
          <a:xfrm>
            <a:off x="2094781" y="2730540"/>
            <a:ext cx="1296144" cy="320040"/>
          </a:xfrm>
          <a:prstGeom prst="rect">
            <a:avLst/>
          </a:prstGeom>
          <a:noFill/>
          <a:ln w="19050">
            <a:solidFill>
              <a:srgbClr val="FE6603"/>
            </a:solidFill>
          </a:ln>
        </p:spPr>
        <p:txBody>
          <a:bodyPr wrap="square" rtlCol="0" anchor="ctr">
            <a:spAutoFit/>
          </a:bodyPr>
          <a:lstStyle/>
          <a:p>
            <a:pPr algn="ctr"/>
            <a:r>
              <a:rPr lang="it-IT" dirty="0">
                <a:solidFill>
                  <a:srgbClr val="FE6603"/>
                </a:solidFill>
                <a:latin typeface="+mn-lt"/>
              </a:rPr>
              <a:t> </a:t>
            </a:r>
            <a:r>
              <a:rPr lang="it-IT" sz="1600" dirty="0">
                <a:solidFill>
                  <a:srgbClr val="FE6603"/>
                </a:solidFill>
                <a:latin typeface="+mn-lt"/>
              </a:rPr>
              <a:t>N(1720)3/2</a:t>
            </a:r>
            <a:r>
              <a:rPr lang="it-IT" sz="1600" baseline="30000" dirty="0">
                <a:solidFill>
                  <a:srgbClr val="FE6603"/>
                </a:solidFill>
                <a:latin typeface="+mn-lt"/>
              </a:rPr>
              <a:t>+</a:t>
            </a:r>
            <a:r>
              <a:rPr lang="it-IT" sz="1600" dirty="0">
                <a:solidFill>
                  <a:srgbClr val="FE6603"/>
                </a:solidFill>
                <a:latin typeface="+mn-lt"/>
              </a:rPr>
              <a:t> </a:t>
            </a:r>
            <a:endParaRPr lang="it-IT" sz="1600" baseline="30000" dirty="0">
              <a:solidFill>
                <a:srgbClr val="FE6603"/>
              </a:solidFill>
              <a:latin typeface="+mn-lt"/>
            </a:endParaRPr>
          </a:p>
        </p:txBody>
      </p:sp>
      <p:sp>
        <p:nvSpPr>
          <p:cNvPr id="32" name="Segnaposto piè di pagina 8">
            <a:extLst>
              <a:ext uri="{FF2B5EF4-FFF2-40B4-BE49-F238E27FC236}">
                <a16:creationId xmlns:a16="http://schemas.microsoft.com/office/drawing/2014/main" xmlns="" id="{99A28431-2344-7E4B-99B7-13A92703F264}"/>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cxnSp>
        <p:nvCxnSpPr>
          <p:cNvPr id="29" name="Straight Arrow Connector 20"/>
          <p:cNvCxnSpPr>
            <a:cxnSpLocks/>
          </p:cNvCxnSpPr>
          <p:nvPr/>
        </p:nvCxnSpPr>
        <p:spPr>
          <a:xfrm>
            <a:off x="4471045" y="3698652"/>
            <a:ext cx="72008" cy="1368152"/>
          </a:xfrm>
          <a:prstGeom prst="straightConnector1">
            <a:avLst/>
          </a:prstGeom>
          <a:ln>
            <a:solidFill>
              <a:srgbClr val="020090"/>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cxnSpLocks/>
          </p:cNvCxnSpPr>
          <p:nvPr/>
        </p:nvCxnSpPr>
        <p:spPr>
          <a:xfrm>
            <a:off x="2958877" y="3050580"/>
            <a:ext cx="1224136" cy="18002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3266679"/>
      </p:ext>
    </p:extLst>
  </p:cSld>
  <p:clrMapOvr>
    <a:masterClrMapping/>
  </p:clrMapOvr>
  <mc:AlternateContent xmlns:mc="http://schemas.openxmlformats.org/markup-compatibility/2006" xmlns:p14="http://schemas.microsoft.com/office/powerpoint/2010/main">
    <mc:Choice Requires="p14">
      <p:transition spd="med" p14:dur="700" advTm="2468">
        <p:fade/>
      </p:transition>
    </mc:Choice>
    <mc:Fallback xmlns="">
      <p:transition xmlns:p14="http://schemas.microsoft.com/office/powerpoint/2010/main" spd="med" advTm="2468">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98638" y="1124417"/>
            <a:ext cx="7272808" cy="4713384"/>
          </a:xfrm>
          <a:prstGeom prst="rect">
            <a:avLst/>
          </a:prstGeom>
          <a:ln>
            <a:noFill/>
          </a:ln>
          <a:effectLst/>
        </p:spPr>
      </p:pic>
      <p:sp>
        <p:nvSpPr>
          <p:cNvPr id="22" name="TextBox 21"/>
          <p:cNvSpPr txBox="1"/>
          <p:nvPr/>
        </p:nvSpPr>
        <p:spPr>
          <a:xfrm>
            <a:off x="582613" y="5570860"/>
            <a:ext cx="9185406" cy="1163547"/>
          </a:xfrm>
          <a:prstGeom prst="rect">
            <a:avLst/>
          </a:prstGeom>
          <a:noFill/>
        </p:spPr>
        <p:txBody>
          <a:bodyPr wrap="square" lIns="100735" tIns="50367" rIns="100735" bIns="50367" rtlCol="0">
            <a:spAutoFit/>
          </a:bodyPr>
          <a:lstStyle/>
          <a:p>
            <a:pPr>
              <a:spcAft>
                <a:spcPts val="600"/>
              </a:spcAft>
            </a:pPr>
            <a:r>
              <a:rPr lang="en-US" sz="2200" dirty="0">
                <a:solidFill>
                  <a:srgbClr val="000090"/>
                </a:solidFill>
                <a:latin typeface="+mn-lt"/>
              </a:rPr>
              <a:t>Hybrid states have same J</a:t>
            </a:r>
            <a:r>
              <a:rPr lang="en-US" sz="2200" baseline="30000" dirty="0">
                <a:solidFill>
                  <a:srgbClr val="000090"/>
                </a:solidFill>
                <a:latin typeface="+mn-lt"/>
              </a:rPr>
              <a:t>P</a:t>
            </a:r>
            <a:r>
              <a:rPr lang="en-US" sz="2200" dirty="0">
                <a:solidFill>
                  <a:srgbClr val="000090"/>
                </a:solidFill>
                <a:latin typeface="+mn-lt"/>
              </a:rPr>
              <a:t> values as qqq baryons. How to identify them?</a:t>
            </a:r>
          </a:p>
          <a:p>
            <a:pPr marL="231775" indent="-225425">
              <a:buClr>
                <a:srgbClr val="C00000"/>
              </a:buClr>
              <a:buFont typeface="Arial"/>
              <a:buChar char="•"/>
            </a:pPr>
            <a:r>
              <a:rPr lang="en-US" sz="2200" dirty="0">
                <a:solidFill>
                  <a:srgbClr val="008C1C"/>
                </a:solidFill>
                <a:latin typeface="+mn-lt"/>
              </a:rPr>
              <a:t>Overpopulation of N </a:t>
            </a:r>
            <a:r>
              <a:rPr lang="en-US" sz="1700" dirty="0">
                <a:solidFill>
                  <a:srgbClr val="008C1C"/>
                </a:solidFill>
                <a:latin typeface="+mn-lt"/>
              </a:rPr>
              <a:t>1/2</a:t>
            </a:r>
            <a:r>
              <a:rPr lang="en-US" sz="2200" baseline="30000" dirty="0">
                <a:solidFill>
                  <a:srgbClr val="008C1C"/>
                </a:solidFill>
                <a:latin typeface="+mn-lt"/>
              </a:rPr>
              <a:t>+</a:t>
            </a:r>
            <a:r>
              <a:rPr lang="en-US" sz="2200" dirty="0">
                <a:solidFill>
                  <a:srgbClr val="008C1C"/>
                </a:solidFill>
                <a:latin typeface="+mn-lt"/>
              </a:rPr>
              <a:t> and N</a:t>
            </a:r>
            <a:r>
              <a:rPr lang="en-US" sz="1700" dirty="0">
                <a:solidFill>
                  <a:srgbClr val="008C1C"/>
                </a:solidFill>
                <a:latin typeface="+mn-lt"/>
              </a:rPr>
              <a:t> 3/2</a:t>
            </a:r>
            <a:r>
              <a:rPr lang="en-US" sz="2200" baseline="30000" dirty="0">
                <a:solidFill>
                  <a:srgbClr val="008C1C"/>
                </a:solidFill>
                <a:latin typeface="+mn-lt"/>
              </a:rPr>
              <a:t>+</a:t>
            </a:r>
            <a:r>
              <a:rPr lang="en-US" sz="2200" dirty="0">
                <a:solidFill>
                  <a:srgbClr val="008C1C"/>
                </a:solidFill>
                <a:latin typeface="+mn-lt"/>
              </a:rPr>
              <a:t> bands</a:t>
            </a:r>
          </a:p>
          <a:p>
            <a:pPr marL="231775" indent="-225425">
              <a:buClr>
                <a:srgbClr val="C00000"/>
              </a:buClr>
              <a:buFont typeface="Arial"/>
              <a:buChar char="•"/>
            </a:pPr>
            <a:r>
              <a:rPr lang="en-US" sz="2000" dirty="0">
                <a:latin typeface="+mn-lt"/>
              </a:rPr>
              <a:t>A</a:t>
            </a:r>
            <a:r>
              <a:rPr lang="en-US" sz="2000" baseline="-25000" dirty="0">
                <a:latin typeface="+mn-lt"/>
              </a:rPr>
              <a:t>1/2</a:t>
            </a:r>
            <a:r>
              <a:rPr lang="en-US" sz="2000" dirty="0">
                <a:latin typeface="+mn-lt"/>
              </a:rPr>
              <a:t> (A</a:t>
            </a:r>
            <a:r>
              <a:rPr lang="en-US" sz="2000" baseline="-25000" dirty="0">
                <a:latin typeface="+mn-lt"/>
              </a:rPr>
              <a:t>3/2</a:t>
            </a:r>
            <a:r>
              <a:rPr lang="en-US" sz="2000" dirty="0">
                <a:latin typeface="+mn-lt"/>
              </a:rPr>
              <a:t>) and S</a:t>
            </a:r>
            <a:r>
              <a:rPr lang="en-US" sz="2000" baseline="-25000" dirty="0">
                <a:latin typeface="+mn-lt"/>
              </a:rPr>
              <a:t>1/2</a:t>
            </a:r>
            <a:r>
              <a:rPr lang="en-US" sz="2000" dirty="0">
                <a:latin typeface="+mn-lt"/>
              </a:rPr>
              <a:t> show </a:t>
            </a:r>
            <a:r>
              <a:rPr lang="en-US" sz="2000" dirty="0">
                <a:solidFill>
                  <a:srgbClr val="800000"/>
                </a:solidFill>
                <a:latin typeface="+mn-lt"/>
              </a:rPr>
              <a:t>different Q</a:t>
            </a:r>
            <a:r>
              <a:rPr lang="en-US" sz="2000" baseline="30000" dirty="0">
                <a:solidFill>
                  <a:srgbClr val="800000"/>
                </a:solidFill>
                <a:latin typeface="+mn-lt"/>
              </a:rPr>
              <a:t>2</a:t>
            </a:r>
            <a:r>
              <a:rPr lang="en-US" sz="2000" dirty="0">
                <a:solidFill>
                  <a:srgbClr val="800000"/>
                </a:solidFill>
                <a:latin typeface="+mn-lt"/>
              </a:rPr>
              <a:t> evolutions </a:t>
            </a:r>
            <a:r>
              <a:rPr lang="en-US" sz="2000" dirty="0">
                <a:latin typeface="+mn-lt"/>
              </a:rPr>
              <a:t>than for the regular baryons</a:t>
            </a:r>
          </a:p>
        </p:txBody>
      </p:sp>
      <p:sp>
        <p:nvSpPr>
          <p:cNvPr id="2" name="Title 1"/>
          <p:cNvSpPr>
            <a:spLocks noGrp="1"/>
          </p:cNvSpPr>
          <p:nvPr>
            <p:ph type="title"/>
          </p:nvPr>
        </p:nvSpPr>
        <p:spPr>
          <a:xfrm>
            <a:off x="0" y="133105"/>
            <a:ext cx="10382250" cy="529032"/>
          </a:xfrm>
        </p:spPr>
        <p:txBody>
          <a:bodyPr anchor="ctr">
            <a:noAutofit/>
          </a:bodyPr>
          <a:lstStyle/>
          <a:p>
            <a:r>
              <a:rPr lang="en-US" sz="3200" b="1" dirty="0">
                <a:solidFill>
                  <a:srgbClr val="800000"/>
                </a:solidFill>
              </a:rPr>
              <a:t>Hybrid Baryons in LQCD</a:t>
            </a:r>
          </a:p>
        </p:txBody>
      </p:sp>
      <p:grpSp>
        <p:nvGrpSpPr>
          <p:cNvPr id="5" name="Gruppo 4"/>
          <p:cNvGrpSpPr/>
          <p:nvPr/>
        </p:nvGrpSpPr>
        <p:grpSpPr>
          <a:xfrm>
            <a:off x="8575503" y="1610420"/>
            <a:ext cx="1598164" cy="2088232"/>
            <a:chOff x="8784086" y="1610420"/>
            <a:chExt cx="1598164" cy="2088232"/>
          </a:xfrm>
        </p:grpSpPr>
        <p:sp>
          <p:nvSpPr>
            <p:cNvPr id="4" name="Rettangolo 3"/>
            <p:cNvSpPr/>
            <p:nvPr/>
          </p:nvSpPr>
          <p:spPr bwMode="auto">
            <a:xfrm>
              <a:off x="8791526" y="1610420"/>
              <a:ext cx="1590724" cy="2088232"/>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116"/>
              <a:endParaRPr lang="it-IT" sz="400" dirty="0">
                <a:solidFill>
                  <a:srgbClr val="800000"/>
                </a:solidFill>
              </a:endParaRPr>
            </a:p>
          </p:txBody>
        </p:sp>
        <p:pic>
          <p:nvPicPr>
            <p:cNvPr id="9" name="Picture 8"/>
            <p:cNvPicPr>
              <a:picLocks noChangeAspect="1"/>
            </p:cNvPicPr>
            <p:nvPr/>
          </p:nvPicPr>
          <p:blipFill>
            <a:blip r:embed="rId4"/>
            <a:stretch>
              <a:fillRect/>
            </a:stretch>
          </p:blipFill>
          <p:spPr>
            <a:xfrm>
              <a:off x="9216134" y="2042468"/>
              <a:ext cx="663310" cy="349232"/>
            </a:xfrm>
            <a:prstGeom prst="rect">
              <a:avLst/>
            </a:prstGeom>
            <a:ln w="28575" cmpd="sng">
              <a:noFill/>
            </a:ln>
          </p:spPr>
        </p:pic>
        <p:pic>
          <p:nvPicPr>
            <p:cNvPr id="10" name="Picture 9"/>
            <p:cNvPicPr>
              <a:picLocks/>
            </p:cNvPicPr>
            <p:nvPr/>
          </p:nvPicPr>
          <p:blipFill>
            <a:blip r:embed="rId5"/>
            <a:stretch>
              <a:fillRect/>
            </a:stretch>
          </p:blipFill>
          <p:spPr>
            <a:xfrm>
              <a:off x="9144126" y="3050580"/>
              <a:ext cx="807508" cy="318339"/>
            </a:xfrm>
            <a:prstGeom prst="rect">
              <a:avLst/>
            </a:prstGeom>
          </p:spPr>
        </p:pic>
        <p:sp>
          <p:nvSpPr>
            <p:cNvPr id="11" name="TextBox 10"/>
            <p:cNvSpPr txBox="1"/>
            <p:nvPr/>
          </p:nvSpPr>
          <p:spPr>
            <a:xfrm>
              <a:off x="8784087" y="2297966"/>
              <a:ext cx="1539843" cy="424915"/>
            </a:xfrm>
            <a:prstGeom prst="rect">
              <a:avLst/>
            </a:prstGeom>
            <a:noFill/>
          </p:spPr>
          <p:txBody>
            <a:bodyPr wrap="none" lIns="100767" tIns="50383" rIns="100767" bIns="50383" rtlCol="0">
              <a:spAutoFit/>
            </a:bodyPr>
            <a:lstStyle/>
            <a:p>
              <a:r>
                <a:rPr lang="en-US" dirty="0"/>
                <a:t> </a:t>
              </a:r>
              <a:r>
                <a:rPr lang="en-US" sz="1800" dirty="0">
                  <a:latin typeface="+mn-lt"/>
                </a:rPr>
                <a:t>regular states</a:t>
              </a:r>
            </a:p>
          </p:txBody>
        </p:sp>
        <p:sp>
          <p:nvSpPr>
            <p:cNvPr id="12" name="TextBox 11"/>
            <p:cNvSpPr txBox="1"/>
            <p:nvPr/>
          </p:nvSpPr>
          <p:spPr>
            <a:xfrm>
              <a:off x="8784086" y="3251387"/>
              <a:ext cx="1473080" cy="424915"/>
            </a:xfrm>
            <a:prstGeom prst="rect">
              <a:avLst/>
            </a:prstGeom>
            <a:noFill/>
          </p:spPr>
          <p:txBody>
            <a:bodyPr wrap="none" lIns="100767" tIns="50383" rIns="100767" bIns="50383" rtlCol="0">
              <a:spAutoFit/>
            </a:bodyPr>
            <a:lstStyle/>
            <a:p>
              <a:r>
                <a:rPr lang="en-US" dirty="0">
                  <a:solidFill>
                    <a:srgbClr val="0000FF"/>
                  </a:solidFill>
                </a:rPr>
                <a:t> </a:t>
              </a:r>
              <a:r>
                <a:rPr lang="en-US" sz="1800" dirty="0">
                  <a:solidFill>
                    <a:srgbClr val="0000FF"/>
                  </a:solidFill>
                  <a:latin typeface="+mn-lt"/>
                </a:rPr>
                <a:t>hybrid states</a:t>
              </a:r>
            </a:p>
          </p:txBody>
        </p:sp>
      </p:grpSp>
      <p:sp>
        <p:nvSpPr>
          <p:cNvPr id="13" name="TextBox 12"/>
          <p:cNvSpPr txBox="1"/>
          <p:nvPr/>
        </p:nvSpPr>
        <p:spPr>
          <a:xfrm>
            <a:off x="6070308" y="1034356"/>
            <a:ext cx="4309753" cy="332550"/>
          </a:xfrm>
          <a:prstGeom prst="rect">
            <a:avLst/>
          </a:prstGeom>
          <a:noFill/>
        </p:spPr>
        <p:txBody>
          <a:bodyPr wrap="square" lIns="100735" tIns="50367" rIns="100735" bIns="50367" rtlCol="0">
            <a:spAutoFit/>
          </a:bodyPr>
          <a:lstStyle/>
          <a:p>
            <a:pPr algn="ctr"/>
            <a:r>
              <a:rPr lang="en-US" sz="1500" dirty="0">
                <a:solidFill>
                  <a:srgbClr val="008C1C"/>
                </a:solidFill>
                <a:latin typeface="+mn-lt"/>
              </a:rPr>
              <a:t>J.J. Dudek and R.G. Edwards, PRD85, 054016 (2012)</a:t>
            </a:r>
          </a:p>
        </p:txBody>
      </p:sp>
      <p:cxnSp>
        <p:nvCxnSpPr>
          <p:cNvPr id="15" name="Straight Arrow Connector 14"/>
          <p:cNvCxnSpPr/>
          <p:nvPr/>
        </p:nvCxnSpPr>
        <p:spPr>
          <a:xfrm rot="5400000">
            <a:off x="1406978" y="4098423"/>
            <a:ext cx="1809457" cy="1803"/>
          </a:xfrm>
          <a:prstGeom prst="straightConnector1">
            <a:avLst/>
          </a:prstGeom>
          <a:ln w="28575" cap="flat" cmpd="sng" algn="ctr">
            <a:solidFill>
              <a:srgbClr val="000000"/>
            </a:solidFill>
            <a:prstDash val="solid"/>
            <a:round/>
            <a:headEnd type="arrow"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2064808" y="3805724"/>
            <a:ext cx="1042273" cy="415498"/>
          </a:xfrm>
          <a:prstGeom prst="rect">
            <a:avLst/>
          </a:prstGeom>
          <a:solidFill>
            <a:schemeClr val="bg1"/>
          </a:solidFill>
          <a:ln w="19050">
            <a:solidFill>
              <a:srgbClr val="800100"/>
            </a:solidFill>
          </a:ln>
        </p:spPr>
        <p:txBody>
          <a:bodyPr wrap="none" rtlCol="0">
            <a:spAutoFit/>
          </a:bodyPr>
          <a:lstStyle/>
          <a:p>
            <a:pPr algn="ctr"/>
            <a:r>
              <a:rPr lang="en-US" dirty="0">
                <a:solidFill>
                  <a:srgbClr val="0000FF"/>
                </a:solidFill>
                <a:latin typeface="+mn-lt"/>
              </a:rPr>
              <a:t>1.3 GeV</a:t>
            </a:r>
          </a:p>
        </p:txBody>
      </p:sp>
      <p:sp>
        <p:nvSpPr>
          <p:cNvPr id="19" name="TextBox 18"/>
          <p:cNvSpPr txBox="1"/>
          <p:nvPr/>
        </p:nvSpPr>
        <p:spPr>
          <a:xfrm>
            <a:off x="2393686" y="4995619"/>
            <a:ext cx="434270" cy="424883"/>
          </a:xfrm>
          <a:prstGeom prst="rect">
            <a:avLst/>
          </a:prstGeom>
          <a:noFill/>
        </p:spPr>
        <p:txBody>
          <a:bodyPr wrap="none" lIns="100735" tIns="50367" rIns="100735" bIns="50367" rtlCol="0">
            <a:spAutoFit/>
          </a:bodyPr>
          <a:lstStyle/>
          <a:p>
            <a:r>
              <a:rPr lang="en-US" dirty="0"/>
              <a:t>N</a:t>
            </a:r>
          </a:p>
        </p:txBody>
      </p:sp>
      <p:grpSp>
        <p:nvGrpSpPr>
          <p:cNvPr id="26" name="Group 25"/>
          <p:cNvGrpSpPr/>
          <p:nvPr/>
        </p:nvGrpSpPr>
        <p:grpSpPr>
          <a:xfrm>
            <a:off x="510605" y="2474516"/>
            <a:ext cx="1615016" cy="850247"/>
            <a:chOff x="114300" y="2487535"/>
            <a:chExt cx="1422400" cy="878997"/>
          </a:xfrm>
        </p:grpSpPr>
        <p:sp>
          <p:nvSpPr>
            <p:cNvPr id="18" name="TextBox 17"/>
            <p:cNvSpPr txBox="1"/>
            <p:nvPr/>
          </p:nvSpPr>
          <p:spPr>
            <a:xfrm>
              <a:off x="114300" y="2933700"/>
              <a:ext cx="184666" cy="429548"/>
            </a:xfrm>
            <a:prstGeom prst="rect">
              <a:avLst/>
            </a:prstGeom>
            <a:noFill/>
          </p:spPr>
          <p:txBody>
            <a:bodyPr wrap="square" rtlCol="0">
              <a:spAutoFit/>
            </a:bodyPr>
            <a:lstStyle/>
            <a:p>
              <a:endParaRPr lang="en-US" dirty="0"/>
            </a:p>
          </p:txBody>
        </p:sp>
        <p:sp>
          <p:nvSpPr>
            <p:cNvPr id="20" name="Left Brace 19"/>
            <p:cNvSpPr/>
            <p:nvPr/>
          </p:nvSpPr>
          <p:spPr>
            <a:xfrm>
              <a:off x="1079500" y="2731294"/>
              <a:ext cx="457200" cy="635238"/>
            </a:xfrm>
            <a:prstGeom prst="leftBrac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TextBox 20"/>
            <p:cNvSpPr txBox="1"/>
            <p:nvPr/>
          </p:nvSpPr>
          <p:spPr>
            <a:xfrm>
              <a:off x="234300" y="2487535"/>
              <a:ext cx="1055585" cy="731822"/>
            </a:xfrm>
            <a:prstGeom prst="rect">
              <a:avLst/>
            </a:prstGeom>
            <a:noFill/>
          </p:spPr>
          <p:txBody>
            <a:bodyPr wrap="square" rtlCol="0">
              <a:spAutoFit/>
            </a:bodyPr>
            <a:lstStyle/>
            <a:p>
              <a:r>
                <a:rPr lang="en-US" sz="2000" dirty="0">
                  <a:solidFill>
                    <a:srgbClr val="0000FF"/>
                  </a:solidFill>
                  <a:latin typeface="+mn-lt"/>
                </a:rPr>
                <a:t>clustered</a:t>
              </a:r>
            </a:p>
            <a:p>
              <a:r>
                <a:rPr lang="en-US" sz="2000" dirty="0">
                  <a:solidFill>
                    <a:srgbClr val="0000FF"/>
                  </a:solidFill>
                  <a:latin typeface="+mn-lt"/>
                </a:rPr>
                <a:t>in mass</a:t>
              </a:r>
            </a:p>
          </p:txBody>
        </p:sp>
      </p:grpSp>
      <p:sp>
        <p:nvSpPr>
          <p:cNvPr id="23" name="TextBox 22"/>
          <p:cNvSpPr txBox="1"/>
          <p:nvPr/>
        </p:nvSpPr>
        <p:spPr>
          <a:xfrm>
            <a:off x="366589" y="1466404"/>
            <a:ext cx="801220" cy="424883"/>
          </a:xfrm>
          <a:prstGeom prst="rect">
            <a:avLst/>
          </a:prstGeom>
          <a:solidFill>
            <a:schemeClr val="bg1"/>
          </a:solidFill>
          <a:ln w="22225">
            <a:solidFill>
              <a:srgbClr val="800100"/>
            </a:solidFill>
          </a:ln>
        </p:spPr>
        <p:txBody>
          <a:bodyPr wrap="none" lIns="100735" tIns="50367" rIns="100735" bIns="50367" rtlCol="0">
            <a:spAutoFit/>
          </a:bodyPr>
          <a:lstStyle/>
          <a:p>
            <a:r>
              <a:rPr lang="en-US" dirty="0">
                <a:latin typeface="+mn-lt"/>
              </a:rPr>
              <a:t>LQCD </a:t>
            </a:r>
          </a:p>
        </p:txBody>
      </p:sp>
      <p:cxnSp>
        <p:nvCxnSpPr>
          <p:cNvPr id="25"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 name="Rettangolo 2"/>
          <p:cNvSpPr/>
          <p:nvPr/>
        </p:nvSpPr>
        <p:spPr>
          <a:xfrm>
            <a:off x="8215461" y="4274717"/>
            <a:ext cx="1944216" cy="877133"/>
          </a:xfrm>
          <a:prstGeom prst="rect">
            <a:avLst/>
          </a:prstGeom>
        </p:spPr>
        <p:txBody>
          <a:bodyPr wrap="square" lIns="91412" tIns="45705" rIns="91412" bIns="45705">
            <a:spAutoFit/>
          </a:bodyPr>
          <a:lstStyle/>
          <a:p>
            <a:pPr algn="ctr"/>
            <a:r>
              <a:rPr lang="en-US" sz="1700" dirty="0">
                <a:solidFill>
                  <a:srgbClr val="800000"/>
                </a:solidFill>
                <a:latin typeface="Calibri" pitchFamily="34" charset="0"/>
              </a:rPr>
              <a:t>The nucleon mass is shifted ~300 MeV to higher masses</a:t>
            </a:r>
          </a:p>
        </p:txBody>
      </p:sp>
      <p:sp>
        <p:nvSpPr>
          <p:cNvPr id="6" name="Ovale 5"/>
          <p:cNvSpPr/>
          <p:nvPr/>
        </p:nvSpPr>
        <p:spPr bwMode="auto">
          <a:xfrm>
            <a:off x="6343253" y="5210820"/>
            <a:ext cx="1512168" cy="504056"/>
          </a:xfrm>
          <a:prstGeom prst="ellipse">
            <a:avLst/>
          </a:prstGeom>
          <a:noFill/>
          <a:ln w="15875" cap="flat" cmpd="sng" algn="ctr">
            <a:solidFill>
              <a:srgbClr val="800000"/>
            </a:solidFill>
            <a:prstDash val="solid"/>
            <a:round/>
            <a:headEnd type="none" w="med" len="med"/>
            <a:tailEnd type="none" w="med" len="med"/>
          </a:ln>
          <a:effectLst/>
          <a:extLst/>
        </p:spPr>
        <p:txBody>
          <a:bodyPr vert="horz" wrap="square" lIns="91412" tIns="45705" rIns="91412" bIns="45705" numCol="1" rtlCol="0" anchor="t" anchorCtr="0" compatLnSpc="1">
            <a:prstTxWarp prst="textNoShape">
              <a:avLst/>
            </a:prstTxWarp>
          </a:bodyPr>
          <a:lstStyle/>
          <a:p>
            <a:pPr defTabSz="914116"/>
            <a:endParaRPr lang="it-IT" sz="400" dirty="0">
              <a:solidFill>
                <a:srgbClr val="800000"/>
              </a:solidFill>
            </a:endParaRPr>
          </a:p>
        </p:txBody>
      </p:sp>
      <p:cxnSp>
        <p:nvCxnSpPr>
          <p:cNvPr id="14" name="Connettore 2 13"/>
          <p:cNvCxnSpPr/>
          <p:nvPr/>
        </p:nvCxnSpPr>
        <p:spPr bwMode="auto">
          <a:xfrm flipH="1">
            <a:off x="8143454" y="5138812"/>
            <a:ext cx="504056" cy="72008"/>
          </a:xfrm>
          <a:prstGeom prst="straightConnector1">
            <a:avLst/>
          </a:prstGeom>
          <a:solidFill>
            <a:schemeClr val="accent1"/>
          </a:solidFill>
          <a:ln w="9525" cap="flat" cmpd="sng" algn="ctr">
            <a:solidFill>
              <a:srgbClr val="8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 name="Segnaposto numero diapositiva 16"/>
          <p:cNvSpPr>
            <a:spLocks noGrp="1"/>
          </p:cNvSpPr>
          <p:nvPr>
            <p:ph type="sldNum" sz="quarter" idx="12"/>
          </p:nvPr>
        </p:nvSpPr>
        <p:spPr/>
        <p:txBody>
          <a:bodyPr/>
          <a:lstStyle/>
          <a:p>
            <a:fld id="{B2E123A2-8C0A-B24D-ABFA-7CF5F3B53C08}" type="slidenum">
              <a:rPr lang="en-US" smtClean="0"/>
              <a:pPr/>
              <a:t>6</a:t>
            </a:fld>
            <a:endParaRPr lang="en-US" dirty="0"/>
          </a:p>
        </p:txBody>
      </p:sp>
      <p:sp>
        <p:nvSpPr>
          <p:cNvPr id="28" name="Segnaposto piè di pagina 8">
            <a:extLst>
              <a:ext uri="{FF2B5EF4-FFF2-40B4-BE49-F238E27FC236}">
                <a16:creationId xmlns:a16="http://schemas.microsoft.com/office/drawing/2014/main" xmlns="" id="{75649A0F-C221-B64B-9F68-588E002D7A5A}"/>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
        <p:nvSpPr>
          <p:cNvPr id="8" name="CasellaDiTesto 7"/>
          <p:cNvSpPr txBox="1"/>
          <p:nvPr/>
        </p:nvSpPr>
        <p:spPr>
          <a:xfrm>
            <a:off x="33520" y="746324"/>
            <a:ext cx="8764739" cy="723275"/>
          </a:xfrm>
          <a:prstGeom prst="rect">
            <a:avLst/>
          </a:prstGeom>
          <a:noFill/>
        </p:spPr>
        <p:txBody>
          <a:bodyPr wrap="none" rtlCol="0">
            <a:spAutoFit/>
          </a:bodyPr>
          <a:lstStyle/>
          <a:p>
            <a:r>
              <a:rPr lang="en-US" sz="2000" b="1" dirty="0">
                <a:latin typeface="Calibri" pitchFamily="34" charset="0"/>
              </a:rPr>
              <a:t>Hybrid hadrons </a:t>
            </a:r>
            <a:r>
              <a:rPr lang="en-US" sz="2000" dirty="0">
                <a:latin typeface="Calibri" pitchFamily="34" charset="0"/>
              </a:rPr>
              <a:t>with dominant </a:t>
            </a:r>
            <a:r>
              <a:rPr lang="en-US" sz="2000" dirty="0" err="1">
                <a:latin typeface="Calibri" pitchFamily="34" charset="0"/>
              </a:rPr>
              <a:t>gluonic</a:t>
            </a:r>
            <a:r>
              <a:rPr lang="en-US" sz="2000" dirty="0">
                <a:latin typeface="Calibri" pitchFamily="34" charset="0"/>
              </a:rPr>
              <a:t> contributions are predicted to exist by QCD</a:t>
            </a:r>
          </a:p>
          <a:p>
            <a:endParaRPr lang="it-IT" dirty="0"/>
          </a:p>
        </p:txBody>
      </p:sp>
    </p:spTree>
    <p:extLst>
      <p:ext uri="{BB962C8B-B14F-4D97-AF65-F5344CB8AC3E}">
        <p14:creationId xmlns:p14="http://schemas.microsoft.com/office/powerpoint/2010/main" val="1539780354"/>
      </p:ext>
    </p:extLst>
  </p:cSld>
  <p:clrMapOvr>
    <a:masterClrMapping/>
  </p:clrMapOvr>
  <mc:AlternateContent xmlns:mc="http://schemas.openxmlformats.org/markup-compatibility/2006" xmlns:p14="http://schemas.microsoft.com/office/powerpoint/2010/main">
    <mc:Choice Requires="p14">
      <p:transition spd="med" p14:dur="700" advTm="41970">
        <p:fade/>
      </p:transition>
    </mc:Choice>
    <mc:Fallback xmlns="">
      <p:transition xmlns:p14="http://schemas.microsoft.com/office/powerpoint/2010/main" spd="med" advTm="4197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7" y="170260"/>
            <a:ext cx="9344025" cy="432367"/>
          </a:xfrm>
        </p:spPr>
        <p:txBody>
          <a:bodyPr anchor="ctr">
            <a:noAutofit/>
          </a:bodyPr>
          <a:lstStyle/>
          <a:p>
            <a:r>
              <a:rPr lang="en-US" sz="3200" b="1" dirty="0">
                <a:solidFill>
                  <a:srgbClr val="800100"/>
                </a:solidFill>
                <a:latin typeface="+mn-lt"/>
                <a:cs typeface="Arial"/>
              </a:rPr>
              <a:t>Dissecting N* Structure &amp; Hybrid Signatures</a:t>
            </a:r>
          </a:p>
        </p:txBody>
      </p:sp>
      <p:cxnSp>
        <p:nvCxnSpPr>
          <p:cNvPr id="18"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2" name="Picture 2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06506" y="1322388"/>
            <a:ext cx="3643603" cy="3744816"/>
          </a:xfrm>
          <a:prstGeom prst="rect">
            <a:avLst/>
          </a:prstGeom>
        </p:spPr>
      </p:pic>
      <p:sp>
        <p:nvSpPr>
          <p:cNvPr id="56" name="TextBox 55"/>
          <p:cNvSpPr txBox="1"/>
          <p:nvPr/>
        </p:nvSpPr>
        <p:spPr>
          <a:xfrm>
            <a:off x="5754937" y="3309802"/>
            <a:ext cx="412147" cy="276924"/>
          </a:xfrm>
          <a:prstGeom prst="rect">
            <a:avLst/>
          </a:prstGeom>
          <a:solidFill>
            <a:srgbClr val="FFFFFF"/>
          </a:solidFill>
          <a:ln>
            <a:solidFill>
              <a:srgbClr val="FFFFFF"/>
            </a:solidFill>
          </a:ln>
        </p:spPr>
        <p:txBody>
          <a:bodyPr wrap="none" lIns="91368" tIns="45683" rIns="91368" bIns="45683" rtlCol="0">
            <a:spAutoFit/>
          </a:bodyPr>
          <a:lstStyle/>
          <a:p>
            <a:pPr defTabSz="913831"/>
            <a:r>
              <a:rPr lang="en-US" sz="1200" dirty="0">
                <a:solidFill>
                  <a:srgbClr val="000000"/>
                </a:solidFill>
                <a:latin typeface="Arial" panose="020B0604020202020204" pitchFamily="34" charset="0"/>
                <a:cs typeface="Arial" panose="020B0604020202020204" pitchFamily="34" charset="0"/>
              </a:rPr>
              <a:t>q</a:t>
            </a:r>
            <a:r>
              <a:rPr lang="en-US" sz="1200" baseline="30000" dirty="0">
                <a:solidFill>
                  <a:srgbClr val="000000"/>
                </a:solidFill>
                <a:latin typeface="Arial" panose="020B0604020202020204" pitchFamily="34" charset="0"/>
                <a:cs typeface="Arial" panose="020B0604020202020204" pitchFamily="34" charset="0"/>
              </a:rPr>
              <a:t>3</a:t>
            </a:r>
            <a:r>
              <a:rPr lang="en-US" sz="1200" dirty="0">
                <a:solidFill>
                  <a:srgbClr val="FF0000"/>
                </a:solidFill>
                <a:latin typeface="Arial" panose="020B0604020202020204" pitchFamily="34" charset="0"/>
                <a:cs typeface="Arial" panose="020B0604020202020204" pitchFamily="34" charset="0"/>
              </a:rPr>
              <a:t>g</a:t>
            </a:r>
          </a:p>
        </p:txBody>
      </p:sp>
      <p:sp>
        <p:nvSpPr>
          <p:cNvPr id="39" name="TextBox 53"/>
          <p:cNvSpPr txBox="1"/>
          <p:nvPr/>
        </p:nvSpPr>
        <p:spPr>
          <a:xfrm>
            <a:off x="7245500" y="2647330"/>
            <a:ext cx="327188" cy="276924"/>
          </a:xfrm>
          <a:prstGeom prst="rect">
            <a:avLst/>
          </a:prstGeom>
          <a:solidFill>
            <a:srgbClr val="FFFFFF"/>
          </a:solidFill>
          <a:ln>
            <a:solidFill>
              <a:srgbClr val="FFFFFF"/>
            </a:solidFill>
          </a:ln>
        </p:spPr>
        <p:txBody>
          <a:bodyPr wrap="none" lIns="91368" tIns="45683" rIns="91368" bIns="45683" rtlCol="0">
            <a:spAutoFit/>
          </a:bodyPr>
          <a:lstStyle/>
          <a:p>
            <a:pPr defTabSz="913831"/>
            <a:r>
              <a:rPr lang="en-US" sz="1200" dirty="0">
                <a:solidFill>
                  <a:srgbClr val="000000"/>
                </a:solidFill>
                <a:latin typeface="Arial" panose="020B0604020202020204" pitchFamily="34" charset="0"/>
                <a:cs typeface="Arial" panose="020B0604020202020204" pitchFamily="34" charset="0"/>
              </a:rPr>
              <a:t>q</a:t>
            </a:r>
            <a:r>
              <a:rPr lang="en-US" sz="1200" baseline="30000" dirty="0">
                <a:solidFill>
                  <a:srgbClr val="000000"/>
                </a:solidFill>
                <a:latin typeface="Arial" panose="020B0604020202020204" pitchFamily="34" charset="0"/>
                <a:cs typeface="Arial" panose="020B0604020202020204" pitchFamily="34" charset="0"/>
              </a:rPr>
              <a:t>3</a:t>
            </a:r>
            <a:endParaRPr lang="en-US" sz="1200" dirty="0">
              <a:solidFill>
                <a:srgbClr val="FF0000"/>
              </a:solidFill>
              <a:latin typeface="Arial" panose="020B0604020202020204" pitchFamily="34" charset="0"/>
              <a:cs typeface="Arial" panose="020B0604020202020204" pitchFamily="34" charset="0"/>
            </a:endParaRPr>
          </a:p>
        </p:txBody>
      </p:sp>
      <p:sp>
        <p:nvSpPr>
          <p:cNvPr id="3" name="Segnaposto numero diapositiva 2"/>
          <p:cNvSpPr>
            <a:spLocks noGrp="1"/>
          </p:cNvSpPr>
          <p:nvPr>
            <p:ph type="sldNum" sz="quarter" idx="12"/>
          </p:nvPr>
        </p:nvSpPr>
        <p:spPr/>
        <p:txBody>
          <a:bodyPr/>
          <a:lstStyle/>
          <a:p>
            <a:fld id="{B2E123A2-8C0A-B24D-ABFA-7CF5F3B53C08}" type="slidenum">
              <a:rPr lang="en-US" smtClean="0"/>
              <a:pPr/>
              <a:t>7</a:t>
            </a:fld>
            <a:endParaRPr lang="en-US" dirty="0"/>
          </a:p>
        </p:txBody>
      </p:sp>
      <p:sp>
        <p:nvSpPr>
          <p:cNvPr id="48" name="Text Box 4"/>
          <p:cNvSpPr txBox="1">
            <a:spLocks noChangeArrowheads="1"/>
          </p:cNvSpPr>
          <p:nvPr/>
        </p:nvSpPr>
        <p:spPr bwMode="auto">
          <a:xfrm>
            <a:off x="1158677" y="6395187"/>
            <a:ext cx="8280916" cy="424835"/>
          </a:xfrm>
          <a:prstGeom prst="rect">
            <a:avLst/>
          </a:prstGeom>
          <a:solidFill>
            <a:schemeClr val="bg1"/>
          </a:solidFill>
          <a:ln w="9525">
            <a:noFill/>
            <a:miter lim="800000"/>
            <a:headEnd/>
            <a:tailEnd/>
          </a:ln>
        </p:spPr>
        <p:txBody>
          <a:bodyPr wrap="square" lIns="100688" tIns="50343" rIns="100688" bIns="50343">
            <a:prstTxWarp prst="textNoShape">
              <a:avLst/>
            </a:prstTxWarp>
            <a:spAutoFit/>
          </a:bodyPr>
          <a:lstStyle/>
          <a:p>
            <a:pPr algn="ctr" defTabSz="913831"/>
            <a:r>
              <a:rPr lang="en-US" dirty="0">
                <a:solidFill>
                  <a:srgbClr val="800000"/>
                </a:solidFill>
                <a:latin typeface="+mn-lt"/>
              </a:rPr>
              <a:t>For hybrid “Roper”,  A</a:t>
            </a:r>
            <a:r>
              <a:rPr lang="en-US" baseline="-25000" dirty="0">
                <a:solidFill>
                  <a:srgbClr val="800000"/>
                </a:solidFill>
                <a:latin typeface="+mn-lt"/>
              </a:rPr>
              <a:t>1/2</a:t>
            </a:r>
            <a:r>
              <a:rPr lang="en-US" dirty="0">
                <a:solidFill>
                  <a:srgbClr val="800000"/>
                </a:solidFill>
                <a:latin typeface="+mn-lt"/>
              </a:rPr>
              <a:t>(Q</a:t>
            </a:r>
            <a:r>
              <a:rPr lang="en-US" baseline="30000" dirty="0">
                <a:solidFill>
                  <a:srgbClr val="800000"/>
                </a:solidFill>
                <a:latin typeface="+mn-lt"/>
              </a:rPr>
              <a:t>2</a:t>
            </a:r>
            <a:r>
              <a:rPr lang="en-US" dirty="0">
                <a:solidFill>
                  <a:srgbClr val="800000"/>
                </a:solidFill>
                <a:latin typeface="+mn-lt"/>
              </a:rPr>
              <a:t>) drops off faster with Q</a:t>
            </a:r>
            <a:r>
              <a:rPr lang="en-US" baseline="30000" dirty="0">
                <a:solidFill>
                  <a:srgbClr val="800000"/>
                </a:solidFill>
                <a:latin typeface="+mn-lt"/>
              </a:rPr>
              <a:t>2 </a:t>
            </a:r>
            <a:r>
              <a:rPr lang="en-US" dirty="0">
                <a:solidFill>
                  <a:srgbClr val="800000"/>
                </a:solidFill>
                <a:latin typeface="+mn-lt"/>
              </a:rPr>
              <a:t>and S</a:t>
            </a:r>
            <a:r>
              <a:rPr lang="en-US" baseline="-25000" dirty="0">
                <a:solidFill>
                  <a:srgbClr val="800000"/>
                </a:solidFill>
                <a:latin typeface="+mn-lt"/>
              </a:rPr>
              <a:t>1/2</a:t>
            </a:r>
            <a:r>
              <a:rPr lang="en-US" dirty="0">
                <a:solidFill>
                  <a:srgbClr val="800000"/>
                </a:solidFill>
                <a:latin typeface="+mn-lt"/>
              </a:rPr>
              <a:t>(Q</a:t>
            </a:r>
            <a:r>
              <a:rPr lang="en-US" baseline="30000" dirty="0">
                <a:solidFill>
                  <a:srgbClr val="800000"/>
                </a:solidFill>
                <a:latin typeface="+mn-lt"/>
              </a:rPr>
              <a:t>2</a:t>
            </a:r>
            <a:r>
              <a:rPr lang="en-US" dirty="0">
                <a:solidFill>
                  <a:srgbClr val="800000"/>
                </a:solidFill>
                <a:latin typeface="+mn-lt"/>
              </a:rPr>
              <a:t>) ~ 0 </a:t>
            </a:r>
          </a:p>
        </p:txBody>
      </p:sp>
      <p:sp>
        <p:nvSpPr>
          <p:cNvPr id="17" name="TextBox 17"/>
          <p:cNvSpPr txBox="1"/>
          <p:nvPr/>
        </p:nvSpPr>
        <p:spPr>
          <a:xfrm>
            <a:off x="1374701" y="5570860"/>
            <a:ext cx="8640960" cy="748000"/>
          </a:xfrm>
          <a:prstGeom prst="rect">
            <a:avLst/>
          </a:prstGeom>
          <a:noFill/>
          <a:ln>
            <a:noFill/>
          </a:ln>
        </p:spPr>
        <p:txBody>
          <a:bodyPr wrap="square" lIns="100688" tIns="50343" rIns="100688" bIns="50343" rtlCol="0">
            <a:spAutoFit/>
          </a:bodyPr>
          <a:lstStyle/>
          <a:p>
            <a:pPr defTabSz="913831">
              <a:buClr>
                <a:srgbClr val="C00000"/>
              </a:buClr>
              <a:buFont typeface="Arial"/>
              <a:buChar char="•"/>
            </a:pPr>
            <a:r>
              <a:rPr lang="en-US" dirty="0">
                <a:solidFill>
                  <a:srgbClr val="000000"/>
                </a:solidFill>
                <a:cs typeface="Calibri"/>
              </a:rPr>
              <a:t> </a:t>
            </a:r>
            <a:r>
              <a:rPr lang="en-US" dirty="0">
                <a:solidFill>
                  <a:srgbClr val="000090"/>
                </a:solidFill>
                <a:latin typeface="+mn-lt"/>
                <a:cs typeface="Calibri"/>
              </a:rPr>
              <a:t>A</a:t>
            </a:r>
            <a:r>
              <a:rPr lang="en-US" baseline="-25000" dirty="0">
                <a:solidFill>
                  <a:srgbClr val="000090"/>
                </a:solidFill>
                <a:latin typeface="+mn-lt"/>
                <a:cs typeface="Calibri"/>
              </a:rPr>
              <a:t>1/2</a:t>
            </a:r>
            <a:r>
              <a:rPr lang="en-US" dirty="0">
                <a:solidFill>
                  <a:srgbClr val="000090"/>
                </a:solidFill>
                <a:latin typeface="+mn-lt"/>
                <a:cs typeface="Calibri"/>
              </a:rPr>
              <a:t> and S</a:t>
            </a:r>
            <a:r>
              <a:rPr lang="en-US" baseline="-25000" dirty="0">
                <a:solidFill>
                  <a:srgbClr val="000090"/>
                </a:solidFill>
                <a:latin typeface="+mn-lt"/>
                <a:cs typeface="Calibri"/>
              </a:rPr>
              <a:t>1/2 </a:t>
            </a:r>
            <a:r>
              <a:rPr lang="en-US" dirty="0">
                <a:solidFill>
                  <a:srgbClr val="000090"/>
                </a:solidFill>
                <a:latin typeface="+mn-lt"/>
                <a:cs typeface="Calibri"/>
              </a:rPr>
              <a:t>amplitudes at high Q</a:t>
            </a:r>
            <a:r>
              <a:rPr lang="en-US" baseline="30000" dirty="0">
                <a:solidFill>
                  <a:srgbClr val="000090"/>
                </a:solidFill>
                <a:latin typeface="+mn-lt"/>
                <a:cs typeface="Calibri"/>
              </a:rPr>
              <a:t>2</a:t>
            </a:r>
            <a:r>
              <a:rPr lang="en-US" dirty="0">
                <a:solidFill>
                  <a:srgbClr val="000090"/>
                </a:solidFill>
                <a:latin typeface="+mn-lt"/>
                <a:cs typeface="Calibri"/>
              </a:rPr>
              <a:t> indicate 1</a:t>
            </a:r>
            <a:r>
              <a:rPr lang="en-US" baseline="30000" dirty="0">
                <a:solidFill>
                  <a:srgbClr val="000090"/>
                </a:solidFill>
                <a:latin typeface="+mn-lt"/>
                <a:cs typeface="Calibri"/>
              </a:rPr>
              <a:t>st</a:t>
            </a:r>
            <a:r>
              <a:rPr lang="en-US" dirty="0">
                <a:solidFill>
                  <a:srgbClr val="000090"/>
                </a:solidFill>
                <a:latin typeface="+mn-lt"/>
                <a:cs typeface="Calibri"/>
              </a:rPr>
              <a:t> radial q</a:t>
            </a:r>
            <a:r>
              <a:rPr lang="en-US" baseline="30000" dirty="0">
                <a:solidFill>
                  <a:srgbClr val="000090"/>
                </a:solidFill>
                <a:latin typeface="+mn-lt"/>
                <a:cs typeface="Calibri"/>
              </a:rPr>
              <a:t>3</a:t>
            </a:r>
            <a:r>
              <a:rPr lang="en-US" dirty="0">
                <a:solidFill>
                  <a:srgbClr val="000090"/>
                </a:solidFill>
                <a:latin typeface="+mn-lt"/>
                <a:cs typeface="Calibri"/>
              </a:rPr>
              <a:t> excitation </a:t>
            </a:r>
          </a:p>
          <a:p>
            <a:pPr defTabSz="913831">
              <a:buClr>
                <a:srgbClr val="C00000"/>
              </a:buClr>
              <a:buFont typeface="Arial"/>
              <a:buChar char="•"/>
            </a:pPr>
            <a:r>
              <a:rPr lang="en-US" dirty="0">
                <a:solidFill>
                  <a:srgbClr val="000090"/>
                </a:solidFill>
                <a:latin typeface="+mn-lt"/>
                <a:cs typeface="Calibri"/>
              </a:rPr>
              <a:t> </a:t>
            </a:r>
            <a:r>
              <a:rPr lang="en-US" dirty="0">
                <a:solidFill>
                  <a:srgbClr val="020090"/>
                </a:solidFill>
                <a:latin typeface="+mn-lt"/>
                <a:cs typeface="Calibri"/>
              </a:rPr>
              <a:t>Complex interplay between inner 3q core &amp; external meson-baryon cloud</a:t>
            </a:r>
          </a:p>
        </p:txBody>
      </p:sp>
      <p:sp>
        <p:nvSpPr>
          <p:cNvPr id="23" name="TextBox 22"/>
          <p:cNvSpPr txBox="1"/>
          <p:nvPr/>
        </p:nvSpPr>
        <p:spPr>
          <a:xfrm>
            <a:off x="1734741" y="840853"/>
            <a:ext cx="7437855" cy="409527"/>
          </a:xfrm>
          <a:prstGeom prst="rect">
            <a:avLst/>
          </a:prstGeom>
          <a:noFill/>
          <a:ln>
            <a:noFill/>
          </a:ln>
        </p:spPr>
        <p:txBody>
          <a:bodyPr wrap="none" lIns="100767" tIns="50383" rIns="100767" bIns="50383" rtlCol="0">
            <a:spAutoFit/>
          </a:bodyPr>
          <a:lstStyle/>
          <a:p>
            <a:pPr algn="ctr"/>
            <a:r>
              <a:rPr lang="en-US" sz="2000" dirty="0">
                <a:latin typeface="+mn-lt"/>
              </a:rPr>
              <a:t>Precise CLAS results on electrocouplings clarified nature of the Roper </a:t>
            </a:r>
          </a:p>
        </p:txBody>
      </p:sp>
      <p:sp>
        <p:nvSpPr>
          <p:cNvPr id="7" name="CasellaDiTesto 6"/>
          <p:cNvSpPr txBox="1"/>
          <p:nvPr/>
        </p:nvSpPr>
        <p:spPr>
          <a:xfrm>
            <a:off x="2969558" y="5137396"/>
            <a:ext cx="4722441" cy="276999"/>
          </a:xfrm>
          <a:prstGeom prst="rect">
            <a:avLst/>
          </a:prstGeom>
          <a:noFill/>
        </p:spPr>
        <p:txBody>
          <a:bodyPr wrap="square" rtlCol="0">
            <a:spAutoFit/>
          </a:bodyPr>
          <a:lstStyle/>
          <a:p>
            <a:pPr algn="ctr"/>
            <a:r>
              <a:rPr lang="it-IT" sz="1200" dirty="0">
                <a:latin typeface="Arial" panose="020B0604020202020204" pitchFamily="34" charset="0"/>
                <a:cs typeface="Arial" panose="020B0604020202020204" pitchFamily="34" charset="0"/>
              </a:rPr>
              <a:t>q</a:t>
            </a:r>
            <a:r>
              <a:rPr lang="it-IT" sz="1200" baseline="30000" dirty="0">
                <a:latin typeface="Arial" panose="020B0604020202020204" pitchFamily="34" charset="0"/>
                <a:cs typeface="Arial" panose="020B0604020202020204" pitchFamily="34" charset="0"/>
              </a:rPr>
              <a:t>3</a:t>
            </a:r>
            <a:r>
              <a:rPr lang="it-IT" sz="1200" dirty="0">
                <a:latin typeface="Arial" panose="020B0604020202020204" pitchFamily="34" charset="0"/>
                <a:cs typeface="Arial" panose="020B0604020202020204" pitchFamily="34" charset="0"/>
              </a:rPr>
              <a:t>G:  </a:t>
            </a:r>
            <a:r>
              <a:rPr lang="it-IT" sz="1200" dirty="0">
                <a:solidFill>
                  <a:srgbClr val="008C1C"/>
                </a:solidFill>
                <a:latin typeface="Arial" panose="020B0604020202020204" pitchFamily="34" charset="0"/>
                <a:cs typeface="Arial" panose="020B0604020202020204" pitchFamily="34" charset="0"/>
              </a:rPr>
              <a:t>Z. P. Li, V.D. Burkert, and Z.J. Li, Phys. Rev. D 46, 70 (1992)</a:t>
            </a:r>
          </a:p>
        </p:txBody>
      </p:sp>
      <p:pic>
        <p:nvPicPr>
          <p:cNvPr id="20" name="Picture 56" descr="roper_a12.png"/>
          <p:cNvPicPr>
            <a:picLocks/>
          </p:cNvPicPr>
          <p:nvPr/>
        </p:nvPicPr>
        <p:blipFill>
          <a:blip r:embed="rId4"/>
          <a:stretch>
            <a:fillRect/>
          </a:stretch>
        </p:blipFill>
        <p:spPr>
          <a:xfrm>
            <a:off x="1302693" y="1322388"/>
            <a:ext cx="3611880" cy="3749040"/>
          </a:xfrm>
          <a:prstGeom prst="rect">
            <a:avLst/>
          </a:prstGeom>
        </p:spPr>
      </p:pic>
      <p:sp>
        <p:nvSpPr>
          <p:cNvPr id="22" name="Segnaposto piè di pagina 8">
            <a:extLst>
              <a:ext uri="{FF2B5EF4-FFF2-40B4-BE49-F238E27FC236}">
                <a16:creationId xmlns:a16="http://schemas.microsoft.com/office/drawing/2014/main" xmlns="" id="{0E16AB7C-B1A1-2A43-ABCE-F5B295892C96}"/>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
        <p:nvSpPr>
          <p:cNvPr id="33" name="TextBox 8"/>
          <p:cNvSpPr txBox="1"/>
          <p:nvPr/>
        </p:nvSpPr>
        <p:spPr>
          <a:xfrm>
            <a:off x="2161535" y="4136045"/>
            <a:ext cx="310111" cy="268386"/>
          </a:xfrm>
          <a:prstGeom prst="rect">
            <a:avLst/>
          </a:prstGeom>
          <a:noFill/>
        </p:spPr>
        <p:txBody>
          <a:bodyPr wrap="none" lIns="82912" tIns="41455" rIns="82912" bIns="41455" rtlCol="0">
            <a:spAutoFit/>
          </a:bodyPr>
          <a:lstStyle/>
          <a:p>
            <a:pPr defTabSz="913831"/>
            <a:r>
              <a:rPr lang="en-US" sz="1200" i="1" dirty="0">
                <a:solidFill>
                  <a:srgbClr val="000000"/>
                </a:solidFill>
                <a:latin typeface="Arial" panose="020B0604020202020204" pitchFamily="34" charset="0"/>
                <a:cs typeface="Arial" panose="020B0604020202020204" pitchFamily="34" charset="0"/>
              </a:rPr>
              <a:t>q</a:t>
            </a:r>
            <a:r>
              <a:rPr lang="en-US" sz="1200" i="1" baseline="30000" dirty="0">
                <a:solidFill>
                  <a:srgbClr val="000000"/>
                </a:solidFill>
                <a:latin typeface="Arial" panose="020B0604020202020204" pitchFamily="34" charset="0"/>
                <a:cs typeface="Arial" panose="020B0604020202020204" pitchFamily="34" charset="0"/>
              </a:rPr>
              <a:t>3</a:t>
            </a:r>
          </a:p>
        </p:txBody>
      </p:sp>
      <p:sp>
        <p:nvSpPr>
          <p:cNvPr id="35" name="Left Brace 9"/>
          <p:cNvSpPr>
            <a:spLocks noChangeAspect="1"/>
          </p:cNvSpPr>
          <p:nvPr/>
        </p:nvSpPr>
        <p:spPr>
          <a:xfrm>
            <a:off x="2451457" y="4098763"/>
            <a:ext cx="114284" cy="311311"/>
          </a:xfrm>
          <a:prstGeom prst="leftBrace">
            <a:avLst>
              <a:gd name="adj1" fmla="val 8333"/>
              <a:gd name="adj2" fmla="val 52539"/>
            </a:avLst>
          </a:prstGeom>
          <a:ln w="22225">
            <a:solidFill>
              <a:srgbClr val="0000FF"/>
            </a:solidFill>
          </a:ln>
          <a:effectLst/>
        </p:spPr>
        <p:style>
          <a:lnRef idx="2">
            <a:schemeClr val="accent1"/>
          </a:lnRef>
          <a:fillRef idx="0">
            <a:schemeClr val="accent1"/>
          </a:fillRef>
          <a:effectRef idx="1">
            <a:schemeClr val="accent1"/>
          </a:effectRef>
          <a:fontRef idx="minor">
            <a:schemeClr val="tx1"/>
          </a:fontRef>
        </p:style>
        <p:txBody>
          <a:bodyPr lIns="82912" tIns="41455" rIns="82912" bIns="41455" rtlCol="0" anchor="ctr"/>
          <a:lstStyle/>
          <a:p>
            <a:pPr algn="ctr" defTabSz="913831"/>
            <a:endParaRPr lang="en-US" dirty="0">
              <a:solidFill>
                <a:srgbClr val="000000"/>
              </a:solidFill>
            </a:endParaRPr>
          </a:p>
        </p:txBody>
      </p:sp>
      <p:sp>
        <p:nvSpPr>
          <p:cNvPr id="12" name="Freeform 11">
            <a:extLst>
              <a:ext uri="{FF2B5EF4-FFF2-40B4-BE49-F238E27FC236}">
                <a16:creationId xmlns:a16="http://schemas.microsoft.com/office/drawing/2014/main" xmlns="" id="{6C04D7B4-A3C3-204A-94C6-B73A8A17BB87}"/>
              </a:ext>
            </a:extLst>
          </p:cNvPr>
          <p:cNvSpPr/>
          <p:nvPr/>
        </p:nvSpPr>
        <p:spPr bwMode="auto">
          <a:xfrm>
            <a:off x="1701645" y="3205284"/>
            <a:ext cx="1030706" cy="1199147"/>
          </a:xfrm>
          <a:custGeom>
            <a:avLst/>
            <a:gdLst>
              <a:gd name="connsiteX0" fmla="*/ 0 w 1030706"/>
              <a:gd name="connsiteY0" fmla="*/ 1199147 h 1199147"/>
              <a:gd name="connsiteX1" fmla="*/ 112295 w 1030706"/>
              <a:gd name="connsiteY1" fmla="*/ 862263 h 1199147"/>
              <a:gd name="connsiteX2" fmla="*/ 212558 w 1030706"/>
              <a:gd name="connsiteY2" fmla="*/ 621631 h 1199147"/>
              <a:gd name="connsiteX3" fmla="*/ 324853 w 1030706"/>
              <a:gd name="connsiteY3" fmla="*/ 417094 h 1199147"/>
              <a:gd name="connsiteX4" fmla="*/ 469232 w 1030706"/>
              <a:gd name="connsiteY4" fmla="*/ 256673 h 1199147"/>
              <a:gd name="connsiteX5" fmla="*/ 665748 w 1030706"/>
              <a:gd name="connsiteY5" fmla="*/ 120315 h 1199147"/>
              <a:gd name="connsiteX6" fmla="*/ 838200 w 1030706"/>
              <a:gd name="connsiteY6" fmla="*/ 52136 h 1199147"/>
              <a:gd name="connsiteX7" fmla="*/ 1030706 w 1030706"/>
              <a:gd name="connsiteY7" fmla="*/ 0 h 1199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0706" h="1199147">
                <a:moveTo>
                  <a:pt x="0" y="1199147"/>
                </a:moveTo>
                <a:cubicBezTo>
                  <a:pt x="38434" y="1078831"/>
                  <a:pt x="76869" y="958516"/>
                  <a:pt x="112295" y="862263"/>
                </a:cubicBezTo>
                <a:cubicBezTo>
                  <a:pt x="147721" y="766010"/>
                  <a:pt x="177132" y="695826"/>
                  <a:pt x="212558" y="621631"/>
                </a:cubicBezTo>
                <a:cubicBezTo>
                  <a:pt x="247984" y="547436"/>
                  <a:pt x="282074" y="477920"/>
                  <a:pt x="324853" y="417094"/>
                </a:cubicBezTo>
                <a:cubicBezTo>
                  <a:pt x="367632" y="356268"/>
                  <a:pt x="412416" y="306136"/>
                  <a:pt x="469232" y="256673"/>
                </a:cubicBezTo>
                <a:cubicBezTo>
                  <a:pt x="526048" y="207210"/>
                  <a:pt x="604253" y="154405"/>
                  <a:pt x="665748" y="120315"/>
                </a:cubicBezTo>
                <a:cubicBezTo>
                  <a:pt x="727243" y="86225"/>
                  <a:pt x="777374" y="72189"/>
                  <a:pt x="838200" y="52136"/>
                </a:cubicBezTo>
                <a:cubicBezTo>
                  <a:pt x="899026" y="32083"/>
                  <a:pt x="964866" y="16041"/>
                  <a:pt x="1030706" y="0"/>
                </a:cubicBezTo>
              </a:path>
            </a:pathLst>
          </a:custGeom>
          <a:noFill/>
          <a:ln w="15875" cap="flat" cmpd="sng" algn="ctr">
            <a:solidFill>
              <a:srgbClr val="FF0000"/>
            </a:solidFill>
            <a:prstDash val="sys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 b="0" i="0" u="none" strike="noStrike" cap="none" normalizeH="0" baseline="0" dirty="0">
              <a:ln>
                <a:noFill/>
              </a:ln>
              <a:solidFill>
                <a:srgbClr val="800000"/>
              </a:solidFill>
              <a:effectLst/>
              <a:latin typeface="Baskerville Old Face" charset="0"/>
              <a:ea typeface="ＭＳ Ｐゴシック" charset="0"/>
              <a:cs typeface="ＭＳ Ｐゴシック" charset="0"/>
            </a:endParaRPr>
          </a:p>
        </p:txBody>
      </p:sp>
      <p:pic>
        <p:nvPicPr>
          <p:cNvPr id="14" name="Picture 13">
            <a:extLst>
              <a:ext uri="{FF2B5EF4-FFF2-40B4-BE49-F238E27FC236}">
                <a16:creationId xmlns:a16="http://schemas.microsoft.com/office/drawing/2014/main" xmlns="" id="{31FDA799-B80A-2646-BE4B-2A80BCDE97D6}"/>
              </a:ext>
            </a:extLst>
          </p:cNvPr>
          <p:cNvPicPr>
            <a:picLocks noChangeAspect="1"/>
          </p:cNvPicPr>
          <p:nvPr/>
        </p:nvPicPr>
        <p:blipFill>
          <a:blip r:embed="rId5"/>
          <a:stretch>
            <a:fillRect/>
          </a:stretch>
        </p:blipFill>
        <p:spPr>
          <a:xfrm>
            <a:off x="3657058" y="1411720"/>
            <a:ext cx="1188720" cy="291350"/>
          </a:xfrm>
          <a:prstGeom prst="rect">
            <a:avLst/>
          </a:prstGeom>
        </p:spPr>
      </p:pic>
      <p:pic>
        <p:nvPicPr>
          <p:cNvPr id="16" name="Picture 15">
            <a:extLst>
              <a:ext uri="{FF2B5EF4-FFF2-40B4-BE49-F238E27FC236}">
                <a16:creationId xmlns:a16="http://schemas.microsoft.com/office/drawing/2014/main" xmlns="" id="{1362E762-F3A8-254C-9693-0D8D89DCCFD1}"/>
              </a:ext>
            </a:extLst>
          </p:cNvPr>
          <p:cNvPicPr>
            <a:picLocks noChangeAspect="1"/>
          </p:cNvPicPr>
          <p:nvPr/>
        </p:nvPicPr>
        <p:blipFill>
          <a:blip r:embed="rId6"/>
          <a:stretch>
            <a:fillRect/>
          </a:stretch>
        </p:blipFill>
        <p:spPr>
          <a:xfrm>
            <a:off x="2597112" y="4472048"/>
            <a:ext cx="822960" cy="236912"/>
          </a:xfrm>
          <a:prstGeom prst="rect">
            <a:avLst/>
          </a:prstGeom>
        </p:spPr>
      </p:pic>
      <p:sp>
        <p:nvSpPr>
          <p:cNvPr id="38" name="TextBox 53"/>
          <p:cNvSpPr txBox="1"/>
          <p:nvPr/>
        </p:nvSpPr>
        <p:spPr>
          <a:xfrm>
            <a:off x="3892525" y="2164810"/>
            <a:ext cx="327188" cy="276924"/>
          </a:xfrm>
          <a:prstGeom prst="rect">
            <a:avLst/>
          </a:prstGeom>
          <a:solidFill>
            <a:srgbClr val="FFFFFF"/>
          </a:solidFill>
          <a:ln>
            <a:solidFill>
              <a:srgbClr val="FFFFFF"/>
            </a:solidFill>
          </a:ln>
        </p:spPr>
        <p:txBody>
          <a:bodyPr wrap="none" lIns="91368" tIns="45683" rIns="91368" bIns="45683" rtlCol="0">
            <a:spAutoFit/>
          </a:bodyPr>
          <a:lstStyle/>
          <a:p>
            <a:pPr defTabSz="913831"/>
            <a:r>
              <a:rPr lang="en-US" sz="1200" dirty="0">
                <a:solidFill>
                  <a:srgbClr val="000000"/>
                </a:solidFill>
                <a:latin typeface="Arial" panose="020B0604020202020204" pitchFamily="34" charset="0"/>
                <a:cs typeface="Arial" panose="020B0604020202020204" pitchFamily="34" charset="0"/>
              </a:rPr>
              <a:t>q</a:t>
            </a:r>
            <a:r>
              <a:rPr lang="en-US" sz="1200" baseline="30000" dirty="0">
                <a:solidFill>
                  <a:srgbClr val="000000"/>
                </a:solidFill>
                <a:latin typeface="Arial" panose="020B0604020202020204" pitchFamily="34" charset="0"/>
                <a:cs typeface="Arial" panose="020B0604020202020204" pitchFamily="34" charset="0"/>
              </a:rPr>
              <a:t>3</a:t>
            </a:r>
            <a:endParaRPr lang="en-US" sz="1200" dirty="0">
              <a:solidFill>
                <a:srgbClr val="FF0000"/>
              </a:solidFill>
              <a:latin typeface="Arial" panose="020B0604020202020204" pitchFamily="34" charset="0"/>
              <a:cs typeface="Arial" panose="020B0604020202020204" pitchFamily="34" charset="0"/>
            </a:endParaRPr>
          </a:p>
        </p:txBody>
      </p:sp>
      <p:sp>
        <p:nvSpPr>
          <p:cNvPr id="54" name="TextBox 53"/>
          <p:cNvSpPr txBox="1"/>
          <p:nvPr/>
        </p:nvSpPr>
        <p:spPr>
          <a:xfrm>
            <a:off x="1989677" y="3101759"/>
            <a:ext cx="412147" cy="276924"/>
          </a:xfrm>
          <a:prstGeom prst="rect">
            <a:avLst/>
          </a:prstGeom>
          <a:noFill/>
          <a:ln>
            <a:solidFill>
              <a:srgbClr val="FFFFFF"/>
            </a:solidFill>
          </a:ln>
        </p:spPr>
        <p:txBody>
          <a:bodyPr wrap="none" lIns="91368" tIns="45683" rIns="91368" bIns="45683" rtlCol="0">
            <a:spAutoFit/>
          </a:bodyPr>
          <a:lstStyle/>
          <a:p>
            <a:pPr defTabSz="913831"/>
            <a:r>
              <a:rPr lang="en-US" sz="1200" dirty="0">
                <a:solidFill>
                  <a:srgbClr val="000000"/>
                </a:solidFill>
                <a:latin typeface="Arial" panose="020B0604020202020204" pitchFamily="34" charset="0"/>
                <a:cs typeface="Arial" panose="020B0604020202020204" pitchFamily="34" charset="0"/>
              </a:rPr>
              <a:t>q</a:t>
            </a:r>
            <a:r>
              <a:rPr lang="en-US" sz="1200" baseline="30000" dirty="0">
                <a:solidFill>
                  <a:srgbClr val="000000"/>
                </a:solidFill>
                <a:latin typeface="Arial" panose="020B0604020202020204" pitchFamily="34" charset="0"/>
                <a:cs typeface="Arial" panose="020B0604020202020204" pitchFamily="34" charset="0"/>
              </a:rPr>
              <a:t>3</a:t>
            </a:r>
            <a:r>
              <a:rPr lang="en-US" sz="1200" dirty="0">
                <a:solidFill>
                  <a:srgbClr val="FF0000"/>
                </a:solidFill>
                <a:latin typeface="Arial" panose="020B0604020202020204" pitchFamily="34" charset="0"/>
                <a:cs typeface="Arial" panose="020B0604020202020204" pitchFamily="34" charset="0"/>
              </a:rPr>
              <a:t>g</a:t>
            </a:r>
          </a:p>
        </p:txBody>
      </p:sp>
      <p:pic>
        <p:nvPicPr>
          <p:cNvPr id="24" name="Picture 23">
            <a:extLst>
              <a:ext uri="{FF2B5EF4-FFF2-40B4-BE49-F238E27FC236}">
                <a16:creationId xmlns:a16="http://schemas.microsoft.com/office/drawing/2014/main" xmlns="" id="{49B0C8F6-6824-0A47-8B91-86540605FF66}"/>
              </a:ext>
            </a:extLst>
          </p:cNvPr>
          <p:cNvPicPr>
            <a:picLocks noChangeAspect="1"/>
          </p:cNvPicPr>
          <p:nvPr/>
        </p:nvPicPr>
        <p:blipFill rotWithShape="1">
          <a:blip r:embed="rId7"/>
          <a:srcRect r="29722" b="15405"/>
          <a:stretch/>
        </p:blipFill>
        <p:spPr>
          <a:xfrm>
            <a:off x="4357785" y="4929899"/>
            <a:ext cx="548640" cy="182354"/>
          </a:xfrm>
          <a:prstGeom prst="rect">
            <a:avLst/>
          </a:prstGeom>
        </p:spPr>
      </p:pic>
    </p:spTree>
    <p:extLst>
      <p:ext uri="{BB962C8B-B14F-4D97-AF65-F5344CB8AC3E}">
        <p14:creationId xmlns:p14="http://schemas.microsoft.com/office/powerpoint/2010/main" val="1248554228"/>
      </p:ext>
    </p:extLst>
  </p:cSld>
  <p:clrMapOvr>
    <a:masterClrMapping/>
  </p:clrMapOvr>
  <mc:AlternateContent xmlns:mc="http://schemas.openxmlformats.org/markup-compatibility/2006" xmlns:p14="http://schemas.microsoft.com/office/powerpoint/2010/main">
    <mc:Choice Requires="p14">
      <p:transition spd="med" p14:dur="700" advTm="104189">
        <p:fade/>
      </p:transition>
    </mc:Choice>
    <mc:Fallback xmlns="">
      <p:transition xmlns:p14="http://schemas.microsoft.com/office/powerpoint/2010/main" spd="med" advTm="104189">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98252"/>
            <a:ext cx="10382250" cy="622366"/>
          </a:xfrm>
          <a:ln>
            <a:noFill/>
          </a:ln>
        </p:spPr>
        <p:txBody>
          <a:bodyPr lIns="100735" tIns="50367" rIns="100735" bIns="50367" anchor="ctr">
            <a:normAutofit/>
          </a:bodyPr>
          <a:lstStyle/>
          <a:p>
            <a:pPr>
              <a:defRPr/>
            </a:pPr>
            <a:r>
              <a:rPr lang="en-US" sz="3200" b="1" dirty="0">
                <a:solidFill>
                  <a:srgbClr val="800100"/>
                </a:solidFill>
                <a:latin typeface="+mn-lt"/>
              </a:rPr>
              <a:t>Accessing Shear Forces &amp; Parton Pressure </a:t>
            </a:r>
          </a:p>
        </p:txBody>
      </p:sp>
      <p:sp>
        <p:nvSpPr>
          <p:cNvPr id="51204" name="Text Box 4"/>
          <p:cNvSpPr txBox="1">
            <a:spLocks noChangeArrowheads="1"/>
          </p:cNvSpPr>
          <p:nvPr/>
        </p:nvSpPr>
        <p:spPr bwMode="auto">
          <a:xfrm>
            <a:off x="136806" y="1477359"/>
            <a:ext cx="5070347" cy="1071214"/>
          </a:xfrm>
          <a:prstGeom prst="rect">
            <a:avLst/>
          </a:prstGeom>
          <a:noFill/>
          <a:ln w="9525">
            <a:noFill/>
            <a:miter lim="800000"/>
            <a:headEnd/>
            <a:tailEnd/>
          </a:ln>
        </p:spPr>
        <p:txBody>
          <a:bodyPr wrap="none" lIns="100735" tIns="50367" rIns="100735" bIns="50367">
            <a:prstTxWarp prst="textNoShape">
              <a:avLst/>
            </a:prstTxWarp>
            <a:spAutoFit/>
          </a:bodyPr>
          <a:lstStyle/>
          <a:p>
            <a:pPr eaLnBrk="1" hangingPunct="1"/>
            <a:r>
              <a:rPr lang="en-US" i="1" dirty="0">
                <a:solidFill>
                  <a:srgbClr val="FF0000"/>
                </a:solidFill>
                <a:latin typeface="+mn-lt"/>
                <a:cs typeface="Times New Roman"/>
              </a:rPr>
              <a:t>M</a:t>
            </a:r>
            <a:r>
              <a:rPr lang="en-US" i="1" baseline="-25000" dirty="0">
                <a:solidFill>
                  <a:srgbClr val="FF0000"/>
                </a:solidFill>
                <a:latin typeface="+mn-lt"/>
                <a:cs typeface="Times New Roman"/>
              </a:rPr>
              <a:t>2</a:t>
            </a:r>
            <a:r>
              <a:rPr lang="en-US" i="1" dirty="0">
                <a:solidFill>
                  <a:srgbClr val="FF0000"/>
                </a:solidFill>
                <a:latin typeface="+mn-lt"/>
                <a:cs typeface="Times New Roman"/>
              </a:rPr>
              <a:t>(t)</a:t>
            </a:r>
            <a:r>
              <a:rPr lang="en-US" i="1" dirty="0">
                <a:solidFill>
                  <a:srgbClr val="FF0000"/>
                </a:solidFill>
                <a:latin typeface="+mn-lt"/>
              </a:rPr>
              <a:t> </a:t>
            </a:r>
            <a:r>
              <a:rPr lang="en-US" dirty="0">
                <a:latin typeface="+mn-lt"/>
              </a:rPr>
              <a:t>:  Mass distribution inside the nucleon</a:t>
            </a:r>
            <a:r>
              <a:rPr lang="en-US" i="1" dirty="0">
                <a:solidFill>
                  <a:srgbClr val="FF0000"/>
                </a:solidFill>
                <a:latin typeface="+mn-lt"/>
              </a:rPr>
              <a:t> </a:t>
            </a:r>
          </a:p>
          <a:p>
            <a:pPr eaLnBrk="1" hangingPunct="1"/>
            <a:r>
              <a:rPr lang="en-US" i="1" dirty="0">
                <a:solidFill>
                  <a:srgbClr val="FF0000"/>
                </a:solidFill>
                <a:latin typeface="+mn-lt"/>
                <a:cs typeface="Times New Roman"/>
              </a:rPr>
              <a:t>J (t)    </a:t>
            </a:r>
            <a:r>
              <a:rPr lang="en-US" dirty="0">
                <a:latin typeface="+mn-lt"/>
              </a:rPr>
              <a:t>:  Angular momentum distribution </a:t>
            </a:r>
          </a:p>
          <a:p>
            <a:pPr eaLnBrk="1" hangingPunct="1"/>
            <a:r>
              <a:rPr lang="en-US" i="1" dirty="0">
                <a:solidFill>
                  <a:srgbClr val="FF0000"/>
                </a:solidFill>
                <a:latin typeface="+mn-lt"/>
                <a:cs typeface="Times New Roman"/>
              </a:rPr>
              <a:t>d</a:t>
            </a:r>
            <a:r>
              <a:rPr lang="en-US" i="1" baseline="-25000" dirty="0">
                <a:solidFill>
                  <a:srgbClr val="FF0000"/>
                </a:solidFill>
                <a:latin typeface="+mn-lt"/>
                <a:cs typeface="Times New Roman"/>
              </a:rPr>
              <a:t>1</a:t>
            </a:r>
            <a:r>
              <a:rPr lang="en-US" i="1" dirty="0">
                <a:solidFill>
                  <a:srgbClr val="FF0000"/>
                </a:solidFill>
                <a:latin typeface="+mn-lt"/>
                <a:cs typeface="Times New Roman"/>
              </a:rPr>
              <a:t>(t)   </a:t>
            </a:r>
            <a:r>
              <a:rPr lang="en-US" dirty="0">
                <a:latin typeface="+mn-lt"/>
              </a:rPr>
              <a:t>: </a:t>
            </a:r>
            <a:r>
              <a:rPr lang="en-US" dirty="0">
                <a:solidFill>
                  <a:srgbClr val="000090"/>
                </a:solidFill>
                <a:latin typeface="+mn-lt"/>
              </a:rPr>
              <a:t>Pressure distribution  </a:t>
            </a:r>
          </a:p>
        </p:txBody>
      </p:sp>
      <p:sp>
        <p:nvSpPr>
          <p:cNvPr id="51206" name="Text Box 6"/>
          <p:cNvSpPr txBox="1">
            <a:spLocks noChangeArrowheads="1"/>
          </p:cNvSpPr>
          <p:nvPr/>
        </p:nvSpPr>
        <p:spPr bwMode="auto">
          <a:xfrm>
            <a:off x="136807" y="1054186"/>
            <a:ext cx="5342082" cy="440272"/>
          </a:xfrm>
          <a:prstGeom prst="rect">
            <a:avLst/>
          </a:prstGeom>
          <a:noFill/>
          <a:ln w="9525">
            <a:noFill/>
            <a:miter lim="800000"/>
            <a:headEnd/>
            <a:tailEnd/>
          </a:ln>
        </p:spPr>
        <p:txBody>
          <a:bodyPr wrap="square" lIns="100735" tIns="50367" rIns="100735" bIns="50367">
            <a:prstTxWarp prst="textNoShape">
              <a:avLst/>
            </a:prstTxWarp>
            <a:spAutoFit/>
          </a:bodyPr>
          <a:lstStyle/>
          <a:p>
            <a:pPr eaLnBrk="1" hangingPunct="1"/>
            <a:r>
              <a:rPr lang="en-US" sz="2200" dirty="0">
                <a:latin typeface="+mn-lt"/>
              </a:rPr>
              <a:t>Nucleon matrix element of EMT contains:</a:t>
            </a:r>
          </a:p>
        </p:txBody>
      </p:sp>
      <p:sp>
        <p:nvSpPr>
          <p:cNvPr id="23" name="Slide Number Placeholder 22"/>
          <p:cNvSpPr>
            <a:spLocks noGrp="1"/>
          </p:cNvSpPr>
          <p:nvPr>
            <p:ph type="sldNum" sz="quarter" idx="12"/>
          </p:nvPr>
        </p:nvSpPr>
        <p:spPr/>
        <p:txBody>
          <a:bodyPr/>
          <a:lstStyle/>
          <a:p>
            <a:fld id="{317C1E93-2AB1-CC4C-BC58-C24D3D2E6267}" type="slidenum">
              <a:rPr lang="en-US" smtClean="0"/>
              <a:pPr/>
              <a:t>8</a:t>
            </a:fld>
            <a:endParaRPr lang="en-US" dirty="0"/>
          </a:p>
        </p:txBody>
      </p:sp>
      <p:sp>
        <p:nvSpPr>
          <p:cNvPr id="20" name="TextBox 19"/>
          <p:cNvSpPr txBox="1"/>
          <p:nvPr/>
        </p:nvSpPr>
        <p:spPr>
          <a:xfrm>
            <a:off x="582499" y="4627338"/>
            <a:ext cx="4098597" cy="717271"/>
          </a:xfrm>
          <a:prstGeom prst="rect">
            <a:avLst/>
          </a:prstGeom>
          <a:solidFill>
            <a:srgbClr val="CCFFCC"/>
          </a:solidFill>
          <a:ln w="28575" cap="flat" cmpd="sng" algn="ctr">
            <a:solidFill>
              <a:srgbClr val="000000"/>
            </a:solidFill>
            <a:prstDash val="solid"/>
            <a:round/>
            <a:headEnd type="none" w="med" len="med"/>
            <a:tailEnd type="none" w="med" len="med"/>
          </a:ln>
        </p:spPr>
        <p:txBody>
          <a:bodyPr wrap="square" lIns="100735" tIns="50367" rIns="100735" bIns="50367" rtlCol="0">
            <a:spAutoFit/>
          </a:bodyPr>
          <a:lstStyle/>
          <a:p>
            <a:pPr algn="ctr"/>
            <a:r>
              <a:rPr lang="en-US" sz="2000" dirty="0">
                <a:solidFill>
                  <a:srgbClr val="0000FF"/>
                </a:solidFill>
                <a:latin typeface="+mn-lt"/>
              </a:rPr>
              <a:t>Measuring these form factors, we learn about confinement forces </a:t>
            </a:r>
            <a:endParaRPr lang="en-US" sz="2000" dirty="0">
              <a:solidFill>
                <a:srgbClr val="55BADF"/>
              </a:solidFill>
              <a:latin typeface="+mn-lt"/>
            </a:endParaRPr>
          </a:p>
        </p:txBody>
      </p:sp>
      <p:cxnSp>
        <p:nvCxnSpPr>
          <p:cNvPr id="15"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CasellaDiTesto 4"/>
          <p:cNvSpPr txBox="1"/>
          <p:nvPr/>
        </p:nvSpPr>
        <p:spPr>
          <a:xfrm>
            <a:off x="5695181" y="6434956"/>
            <a:ext cx="4551565" cy="276999"/>
          </a:xfrm>
          <a:prstGeom prst="rect">
            <a:avLst/>
          </a:prstGeom>
          <a:noFill/>
        </p:spPr>
        <p:txBody>
          <a:bodyPr wrap="square" rtlCol="0">
            <a:spAutoFit/>
          </a:bodyPr>
          <a:lstStyle/>
          <a:p>
            <a:pPr algn="ctr"/>
            <a:r>
              <a:rPr lang="it-IT" sz="1200" dirty="0">
                <a:solidFill>
                  <a:srgbClr val="079E49"/>
                </a:solidFill>
                <a:latin typeface="Arial" panose="020B0604020202020204" pitchFamily="34" charset="0"/>
                <a:cs typeface="Arial" panose="020B0604020202020204" pitchFamily="34" charset="0"/>
              </a:rPr>
              <a:t>V.D. Burkert, L. Elouadrhiri, &amp; F.X. Girod, Nature, 557 396 (2018)</a:t>
            </a:r>
          </a:p>
        </p:txBody>
      </p:sp>
      <p:pic>
        <p:nvPicPr>
          <p:cNvPr id="4" name="Immagine 3" descr="Schermata 2018-07-04 alle 16.09.32.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1246" y="3293000"/>
            <a:ext cx="3096344" cy="2916672"/>
          </a:xfrm>
          <a:prstGeom prst="rect">
            <a:avLst/>
          </a:prstGeom>
        </p:spPr>
      </p:pic>
      <p:pic>
        <p:nvPicPr>
          <p:cNvPr id="2" name="Immagine 1" descr="Schermata 2020-09-11 alle 13.34.46.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5261" y="1034356"/>
            <a:ext cx="2736304" cy="2164797"/>
          </a:xfrm>
          <a:prstGeom prst="rect">
            <a:avLst/>
          </a:prstGeom>
        </p:spPr>
      </p:pic>
      <p:sp>
        <p:nvSpPr>
          <p:cNvPr id="7" name="CasellaDiTesto 6"/>
          <p:cNvSpPr txBox="1"/>
          <p:nvPr/>
        </p:nvSpPr>
        <p:spPr>
          <a:xfrm>
            <a:off x="6415261" y="3050580"/>
            <a:ext cx="3604754" cy="415498"/>
          </a:xfrm>
          <a:prstGeom prst="rect">
            <a:avLst/>
          </a:prstGeom>
          <a:noFill/>
        </p:spPr>
        <p:txBody>
          <a:bodyPr wrap="none" rtlCol="0">
            <a:spAutoFit/>
          </a:bodyPr>
          <a:lstStyle/>
          <a:p>
            <a:r>
              <a:rPr lang="en-US" dirty="0">
                <a:solidFill>
                  <a:srgbClr val="000090"/>
                </a:solidFill>
                <a:latin typeface="+mn-lt"/>
              </a:rPr>
              <a:t>Shear forces inside the nucleon</a:t>
            </a:r>
          </a:p>
        </p:txBody>
      </p:sp>
      <p:sp>
        <p:nvSpPr>
          <p:cNvPr id="8" name="CasellaDiTesto 7"/>
          <p:cNvSpPr txBox="1"/>
          <p:nvPr/>
        </p:nvSpPr>
        <p:spPr>
          <a:xfrm>
            <a:off x="4980960" y="818332"/>
            <a:ext cx="5401291" cy="276999"/>
          </a:xfrm>
          <a:prstGeom prst="rect">
            <a:avLst/>
          </a:prstGeom>
          <a:noFill/>
        </p:spPr>
        <p:txBody>
          <a:bodyPr wrap="square" rtlCol="0">
            <a:spAutoFit/>
          </a:bodyPr>
          <a:lstStyle/>
          <a:p>
            <a:pPr algn="ctr"/>
            <a:r>
              <a:rPr lang="it-IT" sz="1200" dirty="0">
                <a:solidFill>
                  <a:srgbClr val="079E49"/>
                </a:solidFill>
                <a:latin typeface="Arial" panose="020B0604020202020204" pitchFamily="34" charset="0"/>
                <a:cs typeface="Arial" panose="020B0604020202020204" pitchFamily="34" charset="0"/>
              </a:rPr>
              <a:t>M.V. Polyakov and P. Schweitzer, Int. Mod. J. Phys. A 33, 26 1830025 (2018) </a:t>
            </a:r>
          </a:p>
        </p:txBody>
      </p:sp>
      <p:sp>
        <p:nvSpPr>
          <p:cNvPr id="9" name="CasellaDiTesto 8"/>
          <p:cNvSpPr txBox="1"/>
          <p:nvPr/>
        </p:nvSpPr>
        <p:spPr>
          <a:xfrm>
            <a:off x="2310805" y="6002908"/>
            <a:ext cx="3159839" cy="738664"/>
          </a:xfrm>
          <a:prstGeom prst="rect">
            <a:avLst/>
          </a:prstGeom>
          <a:noFill/>
        </p:spPr>
        <p:txBody>
          <a:bodyPr wrap="none" rtlCol="0">
            <a:spAutoFit/>
          </a:bodyPr>
          <a:lstStyle/>
          <a:p>
            <a:pPr algn="r"/>
            <a:r>
              <a:rPr lang="en-GB" dirty="0">
                <a:solidFill>
                  <a:srgbClr val="800000"/>
                </a:solidFill>
                <a:latin typeface="+mn-lt"/>
              </a:rPr>
              <a:t>43 Web of Science citations  </a:t>
            </a:r>
          </a:p>
          <a:p>
            <a:pPr algn="r"/>
            <a:r>
              <a:rPr lang="en-GB" dirty="0">
                <a:solidFill>
                  <a:srgbClr val="800000"/>
                </a:solidFill>
                <a:latin typeface="+mn-lt"/>
              </a:rPr>
              <a:t>87 Inspire citations  </a:t>
            </a:r>
          </a:p>
        </p:txBody>
      </p:sp>
      <p:pic>
        <p:nvPicPr>
          <p:cNvPr id="17" name="Picture 13">
            <a:extLst>
              <a:ext uri="{FF2B5EF4-FFF2-40B4-BE49-F238E27FC236}">
                <a16:creationId xmlns:a16="http://schemas.microsoft.com/office/drawing/2014/main" xmlns="" id="{5907A39B-5D1C-4B49-B947-90EA16565485}"/>
              </a:ext>
            </a:extLst>
          </p:cNvPr>
          <p:cNvPicPr>
            <a:picLocks noChangeAspect="1"/>
          </p:cNvPicPr>
          <p:nvPr/>
        </p:nvPicPr>
        <p:blipFill>
          <a:blip r:embed="rId6"/>
          <a:stretch>
            <a:fillRect/>
          </a:stretch>
        </p:blipFill>
        <p:spPr>
          <a:xfrm>
            <a:off x="9176803" y="4772025"/>
            <a:ext cx="822960" cy="1086307"/>
          </a:xfrm>
          <a:prstGeom prst="rect">
            <a:avLst/>
          </a:prstGeom>
        </p:spPr>
      </p:pic>
      <p:grpSp>
        <p:nvGrpSpPr>
          <p:cNvPr id="6" name="Group 5">
            <a:extLst>
              <a:ext uri="{FF2B5EF4-FFF2-40B4-BE49-F238E27FC236}">
                <a16:creationId xmlns:a16="http://schemas.microsoft.com/office/drawing/2014/main" xmlns="" id="{7AB48517-24EC-034D-9C4E-6CC60C9DE9D2}"/>
              </a:ext>
            </a:extLst>
          </p:cNvPr>
          <p:cNvGrpSpPr/>
          <p:nvPr/>
        </p:nvGrpSpPr>
        <p:grpSpPr>
          <a:xfrm>
            <a:off x="294581" y="2903707"/>
            <a:ext cx="4768875" cy="1235413"/>
            <a:chOff x="294581" y="2903707"/>
            <a:chExt cx="4768875" cy="1235413"/>
          </a:xfrm>
        </p:grpSpPr>
        <p:sp>
          <p:nvSpPr>
            <p:cNvPr id="18" name="TextBox 26">
              <a:extLst>
                <a:ext uri="{FF2B5EF4-FFF2-40B4-BE49-F238E27FC236}">
                  <a16:creationId xmlns:a16="http://schemas.microsoft.com/office/drawing/2014/main" xmlns="" id="{9801ACFD-4AA7-8044-9EB3-2BE6B909DD20}"/>
                </a:ext>
              </a:extLst>
            </p:cNvPr>
            <p:cNvSpPr txBox="1"/>
            <p:nvPr/>
          </p:nvSpPr>
          <p:spPr>
            <a:xfrm>
              <a:off x="294581" y="3338612"/>
              <a:ext cx="4768875" cy="498687"/>
            </a:xfrm>
            <a:prstGeom prst="rect">
              <a:avLst/>
            </a:prstGeom>
            <a:noFill/>
          </p:spPr>
          <p:txBody>
            <a:bodyPr wrap="square" lIns="112864" tIns="56432" rIns="112864" bIns="56432" rtlCol="0">
              <a:spAutoFit/>
            </a:bodyPr>
            <a:lstStyle/>
            <a:p>
              <a:pPr algn="ctr">
                <a:spcAft>
                  <a:spcPts val="741"/>
                </a:spcAft>
              </a:pPr>
              <a:r>
                <a:rPr lang="en-US" sz="2500" dirty="0">
                  <a:latin typeface="+mj-lt"/>
                </a:rPr>
                <a:t>∫dx x H(x,</a:t>
              </a:r>
              <a:r>
                <a:rPr lang="en-US" sz="2500" dirty="0">
                  <a:latin typeface="Symbol" pitchFamily="2" charset="2"/>
                </a:rPr>
                <a:t>x</a:t>
              </a:r>
              <a:r>
                <a:rPr lang="en-US" sz="2500" dirty="0">
                  <a:latin typeface="+mj-lt"/>
                </a:rPr>
                <a:t>,t) = </a:t>
              </a:r>
              <a:r>
                <a:rPr lang="en-US" sz="2500" i="1" dirty="0">
                  <a:solidFill>
                    <a:srgbClr val="FF0000"/>
                  </a:solidFill>
                  <a:latin typeface="+mj-lt"/>
                </a:rPr>
                <a:t>M</a:t>
              </a:r>
              <a:r>
                <a:rPr lang="en-US" sz="2500" i="1" baseline="-25000" dirty="0">
                  <a:solidFill>
                    <a:srgbClr val="FF0000"/>
                  </a:solidFill>
                  <a:latin typeface="+mj-lt"/>
                </a:rPr>
                <a:t>2</a:t>
              </a:r>
              <a:r>
                <a:rPr lang="en-US" sz="2500" i="1" dirty="0">
                  <a:solidFill>
                    <a:srgbClr val="FF0000"/>
                  </a:solidFill>
                  <a:latin typeface="+mj-lt"/>
                </a:rPr>
                <a:t>(t)</a:t>
              </a:r>
              <a:r>
                <a:rPr lang="en-US" sz="2500" dirty="0">
                  <a:solidFill>
                    <a:srgbClr val="C00000"/>
                  </a:solidFill>
                  <a:latin typeface="+mj-lt"/>
                </a:rPr>
                <a:t> </a:t>
              </a:r>
              <a:r>
                <a:rPr lang="en-US" sz="2500" dirty="0">
                  <a:latin typeface="+mj-lt"/>
                </a:rPr>
                <a:t>+ 4/5 </a:t>
              </a:r>
              <a:r>
                <a:rPr lang="en-US" sz="2500" dirty="0">
                  <a:latin typeface="Symbol" pitchFamily="2" charset="2"/>
                </a:rPr>
                <a:t>x</a:t>
              </a:r>
              <a:r>
                <a:rPr lang="en-US" sz="2500" baseline="30000" dirty="0">
                  <a:latin typeface="+mj-lt"/>
                </a:rPr>
                <a:t>2 </a:t>
              </a:r>
              <a:r>
                <a:rPr lang="en-US" sz="2500" i="1" dirty="0">
                  <a:solidFill>
                    <a:srgbClr val="FF0000"/>
                  </a:solidFill>
                  <a:latin typeface="+mj-lt"/>
                </a:rPr>
                <a:t>d</a:t>
              </a:r>
              <a:r>
                <a:rPr lang="en-US" sz="2500" i="1" baseline="-25000" dirty="0">
                  <a:solidFill>
                    <a:srgbClr val="FF0000"/>
                  </a:solidFill>
                  <a:latin typeface="+mj-lt"/>
                </a:rPr>
                <a:t>1</a:t>
              </a:r>
              <a:r>
                <a:rPr lang="en-US" sz="2500" i="1" dirty="0">
                  <a:solidFill>
                    <a:srgbClr val="FF0000"/>
                  </a:solidFill>
                  <a:latin typeface="+mj-lt"/>
                </a:rPr>
                <a:t>(t</a:t>
              </a:r>
              <a:r>
                <a:rPr lang="en-US" sz="2500" i="1" dirty="0">
                  <a:solidFill>
                    <a:srgbClr val="C00000"/>
                  </a:solidFill>
                  <a:latin typeface="+mj-lt"/>
                </a:rPr>
                <a:t>)</a:t>
              </a:r>
            </a:p>
          </p:txBody>
        </p:sp>
        <p:sp>
          <p:nvSpPr>
            <p:cNvPr id="10" name="Rettangolo 9"/>
            <p:cNvSpPr/>
            <p:nvPr/>
          </p:nvSpPr>
          <p:spPr>
            <a:xfrm>
              <a:off x="582613" y="2906564"/>
              <a:ext cx="4146087" cy="461665"/>
            </a:xfrm>
            <a:prstGeom prst="rect">
              <a:avLst/>
            </a:prstGeom>
          </p:spPr>
          <p:txBody>
            <a:bodyPr wrap="none">
              <a:spAutoFit/>
            </a:bodyPr>
            <a:lstStyle/>
            <a:p>
              <a:pPr algn="ctr">
                <a:spcAft>
                  <a:spcPts val="600"/>
                </a:spcAft>
              </a:pPr>
              <a:r>
                <a:rPr lang="en-US" sz="2400" dirty="0">
                  <a:latin typeface="+mn-lt"/>
                </a:rPr>
                <a:t>∫dx x [H(x</a:t>
              </a:r>
              <a:r>
                <a:rPr lang="en-US" sz="2400" dirty="0"/>
                <a:t>,</a:t>
              </a:r>
              <a:r>
                <a:rPr lang="en-US" sz="2400" dirty="0">
                  <a:latin typeface="Symbol" charset="2"/>
                  <a:cs typeface="Symbol" charset="2"/>
                </a:rPr>
                <a:t>x</a:t>
              </a:r>
              <a:r>
                <a:rPr lang="en-US" sz="2400" dirty="0">
                  <a:latin typeface="+mn-lt"/>
                </a:rPr>
                <a:t>,t) + E(x,</a:t>
              </a:r>
              <a:r>
                <a:rPr lang="en-US" sz="2400" dirty="0">
                  <a:latin typeface="Symbol" charset="2"/>
                  <a:cs typeface="Symbol" charset="2"/>
                </a:rPr>
                <a:t>x</a:t>
              </a:r>
              <a:r>
                <a:rPr lang="en-US" sz="2400" dirty="0"/>
                <a:t>,</a:t>
              </a:r>
              <a:r>
                <a:rPr lang="en-US" sz="2400" dirty="0">
                  <a:latin typeface="+mn-lt"/>
                </a:rPr>
                <a:t>t)] = 2 </a:t>
              </a:r>
              <a:r>
                <a:rPr lang="en-US" sz="2400" i="1" dirty="0">
                  <a:solidFill>
                    <a:srgbClr val="FF0000"/>
                  </a:solidFill>
                  <a:latin typeface="+mn-lt"/>
                </a:rPr>
                <a:t>J(t)</a:t>
              </a:r>
              <a:r>
                <a:rPr lang="en-US" sz="2400" dirty="0">
                  <a:solidFill>
                    <a:srgbClr val="FF0000"/>
                  </a:solidFill>
                  <a:latin typeface="+mn-lt"/>
                </a:rPr>
                <a:t> </a:t>
              </a:r>
            </a:p>
          </p:txBody>
        </p:sp>
        <p:sp>
          <p:nvSpPr>
            <p:cNvPr id="21" name="Rectangle 8">
              <a:extLst>
                <a:ext uri="{FF2B5EF4-FFF2-40B4-BE49-F238E27FC236}">
                  <a16:creationId xmlns:a16="http://schemas.microsoft.com/office/drawing/2014/main" xmlns="" id="{65F3E8D3-6BA2-CA4A-9356-45C0633261D7}"/>
                </a:ext>
              </a:extLst>
            </p:cNvPr>
            <p:cNvSpPr/>
            <p:nvPr/>
          </p:nvSpPr>
          <p:spPr bwMode="auto">
            <a:xfrm>
              <a:off x="353548" y="2903707"/>
              <a:ext cx="4536504" cy="1235413"/>
            </a:xfrm>
            <a:prstGeom prst="rect">
              <a:avLst/>
            </a:prstGeom>
            <a:noFill/>
            <a:ln w="38100" cap="flat" cmpd="sng" algn="ctr">
              <a:solidFill>
                <a:srgbClr val="4F81B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endParaRPr lang="en-US" dirty="0"/>
            </a:p>
          </p:txBody>
        </p:sp>
      </p:grpSp>
      <p:sp>
        <p:nvSpPr>
          <p:cNvPr id="11" name="CasellaDiTesto 10"/>
          <p:cNvSpPr txBox="1"/>
          <p:nvPr/>
        </p:nvSpPr>
        <p:spPr>
          <a:xfrm>
            <a:off x="8051444" y="3723622"/>
            <a:ext cx="2200242" cy="415498"/>
          </a:xfrm>
          <a:prstGeom prst="rect">
            <a:avLst/>
          </a:prstGeom>
          <a:solidFill>
            <a:schemeClr val="bg1"/>
          </a:solidFill>
        </p:spPr>
        <p:txBody>
          <a:bodyPr wrap="none" rtlCol="0">
            <a:spAutoFit/>
          </a:bodyPr>
          <a:lstStyle/>
          <a:p>
            <a:r>
              <a:rPr lang="it-IT" dirty="0">
                <a:solidFill>
                  <a:srgbClr val="800000"/>
                </a:solidFill>
                <a:latin typeface="+mn-lt"/>
              </a:rPr>
              <a:t>New since PAC44!</a:t>
            </a:r>
          </a:p>
        </p:txBody>
      </p:sp>
      <p:sp>
        <p:nvSpPr>
          <p:cNvPr id="24" name="Segnaposto piè di pagina 8">
            <a:extLst>
              <a:ext uri="{FF2B5EF4-FFF2-40B4-BE49-F238E27FC236}">
                <a16:creationId xmlns:a16="http://schemas.microsoft.com/office/drawing/2014/main" xmlns="" id="{1A94ED01-4C54-E544-9B9C-B04644D0478F}"/>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sp>
        <p:nvSpPr>
          <p:cNvPr id="22" name="CasellaDiTesto 6"/>
          <p:cNvSpPr txBox="1"/>
          <p:nvPr/>
        </p:nvSpPr>
        <p:spPr>
          <a:xfrm>
            <a:off x="6199237" y="6074916"/>
            <a:ext cx="3455881" cy="369332"/>
          </a:xfrm>
          <a:prstGeom prst="rect">
            <a:avLst/>
          </a:prstGeom>
          <a:noFill/>
        </p:spPr>
        <p:txBody>
          <a:bodyPr wrap="none" rtlCol="0">
            <a:spAutoFit/>
          </a:bodyPr>
          <a:lstStyle/>
          <a:p>
            <a:r>
              <a:rPr lang="en-US" sz="1800" dirty="0">
                <a:solidFill>
                  <a:srgbClr val="020090"/>
                </a:solidFill>
                <a:latin typeface="+mn-lt"/>
              </a:rPr>
              <a:t>Parton pressure inside the nucleon</a:t>
            </a:r>
          </a:p>
        </p:txBody>
      </p:sp>
    </p:spTree>
    <p:custDataLst>
      <p:tags r:id="rId1"/>
    </p:custDataLst>
    <p:extLst>
      <p:ext uri="{BB962C8B-B14F-4D97-AF65-F5344CB8AC3E}">
        <p14:creationId xmlns:p14="http://schemas.microsoft.com/office/powerpoint/2010/main" val="1785124509"/>
      </p:ext>
    </p:extLst>
  </p:cSld>
  <p:clrMapOvr>
    <a:masterClrMapping/>
  </p:clrMapOvr>
  <p:transition xmlns:p14="http://schemas.microsoft.com/office/powerpoint/2010/main" advTm="17025"/>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itle 1"/>
          <p:cNvSpPr txBox="1">
            <a:spLocks/>
          </p:cNvSpPr>
          <p:nvPr/>
        </p:nvSpPr>
        <p:spPr>
          <a:xfrm>
            <a:off x="150566" y="3"/>
            <a:ext cx="10081120" cy="763102"/>
          </a:xfrm>
          <a:prstGeom prst="rect">
            <a:avLst/>
          </a:prstGeom>
        </p:spPr>
        <p:txBody>
          <a:bodyPr lIns="91412" tIns="45705" rIns="91412" bIns="45705" anchor="ctr">
            <a:normAutofit/>
          </a:bodyPr>
          <a:lstStyle>
            <a:lvl1pPr algn="ctr" defTabSz="888551" rtl="0" fontAlgn="base">
              <a:spcBef>
                <a:spcPct val="0"/>
              </a:spcBef>
              <a:spcAft>
                <a:spcPct val="0"/>
              </a:spcAft>
              <a:defRPr sz="4300">
                <a:solidFill>
                  <a:schemeClr val="tx2"/>
                </a:solidFill>
                <a:latin typeface="+mj-lt"/>
                <a:ea typeface="+mj-ea"/>
                <a:cs typeface="+mj-cs"/>
              </a:defRPr>
            </a:lvl1pPr>
            <a:lvl2pPr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2pPr>
            <a:lvl3pPr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3pPr>
            <a:lvl4pPr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4pPr>
            <a:lvl5pPr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5pPr>
            <a:lvl6pPr marL="466125"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6pPr>
            <a:lvl7pPr marL="932251"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7pPr>
            <a:lvl8pPr marL="1398375"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8pPr>
            <a:lvl9pPr marL="1864502" algn="ctr" defTabSz="888551" rtl="0" fontAlgn="base">
              <a:spcBef>
                <a:spcPct val="0"/>
              </a:spcBef>
              <a:spcAft>
                <a:spcPct val="0"/>
              </a:spcAft>
              <a:defRPr sz="4300">
                <a:solidFill>
                  <a:schemeClr val="tx2"/>
                </a:solidFill>
                <a:latin typeface="Arial" charset="0"/>
                <a:ea typeface="ＭＳ Ｐゴシック" charset="0"/>
                <a:cs typeface="ＭＳ Ｐゴシック" charset="0"/>
              </a:defRPr>
            </a:lvl9pPr>
          </a:lstStyle>
          <a:p>
            <a:r>
              <a:rPr lang="en-US" sz="3200" b="1" dirty="0">
                <a:solidFill>
                  <a:srgbClr val="800000"/>
                </a:solidFill>
                <a:latin typeface="Calibri" pitchFamily="34" charset="0"/>
              </a:rPr>
              <a:t>Run Group K </a:t>
            </a:r>
            <a:r>
              <a:rPr lang="en-US" sz="3200" b="1" dirty="0">
                <a:solidFill>
                  <a:srgbClr val="800000"/>
                </a:solidFill>
                <a:latin typeface="Calibri" panose="020F0502020204030204" pitchFamily="34" charset="0"/>
                <a:cs typeface="Calibri" panose="020F0502020204030204" pitchFamily="34" charset="0"/>
              </a:rPr>
              <a:t>Production</a:t>
            </a:r>
            <a:endParaRPr lang="en-US" sz="3200" b="1" dirty="0">
              <a:solidFill>
                <a:srgbClr val="800000"/>
              </a:solidFill>
              <a:latin typeface="Calibri" pitchFamily="34" charset="0"/>
            </a:endParaRPr>
          </a:p>
        </p:txBody>
      </p:sp>
      <p:sp>
        <p:nvSpPr>
          <p:cNvPr id="3" name="Segnaposto numero diapositiva 2"/>
          <p:cNvSpPr>
            <a:spLocks noGrp="1"/>
          </p:cNvSpPr>
          <p:nvPr>
            <p:ph type="sldNum" sz="quarter" idx="12"/>
          </p:nvPr>
        </p:nvSpPr>
        <p:spPr>
          <a:xfrm>
            <a:off x="8503493" y="6955408"/>
            <a:ext cx="504332" cy="297880"/>
          </a:xfrm>
        </p:spPr>
        <p:txBody>
          <a:bodyPr/>
          <a:lstStyle/>
          <a:p>
            <a:fld id="{B2E123A2-8C0A-B24D-ABFA-7CF5F3B53C08}" type="slidenum">
              <a:rPr lang="en-US" smtClean="0"/>
              <a:pPr/>
              <a:t>9</a:t>
            </a:fld>
            <a:endParaRPr lang="en-US" dirty="0"/>
          </a:p>
        </p:txBody>
      </p:sp>
      <p:sp>
        <p:nvSpPr>
          <p:cNvPr id="7" name="CasellaDiTesto 6"/>
          <p:cNvSpPr txBox="1"/>
          <p:nvPr/>
        </p:nvSpPr>
        <p:spPr>
          <a:xfrm>
            <a:off x="8935541" y="746324"/>
            <a:ext cx="1112767" cy="415498"/>
          </a:xfrm>
          <a:prstGeom prst="rect">
            <a:avLst/>
          </a:prstGeom>
          <a:noFill/>
        </p:spPr>
        <p:txBody>
          <a:bodyPr wrap="none" rtlCol="0">
            <a:spAutoFit/>
          </a:bodyPr>
          <a:lstStyle/>
          <a:p>
            <a:r>
              <a:rPr lang="it-IT" b="1" dirty="0">
                <a:latin typeface="+mn-lt"/>
              </a:rPr>
              <a:t>CHARGE</a:t>
            </a:r>
          </a:p>
        </p:txBody>
      </p:sp>
      <p:sp>
        <p:nvSpPr>
          <p:cNvPr id="23" name="Rettangolo 22"/>
          <p:cNvSpPr/>
          <p:nvPr/>
        </p:nvSpPr>
        <p:spPr>
          <a:xfrm>
            <a:off x="7639397" y="5066804"/>
            <a:ext cx="1043876" cy="738664"/>
          </a:xfrm>
          <a:prstGeom prst="rect">
            <a:avLst/>
          </a:prstGeom>
        </p:spPr>
        <p:txBody>
          <a:bodyPr wrap="none">
            <a:spAutoFit/>
          </a:bodyPr>
          <a:lstStyle/>
          <a:p>
            <a:pPr algn="ctr"/>
            <a:r>
              <a:rPr lang="it-IT" dirty="0">
                <a:latin typeface="+mn-lt"/>
              </a:rPr>
              <a:t>EVENTS</a:t>
            </a:r>
          </a:p>
          <a:p>
            <a:pPr algn="ctr"/>
            <a:r>
              <a:rPr lang="it-IT" dirty="0">
                <a:solidFill>
                  <a:srgbClr val="000090"/>
                </a:solidFill>
                <a:latin typeface="+mn-lt"/>
              </a:rPr>
              <a:t>15.6 G</a:t>
            </a:r>
          </a:p>
        </p:txBody>
      </p:sp>
      <p:sp>
        <p:nvSpPr>
          <p:cNvPr id="6" name="Rettangolo 5"/>
          <p:cNvSpPr/>
          <p:nvPr/>
        </p:nvSpPr>
        <p:spPr bwMode="auto">
          <a:xfrm>
            <a:off x="3246909" y="818332"/>
            <a:ext cx="2376264" cy="144016"/>
          </a:xfrm>
          <a:prstGeom prst="rect">
            <a:avLst/>
          </a:prstGeom>
          <a:solidFill>
            <a:srgbClr val="FFFFFF"/>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it-IT" sz="400" b="0" i="0" u="none" strike="noStrike" cap="none" normalizeH="0" baseline="0" dirty="0">
              <a:ln>
                <a:noFill/>
              </a:ln>
              <a:solidFill>
                <a:srgbClr val="800000"/>
              </a:solidFill>
              <a:effectLst/>
              <a:latin typeface="Baskerville Old Face" charset="0"/>
              <a:ea typeface="ＭＳ Ｐゴシック" charset="0"/>
              <a:cs typeface="ＭＳ Ｐゴシック" charset="0"/>
            </a:endParaRPr>
          </a:p>
        </p:txBody>
      </p:sp>
      <p:pic>
        <p:nvPicPr>
          <p:cNvPr id="2" name="Immagine 1" descr="Charge1.png"/>
          <p:cNvPicPr>
            <a:picLocks noChangeAspect="1"/>
          </p:cNvPicPr>
          <p:nvPr/>
        </p:nvPicPr>
        <p:blipFill rotWithShape="1">
          <a:blip r:embed="rId3">
            <a:extLst>
              <a:ext uri="{28A0092B-C50C-407E-A947-70E740481C1C}">
                <a14:useLocalDpi xmlns:a14="http://schemas.microsoft.com/office/drawing/2010/main" val="0"/>
              </a:ext>
            </a:extLst>
          </a:blip>
          <a:srcRect t="1978" b="8672"/>
          <a:stretch/>
        </p:blipFill>
        <p:spPr>
          <a:xfrm>
            <a:off x="0" y="763104"/>
            <a:ext cx="9943653" cy="2248799"/>
          </a:xfrm>
          <a:prstGeom prst="rect">
            <a:avLst/>
          </a:prstGeom>
        </p:spPr>
      </p:pic>
      <p:sp>
        <p:nvSpPr>
          <p:cNvPr id="14" name="TextBox 24">
            <a:extLst>
              <a:ext uri="{FF2B5EF4-FFF2-40B4-BE49-F238E27FC236}">
                <a16:creationId xmlns:a16="http://schemas.microsoft.com/office/drawing/2014/main" xmlns="" id="{86B90B1D-EB51-FA49-982F-523F8622B96D}"/>
              </a:ext>
            </a:extLst>
          </p:cNvPr>
          <p:cNvSpPr txBox="1"/>
          <p:nvPr/>
        </p:nvSpPr>
        <p:spPr>
          <a:xfrm>
            <a:off x="8647509" y="3103424"/>
            <a:ext cx="1407940" cy="523220"/>
          </a:xfrm>
          <a:prstGeom prst="rect">
            <a:avLst/>
          </a:prstGeom>
          <a:solidFill>
            <a:srgbClr val="3DFF1D"/>
          </a:solidFill>
          <a:ln>
            <a:solidFill>
              <a:srgbClr val="000000"/>
            </a:solidFill>
          </a:ln>
        </p:spPr>
        <p:txBody>
          <a:bodyPr wrap="square" rtlCol="0">
            <a:spAutoFit/>
          </a:bodyPr>
          <a:lstStyle/>
          <a:p>
            <a:r>
              <a:rPr lang="en-US" sz="1400" dirty="0">
                <a:latin typeface="Calibri"/>
                <a:cs typeface="Calibri"/>
              </a:rPr>
              <a:t>Q~45mC = 7% of </a:t>
            </a:r>
          </a:p>
          <a:p>
            <a:r>
              <a:rPr lang="en-US" sz="1400" dirty="0">
                <a:latin typeface="Calibri"/>
                <a:cs typeface="Calibri"/>
              </a:rPr>
              <a:t>Expected 648mC  </a:t>
            </a:r>
          </a:p>
        </p:txBody>
      </p:sp>
      <p:sp>
        <p:nvSpPr>
          <p:cNvPr id="5" name="CasellaDiTesto 4"/>
          <p:cNvSpPr txBox="1"/>
          <p:nvPr/>
        </p:nvSpPr>
        <p:spPr>
          <a:xfrm>
            <a:off x="7639397" y="3914676"/>
            <a:ext cx="946161" cy="738664"/>
          </a:xfrm>
          <a:prstGeom prst="rect">
            <a:avLst/>
          </a:prstGeom>
          <a:noFill/>
          <a:ln w="25400">
            <a:solidFill>
              <a:srgbClr val="800000"/>
            </a:solidFill>
          </a:ln>
        </p:spPr>
        <p:txBody>
          <a:bodyPr wrap="none" rtlCol="0">
            <a:spAutoFit/>
          </a:bodyPr>
          <a:lstStyle/>
          <a:p>
            <a:pPr algn="ctr"/>
            <a:r>
              <a:rPr lang="it-IT" dirty="0">
                <a:solidFill>
                  <a:srgbClr val="000090"/>
                </a:solidFill>
                <a:latin typeface="+mn-lt"/>
              </a:rPr>
              <a:t>12 PAC</a:t>
            </a:r>
          </a:p>
          <a:p>
            <a:pPr algn="ctr"/>
            <a:r>
              <a:rPr lang="en-US" dirty="0">
                <a:solidFill>
                  <a:srgbClr val="000090"/>
                </a:solidFill>
                <a:latin typeface="+mn-lt"/>
              </a:rPr>
              <a:t>days</a:t>
            </a:r>
          </a:p>
        </p:txBody>
      </p:sp>
      <p:sp>
        <p:nvSpPr>
          <p:cNvPr id="8" name="CasellaDiTesto 7"/>
          <p:cNvSpPr txBox="1"/>
          <p:nvPr/>
        </p:nvSpPr>
        <p:spPr>
          <a:xfrm>
            <a:off x="5047109" y="1106364"/>
            <a:ext cx="926305" cy="415498"/>
          </a:xfrm>
          <a:prstGeom prst="rect">
            <a:avLst/>
          </a:prstGeom>
          <a:noFill/>
        </p:spPr>
        <p:txBody>
          <a:bodyPr wrap="none" rtlCol="0">
            <a:spAutoFit/>
          </a:bodyPr>
          <a:lstStyle/>
          <a:p>
            <a:r>
              <a:rPr lang="it-IT" dirty="0">
                <a:solidFill>
                  <a:srgbClr val="800000"/>
                </a:solidFill>
                <a:latin typeface="+mn-lt"/>
              </a:rPr>
              <a:t>FT OFF</a:t>
            </a:r>
          </a:p>
        </p:txBody>
      </p:sp>
      <p:sp>
        <p:nvSpPr>
          <p:cNvPr id="9" name="CasellaDiTesto 8"/>
          <p:cNvSpPr txBox="1"/>
          <p:nvPr/>
        </p:nvSpPr>
        <p:spPr>
          <a:xfrm>
            <a:off x="3246909" y="3328203"/>
            <a:ext cx="2082943" cy="400110"/>
          </a:xfrm>
          <a:prstGeom prst="rect">
            <a:avLst/>
          </a:prstGeom>
          <a:noFill/>
        </p:spPr>
        <p:txBody>
          <a:bodyPr wrap="none" rtlCol="0">
            <a:spAutoFit/>
          </a:bodyPr>
          <a:lstStyle/>
          <a:p>
            <a:r>
              <a:rPr lang="en-US" sz="2000" dirty="0">
                <a:solidFill>
                  <a:srgbClr val="C00000"/>
                </a:solidFill>
                <a:latin typeface="+mn-lt"/>
              </a:rPr>
              <a:t>Opportunistic Run</a:t>
            </a:r>
          </a:p>
        </p:txBody>
      </p:sp>
      <p:graphicFrame>
        <p:nvGraphicFramePr>
          <p:cNvPr id="15" name="Tabella 14"/>
          <p:cNvGraphicFramePr>
            <a:graphicFrameLocks noGrp="1"/>
          </p:cNvGraphicFramePr>
          <p:nvPr>
            <p:extLst>
              <p:ext uri="{D42A27DB-BD31-4B8C-83A1-F6EECF244321}">
                <p14:modId xmlns:p14="http://schemas.microsoft.com/office/powerpoint/2010/main" val="4055666342"/>
              </p:ext>
            </p:extLst>
          </p:nvPr>
        </p:nvGraphicFramePr>
        <p:xfrm>
          <a:off x="1230685" y="3770660"/>
          <a:ext cx="6159392" cy="2545080"/>
        </p:xfrm>
        <a:graphic>
          <a:graphicData uri="http://schemas.openxmlformats.org/drawingml/2006/table">
            <a:tbl>
              <a:tblPr firstRow="1" bandRow="1">
                <a:tableStyleId>{69CF1AB2-1976-4502-BF36-3FF5EA218861}</a:tableStyleId>
              </a:tblPr>
              <a:tblGrid>
                <a:gridCol w="1620893">
                  <a:extLst>
                    <a:ext uri="{9D8B030D-6E8A-4147-A177-3AD203B41FA5}">
                      <a16:colId xmlns:a16="http://schemas.microsoft.com/office/drawing/2014/main" xmlns="" val="20000"/>
                    </a:ext>
                  </a:extLst>
                </a:gridCol>
                <a:gridCol w="4538499">
                  <a:extLst>
                    <a:ext uri="{9D8B030D-6E8A-4147-A177-3AD203B41FA5}">
                      <a16:colId xmlns:a16="http://schemas.microsoft.com/office/drawing/2014/main" xmlns="" val="20001"/>
                    </a:ext>
                  </a:extLst>
                </a:gridCol>
              </a:tblGrid>
              <a:tr h="370840">
                <a:tc gridSpan="2">
                  <a:txBody>
                    <a:bodyPr/>
                    <a:lstStyle/>
                    <a:p>
                      <a:pPr algn="ctr"/>
                      <a:r>
                        <a:rPr lang="it-IT" dirty="0"/>
                        <a:t>RUN CONDITIONS </a:t>
                      </a:r>
                      <a:r>
                        <a:rPr lang="mr-IN" dirty="0"/>
                        <a:t>–</a:t>
                      </a:r>
                      <a:r>
                        <a:rPr lang="it-IT" dirty="0"/>
                        <a:t> FALL 2018</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noProof="0" dirty="0">
                        <a:solidFill>
                          <a:srgbClr val="800000"/>
                        </a:solidFill>
                      </a:endParaRPr>
                    </a:p>
                  </a:txBody>
                  <a:tcPr>
                    <a:lnR w="28575" cap="flat" cmpd="sng" algn="ctr">
                      <a:solidFill>
                        <a:scrgbClr r="0" g="0" b="0"/>
                      </a:solidFill>
                      <a:prstDash val="solid"/>
                      <a:round/>
                      <a:headEnd type="none" w="med" len="med"/>
                      <a:tailEnd type="none" w="med" len="med"/>
                    </a:lnR>
                    <a:lnT w="28575"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0"/>
                  </a:ext>
                </a:extLst>
              </a:tr>
              <a:tr h="370840">
                <a:tc>
                  <a:txBody>
                    <a:bodyPr/>
                    <a:lstStyle/>
                    <a:p>
                      <a:r>
                        <a:rPr lang="en-US" sz="1800" dirty="0"/>
                        <a:t>Torus Current</a:t>
                      </a:r>
                      <a:endParaRPr lang="it-IT" dirty="0"/>
                    </a:p>
                  </a:txBody>
                  <a:tcPr>
                    <a:lnL w="28575"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r>
                        <a:rPr lang="it-IT" dirty="0"/>
                        <a:t> </a:t>
                      </a:r>
                      <a:r>
                        <a:rPr lang="it-IT" b="0" dirty="0"/>
                        <a:t>100% (3375 A)  -  </a:t>
                      </a:r>
                      <a:r>
                        <a:rPr lang="it-IT" dirty="0">
                          <a:solidFill>
                            <a:srgbClr val="800000"/>
                          </a:solidFill>
                        </a:rPr>
                        <a:t>negative </a:t>
                      </a:r>
                      <a:r>
                        <a:rPr lang="en-US" noProof="0" dirty="0">
                          <a:solidFill>
                            <a:srgbClr val="800000"/>
                          </a:solidFill>
                        </a:rPr>
                        <a:t>outbending</a:t>
                      </a:r>
                    </a:p>
                  </a:txBody>
                  <a:tcPr>
                    <a:lnR w="28575"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xmlns="" val="10001"/>
                  </a:ext>
                </a:extLst>
              </a:tr>
              <a:tr h="370840">
                <a:tc>
                  <a:txBody>
                    <a:bodyPr/>
                    <a:lstStyle/>
                    <a:p>
                      <a:r>
                        <a:rPr lang="en-US" b="0" noProof="0" dirty="0"/>
                        <a:t>Solenoid</a:t>
                      </a:r>
                    </a:p>
                  </a:txBody>
                  <a:tcPr>
                    <a:lnL w="28575" cap="flat" cmpd="sng" algn="ctr">
                      <a:solidFill>
                        <a:scrgbClr r="0" g="0" b="0"/>
                      </a:solidFill>
                      <a:prstDash val="solid"/>
                      <a:round/>
                      <a:headEnd type="none" w="med" len="med"/>
                      <a:tailEnd type="none" w="med" len="med"/>
                    </a:lnL>
                  </a:tcPr>
                </a:tc>
                <a:tc>
                  <a:txBody>
                    <a:bodyPr/>
                    <a:lstStyle/>
                    <a:p>
                      <a:r>
                        <a:rPr lang="it-IT" dirty="0"/>
                        <a:t> -100 %</a:t>
                      </a:r>
                    </a:p>
                  </a:txBody>
                  <a:tcPr>
                    <a:lnR w="28575" cap="flat" cmpd="sng" algn="ctr">
                      <a:solidFill>
                        <a:scrgbClr r="0" g="0" b="0"/>
                      </a:solidFill>
                      <a:prstDash val="solid"/>
                      <a:round/>
                      <a:headEnd type="none" w="med" len="med"/>
                      <a:tailEnd type="none" w="med" len="med"/>
                    </a:lnR>
                  </a:tcPr>
                </a:tc>
                <a:extLst>
                  <a:ext uri="{0D108BD9-81ED-4DB2-BD59-A6C34878D82A}">
                    <a16:rowId xmlns:a16="http://schemas.microsoft.com/office/drawing/2014/main" xmlns="" val="10002"/>
                  </a:ext>
                </a:extLst>
              </a:tr>
              <a:tr h="0">
                <a:tc>
                  <a:txBody>
                    <a:bodyPr/>
                    <a:lstStyle/>
                    <a:p>
                      <a:r>
                        <a:rPr lang="it-IT" b="0" dirty="0"/>
                        <a:t>FT </a:t>
                      </a:r>
                    </a:p>
                  </a:txBody>
                  <a:tcPr>
                    <a:lnL w="28575" cap="flat" cmpd="sng" algn="ctr">
                      <a:solidFill>
                        <a:scrgbClr r="0" g="0" b="0"/>
                      </a:solidFill>
                      <a:prstDash val="solid"/>
                      <a:round/>
                      <a:headEnd type="none" w="med" len="med"/>
                      <a:tailEnd type="none" w="med" len="med"/>
                    </a:lnL>
                  </a:tcPr>
                </a:tc>
                <a:tc>
                  <a:txBody>
                    <a:bodyPr/>
                    <a:lstStyle/>
                    <a:p>
                      <a:r>
                        <a:rPr lang="it-IT" b="0" dirty="0">
                          <a:solidFill>
                            <a:srgbClr val="000090"/>
                          </a:solidFill>
                        </a:rPr>
                        <a:t>ON @ 7.5 GeV   </a:t>
                      </a:r>
                      <a:r>
                        <a:rPr lang="it-IT" b="0" dirty="0">
                          <a:solidFill>
                            <a:srgbClr val="800000"/>
                          </a:solidFill>
                        </a:rPr>
                        <a:t>-&gt;  OFF @ 6.5 GeV</a:t>
                      </a:r>
                    </a:p>
                  </a:txBody>
                  <a:tcPr>
                    <a:lnR w="28575" cap="flat" cmpd="sng" algn="ctr">
                      <a:solidFill>
                        <a:scrgbClr r="0" g="0" b="0"/>
                      </a:solidFill>
                      <a:prstDash val="solid"/>
                      <a:round/>
                      <a:headEnd type="none" w="med" len="med"/>
                      <a:tailEnd type="none" w="med" len="med"/>
                    </a:lnR>
                  </a:tcPr>
                </a:tc>
                <a:extLst>
                  <a:ext uri="{0D108BD9-81ED-4DB2-BD59-A6C34878D82A}">
                    <a16:rowId xmlns:a16="http://schemas.microsoft.com/office/drawing/2014/main" xmlns="" val="10003"/>
                  </a:ext>
                </a:extLst>
              </a:tr>
              <a:tr h="370840">
                <a:tc>
                  <a:txBody>
                    <a:bodyPr/>
                    <a:lstStyle/>
                    <a:p>
                      <a:pPr marL="0" marR="0" indent="0" algn="l" defTabSz="466052" rtl="0" eaLnBrk="1" fontAlgn="auto" latinLnBrk="0" hangingPunct="1">
                        <a:lnSpc>
                          <a:spcPct val="100000"/>
                        </a:lnSpc>
                        <a:spcBef>
                          <a:spcPts val="0"/>
                        </a:spcBef>
                        <a:spcAft>
                          <a:spcPts val="0"/>
                        </a:spcAft>
                        <a:buClrTx/>
                        <a:buSzTx/>
                        <a:buFontTx/>
                        <a:buNone/>
                        <a:tabLst/>
                        <a:defRPr/>
                      </a:pPr>
                      <a:r>
                        <a:rPr lang="en-US" b="0" dirty="0"/>
                        <a:t>Beam/Target</a:t>
                      </a:r>
                      <a:endParaRPr lang="en-US" sz="1800" b="0" dirty="0">
                        <a:latin typeface="+mn-lt"/>
                      </a:endParaRPr>
                    </a:p>
                  </a:txBody>
                  <a:tcPr>
                    <a:lnL w="28575" cap="flat" cmpd="sng" algn="ctr">
                      <a:solidFill>
                        <a:scrgbClr r="0" g="0" b="0"/>
                      </a:solidFill>
                      <a:prstDash val="solid"/>
                      <a:round/>
                      <a:headEnd type="none" w="med" len="med"/>
                      <a:tailEnd type="none" w="med" len="med"/>
                    </a:lnL>
                  </a:tcPr>
                </a:tc>
                <a:tc>
                  <a:txBody>
                    <a:bodyPr/>
                    <a:lstStyle/>
                    <a:p>
                      <a:pPr marL="0" marR="0" indent="0" algn="l" defTabSz="466052" rtl="0" eaLnBrk="1" fontAlgn="auto" latinLnBrk="0" hangingPunct="1">
                        <a:lnSpc>
                          <a:spcPct val="100000"/>
                        </a:lnSpc>
                        <a:spcBef>
                          <a:spcPts val="0"/>
                        </a:spcBef>
                        <a:spcAft>
                          <a:spcPts val="0"/>
                        </a:spcAft>
                        <a:buClrTx/>
                        <a:buSzTx/>
                        <a:buFontTx/>
                        <a:buNone/>
                        <a:tabLst/>
                        <a:defRPr/>
                      </a:pPr>
                      <a:r>
                        <a:rPr lang="en-US" dirty="0"/>
                        <a:t>P</a:t>
                      </a:r>
                      <a:r>
                        <a:rPr lang="en-US" sz="1800" dirty="0"/>
                        <a:t>olarized electrons, unpolarized LH</a:t>
                      </a:r>
                      <a:r>
                        <a:rPr lang="en-US" sz="1800" baseline="-25000" dirty="0"/>
                        <a:t>2</a:t>
                      </a:r>
                      <a:r>
                        <a:rPr lang="en-US" sz="1800" dirty="0"/>
                        <a:t> target</a:t>
                      </a:r>
                    </a:p>
                  </a:txBody>
                  <a:tcPr>
                    <a:lnR w="28575" cap="flat" cmpd="sng" algn="ctr">
                      <a:solidFill>
                        <a:scrgbClr r="0" g="0" b="0"/>
                      </a:solidFill>
                      <a:prstDash val="solid"/>
                      <a:round/>
                      <a:headEnd type="none" w="med" len="med"/>
                      <a:tailEnd type="none" w="med" len="med"/>
                    </a:lnR>
                  </a:tcPr>
                </a:tc>
                <a:extLst>
                  <a:ext uri="{0D108BD9-81ED-4DB2-BD59-A6C34878D82A}">
                    <a16:rowId xmlns:a16="http://schemas.microsoft.com/office/drawing/2014/main" xmlns="" val="10004"/>
                  </a:ext>
                </a:extLst>
              </a:tr>
              <a:tr h="370840">
                <a:tc>
                  <a:txBody>
                    <a:bodyPr/>
                    <a:lstStyle/>
                    <a:p>
                      <a:pPr marL="0" marR="0" indent="0" algn="l" defTabSz="466052" rtl="0" eaLnBrk="1" fontAlgn="auto" latinLnBrk="0" hangingPunct="1">
                        <a:lnSpc>
                          <a:spcPct val="100000"/>
                        </a:lnSpc>
                        <a:spcBef>
                          <a:spcPts val="0"/>
                        </a:spcBef>
                        <a:spcAft>
                          <a:spcPts val="0"/>
                        </a:spcAft>
                        <a:buClrTx/>
                        <a:buSzTx/>
                        <a:buFontTx/>
                        <a:buNone/>
                        <a:tabLst/>
                        <a:defRPr/>
                      </a:pPr>
                      <a:r>
                        <a:rPr lang="en-US" sz="1800" b="0" dirty="0">
                          <a:latin typeface="+mn-lt"/>
                        </a:rPr>
                        <a:t>Luminosity</a:t>
                      </a:r>
                    </a:p>
                  </a:txBody>
                  <a:tcPr>
                    <a:lnL w="28575" cap="flat" cmpd="sng" algn="ctr">
                      <a:solidFill>
                        <a:scrgbClr r="0" g="0" b="0"/>
                      </a:solidFill>
                      <a:prstDash val="solid"/>
                      <a:round/>
                      <a:headEnd type="none" w="med" len="med"/>
                      <a:tailEnd type="none" w="med" len="med"/>
                    </a:lnL>
                    <a:lnB w="28575" cap="flat" cmpd="sng" algn="ctr">
                      <a:solidFill>
                        <a:scrgbClr r="0" g="0" b="0"/>
                      </a:solidFill>
                      <a:prstDash val="solid"/>
                      <a:round/>
                      <a:headEnd type="none" w="med" len="med"/>
                      <a:tailEnd type="none" w="med" len="med"/>
                    </a:lnB>
                  </a:tcPr>
                </a:tc>
                <a:tc>
                  <a:txBody>
                    <a:bodyPr/>
                    <a:lstStyle/>
                    <a:p>
                      <a:pPr marL="0" marR="0" indent="0" algn="l" defTabSz="466052" rtl="0" eaLnBrk="1" fontAlgn="auto" latinLnBrk="0" hangingPunct="1">
                        <a:lnSpc>
                          <a:spcPct val="100000"/>
                        </a:lnSpc>
                        <a:spcBef>
                          <a:spcPts val="0"/>
                        </a:spcBef>
                        <a:spcAft>
                          <a:spcPts val="0"/>
                        </a:spcAft>
                        <a:buClrTx/>
                        <a:buSzTx/>
                        <a:buFontTx/>
                        <a:buNone/>
                        <a:tabLst/>
                        <a:defRPr/>
                      </a:pPr>
                      <a:r>
                        <a:rPr lang="en-US" sz="1800" dirty="0"/>
                        <a:t>~</a:t>
                      </a:r>
                      <a:r>
                        <a:rPr lang="en-US" sz="1800" baseline="0" dirty="0"/>
                        <a:t> 5 </a:t>
                      </a:r>
                      <a:r>
                        <a:rPr lang="en-US" sz="1800" dirty="0"/>
                        <a:t>10 </a:t>
                      </a:r>
                      <a:r>
                        <a:rPr lang="en-US" sz="1800" baseline="30000" dirty="0"/>
                        <a:t>34 </a:t>
                      </a:r>
                      <a:r>
                        <a:rPr lang="en-US" sz="1800" dirty="0">
                          <a:latin typeface="+mn-lt"/>
                        </a:rPr>
                        <a:t>cm</a:t>
                      </a:r>
                      <a:r>
                        <a:rPr lang="en-US" sz="1800" baseline="30000" dirty="0">
                          <a:latin typeface="+mn-lt"/>
                        </a:rPr>
                        <a:t>-2</a:t>
                      </a:r>
                      <a:r>
                        <a:rPr lang="en-US" sz="1800" dirty="0">
                          <a:latin typeface="+mn-lt"/>
                        </a:rPr>
                        <a:t>s</a:t>
                      </a:r>
                      <a:r>
                        <a:rPr lang="en-US" sz="1800" baseline="30000" dirty="0">
                          <a:latin typeface="+mn-lt"/>
                        </a:rPr>
                        <a:t>-1  </a:t>
                      </a:r>
                      <a:r>
                        <a:rPr lang="en-US" sz="1800" baseline="0" dirty="0">
                          <a:latin typeface="+mn-lt"/>
                        </a:rPr>
                        <a:t>@ </a:t>
                      </a:r>
                      <a:r>
                        <a:rPr lang="en-US" sz="1800" baseline="30000" dirty="0">
                          <a:latin typeface="+mn-lt"/>
                        </a:rPr>
                        <a:t> </a:t>
                      </a:r>
                      <a:r>
                        <a:rPr lang="it-IT" sz="1800" b="0" dirty="0">
                          <a:solidFill>
                            <a:schemeClr val="tx1"/>
                          </a:solidFill>
                        </a:rPr>
                        <a:t>7.5 GeV </a:t>
                      </a:r>
                      <a:endParaRPr lang="en-US" sz="1800" b="0" baseline="0" dirty="0">
                        <a:solidFill>
                          <a:schemeClr val="tx1"/>
                        </a:solidFill>
                      </a:endParaRPr>
                    </a:p>
                    <a:p>
                      <a:pPr marL="0" marR="0" indent="0" algn="l" defTabSz="466052" rtl="0" eaLnBrk="1" fontAlgn="auto" latinLnBrk="0" hangingPunct="1">
                        <a:lnSpc>
                          <a:spcPct val="100000"/>
                        </a:lnSpc>
                        <a:spcBef>
                          <a:spcPts val="0"/>
                        </a:spcBef>
                        <a:spcAft>
                          <a:spcPts val="0"/>
                        </a:spcAft>
                        <a:buClrTx/>
                        <a:buSzTx/>
                        <a:buFontTx/>
                        <a:buNone/>
                        <a:tabLst/>
                        <a:defRPr/>
                      </a:pPr>
                      <a:r>
                        <a:rPr lang="en-US" sz="1800" dirty="0"/>
                        <a:t>      10 </a:t>
                      </a:r>
                      <a:r>
                        <a:rPr lang="en-US" sz="1800" baseline="30000" dirty="0"/>
                        <a:t>35 </a:t>
                      </a:r>
                      <a:r>
                        <a:rPr lang="en-US" sz="1800" dirty="0">
                          <a:latin typeface="+mn-lt"/>
                        </a:rPr>
                        <a:t>cm</a:t>
                      </a:r>
                      <a:r>
                        <a:rPr lang="en-US" sz="1800" baseline="30000" dirty="0">
                          <a:latin typeface="+mn-lt"/>
                        </a:rPr>
                        <a:t>-2</a:t>
                      </a:r>
                      <a:r>
                        <a:rPr lang="en-US" sz="1800" dirty="0">
                          <a:latin typeface="+mn-lt"/>
                        </a:rPr>
                        <a:t>s</a:t>
                      </a:r>
                      <a:r>
                        <a:rPr lang="en-US" sz="1800" baseline="30000" dirty="0">
                          <a:latin typeface="+mn-lt"/>
                        </a:rPr>
                        <a:t>-1  </a:t>
                      </a:r>
                      <a:r>
                        <a:rPr lang="en-US" sz="1800" baseline="0" dirty="0">
                          <a:latin typeface="+mn-lt"/>
                        </a:rPr>
                        <a:t>@ </a:t>
                      </a:r>
                      <a:r>
                        <a:rPr lang="en-US" sz="1800" baseline="30000" dirty="0">
                          <a:latin typeface="+mn-lt"/>
                        </a:rPr>
                        <a:t> </a:t>
                      </a:r>
                      <a:r>
                        <a:rPr lang="it-IT" sz="1800" b="0" baseline="0" dirty="0">
                          <a:solidFill>
                            <a:schemeClr val="tx1"/>
                          </a:solidFill>
                          <a:latin typeface="+mn-lt"/>
                        </a:rPr>
                        <a:t>6</a:t>
                      </a:r>
                      <a:r>
                        <a:rPr lang="it-IT" sz="1800" b="0" dirty="0">
                          <a:solidFill>
                            <a:schemeClr val="tx1"/>
                          </a:solidFill>
                        </a:rPr>
                        <a:t>.5 GeV   </a:t>
                      </a:r>
                      <a:r>
                        <a:rPr lang="it-IT" sz="1800" b="0" dirty="0">
                          <a:solidFill>
                            <a:srgbClr val="800000"/>
                          </a:solidFill>
                        </a:rPr>
                        <a:t>FULL LUMINOSITY</a:t>
                      </a:r>
                      <a:endParaRPr lang="en-US" sz="1800" b="0" baseline="0" dirty="0">
                        <a:solidFill>
                          <a:srgbClr val="800000"/>
                        </a:solidFill>
                      </a:endParaRPr>
                    </a:p>
                  </a:txBody>
                  <a:tcPr>
                    <a:lnR w="28575" cap="flat" cmpd="sng" algn="ctr">
                      <a:solidFill>
                        <a:scrgbClr r="0" g="0" b="0"/>
                      </a:solidFill>
                      <a:prstDash val="solid"/>
                      <a:round/>
                      <a:headEnd type="none" w="med" len="med"/>
                      <a:tailEnd type="none" w="med" len="med"/>
                    </a:lnR>
                    <a:lnB w="28575" cap="flat" cmpd="sng" algn="ctr">
                      <a:solidFill>
                        <a:scrgbClr r="0" g="0" b="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17" name="Segnaposto piè di pagina 8">
            <a:extLst>
              <a:ext uri="{FF2B5EF4-FFF2-40B4-BE49-F238E27FC236}">
                <a16:creationId xmlns:a16="http://schemas.microsoft.com/office/drawing/2014/main" xmlns="" id="{F8156472-9748-984B-9E3E-49F4D5FA466C}"/>
              </a:ext>
            </a:extLst>
          </p:cNvPr>
          <p:cNvSpPr>
            <a:spLocks noGrp="1"/>
          </p:cNvSpPr>
          <p:nvPr>
            <p:ph type="ftr" sz="quarter" idx="3"/>
          </p:nvPr>
        </p:nvSpPr>
        <p:spPr>
          <a:xfrm>
            <a:off x="1662733" y="6939012"/>
            <a:ext cx="6696744" cy="314276"/>
          </a:xfrm>
        </p:spPr>
        <p:txBody>
          <a:bodyPr anchor="ctr"/>
          <a:lstStyle/>
          <a:p>
            <a:r>
              <a:rPr lang="mr-IN" sz="1000" dirty="0">
                <a:latin typeface="+mj-lt"/>
              </a:rPr>
              <a:t>RG-K PAC48</a:t>
            </a:r>
            <a:r>
              <a:rPr lang="mr-IN" sz="1000" dirty="0"/>
              <a:t>   -  </a:t>
            </a:r>
            <a:r>
              <a:rPr lang="mr-IN" sz="1000" dirty="0">
                <a:latin typeface="+mj-lt"/>
              </a:rPr>
              <a:t>September 25</a:t>
            </a:r>
            <a:r>
              <a:rPr lang="en-US" sz="1000" dirty="0">
                <a:latin typeface="+mj-lt"/>
              </a:rPr>
              <a:t>,</a:t>
            </a:r>
            <a:r>
              <a:rPr lang="mr-IN" sz="1000" dirty="0">
                <a:latin typeface="+mj-lt"/>
              </a:rPr>
              <a:t> 2020 </a:t>
            </a:r>
            <a:r>
              <a:rPr lang="en-US" sz="1000" dirty="0">
                <a:latin typeface="+mj-lt"/>
              </a:rPr>
              <a:t>                                                           Annalisa D’Angelo – Run Group K</a:t>
            </a:r>
            <a:endParaRPr lang="en-US" sz="1000" dirty="0">
              <a:latin typeface="Calibri" panose="020F0502020204030204" pitchFamily="34" charset="0"/>
              <a:cs typeface="Calibri" panose="020F0502020204030204" pitchFamily="34" charset="0"/>
            </a:endParaRPr>
          </a:p>
        </p:txBody>
      </p:sp>
      <p:cxnSp>
        <p:nvCxnSpPr>
          <p:cNvPr id="18" name="Straight Connector 31"/>
          <p:cNvCxnSpPr/>
          <p:nvPr/>
        </p:nvCxnSpPr>
        <p:spPr>
          <a:xfrm>
            <a:off x="0" y="731520"/>
            <a:ext cx="10382250" cy="0"/>
          </a:xfrm>
          <a:prstGeom prst="line">
            <a:avLst/>
          </a:prstGeom>
          <a:ln w="38100" cap="flat" cmpd="sng" algn="ctr">
            <a:solidFill>
              <a:srgbClr val="00009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81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9.7"/>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 b="0" i="0" u="none" strike="noStrike" cap="none" normalizeH="0" baseline="0">
            <a:ln>
              <a:noFill/>
            </a:ln>
            <a:solidFill>
              <a:srgbClr val="800000"/>
            </a:solidFill>
            <a:effectLst/>
            <a:latin typeface="Baskerville Old Face"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88780</TotalTime>
  <Words>3069</Words>
  <Application>Microsoft Macintosh PowerPoint</Application>
  <PresentationFormat>Personalizzato</PresentationFormat>
  <Paragraphs>563</Paragraphs>
  <Slides>24</Slides>
  <Notes>13</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24</vt:i4>
      </vt:variant>
    </vt:vector>
  </HeadingPairs>
  <TitlesOfParts>
    <vt:vector size="26" baseType="lpstr">
      <vt:lpstr>Blank Presentation</vt:lpstr>
      <vt:lpstr>Microsoft Equation</vt:lpstr>
      <vt:lpstr>Presentazione di PowerPoint</vt:lpstr>
      <vt:lpstr>Questions to Address</vt:lpstr>
      <vt:lpstr>Physics Program Highlights</vt:lpstr>
      <vt:lpstr>Evidence for New N* in KY</vt:lpstr>
      <vt:lpstr> p+p-p CLAS data - Newly Discovered N’(1720)3/2+</vt:lpstr>
      <vt:lpstr>Hybrid Baryons in LQCD</vt:lpstr>
      <vt:lpstr>Dissecting N* Structure &amp; Hybrid Signatures</vt:lpstr>
      <vt:lpstr>Accessing Shear Forces &amp; Parton Pressure </vt:lpstr>
      <vt:lpstr>Presentazione di PowerPoint</vt:lpstr>
      <vt:lpstr>RG-K Kinematic Coverage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Summary</vt:lpstr>
      <vt:lpstr>Presentazione di PowerPoint</vt:lpstr>
      <vt:lpstr>Hybrid Baryons: Baryons with Glue as Structural Component</vt:lpstr>
      <vt:lpstr>Presentazione di PowerPoint</vt:lpstr>
    </vt:vector>
  </TitlesOfParts>
  <Company>INFN Sezione Roma Tor Vergata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Annalisa D'Angelo</dc:creator>
  <cp:lastModifiedBy>annalisa D'Angelo</cp:lastModifiedBy>
  <cp:revision>1303</cp:revision>
  <cp:lastPrinted>2012-06-25T06:09:35Z</cp:lastPrinted>
  <dcterms:created xsi:type="dcterms:W3CDTF">2016-07-22T11:42:11Z</dcterms:created>
  <dcterms:modified xsi:type="dcterms:W3CDTF">2020-09-24T16:06:02Z</dcterms:modified>
</cp:coreProperties>
</file>