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7" r:id="rId1"/>
  </p:sldMasterIdLst>
  <p:notesMasterIdLst>
    <p:notesMasterId r:id="rId31"/>
  </p:notesMasterIdLst>
  <p:sldIdLst>
    <p:sldId id="256" r:id="rId2"/>
    <p:sldId id="446" r:id="rId3"/>
    <p:sldId id="431" r:id="rId4"/>
    <p:sldId id="1083" r:id="rId5"/>
    <p:sldId id="493" r:id="rId6"/>
    <p:sldId id="495" r:id="rId7"/>
    <p:sldId id="1082" r:id="rId8"/>
    <p:sldId id="579" r:id="rId9"/>
    <p:sldId id="1081" r:id="rId10"/>
    <p:sldId id="302" r:id="rId11"/>
    <p:sldId id="1089" r:id="rId12"/>
    <p:sldId id="467" r:id="rId13"/>
    <p:sldId id="258" r:id="rId14"/>
    <p:sldId id="260" r:id="rId15"/>
    <p:sldId id="261" r:id="rId16"/>
    <p:sldId id="264" r:id="rId17"/>
    <p:sldId id="279" r:id="rId18"/>
    <p:sldId id="440" r:id="rId19"/>
    <p:sldId id="436" r:id="rId20"/>
    <p:sldId id="713" r:id="rId21"/>
    <p:sldId id="432" r:id="rId22"/>
    <p:sldId id="487" r:id="rId23"/>
    <p:sldId id="1087" r:id="rId24"/>
    <p:sldId id="489" r:id="rId25"/>
    <p:sldId id="1084" r:id="rId26"/>
    <p:sldId id="463" r:id="rId27"/>
    <p:sldId id="464" r:id="rId28"/>
    <p:sldId id="450" r:id="rId29"/>
    <p:sldId id="1088" r:id="rId3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D5F7"/>
    <a:srgbClr val="FF0000"/>
    <a:srgbClr val="EEFFFF"/>
    <a:srgbClr val="0CB107"/>
    <a:srgbClr val="00C2BE"/>
    <a:srgbClr val="2426FF"/>
    <a:srgbClr val="EBEBEB"/>
    <a:srgbClr val="E6CF00"/>
    <a:srgbClr val="9314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66"/>
    <p:restoredTop sz="91156"/>
  </p:normalViewPr>
  <p:slideViewPr>
    <p:cSldViewPr>
      <p:cViewPr varScale="1">
        <p:scale>
          <a:sx n="116" d="100"/>
          <a:sy n="116" d="100"/>
        </p:scale>
        <p:origin x="235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9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Relationship Id="rId5" Type="http://schemas.openxmlformats.org/officeDocument/2006/relationships/image" Target="../media/image24.wmf"/><Relationship Id="rId4" Type="http://schemas.openxmlformats.org/officeDocument/2006/relationships/image" Target="../media/image2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>
              <a:defRPr/>
            </a:pPr>
            <a:fld id="{8892FAC2-3510-1743-97FA-2C94410C5D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8556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BA2BEC3-DC3D-1642-BF86-0385AC709E57}" type="slidenum">
              <a:rPr lang="en-US"/>
              <a:pPr/>
              <a:t>1</a:t>
            </a:fld>
            <a:endParaRPr lang="en-US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Image from PANDA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MRI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92FAC2-3510-1743-97FA-2C94410C5D4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0123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92FAC2-3510-1743-97FA-2C94410C5D4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1024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0DE44-E6B2-374B-A614-A688C0250E4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093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92FAC2-3510-1743-97FA-2C94410C5D4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048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of these have been demonstrated or are in hand. 2</a:t>
            </a:r>
            <a:r>
              <a:rPr lang="en-US" baseline="30000" dirty="0"/>
              <a:t>nd</a:t>
            </a:r>
            <a:r>
              <a:rPr lang="en-US" dirty="0"/>
              <a:t> RICH expected end of 2021.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92FAC2-3510-1743-97FA-2C94410C5D4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5920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Includes</a:t>
            </a:r>
            <a:r>
              <a:rPr lang="en-US" baseline="0" dirty="0"/>
              <a:t> both statistics and estimated systematic uncertainties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92A6-A82E-43D0-A077-F8223F86E17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4920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Future plan: Include RHIC and Tevatron data (W, jets,…)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92FAC2-3510-1743-97FA-2C94410C5D4F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2160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Existing data are of course pitiful; this is just to illustrate how HIGH</a:t>
            </a:r>
            <a:r>
              <a:rPr lang="en-US" baseline="0" dirty="0"/>
              <a:t> statistics data on the d can have a very </a:t>
            </a:r>
            <a:r>
              <a:rPr lang="en-US" baseline="0"/>
              <a:t>big impact.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92A6-A82E-43D0-A077-F8223F86E17D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6076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Stars = VGG prediction; curves = fits to the various data sets. NOTE: this is for p; for n, </a:t>
            </a:r>
            <a:r>
              <a:rPr lang="en-US" dirty="0" err="1"/>
              <a:t>ImH</a:t>
            </a:r>
            <a:r>
              <a:rPr lang="en-US" dirty="0"/>
              <a:t> and </a:t>
            </a:r>
            <a:r>
              <a:rPr lang="en-US" dirty="0" err="1"/>
              <a:t>ImE</a:t>
            </a:r>
            <a:r>
              <a:rPr lang="en-US" dirty="0"/>
              <a:t> cannot be extracted at all from BSSA alone.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92FAC2-3510-1743-97FA-2C94410C5D4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5469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377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FR" dirty="0" err="1">
                <a:latin typeface="Arial" charset="0"/>
              </a:rPr>
              <a:t>At</a:t>
            </a:r>
            <a:r>
              <a:rPr lang="fr-FR" baseline="0" dirty="0">
                <a:latin typeface="Arial" charset="0"/>
              </a:rPr>
              <a:t> </a:t>
            </a:r>
            <a:r>
              <a:rPr lang="fr-FR" baseline="0" dirty="0" err="1">
                <a:latin typeface="Arial" charset="0"/>
              </a:rPr>
              <a:t>leading</a:t>
            </a:r>
            <a:r>
              <a:rPr lang="fr-FR" baseline="0" dirty="0">
                <a:latin typeface="Arial" charset="0"/>
              </a:rPr>
              <a:t> twist, the </a:t>
            </a:r>
            <a:r>
              <a:rPr lang="fr-FR" baseline="0" dirty="0" err="1">
                <a:latin typeface="Arial" charset="0"/>
              </a:rPr>
              <a:t>sinfi</a:t>
            </a:r>
            <a:r>
              <a:rPr lang="fr-FR" baseline="0" dirty="0">
                <a:latin typeface="Arial" charset="0"/>
              </a:rPr>
              <a:t> </a:t>
            </a:r>
            <a:r>
              <a:rPr lang="fr-FR" baseline="0" dirty="0" err="1">
                <a:latin typeface="Arial" charset="0"/>
              </a:rPr>
              <a:t>term</a:t>
            </a:r>
            <a:r>
              <a:rPr lang="fr-FR" baseline="0" dirty="0">
                <a:latin typeface="Arial" charset="0"/>
              </a:rPr>
              <a:t> of the single-spin </a:t>
            </a:r>
            <a:r>
              <a:rPr lang="fr-FR" baseline="0" dirty="0" err="1">
                <a:latin typeface="Arial" charset="0"/>
              </a:rPr>
              <a:t>asymmetries</a:t>
            </a:r>
            <a:r>
              <a:rPr lang="fr-FR" baseline="0" dirty="0">
                <a:latin typeface="Arial" charset="0"/>
              </a:rPr>
              <a:t> and the </a:t>
            </a:r>
            <a:r>
              <a:rPr lang="fr-FR" baseline="0" dirty="0" err="1">
                <a:latin typeface="Arial" charset="0"/>
              </a:rPr>
              <a:t>cosphi</a:t>
            </a:r>
            <a:r>
              <a:rPr lang="fr-FR" baseline="0" dirty="0">
                <a:latin typeface="Arial" charset="0"/>
              </a:rPr>
              <a:t>/</a:t>
            </a:r>
            <a:r>
              <a:rPr lang="fr-FR" baseline="0" dirty="0" err="1">
                <a:latin typeface="Arial" charset="0"/>
              </a:rPr>
              <a:t>numerator</a:t>
            </a:r>
            <a:r>
              <a:rPr lang="fr-FR" baseline="0" dirty="0">
                <a:latin typeface="Arial" charset="0"/>
              </a:rPr>
              <a:t> </a:t>
            </a:r>
            <a:r>
              <a:rPr lang="fr-FR" baseline="0" dirty="0" err="1">
                <a:latin typeface="Arial" charset="0"/>
              </a:rPr>
              <a:t>term</a:t>
            </a:r>
            <a:r>
              <a:rPr lang="fr-FR" baseline="0" dirty="0">
                <a:latin typeface="Arial" charset="0"/>
              </a:rPr>
              <a:t> of the </a:t>
            </a:r>
            <a:r>
              <a:rPr lang="fr-FR" baseline="0" dirty="0" err="1">
                <a:latin typeface="Arial" charset="0"/>
              </a:rPr>
              <a:t>DSA</a:t>
            </a:r>
            <a:r>
              <a:rPr lang="fr-FR" baseline="0" dirty="0">
                <a:latin typeface="Arial" charset="0"/>
              </a:rPr>
              <a:t> are </a:t>
            </a:r>
            <a:r>
              <a:rPr lang="fr-FR" baseline="0" dirty="0" err="1">
                <a:latin typeface="Arial" charset="0"/>
              </a:rPr>
              <a:t>proportional</a:t>
            </a:r>
            <a:r>
              <a:rPr lang="fr-FR" baseline="0" dirty="0">
                <a:latin typeface="Arial" charset="0"/>
              </a:rPr>
              <a:t> to the </a:t>
            </a:r>
            <a:r>
              <a:rPr lang="fr-FR" baseline="0" dirty="0" err="1">
                <a:latin typeface="Arial" charset="0"/>
              </a:rPr>
              <a:t>interference</a:t>
            </a:r>
            <a:r>
              <a:rPr lang="fr-FR" baseline="0" dirty="0">
                <a:latin typeface="Arial" charset="0"/>
              </a:rPr>
              <a:t> of </a:t>
            </a:r>
            <a:r>
              <a:rPr lang="fr-FR" baseline="0" dirty="0" err="1">
                <a:latin typeface="Arial" charset="0"/>
              </a:rPr>
              <a:t>DVCS</a:t>
            </a:r>
            <a:r>
              <a:rPr lang="fr-FR" baseline="0" dirty="0">
                <a:latin typeface="Arial" charset="0"/>
              </a:rPr>
              <a:t> and </a:t>
            </a:r>
            <a:r>
              <a:rPr lang="fr-FR" baseline="0" dirty="0" err="1">
                <a:latin typeface="Arial" charset="0"/>
              </a:rPr>
              <a:t>BH</a:t>
            </a:r>
            <a:r>
              <a:rPr lang="fr-FR" baseline="0" dirty="0">
                <a:latin typeface="Arial" charset="0"/>
              </a:rPr>
              <a:t>, and are </a:t>
            </a:r>
            <a:r>
              <a:rPr lang="fr-FR" baseline="0" dirty="0" err="1">
                <a:latin typeface="Arial" charset="0"/>
              </a:rPr>
              <a:t>linear</a:t>
            </a:r>
            <a:r>
              <a:rPr lang="fr-FR" baseline="0" dirty="0">
                <a:latin typeface="Arial" charset="0"/>
              </a:rPr>
              <a:t> </a:t>
            </a:r>
            <a:r>
              <a:rPr lang="fr-FR" baseline="0" dirty="0" err="1">
                <a:latin typeface="Arial" charset="0"/>
              </a:rPr>
              <a:t>combinations</a:t>
            </a:r>
            <a:r>
              <a:rPr lang="fr-FR" baseline="0" dirty="0">
                <a:latin typeface="Arial" charset="0"/>
              </a:rPr>
              <a:t> of </a:t>
            </a:r>
            <a:r>
              <a:rPr lang="fr-FR" baseline="0">
                <a:latin typeface="Arial" charset="0"/>
              </a:rPr>
              <a:t>CFFs</a:t>
            </a:r>
            <a:r>
              <a:rPr lang="fr-FR" baseline="0" dirty="0">
                <a:latin typeface="Arial" charset="0"/>
              </a:rPr>
              <a:t> and </a:t>
            </a:r>
            <a:r>
              <a:rPr lang="fr-FR" baseline="0" dirty="0" err="1">
                <a:latin typeface="Arial" charset="0"/>
              </a:rPr>
              <a:t>electromagnetic</a:t>
            </a:r>
            <a:r>
              <a:rPr lang="fr-FR" baseline="0" dirty="0">
                <a:latin typeface="Arial" charset="0"/>
              </a:rPr>
              <a:t> </a:t>
            </a:r>
            <a:r>
              <a:rPr lang="fr-FR" baseline="0" dirty="0" err="1">
                <a:latin typeface="Arial" charset="0"/>
              </a:rPr>
              <a:t>form</a:t>
            </a:r>
            <a:r>
              <a:rPr lang="fr-FR" baseline="0" dirty="0">
                <a:latin typeface="Arial" charset="0"/>
              </a:rPr>
              <a:t> </a:t>
            </a:r>
            <a:r>
              <a:rPr lang="fr-FR" baseline="0" dirty="0" err="1">
                <a:latin typeface="Arial" charset="0"/>
              </a:rPr>
              <a:t>factors</a:t>
            </a:r>
            <a:r>
              <a:rPr lang="fr-FR" baseline="0" dirty="0">
                <a:latin typeface="Arial" charset="0"/>
              </a:rPr>
              <a:t>. The coefficients of the </a:t>
            </a:r>
            <a:r>
              <a:rPr lang="fr-FR" baseline="0" dirty="0" err="1">
                <a:latin typeface="Arial" charset="0"/>
              </a:rPr>
              <a:t>combinations</a:t>
            </a:r>
            <a:r>
              <a:rPr lang="fr-FR" baseline="0" dirty="0">
                <a:latin typeface="Arial" charset="0"/>
              </a:rPr>
              <a:t> change for </a:t>
            </a:r>
            <a:r>
              <a:rPr lang="fr-FR" baseline="0" dirty="0" err="1">
                <a:latin typeface="Arial" charset="0"/>
              </a:rPr>
              <a:t>each</a:t>
            </a:r>
            <a:r>
              <a:rPr lang="fr-FR" baseline="0" dirty="0">
                <a:latin typeface="Arial" charset="0"/>
              </a:rPr>
              <a:t> observable, </a:t>
            </a:r>
            <a:r>
              <a:rPr lang="fr-FR" baseline="0" dirty="0" err="1">
                <a:latin typeface="Arial" charset="0"/>
              </a:rPr>
              <a:t>making</a:t>
            </a:r>
            <a:r>
              <a:rPr lang="fr-FR" baseline="0" dirty="0">
                <a:latin typeface="Arial" charset="0"/>
              </a:rPr>
              <a:t> </a:t>
            </a:r>
            <a:r>
              <a:rPr lang="fr-FR" baseline="0" dirty="0" err="1">
                <a:latin typeface="Arial" charset="0"/>
              </a:rPr>
              <a:t>each</a:t>
            </a:r>
            <a:r>
              <a:rPr lang="fr-FR" baseline="0" dirty="0">
                <a:latin typeface="Arial" charset="0"/>
              </a:rPr>
              <a:t> observable sensitive to a </a:t>
            </a:r>
            <a:r>
              <a:rPr lang="fr-FR" baseline="0" dirty="0" err="1">
                <a:latin typeface="Arial" charset="0"/>
              </a:rPr>
              <a:t>specific</a:t>
            </a:r>
            <a:r>
              <a:rPr lang="fr-FR" baseline="0" dirty="0">
                <a:latin typeface="Arial" charset="0"/>
              </a:rPr>
              <a:t> </a:t>
            </a:r>
            <a:r>
              <a:rPr lang="fr-FR" baseline="0" dirty="0" err="1">
                <a:latin typeface="Arial" charset="0"/>
              </a:rPr>
              <a:t>combination</a:t>
            </a:r>
            <a:r>
              <a:rPr lang="fr-FR" baseline="0" dirty="0">
                <a:latin typeface="Arial" charset="0"/>
              </a:rPr>
              <a:t> of CFFs. </a:t>
            </a:r>
            <a:endParaRPr lang="fr-FR" dirty="0">
              <a:latin typeface="Arial" charset="0"/>
            </a:endParaRPr>
          </a:p>
          <a:p>
            <a:r>
              <a:rPr lang="fr-FR" dirty="0" err="1">
                <a:latin typeface="Arial" charset="0"/>
              </a:rPr>
              <a:t>nDVCS</a:t>
            </a:r>
            <a:r>
              <a:rPr lang="fr-FR" dirty="0">
                <a:latin typeface="Arial" charset="0"/>
              </a:rPr>
              <a:t> </a:t>
            </a:r>
            <a:r>
              <a:rPr lang="fr-FR" dirty="0" err="1">
                <a:latin typeface="Arial" charset="0"/>
              </a:rPr>
              <a:t>complements</a:t>
            </a:r>
            <a:r>
              <a:rPr lang="fr-FR" dirty="0">
                <a:latin typeface="Arial" charset="0"/>
              </a:rPr>
              <a:t> </a:t>
            </a:r>
            <a:r>
              <a:rPr lang="fr-FR" dirty="0" err="1">
                <a:latin typeface="Arial" charset="0"/>
              </a:rPr>
              <a:t>pDVCS</a:t>
            </a:r>
            <a:r>
              <a:rPr lang="fr-FR" dirty="0">
                <a:latin typeface="Arial" charset="0"/>
              </a:rPr>
              <a:t> for the </a:t>
            </a:r>
            <a:r>
              <a:rPr lang="fr-FR" dirty="0" err="1">
                <a:latin typeface="Arial" charset="0"/>
              </a:rPr>
              <a:t>different</a:t>
            </a:r>
            <a:r>
              <a:rPr lang="fr-FR" dirty="0">
                <a:latin typeface="Arial" charset="0"/>
              </a:rPr>
              <a:t> </a:t>
            </a:r>
            <a:r>
              <a:rPr lang="fr-FR" dirty="0" err="1">
                <a:latin typeface="Arial" charset="0"/>
              </a:rPr>
              <a:t>sensitivity</a:t>
            </a:r>
            <a:r>
              <a:rPr lang="fr-FR" dirty="0">
                <a:latin typeface="Arial" charset="0"/>
              </a:rPr>
              <a:t> to </a:t>
            </a:r>
            <a:r>
              <a:rPr lang="fr-FR" dirty="0" err="1">
                <a:latin typeface="Arial" charset="0"/>
              </a:rPr>
              <a:t>GPDs</a:t>
            </a:r>
            <a:r>
              <a:rPr lang="fr-FR" dirty="0">
                <a:latin typeface="Arial" charset="0"/>
              </a:rPr>
              <a:t> of the </a:t>
            </a:r>
            <a:r>
              <a:rPr lang="fr-FR" dirty="0" err="1">
                <a:latin typeface="Arial" charset="0"/>
              </a:rPr>
              <a:t>various</a:t>
            </a:r>
            <a:r>
              <a:rPr lang="fr-FR" dirty="0">
                <a:latin typeface="Arial" charset="0"/>
              </a:rPr>
              <a:t> observables. </a:t>
            </a:r>
          </a:p>
        </p:txBody>
      </p:sp>
      <p:sp>
        <p:nvSpPr>
          <p:cNvPr id="20378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7AD5E8-A25F-4F9F-A2ED-9B4AE82BD08E}" type="slidenum">
              <a:rPr lang="en-US">
                <a:solidFill>
                  <a:srgbClr val="000000"/>
                </a:solidFill>
                <a:latin typeface="Arial" charset="0"/>
              </a:rPr>
              <a:pPr/>
              <a:t>28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727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92FAC2-3510-1743-97FA-2C94410C5D4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878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6370C3E-5204-AF4D-8AF4-2FBEC8DDCAED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Calibri" charset="0"/>
              </a:rPr>
              <a:t>Example of statistics achievable with specified running conditions. Emphasize large Q2 coverage – together with 6 GeV data (EG4/EG1/EG1-EG1dvcs) and high-Q2 data from SLAC and COMPASS/SMC, will provide enough precision to separate HT and DGLAP evolution and put new bounds on Delta-G at moderate to high x, as well as pol. PDFs. (Deuteron important!)</a:t>
            </a:r>
          </a:p>
        </p:txBody>
      </p:sp>
    </p:spTree>
    <p:extLst>
      <p:ext uri="{BB962C8B-B14F-4D97-AF65-F5344CB8AC3E}">
        <p14:creationId xmlns:p14="http://schemas.microsoft.com/office/powerpoint/2010/main" val="718172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From the TAC report: “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The expected data are highly anticipated, and will provide valuable inputs into global QCD analyses of PDFs, TMDs and GPDs, such as those being undertaken in 1-D and 3-D studies by the JAM Collaboration at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JLab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and other global analysis efforts worldwide.“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92FAC2-3510-1743-97FA-2C94410C5D4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75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indicate continuing high interest.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92FAC2-3510-1743-97FA-2C94410C5D4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114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667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794F2D4-20F0-0E4F-89B0-BD5F2F323452}" type="slidenum">
              <a:rPr lang="en-US" sz="1300"/>
              <a:pPr eaLnBrk="1" hangingPunct="1"/>
              <a:t>8</a:t>
            </a:fld>
            <a:endParaRPr lang="en-US" sz="130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5374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92A6-A82E-43D0-A077-F8223F86E17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135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992A6-A82E-43D0-A077-F8223F86E17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0625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Im</a:t>
            </a:r>
            <a:r>
              <a:rPr lang="en-US" dirty="0"/>
              <a:t>(H) and </a:t>
            </a:r>
            <a:r>
              <a:rPr lang="en-US" dirty="0" err="1"/>
              <a:t>Im</a:t>
            </a:r>
            <a:r>
              <a:rPr lang="en-US" dirty="0"/>
              <a:t>(E) for the n REQUIRE pol. target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92FAC2-3510-1743-97FA-2C94410C5D4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160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545267-AE6C-BD4A-9BB9-EE48413352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290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3C82C6-7BAD-4845-B528-DDA48D23C1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831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0CAB3-2C36-5E40-8A28-711A2A91E7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3404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A7C56-ADD1-4A4F-9F5D-759AE578C7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620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F593E2-9D45-FE4E-8BF8-47C54D1C05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092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8E559-1F2A-4E4D-9A2E-2DB310AE50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288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8AD05A-2EB2-1F48-918B-440173FEDC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412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1CE4C2-967B-4648-B53D-A501FFB2DF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372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B123B9-F45E-3346-9578-B7DBAD5101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425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31614A-3F3D-424E-AE0D-849F9C8056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533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E4589D-46A3-AD41-9543-8837FD161F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854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7CAFFC-D498-EF44-8146-FE216E43A5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127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BEBEB"/>
            </a:gs>
            <a:gs pos="50000">
              <a:schemeClr val="accent1"/>
            </a:gs>
            <a:gs pos="100000">
              <a:srgbClr val="EBEB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fld id="{007E3AF3-8E8A-AB47-ABE8-D610EC81D4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Osaka" charset="-128"/>
          <a:cs typeface="Osaka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24.wm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1.w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3.wmf"/><Relationship Id="rId5" Type="http://schemas.openxmlformats.org/officeDocument/2006/relationships/image" Target="../media/image20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22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26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3.em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7" Type="http://schemas.openxmlformats.org/officeDocument/2006/relationships/image" Target="../media/image55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3.wmf"/><Relationship Id="rId4" Type="http://schemas.openxmlformats.org/officeDocument/2006/relationships/oleObject" Target="../embeddings/oleObject7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tiff"/><Relationship Id="rId4" Type="http://schemas.openxmlformats.org/officeDocument/2006/relationships/image" Target="../media/image66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lab.org/exp_prog/proposals/16/E12-06-109A.pdf" TargetMode="External"/><Relationship Id="rId7" Type="http://schemas.openxmlformats.org/officeDocument/2006/relationships/hyperlink" Target="https://www.jlab.org/exp_prog/proposals/09/PR12-09-009.pdf" TargetMode="External"/><Relationship Id="rId2" Type="http://schemas.openxmlformats.org/officeDocument/2006/relationships/hyperlink" Target="https://www.jlab.org/exp_prog/proposals/06/PR12-06-109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jlab.org/exp_prog/proposals/09/PR12-09-007.pdf" TargetMode="External"/><Relationship Id="rId5" Type="http://schemas.openxmlformats.org/officeDocument/2006/relationships/hyperlink" Target="https://www.jlab.org/exp_prog/proposals/07/PR12-07-107.pdf" TargetMode="External"/><Relationship Id="rId4" Type="http://schemas.openxmlformats.org/officeDocument/2006/relationships/hyperlink" Target="https://www.jlab.org/exp_prog/proposals/06/PR12-06-119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wm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303" y="329242"/>
            <a:ext cx="9144000" cy="1668415"/>
          </a:xfrm>
        </p:spPr>
        <p:txBody>
          <a:bodyPr/>
          <a:lstStyle/>
          <a:p>
            <a:pPr eaLnBrk="1" hangingPunct="1">
              <a:lnSpc>
                <a:spcPts val="4400"/>
              </a:lnSpc>
              <a:spcBef>
                <a:spcPts val="0"/>
              </a:spcBef>
            </a:pPr>
            <a:r>
              <a:rPr lang="en-US" sz="4000" dirty="0">
                <a:latin typeface="Arial" charset="0"/>
                <a:ea typeface="Osaka" charset="0"/>
                <a:cs typeface="Osaka" charset="0"/>
              </a:rPr>
              <a:t>CLAS12 Run Group C</a:t>
            </a:r>
            <a:br>
              <a:rPr lang="en-US" sz="4000" dirty="0">
                <a:latin typeface="Arial" charset="0"/>
                <a:ea typeface="Osaka" charset="0"/>
                <a:cs typeface="Osaka" charset="0"/>
              </a:rPr>
            </a:br>
            <a:r>
              <a:rPr lang="en-US" sz="2800" dirty="0">
                <a:latin typeface="Arial" charset="0"/>
                <a:ea typeface="Osaka" charset="0"/>
                <a:cs typeface="Osaka" charset="0"/>
              </a:rPr>
              <a:t>Jeopardy Review PAC 48</a:t>
            </a:r>
            <a:br>
              <a:rPr lang="en-US" sz="2800" dirty="0">
                <a:latin typeface="Arial" charset="0"/>
                <a:ea typeface="Osaka" charset="0"/>
                <a:cs typeface="Osaka" charset="0"/>
              </a:rPr>
            </a:br>
            <a:r>
              <a:rPr lang="en-US" sz="2800" dirty="0">
                <a:latin typeface="Arial" charset="0"/>
                <a:ea typeface="Osaka" charset="0"/>
                <a:cs typeface="Osaka" charset="0"/>
              </a:rPr>
              <a:t>September 25, 2020</a:t>
            </a:r>
            <a:endParaRPr lang="en-US" sz="4000" dirty="0"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1536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5334000"/>
            <a:ext cx="7391400" cy="1143000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2426FF"/>
                </a:solidFill>
                <a:latin typeface="Arial" charset="0"/>
                <a:ea typeface="Osaka" charset="0"/>
                <a:cs typeface="Osaka" charset="0"/>
              </a:rPr>
              <a:t>Sebastian Kuhn, </a:t>
            </a:r>
            <a:r>
              <a:rPr lang="en-US" sz="2400" i="1" dirty="0">
                <a:solidFill>
                  <a:srgbClr val="2426FF"/>
                </a:solidFill>
                <a:latin typeface="Arial" charset="0"/>
                <a:ea typeface="Osaka" charset="0"/>
                <a:cs typeface="Osaka" charset="0"/>
              </a:rPr>
              <a:t>Old Dominion University</a:t>
            </a:r>
          </a:p>
          <a:p>
            <a:pPr eaLnBrk="1" hangingPunct="1"/>
            <a:r>
              <a:rPr lang="en-US" sz="2400" i="1" dirty="0">
                <a:solidFill>
                  <a:srgbClr val="2426FF"/>
                </a:solidFill>
                <a:latin typeface="Arial" charset="0"/>
                <a:ea typeface="Osaka" charset="0"/>
                <a:cs typeface="Osaka" charset="0"/>
              </a:rPr>
              <a:t>for the Run Group and the CLAS collaboration</a:t>
            </a:r>
            <a:endParaRPr lang="en-US" sz="2400" dirty="0">
              <a:solidFill>
                <a:srgbClr val="2426FF"/>
              </a:solidFill>
              <a:latin typeface="Arial" charset="0"/>
              <a:ea typeface="Osaka" charset="0"/>
              <a:cs typeface="Osaka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184FC3-6E69-5040-8C3E-4EDD04FE2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2471315"/>
            <a:ext cx="9144000" cy="191537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ZoneTexte 73"/>
          <p:cNvSpPr txBox="1"/>
          <p:nvPr/>
        </p:nvSpPr>
        <p:spPr>
          <a:xfrm>
            <a:off x="4410701" y="6014057"/>
            <a:ext cx="4742657" cy="83099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0" dirty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fr-FR" sz="1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combined</a:t>
            </a:r>
            <a:r>
              <a:rPr lang="fr-FR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analysis</a:t>
            </a:r>
            <a:r>
              <a:rPr lang="fr-FR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600" b="0" dirty="0"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fr-FR" sz="1600" b="0" dirty="0" err="1">
                <a:latin typeface="Times New Roman" pitchFamily="18" charset="0"/>
                <a:cs typeface="Times New Roman" pitchFamily="18" charset="0"/>
              </a:rPr>
              <a:t>DVCS</a:t>
            </a:r>
            <a:r>
              <a:rPr lang="fr-FR" sz="1600" b="0" dirty="0">
                <a:latin typeface="Times New Roman" pitchFamily="18" charset="0"/>
                <a:cs typeface="Times New Roman" pitchFamily="18" charset="0"/>
              </a:rPr>
              <a:t> observables for</a:t>
            </a:r>
            <a:r>
              <a:rPr lang="fr-FR" sz="1600" dirty="0">
                <a:latin typeface="Times New Roman" pitchFamily="18" charset="0"/>
                <a:cs typeface="Times New Roman" pitchFamily="18" charset="0"/>
              </a:rPr>
              <a:t> proton and neutron </a:t>
            </a:r>
            <a:r>
              <a:rPr lang="fr-FR" sz="1600" b="0" dirty="0" err="1">
                <a:latin typeface="Times New Roman" pitchFamily="18" charset="0"/>
                <a:cs typeface="Times New Roman" pitchFamily="18" charset="0"/>
              </a:rPr>
              <a:t>targets</a:t>
            </a:r>
            <a:r>
              <a:rPr lang="fr-FR" sz="16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600" b="0" dirty="0" err="1"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fr-FR" sz="16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600" b="0" dirty="0" err="1">
                <a:latin typeface="Times New Roman" pitchFamily="18" charset="0"/>
                <a:cs typeface="Times New Roman" pitchFamily="18" charset="0"/>
              </a:rPr>
              <a:t>necessary</a:t>
            </a:r>
            <a:r>
              <a:rPr lang="fr-FR" sz="1600" b="0" dirty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fr-FR" sz="1600" b="0" dirty="0" err="1">
                <a:latin typeface="Times New Roman" pitchFamily="18" charset="0"/>
                <a:cs typeface="Times New Roman" pitchFamily="18" charset="0"/>
              </a:rPr>
              <a:t>perform</a:t>
            </a:r>
            <a:r>
              <a:rPr lang="fr-FR" sz="1600" b="0" dirty="0">
                <a:latin typeface="Times New Roman" pitchFamily="18" charset="0"/>
                <a:cs typeface="Times New Roman" pitchFamily="18" charset="0"/>
              </a:rPr>
              <a:t> the </a:t>
            </a:r>
            <a:r>
              <a:rPr lang="fr-FR" sz="1600" dirty="0" err="1">
                <a:latin typeface="Times New Roman" pitchFamily="18" charset="0"/>
                <a:cs typeface="Times New Roman" pitchFamily="18" charset="0"/>
              </a:rPr>
              <a:t>flavor</a:t>
            </a:r>
            <a:r>
              <a:rPr lang="fr-F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600" dirty="0" err="1">
                <a:latin typeface="Times New Roman" pitchFamily="18" charset="0"/>
                <a:cs typeface="Times New Roman" pitchFamily="18" charset="0"/>
              </a:rPr>
              <a:t>separation</a:t>
            </a:r>
            <a:r>
              <a:rPr lang="fr-F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600" b="0" dirty="0">
                <a:latin typeface="Times New Roman" pitchFamily="18" charset="0"/>
                <a:cs typeface="Times New Roman" pitchFamily="18" charset="0"/>
              </a:rPr>
              <a:t>of the </a:t>
            </a:r>
            <a:r>
              <a:rPr lang="fr-FR" sz="1600" b="0" dirty="0" err="1">
                <a:latin typeface="Times New Roman" pitchFamily="18" charset="0"/>
                <a:cs typeface="Times New Roman" pitchFamily="18" charset="0"/>
              </a:rPr>
              <a:t>CFFs</a:t>
            </a:r>
            <a:endParaRPr lang="fr-FR" sz="16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Flèche vers le bas 19"/>
          <p:cNvSpPr/>
          <p:nvPr/>
        </p:nvSpPr>
        <p:spPr bwMode="auto">
          <a:xfrm rot="16200000">
            <a:off x="3910345" y="4839235"/>
            <a:ext cx="536862" cy="862648"/>
          </a:xfrm>
          <a:prstGeom prst="down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9" y="5941284"/>
            <a:ext cx="4571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0" dirty="0">
                <a:latin typeface="Times New Roman" pitchFamily="18" charset="0"/>
                <a:cs typeface="Times New Roman" pitchFamily="18" charset="0"/>
              </a:rPr>
              <a:t>Proton and neutron </a:t>
            </a:r>
            <a:r>
              <a:rPr lang="fr-FR" sz="1600" b="0" dirty="0" err="1">
                <a:latin typeface="Times New Roman" pitchFamily="18" charset="0"/>
                <a:cs typeface="Times New Roman" pitchFamily="18" charset="0"/>
              </a:rPr>
              <a:t>GPDs</a:t>
            </a:r>
            <a:r>
              <a:rPr lang="fr-FR" sz="1600" b="0" dirty="0">
                <a:latin typeface="Times New Roman" pitchFamily="18" charset="0"/>
                <a:cs typeface="Times New Roman" pitchFamily="18" charset="0"/>
              </a:rPr>
              <a:t> (and </a:t>
            </a:r>
            <a:r>
              <a:rPr lang="fr-FR" sz="1600" b="0" dirty="0" err="1">
                <a:latin typeface="Times New Roman" pitchFamily="18" charset="0"/>
                <a:cs typeface="Times New Roman" pitchFamily="18" charset="0"/>
              </a:rPr>
              <a:t>CFFs</a:t>
            </a:r>
            <a:r>
              <a:rPr lang="fr-FR" sz="1600" b="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fr-FR" sz="1600" dirty="0">
                <a:latin typeface="Times New Roman" pitchFamily="18" charset="0"/>
                <a:cs typeface="Times New Roman" pitchFamily="18" charset="0"/>
              </a:rPr>
              <a:t>are </a:t>
            </a:r>
            <a:r>
              <a:rPr lang="fr-FR" sz="1600" dirty="0" err="1">
                <a:latin typeface="Times New Roman" pitchFamily="18" charset="0"/>
                <a:cs typeface="Times New Roman" pitchFamily="18" charset="0"/>
              </a:rPr>
              <a:t>linear</a:t>
            </a:r>
            <a:r>
              <a:rPr lang="fr-F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600" dirty="0" err="1">
                <a:latin typeface="Times New Roman" pitchFamily="18" charset="0"/>
                <a:cs typeface="Times New Roman" pitchFamily="18" charset="0"/>
              </a:rPr>
              <a:t>combinations</a:t>
            </a:r>
            <a:r>
              <a:rPr lang="fr-FR" sz="1600" dirty="0">
                <a:latin typeface="Times New Roman" pitchFamily="18" charset="0"/>
                <a:cs typeface="Times New Roman" pitchFamily="18" charset="0"/>
              </a:rPr>
              <a:t> of quark </a:t>
            </a:r>
            <a:r>
              <a:rPr lang="fr-FR" sz="1600" dirty="0" err="1">
                <a:latin typeface="Times New Roman" pitchFamily="18" charset="0"/>
                <a:cs typeface="Times New Roman" pitchFamily="18" charset="0"/>
              </a:rPr>
              <a:t>GPDs</a:t>
            </a:r>
            <a:endParaRPr lang="fr-FR" sz="1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Objet 8"/>
          <p:cNvGraphicFramePr>
            <a:graphicFrameLocks noChangeAspect="1"/>
          </p:cNvGraphicFramePr>
          <p:nvPr/>
        </p:nvGraphicFramePr>
        <p:xfrm>
          <a:off x="366760" y="4680203"/>
          <a:ext cx="3206758" cy="12905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8" name="Équation" r:id="rId4" imgW="2018956" imgH="812433" progId="Equation.3">
                  <p:embed/>
                </p:oleObj>
              </mc:Choice>
              <mc:Fallback>
                <p:oleObj name="Équation" r:id="rId4" imgW="2018956" imgH="812433" progId="Equation.3">
                  <p:embed/>
                  <p:pic>
                    <p:nvPicPr>
                      <p:cNvPr id="9" name="Obje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760" y="4680203"/>
                        <a:ext cx="3206758" cy="129055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2754" name="Object 2"/>
          <p:cNvGraphicFramePr>
            <a:graphicFrameLocks noChangeAspect="1"/>
          </p:cNvGraphicFramePr>
          <p:nvPr/>
        </p:nvGraphicFramePr>
        <p:xfrm>
          <a:off x="4862306" y="4632525"/>
          <a:ext cx="3289817" cy="1276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9" name="Équation" r:id="rId6" imgW="2095018" imgH="812433" progId="Equation.3">
                  <p:embed/>
                </p:oleObj>
              </mc:Choice>
              <mc:Fallback>
                <p:oleObj name="Équation" r:id="rId6" imgW="2095018" imgH="812433" progId="Equation.3">
                  <p:embed/>
                  <p:pic>
                    <p:nvPicPr>
                      <p:cNvPr id="20275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2306" y="4632525"/>
                        <a:ext cx="3289817" cy="1276066"/>
                      </a:xfrm>
                      <a:prstGeom prst="rect">
                        <a:avLst/>
                      </a:prstGeom>
                      <a:noFill/>
                      <a:ln w="63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6619617" y="3175046"/>
            <a:ext cx="13436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0" i="1" dirty="0" err="1">
                <a:solidFill>
                  <a:srgbClr val="FF0000"/>
                </a:solidFill>
                <a:latin typeface="Times New Roman" pitchFamily="18" charset="0"/>
              </a:rPr>
              <a:t>Im</a:t>
            </a:r>
            <a:r>
              <a:rPr lang="en-US" sz="2000" b="0" dirty="0">
                <a:solidFill>
                  <a:srgbClr val="FF0000"/>
                </a:solidFill>
                <a:latin typeface="Times New Roman" pitchFamily="18" charset="0"/>
              </a:rPr>
              <a:t>{</a:t>
            </a:r>
            <a:r>
              <a:rPr lang="en-US" sz="2000" dirty="0" err="1">
                <a:solidFill>
                  <a:srgbClr val="FF0000"/>
                </a:solidFill>
                <a:latin typeface="Monotype Corsiva" pitchFamily="66" charset="0"/>
              </a:rPr>
              <a:t>H</a:t>
            </a:r>
            <a:r>
              <a:rPr lang="en-US" sz="2000" baseline="-25000" dirty="0" err="1">
                <a:solidFill>
                  <a:srgbClr val="FF0000"/>
                </a:solidFill>
                <a:latin typeface="Times New Roman" pitchFamily="18" charset="0"/>
              </a:rPr>
              <a:t>n</a:t>
            </a:r>
            <a:r>
              <a:rPr lang="en-US" sz="2000" b="0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2000" b="0" dirty="0">
                <a:solidFill>
                  <a:srgbClr val="FF0000"/>
                </a:solidFill>
                <a:latin typeface="Monotype Corsiva" pitchFamily="66" charset="0"/>
              </a:rPr>
              <a:t>E</a:t>
            </a:r>
            <a:r>
              <a:rPr lang="en-US" sz="2000" b="0" baseline="-25000" dirty="0">
                <a:solidFill>
                  <a:srgbClr val="FF0000"/>
                </a:solidFill>
                <a:latin typeface="Times New Roman" pitchFamily="18" charset="0"/>
              </a:rPr>
              <a:t>n</a:t>
            </a:r>
            <a:r>
              <a:rPr lang="en-US" sz="2000" b="0" dirty="0">
                <a:solidFill>
                  <a:srgbClr val="FF0000"/>
                </a:solidFill>
                <a:latin typeface="Times New Roman" pitchFamily="18" charset="0"/>
              </a:rPr>
              <a:t>}</a:t>
            </a: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495300" y="2197178"/>
            <a:ext cx="41148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7851824" y="3751368"/>
            <a:ext cx="12570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Symbol" pitchFamily="18" charset="2"/>
              <a:buNone/>
            </a:pPr>
            <a:r>
              <a:rPr lang="en-US" sz="1400" dirty="0">
                <a:solidFill>
                  <a:srgbClr val="000000"/>
                </a:solidFill>
                <a:latin typeface="Symbol" pitchFamily="18" charset="2"/>
              </a:rPr>
              <a:t>x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</a:rPr>
              <a:t>= </a:t>
            </a:r>
            <a:r>
              <a:rPr lang="en-US" sz="1400" dirty="0" err="1">
                <a:solidFill>
                  <a:srgbClr val="000000"/>
                </a:solidFill>
                <a:latin typeface="Times New Roman" pitchFamily="18" charset="0"/>
              </a:rPr>
              <a:t>x</a:t>
            </a:r>
            <a:r>
              <a:rPr lang="en-US" sz="1400" baseline="-25000" dirty="0" err="1">
                <a:solidFill>
                  <a:srgbClr val="000000"/>
                </a:solidFill>
                <a:latin typeface="Times New Roman" pitchFamily="18" charset="0"/>
              </a:rPr>
              <a:t>B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</a:rPr>
              <a:t>/(2-x</a:t>
            </a:r>
            <a:r>
              <a:rPr lang="en-US" sz="1400" baseline="-25000" dirty="0">
                <a:solidFill>
                  <a:srgbClr val="000000"/>
                </a:solidFill>
                <a:latin typeface="Times New Roman" pitchFamily="18" charset="0"/>
              </a:rPr>
              <a:t>B</a:t>
            </a:r>
            <a:r>
              <a:rPr lang="en-US" sz="1400" dirty="0">
                <a:solidFill>
                  <a:srgbClr val="000000"/>
                </a:solidFill>
                <a:latin typeface="Times New Roman" pitchFamily="18" charset="0"/>
              </a:rPr>
              <a:t>)    </a:t>
            </a:r>
          </a:p>
          <a:p>
            <a:pPr>
              <a:buFont typeface="Symbol" pitchFamily="18" charset="2"/>
              <a:buNone/>
            </a:pPr>
            <a:r>
              <a:rPr lang="en-US" sz="1400" dirty="0">
                <a:solidFill>
                  <a:srgbClr val="000000"/>
                </a:solidFill>
                <a:latin typeface="Times New Roman" pitchFamily="18" charset="0"/>
              </a:rPr>
              <a:t>k=-t/4M</a:t>
            </a:r>
            <a:r>
              <a:rPr lang="en-US" sz="1400" baseline="30000" dirty="0">
                <a:solidFill>
                  <a:srgbClr val="000000"/>
                </a:solidFill>
                <a:latin typeface="Times New Roman" pitchFamily="18" charset="0"/>
              </a:rPr>
              <a:t>2</a:t>
            </a:r>
            <a:endParaRPr lang="en-US" sz="1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9" name="Group 83"/>
          <p:cNvGrpSpPr>
            <a:grpSpLocks/>
          </p:cNvGrpSpPr>
          <p:nvPr/>
        </p:nvGrpSpPr>
        <p:grpSpPr bwMode="auto">
          <a:xfrm>
            <a:off x="135568" y="2730107"/>
            <a:ext cx="7893050" cy="717550"/>
            <a:chOff x="320" y="1609"/>
            <a:chExt cx="4972" cy="452"/>
          </a:xfrm>
        </p:grpSpPr>
        <p:sp>
          <p:nvSpPr>
            <p:cNvPr id="21" name="Text Box 6"/>
            <p:cNvSpPr txBox="1">
              <a:spLocks noChangeArrowheads="1"/>
            </p:cNvSpPr>
            <p:nvPr/>
          </p:nvSpPr>
          <p:spPr bwMode="auto">
            <a:xfrm>
              <a:off x="461" y="1613"/>
              <a:ext cx="2166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b="0" dirty="0" err="1">
                  <a:solidFill>
                    <a:srgbClr val="000000"/>
                  </a:solidFill>
                  <a:latin typeface="Times New Roman" pitchFamily="18" charset="0"/>
                </a:rPr>
                <a:t>Unpolarized</a:t>
              </a:r>
              <a:r>
                <a:rPr lang="en-US" sz="1600" b="0" dirty="0">
                  <a:solidFill>
                    <a:srgbClr val="000000"/>
                  </a:solidFill>
                  <a:latin typeface="Times New Roman" pitchFamily="18" charset="0"/>
                </a:rPr>
                <a:t> beam, </a:t>
              </a:r>
              <a:r>
                <a:rPr lang="en-US" sz="1600" dirty="0">
                  <a:solidFill>
                    <a:srgbClr val="000000"/>
                  </a:solidFill>
                  <a:latin typeface="Times New Roman" pitchFamily="18" charset="0"/>
                </a:rPr>
                <a:t>longitudinal</a:t>
              </a:r>
              <a:r>
                <a:rPr lang="en-US" sz="1600" b="0" dirty="0">
                  <a:solidFill>
                    <a:srgbClr val="000000"/>
                  </a:solidFill>
                  <a:latin typeface="Times New Roman" pitchFamily="18" charset="0"/>
                </a:rPr>
                <a:t> target:</a:t>
              </a:r>
            </a:p>
          </p:txBody>
        </p:sp>
        <p:sp>
          <p:nvSpPr>
            <p:cNvPr id="22" name="Text Box 8"/>
            <p:cNvSpPr txBox="1">
              <a:spLocks noChangeArrowheads="1"/>
            </p:cNvSpPr>
            <p:nvPr/>
          </p:nvSpPr>
          <p:spPr bwMode="auto">
            <a:xfrm>
              <a:off x="320" y="1828"/>
              <a:ext cx="356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dirty="0" err="1">
                  <a:solidFill>
                    <a:srgbClr val="000000"/>
                  </a:solidFill>
                  <a:latin typeface="Symbol" pitchFamily="18" charset="2"/>
                  <a:cs typeface="Times New Roman" pitchFamily="18" charset="0"/>
                </a:rPr>
                <a:t>Ds</a:t>
              </a:r>
              <a:r>
                <a:rPr lang="en-US" baseline="-250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UL</a:t>
              </a:r>
              <a:r>
                <a:rPr lang="en-US" baseline="-250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0" dirty="0">
                  <a:solidFill>
                    <a:srgbClr val="000000"/>
                  </a:solidFill>
                  <a:latin typeface="Times New Roman" pitchFamily="18" charset="0"/>
                </a:rPr>
                <a:t>~ </a:t>
              </a:r>
              <a:r>
                <a:rPr lang="en-US" b="0" dirty="0" err="1">
                  <a:solidFill>
                    <a:srgbClr val="FF3300"/>
                  </a:solidFill>
                  <a:latin typeface="Times New Roman" pitchFamily="18" charset="0"/>
                </a:rPr>
                <a:t>sin</a:t>
              </a:r>
              <a:r>
                <a:rPr lang="en-US" b="0" dirty="0" err="1">
                  <a:solidFill>
                    <a:srgbClr val="FF3300"/>
                  </a:solidFill>
                  <a:latin typeface="Symbol" pitchFamily="18" charset="2"/>
                </a:rPr>
                <a:t>f</a:t>
              </a:r>
              <a:r>
                <a:rPr lang="en-US" dirty="0" err="1">
                  <a:solidFill>
                    <a:srgbClr val="000000"/>
                  </a:solidFill>
                  <a:latin typeface="Times New Roman" pitchFamily="18" charset="0"/>
                </a:rPr>
                <a:t>Im</a:t>
              </a:r>
              <a:r>
                <a:rPr lang="en-US" b="0" dirty="0">
                  <a:solidFill>
                    <a:srgbClr val="000000"/>
                  </a:solidFill>
                  <a:latin typeface="Times New Roman" pitchFamily="18" charset="0"/>
                </a:rPr>
                <a:t>{F</a:t>
              </a:r>
              <a:r>
                <a:rPr lang="en-US" b="0" baseline="-25000" dirty="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r>
                <a:rPr lang="en-US" b="0" dirty="0">
                  <a:solidFill>
                    <a:srgbClr val="0000FF"/>
                  </a:solidFill>
                  <a:latin typeface="Monotype Corsiva" pitchFamily="66" charset="0"/>
                </a:rPr>
                <a:t>H</a:t>
              </a:r>
              <a:r>
                <a:rPr lang="en-US" b="0" dirty="0">
                  <a:solidFill>
                    <a:srgbClr val="000000"/>
                  </a:solidFill>
                  <a:latin typeface="Times New Roman" pitchFamily="18" charset="0"/>
                </a:rPr>
                <a:t>+</a:t>
              </a:r>
              <a:r>
                <a:rPr lang="en-US" b="0" dirty="0">
                  <a:solidFill>
                    <a:srgbClr val="000000"/>
                  </a:solidFill>
                  <a:latin typeface="Symbol" pitchFamily="18" charset="2"/>
                </a:rPr>
                <a:t>x</a:t>
              </a:r>
              <a:r>
                <a:rPr lang="en-US" b="0" dirty="0">
                  <a:solidFill>
                    <a:srgbClr val="000000"/>
                  </a:solidFill>
                  <a:latin typeface="Times New Roman" pitchFamily="18" charset="0"/>
                </a:rPr>
                <a:t>(F</a:t>
              </a:r>
              <a:r>
                <a:rPr lang="en-US" b="0" baseline="-25000" dirty="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r>
                <a:rPr lang="en-US" b="0" dirty="0">
                  <a:solidFill>
                    <a:srgbClr val="000000"/>
                  </a:solidFill>
                  <a:latin typeface="Times New Roman" pitchFamily="18" charset="0"/>
                </a:rPr>
                <a:t>+F</a:t>
              </a:r>
              <a:r>
                <a:rPr lang="en-US" b="0" baseline="-25000" dirty="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r>
                <a:rPr lang="en-US" b="0" dirty="0">
                  <a:solidFill>
                    <a:srgbClr val="000000"/>
                  </a:solidFill>
                  <a:latin typeface="Times New Roman" pitchFamily="18" charset="0"/>
                </a:rPr>
                <a:t>)(</a:t>
              </a:r>
              <a:r>
                <a:rPr lang="en-US" b="0" dirty="0">
                  <a:solidFill>
                    <a:srgbClr val="0000FF"/>
                  </a:solidFill>
                  <a:latin typeface="Monotype Corsiva" pitchFamily="66" charset="0"/>
                </a:rPr>
                <a:t>H</a:t>
              </a:r>
              <a:r>
                <a:rPr lang="en-US" b="0" dirty="0">
                  <a:solidFill>
                    <a:srgbClr val="FF3300"/>
                  </a:solidFill>
                  <a:latin typeface="Times New Roman" pitchFamily="18" charset="0"/>
                </a:rPr>
                <a:t> </a:t>
              </a:r>
              <a:r>
                <a:rPr lang="en-US" b="0" dirty="0">
                  <a:solidFill>
                    <a:srgbClr val="000000"/>
                  </a:solidFill>
                  <a:latin typeface="Times New Roman" pitchFamily="18" charset="0"/>
                </a:rPr>
                <a:t>+ </a:t>
              </a:r>
              <a:r>
                <a:rPr lang="en-US" b="0" dirty="0" err="1">
                  <a:solidFill>
                    <a:srgbClr val="000000"/>
                  </a:solidFill>
                  <a:latin typeface="Times New Roman" pitchFamily="18" charset="0"/>
                </a:rPr>
                <a:t>x</a:t>
              </a:r>
              <a:r>
                <a:rPr lang="en-US" b="0" baseline="-25000" dirty="0" err="1">
                  <a:solidFill>
                    <a:srgbClr val="000000"/>
                  </a:solidFill>
                  <a:latin typeface="Times New Roman" pitchFamily="18" charset="0"/>
                </a:rPr>
                <a:t>B</a:t>
              </a:r>
              <a:r>
                <a:rPr lang="en-US" b="0" dirty="0">
                  <a:solidFill>
                    <a:srgbClr val="000000"/>
                  </a:solidFill>
                  <a:latin typeface="Times New Roman" pitchFamily="18" charset="0"/>
                </a:rPr>
                <a:t>/2</a:t>
              </a:r>
              <a:r>
                <a:rPr lang="en-US" b="0" dirty="0">
                  <a:solidFill>
                    <a:srgbClr val="0000FF"/>
                  </a:solidFill>
                  <a:latin typeface="Monotype Corsiva" pitchFamily="66" charset="0"/>
                </a:rPr>
                <a:t>E</a:t>
              </a:r>
              <a:r>
                <a:rPr lang="en-US" b="0" dirty="0">
                  <a:solidFill>
                    <a:srgbClr val="000000"/>
                  </a:solidFill>
                  <a:latin typeface="Times New Roman" pitchFamily="18" charset="0"/>
                </a:rPr>
                <a:t>) –</a:t>
              </a:r>
              <a:r>
                <a:rPr lang="en-US" b="0" dirty="0">
                  <a:solidFill>
                    <a:srgbClr val="000000"/>
                  </a:solidFill>
                  <a:latin typeface="Symbol" pitchFamily="18" charset="2"/>
                  <a:cs typeface="Times New Roman" pitchFamily="18" charset="0"/>
                </a:rPr>
                <a:t>x</a:t>
              </a:r>
              <a:r>
                <a:rPr lang="en-US" b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kF</a:t>
              </a:r>
              <a:r>
                <a:rPr lang="en-US" b="0" baseline="-250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b="0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b="0" dirty="0">
                  <a:solidFill>
                    <a:srgbClr val="0000FF"/>
                  </a:solidFill>
                  <a:latin typeface="Monotype Corsiva" pitchFamily="66" charset="0"/>
                </a:rPr>
                <a:t>E</a:t>
              </a:r>
              <a:r>
                <a:rPr lang="en-US" b="0" dirty="0">
                  <a:solidFill>
                    <a:srgbClr val="000000"/>
                  </a:solidFill>
                  <a:latin typeface="Monotype Corsiva" pitchFamily="66" charset="0"/>
                </a:rPr>
                <a:t>+…</a:t>
              </a:r>
              <a:r>
                <a:rPr lang="en-US" b="0" dirty="0">
                  <a:solidFill>
                    <a:srgbClr val="000000"/>
                  </a:solidFill>
                  <a:latin typeface="Times New Roman" pitchFamily="18" charset="0"/>
                </a:rPr>
                <a:t>}</a:t>
              </a:r>
              <a:endParaRPr lang="en-US" b="0" dirty="0">
                <a:solidFill>
                  <a:srgbClr val="000000"/>
                </a:solidFill>
                <a:latin typeface="Symbol" pitchFamily="18" charset="2"/>
              </a:endParaRPr>
            </a:p>
          </p:txBody>
        </p:sp>
        <p:sp>
          <p:nvSpPr>
            <p:cNvPr id="23" name="Rectangle 9"/>
            <p:cNvSpPr>
              <a:spLocks noChangeArrowheads="1"/>
            </p:cNvSpPr>
            <p:nvPr/>
          </p:nvSpPr>
          <p:spPr bwMode="auto">
            <a:xfrm>
              <a:off x="1546" y="1726"/>
              <a:ext cx="10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0" dirty="0">
                  <a:solidFill>
                    <a:srgbClr val="0000FF"/>
                  </a:solidFill>
                  <a:latin typeface="Times New Roman" pitchFamily="18" charset="0"/>
                </a:rPr>
                <a:t>~</a:t>
              </a:r>
              <a:endParaRPr lang="en-US" sz="2400" b="0" dirty="0">
                <a:solidFill>
                  <a:srgbClr val="0000FF"/>
                </a:solidFill>
                <a:latin typeface="Tahoma" pitchFamily="34" charset="0"/>
              </a:endParaRPr>
            </a:p>
          </p:txBody>
        </p:sp>
        <p:sp>
          <p:nvSpPr>
            <p:cNvPr id="24" name="Text Box 17"/>
            <p:cNvSpPr txBox="1">
              <a:spLocks noChangeArrowheads="1"/>
            </p:cNvSpPr>
            <p:nvPr/>
          </p:nvSpPr>
          <p:spPr bwMode="auto">
            <a:xfrm>
              <a:off x="4429" y="1707"/>
              <a:ext cx="863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000" b="0" i="1" dirty="0" err="1">
                  <a:solidFill>
                    <a:srgbClr val="0000FF"/>
                  </a:solidFill>
                  <a:latin typeface="Times New Roman" pitchFamily="18" charset="0"/>
                </a:rPr>
                <a:t>Im</a:t>
              </a:r>
              <a:r>
                <a:rPr lang="en-US" sz="2000" b="0" dirty="0">
                  <a:solidFill>
                    <a:srgbClr val="0000FF"/>
                  </a:solidFill>
                  <a:latin typeface="Times New Roman" pitchFamily="18" charset="0"/>
                </a:rPr>
                <a:t>{</a:t>
              </a:r>
              <a:r>
                <a:rPr lang="en-US" sz="2000" dirty="0">
                  <a:solidFill>
                    <a:srgbClr val="0000FF"/>
                  </a:solidFill>
                  <a:latin typeface="Monotype Corsiva" pitchFamily="66" charset="0"/>
                </a:rPr>
                <a:t>H</a:t>
              </a:r>
              <a:r>
                <a:rPr lang="en-US" sz="2000" baseline="-25000" dirty="0">
                  <a:solidFill>
                    <a:srgbClr val="0000FF"/>
                  </a:solidFill>
                  <a:latin typeface="Times New Roman" pitchFamily="18" charset="0"/>
                </a:rPr>
                <a:t>p</a:t>
              </a:r>
              <a:r>
                <a:rPr lang="en-US" sz="2000" b="0" dirty="0">
                  <a:solidFill>
                    <a:srgbClr val="0000FF"/>
                  </a:solidFill>
                  <a:latin typeface="Times New Roman" pitchFamily="18" charset="0"/>
                </a:rPr>
                <a:t>, </a:t>
              </a:r>
              <a:r>
                <a:rPr lang="en-US" sz="2000" dirty="0">
                  <a:solidFill>
                    <a:srgbClr val="0000FF"/>
                  </a:solidFill>
                  <a:latin typeface="Monotype Corsiva" pitchFamily="66" charset="0"/>
                </a:rPr>
                <a:t>H</a:t>
              </a:r>
              <a:r>
                <a:rPr lang="en-US" sz="2000" baseline="-25000" dirty="0">
                  <a:solidFill>
                    <a:srgbClr val="0000FF"/>
                  </a:solidFill>
                  <a:latin typeface="Times New Roman" pitchFamily="18" charset="0"/>
                </a:rPr>
                <a:t>p</a:t>
              </a:r>
              <a:r>
                <a:rPr lang="en-US" sz="2000" b="0" dirty="0">
                  <a:solidFill>
                    <a:srgbClr val="0000FF"/>
                  </a:solidFill>
                  <a:latin typeface="Times New Roman" pitchFamily="18" charset="0"/>
                </a:rPr>
                <a:t>}</a:t>
              </a:r>
            </a:p>
          </p:txBody>
        </p:sp>
        <p:sp>
          <p:nvSpPr>
            <p:cNvPr id="25" name="Rectangle 18"/>
            <p:cNvSpPr>
              <a:spLocks noChangeArrowheads="1"/>
            </p:cNvSpPr>
            <p:nvPr/>
          </p:nvSpPr>
          <p:spPr bwMode="auto">
            <a:xfrm>
              <a:off x="5016" y="1609"/>
              <a:ext cx="10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 dirty="0">
                  <a:solidFill>
                    <a:srgbClr val="0000FF"/>
                  </a:solidFill>
                  <a:latin typeface="Times New Roman" pitchFamily="18" charset="0"/>
                </a:rPr>
                <a:t>~</a:t>
              </a:r>
              <a:endParaRPr lang="en-US" sz="2400" dirty="0">
                <a:solidFill>
                  <a:srgbClr val="0000FF"/>
                </a:solidFill>
                <a:latin typeface="Tahoma" pitchFamily="34" charset="0"/>
              </a:endParaRPr>
            </a:p>
          </p:txBody>
        </p:sp>
        <p:sp>
          <p:nvSpPr>
            <p:cNvPr id="26" name="AutoShape 52"/>
            <p:cNvSpPr>
              <a:spLocks noChangeArrowheads="1"/>
            </p:cNvSpPr>
            <p:nvPr/>
          </p:nvSpPr>
          <p:spPr bwMode="auto">
            <a:xfrm>
              <a:off x="3691" y="1820"/>
              <a:ext cx="681" cy="227"/>
            </a:xfrm>
            <a:prstGeom prst="rightArrow">
              <a:avLst>
                <a:gd name="adj1" fmla="val 50000"/>
                <a:gd name="adj2" fmla="val 75000"/>
              </a:avLst>
            </a:prstGeom>
            <a:solidFill>
              <a:srgbClr val="FF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</p:grpSp>
      <p:grpSp>
        <p:nvGrpSpPr>
          <p:cNvPr id="34" name="Group 83"/>
          <p:cNvGrpSpPr>
            <a:grpSpLocks/>
          </p:cNvGrpSpPr>
          <p:nvPr/>
        </p:nvGrpSpPr>
        <p:grpSpPr bwMode="auto">
          <a:xfrm>
            <a:off x="163560" y="3556557"/>
            <a:ext cx="7464426" cy="750888"/>
            <a:chOff x="320" y="1588"/>
            <a:chExt cx="4702" cy="473"/>
          </a:xfrm>
        </p:grpSpPr>
        <p:sp>
          <p:nvSpPr>
            <p:cNvPr id="35" name="Text Box 6"/>
            <p:cNvSpPr txBox="1">
              <a:spLocks noChangeArrowheads="1"/>
            </p:cNvSpPr>
            <p:nvPr/>
          </p:nvSpPr>
          <p:spPr bwMode="auto">
            <a:xfrm>
              <a:off x="448" y="1613"/>
              <a:ext cx="203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b="0" dirty="0">
                  <a:solidFill>
                    <a:srgbClr val="000000"/>
                  </a:solidFill>
                  <a:latin typeface="Times New Roman" pitchFamily="18" charset="0"/>
                </a:rPr>
                <a:t>Polarized </a:t>
              </a:r>
              <a:r>
                <a:rPr lang="en-US" sz="1600" dirty="0">
                  <a:solidFill>
                    <a:srgbClr val="000000"/>
                  </a:solidFill>
                  <a:latin typeface="Times New Roman" pitchFamily="18" charset="0"/>
                </a:rPr>
                <a:t>beam</a:t>
              </a:r>
              <a:r>
                <a:rPr lang="en-US" sz="1600" b="0" dirty="0">
                  <a:solidFill>
                    <a:srgbClr val="000000"/>
                  </a:solidFill>
                  <a:latin typeface="Times New Roman" pitchFamily="18" charset="0"/>
                </a:rPr>
                <a:t>, </a:t>
              </a:r>
              <a:r>
                <a:rPr lang="en-US" sz="1600" dirty="0">
                  <a:solidFill>
                    <a:srgbClr val="000000"/>
                  </a:solidFill>
                  <a:latin typeface="Times New Roman" pitchFamily="18" charset="0"/>
                </a:rPr>
                <a:t>longitudinal</a:t>
              </a:r>
              <a:r>
                <a:rPr lang="en-US" sz="1600" b="0" dirty="0">
                  <a:solidFill>
                    <a:srgbClr val="000000"/>
                  </a:solidFill>
                  <a:latin typeface="Times New Roman" pitchFamily="18" charset="0"/>
                </a:rPr>
                <a:t> target:</a:t>
              </a:r>
            </a:p>
          </p:txBody>
        </p:sp>
        <p:sp>
          <p:nvSpPr>
            <p:cNvPr id="36" name="Text Box 8"/>
            <p:cNvSpPr txBox="1">
              <a:spLocks noChangeArrowheads="1"/>
            </p:cNvSpPr>
            <p:nvPr/>
          </p:nvSpPr>
          <p:spPr bwMode="auto">
            <a:xfrm>
              <a:off x="320" y="1828"/>
              <a:ext cx="335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dirty="0" err="1">
                  <a:solidFill>
                    <a:srgbClr val="000000"/>
                  </a:solidFill>
                  <a:latin typeface="Symbol" pitchFamily="18" charset="2"/>
                  <a:cs typeface="Times New Roman" pitchFamily="18" charset="0"/>
                </a:rPr>
                <a:t>Ds</a:t>
              </a:r>
              <a:r>
                <a:rPr lang="en-US" baseline="-250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LL</a:t>
              </a:r>
              <a:r>
                <a:rPr lang="en-US" b="0" dirty="0">
                  <a:solidFill>
                    <a:srgbClr val="000000"/>
                  </a:solidFill>
                  <a:latin typeface="Times New Roman" pitchFamily="18" charset="0"/>
                </a:rPr>
                <a:t> ~ </a:t>
              </a:r>
              <a:r>
                <a:rPr lang="en-US" b="0" dirty="0">
                  <a:solidFill>
                    <a:srgbClr val="FF0000"/>
                  </a:solidFill>
                  <a:latin typeface="Times New Roman" pitchFamily="18" charset="0"/>
                </a:rPr>
                <a:t>(</a:t>
              </a:r>
              <a:r>
                <a:rPr lang="en-US" b="0" dirty="0" err="1">
                  <a:solidFill>
                    <a:srgbClr val="FF0000"/>
                  </a:solidFill>
                  <a:latin typeface="Times New Roman" pitchFamily="18" charset="0"/>
                </a:rPr>
                <a:t>A+B</a:t>
              </a:r>
              <a:r>
                <a:rPr lang="en-US" b="0" dirty="0" err="1">
                  <a:solidFill>
                    <a:srgbClr val="FF3300"/>
                  </a:solidFill>
                  <a:latin typeface="Times New Roman" pitchFamily="18" charset="0"/>
                </a:rPr>
                <a:t>cos</a:t>
              </a:r>
              <a:r>
                <a:rPr lang="en-US" b="0" dirty="0" err="1">
                  <a:solidFill>
                    <a:srgbClr val="FF3300"/>
                  </a:solidFill>
                  <a:latin typeface="Symbol" pitchFamily="18" charset="2"/>
                </a:rPr>
                <a:t>f</a:t>
              </a:r>
              <a:r>
                <a:rPr lang="en-US" b="0" dirty="0">
                  <a:solidFill>
                    <a:srgbClr val="FF3300"/>
                  </a:solidFill>
                  <a:latin typeface="Symbol" pitchFamily="18" charset="2"/>
                </a:rPr>
                <a:t>)</a:t>
              </a:r>
              <a:r>
                <a:rPr lang="en-US" dirty="0">
                  <a:solidFill>
                    <a:srgbClr val="000000"/>
                  </a:solidFill>
                  <a:latin typeface="Times New Roman" pitchFamily="18" charset="0"/>
                </a:rPr>
                <a:t>Re</a:t>
              </a:r>
              <a:r>
                <a:rPr lang="en-US" b="0" dirty="0">
                  <a:solidFill>
                    <a:srgbClr val="000000"/>
                  </a:solidFill>
                  <a:latin typeface="Times New Roman" pitchFamily="18" charset="0"/>
                </a:rPr>
                <a:t>{F</a:t>
              </a:r>
              <a:r>
                <a:rPr lang="en-US" b="0" baseline="-25000" dirty="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r>
                <a:rPr lang="en-US" b="0" dirty="0">
                  <a:solidFill>
                    <a:srgbClr val="0000FF"/>
                  </a:solidFill>
                  <a:latin typeface="Monotype Corsiva" pitchFamily="66" charset="0"/>
                </a:rPr>
                <a:t>H</a:t>
              </a:r>
              <a:r>
                <a:rPr lang="en-US" b="0" dirty="0">
                  <a:solidFill>
                    <a:srgbClr val="000000"/>
                  </a:solidFill>
                  <a:latin typeface="Times New Roman" pitchFamily="18" charset="0"/>
                </a:rPr>
                <a:t>+</a:t>
              </a:r>
              <a:r>
                <a:rPr lang="en-US" b="0" dirty="0">
                  <a:solidFill>
                    <a:srgbClr val="000000"/>
                  </a:solidFill>
                  <a:latin typeface="Symbol" pitchFamily="18" charset="2"/>
                </a:rPr>
                <a:t>x</a:t>
              </a:r>
              <a:r>
                <a:rPr lang="en-US" b="0" dirty="0">
                  <a:solidFill>
                    <a:srgbClr val="000000"/>
                  </a:solidFill>
                  <a:latin typeface="Times New Roman" pitchFamily="18" charset="0"/>
                </a:rPr>
                <a:t>(F</a:t>
              </a:r>
              <a:r>
                <a:rPr lang="en-US" b="0" baseline="-25000" dirty="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r>
                <a:rPr lang="en-US" b="0" dirty="0">
                  <a:solidFill>
                    <a:srgbClr val="000000"/>
                  </a:solidFill>
                  <a:latin typeface="Times New Roman" pitchFamily="18" charset="0"/>
                </a:rPr>
                <a:t>+F</a:t>
              </a:r>
              <a:r>
                <a:rPr lang="en-US" b="0" baseline="-25000" dirty="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r>
                <a:rPr lang="en-US" b="0" dirty="0">
                  <a:solidFill>
                    <a:srgbClr val="000000"/>
                  </a:solidFill>
                  <a:latin typeface="Times New Roman" pitchFamily="18" charset="0"/>
                </a:rPr>
                <a:t>)(</a:t>
              </a:r>
              <a:r>
                <a:rPr lang="en-US" b="0" dirty="0">
                  <a:solidFill>
                    <a:srgbClr val="0000FF"/>
                  </a:solidFill>
                  <a:latin typeface="Monotype Corsiva" pitchFamily="66" charset="0"/>
                </a:rPr>
                <a:t>H</a:t>
              </a:r>
              <a:r>
                <a:rPr lang="en-US" b="0" dirty="0">
                  <a:solidFill>
                    <a:srgbClr val="FF3300"/>
                  </a:solidFill>
                  <a:latin typeface="Times New Roman" pitchFamily="18" charset="0"/>
                </a:rPr>
                <a:t> </a:t>
              </a:r>
              <a:r>
                <a:rPr lang="en-US" b="0" dirty="0">
                  <a:solidFill>
                    <a:srgbClr val="000000"/>
                  </a:solidFill>
                  <a:latin typeface="Times New Roman" pitchFamily="18" charset="0"/>
                </a:rPr>
                <a:t>+ </a:t>
              </a:r>
              <a:r>
                <a:rPr lang="en-US" b="0" dirty="0" err="1">
                  <a:solidFill>
                    <a:srgbClr val="000000"/>
                  </a:solidFill>
                  <a:latin typeface="Times New Roman" pitchFamily="18" charset="0"/>
                </a:rPr>
                <a:t>x</a:t>
              </a:r>
              <a:r>
                <a:rPr lang="en-US" b="0" baseline="-25000" dirty="0" err="1">
                  <a:solidFill>
                    <a:srgbClr val="000000"/>
                  </a:solidFill>
                  <a:latin typeface="Times New Roman" pitchFamily="18" charset="0"/>
                </a:rPr>
                <a:t>B</a:t>
              </a:r>
              <a:r>
                <a:rPr lang="en-US" b="0" dirty="0">
                  <a:solidFill>
                    <a:srgbClr val="000000"/>
                  </a:solidFill>
                  <a:latin typeface="Times New Roman" pitchFamily="18" charset="0"/>
                </a:rPr>
                <a:t>/2</a:t>
              </a:r>
              <a:r>
                <a:rPr lang="en-US" b="0" dirty="0">
                  <a:solidFill>
                    <a:srgbClr val="0000FF"/>
                  </a:solidFill>
                  <a:latin typeface="Monotype Corsiva" pitchFamily="66" charset="0"/>
                </a:rPr>
                <a:t>E</a:t>
              </a:r>
              <a:r>
                <a:rPr lang="en-US" b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)…</a:t>
              </a:r>
              <a:r>
                <a:rPr lang="en-US" b="0" dirty="0">
                  <a:solidFill>
                    <a:srgbClr val="000000"/>
                  </a:solidFill>
                  <a:latin typeface="Times New Roman" pitchFamily="18" charset="0"/>
                </a:rPr>
                <a:t>}</a:t>
              </a:r>
              <a:endParaRPr lang="en-US" b="0" dirty="0">
                <a:solidFill>
                  <a:srgbClr val="000000"/>
                </a:solidFill>
                <a:latin typeface="Symbol" pitchFamily="18" charset="2"/>
              </a:endParaRPr>
            </a:p>
          </p:txBody>
        </p:sp>
        <p:sp>
          <p:nvSpPr>
            <p:cNvPr id="37" name="Rectangle 9"/>
            <p:cNvSpPr>
              <a:spLocks noChangeArrowheads="1"/>
            </p:cNvSpPr>
            <p:nvPr/>
          </p:nvSpPr>
          <p:spPr bwMode="auto">
            <a:xfrm>
              <a:off x="1817" y="1711"/>
              <a:ext cx="10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400" b="0" dirty="0">
                  <a:solidFill>
                    <a:srgbClr val="0000FF"/>
                  </a:solidFill>
                  <a:latin typeface="Times New Roman" pitchFamily="18" charset="0"/>
                </a:rPr>
                <a:t>~</a:t>
              </a:r>
              <a:endParaRPr lang="en-US" sz="2400" b="0" dirty="0">
                <a:solidFill>
                  <a:srgbClr val="0000FF"/>
                </a:solidFill>
                <a:latin typeface="Tahoma" pitchFamily="34" charset="0"/>
              </a:endParaRPr>
            </a:p>
          </p:txBody>
        </p:sp>
        <p:sp>
          <p:nvSpPr>
            <p:cNvPr id="38" name="Text Box 17"/>
            <p:cNvSpPr txBox="1">
              <a:spLocks noChangeArrowheads="1"/>
            </p:cNvSpPr>
            <p:nvPr/>
          </p:nvSpPr>
          <p:spPr bwMode="auto">
            <a:xfrm>
              <a:off x="3311" y="1695"/>
              <a:ext cx="1711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000" b="0" dirty="0">
                  <a:solidFill>
                    <a:srgbClr val="0000FF"/>
                  </a:solidFill>
                  <a:latin typeface="Times New Roman" pitchFamily="18" charset="0"/>
                </a:rPr>
                <a:t>                     </a:t>
              </a:r>
              <a:r>
                <a:rPr lang="en-US" sz="2000" b="0" i="1" dirty="0">
                  <a:solidFill>
                    <a:srgbClr val="0000FF"/>
                  </a:solidFill>
                  <a:latin typeface="Times New Roman" pitchFamily="18" charset="0"/>
                </a:rPr>
                <a:t>Re</a:t>
              </a:r>
              <a:r>
                <a:rPr lang="en-US" sz="2000" b="0" dirty="0">
                  <a:solidFill>
                    <a:srgbClr val="0000FF"/>
                  </a:solidFill>
                  <a:latin typeface="Times New Roman" pitchFamily="18" charset="0"/>
                </a:rPr>
                <a:t>{</a:t>
              </a:r>
              <a:r>
                <a:rPr lang="en-US" sz="2000" dirty="0">
                  <a:solidFill>
                    <a:srgbClr val="0000FF"/>
                  </a:solidFill>
                  <a:latin typeface="Monotype Corsiva" pitchFamily="66" charset="0"/>
                </a:rPr>
                <a:t>H</a:t>
              </a:r>
              <a:r>
                <a:rPr lang="en-US" sz="2000" baseline="-25000" dirty="0">
                  <a:solidFill>
                    <a:srgbClr val="0000FF"/>
                  </a:solidFill>
                  <a:latin typeface="Times New Roman" pitchFamily="18" charset="0"/>
                </a:rPr>
                <a:t>p</a:t>
              </a:r>
              <a:r>
                <a:rPr lang="en-US" sz="2000" b="0" dirty="0">
                  <a:solidFill>
                    <a:srgbClr val="0000FF"/>
                  </a:solidFill>
                  <a:latin typeface="Times New Roman" pitchFamily="18" charset="0"/>
                </a:rPr>
                <a:t>, </a:t>
              </a:r>
              <a:r>
                <a:rPr lang="en-US" sz="2000" dirty="0">
                  <a:solidFill>
                    <a:srgbClr val="0000FF"/>
                  </a:solidFill>
                  <a:latin typeface="Monotype Corsiva" pitchFamily="66" charset="0"/>
                </a:rPr>
                <a:t>H</a:t>
              </a:r>
              <a:r>
                <a:rPr lang="en-US" sz="2000" baseline="-25000" dirty="0">
                  <a:solidFill>
                    <a:srgbClr val="0000FF"/>
                  </a:solidFill>
                  <a:latin typeface="Times New Roman" pitchFamily="18" charset="0"/>
                </a:rPr>
                <a:t>p</a:t>
              </a:r>
              <a:r>
                <a:rPr lang="en-US" sz="2000" b="0" dirty="0">
                  <a:solidFill>
                    <a:srgbClr val="0000FF"/>
                  </a:solidFill>
                  <a:latin typeface="Times New Roman" pitchFamily="18" charset="0"/>
                </a:rPr>
                <a:t>}</a:t>
              </a:r>
            </a:p>
          </p:txBody>
        </p:sp>
        <p:sp>
          <p:nvSpPr>
            <p:cNvPr id="39" name="Rectangle 18"/>
            <p:cNvSpPr>
              <a:spLocks noChangeArrowheads="1"/>
            </p:cNvSpPr>
            <p:nvPr/>
          </p:nvSpPr>
          <p:spPr bwMode="auto">
            <a:xfrm>
              <a:off x="4724" y="1588"/>
              <a:ext cx="116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800" dirty="0">
                  <a:solidFill>
                    <a:srgbClr val="0000FF"/>
                  </a:solidFill>
                  <a:latin typeface="Times New Roman" pitchFamily="18" charset="0"/>
                </a:rPr>
                <a:t>~</a:t>
              </a:r>
              <a:endParaRPr lang="en-US" sz="2400" dirty="0">
                <a:solidFill>
                  <a:srgbClr val="0000FF"/>
                </a:solidFill>
                <a:latin typeface="Tahoma" pitchFamily="34" charset="0"/>
              </a:endParaRPr>
            </a:p>
          </p:txBody>
        </p:sp>
        <p:sp>
          <p:nvSpPr>
            <p:cNvPr id="40" name="AutoShape 52"/>
            <p:cNvSpPr>
              <a:spLocks noChangeArrowheads="1"/>
            </p:cNvSpPr>
            <p:nvPr/>
          </p:nvSpPr>
          <p:spPr bwMode="auto">
            <a:xfrm>
              <a:off x="3452" y="1828"/>
              <a:ext cx="681" cy="227"/>
            </a:xfrm>
            <a:prstGeom prst="rightArrow">
              <a:avLst>
                <a:gd name="adj1" fmla="val 50000"/>
                <a:gd name="adj2" fmla="val 75000"/>
              </a:avLst>
            </a:prstGeom>
            <a:solidFill>
              <a:srgbClr val="FF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fr-FR" dirty="0">
                  <a:solidFill>
                    <a:srgbClr val="000000"/>
                  </a:solidFill>
                </a:rPr>
                <a:t>         </a:t>
              </a:r>
            </a:p>
          </p:txBody>
        </p:sp>
      </p:grpSp>
      <p:sp>
        <p:nvSpPr>
          <p:cNvPr id="42" name="ZoneTexte 56"/>
          <p:cNvSpPr txBox="1">
            <a:spLocks noChangeArrowheads="1"/>
          </p:cNvSpPr>
          <p:nvPr/>
        </p:nvSpPr>
        <p:spPr bwMode="auto">
          <a:xfrm>
            <a:off x="8152123" y="2830254"/>
            <a:ext cx="1001236" cy="646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Proton</a:t>
            </a:r>
            <a:endParaRPr lang="fr-FR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fr-F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Neutron</a:t>
            </a:r>
          </a:p>
        </p:txBody>
      </p:sp>
      <p:sp>
        <p:nvSpPr>
          <p:cNvPr id="43" name="Rectangle 9"/>
          <p:cNvSpPr>
            <a:spLocks noChangeArrowheads="1"/>
          </p:cNvSpPr>
          <p:nvPr/>
        </p:nvSpPr>
        <p:spPr bwMode="auto">
          <a:xfrm>
            <a:off x="4730911" y="2930944"/>
            <a:ext cx="1667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400" b="0" dirty="0">
                <a:solidFill>
                  <a:srgbClr val="0000FF"/>
                </a:solidFill>
                <a:latin typeface="Times New Roman" pitchFamily="18" charset="0"/>
              </a:rPr>
              <a:t>~</a:t>
            </a:r>
            <a:endParaRPr lang="en-US" sz="2400" b="0" dirty="0">
              <a:solidFill>
                <a:srgbClr val="0000FF"/>
              </a:solidFill>
              <a:latin typeface="Tahoma" pitchFamily="34" charset="0"/>
            </a:endParaRPr>
          </a:p>
        </p:txBody>
      </p:sp>
      <p:sp>
        <p:nvSpPr>
          <p:cNvPr id="44" name="Text Box 17"/>
          <p:cNvSpPr txBox="1">
            <a:spLocks noChangeArrowheads="1"/>
          </p:cNvSpPr>
          <p:nvPr/>
        </p:nvSpPr>
        <p:spPr bwMode="auto">
          <a:xfrm>
            <a:off x="6239798" y="4044770"/>
            <a:ext cx="13436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0" i="1" dirty="0">
                <a:solidFill>
                  <a:srgbClr val="FF0000"/>
                </a:solidFill>
                <a:latin typeface="Times New Roman" pitchFamily="18" charset="0"/>
              </a:rPr>
              <a:t>Re</a:t>
            </a:r>
            <a:r>
              <a:rPr lang="en-US" sz="2000" b="0" dirty="0">
                <a:solidFill>
                  <a:srgbClr val="FF0000"/>
                </a:solidFill>
                <a:latin typeface="Times New Roman" pitchFamily="18" charset="0"/>
              </a:rPr>
              <a:t>{</a:t>
            </a:r>
            <a:r>
              <a:rPr lang="en-US" sz="2000" dirty="0" err="1">
                <a:solidFill>
                  <a:srgbClr val="FF0000"/>
                </a:solidFill>
                <a:latin typeface="Monotype Corsiva" pitchFamily="66" charset="0"/>
              </a:rPr>
              <a:t>H</a:t>
            </a:r>
            <a:r>
              <a:rPr lang="en-US" sz="2000" baseline="-25000" dirty="0" err="1">
                <a:solidFill>
                  <a:srgbClr val="FF0000"/>
                </a:solidFill>
                <a:latin typeface="Times New Roman" pitchFamily="18" charset="0"/>
              </a:rPr>
              <a:t>n</a:t>
            </a:r>
            <a:r>
              <a:rPr lang="en-US" sz="2000" b="0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2000" b="0" dirty="0">
                <a:solidFill>
                  <a:srgbClr val="FF0000"/>
                </a:solidFill>
                <a:latin typeface="Monotype Corsiva" pitchFamily="66" charset="0"/>
              </a:rPr>
              <a:t>E</a:t>
            </a:r>
            <a:r>
              <a:rPr lang="en-US" sz="2000" b="0" baseline="-25000" dirty="0">
                <a:solidFill>
                  <a:srgbClr val="FF0000"/>
                </a:solidFill>
                <a:latin typeface="Times New Roman" pitchFamily="18" charset="0"/>
              </a:rPr>
              <a:t>n</a:t>
            </a:r>
            <a:r>
              <a:rPr lang="en-US" sz="2000" b="0" dirty="0">
                <a:solidFill>
                  <a:srgbClr val="FF0000"/>
                </a:solidFill>
                <a:latin typeface="Times New Roman" pitchFamily="18" charset="0"/>
              </a:rPr>
              <a:t>}</a:t>
            </a:r>
          </a:p>
        </p:txBody>
      </p:sp>
      <p:graphicFrame>
        <p:nvGraphicFramePr>
          <p:cNvPr id="53" name="Object 2"/>
          <p:cNvGraphicFramePr>
            <a:graphicFrameLocks noChangeAspect="1"/>
          </p:cNvGraphicFramePr>
          <p:nvPr/>
        </p:nvGraphicFramePr>
        <p:xfrm>
          <a:off x="230588" y="827258"/>
          <a:ext cx="4681185" cy="6917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0" name="Équation" r:id="rId8" imgW="3174840" imgH="469800" progId="Equation.3">
                  <p:embed/>
                </p:oleObj>
              </mc:Choice>
              <mc:Fallback>
                <p:oleObj name="Équation" r:id="rId8" imgW="3174840" imgH="469800" progId="Equation.3">
                  <p:embed/>
                  <p:pic>
                    <p:nvPicPr>
                      <p:cNvPr id="5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588" y="827258"/>
                        <a:ext cx="4681185" cy="69171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Ellipse 96"/>
          <p:cNvSpPr>
            <a:spLocks noChangeArrowheads="1"/>
          </p:cNvSpPr>
          <p:nvPr/>
        </p:nvSpPr>
        <p:spPr bwMode="auto">
          <a:xfrm>
            <a:off x="1067703" y="893278"/>
            <a:ext cx="1744663" cy="582215"/>
          </a:xfrm>
          <a:prstGeom prst="ellipse">
            <a:avLst/>
          </a:prstGeom>
          <a:noFill/>
          <a:ln w="28575" algn="ctr">
            <a:solidFill>
              <a:srgbClr val="FF3399"/>
            </a:solidFill>
            <a:round/>
            <a:headEnd/>
            <a:tailEnd/>
          </a:ln>
        </p:spPr>
        <p:txBody>
          <a:bodyPr/>
          <a:lstStyle/>
          <a:p>
            <a:endParaRPr lang="fr-FR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5" name="Ellipse 97"/>
          <p:cNvSpPr>
            <a:spLocks noChangeArrowheads="1"/>
          </p:cNvSpPr>
          <p:nvPr/>
        </p:nvSpPr>
        <p:spPr bwMode="auto">
          <a:xfrm>
            <a:off x="2975918" y="893954"/>
            <a:ext cx="1744663" cy="582216"/>
          </a:xfrm>
          <a:prstGeom prst="ellipse">
            <a:avLst/>
          </a:prstGeom>
          <a:noFill/>
          <a:ln w="28575" algn="ctr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fr-FR" b="1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56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0038783"/>
              </p:ext>
            </p:extLst>
          </p:nvPr>
        </p:nvGraphicFramePr>
        <p:xfrm>
          <a:off x="321293" y="1669463"/>
          <a:ext cx="4462813" cy="621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1" name="Équation" r:id="rId10" imgW="3479760" imgH="482400" progId="Equation.3">
                  <p:embed/>
                </p:oleObj>
              </mc:Choice>
              <mc:Fallback>
                <p:oleObj name="Équation" r:id="rId10" imgW="3479760" imgH="482400" progId="Equation.3">
                  <p:embed/>
                  <p:pic>
                    <p:nvPicPr>
                      <p:cNvPr id="56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293" y="1669463"/>
                        <a:ext cx="4462813" cy="621113"/>
                      </a:xfrm>
                      <a:prstGeom prst="rect">
                        <a:avLst/>
                      </a:prstGeom>
                      <a:solidFill>
                        <a:srgbClr val="FFD5F7"/>
                      </a:solidFill>
                      <a:ln w="12700">
                        <a:solidFill>
                          <a:srgbClr val="FF00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3"/>
          <p:cNvGraphicFramePr>
            <a:graphicFrameLocks noChangeAspect="1"/>
          </p:cNvGraphicFramePr>
          <p:nvPr/>
        </p:nvGraphicFramePr>
        <p:xfrm>
          <a:off x="5421645" y="1808118"/>
          <a:ext cx="3466531" cy="3778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2" name="Équation" r:id="rId12" imgW="2311200" imgH="253800" progId="Equation.3">
                  <p:embed/>
                </p:oleObj>
              </mc:Choice>
              <mc:Fallback>
                <p:oleObj name="Équation" r:id="rId12" imgW="2311200" imgH="253800" progId="Equation.3">
                  <p:embed/>
                  <p:pic>
                    <p:nvPicPr>
                      <p:cNvPr id="5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1645" y="1808118"/>
                        <a:ext cx="3466531" cy="37789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12700">
                        <a:solidFill>
                          <a:srgbClr val="FFFF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Text Box 2"/>
          <p:cNvSpPr txBox="1">
            <a:spLocks noChangeArrowheads="1"/>
          </p:cNvSpPr>
          <p:nvPr/>
        </p:nvSpPr>
        <p:spPr bwMode="auto">
          <a:xfrm>
            <a:off x="575541" y="-51978"/>
            <a:ext cx="8077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DVCS on proton and neutron with polarized target</a:t>
            </a:r>
          </a:p>
        </p:txBody>
      </p:sp>
      <p:sp>
        <p:nvSpPr>
          <p:cNvPr id="61" name="ZoneTexte 31"/>
          <p:cNvSpPr txBox="1">
            <a:spLocks noChangeArrowheads="1"/>
          </p:cNvSpPr>
          <p:nvPr/>
        </p:nvSpPr>
        <p:spPr bwMode="auto">
          <a:xfrm>
            <a:off x="5175748" y="684548"/>
            <a:ext cx="371242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DVCS </a:t>
            </a:r>
            <a:r>
              <a:rPr lang="fr-FR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allows</a:t>
            </a:r>
            <a:r>
              <a:rPr lang="fr-F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access</a:t>
            </a:r>
            <a:r>
              <a:rPr lang="fr-F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to 4 </a:t>
            </a:r>
            <a:r>
              <a:rPr lang="fr-FR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complex</a:t>
            </a:r>
            <a:r>
              <a:rPr lang="fr-F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GPDs-related</a:t>
            </a:r>
            <a:r>
              <a:rPr lang="fr-F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quantities</a:t>
            </a:r>
            <a:r>
              <a:rPr lang="fr-F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fr-FR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Compton </a:t>
            </a:r>
            <a:r>
              <a:rPr lang="fr-FR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Form</a:t>
            </a:r>
            <a:r>
              <a:rPr lang="fr-FR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Factors</a:t>
            </a:r>
            <a:r>
              <a:rPr lang="fr-FR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CFF(</a:t>
            </a:r>
            <a:r>
              <a:rPr lang="fr-FR" b="1" dirty="0" err="1">
                <a:solidFill>
                  <a:srgbClr val="FF0000"/>
                </a:solidFill>
                <a:latin typeface="Symbol" pitchFamily="18" charset="2"/>
                <a:cs typeface="Times New Roman" pitchFamily="18" charset="0"/>
              </a:rPr>
              <a:t>x</a:t>
            </a:r>
            <a:r>
              <a:rPr lang="fr-FR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,t</a:t>
            </a:r>
            <a:r>
              <a:rPr lang="fr-FR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E69326-BE2D-3941-96D5-ACA56D7425E9}"/>
              </a:ext>
            </a:extLst>
          </p:cNvPr>
          <p:cNvSpPr txBox="1"/>
          <p:nvPr/>
        </p:nvSpPr>
        <p:spPr>
          <a:xfrm>
            <a:off x="359406" y="2349150"/>
            <a:ext cx="5549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CFF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08AC596-5965-7048-B335-407F2083015A}"/>
              </a:ext>
            </a:extLst>
          </p:cNvPr>
          <p:cNvSpPr txBox="1"/>
          <p:nvPr/>
        </p:nvSpPr>
        <p:spPr>
          <a:xfrm>
            <a:off x="5421645" y="2301954"/>
            <a:ext cx="5549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CFF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30C73C-3F01-1C48-9CD7-8A67CEA6C266}"/>
              </a:ext>
            </a:extLst>
          </p:cNvPr>
          <p:cNvSpPr txBox="1"/>
          <p:nvPr/>
        </p:nvSpPr>
        <p:spPr>
          <a:xfrm>
            <a:off x="1524000" y="2349150"/>
            <a:ext cx="600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GPD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6BE53A8-A2C7-3841-989E-E4CAF7C867E2}"/>
              </a:ext>
            </a:extLst>
          </p:cNvPr>
          <p:cNvSpPr txBox="1"/>
          <p:nvPr/>
        </p:nvSpPr>
        <p:spPr>
          <a:xfrm>
            <a:off x="2270827" y="2350307"/>
            <a:ext cx="600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GPD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E3F9585-974E-6D42-BAFC-48816A1D90F3}"/>
              </a:ext>
            </a:extLst>
          </p:cNvPr>
          <p:cNvSpPr txBox="1"/>
          <p:nvPr/>
        </p:nvSpPr>
        <p:spPr>
          <a:xfrm>
            <a:off x="6431257" y="2318277"/>
            <a:ext cx="600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GPD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D316879-50EF-DC47-A15C-B82D8C9D4886}"/>
              </a:ext>
            </a:extLst>
          </p:cNvPr>
          <p:cNvSpPr txBox="1"/>
          <p:nvPr/>
        </p:nvSpPr>
        <p:spPr>
          <a:xfrm>
            <a:off x="7627121" y="2305936"/>
            <a:ext cx="600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GPD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1377F58-1C3A-704C-AACA-9064BF66E6A9}"/>
              </a:ext>
            </a:extLst>
          </p:cNvPr>
          <p:cNvSpPr txBox="1"/>
          <p:nvPr/>
        </p:nvSpPr>
        <p:spPr>
          <a:xfrm>
            <a:off x="152400" y="6477000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 of 20</a:t>
            </a:r>
          </a:p>
        </p:txBody>
      </p:sp>
    </p:spTree>
    <p:extLst>
      <p:ext uri="{BB962C8B-B14F-4D97-AF65-F5344CB8AC3E}">
        <p14:creationId xmlns:p14="http://schemas.microsoft.com/office/powerpoint/2010/main" val="1921708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 descr="asym_polndvcs_tsa_newvgg_50days_noFT_newerr.ep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9971" y="1054486"/>
            <a:ext cx="7504391" cy="5806969"/>
          </a:xfrm>
          <a:prstGeom prst="rect">
            <a:avLst/>
          </a:prstGeom>
        </p:spPr>
      </p:pic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1537055" y="22879"/>
            <a:ext cx="701339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800" dirty="0" err="1">
                <a:solidFill>
                  <a:srgbClr val="0000FF"/>
                </a:solidFill>
                <a:latin typeface="Times New Roman" pitchFamily="18" charset="0"/>
              </a:rPr>
              <a:t>Projected</a:t>
            </a:r>
            <a:r>
              <a:rPr lang="fr-FR" sz="2800" dirty="0">
                <a:solidFill>
                  <a:srgbClr val="0000FF"/>
                </a:solidFill>
                <a:latin typeface="Times New Roman" pitchFamily="18" charset="0"/>
              </a:rPr>
              <a:t> DVCS </a:t>
            </a:r>
            <a:r>
              <a:rPr lang="fr-FR" sz="2800" dirty="0" err="1">
                <a:solidFill>
                  <a:srgbClr val="0000FF"/>
                </a:solidFill>
                <a:latin typeface="Times New Roman" pitchFamily="18" charset="0"/>
              </a:rPr>
              <a:t>results</a:t>
            </a:r>
            <a:r>
              <a:rPr lang="fr-FR" sz="2800" dirty="0">
                <a:solidFill>
                  <a:srgbClr val="0000FF"/>
                </a:solidFill>
                <a:latin typeface="Times New Roman" pitchFamily="18" charset="0"/>
              </a:rPr>
              <a:t>: </a:t>
            </a:r>
            <a:r>
              <a:rPr lang="fr-FR" sz="2800" dirty="0" err="1">
                <a:solidFill>
                  <a:srgbClr val="0000FF"/>
                </a:solidFill>
                <a:latin typeface="Times New Roman" pitchFamily="18" charset="0"/>
              </a:rPr>
              <a:t>target</a:t>
            </a:r>
            <a:r>
              <a:rPr lang="fr-FR" sz="2800" dirty="0">
                <a:solidFill>
                  <a:srgbClr val="0000FF"/>
                </a:solidFill>
                <a:latin typeface="Times New Roman" pitchFamily="18" charset="0"/>
              </a:rPr>
              <a:t>-spin </a:t>
            </a:r>
            <a:r>
              <a:rPr lang="fr-FR" sz="2800" dirty="0" err="1">
                <a:solidFill>
                  <a:srgbClr val="0000FF"/>
                </a:solidFill>
                <a:latin typeface="Times New Roman" pitchFamily="18" charset="0"/>
              </a:rPr>
              <a:t>asymmetry</a:t>
            </a:r>
            <a:endParaRPr lang="en-US" sz="28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6628" name="Text Box 62"/>
          <p:cNvSpPr txBox="1">
            <a:spLocks noChangeArrowheads="1"/>
          </p:cNvSpPr>
          <p:nvPr/>
        </p:nvSpPr>
        <p:spPr bwMode="auto">
          <a:xfrm>
            <a:off x="4188759" y="583384"/>
            <a:ext cx="506560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chemeClr val="tx1"/>
              </a:buClr>
            </a:pPr>
            <a:r>
              <a:rPr lang="en-US" sz="1600" b="0" dirty="0">
                <a:latin typeface="Times New Roman" pitchFamily="18" charset="0"/>
                <a:cs typeface="Arial" charset="0"/>
              </a:rPr>
              <a:t>L = </a:t>
            </a:r>
            <a:r>
              <a:rPr lang="en-US" sz="1600" dirty="0">
                <a:latin typeface="Times New Roman" pitchFamily="18" charset="0"/>
                <a:cs typeface="Arial" charset="0"/>
              </a:rPr>
              <a:t>10</a:t>
            </a:r>
            <a:r>
              <a:rPr lang="en-US" sz="1600" baseline="30000" dirty="0">
                <a:latin typeface="Times New Roman" pitchFamily="18" charset="0"/>
                <a:cs typeface="Arial" charset="0"/>
              </a:rPr>
              <a:t>35</a:t>
            </a:r>
            <a:r>
              <a:rPr lang="en-US" sz="1600" dirty="0">
                <a:latin typeface="Times New Roman" pitchFamily="18" charset="0"/>
                <a:cs typeface="Arial" charset="0"/>
              </a:rPr>
              <a:t>cm</a:t>
            </a:r>
            <a:r>
              <a:rPr lang="en-US" sz="1600" baseline="30000" dirty="0">
                <a:latin typeface="Times New Roman" pitchFamily="18" charset="0"/>
                <a:cs typeface="Arial" charset="0"/>
              </a:rPr>
              <a:t>-2</a:t>
            </a:r>
            <a:r>
              <a:rPr lang="en-US" sz="1600" dirty="0">
                <a:latin typeface="Times New Roman" pitchFamily="18" charset="0"/>
                <a:cs typeface="Arial" charset="0"/>
              </a:rPr>
              <a:t>s</a:t>
            </a:r>
            <a:r>
              <a:rPr lang="en-US" sz="1600" baseline="30000" dirty="0">
                <a:latin typeface="Times New Roman" pitchFamily="18" charset="0"/>
                <a:cs typeface="Arial" charset="0"/>
              </a:rPr>
              <a:t>-1</a:t>
            </a:r>
            <a:r>
              <a:rPr lang="en-US" sz="1600" dirty="0">
                <a:latin typeface="Times New Roman" pitchFamily="18" charset="0"/>
                <a:cs typeface="Arial" charset="0"/>
              </a:rPr>
              <a:t> (pol. n: 1.5. 10</a:t>
            </a:r>
            <a:r>
              <a:rPr lang="en-US" sz="1600" baseline="30000" dirty="0">
                <a:latin typeface="Times New Roman" pitchFamily="18" charset="0"/>
                <a:cs typeface="Arial" charset="0"/>
              </a:rPr>
              <a:t>34</a:t>
            </a:r>
            <a:r>
              <a:rPr lang="en-US" sz="1600" dirty="0">
                <a:latin typeface="Times New Roman" pitchFamily="18" charset="0"/>
                <a:cs typeface="Arial" charset="0"/>
              </a:rPr>
              <a:t>cm</a:t>
            </a:r>
            <a:r>
              <a:rPr lang="en-US" sz="1600" baseline="30000" dirty="0">
                <a:latin typeface="Times New Roman" pitchFamily="18" charset="0"/>
                <a:cs typeface="Arial" charset="0"/>
              </a:rPr>
              <a:t>-2</a:t>
            </a:r>
            <a:r>
              <a:rPr lang="en-US" sz="1600" dirty="0">
                <a:latin typeface="Times New Roman" pitchFamily="18" charset="0"/>
                <a:cs typeface="Arial" charset="0"/>
              </a:rPr>
              <a:t>s</a:t>
            </a:r>
            <a:r>
              <a:rPr lang="en-US" sz="1600" baseline="30000" dirty="0">
                <a:latin typeface="Times New Roman" pitchFamily="18" charset="0"/>
                <a:cs typeface="Arial" charset="0"/>
              </a:rPr>
              <a:t>-1</a:t>
            </a:r>
            <a:r>
              <a:rPr lang="en-US" sz="1600" b="0" dirty="0">
                <a:latin typeface="Times New Roman" pitchFamily="18" charset="0"/>
                <a:cs typeface="Arial" charset="0"/>
              </a:rPr>
              <a:t>), </a:t>
            </a:r>
            <a:r>
              <a:rPr lang="en-US" sz="1600" dirty="0">
                <a:latin typeface="Times New Roman" pitchFamily="18" charset="0"/>
                <a:cs typeface="Arial" charset="0"/>
              </a:rPr>
              <a:t>50 days</a:t>
            </a:r>
            <a:r>
              <a:rPr lang="fr-FR" sz="1600" b="0" dirty="0">
                <a:latin typeface="Times New Roman" pitchFamily="18" charset="0"/>
                <a:cs typeface="Arial" charset="0"/>
              </a:rPr>
              <a:t> , P</a:t>
            </a:r>
            <a:r>
              <a:rPr lang="fr-FR" sz="1600" b="0" baseline="-25000" dirty="0">
                <a:latin typeface="Times New Roman" pitchFamily="18" charset="0"/>
                <a:cs typeface="Arial" charset="0"/>
              </a:rPr>
              <a:t>t</a:t>
            </a:r>
            <a:r>
              <a:rPr lang="fr-FR" sz="1600" b="0" dirty="0">
                <a:latin typeface="Times New Roman" pitchFamily="18" charset="0"/>
                <a:cs typeface="Arial" charset="0"/>
              </a:rPr>
              <a:t> = 0.4</a:t>
            </a:r>
            <a:endParaRPr lang="en-US" sz="1600" b="0" dirty="0">
              <a:latin typeface="Times New Roman" pitchFamily="18" charset="0"/>
              <a:cs typeface="Arial" charset="0"/>
            </a:endParaRPr>
          </a:p>
        </p:txBody>
      </p:sp>
      <p:sp>
        <p:nvSpPr>
          <p:cNvPr id="26632" name="Text Box 66"/>
          <p:cNvSpPr txBox="1">
            <a:spLocks noChangeArrowheads="1"/>
          </p:cNvSpPr>
          <p:nvPr/>
        </p:nvSpPr>
        <p:spPr bwMode="auto">
          <a:xfrm>
            <a:off x="126129" y="1252495"/>
            <a:ext cx="1702676" cy="3293209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ü"/>
            </a:pPr>
            <a:r>
              <a:rPr lang="en-US" sz="1600" dirty="0">
                <a:solidFill>
                  <a:schemeClr val="bg1"/>
                </a:solidFill>
                <a:latin typeface="Times New Roman" pitchFamily="18" charset="0"/>
              </a:rPr>
              <a:t>Count rates computed with </a:t>
            </a:r>
            <a:r>
              <a:rPr lang="en-US" sz="1600" dirty="0" err="1">
                <a:solidFill>
                  <a:schemeClr val="bg1"/>
                </a:solidFill>
                <a:latin typeface="Times New Roman" pitchFamily="18" charset="0"/>
              </a:rPr>
              <a:t>nDVCS+BH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Times New Roman" pitchFamily="18" charset="0"/>
              </a:rPr>
              <a:t>event generator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Times New Roman" pitchFamily="18" charset="0"/>
              </a:rPr>
              <a:t>+ CLAS12 acceptance from </a:t>
            </a:r>
            <a:r>
              <a:rPr lang="en-US" sz="1600" dirty="0" err="1">
                <a:solidFill>
                  <a:schemeClr val="bg1"/>
                </a:solidFill>
                <a:latin typeface="Times New Roman" pitchFamily="18" charset="0"/>
              </a:rPr>
              <a:t>FastMC</a:t>
            </a:r>
            <a:endParaRPr lang="en-US" sz="1600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Times New Roman" pitchFamily="18" charset="0"/>
              </a:rPr>
              <a:t>+ CND efficiency from GEANT4 simulation</a:t>
            </a:r>
          </a:p>
          <a:p>
            <a:pPr algn="ctr">
              <a:buFont typeface="Wingdings" pitchFamily="2" charset="2"/>
              <a:buChar char="ü"/>
            </a:pPr>
            <a:r>
              <a:rPr lang="fr-FR" sz="1600" dirty="0" err="1">
                <a:solidFill>
                  <a:schemeClr val="bg1"/>
                </a:solidFill>
                <a:latin typeface="Times New Roman" pitchFamily="18" charset="0"/>
              </a:rPr>
              <a:t>Asymmetries</a:t>
            </a:r>
            <a:r>
              <a:rPr lang="fr-FR" sz="1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Times New Roman" pitchFamily="18" charset="0"/>
              </a:rPr>
              <a:t>computed</a:t>
            </a:r>
            <a:r>
              <a:rPr lang="fr-FR" sz="1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Times New Roman" pitchFamily="18" charset="0"/>
              </a:rPr>
              <a:t>with</a:t>
            </a:r>
            <a:r>
              <a:rPr lang="fr-FR" sz="1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fr-FR" sz="1600" dirty="0" err="1">
                <a:solidFill>
                  <a:schemeClr val="bg1"/>
                </a:solidFill>
                <a:latin typeface="Times New Roman" pitchFamily="18" charset="0"/>
              </a:rPr>
              <a:t>VGG</a:t>
            </a:r>
            <a:r>
              <a:rPr lang="fr-FR" sz="1600" dirty="0">
                <a:solidFill>
                  <a:schemeClr val="bg1"/>
                </a:solidFill>
                <a:latin typeface="Times New Roman" pitchFamily="18" charset="0"/>
              </a:rPr>
              <a:t> model</a:t>
            </a:r>
            <a:endParaRPr lang="en-US" sz="16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graphicFrame>
        <p:nvGraphicFramePr>
          <p:cNvPr id="214017" name="Object 1"/>
          <p:cNvGraphicFramePr>
            <a:graphicFrameLocks noChangeAspect="1"/>
          </p:cNvGraphicFramePr>
          <p:nvPr/>
        </p:nvGraphicFramePr>
        <p:xfrm>
          <a:off x="2246313" y="612775"/>
          <a:ext cx="184785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" name="Équation" r:id="rId5" imgW="1371600" imgH="507960" progId="Equation.3">
                  <p:embed/>
                </p:oleObj>
              </mc:Choice>
              <mc:Fallback>
                <p:oleObj name="Équation" r:id="rId5" imgW="1371600" imgH="507960" progId="Equation.3">
                  <p:embed/>
                  <p:pic>
                    <p:nvPicPr>
                      <p:cNvPr id="214017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6313" y="612775"/>
                        <a:ext cx="1847850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/>
          <p:cNvSpPr/>
          <p:nvPr/>
        </p:nvSpPr>
        <p:spPr>
          <a:xfrm>
            <a:off x="15759" y="4869410"/>
            <a:ext cx="219140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0" dirty="0">
                <a:latin typeface="Times New Roman" pitchFamily="18" charset="0"/>
                <a:cs typeface="Times New Roman" pitchFamily="18" charset="0"/>
              </a:rPr>
              <a:t>• 4 </a:t>
            </a:r>
            <a:r>
              <a:rPr lang="fr-FR" b="0" dirty="0" err="1">
                <a:latin typeface="Times New Roman" pitchFamily="18" charset="0"/>
                <a:cs typeface="Times New Roman" pitchFamily="18" charset="0"/>
              </a:rPr>
              <a:t>bins</a:t>
            </a:r>
            <a:r>
              <a:rPr lang="fr-FR" b="0" dirty="0">
                <a:latin typeface="Times New Roman" pitchFamily="18" charset="0"/>
                <a:cs typeface="Times New Roman" pitchFamily="18" charset="0"/>
              </a:rPr>
              <a:t> in Q</a:t>
            </a:r>
            <a:r>
              <a:rPr lang="fr-FR" b="0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fr-FR" b="0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b="0" dirty="0">
                <a:latin typeface="Times New Roman" pitchFamily="18" charset="0"/>
                <a:cs typeface="Times New Roman" pitchFamily="18" charset="0"/>
              </a:rPr>
              <a:t>• 4 </a:t>
            </a:r>
            <a:r>
              <a:rPr lang="fr-FR" b="0" dirty="0" err="1">
                <a:latin typeface="Times New Roman" pitchFamily="18" charset="0"/>
                <a:cs typeface="Times New Roman" pitchFamily="18" charset="0"/>
              </a:rPr>
              <a:t>bins</a:t>
            </a:r>
            <a:r>
              <a:rPr lang="fr-FR" b="0" dirty="0">
                <a:latin typeface="Times New Roman" pitchFamily="18" charset="0"/>
                <a:cs typeface="Times New Roman" pitchFamily="18" charset="0"/>
              </a:rPr>
              <a:t> in −t</a:t>
            </a:r>
          </a:p>
          <a:p>
            <a:r>
              <a:rPr lang="fr-FR" b="0" dirty="0">
                <a:latin typeface="Times New Roman" pitchFamily="18" charset="0"/>
                <a:cs typeface="Times New Roman" pitchFamily="18" charset="0"/>
              </a:rPr>
              <a:t>• 4 </a:t>
            </a:r>
            <a:r>
              <a:rPr lang="fr-FR" b="0" dirty="0" err="1">
                <a:latin typeface="Times New Roman" pitchFamily="18" charset="0"/>
                <a:cs typeface="Times New Roman" pitchFamily="18" charset="0"/>
              </a:rPr>
              <a:t>bins</a:t>
            </a:r>
            <a:r>
              <a:rPr lang="fr-FR" b="0" dirty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fr-FR" b="0" dirty="0" err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fr-FR" b="0" baseline="-25000" dirty="0" err="1">
                <a:latin typeface="Times New Roman" pitchFamily="18" charset="0"/>
                <a:cs typeface="Times New Roman" pitchFamily="18" charset="0"/>
              </a:rPr>
              <a:t>B</a:t>
            </a:r>
            <a:endParaRPr lang="fr-FR" b="0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b="0" dirty="0">
                <a:latin typeface="Times New Roman" pitchFamily="18" charset="0"/>
                <a:cs typeface="Times New Roman" pitchFamily="18" charset="0"/>
              </a:rPr>
              <a:t>• 12 </a:t>
            </a:r>
            <a:r>
              <a:rPr lang="fr-FR" b="0" dirty="0" err="1">
                <a:latin typeface="Times New Roman" pitchFamily="18" charset="0"/>
                <a:cs typeface="Times New Roman" pitchFamily="18" charset="0"/>
              </a:rPr>
              <a:t>bins</a:t>
            </a:r>
            <a:r>
              <a:rPr lang="fr-FR" b="0" dirty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l-GR" b="0" dirty="0">
                <a:latin typeface="Times New Roman" pitchFamily="18" charset="0"/>
                <a:cs typeface="Times New Roman" pitchFamily="18" charset="0"/>
              </a:rPr>
              <a:t>φ</a:t>
            </a:r>
            <a:endParaRPr lang="fr-FR" b="0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1600" b="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r-FR" sz="1600" b="0" dirty="0" err="1">
                <a:latin typeface="Times New Roman" pitchFamily="18" charset="0"/>
                <a:cs typeface="Times New Roman" pitchFamily="18" charset="0"/>
              </a:rPr>
              <a:t>Same</a:t>
            </a:r>
            <a:r>
              <a:rPr lang="fr-FR" sz="1600" b="0" dirty="0">
                <a:latin typeface="Times New Roman" pitchFamily="18" charset="0"/>
                <a:cs typeface="Times New Roman" pitchFamily="18" charset="0"/>
              </a:rPr>
              <a:t> as E12-11-003)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3326529" y="2617066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0</a:t>
            </a:r>
            <a:endParaRPr lang="en-US" sz="1400" dirty="0"/>
          </a:p>
        </p:txBody>
      </p:sp>
      <p:sp>
        <p:nvSpPr>
          <p:cNvPr id="20" name="ZoneTexte 19"/>
          <p:cNvSpPr txBox="1"/>
          <p:nvPr/>
        </p:nvSpPr>
        <p:spPr>
          <a:xfrm>
            <a:off x="3210918" y="1319037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1</a:t>
            </a:r>
            <a:endParaRPr lang="en-US" sz="1400" dirty="0"/>
          </a:p>
        </p:txBody>
      </p:sp>
      <p:sp>
        <p:nvSpPr>
          <p:cNvPr id="21" name="ZoneTexte 20"/>
          <p:cNvSpPr txBox="1"/>
          <p:nvPr/>
        </p:nvSpPr>
        <p:spPr>
          <a:xfrm>
            <a:off x="3142602" y="3915093"/>
            <a:ext cx="343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-1</a:t>
            </a:r>
            <a:endParaRPr lang="en-US" sz="1400" dirty="0"/>
          </a:p>
        </p:txBody>
      </p:sp>
      <p:sp>
        <p:nvSpPr>
          <p:cNvPr id="22" name="ZoneTexte 21"/>
          <p:cNvSpPr txBox="1"/>
          <p:nvPr/>
        </p:nvSpPr>
        <p:spPr>
          <a:xfrm>
            <a:off x="4776951" y="3547242"/>
            <a:ext cx="3322576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First time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measurement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7283670" y="977459"/>
            <a:ext cx="1252522" cy="40011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TSA</a:t>
            </a:r>
            <a:r>
              <a:rPr lang="fr-FR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~ 0.2</a:t>
            </a:r>
            <a:endParaRPr lang="en-US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" name="Connecteur droit avec flèche 18"/>
          <p:cNvCxnSpPr/>
          <p:nvPr/>
        </p:nvCxnSpPr>
        <p:spPr bwMode="auto">
          <a:xfrm flipV="1">
            <a:off x="4966182" y="1387366"/>
            <a:ext cx="1450428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ZoneTexte 24"/>
          <p:cNvSpPr txBox="1"/>
          <p:nvPr/>
        </p:nvSpPr>
        <p:spPr>
          <a:xfrm>
            <a:off x="5470674" y="1087821"/>
            <a:ext cx="322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+mn-lt"/>
                <a:cs typeface="Times New Roman" pitchFamily="18" charset="0"/>
              </a:rPr>
              <a:t>-t</a:t>
            </a:r>
            <a:endParaRPr lang="en-US" sz="1600" dirty="0">
              <a:latin typeface="+mn-lt"/>
              <a:cs typeface="Times New Roman" pitchFamily="18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4871541" y="1135111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0</a:t>
            </a:r>
            <a:endParaRPr lang="en-US" sz="1400" dirty="0"/>
          </a:p>
        </p:txBody>
      </p:sp>
      <p:sp>
        <p:nvSpPr>
          <p:cNvPr id="27" name="ZoneTexte 26"/>
          <p:cNvSpPr txBox="1"/>
          <p:nvPr/>
        </p:nvSpPr>
        <p:spPr>
          <a:xfrm>
            <a:off x="6017165" y="1114089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1.2</a:t>
            </a:r>
            <a:endParaRPr lang="en-US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2D6E17-AA43-AB45-8CEC-DE58D64DEE0F}"/>
              </a:ext>
            </a:extLst>
          </p:cNvPr>
          <p:cNvSpPr txBox="1"/>
          <p:nvPr/>
        </p:nvSpPr>
        <p:spPr>
          <a:xfrm>
            <a:off x="152400" y="6477000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11 of 20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7226A5-1087-BC4B-AD09-36DF531666FB}"/>
              </a:ext>
            </a:extLst>
          </p:cNvPr>
          <p:cNvSpPr/>
          <p:nvPr/>
        </p:nvSpPr>
        <p:spPr bwMode="auto">
          <a:xfrm>
            <a:off x="3170238" y="685800"/>
            <a:ext cx="68316" cy="291659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5A1385C-60EE-0449-9FD2-A4154B1BC34D}"/>
              </a:ext>
            </a:extLst>
          </p:cNvPr>
          <p:cNvSpPr/>
          <p:nvPr/>
        </p:nvSpPr>
        <p:spPr bwMode="auto">
          <a:xfrm>
            <a:off x="3885995" y="685800"/>
            <a:ext cx="68316" cy="291659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D02988-1CFC-9A41-9D32-C84A15FB42A2}"/>
              </a:ext>
            </a:extLst>
          </p:cNvPr>
          <p:cNvSpPr txBox="1"/>
          <p:nvPr/>
        </p:nvSpPr>
        <p:spPr>
          <a:xfrm>
            <a:off x="3580466" y="623126"/>
            <a:ext cx="1147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14516174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 14"/>
          <p:cNvGrpSpPr/>
          <p:nvPr/>
        </p:nvGrpSpPr>
        <p:grpSpPr>
          <a:xfrm>
            <a:off x="1166641" y="220717"/>
            <a:ext cx="8276898" cy="6637283"/>
            <a:chOff x="5975131" y="835572"/>
            <a:chExt cx="7226519" cy="5584442"/>
          </a:xfrm>
        </p:grpSpPr>
        <p:pic>
          <p:nvPicPr>
            <p:cNvPr id="13" name="Image 12" descr="flavors_e_im_new.ep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00750" y="847889"/>
              <a:ext cx="7200900" cy="5572125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 bwMode="auto">
            <a:xfrm>
              <a:off x="5975131" y="835572"/>
              <a:ext cx="3626069" cy="558099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-2291732" y="379290"/>
            <a:ext cx="7862695" cy="6612230"/>
            <a:chOff x="2300554" y="928728"/>
            <a:chExt cx="7200900" cy="5572125"/>
          </a:xfrm>
        </p:grpSpPr>
        <p:pic>
          <p:nvPicPr>
            <p:cNvPr id="10" name="Image 9" descr="flavors_h_im_new.eps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00554" y="928728"/>
              <a:ext cx="7200900" cy="5572125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 bwMode="auto">
            <a:xfrm>
              <a:off x="2352364" y="1032362"/>
              <a:ext cx="3578773" cy="5454869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268990" y="0"/>
            <a:ext cx="728436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800" dirty="0">
                <a:solidFill>
                  <a:srgbClr val="0000FF"/>
                </a:solidFill>
                <a:latin typeface="Times New Roman" pitchFamily="18" charset="0"/>
              </a:rPr>
              <a:t>Projections for CFF </a:t>
            </a:r>
            <a:r>
              <a:rPr lang="fr-FR" sz="2800" dirty="0" err="1">
                <a:solidFill>
                  <a:srgbClr val="0000FF"/>
                </a:solidFill>
                <a:latin typeface="Times New Roman" pitchFamily="18" charset="0"/>
              </a:rPr>
              <a:t>flavor</a:t>
            </a:r>
            <a:r>
              <a:rPr lang="fr-FR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fr-FR" sz="2800" dirty="0" err="1">
                <a:solidFill>
                  <a:srgbClr val="0000FF"/>
                </a:solidFill>
                <a:latin typeface="Times New Roman" pitchFamily="18" charset="0"/>
              </a:rPr>
              <a:t>separation</a:t>
            </a:r>
            <a:r>
              <a:rPr lang="fr-FR" sz="2800" dirty="0">
                <a:solidFill>
                  <a:srgbClr val="0000FF"/>
                </a:solidFill>
                <a:latin typeface="Times New Roman" pitchFamily="18" charset="0"/>
              </a:rPr>
              <a:t> (</a:t>
            </a:r>
            <a:r>
              <a:rPr lang="fr-FR" sz="2800" i="1" dirty="0" err="1">
                <a:solidFill>
                  <a:srgbClr val="0000FF"/>
                </a:solidFill>
                <a:latin typeface="Times New Roman" pitchFamily="18" charset="0"/>
              </a:rPr>
              <a:t>Im</a:t>
            </a:r>
            <a:r>
              <a:rPr lang="fr-FR" sz="2800" dirty="0" err="1">
                <a:solidFill>
                  <a:srgbClr val="0000FF"/>
                </a:solidFill>
                <a:latin typeface="Monotype Corsiva" pitchFamily="66" charset="0"/>
              </a:rPr>
              <a:t>H</a:t>
            </a:r>
            <a:r>
              <a:rPr lang="fr-FR" sz="28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8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Im</a:t>
            </a:r>
            <a:r>
              <a:rPr lang="fr-FR" sz="2800" i="1" dirty="0" err="1">
                <a:solidFill>
                  <a:srgbClr val="0000FF"/>
                </a:solidFill>
                <a:latin typeface="Monotype Corsiva" pitchFamily="66" charset="0"/>
                <a:cs typeface="Times New Roman" pitchFamily="18" charset="0"/>
              </a:rPr>
              <a:t>E</a:t>
            </a:r>
            <a:r>
              <a:rPr lang="fr-FR" sz="2800" dirty="0">
                <a:solidFill>
                  <a:srgbClr val="0000FF"/>
                </a:solidFill>
                <a:latin typeface="Times New Roman" pitchFamily="18" charset="0"/>
              </a:rPr>
              <a:t>)</a:t>
            </a:r>
            <a:endParaRPr lang="en-US" sz="28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7298" y="1418910"/>
            <a:ext cx="13243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0" dirty="0">
                <a:latin typeface="Times New Roman" pitchFamily="18" charset="0"/>
                <a:cs typeface="Times New Roman" pitchFamily="18" charset="0"/>
              </a:rPr>
              <a:t>Fit </a:t>
            </a:r>
            <a:r>
              <a:rPr lang="fr-FR" sz="1600" b="0" dirty="0" err="1">
                <a:latin typeface="Times New Roman" pitchFamily="18" charset="0"/>
                <a:cs typeface="Times New Roman" pitchFamily="18" charset="0"/>
              </a:rPr>
              <a:t>using</a:t>
            </a:r>
            <a:r>
              <a:rPr lang="fr-FR" sz="1600" b="0" dirty="0">
                <a:latin typeface="Times New Roman" pitchFamily="18" charset="0"/>
                <a:cs typeface="Times New Roman" pitchFamily="18" charset="0"/>
              </a:rPr>
              <a:t> all the </a:t>
            </a:r>
            <a:r>
              <a:rPr lang="fr-FR" sz="1600" b="0" dirty="0" err="1">
                <a:latin typeface="Times New Roman" pitchFamily="18" charset="0"/>
                <a:cs typeface="Times New Roman" pitchFamily="18" charset="0"/>
              </a:rPr>
              <a:t>projected</a:t>
            </a:r>
            <a:r>
              <a:rPr lang="fr-FR" sz="16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600" dirty="0" err="1">
                <a:latin typeface="Times New Roman" pitchFamily="18" charset="0"/>
                <a:cs typeface="Times New Roman" pitchFamily="18" charset="0"/>
              </a:rPr>
              <a:t>pDVCS</a:t>
            </a:r>
            <a:r>
              <a:rPr lang="fr-FR" sz="16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600" b="0" dirty="0" err="1">
                <a:latin typeface="Times New Roman" pitchFamily="18" charset="0"/>
                <a:cs typeface="Times New Roman" pitchFamily="18" charset="0"/>
              </a:rPr>
              <a:t>asymmetries</a:t>
            </a:r>
            <a:r>
              <a:rPr lang="fr-FR" sz="1600" b="0" dirty="0">
                <a:latin typeface="Times New Roman" pitchFamily="18" charset="0"/>
                <a:cs typeface="Times New Roman" pitchFamily="18" charset="0"/>
              </a:rPr>
              <a:t> of the CLAS12 program</a:t>
            </a:r>
            <a:endParaRPr lang="en-US" sz="16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5766" y="3526237"/>
            <a:ext cx="1623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Fit </a:t>
            </a:r>
            <a:r>
              <a:rPr lang="fr-FR" sz="1600" b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using</a:t>
            </a:r>
            <a:r>
              <a:rPr lang="fr-FR" sz="1600" b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the </a:t>
            </a:r>
            <a:r>
              <a:rPr lang="fr-FR" sz="1600" b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projected</a:t>
            </a:r>
            <a:r>
              <a:rPr lang="fr-FR" sz="1600" b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nDVCS</a:t>
            </a:r>
            <a:r>
              <a:rPr lang="fr-FR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600" b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asymmetries</a:t>
            </a:r>
            <a:r>
              <a:rPr lang="fr-FR" sz="1600" b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of E12-06-109a and E12-11-003</a:t>
            </a:r>
            <a:endParaRPr lang="en-US" sz="1600" b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0" y="5155271"/>
            <a:ext cx="18208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0000FF"/>
                </a:solidFill>
                <a:latin typeface="Symbol" pitchFamily="18" charset="2"/>
                <a:cs typeface="Times" pitchFamily="18" charset="0"/>
              </a:rPr>
              <a:t>s</a:t>
            </a:r>
            <a:r>
              <a:rPr lang="fr-FR" sz="1600" dirty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(</a:t>
            </a:r>
            <a:r>
              <a:rPr lang="fr-FR" sz="1600" dirty="0" err="1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pDVCS</a:t>
            </a:r>
            <a:r>
              <a:rPr lang="fr-FR" sz="1600" dirty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) ≈</a:t>
            </a:r>
          </a:p>
          <a:p>
            <a:r>
              <a:rPr lang="fr-FR" sz="1600" dirty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10</a:t>
            </a:r>
            <a:r>
              <a:rPr lang="fr-FR" sz="1600" dirty="0">
                <a:solidFill>
                  <a:srgbClr val="0000FF"/>
                </a:solidFill>
                <a:latin typeface="Symbol" pitchFamily="18" charset="2"/>
                <a:cs typeface="Times" pitchFamily="18" charset="0"/>
              </a:rPr>
              <a:t>s</a:t>
            </a:r>
            <a:r>
              <a:rPr lang="fr-FR" sz="1600" dirty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(</a:t>
            </a:r>
            <a:r>
              <a:rPr lang="fr-FR" sz="1600" dirty="0" err="1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nDVCS</a:t>
            </a:r>
            <a:r>
              <a:rPr lang="fr-FR" sz="1600" dirty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)</a:t>
            </a:r>
          </a:p>
          <a:p>
            <a:r>
              <a:rPr lang="fr-FR" sz="1600" dirty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Neutron </a:t>
            </a:r>
            <a:r>
              <a:rPr lang="fr-FR" sz="1600" dirty="0" err="1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eff</a:t>
            </a:r>
            <a:r>
              <a:rPr lang="fr-FR" sz="1600" dirty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 = 10%</a:t>
            </a:r>
          </a:p>
          <a:p>
            <a:r>
              <a:rPr lang="fr-FR" sz="1600" dirty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Double </a:t>
            </a:r>
            <a:r>
              <a:rPr lang="fr-FR" sz="1600" dirty="0" err="1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beam</a:t>
            </a:r>
            <a:endParaRPr lang="fr-FR" sz="1600" dirty="0">
              <a:solidFill>
                <a:srgbClr val="0000FF"/>
              </a:solidFill>
              <a:latin typeface="Times" pitchFamily="18" charset="0"/>
              <a:cs typeface="Times" pitchFamily="18" charset="0"/>
            </a:endParaRPr>
          </a:p>
          <a:p>
            <a:r>
              <a:rPr lang="fr-FR" sz="1600" dirty="0">
                <a:solidFill>
                  <a:srgbClr val="0000FF"/>
                </a:solidFill>
                <a:latin typeface="Times" pitchFamily="18" charset="0"/>
                <a:cs typeface="Times" pitchFamily="18" charset="0"/>
              </a:rPr>
              <a:t>time for proton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888825" y="5008180"/>
            <a:ext cx="143500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latin typeface="Times New Roman" pitchFamily="18" charset="0"/>
                <a:cs typeface="Times New Roman" pitchFamily="18" charset="0"/>
              </a:rPr>
              <a:t>Quark </a:t>
            </a:r>
            <a:r>
              <a:rPr lang="fr-FR" dirty="0" err="1">
                <a:latin typeface="Times New Roman" pitchFamily="18" charset="0"/>
                <a:cs typeface="Times New Roman" pitchFamily="18" charset="0"/>
              </a:rPr>
              <a:t>CFFs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704889" y="1828801"/>
            <a:ext cx="158889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dirty="0" err="1">
                <a:latin typeface="Times New Roman" pitchFamily="18" charset="0"/>
                <a:cs typeface="Times New Roman" pitchFamily="18" charset="0"/>
              </a:rPr>
              <a:t>Nucleon</a:t>
            </a:r>
            <a:r>
              <a:rPr lang="fr-FR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err="1">
                <a:latin typeface="Times New Roman" pitchFamily="18" charset="0"/>
                <a:cs typeface="Times New Roman" pitchFamily="18" charset="0"/>
              </a:rPr>
              <a:t>CFFs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7302BF-F857-2648-ACF8-457C6CFA99B8}"/>
              </a:ext>
            </a:extLst>
          </p:cNvPr>
          <p:cNvSpPr txBox="1"/>
          <p:nvPr/>
        </p:nvSpPr>
        <p:spPr>
          <a:xfrm>
            <a:off x="152400" y="6477000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 of 20</a:t>
            </a:r>
          </a:p>
        </p:txBody>
      </p:sp>
    </p:spTree>
    <p:extLst>
      <p:ext uri="{BB962C8B-B14F-4D97-AF65-F5344CB8AC3E}">
        <p14:creationId xmlns:p14="http://schemas.microsoft.com/office/powerpoint/2010/main" val="7272275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9673" y="86995"/>
            <a:ext cx="564152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Helvetica" charset="0"/>
                <a:ea typeface="Helvetica" charset="0"/>
                <a:cs typeface="Helvetica" charset="0"/>
              </a:rPr>
              <a:t>Longitudinally Polarized Target for CLAS12</a:t>
            </a: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440716"/>
            <a:ext cx="7687909" cy="4441009"/>
          </a:xfrm>
          <a:prstGeom prst="rect">
            <a:avLst/>
          </a:prstGeom>
        </p:spPr>
      </p:pic>
      <p:cxnSp>
        <p:nvCxnSpPr>
          <p:cNvPr id="67" name="Straight Arrow Connector 66"/>
          <p:cNvCxnSpPr>
            <a:cxnSpLocks/>
          </p:cNvCxnSpPr>
          <p:nvPr/>
        </p:nvCxnSpPr>
        <p:spPr>
          <a:xfrm>
            <a:off x="1541214" y="2031018"/>
            <a:ext cx="273640" cy="242374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cxnSpLocks/>
          </p:cNvCxnSpPr>
          <p:nvPr/>
        </p:nvCxnSpPr>
        <p:spPr>
          <a:xfrm flipH="1">
            <a:off x="4533615" y="1966223"/>
            <a:ext cx="653" cy="9832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cxnSpLocks/>
          </p:cNvCxnSpPr>
          <p:nvPr/>
        </p:nvCxnSpPr>
        <p:spPr>
          <a:xfrm flipH="1">
            <a:off x="7283316" y="2155680"/>
            <a:ext cx="840105" cy="7546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cxnSpLocks/>
          </p:cNvCxnSpPr>
          <p:nvPr/>
        </p:nvCxnSpPr>
        <p:spPr>
          <a:xfrm>
            <a:off x="1699661" y="3398212"/>
            <a:ext cx="582827" cy="385205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cxnSpLocks/>
          </p:cNvCxnSpPr>
          <p:nvPr/>
        </p:nvCxnSpPr>
        <p:spPr>
          <a:xfrm flipV="1">
            <a:off x="5514790" y="4520624"/>
            <a:ext cx="425981" cy="4473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cxnSpLocks/>
          </p:cNvCxnSpPr>
          <p:nvPr/>
        </p:nvCxnSpPr>
        <p:spPr>
          <a:xfrm flipH="1">
            <a:off x="8722765" y="3748542"/>
            <a:ext cx="252660" cy="984869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203969" y="3104981"/>
            <a:ext cx="2017903" cy="2308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>
                <a:latin typeface="Helvetica" charset="0"/>
                <a:ea typeface="Helvetica" charset="0"/>
                <a:cs typeface="Helvetica" charset="0"/>
              </a:rPr>
              <a:t>Slow Controls + EPICS</a:t>
            </a:r>
            <a:endParaRPr lang="en-US" sz="9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273293" y="1890394"/>
            <a:ext cx="1559720" cy="2308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Helvetica" charset="0"/>
                <a:ea typeface="Helvetica" charset="0"/>
                <a:cs typeface="Helvetica" charset="0"/>
              </a:rPr>
              <a:t>NMR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64585" y="1650073"/>
            <a:ext cx="2017903" cy="2308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Helvetica" charset="0"/>
                <a:ea typeface="Helvetica" charset="0"/>
                <a:cs typeface="Helvetica" charset="0"/>
              </a:rPr>
              <a:t>Pumping System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383744" y="4876800"/>
            <a:ext cx="2017903" cy="2308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>
                <a:latin typeface="Helvetica" charset="0"/>
                <a:ea typeface="Helvetica" charset="0"/>
                <a:cs typeface="Helvetica" charset="0"/>
              </a:rPr>
              <a:t>1K Refrigerator</a:t>
            </a:r>
            <a:endParaRPr lang="en-US" sz="9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653095" y="1811928"/>
            <a:ext cx="2017903" cy="2308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Helvetica" charset="0"/>
                <a:ea typeface="Helvetica" charset="0"/>
                <a:cs typeface="Helvetica" charset="0"/>
              </a:rPr>
              <a:t>Microwaves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7126097" y="3429000"/>
            <a:ext cx="2017903" cy="2308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Helvetica" charset="0"/>
                <a:ea typeface="Helvetica" charset="0"/>
                <a:cs typeface="Helvetica" charset="0"/>
              </a:rPr>
              <a:t>5 T Solenoid (FROST)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459673" y="582969"/>
            <a:ext cx="833972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The target is &gt; 90% complete and has been successfully tested at </a:t>
            </a:r>
            <a:r>
              <a:rPr lang="en-US" sz="1500" dirty="0" err="1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JLab</a:t>
            </a:r>
            <a:r>
              <a:rPr lang="en-US" sz="150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 on three occasions.</a:t>
            </a:r>
          </a:p>
          <a:p>
            <a:r>
              <a:rPr lang="en-US" sz="150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Additional cool-down tests are scheduled for 2020 and 2021. Full “dress rehearsal” September 2021 in the EEL. Ready for installation immediately after Summer Run 2021 (RG-M) ends.</a:t>
            </a:r>
            <a:endParaRPr lang="en-US" sz="1500" dirty="0">
              <a:solidFill>
                <a:srgbClr val="80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32" name="Picture 10" descr="UVA_Logo.png">
            <a:extLst>
              <a:ext uri="{FF2B5EF4-FFF2-40B4-BE49-F238E27FC236}">
                <a16:creationId xmlns:a16="http://schemas.microsoft.com/office/drawing/2014/main" id="{377BF7F9-6BF3-644B-9877-FE7123556F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2212" y="5935243"/>
            <a:ext cx="1937118" cy="748698"/>
          </a:xfrm>
          <a:prstGeom prst="rect">
            <a:avLst/>
          </a:prstGeom>
        </p:spPr>
      </p:pic>
      <p:pic>
        <p:nvPicPr>
          <p:cNvPr id="33" name="Picture 11" descr="ODU_Logo.png">
            <a:extLst>
              <a:ext uri="{FF2B5EF4-FFF2-40B4-BE49-F238E27FC236}">
                <a16:creationId xmlns:a16="http://schemas.microsoft.com/office/drawing/2014/main" id="{E11AE553-C653-8449-AA9A-70F52E7A73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787" y="5998320"/>
            <a:ext cx="1685218" cy="729551"/>
          </a:xfrm>
          <a:prstGeom prst="rect">
            <a:avLst/>
          </a:prstGeom>
        </p:spPr>
      </p:pic>
      <p:pic>
        <p:nvPicPr>
          <p:cNvPr id="34" name="Picture 12" descr="JLab_transparent.png">
            <a:extLst>
              <a:ext uri="{FF2B5EF4-FFF2-40B4-BE49-F238E27FC236}">
                <a16:creationId xmlns:a16="http://schemas.microsoft.com/office/drawing/2014/main" id="{EC6CF458-280E-674A-98E0-FC0E2F4340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0680" y="6195516"/>
            <a:ext cx="1760787" cy="444862"/>
          </a:xfrm>
          <a:prstGeom prst="rect">
            <a:avLst/>
          </a:prstGeom>
        </p:spPr>
      </p:pic>
      <p:pic>
        <p:nvPicPr>
          <p:cNvPr id="35" name="Picture 13" descr="cnu-logo.jpg">
            <a:extLst>
              <a:ext uri="{FF2B5EF4-FFF2-40B4-BE49-F238E27FC236}">
                <a16:creationId xmlns:a16="http://schemas.microsoft.com/office/drawing/2014/main" id="{EA426E1B-B675-224A-A91B-BA509DC6BD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8369" y="5891313"/>
            <a:ext cx="1905631" cy="83655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8576A77-BC61-864E-8E00-1F84528A66AA}"/>
              </a:ext>
            </a:extLst>
          </p:cNvPr>
          <p:cNvSpPr txBox="1"/>
          <p:nvPr/>
        </p:nvSpPr>
        <p:spPr>
          <a:xfrm>
            <a:off x="152400" y="6477000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13 of 20</a:t>
            </a:r>
          </a:p>
        </p:txBody>
      </p:sp>
    </p:spTree>
    <p:extLst>
      <p:ext uri="{BB962C8B-B14F-4D97-AF65-F5344CB8AC3E}">
        <p14:creationId xmlns:p14="http://schemas.microsoft.com/office/powerpoint/2010/main" val="18498438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26794" y="533400"/>
            <a:ext cx="564152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Helvetica" charset="0"/>
                <a:ea typeface="Helvetica" charset="0"/>
                <a:cs typeface="Helvetica" charset="0"/>
              </a:rPr>
              <a:t>Longitudinally Polarized Target for CLAS12</a:t>
            </a:r>
          </a:p>
        </p:txBody>
      </p:sp>
      <p:pic>
        <p:nvPicPr>
          <p:cNvPr id="1026" name="Picture 2" descr="https://lh4.googleusercontent.com/ncOjzs5spmdFhy1eizmFmUcKP2eCDWL74LC1idcNDB5NFnPiJ_H5mEmBtscGBjTJiIRX-q-niGTq6Crjldo--Cm6N3zq0zPFtt3uVm0aVzPbo2UtGWvmFrdl_rgztRekuJ5Y2_6fu2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0" b="18078"/>
          <a:stretch/>
        </p:blipFill>
        <p:spPr bwMode="auto">
          <a:xfrm>
            <a:off x="916256" y="2747353"/>
            <a:ext cx="4617275" cy="208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lh5.googleusercontent.com/HObyuanVa96PFj0phb6zPCjAYqyOndaStEwg2KOLw11y62-0iHTA52Yma1A5ZO_41xtm30DP9za2VDdhYGQ1XaBg9yytTqQRS04rXMKhPMgpxN2mH_VS9CsgngRnjn4VxUruPmCj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534" y="2996040"/>
            <a:ext cx="3031722" cy="185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914400" y="1378125"/>
            <a:ext cx="7335611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Helvetica"/>
                <a:ea typeface="Helvetica" charset="0"/>
                <a:cs typeface="Helvetica"/>
              </a:rPr>
              <a:t>Horizontal 1 K refrigerator: constructed and tested</a:t>
            </a:r>
            <a:r>
              <a:rPr lang="en-US" sz="900" dirty="0">
                <a:solidFill>
                  <a:srgbClr val="002060"/>
                </a:solidFill>
                <a:latin typeface="Helvetica"/>
                <a:ea typeface="Helvetica" charset="0"/>
                <a:cs typeface="Helvetica"/>
              </a:rPr>
              <a:t>. </a:t>
            </a:r>
            <a:r>
              <a:rPr lang="en-US" dirty="0">
                <a:solidFill>
                  <a:srgbClr val="002060"/>
                </a:solidFill>
                <a:latin typeface="Helvetica"/>
                <a:ea typeface="Helvetica" charset="0"/>
                <a:cs typeface="Helvetica"/>
              </a:rPr>
              <a:t> </a:t>
            </a:r>
            <a:endParaRPr lang="en-US" dirty="0">
              <a:solidFill>
                <a:srgbClr val="002060"/>
              </a:solidFill>
              <a:latin typeface="Helvetica"/>
              <a:ea typeface="Helvetica" charset="0"/>
              <a:cs typeface="Helvetica" charset="0"/>
            </a:endParaRPr>
          </a:p>
          <a:p>
            <a:r>
              <a:rPr lang="en-US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Meets or exceeds all design parameters.</a:t>
            </a:r>
          </a:p>
          <a:p>
            <a:pPr marL="557213" lvl="1" indent="-214313">
              <a:buFont typeface="Arial" charset="0"/>
              <a:buChar char="•"/>
            </a:pPr>
            <a:r>
              <a:rPr lang="en-US" dirty="0">
                <a:solidFill>
                  <a:srgbClr val="002060"/>
                </a:solidFill>
                <a:latin typeface="Helvetica"/>
                <a:ea typeface="Helvetica" charset="0"/>
                <a:cs typeface="Helvetica"/>
              </a:rPr>
              <a:t>Stable &amp; reproducible operation;</a:t>
            </a:r>
          </a:p>
          <a:p>
            <a:pPr marL="557213" lvl="1" indent="-214313">
              <a:buFont typeface="Arial" charset="0"/>
              <a:buChar char="•"/>
            </a:pPr>
            <a:r>
              <a:rPr lang="en-US" dirty="0">
                <a:solidFill>
                  <a:srgbClr val="002060"/>
                </a:solidFill>
                <a:latin typeface="Helvetica"/>
                <a:ea typeface="Helvetica" charset="0"/>
                <a:cs typeface="Helvetica"/>
              </a:rPr>
              <a:t>Base temperature below 1 K;</a:t>
            </a:r>
          </a:p>
          <a:p>
            <a:pPr marL="557213" lvl="1" indent="-214313">
              <a:buFont typeface="Arial" charset="0"/>
              <a:buChar char="•"/>
            </a:pPr>
            <a:r>
              <a:rPr lang="en-US" dirty="0">
                <a:solidFill>
                  <a:srgbClr val="002060"/>
                </a:solidFill>
                <a:latin typeface="Helvetica"/>
                <a:ea typeface="Helvetica" charset="0"/>
                <a:cs typeface="Helvetica"/>
              </a:rPr>
              <a:t>Cooling power of 0.6 W at 1.0 K, 1 W at 1.1 K</a:t>
            </a:r>
          </a:p>
          <a:p>
            <a:pPr marL="557213" lvl="1" indent="-214313">
              <a:buFont typeface="Arial" charset="0"/>
              <a:buChar char="•"/>
            </a:pPr>
            <a:r>
              <a:rPr lang="en-US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Max. helium consumption &lt; 5 liters/</a:t>
            </a:r>
            <a:r>
              <a:rPr lang="en-US" dirty="0" err="1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hr</a:t>
            </a:r>
            <a:endParaRPr lang="en-US" dirty="0">
              <a:solidFill>
                <a:srgbClr val="00206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884" y="1868451"/>
            <a:ext cx="2649023" cy="10243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DD0176-57B5-D64C-A3BE-3CA20FC06DF8}"/>
              </a:ext>
            </a:extLst>
          </p:cNvPr>
          <p:cNvSpPr txBox="1"/>
          <p:nvPr/>
        </p:nvSpPr>
        <p:spPr>
          <a:xfrm>
            <a:off x="152400" y="6477000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14 of 20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AEC1C7-A7A6-AE41-9256-C93197555D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4965700"/>
            <a:ext cx="7747000" cy="189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7276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47575" y="26650"/>
            <a:ext cx="564152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Helvetica" charset="0"/>
                <a:ea typeface="Helvetica" charset="0"/>
                <a:cs typeface="Helvetica" charset="0"/>
              </a:rPr>
              <a:t>Longitudinally Polarized Target for CLAS12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06" y="1981711"/>
            <a:ext cx="2060480" cy="15426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387" y="1605257"/>
            <a:ext cx="2460051" cy="25222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432" y="2333164"/>
            <a:ext cx="2400300" cy="18193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888B60-8102-E64C-90B2-120D3D863D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779" y="4284702"/>
            <a:ext cx="3533396" cy="25222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685E7BD-3F35-9E4C-BFA4-3EAE5FE88C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4184373"/>
            <a:ext cx="3161038" cy="23778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08AE6F-F39B-BB44-AA44-EA13199292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87" y="3733800"/>
            <a:ext cx="2997200" cy="21717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9F10BA1-9BE5-DE44-912A-BAF0B70313D9}"/>
              </a:ext>
            </a:extLst>
          </p:cNvPr>
          <p:cNvSpPr txBox="1"/>
          <p:nvPr/>
        </p:nvSpPr>
        <p:spPr>
          <a:xfrm>
            <a:off x="76200" y="371476"/>
            <a:ext cx="8940569" cy="11233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Polarizations are measured using prototypes of a new NMR Q-meter developed by the </a:t>
            </a:r>
            <a:r>
              <a:rPr lang="en-US" dirty="0" err="1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JLab</a:t>
            </a:r>
            <a:r>
              <a:rPr lang="en-US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 Target and Fast Electronics Groups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100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Meets or exceeds performance of the 40-yr old Liverpool Q-meter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100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Has remote-control capabilities not present on Liverpool version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100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Modular for easy repair, modification, and upgrading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100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R&amp;D will continue on new version with faster, higher-resolution ADCs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100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All-digital version is under design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38875" y="990682"/>
            <a:ext cx="3376822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We have dynamically polarized ⌀2 x 4 cm</a:t>
            </a:r>
            <a:r>
              <a:rPr lang="en-US" sz="1100" baseline="30000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2</a:t>
            </a:r>
            <a:r>
              <a:rPr lang="en-US" sz="1100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 samples of 5-min. epoxy doped with TEMPO radical</a:t>
            </a:r>
          </a:p>
          <a:p>
            <a:r>
              <a:rPr lang="en-US" sz="1100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(chosen for convenience) ➔ 30%-40%</a:t>
            </a:r>
          </a:p>
          <a:p>
            <a:endParaRPr lang="en-US" sz="1000" dirty="0">
              <a:solidFill>
                <a:srgbClr val="002060"/>
              </a:solidFill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1100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Switch to butanol and NH3 for upcoming tests</a:t>
            </a:r>
            <a:endParaRPr lang="en-US" sz="1800" dirty="0">
              <a:solidFill>
                <a:srgbClr val="00206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6980E0-823D-FA46-AE8B-D84BCA14A929}"/>
              </a:ext>
            </a:extLst>
          </p:cNvPr>
          <p:cNvSpPr txBox="1"/>
          <p:nvPr/>
        </p:nvSpPr>
        <p:spPr>
          <a:xfrm>
            <a:off x="152400" y="6477000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15 of 20</a:t>
            </a:r>
          </a:p>
        </p:txBody>
      </p:sp>
    </p:spTree>
    <p:extLst>
      <p:ext uri="{BB962C8B-B14F-4D97-AF65-F5344CB8AC3E}">
        <p14:creationId xmlns:p14="http://schemas.microsoft.com/office/powerpoint/2010/main" val="7914301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6275" y="209512"/>
            <a:ext cx="564152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Helvetica" charset="0"/>
                <a:ea typeface="Helvetica" charset="0"/>
                <a:cs typeface="Helvetica" charset="0"/>
              </a:rPr>
              <a:t>Longitudinally Polarized Target for CLAS12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6452" y="689732"/>
            <a:ext cx="6388556" cy="7617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The CLAS12 5 T solenoid will be used to polarize the target</a:t>
            </a:r>
          </a:p>
          <a:p>
            <a:pPr marL="557213" lvl="1" indent="-214313">
              <a:buFont typeface="Arial" charset="0"/>
              <a:buChar char="•"/>
            </a:pPr>
            <a:r>
              <a:rPr lang="en-US" sz="1050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Field uniformity is ok for protons </a:t>
            </a:r>
            <a:r>
              <a:rPr lang="mr-IN" sz="1050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–</a:t>
            </a:r>
            <a:r>
              <a:rPr lang="en-US" sz="1050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 should be improved to optimize the deuteron polarization</a:t>
            </a:r>
          </a:p>
          <a:p>
            <a:pPr marL="557213" lvl="1" indent="-214313">
              <a:buFont typeface="Arial" charset="0"/>
              <a:buChar char="•"/>
            </a:pPr>
            <a:r>
              <a:rPr lang="en-US" sz="1050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Superconducting shim coils will be installed inside the the 1 K cryostat</a:t>
            </a:r>
          </a:p>
          <a:p>
            <a:pPr marL="557213" lvl="1" indent="-214313">
              <a:buFont typeface="Arial" charset="0"/>
              <a:buChar char="•"/>
            </a:pPr>
            <a:r>
              <a:rPr lang="en-US" sz="1050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Demonstrated the efficacy of this approach</a:t>
            </a:r>
            <a:endParaRPr lang="en-US" sz="1050" i="1" dirty="0">
              <a:solidFill>
                <a:srgbClr val="00206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 r="14881" b="11161"/>
          <a:stretch>
            <a:fillRect/>
          </a:stretch>
        </p:blipFill>
        <p:spPr>
          <a:xfrm>
            <a:off x="626452" y="1624385"/>
            <a:ext cx="1599272" cy="22255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18" y="3959050"/>
            <a:ext cx="2007339" cy="16797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534" y="1627431"/>
            <a:ext cx="2132933" cy="3794500"/>
          </a:xfrm>
          <a:prstGeom prst="rect">
            <a:avLst/>
          </a:prstGeom>
        </p:spPr>
      </p:pic>
      <p:pic>
        <p:nvPicPr>
          <p:cNvPr id="13" name="Picture 2" descr="https://lh3.googleusercontent.com/FCUeBLXGDBfkky5qu_T8pyCndOrkYYBJQPB2DGZgV6Mp4LkaQJHYUHZpO8TLzuBo2kQGJICGCiaSHbCpXvzbeEXSPt1E5nvxP_Cwu66XASrcthBzL8NNT8KOEgnYtSkHWLRNPI157Gs">
            <a:extLst>
              <a:ext uri="{FF2B5EF4-FFF2-40B4-BE49-F238E27FC236}">
                <a16:creationId xmlns:a16="http://schemas.microsoft.com/office/drawing/2014/main" id="{89D089DD-618E-3840-B15F-E624D4DA8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799" y="2335349"/>
            <a:ext cx="4190999" cy="216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1751FF6-A7A1-A643-BF13-0448161091B3}"/>
              </a:ext>
            </a:extLst>
          </p:cNvPr>
          <p:cNvSpPr txBox="1"/>
          <p:nvPr/>
        </p:nvSpPr>
        <p:spPr>
          <a:xfrm>
            <a:off x="5357340" y="3855450"/>
            <a:ext cx="800610" cy="6001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Pump Cart</a:t>
            </a:r>
          </a:p>
          <a:p>
            <a:pPr algn="ctr"/>
            <a:r>
              <a:rPr lang="en-US" sz="1050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(on rails)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5B2ADF-0A7C-D748-93CF-CB28173B0061}"/>
              </a:ext>
            </a:extLst>
          </p:cNvPr>
          <p:cNvSpPr txBox="1"/>
          <p:nvPr/>
        </p:nvSpPr>
        <p:spPr>
          <a:xfrm>
            <a:off x="7768978" y="1657503"/>
            <a:ext cx="1112682" cy="4308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Electronics Cart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AFE613-760C-4747-9964-DAF0B597887E}"/>
              </a:ext>
            </a:extLst>
          </p:cNvPr>
          <p:cNvSpPr txBox="1"/>
          <p:nvPr/>
        </p:nvSpPr>
        <p:spPr>
          <a:xfrm>
            <a:off x="5158344" y="1574345"/>
            <a:ext cx="1710161" cy="6001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Support &amp; adjustment frame</a:t>
            </a:r>
          </a:p>
          <a:p>
            <a:pPr algn="ctr"/>
            <a:r>
              <a:rPr lang="en-US" sz="1050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(on rails)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1969E2F-B5C5-3146-8BA2-D02D27B332DE}"/>
              </a:ext>
            </a:extLst>
          </p:cNvPr>
          <p:cNvCxnSpPr/>
          <p:nvPr/>
        </p:nvCxnSpPr>
        <p:spPr>
          <a:xfrm flipV="1">
            <a:off x="6559138" y="4079732"/>
            <a:ext cx="571500" cy="151600"/>
          </a:xfrm>
          <a:prstGeom prst="straightConnector1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4CC8040-A48B-A446-A02E-70D54718872B}"/>
              </a:ext>
            </a:extLst>
          </p:cNvPr>
          <p:cNvCxnSpPr/>
          <p:nvPr/>
        </p:nvCxnSpPr>
        <p:spPr>
          <a:xfrm>
            <a:off x="6177797" y="2201029"/>
            <a:ext cx="454232" cy="332391"/>
          </a:xfrm>
          <a:prstGeom prst="straightConnector1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B51E16D-F85A-F148-8DE1-CE1BD399E3D2}"/>
              </a:ext>
            </a:extLst>
          </p:cNvPr>
          <p:cNvCxnSpPr>
            <a:cxnSpLocks/>
          </p:cNvCxnSpPr>
          <p:nvPr/>
        </p:nvCxnSpPr>
        <p:spPr>
          <a:xfrm>
            <a:off x="8153400" y="2088734"/>
            <a:ext cx="171919" cy="1215457"/>
          </a:xfrm>
          <a:prstGeom prst="straightConnector1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" descr="https://lh4.googleusercontent.com/jRguLPzhB9aQ7BuLL2FzVPDl1GZNXrTLvctzIGE4OhXSIwVIvBGUg5zj9lGSWHOnkWZAfjWLiy9ZnCd4MKES4P2xHxlPToZctDIW3M-BJi0XI7WTXmpxeIGXBKFc_gNHGjWKfGtXHSs">
            <a:extLst>
              <a:ext uri="{FF2B5EF4-FFF2-40B4-BE49-F238E27FC236}">
                <a16:creationId xmlns:a16="http://schemas.microsoft.com/office/drawing/2014/main" id="{2CA96E3C-B872-374A-8C02-79C16C4D14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32" b="6045"/>
          <a:stretch/>
        </p:blipFill>
        <p:spPr bwMode="auto">
          <a:xfrm>
            <a:off x="4877849" y="4568918"/>
            <a:ext cx="4046684" cy="213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32952D1-7A7F-A54B-968B-FB3216FE5CC8}"/>
              </a:ext>
            </a:extLst>
          </p:cNvPr>
          <p:cNvSpPr txBox="1"/>
          <p:nvPr/>
        </p:nvSpPr>
        <p:spPr>
          <a:xfrm>
            <a:off x="199873" y="5747927"/>
            <a:ext cx="4372127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Helvetica"/>
                <a:ea typeface="Helvetica" charset="0"/>
                <a:cs typeface="Helvetica"/>
              </a:rPr>
              <a:t>Target insertion cart for CLAS12: ~75% complete.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</a:rPr>
              <a:t>Fast, easy insertion and removal of target cryostat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rgbClr val="002060"/>
                </a:solidFill>
                <a:latin typeface="Helvetica"/>
                <a:ea typeface="Helvetica" charset="0"/>
                <a:cs typeface="Helvetica"/>
              </a:rPr>
              <a:t>Six-axis adjustment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E10023-CB07-EC4F-8117-FEF47F8F83AB}"/>
              </a:ext>
            </a:extLst>
          </p:cNvPr>
          <p:cNvSpPr txBox="1"/>
          <p:nvPr/>
        </p:nvSpPr>
        <p:spPr>
          <a:xfrm>
            <a:off x="152400" y="6477000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16 of 20</a:t>
            </a:r>
          </a:p>
        </p:txBody>
      </p:sp>
    </p:spTree>
    <p:extLst>
      <p:ext uri="{BB962C8B-B14F-4D97-AF65-F5344CB8AC3E}">
        <p14:creationId xmlns:p14="http://schemas.microsoft.com/office/powerpoint/2010/main" val="27718397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>
            <a:cxnSpLocks/>
          </p:cNvCxnSpPr>
          <p:nvPr/>
        </p:nvCxnSpPr>
        <p:spPr>
          <a:xfrm>
            <a:off x="186622" y="533400"/>
            <a:ext cx="40805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67200" y="219441"/>
            <a:ext cx="5106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Garamond" charset="0"/>
                <a:ea typeface="Garamond" charset="0"/>
                <a:cs typeface="Garamond" charset="0"/>
              </a:rPr>
              <a:t>Target Completion Schedule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15A8D5-2ADE-C74E-BB16-E585CECEA69A}"/>
              </a:ext>
            </a:extLst>
          </p:cNvPr>
          <p:cNvSpPr txBox="1"/>
          <p:nvPr/>
        </p:nvSpPr>
        <p:spPr>
          <a:xfrm>
            <a:off x="165518" y="682147"/>
            <a:ext cx="79148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SF Compact Text" panose="02010604030202060204" pitchFamily="2" charset="77"/>
              </a:rPr>
              <a:t>Remaining work summarized into five categories.  </a:t>
            </a:r>
          </a:p>
          <a:p>
            <a:r>
              <a:rPr lang="en-US" sz="1600" dirty="0">
                <a:solidFill>
                  <a:srgbClr val="FF0000"/>
                </a:solidFill>
                <a:latin typeface="SF Compact Text" panose="02010604030202060204" pitchFamily="2" charset="77"/>
              </a:rPr>
              <a:t>Accomplished in stages and tested during three cool-downs in Target Lab.  </a:t>
            </a:r>
          </a:p>
          <a:p>
            <a:r>
              <a:rPr lang="en-US" sz="1600" dirty="0">
                <a:solidFill>
                  <a:srgbClr val="FF0000"/>
                </a:solidFill>
                <a:latin typeface="SF Compact Text" panose="02010604030202060204" pitchFamily="2" charset="77"/>
              </a:rPr>
              <a:t>Final, “dress rehearsal” run will demonstrate readiness for installation in Hall B</a:t>
            </a:r>
            <a:r>
              <a:rPr lang="en-US" sz="1600" dirty="0">
                <a:latin typeface="SF Compact Text" panose="02010604030202060204" pitchFamily="2" charset="77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1BA164-1740-9641-AB09-74CA9E694D62}"/>
              </a:ext>
            </a:extLst>
          </p:cNvPr>
          <p:cNvSpPr txBox="1"/>
          <p:nvPr/>
        </p:nvSpPr>
        <p:spPr>
          <a:xfrm>
            <a:off x="4737518" y="1524000"/>
            <a:ext cx="4438809" cy="1200329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F Compact Display" charset="0"/>
                <a:ea typeface="SF Compact Display" charset="0"/>
                <a:cs typeface="SF Compact Display" charset="0"/>
              </a:rPr>
              <a:t>NOVEMBER ’20: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F Compact Display" charset="0"/>
                <a:ea typeface="SF Compact Display" charset="0"/>
                <a:cs typeface="SF Compact Display" charset="0"/>
              </a:rPr>
              <a:t>1 K fridge on insertion cart, vac. pumps to the side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F Compact Display" charset="0"/>
                <a:ea typeface="SF Compact Display" charset="0"/>
                <a:cs typeface="SF Compact Display" charset="0"/>
              </a:rPr>
              <a:t>Improved motion mechanism for He-II bath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F Compact Display" charset="0"/>
                <a:ea typeface="SF Compact Display" charset="0"/>
                <a:cs typeface="SF Compact Display" charset="0"/>
              </a:rPr>
              <a:t>Python-based NMR software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F Compact Display" charset="0"/>
                <a:ea typeface="SF Compact Display" charset="0"/>
                <a:cs typeface="SF Compact Display" charset="0"/>
              </a:rPr>
              <a:t>DNP of butanol + d-butanol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1DF807A-01FD-D847-8950-1DE397E14A6F}"/>
              </a:ext>
            </a:extLst>
          </p:cNvPr>
          <p:cNvSpPr txBox="1"/>
          <p:nvPr/>
        </p:nvSpPr>
        <p:spPr>
          <a:xfrm>
            <a:off x="5794962" y="4015550"/>
            <a:ext cx="3381365" cy="769441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F Compact Display" charset="0"/>
                <a:ea typeface="SF Compact Display" charset="0"/>
                <a:cs typeface="SF Compact Display" charset="0"/>
              </a:rPr>
              <a:t>MAY ‘21: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F Compact Display" charset="0"/>
                <a:ea typeface="SF Compact Display" charset="0"/>
                <a:cs typeface="SF Compact Display" charset="0"/>
              </a:rPr>
              <a:t>Vibration-isolated pumps on cart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F Compact Display" charset="0"/>
                <a:ea typeface="SF Compact Display" charset="0"/>
                <a:cs typeface="SF Compact Display" charset="0"/>
              </a:rPr>
              <a:t>DNP of ammonia + d-ammonia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E4D600-BF90-CF43-937E-8795DF3B1133}"/>
              </a:ext>
            </a:extLst>
          </p:cNvPr>
          <p:cNvSpPr txBox="1"/>
          <p:nvPr/>
        </p:nvSpPr>
        <p:spPr>
          <a:xfrm>
            <a:off x="6173095" y="5011818"/>
            <a:ext cx="2935899" cy="769441"/>
          </a:xfrm>
          <a:prstGeom prst="rect">
            <a:avLst/>
          </a:prstGeom>
          <a:solidFill>
            <a:srgbClr val="FFB8B0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F Compact Display" charset="0"/>
                <a:ea typeface="SF Compact Display" charset="0"/>
                <a:cs typeface="SF Compact Display" charset="0"/>
              </a:rPr>
              <a:t>SEPTEMBER ‘21: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F Compact Display" charset="0"/>
                <a:ea typeface="SF Compact Display" charset="0"/>
                <a:cs typeface="SF Compact Display" charset="0"/>
              </a:rPr>
              <a:t>Dress rehearsal in EEL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F Compact Display" charset="0"/>
                <a:ea typeface="SF Compact Display" charset="0"/>
                <a:cs typeface="SF Compact Display" charset="0"/>
              </a:rPr>
              <a:t>Thin-wall vacuum extension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DA05F8-0C6E-7341-9189-D7F1CA1D1293}"/>
              </a:ext>
            </a:extLst>
          </p:cNvPr>
          <p:cNvSpPr txBox="1"/>
          <p:nvPr/>
        </p:nvSpPr>
        <p:spPr>
          <a:xfrm>
            <a:off x="5201975" y="2873782"/>
            <a:ext cx="3974352" cy="984885"/>
          </a:xfrm>
          <a:prstGeom prst="rect">
            <a:avLst/>
          </a:prstGeom>
          <a:solidFill>
            <a:srgbClr val="5B9BD5">
              <a:lumMod val="20000"/>
              <a:lumOff val="80000"/>
            </a:srgbClr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F Compact Display" charset="0"/>
                <a:ea typeface="SF Compact Display" charset="0"/>
                <a:cs typeface="SF Compact Display" charset="0"/>
              </a:rPr>
              <a:t>FEBRUARY ‘21: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F Compact Display" charset="0"/>
                <a:ea typeface="SF Compact Display" charset="0"/>
                <a:cs typeface="SF Compact Display" charset="0"/>
              </a:rPr>
              <a:t>Production Q-meter +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F Compact Text" panose="02010604030202060204" pitchFamily="2" charset="77"/>
                <a:ea typeface="+mn-ea"/>
                <a:cs typeface="+mn-cs"/>
              </a:rPr>
              <a:t>μ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F Compact Text" panose="02010604030202060204" pitchFamily="2" charset="77"/>
                <a:ea typeface="+mn-ea"/>
                <a:cs typeface="+mn-cs"/>
              </a:rPr>
              <a:t>-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F Compact Display" charset="0"/>
                <a:ea typeface="SF Compact Display" charset="0"/>
                <a:cs typeface="SF Compact Display" charset="0"/>
              </a:rPr>
              <a:t>wave/NMR carrier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F Compact Display" charset="0"/>
                <a:ea typeface="SF Compact Display" charset="0"/>
                <a:cs typeface="SF Compact Display" charset="0"/>
              </a:rPr>
              <a:t>Ready-for-beam bath and target cells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F Compact Display" charset="0"/>
                <a:ea typeface="SF Compact Display" charset="0"/>
                <a:cs typeface="SF Compact Display" charset="0"/>
              </a:rPr>
              <a:t>Superconducting shim coils installed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CC1227F-A51D-A94C-86F4-EB368C957692}"/>
              </a:ext>
            </a:extLst>
          </p:cNvPr>
          <p:cNvSpPr txBox="1"/>
          <p:nvPr/>
        </p:nvSpPr>
        <p:spPr>
          <a:xfrm>
            <a:off x="55788" y="1623331"/>
            <a:ext cx="63551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sz="1600" u="sng" dirty="0">
                <a:solidFill>
                  <a:prstClr val="black"/>
                </a:solidFill>
                <a:latin typeface="SF Compact Text" panose="02010604030202060204" pitchFamily="2" charset="77"/>
                <a:ea typeface="+mn-ea"/>
                <a:cs typeface="+mn-cs"/>
              </a:rPr>
              <a:t>Insertion Cart for Hall B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SF Compact Text" panose="02010604030202060204" pitchFamily="2" charset="77"/>
                <a:ea typeface="+mn-ea"/>
                <a:cs typeface="+mn-cs"/>
              </a:rPr>
              <a:t>Wire/cable electronics cart (15)</a:t>
            </a:r>
            <a:r>
              <a:rPr lang="en-US" baseline="30000" dirty="0"/>
              <a:t> *) </a:t>
            </a:r>
            <a:endParaRPr lang="en-US" dirty="0">
              <a:solidFill>
                <a:prstClr val="black"/>
              </a:solidFill>
              <a:latin typeface="SF Compact Text" panose="02010604030202060204" pitchFamily="2" charset="77"/>
              <a:ea typeface="+mn-ea"/>
              <a:cs typeface="+mn-cs"/>
            </a:endParaRP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SF Compact Text" panose="02010604030202060204" pitchFamily="2" charset="77"/>
                <a:ea typeface="+mn-ea"/>
                <a:cs typeface="+mn-cs"/>
              </a:rPr>
              <a:t>Fabricate vibration-isolated platform for vacuum pumps (40)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SF Compact Text" panose="02010604030202060204" pitchFamily="2" charset="77"/>
                <a:ea typeface="+mn-ea"/>
                <a:cs typeface="+mn-cs"/>
              </a:rPr>
              <a:t>Survey and align refrigerator to cart fiducials (3)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0DA9BB8-3175-364E-A451-3BCD12832F7E}"/>
              </a:ext>
            </a:extLst>
          </p:cNvPr>
          <p:cNvSpPr txBox="1"/>
          <p:nvPr/>
        </p:nvSpPr>
        <p:spPr>
          <a:xfrm>
            <a:off x="55788" y="2548629"/>
            <a:ext cx="63380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2.  </a:t>
            </a:r>
            <a:r>
              <a:rPr lang="en-US" sz="1600" u="sng" dirty="0">
                <a:solidFill>
                  <a:prstClr val="black"/>
                </a:solidFill>
                <a:latin typeface="SF Compact Text" panose="02010604030202060204" pitchFamily="2" charset="77"/>
                <a:ea typeface="+mn-ea"/>
                <a:cs typeface="+mn-cs"/>
              </a:rPr>
              <a:t>1 K Refrigerator 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SF Compact Text" panose="02010604030202060204" pitchFamily="2" charset="77"/>
                <a:ea typeface="+mn-ea"/>
                <a:cs typeface="+mn-cs"/>
              </a:rPr>
              <a:t>Replace prototype bath and target cells w/ beam-ready versions (30)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SF Compact Text" panose="02010604030202060204" pitchFamily="2" charset="77"/>
                <a:ea typeface="+mn-ea"/>
                <a:cs typeface="+mn-cs"/>
              </a:rPr>
              <a:t>Prototype bath motion mechanism replaced w/ final version (30)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SF Compact Text" panose="02010604030202060204" pitchFamily="2" charset="77"/>
                <a:ea typeface="+mn-ea"/>
                <a:cs typeface="+mn-cs"/>
              </a:rPr>
              <a:t>Fabricate thin-wall vacuum chamber extension (20)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408749B-8556-9D43-9B10-98F74F9E8326}"/>
              </a:ext>
            </a:extLst>
          </p:cNvPr>
          <p:cNvSpPr txBox="1"/>
          <p:nvPr/>
        </p:nvSpPr>
        <p:spPr>
          <a:xfrm>
            <a:off x="55788" y="3450809"/>
            <a:ext cx="66440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SF Compact Text" panose="02010604030202060204" pitchFamily="2" charset="77"/>
                <a:ea typeface="+mn-ea"/>
                <a:cs typeface="+mn-cs"/>
              </a:rPr>
              <a:t>3.  </a:t>
            </a:r>
            <a:r>
              <a:rPr lang="en-US" sz="1600" u="sng" dirty="0">
                <a:solidFill>
                  <a:prstClr val="black"/>
                </a:solidFill>
                <a:latin typeface="SF Compact Text" panose="02010604030202060204" pitchFamily="2" charset="77"/>
                <a:ea typeface="+mn-ea"/>
                <a:cs typeface="+mn-cs"/>
              </a:rPr>
              <a:t>Microwaves and NMR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SF Compact Text" panose="02010604030202060204" pitchFamily="2" charset="77"/>
                <a:ea typeface="+mn-ea"/>
                <a:cs typeface="+mn-cs"/>
              </a:rPr>
              <a:t>Replace prototype </a:t>
            </a:r>
            <a:r>
              <a:rPr lang="en-US" dirty="0" err="1">
                <a:solidFill>
                  <a:prstClr val="black"/>
                </a:solidFill>
                <a:latin typeface="SF Compact Text" panose="02010604030202060204" pitchFamily="2" charset="77"/>
                <a:ea typeface="+mn-ea"/>
                <a:cs typeface="+mn-cs"/>
              </a:rPr>
              <a:t>μ</a:t>
            </a:r>
            <a:r>
              <a:rPr lang="en-US" dirty="0">
                <a:solidFill>
                  <a:prstClr val="black"/>
                </a:solidFill>
                <a:latin typeface="SF Compact Text" panose="02010604030202060204" pitchFamily="2" charset="77"/>
                <a:ea typeface="+mn-ea"/>
                <a:cs typeface="+mn-cs"/>
              </a:rPr>
              <a:t>-wave + NMR carrier w/ beam-ready versions (60)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SF Compact Text" panose="02010604030202060204" pitchFamily="2" charset="77"/>
                <a:ea typeface="+mn-ea"/>
                <a:cs typeface="+mn-cs"/>
              </a:rPr>
              <a:t>Python-based NMR software Q-meter (20)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SF Compact Text" panose="02010604030202060204" pitchFamily="2" charset="77"/>
                <a:ea typeface="+mn-ea"/>
                <a:cs typeface="+mn-cs"/>
              </a:rPr>
              <a:t>Fabricate production version of </a:t>
            </a:r>
            <a:r>
              <a:rPr lang="en-US" dirty="0" err="1">
                <a:solidFill>
                  <a:prstClr val="black"/>
                </a:solidFill>
                <a:latin typeface="SF Compact Text" panose="02010604030202060204" pitchFamily="2" charset="77"/>
                <a:ea typeface="+mn-ea"/>
                <a:cs typeface="+mn-cs"/>
              </a:rPr>
              <a:t>JLab</a:t>
            </a:r>
            <a:r>
              <a:rPr lang="en-US" dirty="0">
                <a:solidFill>
                  <a:prstClr val="black"/>
                </a:solidFill>
                <a:latin typeface="SF Compact Text" panose="02010604030202060204" pitchFamily="2" charset="77"/>
                <a:ea typeface="+mn-ea"/>
                <a:cs typeface="+mn-cs"/>
              </a:rPr>
              <a:t> Q-meter (x3) (15)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B104BF9-4554-904C-BA7F-6463E1437930}"/>
              </a:ext>
            </a:extLst>
          </p:cNvPr>
          <p:cNvSpPr txBox="1"/>
          <p:nvPr/>
        </p:nvSpPr>
        <p:spPr>
          <a:xfrm>
            <a:off x="56366" y="4354585"/>
            <a:ext cx="69225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SF Compact Text" panose="02010604030202060204" pitchFamily="2" charset="77"/>
                <a:ea typeface="+mn-ea"/>
                <a:cs typeface="+mn-cs"/>
              </a:rPr>
              <a:t>4.  </a:t>
            </a:r>
            <a:r>
              <a:rPr lang="en-US" sz="1600" u="sng" dirty="0">
                <a:solidFill>
                  <a:prstClr val="black"/>
                </a:solidFill>
                <a:latin typeface="SF Compact Text" panose="02010604030202060204" pitchFamily="2" charset="77"/>
                <a:ea typeface="+mn-ea"/>
                <a:cs typeface="+mn-cs"/>
              </a:rPr>
              <a:t>Dynamic Polarization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SF Compact Text" panose="02010604030202060204" pitchFamily="2" charset="77"/>
                <a:ea typeface="+mn-ea"/>
                <a:cs typeface="+mn-cs"/>
              </a:rPr>
              <a:t>DNP w/ “real” target materials like butanol &amp; ammonia (Material is in hand)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SF Compact Text" panose="02010604030202060204" pitchFamily="2" charset="77"/>
                <a:ea typeface="+mn-ea"/>
                <a:cs typeface="+mn-cs"/>
              </a:rPr>
              <a:t>DNP w/ deuterated counterparts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E43AD3F-0557-A94C-8FE9-6D290263651E}"/>
              </a:ext>
            </a:extLst>
          </p:cNvPr>
          <p:cNvSpPr txBox="1"/>
          <p:nvPr/>
        </p:nvSpPr>
        <p:spPr>
          <a:xfrm>
            <a:off x="55788" y="5155113"/>
            <a:ext cx="6241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SF Compact Text" panose="02010604030202060204" pitchFamily="2" charset="77"/>
                <a:ea typeface="+mn-ea"/>
                <a:cs typeface="+mn-cs"/>
              </a:rPr>
              <a:t>5.  </a:t>
            </a:r>
            <a:r>
              <a:rPr lang="en-US" sz="1600" u="sng" dirty="0">
                <a:solidFill>
                  <a:prstClr val="black"/>
                </a:solidFill>
                <a:latin typeface="SF Compact Text" panose="02010604030202060204" pitchFamily="2" charset="77"/>
                <a:ea typeface="+mn-ea"/>
                <a:cs typeface="+mn-cs"/>
              </a:rPr>
              <a:t>Shim Coils</a:t>
            </a:r>
          </a:p>
          <a:p>
            <a:pPr marL="742950" lvl="1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SF Compact Text" panose="02010604030202060204" pitchFamily="2" charset="77"/>
                <a:ea typeface="+mn-ea"/>
                <a:cs typeface="+mn-cs"/>
              </a:rPr>
              <a:t>Wind and install internal, superconducting shim coils (40)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F12684-B008-3F40-9776-50D808594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64" y="5919592"/>
            <a:ext cx="9144000" cy="9689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14B3A9-772D-0A49-97AE-DAC28E855723}"/>
              </a:ext>
            </a:extLst>
          </p:cNvPr>
          <p:cNvSpPr txBox="1"/>
          <p:nvPr/>
        </p:nvSpPr>
        <p:spPr>
          <a:xfrm>
            <a:off x="-19209" y="6581001"/>
            <a:ext cx="977482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10/21/2021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7490E3-8792-844A-B5E7-88D95833C05A}"/>
              </a:ext>
            </a:extLst>
          </p:cNvPr>
          <p:cNvSpPr txBox="1"/>
          <p:nvPr/>
        </p:nvSpPr>
        <p:spPr>
          <a:xfrm>
            <a:off x="20782" y="5632475"/>
            <a:ext cx="61523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/>
              <a:t>*) </a:t>
            </a:r>
            <a:r>
              <a:rPr lang="en-US" dirty="0"/>
              <a:t>numbers = FTE days. TOTAL: 273 FTE days for 3 target group experts and 2 students</a:t>
            </a:r>
          </a:p>
        </p:txBody>
      </p:sp>
    </p:spTree>
    <p:extLst>
      <p:ext uri="{BB962C8B-B14F-4D97-AF65-F5344CB8AC3E}">
        <p14:creationId xmlns:p14="http://schemas.microsoft.com/office/powerpoint/2010/main" val="1091636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88DCC-34E7-1449-A889-904B812A5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Run Plan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10308F9-F87C-7C40-BFCF-7263E814EA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r>
              <a:rPr lang="en-US" sz="2000" dirty="0"/>
              <a:t>We assume RG C will be scheduled for a half year run in 2022 (e.g., Winter/Spring 2022), with 6 months (26 weeks) of data taking. That corresponds to 182 calendar days or 91 PAC days, which is just under ½ of the approved total beam time</a:t>
            </a:r>
          </a:p>
          <a:p>
            <a:r>
              <a:rPr lang="en-US" sz="2000" dirty="0"/>
              <a:t>Complete approved experiments not requiring the FT</a:t>
            </a:r>
          </a:p>
          <a:p>
            <a:r>
              <a:rPr lang="en-US" sz="2000" dirty="0"/>
              <a:t>Come back at a later time to run 94 additional PAC days with the FT for DVCS (requires optimizing the best tradeoff between raster size, luminosity, and target length)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F6BAB6-F338-3146-8B43-7B57C7328280}"/>
              </a:ext>
            </a:extLst>
          </p:cNvPr>
          <p:cNvSpPr txBox="1"/>
          <p:nvPr/>
        </p:nvSpPr>
        <p:spPr>
          <a:xfrm>
            <a:off x="152400" y="6477000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18 of 20</a:t>
            </a:r>
          </a:p>
        </p:txBody>
      </p:sp>
    </p:spTree>
    <p:extLst>
      <p:ext uri="{BB962C8B-B14F-4D97-AF65-F5344CB8AC3E}">
        <p14:creationId xmlns:p14="http://schemas.microsoft.com/office/powerpoint/2010/main" val="10929882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8864C-37DF-7A41-8464-9E48C2014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 Conditions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C94D015-007D-5B4A-82E8-4D3408294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31414"/>
            <a:ext cx="8077200" cy="4648200"/>
          </a:xfrm>
        </p:spPr>
        <p:txBody>
          <a:bodyPr/>
          <a:lstStyle/>
          <a:p>
            <a:r>
              <a:rPr lang="en-US" sz="1800" dirty="0"/>
              <a:t>&gt; 10.5 GeV electron beam (4 days at 2.2 GeV for commissioning and calibration), beam polarization &gt; 0.85</a:t>
            </a:r>
          </a:p>
          <a:p>
            <a:r>
              <a:rPr lang="en-US" sz="1800" dirty="0"/>
              <a:t>p and d (ammonia and deuterated ammonia) targets polarized (via DNP) along or opposite to the beam direction</a:t>
            </a:r>
          </a:p>
          <a:p>
            <a:r>
              <a:rPr lang="en-US" sz="1800" dirty="0"/>
              <a:t>Standard CLAS12 Forward Tracker including 2 (or more) sectors of LTCC and </a:t>
            </a:r>
            <a:r>
              <a:rPr lang="en-US" sz="1800" b="1" dirty="0"/>
              <a:t>2</a:t>
            </a:r>
            <a:r>
              <a:rPr lang="en-US" sz="1800" dirty="0"/>
              <a:t> sectors of RICH; NO FT for part 1 but for part 2</a:t>
            </a:r>
          </a:p>
          <a:p>
            <a:r>
              <a:rPr lang="en-US" sz="1800" dirty="0"/>
              <a:t>Standard CLAS12 Central Detector with all components (SVT, BMT, FMT</a:t>
            </a:r>
            <a:r>
              <a:rPr lang="en-US" sz="1800" baseline="30000" dirty="0"/>
              <a:t>*)</a:t>
            </a:r>
            <a:r>
              <a:rPr lang="en-US" sz="1800" dirty="0"/>
              <a:t>, CTOF, CND); no BAND</a:t>
            </a:r>
          </a:p>
          <a:p>
            <a:r>
              <a:rPr lang="en-US" sz="1800" dirty="0"/>
              <a:t>New </a:t>
            </a:r>
            <a:r>
              <a:rPr lang="en-US" sz="1800" dirty="0" err="1"/>
              <a:t>Møller</a:t>
            </a:r>
            <a:r>
              <a:rPr lang="en-US" sz="1800" dirty="0"/>
              <a:t> shield (detailed design exists and has been verified by extensive GEMC simulations), upgraded beam line with 2 cm diameter raster</a:t>
            </a:r>
          </a:p>
          <a:p>
            <a:r>
              <a:rPr lang="en-US" sz="1800" dirty="0"/>
              <a:t>Standard e</a:t>
            </a:r>
            <a:r>
              <a:rPr lang="en-US" sz="1800" baseline="30000" dirty="0"/>
              <a:t>-</a:t>
            </a:r>
            <a:r>
              <a:rPr lang="en-US" sz="1800" dirty="0"/>
              <a:t> inclusive trigger with ”roads”; data rate and data storage similar to previous run groups (e.g., RG-B)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A6F216-DBE7-4E40-A451-FCAB4E7C5F7E}"/>
              </a:ext>
            </a:extLst>
          </p:cNvPr>
          <p:cNvSpPr txBox="1"/>
          <p:nvPr/>
        </p:nvSpPr>
        <p:spPr>
          <a:xfrm>
            <a:off x="1828800" y="6400800"/>
            <a:ext cx="6934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/>
              <a:t>*)</a:t>
            </a:r>
            <a:r>
              <a:rPr lang="en-US" sz="1400" dirty="0"/>
              <a:t> Successfully modified by </a:t>
            </a:r>
            <a:r>
              <a:rPr lang="en-US" sz="1400" dirty="0" err="1"/>
              <a:t>Saclay</a:t>
            </a:r>
            <a:r>
              <a:rPr lang="en-US" sz="1400" dirty="0"/>
              <a:t> and re-commissioned during RG-F.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39595E-02D8-D043-ADDB-925B3F863A36}"/>
              </a:ext>
            </a:extLst>
          </p:cNvPr>
          <p:cNvSpPr txBox="1"/>
          <p:nvPr/>
        </p:nvSpPr>
        <p:spPr>
          <a:xfrm>
            <a:off x="152400" y="6477000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 of 20</a:t>
            </a:r>
          </a:p>
        </p:txBody>
      </p:sp>
    </p:spTree>
    <p:extLst>
      <p:ext uri="{BB962C8B-B14F-4D97-AF65-F5344CB8AC3E}">
        <p14:creationId xmlns:p14="http://schemas.microsoft.com/office/powerpoint/2010/main" val="1564744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B61CE-2B79-6D49-B95E-3F22BE262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8007BE-7BEA-954F-9756-484F142DD3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Science goals of RG-C</a:t>
            </a:r>
          </a:p>
          <a:p>
            <a:pPr lvl="1"/>
            <a:r>
              <a:rPr lang="en-US" sz="1600" dirty="0"/>
              <a:t>Inclusive DIS (double spin asymmetries)</a:t>
            </a:r>
          </a:p>
          <a:p>
            <a:pPr lvl="1"/>
            <a:r>
              <a:rPr lang="en-US" sz="1600" dirty="0"/>
              <a:t>Semi-inclusive DIS</a:t>
            </a:r>
          </a:p>
          <a:p>
            <a:pPr lvl="1"/>
            <a:r>
              <a:rPr lang="en-US" sz="1600" dirty="0"/>
              <a:t>TMDs</a:t>
            </a:r>
          </a:p>
          <a:p>
            <a:pPr lvl="1"/>
            <a:r>
              <a:rPr lang="en-US" sz="1600" dirty="0"/>
              <a:t>DVCS</a:t>
            </a:r>
          </a:p>
          <a:p>
            <a:r>
              <a:rPr lang="en-US" sz="2400" dirty="0"/>
              <a:t>Status of Polarized Target and Beamline</a:t>
            </a:r>
          </a:p>
          <a:p>
            <a:pPr lvl="1"/>
            <a:r>
              <a:rPr lang="en-US" sz="1800" dirty="0"/>
              <a:t>Target Design</a:t>
            </a:r>
          </a:p>
          <a:p>
            <a:pPr lvl="1"/>
            <a:r>
              <a:rPr lang="en-US" sz="1800" dirty="0"/>
              <a:t>Present status</a:t>
            </a:r>
          </a:p>
          <a:p>
            <a:pPr lvl="1"/>
            <a:r>
              <a:rPr lang="en-US" sz="1800" dirty="0"/>
              <a:t>Completion Plan</a:t>
            </a:r>
          </a:p>
          <a:p>
            <a:r>
              <a:rPr lang="en-US" sz="2400" dirty="0"/>
              <a:t>Run Plan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8C3287-A709-7B40-9B37-98677280C5AD}"/>
              </a:ext>
            </a:extLst>
          </p:cNvPr>
          <p:cNvSpPr txBox="1"/>
          <p:nvPr/>
        </p:nvSpPr>
        <p:spPr>
          <a:xfrm>
            <a:off x="152400" y="6477000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of 20</a:t>
            </a:r>
          </a:p>
        </p:txBody>
      </p:sp>
    </p:spTree>
    <p:extLst>
      <p:ext uri="{BB962C8B-B14F-4D97-AF65-F5344CB8AC3E}">
        <p14:creationId xmlns:p14="http://schemas.microsoft.com/office/powerpoint/2010/main" val="3820929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3A42B-1C56-534F-8655-AECB5CAF6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9D0CAD-EE24-8C45-9A27-D5195329E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1200"/>
            <a:ext cx="8305800" cy="4114800"/>
          </a:xfrm>
        </p:spPr>
        <p:txBody>
          <a:bodyPr/>
          <a:lstStyle/>
          <a:p>
            <a:r>
              <a:rPr lang="en-US" sz="2000" dirty="0"/>
              <a:t>RG-C combines several highly rated experiments that will make crucial contributions to the core 12 GeV program at Jefferson Lab.</a:t>
            </a:r>
          </a:p>
          <a:p>
            <a:r>
              <a:rPr lang="en-US" sz="2000" dirty="0"/>
              <a:t>The physics goals of RG-C are aligned with the NSAC 2015 Long Range Plan and continue to enjoy high interest in the community, with a steady stream of new publications.</a:t>
            </a:r>
          </a:p>
          <a:p>
            <a:r>
              <a:rPr lang="en-US" sz="2000" dirty="0"/>
              <a:t>The longitudinally polarized target is nearing completion (tremendous investment by Lab and collaborators, including NSF MRI).</a:t>
            </a:r>
          </a:p>
          <a:p>
            <a:r>
              <a:rPr lang="en-US" sz="2000" dirty="0"/>
              <a:t>RG-C passed ERR and submitted beam time request in 2019. Hall B Task Force has been appointed. </a:t>
            </a:r>
          </a:p>
          <a:p>
            <a:r>
              <a:rPr lang="en-US" sz="2000" dirty="0"/>
              <a:t>Ready to begin running by the end of 2021</a:t>
            </a:r>
          </a:p>
          <a:p>
            <a:r>
              <a:rPr lang="en-US" sz="2000" dirty="0"/>
              <a:t>We request re-approval of the entire Run Group (185 PAC days).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7486EA-B9C8-4542-9DFC-AD1D316A71B1}"/>
              </a:ext>
            </a:extLst>
          </p:cNvPr>
          <p:cNvSpPr txBox="1"/>
          <p:nvPr/>
        </p:nvSpPr>
        <p:spPr>
          <a:xfrm>
            <a:off x="152400" y="6477000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 of 20</a:t>
            </a:r>
          </a:p>
        </p:txBody>
      </p:sp>
    </p:spTree>
    <p:extLst>
      <p:ext uri="{BB962C8B-B14F-4D97-AF65-F5344CB8AC3E}">
        <p14:creationId xmlns:p14="http://schemas.microsoft.com/office/powerpoint/2010/main" val="21261327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9267416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877" y="274638"/>
            <a:ext cx="8585127" cy="596552"/>
          </a:xfrm>
        </p:spPr>
        <p:txBody>
          <a:bodyPr/>
          <a:lstStyle/>
          <a:p>
            <a:r>
              <a:rPr lang="en-US" sz="4000" dirty="0"/>
              <a:t>Improvement in PDF uncertainties from INCLUSIVE RG-C data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5146"/>
            <a:ext cx="9144000" cy="533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603" y="6481741"/>
            <a:ext cx="9125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Relative uncertainties on polarized PDFs with various data sets (Courtesy N. Sato)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2E2A55-01E2-AA4E-8475-85AC3551D64C}"/>
              </a:ext>
            </a:extLst>
          </p:cNvPr>
          <p:cNvSpPr/>
          <p:nvPr/>
        </p:nvSpPr>
        <p:spPr bwMode="auto">
          <a:xfrm>
            <a:off x="4953000" y="4572000"/>
            <a:ext cx="1524000" cy="1143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4971FA-7E8B-D042-A359-12F106915F30}"/>
              </a:ext>
            </a:extLst>
          </p:cNvPr>
          <p:cNvSpPr/>
          <p:nvPr/>
        </p:nvSpPr>
        <p:spPr bwMode="auto">
          <a:xfrm>
            <a:off x="4953000" y="1524000"/>
            <a:ext cx="1524000" cy="1143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0D5140-D33C-8A4F-8228-EED5B08DEEF6}"/>
              </a:ext>
            </a:extLst>
          </p:cNvPr>
          <p:cNvSpPr/>
          <p:nvPr/>
        </p:nvSpPr>
        <p:spPr bwMode="auto">
          <a:xfrm>
            <a:off x="685800" y="2081645"/>
            <a:ext cx="1524000" cy="1143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AB6041E-FE8A-214E-B688-9BA6B66F11F0}"/>
              </a:ext>
            </a:extLst>
          </p:cNvPr>
          <p:cNvSpPr/>
          <p:nvPr/>
        </p:nvSpPr>
        <p:spPr bwMode="auto">
          <a:xfrm>
            <a:off x="685800" y="4550263"/>
            <a:ext cx="1524000" cy="1143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803211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BB75E2-BC07-2A41-905D-793D37297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390679"/>
            <a:ext cx="4340614" cy="34330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F932CB-FF2C-1C41-AB09-CE4D6A3C91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0394" y="362759"/>
            <a:ext cx="3009129" cy="33181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D8534F-3797-7B41-A42C-83CA4C45A4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94904"/>
            <a:ext cx="3801979" cy="30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400CB8-82A4-624E-84E2-720BC00706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8309" y="528436"/>
            <a:ext cx="1257300" cy="190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864C06-83D4-2F4E-8F55-B35E64B0DB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07" y="1066800"/>
            <a:ext cx="4382326" cy="4114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A993B3-3AAD-864C-9FD7-2F74DF9728D6}"/>
              </a:ext>
            </a:extLst>
          </p:cNvPr>
          <p:cNvSpPr txBox="1"/>
          <p:nvPr/>
        </p:nvSpPr>
        <p:spPr>
          <a:xfrm>
            <a:off x="88607" y="203178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JAM 2017 </a:t>
            </a:r>
          </a:p>
          <a:p>
            <a:r>
              <a:rPr lang="en-US" dirty="0"/>
              <a:t>J. J. </a:t>
            </a:r>
            <a:r>
              <a:rPr lang="en-US" dirty="0" err="1"/>
              <a:t>Ethier</a:t>
            </a:r>
            <a:r>
              <a:rPr lang="en-US" dirty="0"/>
              <a:t>, N. Sato, W. </a:t>
            </a:r>
            <a:r>
              <a:rPr lang="en-US" dirty="0" err="1"/>
              <a:t>Melnitchouk</a:t>
            </a:r>
            <a:br>
              <a:rPr lang="en-US" dirty="0"/>
            </a:br>
            <a:r>
              <a:rPr lang="en-US" dirty="0"/>
              <a:t>Phys. Rev. Lett. </a:t>
            </a:r>
            <a:r>
              <a:rPr lang="en-US" b="1" dirty="0"/>
              <a:t>119</a:t>
            </a:r>
            <a:r>
              <a:rPr lang="en-US" dirty="0"/>
              <a:t>, 132001 (2017), </a:t>
            </a:r>
            <a:r>
              <a:rPr lang="en-US" i="1" dirty="0"/>
              <a:t>arXiv:1705.05889 [hep-</a:t>
            </a:r>
            <a:r>
              <a:rPr lang="en-US" i="1" dirty="0" err="1"/>
              <a:t>ph</a:t>
            </a:r>
            <a:r>
              <a:rPr lang="en-US" i="1" dirty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6410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58989" cy="1143000"/>
          </a:xfrm>
        </p:spPr>
        <p:txBody>
          <a:bodyPr/>
          <a:lstStyle/>
          <a:p>
            <a:r>
              <a:rPr lang="en-US" sz="4000" dirty="0"/>
              <a:t>PDFs from SEMI-inclusive RG-C data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673" y="1222047"/>
            <a:ext cx="3209292" cy="25674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6053" y="1209347"/>
            <a:ext cx="3176018" cy="26006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7946" y="4152278"/>
            <a:ext cx="7465996" cy="27057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0058" y="3782946"/>
            <a:ext cx="8777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Only K</a:t>
            </a:r>
            <a:r>
              <a:rPr lang="en-US" baseline="30000" dirty="0"/>
              <a:t>-</a:t>
            </a:r>
            <a:r>
              <a:rPr lang="en-US" dirty="0"/>
              <a:t> production on D is uniquely sensitive to </a:t>
            </a:r>
            <a:r>
              <a:rPr lang="en-US" dirty="0">
                <a:latin typeface="Symbol" charset="2"/>
                <a:cs typeface="Symbol" charset="2"/>
              </a:rPr>
              <a:t>D</a:t>
            </a:r>
            <a:r>
              <a:rPr lang="en-US" dirty="0"/>
              <a:t>s (</a:t>
            </a:r>
            <a:r>
              <a:rPr lang="en-US" dirty="0">
                <a:latin typeface="Symbol" charset="2"/>
                <a:cs typeface="Symbol" charset="2"/>
              </a:rPr>
              <a:t>D</a:t>
            </a:r>
            <a:r>
              <a:rPr lang="en-US" dirty="0"/>
              <a:t>u and </a:t>
            </a:r>
            <a:r>
              <a:rPr lang="en-US" dirty="0" err="1">
                <a:latin typeface="Symbol" charset="2"/>
                <a:cs typeface="Symbol" charset="2"/>
              </a:rPr>
              <a:t>D</a:t>
            </a:r>
            <a:r>
              <a:rPr lang="en-US" dirty="0" err="1"/>
              <a:t>d</a:t>
            </a:r>
            <a:r>
              <a:rPr lang="en-US" dirty="0"/>
              <a:t> largely cancel)</a:t>
            </a:r>
          </a:p>
        </p:txBody>
      </p:sp>
    </p:spTree>
    <p:extLst>
      <p:ext uri="{BB962C8B-B14F-4D97-AF65-F5344CB8AC3E}">
        <p14:creationId xmlns:p14="http://schemas.microsoft.com/office/powerpoint/2010/main" val="19220179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C82085-5670-4B41-923E-A69075100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47" y="1295400"/>
            <a:ext cx="9097304" cy="42671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2DA70B-E09C-9F4F-BD27-325A28DAFA22}"/>
              </a:ext>
            </a:extLst>
          </p:cNvPr>
          <p:cNvSpPr txBox="1"/>
          <p:nvPr/>
        </p:nvSpPr>
        <p:spPr>
          <a:xfrm>
            <a:off x="228599" y="5412607"/>
            <a:ext cx="8686800" cy="1454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400" dirty="0"/>
              <a:t>Example for the power of using combined fits of polarized target and polarized beam DVCS data on the extraction of Compton Form factors (from 6 GeV data taken with CLAS). </a:t>
            </a:r>
          </a:p>
          <a:p>
            <a:pPr marL="171450" indent="-1714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dirty="0"/>
              <a:t>Red filled circles = combined analysis with 8 free parameters</a:t>
            </a:r>
          </a:p>
          <a:p>
            <a:pPr marL="171450" indent="-1714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dirty="0"/>
              <a:t>Red open squares = unpolarized target data only</a:t>
            </a:r>
          </a:p>
          <a:p>
            <a:pPr marL="171450" indent="-1714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dirty="0"/>
              <a:t>Black filled squares = restricted fits with only 4 free parameters. </a:t>
            </a:r>
          </a:p>
          <a:p>
            <a:pPr marL="171450" indent="-1714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dirty="0"/>
              <a:t>red triangles = data from Hall A (unpolarized target)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264EB9-60DC-0B48-B4CC-A0B26F9FED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2700"/>
            <a:ext cx="6642100" cy="1346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7A15BE-BE00-8C4C-8EBC-A11E552232C0}"/>
              </a:ext>
            </a:extLst>
          </p:cNvPr>
          <p:cNvSpPr txBox="1"/>
          <p:nvPr/>
        </p:nvSpPr>
        <p:spPr>
          <a:xfrm>
            <a:off x="6758451" y="477846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EPJA 53 (2017) 8, 171</a:t>
            </a:r>
          </a:p>
        </p:txBody>
      </p:sp>
    </p:spTree>
    <p:extLst>
      <p:ext uri="{BB962C8B-B14F-4D97-AF65-F5344CB8AC3E}">
        <p14:creationId xmlns:p14="http://schemas.microsoft.com/office/powerpoint/2010/main" val="37820768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CFF_him_50days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772" y="693683"/>
            <a:ext cx="7925461" cy="6132797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54159" y="22879"/>
            <a:ext cx="79602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800" dirty="0" err="1">
                <a:solidFill>
                  <a:srgbClr val="0000FF"/>
                </a:solidFill>
                <a:latin typeface="Times New Roman" pitchFamily="18" charset="0"/>
              </a:rPr>
              <a:t>Combined</a:t>
            </a:r>
            <a:r>
              <a:rPr lang="fr-FR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fr-FR" sz="2800" dirty="0" err="1">
                <a:solidFill>
                  <a:srgbClr val="0000FF"/>
                </a:solidFill>
                <a:latin typeface="Times New Roman" pitchFamily="18" charset="0"/>
              </a:rPr>
              <a:t>analysis</a:t>
            </a:r>
            <a:r>
              <a:rPr lang="fr-FR" sz="2800" dirty="0">
                <a:solidFill>
                  <a:srgbClr val="0000FF"/>
                </a:solidFill>
                <a:latin typeface="Times New Roman" pitchFamily="18" charset="0"/>
              </a:rPr>
              <a:t> of E12-06-109a and E12-11-003</a:t>
            </a:r>
            <a:endParaRPr lang="en-US" sz="28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583219" y="709451"/>
            <a:ext cx="920445" cy="523220"/>
          </a:xfrm>
          <a:prstGeom prst="rect">
            <a:avLst/>
          </a:prstGeom>
          <a:solidFill>
            <a:srgbClr val="FFCCCC"/>
          </a:solidFill>
        </p:spPr>
        <p:txBody>
          <a:bodyPr wrap="none" rtlCol="0">
            <a:spAutoFit/>
          </a:bodyPr>
          <a:lstStyle/>
          <a:p>
            <a:r>
              <a:rPr lang="fr-FR" sz="2400" i="1" dirty="0" err="1">
                <a:latin typeface="Times New Roman" pitchFamily="18" charset="0"/>
                <a:cs typeface="Times New Roman" pitchFamily="18" charset="0"/>
              </a:rPr>
              <a:t>Im</a:t>
            </a:r>
            <a:r>
              <a:rPr lang="fr-FR" sz="2800" dirty="0" err="1">
                <a:latin typeface="Monotype Corsiva" pitchFamily="66" charset="0"/>
                <a:cs typeface="Times New Roman" pitchFamily="18" charset="0"/>
              </a:rPr>
              <a:t>H</a:t>
            </a:r>
            <a:r>
              <a:rPr lang="fr-FR" sz="2800" baseline="-25000" dirty="0" err="1">
                <a:latin typeface="Times New Roman" pitchFamily="18" charset="0"/>
                <a:cs typeface="Times New Roman" pitchFamily="18" charset="0"/>
              </a:rPr>
              <a:t>n</a:t>
            </a:r>
            <a:endParaRPr lang="en-US" sz="28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0" y="2096809"/>
            <a:ext cx="1560784" cy="23083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1600" b="0" dirty="0">
                <a:latin typeface="Times New Roman" pitchFamily="18" charset="0"/>
                <a:cs typeface="Times New Roman" pitchFamily="18" charset="0"/>
              </a:rPr>
              <a:t>Extraction of </a:t>
            </a:r>
            <a:r>
              <a:rPr lang="fr-FR" sz="1600" dirty="0">
                <a:latin typeface="Times New Roman" pitchFamily="18" charset="0"/>
                <a:cs typeface="Times New Roman" pitchFamily="18" charset="0"/>
              </a:rPr>
              <a:t>neutron </a:t>
            </a:r>
            <a:r>
              <a:rPr lang="fr-FR" sz="1600" dirty="0" err="1">
                <a:latin typeface="Times New Roman" pitchFamily="18" charset="0"/>
                <a:cs typeface="Times New Roman" pitchFamily="18" charset="0"/>
              </a:rPr>
              <a:t>CFFs</a:t>
            </a:r>
            <a:r>
              <a:rPr lang="fr-F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600" b="0" dirty="0" err="1">
                <a:latin typeface="Times New Roman" pitchFamily="18" charset="0"/>
                <a:cs typeface="Times New Roman" pitchFamily="18" charset="0"/>
              </a:rPr>
              <a:t>using</a:t>
            </a:r>
            <a:r>
              <a:rPr lang="fr-FR" sz="16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600" dirty="0">
                <a:latin typeface="Times New Roman" pitchFamily="18" charset="0"/>
                <a:cs typeface="Times New Roman" pitchFamily="18" charset="0"/>
              </a:rPr>
              <a:t>M. </a:t>
            </a:r>
            <a:r>
              <a:rPr lang="fr-FR" sz="1600" dirty="0" err="1">
                <a:latin typeface="Times New Roman" pitchFamily="18" charset="0"/>
                <a:cs typeface="Times New Roman" pitchFamily="18" charset="0"/>
              </a:rPr>
              <a:t>Guidal</a:t>
            </a:r>
            <a:r>
              <a:rPr lang="fr-FR" sz="1600" b="0" dirty="0" err="1">
                <a:latin typeface="Times New Roman" pitchFamily="18" charset="0"/>
                <a:cs typeface="Times New Roman" pitchFamily="18" charset="0"/>
              </a:rPr>
              <a:t>’s</a:t>
            </a:r>
            <a:r>
              <a:rPr lang="fr-FR" sz="16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600" b="0" dirty="0" err="1">
                <a:latin typeface="Times New Roman" pitchFamily="18" charset="0"/>
                <a:cs typeface="Times New Roman" pitchFamily="18" charset="0"/>
              </a:rPr>
              <a:t>fitting</a:t>
            </a:r>
            <a:r>
              <a:rPr lang="fr-FR" sz="1600" b="0" dirty="0">
                <a:latin typeface="Times New Roman" pitchFamily="18" charset="0"/>
                <a:cs typeface="Times New Roman" pitchFamily="18" charset="0"/>
              </a:rPr>
              <a:t> code. Fit of  </a:t>
            </a:r>
            <a:r>
              <a:rPr lang="fr-FR" sz="1600" dirty="0" err="1">
                <a:latin typeface="Times New Roman" pitchFamily="18" charset="0"/>
                <a:cs typeface="Times New Roman" pitchFamily="18" charset="0"/>
              </a:rPr>
              <a:t>TSA</a:t>
            </a:r>
            <a:r>
              <a:rPr lang="fr-FR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1600" dirty="0" err="1">
                <a:latin typeface="Times New Roman" pitchFamily="18" charset="0"/>
                <a:cs typeface="Times New Roman" pitchFamily="18" charset="0"/>
              </a:rPr>
              <a:t>DSA</a:t>
            </a:r>
            <a:r>
              <a:rPr lang="fr-FR" sz="1600" dirty="0">
                <a:latin typeface="Times New Roman" pitchFamily="18" charset="0"/>
                <a:cs typeface="Times New Roman" pitchFamily="18" charset="0"/>
              </a:rPr>
              <a:t> (E12-06-109a) and </a:t>
            </a:r>
            <a:r>
              <a:rPr lang="fr-FR" sz="1600" dirty="0" err="1">
                <a:latin typeface="Times New Roman" pitchFamily="18" charset="0"/>
                <a:cs typeface="Times New Roman" pitchFamily="18" charset="0"/>
              </a:rPr>
              <a:t>BSA</a:t>
            </a:r>
            <a:endParaRPr lang="fr-FR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1600" dirty="0">
                <a:latin typeface="Times New Roman" pitchFamily="18" charset="0"/>
                <a:cs typeface="Times New Roman" pitchFamily="18" charset="0"/>
              </a:rPr>
              <a:t>(E12-11-003)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0" y="4934607"/>
            <a:ext cx="1450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fr-FR" dirty="0" err="1">
                <a:latin typeface="Times New Roman" pitchFamily="18" charset="0"/>
                <a:cs typeface="Times New Roman" pitchFamily="18" charset="0"/>
              </a:rPr>
              <a:t>CFFs</a:t>
            </a:r>
            <a:r>
              <a:rPr lang="fr-FR" dirty="0">
                <a:latin typeface="Times New Roman" pitchFamily="18" charset="0"/>
                <a:cs typeface="Times New Roman" pitchFamily="18" charset="0"/>
              </a:rPr>
              <a:t> as free fit </a:t>
            </a:r>
            <a:r>
              <a:rPr lang="fr-FR" dirty="0" err="1">
                <a:latin typeface="Times New Roman" pitchFamily="18" charset="0"/>
                <a:cs typeface="Times New Roman" pitchFamily="18" charset="0"/>
              </a:rPr>
              <a:t>parameters</a:t>
            </a:r>
            <a:endParaRPr lang="fr-FR" dirty="0">
              <a:latin typeface="Times New Roman" pitchFamily="18" charset="0"/>
              <a:cs typeface="Times New Roman" pitchFamily="18" charset="0"/>
            </a:endParaRPr>
          </a:p>
          <a:p>
            <a:endParaRPr lang="fr-FR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Im</a:t>
            </a:r>
            <a:r>
              <a:rPr lang="fr-FR" sz="2400" dirty="0" err="1">
                <a:latin typeface="Monotype Corsiva" pitchFamily="66" charset="0"/>
                <a:cs typeface="Times New Roman" pitchFamily="18" charset="0"/>
              </a:rPr>
              <a:t>E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= 0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25658" y="5860307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~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5652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CFF_eim_50days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804" y="693683"/>
            <a:ext cx="7966196" cy="6164318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54159" y="22879"/>
            <a:ext cx="79602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800" dirty="0" err="1">
                <a:solidFill>
                  <a:srgbClr val="0000FF"/>
                </a:solidFill>
                <a:latin typeface="Times New Roman" pitchFamily="18" charset="0"/>
              </a:rPr>
              <a:t>Combined</a:t>
            </a:r>
            <a:r>
              <a:rPr lang="fr-FR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fr-FR" sz="2800" dirty="0" err="1">
                <a:solidFill>
                  <a:srgbClr val="0000FF"/>
                </a:solidFill>
                <a:latin typeface="Times New Roman" pitchFamily="18" charset="0"/>
              </a:rPr>
              <a:t>analysis</a:t>
            </a:r>
            <a:r>
              <a:rPr lang="fr-FR" sz="2800" dirty="0">
                <a:solidFill>
                  <a:srgbClr val="0000FF"/>
                </a:solidFill>
                <a:latin typeface="Times New Roman" pitchFamily="18" charset="0"/>
              </a:rPr>
              <a:t> of E12-06-109a and E12-11-003</a:t>
            </a:r>
            <a:endParaRPr lang="en-US" sz="28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567462" y="693687"/>
            <a:ext cx="899605" cy="523220"/>
          </a:xfrm>
          <a:prstGeom prst="rect">
            <a:avLst/>
          </a:prstGeom>
          <a:solidFill>
            <a:srgbClr val="FFCCCC"/>
          </a:solidFill>
        </p:spPr>
        <p:txBody>
          <a:bodyPr wrap="none" rtlCol="0">
            <a:spAutoFit/>
          </a:bodyPr>
          <a:lstStyle/>
          <a:p>
            <a:r>
              <a:rPr lang="fr-FR" sz="2400" i="1" dirty="0" err="1">
                <a:latin typeface="Times New Roman" pitchFamily="18" charset="0"/>
                <a:cs typeface="Times New Roman" pitchFamily="18" charset="0"/>
              </a:rPr>
              <a:t>Im</a:t>
            </a:r>
            <a:r>
              <a:rPr lang="fr-FR" sz="2800" dirty="0" err="1">
                <a:latin typeface="Monotype Corsiva" pitchFamily="66" charset="0"/>
                <a:cs typeface="Times New Roman" pitchFamily="18" charset="0"/>
              </a:rPr>
              <a:t>E</a:t>
            </a:r>
            <a:r>
              <a:rPr lang="fr-FR" sz="2800" baseline="-25000" dirty="0" err="1">
                <a:latin typeface="Times New Roman" pitchFamily="18" charset="0"/>
                <a:cs typeface="Times New Roman" pitchFamily="18" charset="0"/>
              </a:rPr>
              <a:t>n</a:t>
            </a:r>
            <a:endParaRPr lang="en-US" sz="28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0" y="2096809"/>
            <a:ext cx="1560784" cy="23083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sz="1600" b="0" dirty="0">
                <a:latin typeface="Times New Roman" pitchFamily="18" charset="0"/>
                <a:cs typeface="Times New Roman" pitchFamily="18" charset="0"/>
              </a:rPr>
              <a:t>Extraction of </a:t>
            </a:r>
            <a:r>
              <a:rPr lang="fr-FR" sz="1600" dirty="0">
                <a:latin typeface="Times New Roman" pitchFamily="18" charset="0"/>
                <a:cs typeface="Times New Roman" pitchFamily="18" charset="0"/>
              </a:rPr>
              <a:t>neutron </a:t>
            </a:r>
            <a:r>
              <a:rPr lang="fr-FR" sz="1600" dirty="0" err="1">
                <a:latin typeface="Times New Roman" pitchFamily="18" charset="0"/>
                <a:cs typeface="Times New Roman" pitchFamily="18" charset="0"/>
              </a:rPr>
              <a:t>CFFs</a:t>
            </a:r>
            <a:r>
              <a:rPr lang="fr-FR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600" b="0" dirty="0" err="1">
                <a:latin typeface="Times New Roman" pitchFamily="18" charset="0"/>
                <a:cs typeface="Times New Roman" pitchFamily="18" charset="0"/>
              </a:rPr>
              <a:t>using</a:t>
            </a:r>
            <a:r>
              <a:rPr lang="fr-FR" sz="16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600" dirty="0">
                <a:latin typeface="Times New Roman" pitchFamily="18" charset="0"/>
                <a:cs typeface="Times New Roman" pitchFamily="18" charset="0"/>
              </a:rPr>
              <a:t>M. </a:t>
            </a:r>
            <a:r>
              <a:rPr lang="fr-FR" sz="1600" dirty="0" err="1">
                <a:latin typeface="Times New Roman" pitchFamily="18" charset="0"/>
                <a:cs typeface="Times New Roman" pitchFamily="18" charset="0"/>
              </a:rPr>
              <a:t>Guidal</a:t>
            </a:r>
            <a:r>
              <a:rPr lang="fr-FR" sz="1600" b="0" dirty="0" err="1">
                <a:latin typeface="Times New Roman" pitchFamily="18" charset="0"/>
                <a:cs typeface="Times New Roman" pitchFamily="18" charset="0"/>
              </a:rPr>
              <a:t>’s</a:t>
            </a:r>
            <a:r>
              <a:rPr lang="fr-FR" sz="16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600" b="0" dirty="0" err="1">
                <a:latin typeface="Times New Roman" pitchFamily="18" charset="0"/>
                <a:cs typeface="Times New Roman" pitchFamily="18" charset="0"/>
              </a:rPr>
              <a:t>fitting</a:t>
            </a:r>
            <a:r>
              <a:rPr lang="fr-FR" sz="1600" b="0" dirty="0">
                <a:latin typeface="Times New Roman" pitchFamily="18" charset="0"/>
                <a:cs typeface="Times New Roman" pitchFamily="18" charset="0"/>
              </a:rPr>
              <a:t> code. Fit of  </a:t>
            </a:r>
            <a:r>
              <a:rPr lang="fr-FR" sz="1600" dirty="0" err="1">
                <a:latin typeface="Times New Roman" pitchFamily="18" charset="0"/>
                <a:cs typeface="Times New Roman" pitchFamily="18" charset="0"/>
              </a:rPr>
              <a:t>TSA</a:t>
            </a:r>
            <a:r>
              <a:rPr lang="fr-FR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1600" dirty="0" err="1">
                <a:latin typeface="Times New Roman" pitchFamily="18" charset="0"/>
                <a:cs typeface="Times New Roman" pitchFamily="18" charset="0"/>
              </a:rPr>
              <a:t>DSA</a:t>
            </a:r>
            <a:r>
              <a:rPr lang="fr-FR" sz="1600" dirty="0">
                <a:latin typeface="Times New Roman" pitchFamily="18" charset="0"/>
                <a:cs typeface="Times New Roman" pitchFamily="18" charset="0"/>
              </a:rPr>
              <a:t> (E12-06-109a) and </a:t>
            </a:r>
            <a:r>
              <a:rPr lang="fr-FR" sz="1600" dirty="0" err="1">
                <a:latin typeface="Times New Roman" pitchFamily="18" charset="0"/>
                <a:cs typeface="Times New Roman" pitchFamily="18" charset="0"/>
              </a:rPr>
              <a:t>BSA</a:t>
            </a:r>
            <a:endParaRPr lang="fr-FR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1600" dirty="0">
                <a:latin typeface="Times New Roman" pitchFamily="18" charset="0"/>
                <a:cs typeface="Times New Roman" pitchFamily="18" charset="0"/>
              </a:rPr>
              <a:t>(E12-11-003)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0" y="4934607"/>
            <a:ext cx="1450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fr-FR" dirty="0" err="1">
                <a:latin typeface="Times New Roman" pitchFamily="18" charset="0"/>
                <a:cs typeface="Times New Roman" pitchFamily="18" charset="0"/>
              </a:rPr>
              <a:t>CFFs</a:t>
            </a:r>
            <a:r>
              <a:rPr lang="fr-FR" dirty="0">
                <a:latin typeface="Times New Roman" pitchFamily="18" charset="0"/>
                <a:cs typeface="Times New Roman" pitchFamily="18" charset="0"/>
              </a:rPr>
              <a:t> as free fit </a:t>
            </a:r>
            <a:r>
              <a:rPr lang="fr-FR" dirty="0" err="1">
                <a:latin typeface="Times New Roman" pitchFamily="18" charset="0"/>
                <a:cs typeface="Times New Roman" pitchFamily="18" charset="0"/>
              </a:rPr>
              <a:t>parameters</a:t>
            </a:r>
            <a:endParaRPr lang="fr-FR" dirty="0">
              <a:latin typeface="Times New Roman" pitchFamily="18" charset="0"/>
              <a:cs typeface="Times New Roman" pitchFamily="18" charset="0"/>
            </a:endParaRPr>
          </a:p>
          <a:p>
            <a:endParaRPr lang="fr-FR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Im</a:t>
            </a:r>
            <a:r>
              <a:rPr lang="fr-FR" sz="2400" dirty="0" err="1">
                <a:latin typeface="Monotype Corsiva" pitchFamily="66" charset="0"/>
                <a:cs typeface="Times New Roman" pitchFamily="18" charset="0"/>
              </a:rPr>
              <a:t>E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= 0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25658" y="5860307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~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5782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17"/>
          <p:cNvSpPr txBox="1">
            <a:spLocks noChangeArrowheads="1"/>
          </p:cNvSpPr>
          <p:nvPr/>
        </p:nvSpPr>
        <p:spPr bwMode="auto">
          <a:xfrm>
            <a:off x="7400827" y="4445000"/>
            <a:ext cx="162897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0" i="1" dirty="0" err="1">
                <a:solidFill>
                  <a:srgbClr val="FF0000"/>
                </a:solidFill>
                <a:latin typeface="Times New Roman" pitchFamily="18" charset="0"/>
              </a:rPr>
              <a:t>Im</a:t>
            </a:r>
            <a:r>
              <a:rPr lang="en-US" sz="2400" b="0" dirty="0">
                <a:solidFill>
                  <a:srgbClr val="FF0000"/>
                </a:solidFill>
                <a:latin typeface="Times New Roman" pitchFamily="18" charset="0"/>
              </a:rPr>
              <a:t>{</a:t>
            </a:r>
            <a:r>
              <a:rPr lang="en-US" sz="2800" dirty="0" err="1">
                <a:solidFill>
                  <a:srgbClr val="FF0000"/>
                </a:solidFill>
                <a:latin typeface="Monotype Corsiva" pitchFamily="66" charset="0"/>
              </a:rPr>
              <a:t>H</a:t>
            </a:r>
            <a:r>
              <a:rPr lang="en-US" sz="2800" baseline="-25000" dirty="0" err="1">
                <a:solidFill>
                  <a:srgbClr val="FF0000"/>
                </a:solidFill>
                <a:latin typeface="Times New Roman" pitchFamily="18" charset="0"/>
              </a:rPr>
              <a:t>n</a:t>
            </a:r>
            <a:r>
              <a:rPr lang="en-US" sz="2400" b="0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2400" b="0" dirty="0">
                <a:solidFill>
                  <a:srgbClr val="FF0000"/>
                </a:solidFill>
                <a:latin typeface="Monotype Corsiva" pitchFamily="66" charset="0"/>
              </a:rPr>
              <a:t>E</a:t>
            </a:r>
            <a:r>
              <a:rPr lang="en-US" sz="2400" b="0" baseline="-25000" dirty="0">
                <a:solidFill>
                  <a:srgbClr val="FF0000"/>
                </a:solidFill>
                <a:latin typeface="Times New Roman" pitchFamily="18" charset="0"/>
              </a:rPr>
              <a:t>n</a:t>
            </a:r>
            <a:r>
              <a:rPr lang="en-US" sz="2400" b="0" dirty="0">
                <a:solidFill>
                  <a:srgbClr val="FF0000"/>
                </a:solidFill>
                <a:latin typeface="Times New Roman" pitchFamily="18" charset="0"/>
              </a:rPr>
              <a:t>}</a:t>
            </a:r>
          </a:p>
        </p:txBody>
      </p:sp>
      <p:sp>
        <p:nvSpPr>
          <p:cNvPr id="5124" name="Rectangle 7"/>
          <p:cNvSpPr>
            <a:spLocks noChangeArrowheads="1"/>
          </p:cNvSpPr>
          <p:nvPr/>
        </p:nvSpPr>
        <p:spPr bwMode="auto">
          <a:xfrm>
            <a:off x="457200" y="3962400"/>
            <a:ext cx="41148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5125" name="Text Box 12"/>
          <p:cNvSpPr txBox="1">
            <a:spLocks noChangeArrowheads="1"/>
          </p:cNvSpPr>
          <p:nvPr/>
        </p:nvSpPr>
        <p:spPr bwMode="auto">
          <a:xfrm>
            <a:off x="325438" y="2409825"/>
            <a:ext cx="26606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Font typeface="Symbol" pitchFamily="18" charset="2"/>
              <a:buNone/>
            </a:pPr>
            <a:r>
              <a:rPr lang="en-US" b="0">
                <a:solidFill>
                  <a:srgbClr val="000000"/>
                </a:solidFill>
                <a:latin typeface="Symbol" pitchFamily="18" charset="2"/>
              </a:rPr>
              <a:t>(x</a:t>
            </a:r>
            <a:r>
              <a:rPr lang="en-US" b="0">
                <a:solidFill>
                  <a:srgbClr val="000000"/>
                </a:solidFill>
                <a:latin typeface="Times New Roman" pitchFamily="18" charset="0"/>
              </a:rPr>
              <a:t>= x</a:t>
            </a:r>
            <a:r>
              <a:rPr lang="en-US" b="0" baseline="-25000">
                <a:solidFill>
                  <a:srgbClr val="000000"/>
                </a:solidFill>
                <a:latin typeface="Times New Roman" pitchFamily="18" charset="0"/>
              </a:rPr>
              <a:t>B</a:t>
            </a:r>
            <a:r>
              <a:rPr lang="en-US" b="0">
                <a:solidFill>
                  <a:srgbClr val="000000"/>
                </a:solidFill>
                <a:latin typeface="Times New Roman" pitchFamily="18" charset="0"/>
              </a:rPr>
              <a:t>/(2-x</a:t>
            </a:r>
            <a:r>
              <a:rPr lang="en-US" b="0" baseline="-25000">
                <a:solidFill>
                  <a:srgbClr val="000000"/>
                </a:solidFill>
                <a:latin typeface="Times New Roman" pitchFamily="18" charset="0"/>
              </a:rPr>
              <a:t>B</a:t>
            </a:r>
            <a:r>
              <a:rPr lang="en-US" b="0">
                <a:solidFill>
                  <a:srgbClr val="000000"/>
                </a:solidFill>
                <a:latin typeface="Times New Roman" pitchFamily="18" charset="0"/>
              </a:rPr>
              <a:t>)    k=-t/4M</a:t>
            </a:r>
            <a:r>
              <a:rPr lang="en-US" b="0" baseline="3000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US" b="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grpSp>
        <p:nvGrpSpPr>
          <p:cNvPr id="7" name="Group 83"/>
          <p:cNvGrpSpPr>
            <a:grpSpLocks/>
          </p:cNvGrpSpPr>
          <p:nvPr/>
        </p:nvGrpSpPr>
        <p:grpSpPr bwMode="auto">
          <a:xfrm>
            <a:off x="361950" y="3802063"/>
            <a:ext cx="8648700" cy="846137"/>
            <a:chOff x="320" y="1528"/>
            <a:chExt cx="5448" cy="533"/>
          </a:xfrm>
        </p:grpSpPr>
        <p:sp>
          <p:nvSpPr>
            <p:cNvPr id="5157" name="Text Box 6"/>
            <p:cNvSpPr txBox="1">
              <a:spLocks noChangeArrowheads="1"/>
            </p:cNvSpPr>
            <p:nvPr/>
          </p:nvSpPr>
          <p:spPr bwMode="auto">
            <a:xfrm>
              <a:off x="336" y="1613"/>
              <a:ext cx="241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0">
                  <a:solidFill>
                    <a:srgbClr val="000000"/>
                  </a:solidFill>
                  <a:latin typeface="Times New Roman" pitchFamily="18" charset="0"/>
                </a:rPr>
                <a:t>Unpolarized beam, </a:t>
              </a:r>
              <a:r>
                <a:rPr lang="en-US">
                  <a:solidFill>
                    <a:srgbClr val="000000"/>
                  </a:solidFill>
                  <a:latin typeface="Times New Roman" pitchFamily="18" charset="0"/>
                </a:rPr>
                <a:t>longitudinal</a:t>
              </a:r>
              <a:r>
                <a:rPr lang="en-US" b="0">
                  <a:solidFill>
                    <a:srgbClr val="000000"/>
                  </a:solidFill>
                  <a:latin typeface="Times New Roman" pitchFamily="18" charset="0"/>
                </a:rPr>
                <a:t> target:</a:t>
              </a:r>
            </a:p>
          </p:txBody>
        </p:sp>
        <p:sp>
          <p:nvSpPr>
            <p:cNvPr id="5158" name="Text Box 8"/>
            <p:cNvSpPr txBox="1">
              <a:spLocks noChangeArrowheads="1"/>
            </p:cNvSpPr>
            <p:nvPr/>
          </p:nvSpPr>
          <p:spPr bwMode="auto">
            <a:xfrm>
              <a:off x="320" y="1828"/>
              <a:ext cx="3566" cy="233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s</a:t>
              </a:r>
              <a:r>
                <a:rPr lang="en-US" baseline="300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en-US" baseline="-250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1,UL </a:t>
              </a:r>
              <a:r>
                <a:rPr lang="en-US" b="0">
                  <a:solidFill>
                    <a:srgbClr val="000000"/>
                  </a:solidFill>
                  <a:latin typeface="Times New Roman" pitchFamily="18" charset="0"/>
                </a:rPr>
                <a:t>~ </a:t>
              </a:r>
              <a:r>
                <a:rPr lang="en-US" b="0">
                  <a:solidFill>
                    <a:srgbClr val="FF3300"/>
                  </a:solidFill>
                  <a:latin typeface="Times New Roman" pitchFamily="18" charset="0"/>
                </a:rPr>
                <a:t>sin</a:t>
              </a:r>
              <a:r>
                <a:rPr lang="en-US" b="0">
                  <a:solidFill>
                    <a:srgbClr val="FF3300"/>
                  </a:solidFill>
                  <a:latin typeface="Symbol" pitchFamily="18" charset="2"/>
                </a:rPr>
                <a:t>f</a:t>
              </a:r>
              <a:r>
                <a:rPr lang="en-US">
                  <a:solidFill>
                    <a:srgbClr val="000000"/>
                  </a:solidFill>
                  <a:latin typeface="Times New Roman" pitchFamily="18" charset="0"/>
                </a:rPr>
                <a:t>Im</a:t>
              </a:r>
              <a:r>
                <a:rPr lang="en-US" b="0">
                  <a:solidFill>
                    <a:srgbClr val="000000"/>
                  </a:solidFill>
                  <a:latin typeface="Times New Roman" pitchFamily="18" charset="0"/>
                </a:rPr>
                <a:t>{F</a:t>
              </a:r>
              <a:r>
                <a:rPr lang="en-US" b="0" baseline="-250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r>
                <a:rPr lang="en-US" b="0">
                  <a:solidFill>
                    <a:srgbClr val="0000FF"/>
                  </a:solidFill>
                  <a:latin typeface="Monotype Corsiva" pitchFamily="66" charset="0"/>
                </a:rPr>
                <a:t>H</a:t>
              </a:r>
              <a:r>
                <a:rPr lang="en-US" b="0">
                  <a:solidFill>
                    <a:srgbClr val="000000"/>
                  </a:solidFill>
                  <a:latin typeface="Times New Roman" pitchFamily="18" charset="0"/>
                </a:rPr>
                <a:t>+</a:t>
              </a:r>
              <a:r>
                <a:rPr lang="en-US" b="0">
                  <a:solidFill>
                    <a:srgbClr val="000000"/>
                  </a:solidFill>
                  <a:latin typeface="Symbol" pitchFamily="18" charset="2"/>
                </a:rPr>
                <a:t>x</a:t>
              </a:r>
              <a:r>
                <a:rPr lang="en-US" b="0">
                  <a:solidFill>
                    <a:srgbClr val="000000"/>
                  </a:solidFill>
                  <a:latin typeface="Times New Roman" pitchFamily="18" charset="0"/>
                </a:rPr>
                <a:t>(F</a:t>
              </a:r>
              <a:r>
                <a:rPr lang="en-US" b="0" baseline="-250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r>
                <a:rPr lang="en-US" b="0">
                  <a:solidFill>
                    <a:srgbClr val="000000"/>
                  </a:solidFill>
                  <a:latin typeface="Times New Roman" pitchFamily="18" charset="0"/>
                </a:rPr>
                <a:t>+F</a:t>
              </a:r>
              <a:r>
                <a:rPr lang="en-US" b="0" baseline="-2500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r>
                <a:rPr lang="en-US" b="0">
                  <a:solidFill>
                    <a:srgbClr val="000000"/>
                  </a:solidFill>
                  <a:latin typeface="Times New Roman" pitchFamily="18" charset="0"/>
                </a:rPr>
                <a:t>)(</a:t>
              </a:r>
              <a:r>
                <a:rPr lang="en-US" b="0">
                  <a:solidFill>
                    <a:srgbClr val="0000FF"/>
                  </a:solidFill>
                  <a:latin typeface="Monotype Corsiva" pitchFamily="66" charset="0"/>
                </a:rPr>
                <a:t>H</a:t>
              </a:r>
              <a:r>
                <a:rPr lang="en-US" b="0">
                  <a:solidFill>
                    <a:srgbClr val="FF3300"/>
                  </a:solidFill>
                  <a:latin typeface="Times New Roman" pitchFamily="18" charset="0"/>
                </a:rPr>
                <a:t> </a:t>
              </a:r>
              <a:r>
                <a:rPr lang="en-US" b="0">
                  <a:solidFill>
                    <a:srgbClr val="000000"/>
                  </a:solidFill>
                  <a:latin typeface="Times New Roman" pitchFamily="18" charset="0"/>
                </a:rPr>
                <a:t>+ x</a:t>
              </a:r>
              <a:r>
                <a:rPr lang="en-US" b="0" baseline="-25000">
                  <a:solidFill>
                    <a:srgbClr val="000000"/>
                  </a:solidFill>
                  <a:latin typeface="Times New Roman" pitchFamily="18" charset="0"/>
                </a:rPr>
                <a:t>B</a:t>
              </a:r>
              <a:r>
                <a:rPr lang="en-US" b="0">
                  <a:solidFill>
                    <a:srgbClr val="000000"/>
                  </a:solidFill>
                  <a:latin typeface="Times New Roman" pitchFamily="18" charset="0"/>
                </a:rPr>
                <a:t>/2</a:t>
              </a:r>
              <a:r>
                <a:rPr lang="en-US" b="0">
                  <a:solidFill>
                    <a:srgbClr val="0000FF"/>
                  </a:solidFill>
                  <a:latin typeface="Monotype Corsiva" pitchFamily="66" charset="0"/>
                </a:rPr>
                <a:t>E</a:t>
              </a:r>
              <a:r>
                <a:rPr lang="en-US" b="0">
                  <a:solidFill>
                    <a:srgbClr val="000000"/>
                  </a:solidFill>
                  <a:latin typeface="Times New Roman" pitchFamily="18" charset="0"/>
                </a:rPr>
                <a:t>) –</a:t>
              </a:r>
              <a:r>
                <a:rPr lang="en-US" b="0">
                  <a:solidFill>
                    <a:srgbClr val="000000"/>
                  </a:solidFill>
                  <a:latin typeface="Symbol" pitchFamily="18" charset="2"/>
                  <a:cs typeface="Times New Roman" pitchFamily="18" charset="0"/>
                </a:rPr>
                <a:t>x</a:t>
              </a:r>
              <a:r>
                <a:rPr lang="en-US" b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kF</a:t>
              </a:r>
              <a:r>
                <a:rPr lang="en-US" b="0" baseline="-250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b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b="0">
                  <a:solidFill>
                    <a:srgbClr val="0000FF"/>
                  </a:solidFill>
                  <a:latin typeface="Monotype Corsiva" pitchFamily="66" charset="0"/>
                </a:rPr>
                <a:t>E</a:t>
              </a:r>
              <a:r>
                <a:rPr lang="en-US" b="0">
                  <a:solidFill>
                    <a:srgbClr val="000000"/>
                  </a:solidFill>
                  <a:latin typeface="Monotype Corsiva" pitchFamily="66" charset="0"/>
                </a:rPr>
                <a:t>+…</a:t>
              </a:r>
              <a:r>
                <a:rPr lang="en-US" b="0">
                  <a:solidFill>
                    <a:srgbClr val="000000"/>
                  </a:solidFill>
                  <a:latin typeface="Times New Roman" pitchFamily="18" charset="0"/>
                </a:rPr>
                <a:t>}</a:t>
              </a:r>
              <a:endParaRPr lang="en-US" b="0">
                <a:solidFill>
                  <a:srgbClr val="000000"/>
                </a:solidFill>
                <a:latin typeface="Symbol" pitchFamily="18" charset="2"/>
              </a:endParaRPr>
            </a:p>
          </p:txBody>
        </p:sp>
        <p:sp>
          <p:nvSpPr>
            <p:cNvPr id="5159" name="Rectangle 9"/>
            <p:cNvSpPr>
              <a:spLocks noChangeArrowheads="1"/>
            </p:cNvSpPr>
            <p:nvPr/>
          </p:nvSpPr>
          <p:spPr bwMode="auto">
            <a:xfrm>
              <a:off x="1438" y="1708"/>
              <a:ext cx="116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800">
                  <a:solidFill>
                    <a:srgbClr val="0000FF"/>
                  </a:solidFill>
                  <a:latin typeface="Times New Roman" pitchFamily="18" charset="0"/>
                </a:rPr>
                <a:t>~</a:t>
              </a:r>
              <a:endParaRPr lang="en-US" sz="2400">
                <a:solidFill>
                  <a:srgbClr val="0000FF"/>
                </a:solidFill>
                <a:latin typeface="Tahoma" pitchFamily="34" charset="0"/>
              </a:endParaRPr>
            </a:p>
          </p:txBody>
        </p:sp>
        <p:sp>
          <p:nvSpPr>
            <p:cNvPr id="5160" name="Text Box 17"/>
            <p:cNvSpPr txBox="1">
              <a:spLocks noChangeArrowheads="1"/>
            </p:cNvSpPr>
            <p:nvPr/>
          </p:nvSpPr>
          <p:spPr bwMode="auto">
            <a:xfrm>
              <a:off x="4689" y="1629"/>
              <a:ext cx="1079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b="0" i="1">
                  <a:solidFill>
                    <a:srgbClr val="0000FF"/>
                  </a:solidFill>
                  <a:latin typeface="Times New Roman" pitchFamily="18" charset="0"/>
                </a:rPr>
                <a:t>Im</a:t>
              </a:r>
              <a:r>
                <a:rPr lang="en-US" sz="2400" b="0">
                  <a:solidFill>
                    <a:srgbClr val="0000FF"/>
                  </a:solidFill>
                  <a:latin typeface="Times New Roman" pitchFamily="18" charset="0"/>
                </a:rPr>
                <a:t>{</a:t>
              </a:r>
              <a:r>
                <a:rPr lang="en-US" sz="2800">
                  <a:solidFill>
                    <a:srgbClr val="0000FF"/>
                  </a:solidFill>
                  <a:latin typeface="Monotype Corsiva" pitchFamily="66" charset="0"/>
                </a:rPr>
                <a:t>H</a:t>
              </a:r>
              <a:r>
                <a:rPr lang="en-US" sz="2800" baseline="-25000">
                  <a:solidFill>
                    <a:srgbClr val="0000FF"/>
                  </a:solidFill>
                  <a:latin typeface="Times New Roman" pitchFamily="18" charset="0"/>
                </a:rPr>
                <a:t>p</a:t>
              </a:r>
              <a:r>
                <a:rPr lang="en-US" sz="2400" b="0">
                  <a:solidFill>
                    <a:srgbClr val="0000FF"/>
                  </a:solidFill>
                  <a:latin typeface="Times New Roman" pitchFamily="18" charset="0"/>
                </a:rPr>
                <a:t>, </a:t>
              </a:r>
              <a:r>
                <a:rPr lang="en-US" sz="2800">
                  <a:solidFill>
                    <a:srgbClr val="0000FF"/>
                  </a:solidFill>
                  <a:latin typeface="Monotype Corsiva" pitchFamily="66" charset="0"/>
                </a:rPr>
                <a:t>H</a:t>
              </a:r>
              <a:r>
                <a:rPr lang="en-US" sz="2800" baseline="-25000">
                  <a:solidFill>
                    <a:srgbClr val="0000FF"/>
                  </a:solidFill>
                  <a:latin typeface="Times New Roman" pitchFamily="18" charset="0"/>
                </a:rPr>
                <a:t>p</a:t>
              </a:r>
              <a:r>
                <a:rPr lang="en-US" sz="2400" b="0">
                  <a:solidFill>
                    <a:srgbClr val="0000FF"/>
                  </a:solidFill>
                  <a:latin typeface="Times New Roman" pitchFamily="18" charset="0"/>
                </a:rPr>
                <a:t>}</a:t>
              </a:r>
            </a:p>
          </p:txBody>
        </p:sp>
        <p:sp>
          <p:nvSpPr>
            <p:cNvPr id="5161" name="Rectangle 18"/>
            <p:cNvSpPr>
              <a:spLocks noChangeArrowheads="1"/>
            </p:cNvSpPr>
            <p:nvPr/>
          </p:nvSpPr>
          <p:spPr bwMode="auto">
            <a:xfrm>
              <a:off x="5407" y="1528"/>
              <a:ext cx="116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800">
                  <a:solidFill>
                    <a:srgbClr val="0000FF"/>
                  </a:solidFill>
                  <a:latin typeface="Times New Roman" pitchFamily="18" charset="0"/>
                </a:rPr>
                <a:t>~</a:t>
              </a:r>
              <a:endParaRPr lang="en-US" sz="2400">
                <a:solidFill>
                  <a:srgbClr val="0000FF"/>
                </a:solidFill>
                <a:latin typeface="Tahoma" pitchFamily="34" charset="0"/>
              </a:endParaRPr>
            </a:p>
          </p:txBody>
        </p:sp>
        <p:sp>
          <p:nvSpPr>
            <p:cNvPr id="5162" name="AutoShape 52"/>
            <p:cNvSpPr>
              <a:spLocks noChangeArrowheads="1"/>
            </p:cNvSpPr>
            <p:nvPr/>
          </p:nvSpPr>
          <p:spPr bwMode="auto">
            <a:xfrm>
              <a:off x="3943" y="1820"/>
              <a:ext cx="681" cy="227"/>
            </a:xfrm>
            <a:prstGeom prst="rightArrow">
              <a:avLst>
                <a:gd name="adj1" fmla="val 50000"/>
                <a:gd name="adj2" fmla="val 75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</p:grpSp>
      <p:grpSp>
        <p:nvGrpSpPr>
          <p:cNvPr id="8" name="Group 82"/>
          <p:cNvGrpSpPr>
            <a:grpSpLocks/>
          </p:cNvGrpSpPr>
          <p:nvPr/>
        </p:nvGrpSpPr>
        <p:grpSpPr bwMode="auto">
          <a:xfrm>
            <a:off x="366713" y="2824163"/>
            <a:ext cx="7883525" cy="854075"/>
            <a:chOff x="246" y="871"/>
            <a:chExt cx="4966" cy="538"/>
          </a:xfrm>
        </p:grpSpPr>
        <p:sp>
          <p:nvSpPr>
            <p:cNvPr id="5151" name="Text Box 3"/>
            <p:cNvSpPr txBox="1">
              <a:spLocks noChangeArrowheads="1"/>
            </p:cNvSpPr>
            <p:nvPr/>
          </p:nvSpPr>
          <p:spPr bwMode="auto">
            <a:xfrm>
              <a:off x="246" y="1176"/>
              <a:ext cx="2548" cy="233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s</a:t>
              </a:r>
              <a:r>
                <a:rPr lang="en-US" baseline="300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en-US" baseline="-250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1,unp</a:t>
              </a:r>
              <a:r>
                <a:rPr lang="en-US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b="0">
                  <a:solidFill>
                    <a:srgbClr val="000000"/>
                  </a:solidFill>
                  <a:latin typeface="Times New Roman" pitchFamily="18" charset="0"/>
                </a:rPr>
                <a:t>~ </a:t>
              </a:r>
              <a:r>
                <a:rPr lang="en-US" b="0">
                  <a:solidFill>
                    <a:srgbClr val="FF3300"/>
                  </a:solidFill>
                  <a:latin typeface="Times New Roman" pitchFamily="18" charset="0"/>
                </a:rPr>
                <a:t>sin</a:t>
              </a:r>
              <a:r>
                <a:rPr lang="en-US" b="0">
                  <a:solidFill>
                    <a:srgbClr val="FF3300"/>
                  </a:solidFill>
                  <a:latin typeface="Symbol" pitchFamily="18" charset="2"/>
                </a:rPr>
                <a:t>f</a:t>
              </a:r>
              <a:r>
                <a:rPr lang="en-US">
                  <a:solidFill>
                    <a:srgbClr val="FF3300"/>
                  </a:solidFill>
                  <a:latin typeface="Times New Roman" pitchFamily="18" charset="0"/>
                </a:rPr>
                <a:t> </a:t>
              </a:r>
              <a:r>
                <a:rPr lang="en-US">
                  <a:solidFill>
                    <a:srgbClr val="000000"/>
                  </a:solidFill>
                  <a:latin typeface="Times New Roman" pitchFamily="18" charset="0"/>
                </a:rPr>
                <a:t>Im</a:t>
              </a:r>
              <a:r>
                <a:rPr lang="en-US" b="0">
                  <a:solidFill>
                    <a:srgbClr val="000000"/>
                  </a:solidFill>
                  <a:latin typeface="Times New Roman" pitchFamily="18" charset="0"/>
                </a:rPr>
                <a:t>{F</a:t>
              </a:r>
              <a:r>
                <a:rPr lang="en-US" b="0" baseline="-250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r>
                <a:rPr lang="en-US" b="0">
                  <a:solidFill>
                    <a:srgbClr val="0000FF"/>
                  </a:solidFill>
                  <a:latin typeface="Monotype Corsiva" pitchFamily="66" charset="0"/>
                </a:rPr>
                <a:t>H</a:t>
              </a:r>
              <a:r>
                <a:rPr lang="en-US" b="0">
                  <a:solidFill>
                    <a:srgbClr val="009999"/>
                  </a:solidFill>
                  <a:latin typeface="Times New Roman" pitchFamily="18" charset="0"/>
                </a:rPr>
                <a:t> </a:t>
              </a:r>
              <a:r>
                <a:rPr lang="en-US" b="0">
                  <a:solidFill>
                    <a:srgbClr val="000000"/>
                  </a:solidFill>
                  <a:latin typeface="Times New Roman" pitchFamily="18" charset="0"/>
                </a:rPr>
                <a:t>+ </a:t>
              </a:r>
              <a:r>
                <a:rPr lang="en-US" b="0">
                  <a:solidFill>
                    <a:srgbClr val="000000"/>
                  </a:solidFill>
                  <a:latin typeface="Symbol" pitchFamily="18" charset="2"/>
                </a:rPr>
                <a:t>x</a:t>
              </a:r>
              <a:r>
                <a:rPr lang="en-US" b="0">
                  <a:solidFill>
                    <a:srgbClr val="000000"/>
                  </a:solidFill>
                  <a:latin typeface="Times New Roman" pitchFamily="18" charset="0"/>
                </a:rPr>
                <a:t>(F</a:t>
              </a:r>
              <a:r>
                <a:rPr lang="en-US" b="0" baseline="-250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r>
                <a:rPr lang="en-US" b="0">
                  <a:solidFill>
                    <a:srgbClr val="000000"/>
                  </a:solidFill>
                  <a:latin typeface="Times New Roman" pitchFamily="18" charset="0"/>
                </a:rPr>
                <a:t>+F</a:t>
              </a:r>
              <a:r>
                <a:rPr lang="en-US" b="0" baseline="-2500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r>
                <a:rPr lang="en-US" b="0">
                  <a:solidFill>
                    <a:srgbClr val="000000"/>
                  </a:solidFill>
                  <a:latin typeface="Times New Roman" pitchFamily="18" charset="0"/>
                </a:rPr>
                <a:t>)</a:t>
              </a:r>
              <a:r>
                <a:rPr lang="en-US" b="0">
                  <a:solidFill>
                    <a:srgbClr val="0000FF"/>
                  </a:solidFill>
                  <a:latin typeface="Monotype Corsiva" pitchFamily="66" charset="0"/>
                </a:rPr>
                <a:t>H</a:t>
              </a:r>
              <a:r>
                <a:rPr lang="en-US" b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b="0">
                  <a:solidFill>
                    <a:srgbClr val="000000"/>
                  </a:solidFill>
                  <a:latin typeface="Times New Roman" pitchFamily="18" charset="0"/>
                </a:rPr>
                <a:t>-kF</a:t>
              </a:r>
              <a:r>
                <a:rPr lang="en-US" b="0" baseline="-2500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r>
                <a:rPr lang="en-US" b="0">
                  <a:solidFill>
                    <a:srgbClr val="0000FF"/>
                  </a:solidFill>
                  <a:latin typeface="Monotype Corsiva" pitchFamily="66" charset="0"/>
                </a:rPr>
                <a:t>E</a:t>
              </a:r>
              <a:r>
                <a:rPr lang="en-US" b="0">
                  <a:solidFill>
                    <a:srgbClr val="000000"/>
                  </a:solidFill>
                  <a:latin typeface="Times New Roman" pitchFamily="18" charset="0"/>
                </a:rPr>
                <a:t>}</a:t>
              </a:r>
              <a:endParaRPr lang="en-US" b="0">
                <a:solidFill>
                  <a:srgbClr val="000000"/>
                </a:solidFill>
                <a:latin typeface="Symbol" pitchFamily="18" charset="2"/>
              </a:endParaRPr>
            </a:p>
          </p:txBody>
        </p:sp>
        <p:sp>
          <p:nvSpPr>
            <p:cNvPr id="5152" name="Rectangle 4"/>
            <p:cNvSpPr>
              <a:spLocks noChangeArrowheads="1"/>
            </p:cNvSpPr>
            <p:nvPr/>
          </p:nvSpPr>
          <p:spPr bwMode="auto">
            <a:xfrm>
              <a:off x="2181" y="1059"/>
              <a:ext cx="116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800">
                  <a:solidFill>
                    <a:srgbClr val="0000FF"/>
                  </a:solidFill>
                  <a:latin typeface="Times New Roman" pitchFamily="18" charset="0"/>
                </a:rPr>
                <a:t>~</a:t>
              </a:r>
              <a:endParaRPr lang="en-US" sz="2400">
                <a:solidFill>
                  <a:srgbClr val="0000FF"/>
                </a:solidFill>
                <a:latin typeface="Tahoma" pitchFamily="34" charset="0"/>
              </a:endParaRPr>
            </a:p>
          </p:txBody>
        </p:sp>
        <p:sp>
          <p:nvSpPr>
            <p:cNvPr id="5153" name="Text Box 5"/>
            <p:cNvSpPr txBox="1">
              <a:spLocks noChangeArrowheads="1"/>
            </p:cNvSpPr>
            <p:nvPr/>
          </p:nvSpPr>
          <p:spPr bwMode="auto">
            <a:xfrm>
              <a:off x="259" y="937"/>
              <a:ext cx="220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0">
                  <a:solidFill>
                    <a:srgbClr val="000000"/>
                  </a:solidFill>
                  <a:latin typeface="Times New Roman" pitchFamily="18" charset="0"/>
                </a:rPr>
                <a:t>Polarized </a:t>
              </a:r>
              <a:r>
                <a:rPr lang="en-US">
                  <a:solidFill>
                    <a:srgbClr val="000000"/>
                  </a:solidFill>
                  <a:latin typeface="Times New Roman" pitchFamily="18" charset="0"/>
                </a:rPr>
                <a:t>beam</a:t>
              </a:r>
              <a:r>
                <a:rPr lang="en-US" b="0">
                  <a:solidFill>
                    <a:srgbClr val="000000"/>
                  </a:solidFill>
                  <a:latin typeface="Times New Roman" pitchFamily="18" charset="0"/>
                </a:rPr>
                <a:t>, unpolarized target:</a:t>
              </a:r>
            </a:p>
          </p:txBody>
        </p:sp>
        <p:sp>
          <p:nvSpPr>
            <p:cNvPr id="5154" name="AutoShape 51"/>
            <p:cNvSpPr>
              <a:spLocks noChangeArrowheads="1"/>
            </p:cNvSpPr>
            <p:nvPr/>
          </p:nvSpPr>
          <p:spPr bwMode="auto">
            <a:xfrm>
              <a:off x="3131" y="1201"/>
              <a:ext cx="681" cy="198"/>
            </a:xfrm>
            <a:prstGeom prst="rightArrow">
              <a:avLst>
                <a:gd name="adj1" fmla="val 50000"/>
                <a:gd name="adj2" fmla="val 85985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FF00"/>
                </a:solidFill>
              </a:endParaRPr>
            </a:p>
          </p:txBody>
        </p:sp>
        <p:sp>
          <p:nvSpPr>
            <p:cNvPr id="5155" name="Text Box 70"/>
            <p:cNvSpPr txBox="1">
              <a:spLocks noChangeArrowheads="1"/>
            </p:cNvSpPr>
            <p:nvPr/>
          </p:nvSpPr>
          <p:spPr bwMode="auto">
            <a:xfrm>
              <a:off x="3294" y="955"/>
              <a:ext cx="1918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00FF"/>
                  </a:solidFill>
                  <a:latin typeface="Times New Roman" pitchFamily="18" charset="0"/>
                </a:rPr>
                <a:t>          </a:t>
              </a:r>
              <a:r>
                <a:rPr lang="en-US" sz="2400" b="0" i="1" dirty="0" err="1">
                  <a:solidFill>
                    <a:srgbClr val="0000FF"/>
                  </a:solidFill>
                  <a:latin typeface="Times New Roman" pitchFamily="18" charset="0"/>
                </a:rPr>
                <a:t>Im</a:t>
              </a:r>
              <a:r>
                <a:rPr lang="en-US" sz="2400" b="0" dirty="0">
                  <a:solidFill>
                    <a:srgbClr val="0000FF"/>
                  </a:solidFill>
                  <a:latin typeface="Times New Roman" pitchFamily="18" charset="0"/>
                </a:rPr>
                <a:t>{</a:t>
              </a:r>
              <a:r>
                <a:rPr lang="en-US" sz="2800" dirty="0">
                  <a:solidFill>
                    <a:srgbClr val="0000FF"/>
                  </a:solidFill>
                  <a:latin typeface="Monotype Corsiva" pitchFamily="66" charset="0"/>
                </a:rPr>
                <a:t>H</a:t>
              </a:r>
              <a:r>
                <a:rPr lang="en-US" sz="2800" baseline="-25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2400" b="0" dirty="0">
                  <a:solidFill>
                    <a:srgbClr val="0000FF"/>
                  </a:solidFill>
                  <a:latin typeface="Times New Roman" pitchFamily="18" charset="0"/>
                </a:rPr>
                <a:t>, </a:t>
              </a:r>
              <a:r>
                <a:rPr lang="en-US" sz="2400" b="0" dirty="0">
                  <a:solidFill>
                    <a:srgbClr val="0000FF"/>
                  </a:solidFill>
                  <a:latin typeface="Monotype Corsiva" pitchFamily="66" charset="0"/>
                </a:rPr>
                <a:t>H</a:t>
              </a:r>
              <a:r>
                <a:rPr lang="en-US" sz="2400" b="0" baseline="-25000" dirty="0">
                  <a:solidFill>
                    <a:srgbClr val="0000FF"/>
                  </a:solidFill>
                  <a:latin typeface="Times New Roman" pitchFamily="18" charset="0"/>
                </a:rPr>
                <a:t>p</a:t>
              </a:r>
              <a:r>
                <a:rPr lang="en-US" sz="2400" b="0" dirty="0">
                  <a:solidFill>
                    <a:srgbClr val="0000FF"/>
                  </a:solidFill>
                  <a:latin typeface="Times New Roman" pitchFamily="18" charset="0"/>
                </a:rPr>
                <a:t>, </a:t>
              </a:r>
              <a:r>
                <a:rPr lang="en-US" sz="2400" b="0" dirty="0" err="1">
                  <a:solidFill>
                    <a:srgbClr val="0000FF"/>
                  </a:solidFill>
                  <a:latin typeface="Monotype Corsiva" pitchFamily="66" charset="0"/>
                </a:rPr>
                <a:t>E</a:t>
              </a:r>
              <a:r>
                <a:rPr lang="en-US" sz="2400" b="0" baseline="-25000" dirty="0" err="1">
                  <a:solidFill>
                    <a:srgbClr val="0000FF"/>
                  </a:solidFill>
                  <a:latin typeface="Times New Roman" pitchFamily="18" charset="0"/>
                </a:rPr>
                <a:t>p</a:t>
              </a:r>
              <a:r>
                <a:rPr lang="en-US" sz="2400" b="0" dirty="0">
                  <a:solidFill>
                    <a:srgbClr val="0000FF"/>
                  </a:solidFill>
                  <a:latin typeface="Times New Roman" pitchFamily="18" charset="0"/>
                </a:rPr>
                <a:t>}</a:t>
              </a:r>
            </a:p>
          </p:txBody>
        </p:sp>
        <p:sp>
          <p:nvSpPr>
            <p:cNvPr id="5156" name="Rectangle 71"/>
            <p:cNvSpPr>
              <a:spLocks noChangeArrowheads="1"/>
            </p:cNvSpPr>
            <p:nvPr/>
          </p:nvSpPr>
          <p:spPr bwMode="auto">
            <a:xfrm>
              <a:off x="4589" y="871"/>
              <a:ext cx="116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800">
                  <a:solidFill>
                    <a:srgbClr val="0000FF"/>
                  </a:solidFill>
                  <a:latin typeface="Times New Roman" pitchFamily="18" charset="0"/>
                </a:rPr>
                <a:t>~</a:t>
              </a:r>
              <a:endParaRPr lang="en-US" sz="2400">
                <a:solidFill>
                  <a:srgbClr val="0000FF"/>
                </a:solidFill>
                <a:latin typeface="Tahoma" pitchFamily="34" charset="0"/>
              </a:endParaRPr>
            </a:p>
          </p:txBody>
        </p:sp>
      </p:grpSp>
      <p:sp>
        <p:nvSpPr>
          <p:cNvPr id="5129" name="ZoneTexte 60"/>
          <p:cNvSpPr txBox="1">
            <a:spLocks noChangeArrowheads="1"/>
          </p:cNvSpPr>
          <p:nvPr/>
        </p:nvSpPr>
        <p:spPr bwMode="auto">
          <a:xfrm>
            <a:off x="1052513" y="0"/>
            <a:ext cx="717055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Sensitivity</a:t>
            </a:r>
            <a:r>
              <a:rPr lang="fr-FR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fr-FR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CFFs</a:t>
            </a:r>
            <a:r>
              <a:rPr lang="fr-FR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fr-FR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DVCS</a:t>
            </a:r>
            <a:r>
              <a:rPr lang="fr-FR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spin observables</a:t>
            </a:r>
          </a:p>
        </p:txBody>
      </p:sp>
      <p:grpSp>
        <p:nvGrpSpPr>
          <p:cNvPr id="9" name="Group 83"/>
          <p:cNvGrpSpPr>
            <a:grpSpLocks/>
          </p:cNvGrpSpPr>
          <p:nvPr/>
        </p:nvGrpSpPr>
        <p:grpSpPr bwMode="auto">
          <a:xfrm>
            <a:off x="400050" y="4799013"/>
            <a:ext cx="8385175" cy="869950"/>
            <a:chOff x="320" y="1513"/>
            <a:chExt cx="5282" cy="548"/>
          </a:xfrm>
        </p:grpSpPr>
        <p:sp>
          <p:nvSpPr>
            <p:cNvPr id="5145" name="Text Box 6"/>
            <p:cNvSpPr txBox="1">
              <a:spLocks noChangeArrowheads="1"/>
            </p:cNvSpPr>
            <p:nvPr/>
          </p:nvSpPr>
          <p:spPr bwMode="auto">
            <a:xfrm>
              <a:off x="331" y="1613"/>
              <a:ext cx="227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0">
                  <a:solidFill>
                    <a:srgbClr val="000000"/>
                  </a:solidFill>
                  <a:latin typeface="Times New Roman" pitchFamily="18" charset="0"/>
                </a:rPr>
                <a:t>Polarized </a:t>
              </a:r>
              <a:r>
                <a:rPr lang="en-US">
                  <a:solidFill>
                    <a:srgbClr val="000000"/>
                  </a:solidFill>
                  <a:latin typeface="Times New Roman" pitchFamily="18" charset="0"/>
                </a:rPr>
                <a:t>beam</a:t>
              </a:r>
              <a:r>
                <a:rPr lang="en-US" b="0">
                  <a:solidFill>
                    <a:srgbClr val="000000"/>
                  </a:solidFill>
                  <a:latin typeface="Times New Roman" pitchFamily="18" charset="0"/>
                </a:rPr>
                <a:t>, </a:t>
              </a:r>
              <a:r>
                <a:rPr lang="en-US">
                  <a:solidFill>
                    <a:srgbClr val="000000"/>
                  </a:solidFill>
                  <a:latin typeface="Times New Roman" pitchFamily="18" charset="0"/>
                </a:rPr>
                <a:t>longitudinal</a:t>
              </a:r>
              <a:r>
                <a:rPr lang="en-US" b="0">
                  <a:solidFill>
                    <a:srgbClr val="000000"/>
                  </a:solidFill>
                  <a:latin typeface="Times New Roman" pitchFamily="18" charset="0"/>
                </a:rPr>
                <a:t> target:</a:t>
              </a:r>
            </a:p>
          </p:txBody>
        </p:sp>
        <p:sp>
          <p:nvSpPr>
            <p:cNvPr id="5146" name="Text Box 8"/>
            <p:cNvSpPr txBox="1">
              <a:spLocks noChangeArrowheads="1"/>
            </p:cNvSpPr>
            <p:nvPr/>
          </p:nvSpPr>
          <p:spPr bwMode="auto">
            <a:xfrm>
              <a:off x="320" y="1828"/>
              <a:ext cx="3350" cy="233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baseline="300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en-US" baseline="-25000">
                  <a:solidFill>
                    <a:srgbClr val="000000"/>
                  </a:solidFill>
                  <a:latin typeface="Symbol" pitchFamily="18" charset="2"/>
                </a:rPr>
                <a:t>1</a:t>
              </a:r>
              <a:r>
                <a:rPr lang="en-US">
                  <a:solidFill>
                    <a:srgbClr val="000000"/>
                  </a:solidFill>
                  <a:latin typeface="Symbol" pitchFamily="18" charset="2"/>
                </a:rPr>
                <a:t>,</a:t>
              </a:r>
              <a:r>
                <a:rPr lang="en-US" baseline="-25000">
                  <a:solidFill>
                    <a:srgbClr val="000000"/>
                  </a:solidFill>
                  <a:latin typeface="Times New Roman" pitchFamily="18" charset="0"/>
                </a:rPr>
                <a:t>LP</a:t>
              </a:r>
              <a:r>
                <a:rPr lang="en-US" b="0">
                  <a:solidFill>
                    <a:srgbClr val="000000"/>
                  </a:solidFill>
                  <a:latin typeface="Times New Roman" pitchFamily="18" charset="0"/>
                </a:rPr>
                <a:t> ~ </a:t>
              </a:r>
              <a:r>
                <a:rPr lang="en-US" b="0">
                  <a:solidFill>
                    <a:srgbClr val="FF0000"/>
                  </a:solidFill>
                  <a:latin typeface="Times New Roman" pitchFamily="18" charset="0"/>
                </a:rPr>
                <a:t>(A+B</a:t>
              </a:r>
              <a:r>
                <a:rPr lang="en-US" b="0">
                  <a:solidFill>
                    <a:srgbClr val="FF3300"/>
                  </a:solidFill>
                  <a:latin typeface="Times New Roman" pitchFamily="18" charset="0"/>
                </a:rPr>
                <a:t>cos</a:t>
              </a:r>
              <a:r>
                <a:rPr lang="en-US" b="0">
                  <a:solidFill>
                    <a:srgbClr val="FF3300"/>
                  </a:solidFill>
                  <a:latin typeface="Symbol" pitchFamily="18" charset="2"/>
                </a:rPr>
                <a:t>f)</a:t>
              </a:r>
              <a:r>
                <a:rPr lang="en-US">
                  <a:solidFill>
                    <a:srgbClr val="000000"/>
                  </a:solidFill>
                  <a:latin typeface="Times New Roman" pitchFamily="18" charset="0"/>
                </a:rPr>
                <a:t>Re</a:t>
              </a:r>
              <a:r>
                <a:rPr lang="en-US" b="0">
                  <a:solidFill>
                    <a:srgbClr val="000000"/>
                  </a:solidFill>
                  <a:latin typeface="Times New Roman" pitchFamily="18" charset="0"/>
                </a:rPr>
                <a:t>{F</a:t>
              </a:r>
              <a:r>
                <a:rPr lang="en-US" b="0" baseline="-250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r>
                <a:rPr lang="en-US" b="0">
                  <a:solidFill>
                    <a:srgbClr val="0000FF"/>
                  </a:solidFill>
                  <a:latin typeface="Monotype Corsiva" pitchFamily="66" charset="0"/>
                </a:rPr>
                <a:t>H</a:t>
              </a:r>
              <a:r>
                <a:rPr lang="en-US" b="0">
                  <a:solidFill>
                    <a:srgbClr val="000000"/>
                  </a:solidFill>
                  <a:latin typeface="Times New Roman" pitchFamily="18" charset="0"/>
                </a:rPr>
                <a:t>+</a:t>
              </a:r>
              <a:r>
                <a:rPr lang="en-US" b="0">
                  <a:solidFill>
                    <a:srgbClr val="000000"/>
                  </a:solidFill>
                  <a:latin typeface="Symbol" pitchFamily="18" charset="2"/>
                </a:rPr>
                <a:t>x</a:t>
              </a:r>
              <a:r>
                <a:rPr lang="en-US" b="0">
                  <a:solidFill>
                    <a:srgbClr val="000000"/>
                  </a:solidFill>
                  <a:latin typeface="Times New Roman" pitchFamily="18" charset="0"/>
                </a:rPr>
                <a:t>(F</a:t>
              </a:r>
              <a:r>
                <a:rPr lang="en-US" b="0" baseline="-250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r>
                <a:rPr lang="en-US" b="0">
                  <a:solidFill>
                    <a:srgbClr val="000000"/>
                  </a:solidFill>
                  <a:latin typeface="Times New Roman" pitchFamily="18" charset="0"/>
                </a:rPr>
                <a:t>+F</a:t>
              </a:r>
              <a:r>
                <a:rPr lang="en-US" b="0" baseline="-2500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r>
                <a:rPr lang="en-US" b="0">
                  <a:solidFill>
                    <a:srgbClr val="000000"/>
                  </a:solidFill>
                  <a:latin typeface="Times New Roman" pitchFamily="18" charset="0"/>
                </a:rPr>
                <a:t>)(</a:t>
              </a:r>
              <a:r>
                <a:rPr lang="en-US" b="0">
                  <a:solidFill>
                    <a:srgbClr val="0000FF"/>
                  </a:solidFill>
                  <a:latin typeface="Monotype Corsiva" pitchFamily="66" charset="0"/>
                </a:rPr>
                <a:t>H</a:t>
              </a:r>
              <a:r>
                <a:rPr lang="en-US" b="0">
                  <a:solidFill>
                    <a:srgbClr val="FF3300"/>
                  </a:solidFill>
                  <a:latin typeface="Times New Roman" pitchFamily="18" charset="0"/>
                </a:rPr>
                <a:t> </a:t>
              </a:r>
              <a:r>
                <a:rPr lang="en-US" b="0">
                  <a:solidFill>
                    <a:srgbClr val="000000"/>
                  </a:solidFill>
                  <a:latin typeface="Times New Roman" pitchFamily="18" charset="0"/>
                </a:rPr>
                <a:t>+ x</a:t>
              </a:r>
              <a:r>
                <a:rPr lang="en-US" b="0" baseline="-25000">
                  <a:solidFill>
                    <a:srgbClr val="000000"/>
                  </a:solidFill>
                  <a:latin typeface="Times New Roman" pitchFamily="18" charset="0"/>
                </a:rPr>
                <a:t>B</a:t>
              </a:r>
              <a:r>
                <a:rPr lang="en-US" b="0">
                  <a:solidFill>
                    <a:srgbClr val="000000"/>
                  </a:solidFill>
                  <a:latin typeface="Times New Roman" pitchFamily="18" charset="0"/>
                </a:rPr>
                <a:t>/2</a:t>
              </a:r>
              <a:r>
                <a:rPr lang="en-US" b="0">
                  <a:solidFill>
                    <a:srgbClr val="0000FF"/>
                  </a:solidFill>
                  <a:latin typeface="Monotype Corsiva" pitchFamily="66" charset="0"/>
                </a:rPr>
                <a:t>E</a:t>
              </a:r>
              <a:r>
                <a:rPr lang="en-US" b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)…</a:t>
              </a:r>
              <a:r>
                <a:rPr lang="en-US" b="0">
                  <a:solidFill>
                    <a:srgbClr val="000000"/>
                  </a:solidFill>
                  <a:latin typeface="Times New Roman" pitchFamily="18" charset="0"/>
                </a:rPr>
                <a:t>}</a:t>
              </a:r>
              <a:endParaRPr lang="en-US" b="0">
                <a:solidFill>
                  <a:srgbClr val="000000"/>
                </a:solidFill>
                <a:latin typeface="Symbol" pitchFamily="18" charset="2"/>
              </a:endParaRPr>
            </a:p>
          </p:txBody>
        </p:sp>
        <p:sp>
          <p:nvSpPr>
            <p:cNvPr id="5147" name="Rectangle 9"/>
            <p:cNvSpPr>
              <a:spLocks noChangeArrowheads="1"/>
            </p:cNvSpPr>
            <p:nvPr/>
          </p:nvSpPr>
          <p:spPr bwMode="auto">
            <a:xfrm>
              <a:off x="1890" y="1699"/>
              <a:ext cx="116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800">
                  <a:solidFill>
                    <a:srgbClr val="0000FF"/>
                  </a:solidFill>
                  <a:latin typeface="Times New Roman" pitchFamily="18" charset="0"/>
                </a:rPr>
                <a:t>~</a:t>
              </a:r>
              <a:endParaRPr lang="en-US" sz="2400">
                <a:solidFill>
                  <a:srgbClr val="0000FF"/>
                </a:solidFill>
                <a:latin typeface="Tahoma" pitchFamily="34" charset="0"/>
              </a:endParaRPr>
            </a:p>
          </p:txBody>
        </p:sp>
        <p:sp>
          <p:nvSpPr>
            <p:cNvPr id="5148" name="Text Box 17"/>
            <p:cNvSpPr txBox="1">
              <a:spLocks noChangeArrowheads="1"/>
            </p:cNvSpPr>
            <p:nvPr/>
          </p:nvSpPr>
          <p:spPr bwMode="auto">
            <a:xfrm>
              <a:off x="3435" y="1629"/>
              <a:ext cx="2167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b="0">
                  <a:solidFill>
                    <a:srgbClr val="0000FF"/>
                  </a:solidFill>
                  <a:latin typeface="Times New Roman" pitchFamily="18" charset="0"/>
                </a:rPr>
                <a:t>                     </a:t>
              </a:r>
              <a:r>
                <a:rPr lang="en-US" sz="2400" b="0" i="1">
                  <a:solidFill>
                    <a:srgbClr val="0000FF"/>
                  </a:solidFill>
                  <a:latin typeface="Times New Roman" pitchFamily="18" charset="0"/>
                </a:rPr>
                <a:t>Re</a:t>
              </a:r>
              <a:r>
                <a:rPr lang="en-US" sz="2400" b="0">
                  <a:solidFill>
                    <a:srgbClr val="0000FF"/>
                  </a:solidFill>
                  <a:latin typeface="Times New Roman" pitchFamily="18" charset="0"/>
                </a:rPr>
                <a:t>{</a:t>
              </a:r>
              <a:r>
                <a:rPr lang="en-US" sz="2800">
                  <a:solidFill>
                    <a:srgbClr val="0000FF"/>
                  </a:solidFill>
                  <a:latin typeface="Monotype Corsiva" pitchFamily="66" charset="0"/>
                </a:rPr>
                <a:t>H</a:t>
              </a:r>
              <a:r>
                <a:rPr lang="en-US" sz="2800" baseline="-25000">
                  <a:solidFill>
                    <a:srgbClr val="0000FF"/>
                  </a:solidFill>
                  <a:latin typeface="Times New Roman" pitchFamily="18" charset="0"/>
                </a:rPr>
                <a:t>p</a:t>
              </a:r>
              <a:r>
                <a:rPr lang="en-US" sz="2400" b="0">
                  <a:solidFill>
                    <a:srgbClr val="0000FF"/>
                  </a:solidFill>
                  <a:latin typeface="Times New Roman" pitchFamily="18" charset="0"/>
                </a:rPr>
                <a:t>, </a:t>
              </a:r>
              <a:r>
                <a:rPr lang="en-US" sz="2800">
                  <a:solidFill>
                    <a:srgbClr val="0000FF"/>
                  </a:solidFill>
                  <a:latin typeface="Monotype Corsiva" pitchFamily="66" charset="0"/>
                </a:rPr>
                <a:t>H</a:t>
              </a:r>
              <a:r>
                <a:rPr lang="en-US" sz="2800" baseline="-25000">
                  <a:solidFill>
                    <a:srgbClr val="0000FF"/>
                  </a:solidFill>
                  <a:latin typeface="Times New Roman" pitchFamily="18" charset="0"/>
                </a:rPr>
                <a:t>p</a:t>
              </a:r>
              <a:r>
                <a:rPr lang="en-US" sz="2400" b="0">
                  <a:solidFill>
                    <a:srgbClr val="0000FF"/>
                  </a:solidFill>
                  <a:latin typeface="Times New Roman" pitchFamily="18" charset="0"/>
                </a:rPr>
                <a:t>}</a:t>
              </a:r>
            </a:p>
          </p:txBody>
        </p:sp>
        <p:sp>
          <p:nvSpPr>
            <p:cNvPr id="5149" name="Rectangle 18"/>
            <p:cNvSpPr>
              <a:spLocks noChangeArrowheads="1"/>
            </p:cNvSpPr>
            <p:nvPr/>
          </p:nvSpPr>
          <p:spPr bwMode="auto">
            <a:xfrm>
              <a:off x="5214" y="1513"/>
              <a:ext cx="116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800">
                  <a:solidFill>
                    <a:srgbClr val="0000FF"/>
                  </a:solidFill>
                  <a:latin typeface="Times New Roman" pitchFamily="18" charset="0"/>
                </a:rPr>
                <a:t>~</a:t>
              </a:r>
              <a:endParaRPr lang="en-US" sz="2400">
                <a:solidFill>
                  <a:srgbClr val="0000FF"/>
                </a:solidFill>
                <a:latin typeface="Tahoma" pitchFamily="34" charset="0"/>
              </a:endParaRPr>
            </a:p>
          </p:txBody>
        </p:sp>
        <p:sp>
          <p:nvSpPr>
            <p:cNvPr id="5150" name="AutoShape 52"/>
            <p:cNvSpPr>
              <a:spLocks noChangeArrowheads="1"/>
            </p:cNvSpPr>
            <p:nvPr/>
          </p:nvSpPr>
          <p:spPr bwMode="auto">
            <a:xfrm>
              <a:off x="3795" y="1828"/>
              <a:ext cx="681" cy="227"/>
            </a:xfrm>
            <a:prstGeom prst="rightArrow">
              <a:avLst>
                <a:gd name="adj1" fmla="val 50000"/>
                <a:gd name="adj2" fmla="val 75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fr-FR">
                  <a:solidFill>
                    <a:srgbClr val="000000"/>
                  </a:solidFill>
                </a:rPr>
                <a:t>         </a:t>
              </a:r>
            </a:p>
          </p:txBody>
        </p:sp>
      </p:grpSp>
      <p:sp>
        <p:nvSpPr>
          <p:cNvPr id="5131" name="Text Box 70"/>
          <p:cNvSpPr txBox="1">
            <a:spLocks noChangeArrowheads="1"/>
          </p:cNvSpPr>
          <p:nvPr/>
        </p:nvSpPr>
        <p:spPr bwMode="auto">
          <a:xfrm>
            <a:off x="5226050" y="3427413"/>
            <a:ext cx="29908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         </a:t>
            </a:r>
            <a:r>
              <a:rPr lang="en-US" sz="2400" b="0" i="1" dirty="0" err="1">
                <a:solidFill>
                  <a:srgbClr val="FF0000"/>
                </a:solidFill>
                <a:latin typeface="Times New Roman" pitchFamily="18" charset="0"/>
              </a:rPr>
              <a:t>Im</a:t>
            </a:r>
            <a:r>
              <a:rPr lang="en-US" sz="2400" b="0" dirty="0">
                <a:solidFill>
                  <a:srgbClr val="FF0000"/>
                </a:solidFill>
                <a:latin typeface="Times New Roman" pitchFamily="18" charset="0"/>
              </a:rPr>
              <a:t>{</a:t>
            </a:r>
            <a:r>
              <a:rPr lang="en-US" sz="2400" b="0" dirty="0" err="1">
                <a:solidFill>
                  <a:srgbClr val="FF0000"/>
                </a:solidFill>
                <a:latin typeface="Monotype Corsiva" pitchFamily="66" charset="0"/>
              </a:rPr>
              <a:t>H</a:t>
            </a:r>
            <a:r>
              <a:rPr lang="en-US" sz="2400" b="0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400" b="0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2400" b="0" dirty="0" err="1">
                <a:solidFill>
                  <a:srgbClr val="FF0000"/>
                </a:solidFill>
                <a:latin typeface="Monotype Corsiva" pitchFamily="66" charset="0"/>
              </a:rPr>
              <a:t>H</a:t>
            </a:r>
            <a:r>
              <a:rPr lang="en-US" sz="2400" b="0" baseline="-25000" dirty="0" err="1">
                <a:solidFill>
                  <a:srgbClr val="FF0000"/>
                </a:solidFill>
                <a:latin typeface="Times New Roman" pitchFamily="18" charset="0"/>
              </a:rPr>
              <a:t>n</a:t>
            </a:r>
            <a:r>
              <a:rPr lang="en-US" sz="2400" b="0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Monotype Corsiva" pitchFamily="66" charset="0"/>
              </a:rPr>
              <a:t>E</a:t>
            </a:r>
            <a:r>
              <a:rPr lang="en-US" sz="2800" baseline="-25000" dirty="0">
                <a:solidFill>
                  <a:srgbClr val="FF0000"/>
                </a:solidFill>
                <a:latin typeface="Times New Roman" pitchFamily="18" charset="0"/>
              </a:rPr>
              <a:t>n</a:t>
            </a:r>
            <a:r>
              <a:rPr lang="en-US" sz="2400" b="0" dirty="0">
                <a:solidFill>
                  <a:srgbClr val="FF0000"/>
                </a:solidFill>
                <a:latin typeface="Times New Roman" pitchFamily="18" charset="0"/>
              </a:rPr>
              <a:t>}</a:t>
            </a:r>
          </a:p>
        </p:txBody>
      </p:sp>
      <p:sp>
        <p:nvSpPr>
          <p:cNvPr id="5133" name="ZoneTexte 56"/>
          <p:cNvSpPr txBox="1">
            <a:spLocks noChangeArrowheads="1"/>
          </p:cNvSpPr>
          <p:nvPr/>
        </p:nvSpPr>
        <p:spPr bwMode="auto">
          <a:xfrm>
            <a:off x="5999163" y="2474913"/>
            <a:ext cx="1965325" cy="369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Proton</a:t>
            </a:r>
            <a:r>
              <a:rPr lang="fr-FR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fr-FR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Neutron</a:t>
            </a:r>
          </a:p>
        </p:txBody>
      </p:sp>
      <p:sp>
        <p:nvSpPr>
          <p:cNvPr id="5134" name="Rectangle 9"/>
          <p:cNvSpPr>
            <a:spLocks noChangeArrowheads="1"/>
          </p:cNvSpPr>
          <p:nvPr/>
        </p:nvSpPr>
        <p:spPr bwMode="auto">
          <a:xfrm>
            <a:off x="4968875" y="4094163"/>
            <a:ext cx="18415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Times New Roman" pitchFamily="18" charset="0"/>
              </a:rPr>
              <a:t>~</a:t>
            </a:r>
            <a:endParaRPr lang="en-US" sz="2400">
              <a:solidFill>
                <a:srgbClr val="0000FF"/>
              </a:solidFill>
              <a:latin typeface="Tahoma" pitchFamily="34" charset="0"/>
            </a:endParaRPr>
          </a:p>
        </p:txBody>
      </p:sp>
      <p:sp>
        <p:nvSpPr>
          <p:cNvPr id="5135" name="Text Box 17"/>
          <p:cNvSpPr txBox="1">
            <a:spLocks noChangeArrowheads="1"/>
          </p:cNvSpPr>
          <p:nvPr/>
        </p:nvSpPr>
        <p:spPr bwMode="auto">
          <a:xfrm>
            <a:off x="7182552" y="5413375"/>
            <a:ext cx="162736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0" i="1" dirty="0">
                <a:solidFill>
                  <a:srgbClr val="FF0000"/>
                </a:solidFill>
                <a:latin typeface="Times New Roman" pitchFamily="18" charset="0"/>
              </a:rPr>
              <a:t>Re</a:t>
            </a:r>
            <a:r>
              <a:rPr lang="en-US" sz="2400" b="0" dirty="0">
                <a:solidFill>
                  <a:srgbClr val="FF0000"/>
                </a:solidFill>
                <a:latin typeface="Times New Roman" pitchFamily="18" charset="0"/>
              </a:rPr>
              <a:t>{</a:t>
            </a:r>
            <a:r>
              <a:rPr lang="en-US" sz="2800" dirty="0" err="1">
                <a:solidFill>
                  <a:srgbClr val="FF0000"/>
                </a:solidFill>
                <a:latin typeface="Monotype Corsiva" pitchFamily="66" charset="0"/>
              </a:rPr>
              <a:t>H</a:t>
            </a:r>
            <a:r>
              <a:rPr lang="en-US" sz="2800" baseline="-25000" dirty="0" err="1">
                <a:solidFill>
                  <a:srgbClr val="FF0000"/>
                </a:solidFill>
                <a:latin typeface="Times New Roman" pitchFamily="18" charset="0"/>
              </a:rPr>
              <a:t>n</a:t>
            </a:r>
            <a:r>
              <a:rPr lang="en-US" sz="2400" b="0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2400" b="0" dirty="0">
                <a:solidFill>
                  <a:srgbClr val="FF0000"/>
                </a:solidFill>
                <a:latin typeface="Monotype Corsiva" pitchFamily="66" charset="0"/>
              </a:rPr>
              <a:t>E</a:t>
            </a:r>
            <a:r>
              <a:rPr lang="en-US" sz="2400" b="0" baseline="-25000" dirty="0">
                <a:solidFill>
                  <a:srgbClr val="FF0000"/>
                </a:solidFill>
                <a:latin typeface="Times New Roman" pitchFamily="18" charset="0"/>
              </a:rPr>
              <a:t>n</a:t>
            </a:r>
            <a:r>
              <a:rPr lang="en-US" sz="2400" b="0" dirty="0">
                <a:solidFill>
                  <a:srgbClr val="FF0000"/>
                </a:solidFill>
                <a:latin typeface="Times New Roman" pitchFamily="18" charset="0"/>
              </a:rPr>
              <a:t>}</a:t>
            </a:r>
          </a:p>
        </p:txBody>
      </p:sp>
      <p:sp>
        <p:nvSpPr>
          <p:cNvPr id="5137" name="Text Box 17"/>
          <p:cNvSpPr txBox="1">
            <a:spLocks noChangeArrowheads="1"/>
          </p:cNvSpPr>
          <p:nvPr/>
        </p:nvSpPr>
        <p:spPr bwMode="auto">
          <a:xfrm>
            <a:off x="5789613" y="6346825"/>
            <a:ext cx="11826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0" i="1">
                <a:solidFill>
                  <a:srgbClr val="FF0000"/>
                </a:solidFill>
                <a:latin typeface="Times New Roman" pitchFamily="18" charset="0"/>
              </a:rPr>
              <a:t>Im</a:t>
            </a:r>
            <a:r>
              <a:rPr lang="en-US" sz="2400" b="0">
                <a:solidFill>
                  <a:srgbClr val="FF0000"/>
                </a:solidFill>
                <a:latin typeface="Times New Roman" pitchFamily="18" charset="0"/>
              </a:rPr>
              <a:t>{</a:t>
            </a:r>
            <a:r>
              <a:rPr lang="en-US" sz="2800">
                <a:solidFill>
                  <a:srgbClr val="FF0000"/>
                </a:solidFill>
                <a:latin typeface="Monotype Corsiva" pitchFamily="66" charset="0"/>
              </a:rPr>
              <a:t>H</a:t>
            </a:r>
            <a:r>
              <a:rPr lang="en-US" sz="2800" baseline="-25000">
                <a:solidFill>
                  <a:srgbClr val="FF0000"/>
                </a:solidFill>
                <a:latin typeface="Times New Roman" pitchFamily="18" charset="0"/>
              </a:rPr>
              <a:t>n</a:t>
            </a:r>
            <a:r>
              <a:rPr lang="en-US" sz="2400" b="0">
                <a:solidFill>
                  <a:srgbClr val="FF0000"/>
                </a:solidFill>
                <a:latin typeface="Times New Roman" pitchFamily="18" charset="0"/>
              </a:rPr>
              <a:t>}</a:t>
            </a:r>
          </a:p>
        </p:txBody>
      </p:sp>
      <p:sp>
        <p:nvSpPr>
          <p:cNvPr id="5138" name="Rectangle 71"/>
          <p:cNvSpPr>
            <a:spLocks noChangeArrowheads="1"/>
          </p:cNvSpPr>
          <p:nvPr/>
        </p:nvSpPr>
        <p:spPr bwMode="auto">
          <a:xfrm>
            <a:off x="7199313" y="3278188"/>
            <a:ext cx="18415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</a:rPr>
              <a:t>~</a:t>
            </a:r>
            <a:endParaRPr lang="en-US" sz="2400" dirty="0">
              <a:solidFill>
                <a:srgbClr val="FF0000"/>
              </a:solidFill>
              <a:latin typeface="Tahoma" pitchFamily="34" charset="0"/>
            </a:endParaRPr>
          </a:p>
        </p:txBody>
      </p:sp>
      <p:graphicFrame>
        <p:nvGraphicFramePr>
          <p:cNvPr id="5122" name="Object 64"/>
          <p:cNvGraphicFramePr>
            <a:graphicFrameLocks noChangeAspect="1"/>
          </p:cNvGraphicFramePr>
          <p:nvPr/>
        </p:nvGraphicFramePr>
        <p:xfrm>
          <a:off x="597611" y="683174"/>
          <a:ext cx="6183877" cy="15555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Équation" r:id="rId4" imgW="3936960" imgH="990360" progId="Equation.3">
                  <p:embed/>
                </p:oleObj>
              </mc:Choice>
              <mc:Fallback>
                <p:oleObj name="Équation" r:id="rId4" imgW="3936960" imgH="990360" progId="Equation.3">
                  <p:embed/>
                  <p:pic>
                    <p:nvPicPr>
                      <p:cNvPr id="5122" name="Object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611" y="683174"/>
                        <a:ext cx="6183877" cy="155552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84"/>
          <p:cNvGrpSpPr>
            <a:grpSpLocks/>
          </p:cNvGrpSpPr>
          <p:nvPr/>
        </p:nvGrpSpPr>
        <p:grpSpPr bwMode="auto">
          <a:xfrm>
            <a:off x="407988" y="5911850"/>
            <a:ext cx="7154862" cy="728663"/>
            <a:chOff x="344" y="2126"/>
            <a:chExt cx="4507" cy="459"/>
          </a:xfrm>
        </p:grpSpPr>
        <p:sp>
          <p:nvSpPr>
            <p:cNvPr id="5141" name="Text Box 76"/>
            <p:cNvSpPr txBox="1">
              <a:spLocks noChangeArrowheads="1"/>
            </p:cNvSpPr>
            <p:nvPr/>
          </p:nvSpPr>
          <p:spPr bwMode="auto">
            <a:xfrm>
              <a:off x="363" y="2126"/>
              <a:ext cx="231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0" dirty="0" err="1">
                  <a:solidFill>
                    <a:srgbClr val="000000"/>
                  </a:solidFill>
                  <a:latin typeface="Times New Roman" pitchFamily="18" charset="0"/>
                </a:rPr>
                <a:t>Unpolarized</a:t>
              </a:r>
              <a:r>
                <a:rPr lang="en-US" b="0" dirty="0">
                  <a:solidFill>
                    <a:srgbClr val="000000"/>
                  </a:solidFill>
                  <a:latin typeface="Times New Roman" pitchFamily="18" charset="0"/>
                </a:rPr>
                <a:t> beam, </a:t>
              </a:r>
              <a:r>
                <a:rPr lang="en-US" dirty="0">
                  <a:solidFill>
                    <a:srgbClr val="000000"/>
                  </a:solidFill>
                  <a:latin typeface="Times New Roman" pitchFamily="18" charset="0"/>
                </a:rPr>
                <a:t>transverse</a:t>
              </a:r>
              <a:r>
                <a:rPr lang="en-US" b="0" dirty="0">
                  <a:solidFill>
                    <a:srgbClr val="000000"/>
                  </a:solidFill>
                  <a:latin typeface="Times New Roman" pitchFamily="18" charset="0"/>
                </a:rPr>
                <a:t> target:</a:t>
              </a:r>
            </a:p>
          </p:txBody>
        </p:sp>
        <p:sp>
          <p:nvSpPr>
            <p:cNvPr id="5142" name="Text Box 77"/>
            <p:cNvSpPr txBox="1">
              <a:spLocks noChangeArrowheads="1"/>
            </p:cNvSpPr>
            <p:nvPr/>
          </p:nvSpPr>
          <p:spPr bwMode="auto">
            <a:xfrm>
              <a:off x="344" y="2352"/>
              <a:ext cx="2761" cy="233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  <a:latin typeface="Symbol" pitchFamily="18" charset="2"/>
                </a:rPr>
                <a:t>Ds</a:t>
              </a:r>
              <a:r>
                <a:rPr lang="en-US" baseline="-25000">
                  <a:solidFill>
                    <a:srgbClr val="000000"/>
                  </a:solidFill>
                  <a:latin typeface="Times New Roman" pitchFamily="18" charset="0"/>
                </a:rPr>
                <a:t>UT</a:t>
              </a:r>
              <a:r>
                <a:rPr lang="en-US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b="0">
                  <a:solidFill>
                    <a:srgbClr val="000000"/>
                  </a:solidFill>
                  <a:latin typeface="Times New Roman" pitchFamily="18" charset="0"/>
                </a:rPr>
                <a:t>~ </a:t>
              </a:r>
              <a:r>
                <a:rPr lang="en-US" b="0">
                  <a:solidFill>
                    <a:srgbClr val="FF0000"/>
                  </a:solidFill>
                  <a:latin typeface="Times New Roman" pitchFamily="18" charset="0"/>
                </a:rPr>
                <a:t>cos</a:t>
              </a:r>
              <a:r>
                <a:rPr lang="en-US" b="0">
                  <a:solidFill>
                    <a:srgbClr val="FF0000"/>
                  </a:solidFill>
                  <a:latin typeface="Symbol" pitchFamily="18" charset="2"/>
                </a:rPr>
                <a:t>f</a:t>
              </a:r>
              <a:r>
                <a:rPr lang="en-US" b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sin</a:t>
              </a:r>
              <a:r>
                <a:rPr lang="en-US" b="0">
                  <a:solidFill>
                    <a:srgbClr val="000000"/>
                  </a:solidFill>
                  <a:latin typeface="Symbol" pitchFamily="18" charset="2"/>
                </a:rPr>
                <a:t>(f</a:t>
              </a:r>
              <a:r>
                <a:rPr lang="en-US" b="0" baseline="-250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s</a:t>
              </a:r>
              <a:r>
                <a:rPr lang="en-US" b="0">
                  <a:solidFill>
                    <a:srgbClr val="000000"/>
                  </a:solidFill>
                  <a:latin typeface="Symbol" pitchFamily="18" charset="2"/>
                </a:rPr>
                <a:t>-f)</a:t>
              </a:r>
              <a:r>
                <a:rPr lang="en-US">
                  <a:solidFill>
                    <a:srgbClr val="000000"/>
                  </a:solidFill>
                  <a:latin typeface="Times New Roman" pitchFamily="18" charset="0"/>
                </a:rPr>
                <a:t>Im</a:t>
              </a:r>
              <a:r>
                <a:rPr lang="en-US" b="0">
                  <a:solidFill>
                    <a:srgbClr val="000000"/>
                  </a:solidFill>
                  <a:latin typeface="Times New Roman" pitchFamily="18" charset="0"/>
                </a:rPr>
                <a:t>{k(F</a:t>
              </a:r>
              <a:r>
                <a:rPr lang="en-US" b="0" baseline="-2500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r>
                <a:rPr lang="en-US" b="0">
                  <a:solidFill>
                    <a:srgbClr val="0000FF"/>
                  </a:solidFill>
                  <a:latin typeface="Monotype Corsiva" pitchFamily="66" charset="0"/>
                  <a:ea typeface="Arial Unicode MS" pitchFamily="34" charset="-128"/>
                  <a:cs typeface="Arial Unicode MS" pitchFamily="34" charset="-128"/>
                </a:rPr>
                <a:t>H</a:t>
              </a:r>
              <a:r>
                <a:rPr lang="en-US" b="0">
                  <a:solidFill>
                    <a:srgbClr val="000000"/>
                  </a:solidFill>
                  <a:latin typeface="Times New Roman" pitchFamily="18" charset="0"/>
                </a:rPr>
                <a:t> – F</a:t>
              </a:r>
              <a:r>
                <a:rPr lang="en-US" b="0" baseline="-250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r>
                <a:rPr lang="en-US" b="0">
                  <a:solidFill>
                    <a:srgbClr val="0000FF"/>
                  </a:solidFill>
                  <a:latin typeface="Monotype Corsiva" pitchFamily="66" charset="0"/>
                </a:rPr>
                <a:t>E</a:t>
              </a:r>
              <a:r>
                <a:rPr lang="en-US" b="0">
                  <a:solidFill>
                    <a:srgbClr val="000000"/>
                  </a:solidFill>
                  <a:latin typeface="Times New Roman" pitchFamily="18" charset="0"/>
                </a:rPr>
                <a:t>) +… }</a:t>
              </a:r>
              <a:endParaRPr lang="en-US" b="0">
                <a:solidFill>
                  <a:srgbClr val="000000"/>
                </a:solidFill>
                <a:latin typeface="Symbol" pitchFamily="18" charset="2"/>
              </a:endParaRPr>
            </a:p>
          </p:txBody>
        </p:sp>
        <p:sp>
          <p:nvSpPr>
            <p:cNvPr id="5143" name="Text Box 78"/>
            <p:cNvSpPr txBox="1">
              <a:spLocks noChangeArrowheads="1"/>
            </p:cNvSpPr>
            <p:nvPr/>
          </p:nvSpPr>
          <p:spPr bwMode="auto">
            <a:xfrm>
              <a:off x="3382" y="2164"/>
              <a:ext cx="1469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b="0">
                  <a:solidFill>
                    <a:srgbClr val="0000FF"/>
                  </a:solidFill>
                  <a:latin typeface="Times New Roman" pitchFamily="18" charset="0"/>
                </a:rPr>
                <a:t>        </a:t>
              </a:r>
              <a:r>
                <a:rPr lang="en-US" sz="2400" b="0" i="1">
                  <a:solidFill>
                    <a:srgbClr val="0000FF"/>
                  </a:solidFill>
                  <a:latin typeface="Times New Roman" pitchFamily="18" charset="0"/>
                </a:rPr>
                <a:t>Im</a:t>
              </a:r>
              <a:r>
                <a:rPr lang="en-US" sz="2400" b="0">
                  <a:solidFill>
                    <a:srgbClr val="0000FF"/>
                  </a:solidFill>
                  <a:latin typeface="Times New Roman" pitchFamily="18" charset="0"/>
                </a:rPr>
                <a:t>{</a:t>
              </a:r>
              <a:r>
                <a:rPr lang="en-US" sz="2800">
                  <a:solidFill>
                    <a:srgbClr val="0000FF"/>
                  </a:solidFill>
                  <a:latin typeface="Monotype Corsiva" pitchFamily="66" charset="0"/>
                </a:rPr>
                <a:t>H</a:t>
              </a:r>
              <a:r>
                <a:rPr lang="en-US" sz="2800" baseline="-25000">
                  <a:solidFill>
                    <a:srgbClr val="0000FF"/>
                  </a:solidFill>
                  <a:latin typeface="Times New Roman" pitchFamily="18" charset="0"/>
                </a:rPr>
                <a:t>p</a:t>
              </a:r>
              <a:r>
                <a:rPr lang="en-US" sz="2800">
                  <a:solidFill>
                    <a:srgbClr val="0000FF"/>
                  </a:solidFill>
                  <a:latin typeface="Times New Roman" pitchFamily="18" charset="0"/>
                </a:rPr>
                <a:t>, </a:t>
              </a:r>
              <a:r>
                <a:rPr lang="en-US" sz="2800">
                  <a:solidFill>
                    <a:srgbClr val="0000FF"/>
                  </a:solidFill>
                  <a:latin typeface="Monotype Corsiva" pitchFamily="66" charset="0"/>
                </a:rPr>
                <a:t>E</a:t>
              </a:r>
              <a:r>
                <a:rPr lang="en-US" sz="2800" baseline="-25000">
                  <a:solidFill>
                    <a:srgbClr val="0000FF"/>
                  </a:solidFill>
                  <a:latin typeface="Times New Roman" pitchFamily="18" charset="0"/>
                </a:rPr>
                <a:t>p</a:t>
              </a:r>
              <a:r>
                <a:rPr lang="en-US" sz="2400" b="0">
                  <a:solidFill>
                    <a:srgbClr val="0000FF"/>
                  </a:solidFill>
                  <a:latin typeface="Times New Roman" pitchFamily="18" charset="0"/>
                </a:rPr>
                <a:t>}</a:t>
              </a:r>
            </a:p>
          </p:txBody>
        </p:sp>
        <p:sp>
          <p:nvSpPr>
            <p:cNvPr id="5144" name="AutoShape 79"/>
            <p:cNvSpPr>
              <a:spLocks noChangeArrowheads="1"/>
            </p:cNvSpPr>
            <p:nvPr/>
          </p:nvSpPr>
          <p:spPr bwMode="auto">
            <a:xfrm>
              <a:off x="3116" y="2355"/>
              <a:ext cx="681" cy="227"/>
            </a:xfrm>
            <a:prstGeom prst="rightArrow">
              <a:avLst>
                <a:gd name="adj1" fmla="val 50000"/>
                <a:gd name="adj2" fmla="val 75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</p:grpSp>
      <p:sp>
        <p:nvSpPr>
          <p:cNvPr id="5140" name="ZoneTexte 62"/>
          <p:cNvSpPr txBox="1">
            <a:spLocks noChangeArrowheads="1"/>
          </p:cNvSpPr>
          <p:nvPr/>
        </p:nvSpPr>
        <p:spPr bwMode="auto">
          <a:xfrm>
            <a:off x="7316987" y="857524"/>
            <a:ext cx="1482585" cy="830997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600" dirty="0">
                <a:solidFill>
                  <a:srgbClr val="FF0000"/>
                </a:solidFill>
                <a:latin typeface="Times New Roman" pitchFamily="18" charset="0"/>
              </a:rPr>
              <a:t>Twist 2</a:t>
            </a:r>
          </a:p>
          <a:p>
            <a:pPr algn="ctr"/>
            <a:r>
              <a:rPr lang="fr-FR" sz="1600" dirty="0">
                <a:solidFill>
                  <a:srgbClr val="FF0000"/>
                </a:solidFill>
                <a:latin typeface="Times New Roman" pitchFamily="18" charset="0"/>
              </a:rPr>
              <a:t>approximation</a:t>
            </a:r>
          </a:p>
          <a:p>
            <a:pPr algn="ctr"/>
            <a:r>
              <a:rPr lang="fr-FR" sz="1600" dirty="0">
                <a:solidFill>
                  <a:srgbClr val="FF0000"/>
                </a:solidFill>
                <a:latin typeface="Times New Roman" pitchFamily="18" charset="0"/>
              </a:rPr>
              <a:t>(-t&lt;&lt;Q</a:t>
            </a:r>
            <a:r>
              <a:rPr lang="fr-FR" sz="1600" baseline="30000" dirty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fr-FR" sz="1600" dirty="0">
                <a:solidFill>
                  <a:srgbClr val="FF0000"/>
                </a:solidFill>
                <a:latin typeface="Times New Roman" pitchFamily="18" charset="0"/>
              </a:rPr>
              <a:t>)</a:t>
            </a:r>
            <a:endParaRPr lang="en-US" sz="16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4" name="Ellipse 63"/>
          <p:cNvSpPr/>
          <p:nvPr/>
        </p:nvSpPr>
        <p:spPr bwMode="auto">
          <a:xfrm>
            <a:off x="3531475" y="630619"/>
            <a:ext cx="835572" cy="425669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5" name="Ellipse 64"/>
          <p:cNvSpPr/>
          <p:nvPr/>
        </p:nvSpPr>
        <p:spPr bwMode="auto">
          <a:xfrm>
            <a:off x="5533695" y="1497724"/>
            <a:ext cx="630621" cy="331075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9794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BEADD-63C1-E543-8E91-8A70818AB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311" y="0"/>
            <a:ext cx="7772400" cy="914400"/>
          </a:xfrm>
        </p:spPr>
        <p:txBody>
          <a:bodyPr/>
          <a:lstStyle/>
          <a:p>
            <a:r>
              <a:rPr lang="en-US" sz="3600" dirty="0" err="1"/>
              <a:t>Møller</a:t>
            </a:r>
            <a:r>
              <a:rPr lang="en-US" sz="3600" dirty="0"/>
              <a:t> Shield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D26077-2797-D141-9C50-00FDB3B33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6636" y="775444"/>
            <a:ext cx="4259182" cy="33259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8F467C-5DFA-E84F-AC6F-5E82CDB4A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52400" y="775444"/>
            <a:ext cx="4139111" cy="3200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DBC015-9DBB-CA4F-9DEF-B0FED90EC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4101356"/>
            <a:ext cx="3565608" cy="27566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CA46F2-EBF0-B749-A026-61E26E5657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36" y="3975844"/>
            <a:ext cx="4666595" cy="288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910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RG C Goals: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001000" cy="4114800"/>
          </a:xfrm>
        </p:spPr>
        <p:txBody>
          <a:bodyPr/>
          <a:lstStyle/>
          <a:p>
            <a:r>
              <a:rPr lang="en-US" sz="2400" dirty="0"/>
              <a:t>Measure inclusive spin structure functions (A</a:t>
            </a:r>
            <a:r>
              <a:rPr lang="en-US" sz="2400" baseline="-25000" dirty="0"/>
              <a:t>1</a:t>
            </a:r>
            <a:r>
              <a:rPr lang="en-US" sz="2400" dirty="0"/>
              <a:t>, g</a:t>
            </a:r>
            <a:r>
              <a:rPr lang="en-US" sz="2400" baseline="-25000" dirty="0"/>
              <a:t>1</a:t>
            </a:r>
            <a:r>
              <a:rPr lang="en-US" sz="2400" dirty="0"/>
              <a:t>) of the proton and deuteron</a:t>
            </a:r>
          </a:p>
          <a:p>
            <a:r>
              <a:rPr lang="en-US" sz="2400" dirty="0"/>
              <a:t>Combine with flavor tagging (π</a:t>
            </a:r>
            <a:r>
              <a:rPr lang="en-US" sz="2400" baseline="30000" dirty="0"/>
              <a:t>±</a:t>
            </a:r>
            <a:r>
              <a:rPr lang="en-US" sz="2400" dirty="0"/>
              <a:t>, K</a:t>
            </a:r>
            <a:r>
              <a:rPr lang="en-US" sz="2400" baseline="30000" dirty="0"/>
              <a:t>±</a:t>
            </a:r>
            <a:r>
              <a:rPr lang="en-US" sz="2400" dirty="0"/>
              <a:t>) to extract </a:t>
            </a:r>
            <a:r>
              <a:rPr lang="en-US" sz="2400" dirty="0" err="1">
                <a:latin typeface="Symbol" pitchFamily="2" charset="2"/>
              </a:rPr>
              <a:t>D</a:t>
            </a:r>
            <a:r>
              <a:rPr lang="en-US" sz="2400" i="1" dirty="0" err="1"/>
              <a:t>q</a:t>
            </a:r>
            <a:r>
              <a:rPr lang="en-US" sz="2400" dirty="0"/>
              <a:t> in the valence and moderate-</a:t>
            </a:r>
            <a:r>
              <a:rPr lang="en-US" sz="2400" i="1" dirty="0"/>
              <a:t>x</a:t>
            </a:r>
            <a:r>
              <a:rPr lang="en-US" sz="2400" dirty="0"/>
              <a:t> sea regions, constrain </a:t>
            </a:r>
            <a:r>
              <a:rPr lang="en-US" sz="2400" i="1" dirty="0">
                <a:latin typeface="Symbol" pitchFamily="2" charset="2"/>
              </a:rPr>
              <a:t>D</a:t>
            </a:r>
            <a:r>
              <a:rPr lang="en-US" sz="2400" i="1" dirty="0"/>
              <a:t>G</a:t>
            </a:r>
          </a:p>
          <a:p>
            <a:r>
              <a:rPr lang="en-US" sz="2400" dirty="0"/>
              <a:t>Provide anchor for PDF fits, study higher twist and duality, and test fundamental sum rules</a:t>
            </a:r>
          </a:p>
          <a:p>
            <a:r>
              <a:rPr lang="en-US" sz="2400" dirty="0"/>
              <a:t>Measure spin- and transverse momentum-dependent (TMD) PDFs (SIDIS)</a:t>
            </a:r>
          </a:p>
          <a:p>
            <a:r>
              <a:rPr lang="en-US" sz="2400" dirty="0"/>
              <a:t>Measure target single and beam/target double spin asymmetries in proton and neutron DVCS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3D8576-86FB-954B-BA80-9DF78A8FC19E}"/>
              </a:ext>
            </a:extLst>
          </p:cNvPr>
          <p:cNvSpPr txBox="1"/>
          <p:nvPr/>
        </p:nvSpPr>
        <p:spPr>
          <a:xfrm>
            <a:off x="152400" y="6477000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 of 20</a:t>
            </a:r>
          </a:p>
        </p:txBody>
      </p:sp>
    </p:spTree>
    <p:extLst>
      <p:ext uri="{BB962C8B-B14F-4D97-AF65-F5344CB8AC3E}">
        <p14:creationId xmlns:p14="http://schemas.microsoft.com/office/powerpoint/2010/main" val="169521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0E402-8A97-D244-A487-9A67B924046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3999" y="218203"/>
            <a:ext cx="8407400" cy="74453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800" b="1" dirty="0">
                <a:solidFill>
                  <a:srgbClr val="000000"/>
                </a:solidFill>
                <a:latin typeface="Arial" panose="020B0604020202020204" pitchFamily="34" charset="0"/>
              </a:rPr>
              <a:t>Approved Experiments in RG C </a:t>
            </a:r>
            <a:br>
              <a:rPr lang="en-US" altLang="en-US" sz="2800" b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en-US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9B2002A-B499-FF42-8296-7F007590BA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9219956"/>
              </p:ext>
            </p:extLst>
          </p:nvPr>
        </p:nvGraphicFramePr>
        <p:xfrm>
          <a:off x="609600" y="762000"/>
          <a:ext cx="8280401" cy="5429777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3499758479"/>
                    </a:ext>
                  </a:extLst>
                </a:gridCol>
                <a:gridCol w="2366397">
                  <a:extLst>
                    <a:ext uri="{9D8B030D-6E8A-4147-A177-3AD203B41FA5}">
                      <a16:colId xmlns:a16="http://schemas.microsoft.com/office/drawing/2014/main" val="2872069571"/>
                    </a:ext>
                  </a:extLst>
                </a:gridCol>
                <a:gridCol w="1533634">
                  <a:extLst>
                    <a:ext uri="{9D8B030D-6E8A-4147-A177-3AD203B41FA5}">
                      <a16:colId xmlns:a16="http://schemas.microsoft.com/office/drawing/2014/main" val="4058029504"/>
                    </a:ext>
                  </a:extLst>
                </a:gridCol>
                <a:gridCol w="1239171">
                  <a:extLst>
                    <a:ext uri="{9D8B030D-6E8A-4147-A177-3AD203B41FA5}">
                      <a16:colId xmlns:a16="http://schemas.microsoft.com/office/drawing/2014/main" val="424363161"/>
                    </a:ext>
                  </a:extLst>
                </a:gridCol>
                <a:gridCol w="1464799">
                  <a:extLst>
                    <a:ext uri="{9D8B030D-6E8A-4147-A177-3AD203B41FA5}">
                      <a16:colId xmlns:a16="http://schemas.microsoft.com/office/drawing/2014/main" val="1929506031"/>
                    </a:ext>
                  </a:extLst>
                </a:gridCol>
              </a:tblGrid>
              <a:tr h="556900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Proposal ID </a:t>
                      </a:r>
                    </a:p>
                  </a:txBody>
                  <a:tcPr marL="167075" marR="100245" marT="100245" marB="1002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8F9A9D">
                          <a:alpha val="60000"/>
                        </a:srgb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Title </a:t>
                      </a:r>
                    </a:p>
                  </a:txBody>
                  <a:tcPr marL="167075" marR="100245" marT="100245" marB="1002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8F9A9D">
                          <a:alpha val="60000"/>
                        </a:srgb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Contact Person</a:t>
                      </a:r>
                    </a:p>
                  </a:txBody>
                  <a:tcPr marL="167075" marR="100245" marT="100245" marB="1002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8F9A9D">
                          <a:alpha val="60000"/>
                        </a:srgb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PAC Rating</a:t>
                      </a:r>
                    </a:p>
                  </a:txBody>
                  <a:tcPr marL="167075" marR="100245" marT="100245" marB="1002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8F9A9D">
                          <a:alpha val="60000"/>
                        </a:srgb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Awarded Days</a:t>
                      </a:r>
                    </a:p>
                  </a:txBody>
                  <a:tcPr marL="167075" marR="100245" marT="100245" marB="10024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8F9A9D">
                          <a:alpha val="60000"/>
                        </a:srgb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8028177"/>
                  </a:ext>
                </a:extLst>
              </a:tr>
              <a:tr h="667120">
                <a:tc>
                  <a:txBody>
                    <a:bodyPr/>
                    <a:lstStyle/>
                    <a:p>
                      <a:r>
                        <a:rPr lang="en-US" sz="14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E12-06-109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67075" marR="86879" marT="86879" marB="8687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Longitudinal Spin Structure of the Nucleon </a:t>
                      </a:r>
                    </a:p>
                  </a:txBody>
                  <a:tcPr marL="167075" marR="86879" marT="86879" marB="8687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Kuhn </a:t>
                      </a:r>
                    </a:p>
                  </a:txBody>
                  <a:tcPr marL="167075" marR="86879" marT="86879" marB="8687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 </a:t>
                      </a:r>
                    </a:p>
                  </a:txBody>
                  <a:tcPr marL="167075" marR="86879" marT="86879" marB="8687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80</a:t>
                      </a:r>
                    </a:p>
                  </a:txBody>
                  <a:tcPr marL="167075" marR="86879" marT="86879" marB="8687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0832499"/>
                  </a:ext>
                </a:extLst>
              </a:tr>
              <a:tr h="667120">
                <a:tc>
                  <a:txBody>
                    <a:bodyPr/>
                    <a:lstStyle/>
                    <a:p>
                      <a:r>
                        <a:rPr lang="en-US" sz="14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E12-06-109A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67075" marR="86879" marT="86879" marB="8687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DVCS on the neutron with polarized deuterium target </a:t>
                      </a:r>
                    </a:p>
                  </a:txBody>
                  <a:tcPr marL="167075" marR="86879" marT="86879" marB="8687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Niccolai </a:t>
                      </a:r>
                    </a:p>
                  </a:txBody>
                  <a:tcPr marL="167075" marR="86879" marT="86879" marB="8687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RG addition </a:t>
                      </a:r>
                    </a:p>
                  </a:txBody>
                  <a:tcPr marL="167075" marR="86879" marT="86879" marB="8687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(60)</a:t>
                      </a:r>
                    </a:p>
                  </a:txBody>
                  <a:tcPr marL="167075" marR="86879" marT="86879" marB="8687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4210519"/>
                  </a:ext>
                </a:extLst>
              </a:tr>
              <a:tr h="667120">
                <a:tc>
                  <a:txBody>
                    <a:bodyPr/>
                    <a:lstStyle/>
                    <a:p>
                      <a:r>
                        <a:rPr lang="en-US" sz="14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E12-06-119(b)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67075" marR="86879" marT="86879" marB="8687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DVCS on longitudinally polarized proton target </a:t>
                      </a:r>
                    </a:p>
                  </a:txBody>
                  <a:tcPr marL="167075" marR="86879" marT="86879" marB="8687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Sabatie</a:t>
                      </a:r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 </a:t>
                      </a:r>
                    </a:p>
                  </a:txBody>
                  <a:tcPr marL="167075" marR="86879" marT="86879" marB="8687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 </a:t>
                      </a:r>
                    </a:p>
                  </a:txBody>
                  <a:tcPr marL="167075" marR="86879" marT="86879" marB="8687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120</a:t>
                      </a:r>
                    </a:p>
                  </a:txBody>
                  <a:tcPr marL="167075" marR="86879" marT="86879" marB="8687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0039881"/>
                  </a:ext>
                </a:extLst>
              </a:tr>
              <a:tr h="667120">
                <a:tc>
                  <a:txBody>
                    <a:bodyPr/>
                    <a:lstStyle/>
                    <a:p>
                      <a:r>
                        <a:rPr lang="en-US" sz="14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E12-07-107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67075" marR="86879" marT="86879" marB="8687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Spin-Orbit Correlations with longitudinally polarized target </a:t>
                      </a:r>
                    </a:p>
                  </a:txBody>
                  <a:tcPr marL="167075" marR="86879" marT="86879" marB="8687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Avakian </a:t>
                      </a:r>
                    </a:p>
                  </a:txBody>
                  <a:tcPr marL="167075" marR="86879" marT="86879" marB="8687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A- </a:t>
                      </a:r>
                    </a:p>
                  </a:txBody>
                  <a:tcPr marL="167075" marR="86879" marT="86879" marB="8687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103</a:t>
                      </a:r>
                    </a:p>
                  </a:txBody>
                  <a:tcPr marL="167075" marR="86879" marT="86879" marB="8687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5029701"/>
                  </a:ext>
                </a:extLst>
              </a:tr>
              <a:tr h="667120">
                <a:tc>
                  <a:txBody>
                    <a:bodyPr/>
                    <a:lstStyle/>
                    <a:p>
                      <a:r>
                        <a:rPr lang="en-US" sz="14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E12-09-007(b)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67075" marR="86879" marT="86879" marB="8687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Study of partonic distributions using SIDIS K production </a:t>
                      </a:r>
                    </a:p>
                  </a:txBody>
                  <a:tcPr marL="167075" marR="86879" marT="86879" marB="8687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Hafidi </a:t>
                      </a:r>
                    </a:p>
                  </a:txBody>
                  <a:tcPr marL="167075" marR="86879" marT="86879" marB="8687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A- </a:t>
                      </a:r>
                    </a:p>
                  </a:txBody>
                  <a:tcPr marL="167075" marR="86879" marT="86879" marB="8687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80</a:t>
                      </a:r>
                    </a:p>
                  </a:txBody>
                  <a:tcPr marL="167075" marR="86879" marT="86879" marB="8687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1116859"/>
                  </a:ext>
                </a:extLst>
              </a:tr>
              <a:tr h="667120">
                <a:tc>
                  <a:txBody>
                    <a:bodyPr/>
                    <a:lstStyle/>
                    <a:p>
                      <a:r>
                        <a:rPr lang="en-US" sz="14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E12-09-009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167075" marR="86879" marT="86879" marB="8687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Spin-Orbit correlations in K production with polarized targets </a:t>
                      </a:r>
                    </a:p>
                  </a:txBody>
                  <a:tcPr marL="167075" marR="86879" marT="86879" marB="8687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Avakian </a:t>
                      </a:r>
                    </a:p>
                  </a:txBody>
                  <a:tcPr marL="167075" marR="86879" marT="86879" marB="8687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B+ </a:t>
                      </a:r>
                    </a:p>
                  </a:txBody>
                  <a:tcPr marL="167075" marR="86879" marT="86879" marB="8687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103</a:t>
                      </a:r>
                    </a:p>
                  </a:txBody>
                  <a:tcPr marL="167075" marR="86879" marT="86879" marB="8687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9939863"/>
                  </a:ext>
                </a:extLst>
              </a:tr>
              <a:tr h="87015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E12-09-007A </a:t>
                      </a:r>
                    </a:p>
                  </a:txBody>
                  <a:tcPr marL="167075" marR="86879" marT="86879" marB="8687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Studies of Dihadron Electroproduction in DIS with Longitudinally Polarized Hydrogen and Deuterium Targets </a:t>
                      </a:r>
                    </a:p>
                  </a:txBody>
                  <a:tcPr marL="167075" marR="86879" marT="86879" marB="8687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Dilks </a:t>
                      </a:r>
                    </a:p>
                  </a:txBody>
                  <a:tcPr marL="167075" marR="86879" marT="86879" marB="8687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RG addition </a:t>
                      </a:r>
                    </a:p>
                  </a:txBody>
                  <a:tcPr marL="167075" marR="86879" marT="86879" marB="8687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(185)</a:t>
                      </a:r>
                    </a:p>
                  </a:txBody>
                  <a:tcPr marL="167075" marR="86879" marT="86879" marB="86879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558368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85CC05D-8CAE-BA47-9E5E-AD6E5211BD90}"/>
              </a:ext>
            </a:extLst>
          </p:cNvPr>
          <p:cNvSpPr txBox="1"/>
          <p:nvPr/>
        </p:nvSpPr>
        <p:spPr>
          <a:xfrm>
            <a:off x="1447800" y="6488668"/>
            <a:ext cx="7696200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1800" dirty="0"/>
              <a:t>Total number of approved beam (PAC) days: 185 (120 p, 60 d, 5 auxiliary)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984003-DA7F-0848-8C25-7207DBE45139}"/>
              </a:ext>
            </a:extLst>
          </p:cNvPr>
          <p:cNvSpPr txBox="1"/>
          <p:nvPr/>
        </p:nvSpPr>
        <p:spPr>
          <a:xfrm>
            <a:off x="228600" y="6534834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 of 20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006AEC-8AB9-D045-A0EC-3682C57D27B1}"/>
              </a:ext>
            </a:extLst>
          </p:cNvPr>
          <p:cNvSpPr txBox="1"/>
          <p:nvPr/>
        </p:nvSpPr>
        <p:spPr>
          <a:xfrm>
            <a:off x="7924800" y="5943600"/>
            <a:ext cx="90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(PAC48)</a:t>
            </a:r>
          </a:p>
        </p:txBody>
      </p:sp>
    </p:spTree>
    <p:extLst>
      <p:ext uri="{BB962C8B-B14F-4D97-AF65-F5344CB8AC3E}">
        <p14:creationId xmlns:p14="http://schemas.microsoft.com/office/powerpoint/2010/main" val="3828403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89916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latin typeface="Times" charset="0"/>
              </a:rPr>
              <a:t>Predicted Data from CLAS12 - DIS</a:t>
            </a:r>
          </a:p>
        </p:txBody>
      </p:sp>
      <p:sp>
        <p:nvSpPr>
          <p:cNvPr id="22530" name="Text Box 10"/>
          <p:cNvSpPr txBox="1">
            <a:spLocks noChangeArrowheads="1"/>
          </p:cNvSpPr>
          <p:nvPr/>
        </p:nvSpPr>
        <p:spPr bwMode="auto">
          <a:xfrm>
            <a:off x="1295400" y="1143000"/>
            <a:ext cx="1676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FF5050"/>
                </a:solidFill>
                <a:latin typeface="Comic Sans MS" charset="0"/>
              </a:rPr>
              <a:t>Proton</a:t>
            </a:r>
          </a:p>
        </p:txBody>
      </p:sp>
      <p:sp>
        <p:nvSpPr>
          <p:cNvPr id="22531" name="Text Box 11"/>
          <p:cNvSpPr txBox="1">
            <a:spLocks noChangeArrowheads="1"/>
          </p:cNvSpPr>
          <p:nvPr/>
        </p:nvSpPr>
        <p:spPr bwMode="auto">
          <a:xfrm>
            <a:off x="6019800" y="1143000"/>
            <a:ext cx="1524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FF5050"/>
                </a:solidFill>
                <a:latin typeface="Comic Sans MS" charset="0"/>
              </a:rPr>
              <a:t>Deuteron</a:t>
            </a:r>
          </a:p>
        </p:txBody>
      </p:sp>
      <p:sp>
        <p:nvSpPr>
          <p:cNvPr id="22532" name="Text Box 12"/>
          <p:cNvSpPr txBox="1">
            <a:spLocks noChangeArrowheads="1"/>
          </p:cNvSpPr>
          <p:nvPr/>
        </p:nvSpPr>
        <p:spPr bwMode="auto">
          <a:xfrm>
            <a:off x="3505200" y="1219200"/>
            <a:ext cx="1828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760F9B"/>
                </a:solidFill>
                <a:latin typeface="Comic Sans MS" charset="0"/>
              </a:rPr>
              <a:t>W &gt; 2; Q</a:t>
            </a:r>
            <a:r>
              <a:rPr lang="en-US" sz="1800" baseline="30000">
                <a:solidFill>
                  <a:srgbClr val="760F9B"/>
                </a:solidFill>
                <a:latin typeface="Comic Sans MS" charset="0"/>
              </a:rPr>
              <a:t>2</a:t>
            </a:r>
            <a:r>
              <a:rPr lang="en-US" sz="1800">
                <a:solidFill>
                  <a:srgbClr val="760F9B"/>
                </a:solidFill>
                <a:latin typeface="Comic Sans MS" charset="0"/>
              </a:rPr>
              <a:t> &gt;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365816-7ED8-EC4E-BDC8-ABBD23534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2667000"/>
            <a:ext cx="3438525" cy="342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6AF779-B90A-174B-8BF4-D54F1B2152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2667000"/>
            <a:ext cx="3390900" cy="336549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B9E0F01-2E96-E34D-8F50-3D37C58B88C5}"/>
              </a:ext>
            </a:extLst>
          </p:cNvPr>
          <p:cNvGrpSpPr/>
          <p:nvPr/>
        </p:nvGrpSpPr>
        <p:grpSpPr>
          <a:xfrm>
            <a:off x="295275" y="1905000"/>
            <a:ext cx="8696325" cy="4762500"/>
            <a:chOff x="295275" y="1905000"/>
            <a:chExt cx="8696325" cy="4762500"/>
          </a:xfrm>
        </p:grpSpPr>
        <p:pic>
          <p:nvPicPr>
            <p:cNvPr id="22533" name="Picture 19" descr="A1d_CLAS12"/>
            <p:cNvPicPr>
              <a:picLocks noChangeAspect="1" noChangeArrowheads="1"/>
            </p:cNvPicPr>
            <p:nvPr/>
          </p:nvPicPr>
          <p:blipFill>
            <a:blip r:embed="rId5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400"/>
            <a:stretch>
              <a:fillRect/>
            </a:stretch>
          </p:blipFill>
          <p:spPr bwMode="auto">
            <a:xfrm>
              <a:off x="4724400" y="1905000"/>
              <a:ext cx="4267200" cy="476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4" name="Picture 20" descr="A1p_CLAS12"/>
            <p:cNvPicPr>
              <a:picLocks noChangeAspect="1" noChangeArrowheads="1"/>
            </p:cNvPicPr>
            <p:nvPr/>
          </p:nvPicPr>
          <p:blipFill>
            <a:blip r:embed="rId6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675"/>
            <a:stretch>
              <a:fillRect/>
            </a:stretch>
          </p:blipFill>
          <p:spPr bwMode="auto">
            <a:xfrm>
              <a:off x="295275" y="1905000"/>
              <a:ext cx="4124325" cy="472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DEF63B2-3897-C345-ABBD-20D715A07670}"/>
              </a:ext>
            </a:extLst>
          </p:cNvPr>
          <p:cNvSpPr txBox="1"/>
          <p:nvPr/>
        </p:nvSpPr>
        <p:spPr>
          <a:xfrm>
            <a:off x="152400" y="6477000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 of 20</a:t>
            </a:r>
          </a:p>
        </p:txBody>
      </p:sp>
    </p:spTree>
    <p:extLst>
      <p:ext uri="{BB962C8B-B14F-4D97-AF65-F5344CB8AC3E}">
        <p14:creationId xmlns:p14="http://schemas.microsoft.com/office/powerpoint/2010/main" val="313454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8413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Example: 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d/d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835319-15CD-5D42-9A54-32F9E3A19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053" y="1899786"/>
            <a:ext cx="4495397" cy="42894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03C882-F1BA-AD4E-9E4E-77EE6B780C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85"/>
          <a:stretch/>
        </p:blipFill>
        <p:spPr>
          <a:xfrm>
            <a:off x="4733927" y="1447800"/>
            <a:ext cx="4410073" cy="5257800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B34F80FB-E432-034E-8495-5D98A8E68C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2" b="14182"/>
          <a:stretch/>
        </p:blipFill>
        <p:spPr bwMode="auto">
          <a:xfrm>
            <a:off x="1130888" y="2002956"/>
            <a:ext cx="3532331" cy="372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Donut 3">
            <a:extLst>
              <a:ext uri="{FF2B5EF4-FFF2-40B4-BE49-F238E27FC236}">
                <a16:creationId xmlns:a16="http://schemas.microsoft.com/office/drawing/2014/main" id="{E5909811-C632-7342-AFDB-CCD4A43EB880}"/>
              </a:ext>
            </a:extLst>
          </p:cNvPr>
          <p:cNvSpPr/>
          <p:nvPr/>
        </p:nvSpPr>
        <p:spPr bwMode="auto">
          <a:xfrm>
            <a:off x="6553200" y="3429000"/>
            <a:ext cx="1905000" cy="1072690"/>
          </a:xfrm>
          <a:prstGeom prst="donut">
            <a:avLst>
              <a:gd name="adj" fmla="val 8536"/>
            </a:avLst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B02D3A53-0AF0-D34B-947A-FEC5ABC4EFB2}"/>
              </a:ext>
            </a:extLst>
          </p:cNvPr>
          <p:cNvSpPr/>
          <p:nvPr/>
        </p:nvSpPr>
        <p:spPr bwMode="auto">
          <a:xfrm>
            <a:off x="5562600" y="2438400"/>
            <a:ext cx="1447800" cy="228600"/>
          </a:xfrm>
          <a:prstGeom prst="fram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0751540-DA1E-9C47-9026-31E0BC4B9E20}"/>
              </a:ext>
            </a:extLst>
          </p:cNvPr>
          <p:cNvCxnSpPr/>
          <p:nvPr/>
        </p:nvCxnSpPr>
        <p:spPr bwMode="auto">
          <a:xfrm>
            <a:off x="7010400" y="2667000"/>
            <a:ext cx="304800" cy="762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8ED7260-8B61-9742-917B-EFE41510815E}"/>
              </a:ext>
            </a:extLst>
          </p:cNvPr>
          <p:cNvSpPr txBox="1"/>
          <p:nvPr/>
        </p:nvSpPr>
        <p:spPr>
          <a:xfrm>
            <a:off x="152400" y="6477000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 of 20</a:t>
            </a:r>
          </a:p>
        </p:txBody>
      </p:sp>
      <p:sp>
        <p:nvSpPr>
          <p:cNvPr id="25604" name="TextBox 13"/>
          <p:cNvSpPr txBox="1">
            <a:spLocks noChangeArrowheads="1"/>
          </p:cNvSpPr>
          <p:nvPr/>
        </p:nvSpPr>
        <p:spPr bwMode="auto">
          <a:xfrm>
            <a:off x="781471" y="6211669"/>
            <a:ext cx="40879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Up-to-date estimate for 1</a:t>
            </a:r>
            <a:r>
              <a:rPr lang="en-US" sz="1800" baseline="30000" dirty="0"/>
              <a:t>st</a:t>
            </a:r>
            <a:r>
              <a:rPr lang="en-US" sz="1800" dirty="0"/>
              <a:t> run of RGC</a:t>
            </a:r>
          </a:p>
          <a:p>
            <a:pPr eaLnBrk="1" hangingPunct="1"/>
            <a:r>
              <a:rPr lang="en-US" sz="1800" dirty="0"/>
              <a:t>Inclusive and semi-inclusive data</a:t>
            </a:r>
          </a:p>
        </p:txBody>
      </p:sp>
    </p:spTree>
    <p:extLst>
      <p:ext uri="{BB962C8B-B14F-4D97-AF65-F5344CB8AC3E}">
        <p14:creationId xmlns:p14="http://schemas.microsoft.com/office/powerpoint/2010/main" val="3046418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E80864-0320-DF43-B83B-6BEBEF74EF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5403" r="-1364"/>
          <a:stretch/>
        </p:blipFill>
        <p:spPr>
          <a:xfrm>
            <a:off x="714103" y="1219199"/>
            <a:ext cx="7896497" cy="56023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B538BC-7FD9-364A-8D92-455067242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93616"/>
            <a:ext cx="7772400" cy="1143000"/>
          </a:xfrm>
        </p:spPr>
        <p:txBody>
          <a:bodyPr/>
          <a:lstStyle/>
          <a:p>
            <a:r>
              <a:rPr lang="en-US" sz="4000" dirty="0"/>
              <a:t>Recent theoretical predictions</a:t>
            </a:r>
            <a:br>
              <a:rPr lang="en-US" sz="4000" dirty="0"/>
            </a:br>
            <a:r>
              <a:rPr lang="en-US" sz="4000" dirty="0"/>
              <a:t>                   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44A56C-1319-5841-87DD-9588DA8D87CB}"/>
              </a:ext>
            </a:extLst>
          </p:cNvPr>
          <p:cNvSpPr txBox="1"/>
          <p:nvPr/>
        </p:nvSpPr>
        <p:spPr>
          <a:xfrm>
            <a:off x="657497" y="5638801"/>
            <a:ext cx="441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Full Data set will significantly constrain  valence + sea quark and gluon PDF fits, higher twist effects and sum rules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4F2142-8806-BB44-AF6E-FB62814E102C}"/>
              </a:ext>
            </a:extLst>
          </p:cNvPr>
          <p:cNvSpPr txBox="1"/>
          <p:nvPr/>
        </p:nvSpPr>
        <p:spPr>
          <a:xfrm>
            <a:off x="5077097" y="1019684"/>
            <a:ext cx="419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Ji, Yuan and Zhao: arXiv2009.01291 [hep-</a:t>
            </a:r>
            <a:r>
              <a:rPr lang="en-US" dirty="0" err="1"/>
              <a:t>ph</a:t>
            </a:r>
            <a:r>
              <a:rPr lang="en-US" dirty="0"/>
              <a:t>] 2 Sep 2020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CF9A12-0194-884C-96DB-F7436F4751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1735" y="1236616"/>
            <a:ext cx="3499568" cy="14919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D2202B-213B-034A-ACE2-3B647C10F685}"/>
              </a:ext>
            </a:extLst>
          </p:cNvPr>
          <p:cNvSpPr txBox="1"/>
          <p:nvPr/>
        </p:nvSpPr>
        <p:spPr>
          <a:xfrm>
            <a:off x="152400" y="6477000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 of 20</a:t>
            </a:r>
          </a:p>
        </p:txBody>
      </p:sp>
    </p:spTree>
    <p:extLst>
      <p:ext uri="{BB962C8B-B14F-4D97-AF65-F5344CB8AC3E}">
        <p14:creationId xmlns:p14="http://schemas.microsoft.com/office/powerpoint/2010/main" val="908795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05-28 at 9.38.37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762000"/>
            <a:ext cx="4648200" cy="3276600"/>
          </a:xfrm>
          <a:prstGeom prst="rect">
            <a:avLst/>
          </a:prstGeom>
        </p:spPr>
      </p:pic>
      <p:sp>
        <p:nvSpPr>
          <p:cNvPr id="3174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7391400" cy="563563"/>
          </a:xfrm>
        </p:spPr>
        <p:txBody>
          <a:bodyPr/>
          <a:lstStyle/>
          <a:p>
            <a:pPr eaLnBrk="1" hangingPunct="1"/>
            <a:r>
              <a:rPr lang="en-US" sz="3200" dirty="0">
                <a:latin typeface="Arial" charset="0"/>
                <a:ea typeface="ＭＳ Ｐゴシック" charset="0"/>
                <a:cs typeface="ＭＳ Ｐゴシック" charset="0"/>
              </a:rPr>
              <a:t>TMDs: </a:t>
            </a:r>
            <a:r>
              <a:rPr lang="en-US" sz="3200" dirty="0" err="1">
                <a:latin typeface="Arial" charset="0"/>
                <a:ea typeface="ＭＳ Ｐゴシック" charset="0"/>
                <a:cs typeface="ＭＳ Ｐゴシック" charset="0"/>
              </a:rPr>
              <a:t>Kotzinian</a:t>
            </a:r>
            <a:r>
              <a:rPr lang="en-US" sz="3200" dirty="0">
                <a:latin typeface="Arial" charset="0"/>
                <a:ea typeface="ＭＳ Ｐゴシック" charset="0"/>
                <a:cs typeface="ＭＳ Ｐゴシック" charset="0"/>
              </a:rPr>
              <a:t>-Mulders Asymmetries</a:t>
            </a:r>
          </a:p>
        </p:txBody>
      </p:sp>
      <p:pic>
        <p:nvPicPr>
          <p:cNvPr id="31750" name="Picture 8" descr="muldtab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21955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Line 6"/>
          <p:cNvSpPr>
            <a:spLocks noChangeShapeType="1"/>
          </p:cNvSpPr>
          <p:nvPr/>
        </p:nvSpPr>
        <p:spPr bwMode="auto">
          <a:xfrm>
            <a:off x="2438400" y="1676400"/>
            <a:ext cx="1143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175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0"/>
            <a:ext cx="138747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Text Box 21"/>
          <p:cNvSpPr txBox="1">
            <a:spLocks noChangeArrowheads="1"/>
          </p:cNvSpPr>
          <p:nvPr/>
        </p:nvSpPr>
        <p:spPr bwMode="auto">
          <a:xfrm>
            <a:off x="2514600" y="5791200"/>
            <a:ext cx="5273675" cy="376238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Worm gear TMDs are unique (no analog in GPDs)</a:t>
            </a:r>
          </a:p>
        </p:txBody>
      </p:sp>
      <p:pic>
        <p:nvPicPr>
          <p:cNvPr id="31755" name="Picture 1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838200"/>
            <a:ext cx="22860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38"/>
          <p:cNvGrpSpPr>
            <a:grpSpLocks/>
          </p:cNvGrpSpPr>
          <p:nvPr/>
        </p:nvGrpSpPr>
        <p:grpSpPr bwMode="auto">
          <a:xfrm>
            <a:off x="152400" y="3124200"/>
            <a:ext cx="4114800" cy="2505075"/>
            <a:chOff x="4800600" y="3790950"/>
            <a:chExt cx="4114800" cy="2504877"/>
          </a:xfrm>
        </p:grpSpPr>
        <p:sp>
          <p:nvSpPr>
            <p:cNvPr id="31763" name="Rectangle 13"/>
            <p:cNvSpPr>
              <a:spLocks noChangeArrowheads="1"/>
            </p:cNvSpPr>
            <p:nvPr/>
          </p:nvSpPr>
          <p:spPr bwMode="auto">
            <a:xfrm>
              <a:off x="5943600" y="5988050"/>
              <a:ext cx="233033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b="1"/>
                <a:t>B.Musch arXiv:0907.2381</a:t>
              </a:r>
            </a:p>
          </p:txBody>
        </p:sp>
        <p:pic>
          <p:nvPicPr>
            <p:cNvPr id="31764" name="Picture 1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3790950"/>
              <a:ext cx="4114800" cy="2228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5" name="Picture 25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5600" y="3886200"/>
              <a:ext cx="411163" cy="296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" name="Rectangle 39"/>
          <p:cNvSpPr/>
          <p:nvPr/>
        </p:nvSpPr>
        <p:spPr bwMode="auto">
          <a:xfrm>
            <a:off x="1828800" y="1600200"/>
            <a:ext cx="381000" cy="3048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759" name="TextBox 26"/>
          <p:cNvSpPr txBox="1">
            <a:spLocks noChangeArrowheads="1"/>
          </p:cNvSpPr>
          <p:nvPr/>
        </p:nvSpPr>
        <p:spPr bwMode="auto">
          <a:xfrm>
            <a:off x="10406063" y="430212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5" name="Rectangle 4"/>
          <p:cNvSpPr/>
          <p:nvPr/>
        </p:nvSpPr>
        <p:spPr>
          <a:xfrm>
            <a:off x="4876800" y="4191000"/>
            <a:ext cx="42672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A.V. </a:t>
            </a:r>
            <a:r>
              <a:rPr lang="en-US" sz="1400" dirty="0" err="1"/>
              <a:t>Efremov</a:t>
            </a:r>
            <a:r>
              <a:rPr lang="en-US" sz="1400" dirty="0"/>
              <a:t>, K. </a:t>
            </a:r>
            <a:r>
              <a:rPr lang="en-US" sz="1400" dirty="0" err="1"/>
              <a:t>Goeke</a:t>
            </a:r>
            <a:r>
              <a:rPr lang="en-US" sz="1400" dirty="0"/>
              <a:t> and P. Schweitzer, Czech. J. Phys. 55 (2005) A189, </a:t>
            </a:r>
            <a:r>
              <a:rPr lang="is-IS" sz="1400" dirty="0"/>
              <a:t>hep-ph/0412420.</a:t>
            </a:r>
            <a:endParaRPr lang="en-US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E17CE2-5F78-CF48-BBA0-03567B24C8CD}"/>
              </a:ext>
            </a:extLst>
          </p:cNvPr>
          <p:cNvSpPr txBox="1"/>
          <p:nvPr/>
        </p:nvSpPr>
        <p:spPr>
          <a:xfrm>
            <a:off x="152400" y="6477000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 of 20</a:t>
            </a:r>
          </a:p>
        </p:txBody>
      </p:sp>
    </p:spTree>
    <p:extLst>
      <p:ext uri="{BB962C8B-B14F-4D97-AF65-F5344CB8AC3E}">
        <p14:creationId xmlns:p14="http://schemas.microsoft.com/office/powerpoint/2010/main" val="614204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03A5C-9C1F-2145-BAD2-F1940D2A4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7037"/>
            <a:ext cx="7772400" cy="1143000"/>
          </a:xfrm>
        </p:spPr>
        <p:txBody>
          <a:bodyPr/>
          <a:lstStyle/>
          <a:p>
            <a:r>
              <a:rPr lang="en-US" sz="3200" dirty="0"/>
              <a:t>1D SIDIS: A</a:t>
            </a:r>
            <a:r>
              <a:rPr lang="en-US" sz="3200" baseline="-25000" dirty="0"/>
              <a:t>LL</a:t>
            </a:r>
            <a:r>
              <a:rPr lang="en-US" sz="3200" dirty="0"/>
              <a:t>-P</a:t>
            </a:r>
            <a:r>
              <a:rPr lang="en-US" sz="3200" baseline="-25000" dirty="0"/>
              <a:t>T</a:t>
            </a:r>
            <a:r>
              <a:rPr lang="en-US" sz="3200" dirty="0"/>
              <a:t> and </a:t>
            </a:r>
            <a:r>
              <a:rPr lang="en-US" sz="3200" dirty="0">
                <a:latin typeface="Symbol" pitchFamily="2" charset="2"/>
              </a:rPr>
              <a:t>f</a:t>
            </a:r>
            <a:r>
              <a:rPr lang="en-US" sz="3200" dirty="0"/>
              <a:t>-dependences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6EFA91-62FC-3F45-BA73-9B65FA88A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599" y="990600"/>
            <a:ext cx="3505201" cy="314086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34348C8-34A9-3443-92F1-2D382F561333}"/>
              </a:ext>
            </a:extLst>
          </p:cNvPr>
          <p:cNvSpPr/>
          <p:nvPr/>
        </p:nvSpPr>
        <p:spPr>
          <a:xfrm>
            <a:off x="7073713" y="3110959"/>
            <a:ext cx="142058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Lucida Grande" panose="020B0600040502020204" pitchFamily="34" charset="0"/>
              </a:rPr>
              <a:t>arXiv:1709.10054</a:t>
            </a:r>
            <a:endParaRPr lang="en-US" sz="11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50E2BC8-8533-FD4A-A216-50AFCED83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799" y="4258238"/>
            <a:ext cx="3352800" cy="19935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ACB1D5-8D4B-C048-910A-E7D35DEB35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3883707"/>
            <a:ext cx="4724400" cy="236812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094D345-FD1D-D547-B07D-CC08C614211A}"/>
              </a:ext>
            </a:extLst>
          </p:cNvPr>
          <p:cNvSpPr txBox="1"/>
          <p:nvPr/>
        </p:nvSpPr>
        <p:spPr>
          <a:xfrm>
            <a:off x="457200" y="1295400"/>
            <a:ext cx="4419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Kinematical dependences of A</a:t>
            </a:r>
            <a:r>
              <a:rPr lang="en-US" sz="2000" baseline="-25000" dirty="0"/>
              <a:t>LL</a:t>
            </a:r>
            <a:r>
              <a:rPr lang="en-US" sz="2000" dirty="0"/>
              <a:t> </a:t>
            </a:r>
            <a:r>
              <a:rPr lang="en-US" sz="2000" u="sng" dirty="0"/>
              <a:t>should be properly integrated to provide input for 1D SIDIS studies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Measurements A</a:t>
            </a:r>
            <a:r>
              <a:rPr lang="en-US" sz="2000" baseline="-25000" dirty="0"/>
              <a:t>LL</a:t>
            </a:r>
            <a:r>
              <a:rPr lang="en-US" sz="2000" dirty="0"/>
              <a:t> P</a:t>
            </a:r>
            <a:r>
              <a:rPr lang="en-US" sz="2000" baseline="-25000" dirty="0"/>
              <a:t>T</a:t>
            </a:r>
            <a:r>
              <a:rPr lang="en-US" sz="2000" dirty="0"/>
              <a:t> and </a:t>
            </a:r>
            <a:r>
              <a:rPr lang="en-US" sz="2000" dirty="0">
                <a:latin typeface="Symbol" pitchFamily="2" charset="2"/>
              </a:rPr>
              <a:t>f</a:t>
            </a:r>
            <a:r>
              <a:rPr lang="en-US" sz="2000" dirty="0"/>
              <a:t>-dependence  is crucial also for 1D SIDIS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DDEF87-0639-C241-AEA9-26ADC735EDE6}"/>
              </a:ext>
            </a:extLst>
          </p:cNvPr>
          <p:cNvSpPr txBox="1"/>
          <p:nvPr/>
        </p:nvSpPr>
        <p:spPr>
          <a:xfrm>
            <a:off x="5638800" y="1291972"/>
            <a:ext cx="236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π</a:t>
            </a:r>
            <a:r>
              <a:rPr lang="en-US" baseline="30000" dirty="0"/>
              <a:t>0</a:t>
            </a:r>
            <a:r>
              <a:rPr lang="en-US" dirty="0"/>
              <a:t> from EG1-DVCS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F323D9-3C7B-904A-BC17-F48C25C26472}"/>
              </a:ext>
            </a:extLst>
          </p:cNvPr>
          <p:cNvSpPr txBox="1"/>
          <p:nvPr/>
        </p:nvSpPr>
        <p:spPr>
          <a:xfrm>
            <a:off x="6210300" y="4486964"/>
            <a:ext cx="6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EG1b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F9811E-A568-0E44-A352-2101C902D931}"/>
              </a:ext>
            </a:extLst>
          </p:cNvPr>
          <p:cNvSpPr txBox="1"/>
          <p:nvPr/>
        </p:nvSpPr>
        <p:spPr>
          <a:xfrm>
            <a:off x="152400" y="6477000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 of 20</a:t>
            </a:r>
          </a:p>
        </p:txBody>
      </p:sp>
    </p:spTree>
    <p:extLst>
      <p:ext uri="{BB962C8B-B14F-4D97-AF65-F5344CB8AC3E}">
        <p14:creationId xmlns:p14="http://schemas.microsoft.com/office/powerpoint/2010/main" val="409651942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begin{eqnarray}&#10;\color{red} A_{UL}^{\sin2\phi} \sim {h_{1L}^{\perp} H_1^{\perp}}\sin2\phi \nonumber 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722"/>
  <p:tag name="BOXHEIGHT" val="313"/>
  <p:tag name="BOXFONT" val="10"/>
  <p:tag name="BOXWRAP" val="False"/>
  <p:tag name="WORKAROUNDTRANSPARENCYBUG" val="False"/>
  <p:tag name="ALLOWFONTSUBSTITUTION" val="False"/>
  <p:tag name="BITMAPFORMAT" val="png256"/>
  <p:tag name="ORIGWIDTH" val="218"/>
  <p:tag name="PICTUREFILESIZE" val="2309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begin{eqnarray}&#10;h_{1L}^{\perp u} \nonumber 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96"/>
  <p:tag name="BOXHEIGHT" val="337"/>
  <p:tag name="BOXFONT" val="10"/>
  <p:tag name="BOXWRAP" val="False"/>
  <p:tag name="WORKAROUNDTRANSPARENCYBUG" val="False"/>
  <p:tag name="ALLOWFONTSUBSTITUTION" val="False"/>
  <p:tag name="BITMAPFORMAT" val="png256"/>
  <p:tag name="ORIGWIDTH" val="36"/>
  <p:tag name="PICTUREFILESIZE" val="4920"/>
</p:tagLst>
</file>

<file path=ppt/theme/theme1.xml><?xml version="1.0" encoding="utf-8"?>
<a:theme xmlns:a="http://schemas.openxmlformats.org/drawingml/2006/main" name="Blank Presentation">
  <a:themeElements>
    <a:clrScheme name="Blank Presentatio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2563</Words>
  <Application>Microsoft Macintosh PowerPoint</Application>
  <PresentationFormat>On-screen Show (4:3)</PresentationFormat>
  <Paragraphs>350</Paragraphs>
  <Slides>29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5" baseType="lpstr">
      <vt:lpstr>Arial</vt:lpstr>
      <vt:lpstr>Calibri</vt:lpstr>
      <vt:lpstr>Comic Sans MS</vt:lpstr>
      <vt:lpstr>Garamond</vt:lpstr>
      <vt:lpstr>Helvetica</vt:lpstr>
      <vt:lpstr>Lucida Grande</vt:lpstr>
      <vt:lpstr>Monotype Corsiva</vt:lpstr>
      <vt:lpstr>SF Compact Display</vt:lpstr>
      <vt:lpstr>SF Compact Text</vt:lpstr>
      <vt:lpstr>Symbol</vt:lpstr>
      <vt:lpstr>Tahoma</vt:lpstr>
      <vt:lpstr>Times</vt:lpstr>
      <vt:lpstr>Times New Roman</vt:lpstr>
      <vt:lpstr>Wingdings</vt:lpstr>
      <vt:lpstr>Blank Presentation</vt:lpstr>
      <vt:lpstr>Équation</vt:lpstr>
      <vt:lpstr>CLAS12 Run Group C Jeopardy Review PAC 48 September 25, 2020</vt:lpstr>
      <vt:lpstr>Overview</vt:lpstr>
      <vt:lpstr>RG C Goals:</vt:lpstr>
      <vt:lpstr>Approved Experiments in RG C  </vt:lpstr>
      <vt:lpstr>Predicted Data from CLAS12 - DIS</vt:lpstr>
      <vt:lpstr>Example: Dd/d</vt:lpstr>
      <vt:lpstr>Recent theoretical predictions                       </vt:lpstr>
      <vt:lpstr>TMDs: Kotzinian-Mulders Asymmetries</vt:lpstr>
      <vt:lpstr>1D SIDIS: ALL-PT and f-dependences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Proposed Run Plan</vt:lpstr>
      <vt:lpstr>Run Conditions</vt:lpstr>
      <vt:lpstr>Summary</vt:lpstr>
      <vt:lpstr>Backup Slides</vt:lpstr>
      <vt:lpstr>Improvement in PDF uncertainties from INCLUSIVE RG-C data</vt:lpstr>
      <vt:lpstr>PowerPoint Presentation</vt:lpstr>
      <vt:lpstr>PDFs from SEMI-inclusive RG-C data</vt:lpstr>
      <vt:lpstr>PowerPoint Presentation</vt:lpstr>
      <vt:lpstr>PowerPoint Presentation</vt:lpstr>
      <vt:lpstr>PowerPoint Presentation</vt:lpstr>
      <vt:lpstr>PowerPoint Presentation</vt:lpstr>
      <vt:lpstr>Møller Shield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CLAS12 Run Group C Jeopardy Review PAC 48 September 25, 2020</dc:title>
  <dc:creator>Kuhn, Sebastian E.</dc:creator>
  <cp:lastModifiedBy>Kuhn, Sebastian E.</cp:lastModifiedBy>
  <cp:revision>17</cp:revision>
  <dcterms:created xsi:type="dcterms:W3CDTF">2020-09-22T18:47:31Z</dcterms:created>
  <dcterms:modified xsi:type="dcterms:W3CDTF">2020-09-24T12:55:49Z</dcterms:modified>
</cp:coreProperties>
</file>