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61" r:id="rId5"/>
    <p:sldId id="277" r:id="rId6"/>
    <p:sldId id="263" r:id="rId7"/>
    <p:sldId id="267" r:id="rId8"/>
    <p:sldId id="270" r:id="rId9"/>
    <p:sldId id="272" r:id="rId10"/>
    <p:sldId id="274" r:id="rId11"/>
    <p:sldId id="260" r:id="rId12"/>
    <p:sldId id="271" r:id="rId13"/>
    <p:sldId id="273" r:id="rId14"/>
    <p:sldId id="276" r:id="rId15"/>
    <p:sldId id="256" r:id="rId16"/>
    <p:sldId id="265" r:id="rId17"/>
    <p:sldId id="262" r:id="rId18"/>
    <p:sldId id="264" r:id="rId19"/>
    <p:sldId id="268"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1" autoAdjust="0"/>
    <p:restoredTop sz="94660"/>
  </p:normalViewPr>
  <p:slideViewPr>
    <p:cSldViewPr snapToGrid="0">
      <p:cViewPr varScale="1">
        <p:scale>
          <a:sx n="120" d="100"/>
          <a:sy n="120" d="100"/>
        </p:scale>
        <p:origin x="108" y="14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A6E656-0F0E-4346-AC58-6D70393E2B84}" type="datetimeFigureOut">
              <a:rPr lang="en-US" smtClean="0"/>
              <a:t>9/2/2020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CB8A0-503B-4E7F-A937-6D4A49259A31}" type="slidenum">
              <a:rPr lang="en-US" smtClean="0"/>
              <a:t>‹#›</a:t>
            </a:fld>
            <a:endParaRPr lang="en-US"/>
          </a:p>
        </p:txBody>
      </p:sp>
    </p:spTree>
    <p:extLst>
      <p:ext uri="{BB962C8B-B14F-4D97-AF65-F5344CB8AC3E}">
        <p14:creationId xmlns:p14="http://schemas.microsoft.com/office/powerpoint/2010/main" val="3132685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Subdivided by Rad areas – all components in these areas need to be tested to estimate + safety factor of ~&gt;2</a:t>
            </a:r>
            <a:endParaRPr lang="en-US" dirty="0"/>
          </a:p>
        </p:txBody>
      </p:sp>
      <p:sp>
        <p:nvSpPr>
          <p:cNvPr id="4" name="Slide Number Placeholder 3"/>
          <p:cNvSpPr>
            <a:spLocks noGrp="1"/>
          </p:cNvSpPr>
          <p:nvPr>
            <p:ph type="sldNum" sz="quarter" idx="10"/>
          </p:nvPr>
        </p:nvSpPr>
        <p:spPr/>
        <p:txBody>
          <a:bodyPr/>
          <a:lstStyle/>
          <a:p>
            <a:fld id="{BE5CB8A0-503B-4E7F-A937-6D4A49259A31}" type="slidenum">
              <a:rPr lang="en-US" smtClean="0"/>
              <a:t>7</a:t>
            </a:fld>
            <a:endParaRPr lang="en-US"/>
          </a:p>
        </p:txBody>
      </p:sp>
    </p:spTree>
    <p:extLst>
      <p:ext uri="{BB962C8B-B14F-4D97-AF65-F5344CB8AC3E}">
        <p14:creationId xmlns:p14="http://schemas.microsoft.com/office/powerpoint/2010/main" val="2794557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Supplies the cooling for the RDO boards and power boards as well</a:t>
            </a:r>
            <a:endParaRPr lang="en-US" dirty="0"/>
          </a:p>
        </p:txBody>
      </p:sp>
      <p:sp>
        <p:nvSpPr>
          <p:cNvPr id="4" name="Slide Number Placeholder 3"/>
          <p:cNvSpPr>
            <a:spLocks noGrp="1"/>
          </p:cNvSpPr>
          <p:nvPr>
            <p:ph type="sldNum" sz="quarter" idx="10"/>
          </p:nvPr>
        </p:nvSpPr>
        <p:spPr/>
        <p:txBody>
          <a:bodyPr/>
          <a:lstStyle/>
          <a:p>
            <a:fld id="{BE5CB8A0-503B-4E7F-A937-6D4A49259A31}" type="slidenum">
              <a:rPr lang="en-US" smtClean="0"/>
              <a:t>13</a:t>
            </a:fld>
            <a:endParaRPr lang="en-US"/>
          </a:p>
        </p:txBody>
      </p:sp>
    </p:spTree>
    <p:extLst>
      <p:ext uri="{BB962C8B-B14F-4D97-AF65-F5344CB8AC3E}">
        <p14:creationId xmlns:p14="http://schemas.microsoft.com/office/powerpoint/2010/main" val="1492089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22A269-AAC5-4944-8ABB-7DDD0CF5BF89}" type="datetime1">
              <a:rPr lang="en-US" smtClean="0"/>
              <a:t>9/2/2020</a:t>
            </a:fld>
            <a:endParaRPr lang="en-US"/>
          </a:p>
        </p:txBody>
      </p:sp>
      <p:sp>
        <p:nvSpPr>
          <p:cNvPr id="5" name="Footer Placeholder 4"/>
          <p:cNvSpPr>
            <a:spLocks noGrp="1"/>
          </p:cNvSpPr>
          <p:nvPr>
            <p:ph type="ftr" sz="quarter" idx="11"/>
          </p:nvPr>
        </p:nvSpPr>
        <p:spPr/>
        <p:txBody>
          <a:bodyPr/>
          <a:lstStyle/>
          <a:p>
            <a:r>
              <a:rPr lang="en-US" smtClean="0"/>
              <a:t>EIC SVT Workshop - September 2-4, 2020 - LG - Infrastructure</a:t>
            </a:r>
            <a:endParaRPr lang="en-US"/>
          </a:p>
        </p:txBody>
      </p:sp>
      <p:sp>
        <p:nvSpPr>
          <p:cNvPr id="6" name="Slide Number Placeholder 5"/>
          <p:cNvSpPr>
            <a:spLocks noGrp="1"/>
          </p:cNvSpPr>
          <p:nvPr>
            <p:ph type="sldNum" sz="quarter" idx="12"/>
          </p:nvPr>
        </p:nvSpPr>
        <p:spPr/>
        <p:txBody>
          <a:bodyPr/>
          <a:lstStyle/>
          <a:p>
            <a:fld id="{A051B2C6-CB96-413C-9BE9-E5707ECA959A}" type="slidenum">
              <a:rPr lang="en-US" smtClean="0"/>
              <a:t>‹#›</a:t>
            </a:fld>
            <a:endParaRPr lang="en-US"/>
          </a:p>
        </p:txBody>
      </p:sp>
      <p:pic>
        <p:nvPicPr>
          <p:cNvPr id="7" name="Picture 6"/>
          <p:cNvPicPr>
            <a:picLocks noChangeAspect="1"/>
          </p:cNvPicPr>
          <p:nvPr userDrawn="1"/>
        </p:nvPicPr>
        <p:blipFill>
          <a:blip r:embed="rId2"/>
          <a:stretch>
            <a:fillRect/>
          </a:stretch>
        </p:blipFill>
        <p:spPr>
          <a:xfrm>
            <a:off x="117296" y="38533"/>
            <a:ext cx="1019317" cy="981212"/>
          </a:xfrm>
          <a:prstGeom prst="rect">
            <a:avLst/>
          </a:prstGeom>
        </p:spPr>
      </p:pic>
      <p:pic>
        <p:nvPicPr>
          <p:cNvPr id="8" name="Picture 20" descr="LBNL_Alt_Logo_HorzRight_Final.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11657" y="143875"/>
            <a:ext cx="2087459" cy="4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928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ED0821-C0DB-40FD-A76A-3B323B7A3F3D}" type="datetime1">
              <a:rPr lang="en-US" smtClean="0"/>
              <a:t>9/2/2020</a:t>
            </a:fld>
            <a:endParaRPr lang="en-US"/>
          </a:p>
        </p:txBody>
      </p:sp>
      <p:sp>
        <p:nvSpPr>
          <p:cNvPr id="5" name="Footer Placeholder 4"/>
          <p:cNvSpPr>
            <a:spLocks noGrp="1"/>
          </p:cNvSpPr>
          <p:nvPr>
            <p:ph type="ftr" sz="quarter" idx="11"/>
          </p:nvPr>
        </p:nvSpPr>
        <p:spPr/>
        <p:txBody>
          <a:bodyPr/>
          <a:lstStyle/>
          <a:p>
            <a:r>
              <a:rPr lang="en-US" smtClean="0"/>
              <a:t>EIC SVT Workshop - September 2-4, 2020 - LG - Infrastructure</a:t>
            </a:r>
            <a:endParaRPr lang="en-US"/>
          </a:p>
        </p:txBody>
      </p:sp>
      <p:sp>
        <p:nvSpPr>
          <p:cNvPr id="6" name="Slide Number Placeholder 5"/>
          <p:cNvSpPr>
            <a:spLocks noGrp="1"/>
          </p:cNvSpPr>
          <p:nvPr>
            <p:ph type="sldNum" sz="quarter" idx="12"/>
          </p:nvPr>
        </p:nvSpPr>
        <p:spPr/>
        <p:txBody>
          <a:bodyPr/>
          <a:lstStyle/>
          <a:p>
            <a:fld id="{A051B2C6-CB96-413C-9BE9-E5707ECA959A}" type="slidenum">
              <a:rPr lang="en-US" smtClean="0"/>
              <a:t>‹#›</a:t>
            </a:fld>
            <a:endParaRPr lang="en-US"/>
          </a:p>
        </p:txBody>
      </p:sp>
    </p:spTree>
    <p:extLst>
      <p:ext uri="{BB962C8B-B14F-4D97-AF65-F5344CB8AC3E}">
        <p14:creationId xmlns:p14="http://schemas.microsoft.com/office/powerpoint/2010/main" val="1851048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5E03FC-9B04-4A6F-8471-07E08AA36076}" type="datetime1">
              <a:rPr lang="en-US" smtClean="0"/>
              <a:t>9/2/2020</a:t>
            </a:fld>
            <a:endParaRPr lang="en-US"/>
          </a:p>
        </p:txBody>
      </p:sp>
      <p:sp>
        <p:nvSpPr>
          <p:cNvPr id="5" name="Footer Placeholder 4"/>
          <p:cNvSpPr>
            <a:spLocks noGrp="1"/>
          </p:cNvSpPr>
          <p:nvPr>
            <p:ph type="ftr" sz="quarter" idx="11"/>
          </p:nvPr>
        </p:nvSpPr>
        <p:spPr/>
        <p:txBody>
          <a:bodyPr/>
          <a:lstStyle/>
          <a:p>
            <a:r>
              <a:rPr lang="en-US" smtClean="0"/>
              <a:t>EIC SVT Workshop - September 2-4, 2020 - LG - Infrastructure</a:t>
            </a:r>
            <a:endParaRPr lang="en-US"/>
          </a:p>
        </p:txBody>
      </p:sp>
      <p:sp>
        <p:nvSpPr>
          <p:cNvPr id="6" name="Slide Number Placeholder 5"/>
          <p:cNvSpPr>
            <a:spLocks noGrp="1"/>
          </p:cNvSpPr>
          <p:nvPr>
            <p:ph type="sldNum" sz="quarter" idx="12"/>
          </p:nvPr>
        </p:nvSpPr>
        <p:spPr/>
        <p:txBody>
          <a:bodyPr/>
          <a:lstStyle/>
          <a:p>
            <a:fld id="{A051B2C6-CB96-413C-9BE9-E5707ECA959A}" type="slidenum">
              <a:rPr lang="en-US" smtClean="0"/>
              <a:t>‹#›</a:t>
            </a:fld>
            <a:endParaRPr lang="en-US"/>
          </a:p>
        </p:txBody>
      </p:sp>
    </p:spTree>
    <p:extLst>
      <p:ext uri="{BB962C8B-B14F-4D97-AF65-F5344CB8AC3E}">
        <p14:creationId xmlns:p14="http://schemas.microsoft.com/office/powerpoint/2010/main" val="332490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EAC704-8D41-469D-B44D-E0A095FA2824}" type="datetime1">
              <a:rPr lang="en-US" smtClean="0"/>
              <a:t>9/2/2020</a:t>
            </a:fld>
            <a:endParaRPr lang="en-US"/>
          </a:p>
        </p:txBody>
      </p:sp>
      <p:sp>
        <p:nvSpPr>
          <p:cNvPr id="5" name="Footer Placeholder 4"/>
          <p:cNvSpPr>
            <a:spLocks noGrp="1"/>
          </p:cNvSpPr>
          <p:nvPr>
            <p:ph type="ftr" sz="quarter" idx="11"/>
          </p:nvPr>
        </p:nvSpPr>
        <p:spPr/>
        <p:txBody>
          <a:bodyPr/>
          <a:lstStyle/>
          <a:p>
            <a:r>
              <a:rPr lang="en-US" smtClean="0"/>
              <a:t>EIC SVT Workshop - September 2-4, 2020 - LG - Infrastructure</a:t>
            </a:r>
            <a:endParaRPr lang="en-US"/>
          </a:p>
        </p:txBody>
      </p:sp>
      <p:sp>
        <p:nvSpPr>
          <p:cNvPr id="6" name="Slide Number Placeholder 5"/>
          <p:cNvSpPr>
            <a:spLocks noGrp="1"/>
          </p:cNvSpPr>
          <p:nvPr>
            <p:ph type="sldNum" sz="quarter" idx="12"/>
          </p:nvPr>
        </p:nvSpPr>
        <p:spPr/>
        <p:txBody>
          <a:bodyPr/>
          <a:lstStyle/>
          <a:p>
            <a:fld id="{A051B2C6-CB96-413C-9BE9-E5707ECA959A}" type="slidenum">
              <a:rPr lang="en-US" smtClean="0"/>
              <a:t>‹#›</a:t>
            </a:fld>
            <a:endParaRPr lang="en-US"/>
          </a:p>
        </p:txBody>
      </p:sp>
    </p:spTree>
    <p:extLst>
      <p:ext uri="{BB962C8B-B14F-4D97-AF65-F5344CB8AC3E}">
        <p14:creationId xmlns:p14="http://schemas.microsoft.com/office/powerpoint/2010/main" val="455028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E97005-1EA7-437E-97F2-C2E27B1B7F3F}" type="datetime1">
              <a:rPr lang="en-US" smtClean="0"/>
              <a:t>9/2/2020</a:t>
            </a:fld>
            <a:endParaRPr lang="en-US"/>
          </a:p>
        </p:txBody>
      </p:sp>
      <p:sp>
        <p:nvSpPr>
          <p:cNvPr id="5" name="Footer Placeholder 4"/>
          <p:cNvSpPr>
            <a:spLocks noGrp="1"/>
          </p:cNvSpPr>
          <p:nvPr>
            <p:ph type="ftr" sz="quarter" idx="11"/>
          </p:nvPr>
        </p:nvSpPr>
        <p:spPr/>
        <p:txBody>
          <a:bodyPr/>
          <a:lstStyle/>
          <a:p>
            <a:r>
              <a:rPr lang="en-US" smtClean="0"/>
              <a:t>EIC SVT Workshop - September 2-4, 2020 - LG - Infrastructure</a:t>
            </a:r>
            <a:endParaRPr lang="en-US"/>
          </a:p>
        </p:txBody>
      </p:sp>
      <p:sp>
        <p:nvSpPr>
          <p:cNvPr id="6" name="Slide Number Placeholder 5"/>
          <p:cNvSpPr>
            <a:spLocks noGrp="1"/>
          </p:cNvSpPr>
          <p:nvPr>
            <p:ph type="sldNum" sz="quarter" idx="12"/>
          </p:nvPr>
        </p:nvSpPr>
        <p:spPr/>
        <p:txBody>
          <a:bodyPr/>
          <a:lstStyle/>
          <a:p>
            <a:fld id="{A051B2C6-CB96-413C-9BE9-E5707ECA959A}" type="slidenum">
              <a:rPr lang="en-US" smtClean="0"/>
              <a:t>‹#›</a:t>
            </a:fld>
            <a:endParaRPr lang="en-US"/>
          </a:p>
        </p:txBody>
      </p:sp>
    </p:spTree>
    <p:extLst>
      <p:ext uri="{BB962C8B-B14F-4D97-AF65-F5344CB8AC3E}">
        <p14:creationId xmlns:p14="http://schemas.microsoft.com/office/powerpoint/2010/main" val="3100446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A4BFF5-15F2-4243-BB56-11C5EE5875FC}" type="datetime1">
              <a:rPr lang="en-US" smtClean="0"/>
              <a:t>9/2/2020</a:t>
            </a:fld>
            <a:endParaRPr lang="en-US"/>
          </a:p>
        </p:txBody>
      </p:sp>
      <p:sp>
        <p:nvSpPr>
          <p:cNvPr id="6" name="Footer Placeholder 5"/>
          <p:cNvSpPr>
            <a:spLocks noGrp="1"/>
          </p:cNvSpPr>
          <p:nvPr>
            <p:ph type="ftr" sz="quarter" idx="11"/>
          </p:nvPr>
        </p:nvSpPr>
        <p:spPr/>
        <p:txBody>
          <a:bodyPr/>
          <a:lstStyle/>
          <a:p>
            <a:r>
              <a:rPr lang="en-US" smtClean="0"/>
              <a:t>EIC SVT Workshop - September 2-4, 2020 - LG - Infrastructure</a:t>
            </a:r>
            <a:endParaRPr lang="en-US"/>
          </a:p>
        </p:txBody>
      </p:sp>
      <p:sp>
        <p:nvSpPr>
          <p:cNvPr id="7" name="Slide Number Placeholder 6"/>
          <p:cNvSpPr>
            <a:spLocks noGrp="1"/>
          </p:cNvSpPr>
          <p:nvPr>
            <p:ph type="sldNum" sz="quarter" idx="12"/>
          </p:nvPr>
        </p:nvSpPr>
        <p:spPr/>
        <p:txBody>
          <a:bodyPr/>
          <a:lstStyle/>
          <a:p>
            <a:fld id="{A051B2C6-CB96-413C-9BE9-E5707ECA959A}" type="slidenum">
              <a:rPr lang="en-US" smtClean="0"/>
              <a:t>‹#›</a:t>
            </a:fld>
            <a:endParaRPr lang="en-US"/>
          </a:p>
        </p:txBody>
      </p:sp>
    </p:spTree>
    <p:extLst>
      <p:ext uri="{BB962C8B-B14F-4D97-AF65-F5344CB8AC3E}">
        <p14:creationId xmlns:p14="http://schemas.microsoft.com/office/powerpoint/2010/main" val="265195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7CA05B-7118-4C4E-BEE5-A8669A010422}" type="datetime1">
              <a:rPr lang="en-US" smtClean="0"/>
              <a:t>9/2/2020</a:t>
            </a:fld>
            <a:endParaRPr lang="en-US"/>
          </a:p>
        </p:txBody>
      </p:sp>
      <p:sp>
        <p:nvSpPr>
          <p:cNvPr id="8" name="Footer Placeholder 7"/>
          <p:cNvSpPr>
            <a:spLocks noGrp="1"/>
          </p:cNvSpPr>
          <p:nvPr>
            <p:ph type="ftr" sz="quarter" idx="11"/>
          </p:nvPr>
        </p:nvSpPr>
        <p:spPr/>
        <p:txBody>
          <a:bodyPr/>
          <a:lstStyle/>
          <a:p>
            <a:r>
              <a:rPr lang="en-US" smtClean="0"/>
              <a:t>EIC SVT Workshop - September 2-4, 2020 - LG - Infrastructure</a:t>
            </a:r>
            <a:endParaRPr lang="en-US"/>
          </a:p>
        </p:txBody>
      </p:sp>
      <p:sp>
        <p:nvSpPr>
          <p:cNvPr id="9" name="Slide Number Placeholder 8"/>
          <p:cNvSpPr>
            <a:spLocks noGrp="1"/>
          </p:cNvSpPr>
          <p:nvPr>
            <p:ph type="sldNum" sz="quarter" idx="12"/>
          </p:nvPr>
        </p:nvSpPr>
        <p:spPr/>
        <p:txBody>
          <a:bodyPr/>
          <a:lstStyle/>
          <a:p>
            <a:fld id="{A051B2C6-CB96-413C-9BE9-E5707ECA959A}" type="slidenum">
              <a:rPr lang="en-US" smtClean="0"/>
              <a:t>‹#›</a:t>
            </a:fld>
            <a:endParaRPr lang="en-US"/>
          </a:p>
        </p:txBody>
      </p:sp>
    </p:spTree>
    <p:extLst>
      <p:ext uri="{BB962C8B-B14F-4D97-AF65-F5344CB8AC3E}">
        <p14:creationId xmlns:p14="http://schemas.microsoft.com/office/powerpoint/2010/main" val="106837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B8B681-74F9-47A4-BD0C-D6D985373B35}" type="datetime1">
              <a:rPr lang="en-US" smtClean="0"/>
              <a:t>9/2/2020</a:t>
            </a:fld>
            <a:endParaRPr lang="en-US"/>
          </a:p>
        </p:txBody>
      </p:sp>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a:t>
            </a:fld>
            <a:endParaRPr lang="en-US"/>
          </a:p>
        </p:txBody>
      </p:sp>
    </p:spTree>
    <p:extLst>
      <p:ext uri="{BB962C8B-B14F-4D97-AF65-F5344CB8AC3E}">
        <p14:creationId xmlns:p14="http://schemas.microsoft.com/office/powerpoint/2010/main" val="274458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D6F0A0-9AB2-47CE-958E-3D2268EC2692}" type="datetime1">
              <a:rPr lang="en-US" smtClean="0"/>
              <a:t>9/2/2020</a:t>
            </a:fld>
            <a:endParaRPr lang="en-US"/>
          </a:p>
        </p:txBody>
      </p:sp>
      <p:sp>
        <p:nvSpPr>
          <p:cNvPr id="3" name="Footer Placeholder 2"/>
          <p:cNvSpPr>
            <a:spLocks noGrp="1"/>
          </p:cNvSpPr>
          <p:nvPr>
            <p:ph type="ftr" sz="quarter" idx="11"/>
          </p:nvPr>
        </p:nvSpPr>
        <p:spPr/>
        <p:txBody>
          <a:bodyPr/>
          <a:lstStyle/>
          <a:p>
            <a:r>
              <a:rPr lang="en-US" smtClean="0"/>
              <a:t>EIC SVT Workshop - September 2-4, 2020 - LG - Infrastructure</a:t>
            </a:r>
            <a:endParaRPr lang="en-US"/>
          </a:p>
        </p:txBody>
      </p:sp>
      <p:sp>
        <p:nvSpPr>
          <p:cNvPr id="4" name="Slide Number Placeholder 3"/>
          <p:cNvSpPr>
            <a:spLocks noGrp="1"/>
          </p:cNvSpPr>
          <p:nvPr>
            <p:ph type="sldNum" sz="quarter" idx="12"/>
          </p:nvPr>
        </p:nvSpPr>
        <p:spPr/>
        <p:txBody>
          <a:bodyPr/>
          <a:lstStyle/>
          <a:p>
            <a:fld id="{A051B2C6-CB96-413C-9BE9-E5707ECA959A}" type="slidenum">
              <a:rPr lang="en-US" smtClean="0"/>
              <a:t>‹#›</a:t>
            </a:fld>
            <a:endParaRPr lang="en-US"/>
          </a:p>
        </p:txBody>
      </p:sp>
    </p:spTree>
    <p:extLst>
      <p:ext uri="{BB962C8B-B14F-4D97-AF65-F5344CB8AC3E}">
        <p14:creationId xmlns:p14="http://schemas.microsoft.com/office/powerpoint/2010/main" val="17289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66D739-C5C1-4EE1-A12C-427E6576D619}" type="datetime1">
              <a:rPr lang="en-US" smtClean="0"/>
              <a:t>9/2/2020</a:t>
            </a:fld>
            <a:endParaRPr lang="en-US"/>
          </a:p>
        </p:txBody>
      </p:sp>
      <p:sp>
        <p:nvSpPr>
          <p:cNvPr id="6" name="Footer Placeholder 5"/>
          <p:cNvSpPr>
            <a:spLocks noGrp="1"/>
          </p:cNvSpPr>
          <p:nvPr>
            <p:ph type="ftr" sz="quarter" idx="11"/>
          </p:nvPr>
        </p:nvSpPr>
        <p:spPr/>
        <p:txBody>
          <a:bodyPr/>
          <a:lstStyle/>
          <a:p>
            <a:r>
              <a:rPr lang="en-US" smtClean="0"/>
              <a:t>EIC SVT Workshop - September 2-4, 2020 - LG - Infrastructure</a:t>
            </a:r>
            <a:endParaRPr lang="en-US"/>
          </a:p>
        </p:txBody>
      </p:sp>
      <p:sp>
        <p:nvSpPr>
          <p:cNvPr id="7" name="Slide Number Placeholder 6"/>
          <p:cNvSpPr>
            <a:spLocks noGrp="1"/>
          </p:cNvSpPr>
          <p:nvPr>
            <p:ph type="sldNum" sz="quarter" idx="12"/>
          </p:nvPr>
        </p:nvSpPr>
        <p:spPr/>
        <p:txBody>
          <a:bodyPr/>
          <a:lstStyle/>
          <a:p>
            <a:fld id="{A051B2C6-CB96-413C-9BE9-E5707ECA959A}" type="slidenum">
              <a:rPr lang="en-US" smtClean="0"/>
              <a:t>‹#›</a:t>
            </a:fld>
            <a:endParaRPr lang="en-US"/>
          </a:p>
        </p:txBody>
      </p:sp>
    </p:spTree>
    <p:extLst>
      <p:ext uri="{BB962C8B-B14F-4D97-AF65-F5344CB8AC3E}">
        <p14:creationId xmlns:p14="http://schemas.microsoft.com/office/powerpoint/2010/main" val="3706577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CCB4703-58B7-41ED-BDE9-6B598B070CFF}" type="datetime1">
              <a:rPr lang="en-US" smtClean="0"/>
              <a:t>9/2/2020</a:t>
            </a:fld>
            <a:endParaRPr lang="en-US"/>
          </a:p>
        </p:txBody>
      </p:sp>
      <p:sp>
        <p:nvSpPr>
          <p:cNvPr id="6" name="Footer Placeholder 5"/>
          <p:cNvSpPr>
            <a:spLocks noGrp="1"/>
          </p:cNvSpPr>
          <p:nvPr>
            <p:ph type="ftr" sz="quarter" idx="11"/>
          </p:nvPr>
        </p:nvSpPr>
        <p:spPr/>
        <p:txBody>
          <a:bodyPr/>
          <a:lstStyle/>
          <a:p>
            <a:r>
              <a:rPr lang="en-US" smtClean="0"/>
              <a:t>EIC SVT Workshop - September 2-4, 2020 - LG - Infrastructure</a:t>
            </a:r>
            <a:endParaRPr lang="en-US"/>
          </a:p>
        </p:txBody>
      </p:sp>
      <p:sp>
        <p:nvSpPr>
          <p:cNvPr id="7" name="Slide Number Placeholder 6"/>
          <p:cNvSpPr>
            <a:spLocks noGrp="1"/>
          </p:cNvSpPr>
          <p:nvPr>
            <p:ph type="sldNum" sz="quarter" idx="12"/>
          </p:nvPr>
        </p:nvSpPr>
        <p:spPr/>
        <p:txBody>
          <a:bodyPr/>
          <a:lstStyle/>
          <a:p>
            <a:fld id="{A051B2C6-CB96-413C-9BE9-E5707ECA959A}" type="slidenum">
              <a:rPr lang="en-US" smtClean="0"/>
              <a:t>‹#›</a:t>
            </a:fld>
            <a:endParaRPr lang="en-US"/>
          </a:p>
        </p:txBody>
      </p:sp>
    </p:spTree>
    <p:extLst>
      <p:ext uri="{BB962C8B-B14F-4D97-AF65-F5344CB8AC3E}">
        <p14:creationId xmlns:p14="http://schemas.microsoft.com/office/powerpoint/2010/main" val="254885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41735-59A8-47B1-8F05-8F0D1DC03629}" type="datetime1">
              <a:rPr lang="en-US" smtClean="0"/>
              <a:t>9/2/2020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EIC SVT Workshop - September 2-4, 2020 - LG - Infrastructure</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51B2C6-CB96-413C-9BE9-E5707ECA959A}" type="slidenum">
              <a:rPr lang="en-US" smtClean="0"/>
              <a:t>‹#›</a:t>
            </a:fld>
            <a:endParaRPr lang="en-US"/>
          </a:p>
        </p:txBody>
      </p:sp>
    </p:spTree>
    <p:extLst>
      <p:ext uri="{BB962C8B-B14F-4D97-AF65-F5344CB8AC3E}">
        <p14:creationId xmlns:p14="http://schemas.microsoft.com/office/powerpoint/2010/main" val="476267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1</a:t>
            </a:fld>
            <a:endParaRPr lang="en-US"/>
          </a:p>
        </p:txBody>
      </p:sp>
      <p:sp>
        <p:nvSpPr>
          <p:cNvPr id="2" name="Rectangle 1"/>
          <p:cNvSpPr/>
          <p:nvPr/>
        </p:nvSpPr>
        <p:spPr>
          <a:xfrm>
            <a:off x="2096372" y="803490"/>
            <a:ext cx="7999255" cy="707886"/>
          </a:xfrm>
          <a:prstGeom prst="rect">
            <a:avLst/>
          </a:prstGeom>
        </p:spPr>
        <p:txBody>
          <a:bodyPr wrap="square">
            <a:spAutoFit/>
          </a:bodyPr>
          <a:lstStyle/>
          <a:p>
            <a:r>
              <a:rPr lang="en-US" sz="2000" b="1" i="0" dirty="0" smtClean="0">
                <a:solidFill>
                  <a:srgbClr val="444444"/>
                </a:solidFill>
                <a:effectLst/>
                <a:latin typeface="Roboto"/>
              </a:rPr>
              <a:t>Infrastructure: cooling, signal and power cables, detector safety system, existing ITS2/3 like control system etc.</a:t>
            </a:r>
            <a:endParaRPr lang="en-US" sz="2000" b="1" i="0" dirty="0">
              <a:solidFill>
                <a:srgbClr val="444444"/>
              </a:solidFill>
              <a:effectLst/>
              <a:latin typeface="Roboto"/>
            </a:endParaRPr>
          </a:p>
        </p:txBody>
      </p:sp>
      <p:sp>
        <p:nvSpPr>
          <p:cNvPr id="3" name="TextBox 2"/>
          <p:cNvSpPr txBox="1"/>
          <p:nvPr/>
        </p:nvSpPr>
        <p:spPr>
          <a:xfrm>
            <a:off x="1646283" y="1939823"/>
            <a:ext cx="9474253"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Detector packages – how collider tracking detectors go together.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Grounding plan – essential ingredient for system (detector and support) design</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Services – examples from existing similar detector systems ALICE-ITS (in and adjacent to </a:t>
            </a:r>
            <a:r>
              <a:rPr lang="en-US" sz="2000" dirty="0" smtClean="0"/>
              <a:t>the detector</a:t>
            </a:r>
            <a:r>
              <a:rPr lang="en-US" sz="2000" dirty="0" smtClean="0"/>
              <a:t>)</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Services – what can we expect for </a:t>
            </a:r>
            <a:r>
              <a:rPr lang="en-US" sz="2000" dirty="0" smtClean="0"/>
              <a:t>an EIC tracking detector?</a:t>
            </a: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Additional infrastructure – grounding, cooling, detector safety interlocks, environmental monitoring.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Way forward</a:t>
            </a:r>
            <a:endParaRPr lang="en-US" sz="2000" dirty="0"/>
          </a:p>
        </p:txBody>
      </p:sp>
    </p:spTree>
    <p:extLst>
      <p:ext uri="{BB962C8B-B14F-4D97-AF65-F5344CB8AC3E}">
        <p14:creationId xmlns:p14="http://schemas.microsoft.com/office/powerpoint/2010/main" val="47695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10</a:t>
            </a:fld>
            <a:endParaRPr lang="en-US"/>
          </a:p>
        </p:txBody>
      </p:sp>
      <p:pic>
        <p:nvPicPr>
          <p:cNvPr id="3" name="Picture 2"/>
          <p:cNvPicPr>
            <a:picLocks noChangeAspect="1"/>
          </p:cNvPicPr>
          <p:nvPr/>
        </p:nvPicPr>
        <p:blipFill>
          <a:blip r:embed="rId2"/>
          <a:stretch>
            <a:fillRect/>
          </a:stretch>
        </p:blipFill>
        <p:spPr>
          <a:xfrm>
            <a:off x="1565571" y="1574401"/>
            <a:ext cx="4258269" cy="3534268"/>
          </a:xfrm>
          <a:prstGeom prst="rect">
            <a:avLst/>
          </a:prstGeom>
        </p:spPr>
      </p:pic>
      <p:sp>
        <p:nvSpPr>
          <p:cNvPr id="6" name="TextBox 5"/>
          <p:cNvSpPr txBox="1"/>
          <p:nvPr/>
        </p:nvSpPr>
        <p:spPr>
          <a:xfrm>
            <a:off x="3737115" y="198783"/>
            <a:ext cx="4024628" cy="461665"/>
          </a:xfrm>
          <a:prstGeom prst="rect">
            <a:avLst/>
          </a:prstGeom>
          <a:noFill/>
        </p:spPr>
        <p:txBody>
          <a:bodyPr wrap="none" rtlCol="0">
            <a:spAutoFit/>
          </a:bodyPr>
          <a:lstStyle/>
          <a:p>
            <a:r>
              <a:rPr lang="en-US" sz="2400" u="sng" dirty="0" smtClean="0"/>
              <a:t>ALICE ITS Services Architecture</a:t>
            </a:r>
            <a:endParaRPr lang="en-US" sz="2400" u="sng" dirty="0"/>
          </a:p>
        </p:txBody>
      </p:sp>
      <p:sp>
        <p:nvSpPr>
          <p:cNvPr id="7" name="TextBox 6"/>
          <p:cNvSpPr txBox="1"/>
          <p:nvPr/>
        </p:nvSpPr>
        <p:spPr>
          <a:xfrm>
            <a:off x="6512118" y="3139067"/>
            <a:ext cx="3408690" cy="369332"/>
          </a:xfrm>
          <a:prstGeom prst="rect">
            <a:avLst/>
          </a:prstGeom>
          <a:noFill/>
        </p:spPr>
        <p:txBody>
          <a:bodyPr wrap="none" rtlCol="0">
            <a:spAutoFit/>
          </a:bodyPr>
          <a:lstStyle/>
          <a:p>
            <a:r>
              <a:rPr lang="en-US" dirty="0" smtClean="0"/>
              <a:t>Broken down in detail in next slide</a:t>
            </a:r>
            <a:endParaRPr lang="en-US" dirty="0"/>
          </a:p>
        </p:txBody>
      </p:sp>
    </p:spTree>
    <p:extLst>
      <p:ext uri="{BB962C8B-B14F-4D97-AF65-F5344CB8AC3E}">
        <p14:creationId xmlns:p14="http://schemas.microsoft.com/office/powerpoint/2010/main" val="2410301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11</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8126" y="1673098"/>
            <a:ext cx="4927600" cy="3695700"/>
          </a:xfrm>
          <a:prstGeom prst="rect">
            <a:avLst/>
          </a:prstGeom>
        </p:spPr>
      </p:pic>
      <p:sp>
        <p:nvSpPr>
          <p:cNvPr id="2" name="TextBox 1"/>
          <p:cNvSpPr txBox="1"/>
          <p:nvPr/>
        </p:nvSpPr>
        <p:spPr>
          <a:xfrm>
            <a:off x="4786023" y="190831"/>
            <a:ext cx="1371016" cy="523220"/>
          </a:xfrm>
          <a:prstGeom prst="rect">
            <a:avLst/>
          </a:prstGeom>
          <a:noFill/>
        </p:spPr>
        <p:txBody>
          <a:bodyPr wrap="none" rtlCol="0">
            <a:spAutoFit/>
          </a:bodyPr>
          <a:lstStyle/>
          <a:p>
            <a:r>
              <a:rPr lang="en-US" sz="2800" u="sng" dirty="0" smtClean="0"/>
              <a:t>Services</a:t>
            </a:r>
            <a:endParaRPr lang="en-US" sz="2800" u="sng" dirty="0"/>
          </a:p>
        </p:txBody>
      </p:sp>
      <p:sp>
        <p:nvSpPr>
          <p:cNvPr id="3" name="TextBox 2"/>
          <p:cNvSpPr txBox="1"/>
          <p:nvPr/>
        </p:nvSpPr>
        <p:spPr>
          <a:xfrm>
            <a:off x="1494845" y="714051"/>
            <a:ext cx="2096087" cy="369332"/>
          </a:xfrm>
          <a:prstGeom prst="rect">
            <a:avLst/>
          </a:prstGeom>
          <a:noFill/>
        </p:spPr>
        <p:txBody>
          <a:bodyPr wrap="none" rtlCol="0">
            <a:spAutoFit/>
          </a:bodyPr>
          <a:lstStyle/>
          <a:p>
            <a:r>
              <a:rPr lang="en-US" dirty="0" smtClean="0"/>
              <a:t>ALICE ITS Half-barrel</a:t>
            </a:r>
            <a:endParaRPr lang="en-US" dirty="0"/>
          </a:p>
        </p:txBody>
      </p:sp>
      <p:sp>
        <p:nvSpPr>
          <p:cNvPr id="7" name="TextBox 6"/>
          <p:cNvSpPr txBox="1"/>
          <p:nvPr/>
        </p:nvSpPr>
        <p:spPr>
          <a:xfrm>
            <a:off x="5204294" y="1149000"/>
            <a:ext cx="6812611" cy="5355312"/>
          </a:xfrm>
          <a:prstGeom prst="rect">
            <a:avLst/>
          </a:prstGeom>
          <a:noFill/>
        </p:spPr>
        <p:txBody>
          <a:bodyPr wrap="square" rtlCol="0">
            <a:spAutoFit/>
          </a:bodyPr>
          <a:lstStyle/>
          <a:p>
            <a:r>
              <a:rPr lang="en-US" u="sng" dirty="0" smtClean="0"/>
              <a:t>ALICE ITS2 Upgrade example (half barrel outer layers)</a:t>
            </a:r>
          </a:p>
          <a:p>
            <a:endParaRPr lang="en-US" dirty="0"/>
          </a:p>
          <a:p>
            <a:pPr marL="285750" indent="-285750">
              <a:buFont typeface="Arial" panose="020B0604020202020204" pitchFamily="34" charset="0"/>
              <a:buChar char="•"/>
            </a:pPr>
            <a:r>
              <a:rPr lang="en-US" dirty="0" smtClean="0"/>
              <a:t>27 x ~1 m ML staves, 45 x ~1.5 m OL staves in 4 layers</a:t>
            </a:r>
          </a:p>
          <a:p>
            <a:pPr marL="285750" indent="-285750">
              <a:buFont typeface="Arial" panose="020B0604020202020204" pitchFamily="34" charset="0"/>
              <a:buChar char="•"/>
            </a:pPr>
            <a:r>
              <a:rPr lang="en-US" dirty="0" smtClean="0"/>
              <a:t>~5 m^2 of silicon surface area</a:t>
            </a:r>
          </a:p>
          <a:p>
            <a:pPr marL="285750" indent="-285750">
              <a:buFont typeface="Arial" panose="020B0604020202020204" pitchFamily="34" charset="0"/>
              <a:buChar char="•"/>
            </a:pPr>
            <a:r>
              <a:rPr lang="en-US" dirty="0" smtClean="0"/>
              <a:t>846 modules of 14 sensors/module. </a:t>
            </a:r>
            <a:r>
              <a:rPr lang="en-US" b="1" dirty="0" smtClean="0"/>
              <a:t>Power is delivered to each module independently. </a:t>
            </a:r>
            <a:r>
              <a:rPr lang="en-US" dirty="0" smtClean="0"/>
              <a:t>(see Nikki’s talk for stave component breakdown)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4 X 18 AWG power/return wires bundled per module = 3384 power/return wires</a:t>
            </a:r>
          </a:p>
          <a:p>
            <a:pPr marL="285750" indent="-285750">
              <a:buFont typeface="Arial" panose="020B0604020202020204" pitchFamily="34" charset="0"/>
              <a:buChar char="•"/>
            </a:pPr>
            <a:r>
              <a:rPr lang="en-US" dirty="0" smtClean="0"/>
              <a:t>378 x 22 AWG bias lines</a:t>
            </a:r>
          </a:p>
          <a:p>
            <a:pPr marL="285750" indent="-285750">
              <a:buFont typeface="Arial" panose="020B0604020202020204" pitchFamily="34" charset="0"/>
              <a:buChar char="•"/>
            </a:pPr>
            <a:r>
              <a:rPr lang="en-US" dirty="0" smtClean="0"/>
              <a:t>288 supply/return water connections (total number of water supply/return lines depend on the number of parallel cooling circuits)</a:t>
            </a:r>
          </a:p>
          <a:p>
            <a:pPr marL="285750" indent="-285750">
              <a:buFont typeface="Arial" panose="020B0604020202020204" pitchFamily="34" charset="0"/>
              <a:buChar char="•"/>
            </a:pPr>
            <a:r>
              <a:rPr lang="en-US" dirty="0" smtClean="0"/>
              <a:t>288 </a:t>
            </a:r>
            <a:r>
              <a:rPr lang="en-US" dirty="0" err="1" smtClean="0"/>
              <a:t>Samtec</a:t>
            </a:r>
            <a:r>
              <a:rPr lang="en-US" dirty="0" smtClean="0"/>
              <a:t> firefly signal cables (note that the control/configuration interface is included in the </a:t>
            </a:r>
            <a:r>
              <a:rPr lang="en-US" dirty="0" err="1" smtClean="0"/>
              <a:t>Samtec</a:t>
            </a:r>
            <a:r>
              <a:rPr lang="en-US" dirty="0" smtClean="0"/>
              <a:t> firefly connection.</a:t>
            </a:r>
          </a:p>
          <a:p>
            <a:pPr marL="285750" indent="-285750">
              <a:buFont typeface="Arial" panose="020B0604020202020204" pitchFamily="34" charset="0"/>
              <a:buChar char="•"/>
            </a:pPr>
            <a:r>
              <a:rPr lang="en-US" dirty="0" smtClean="0"/>
              <a:t>+ infrastructure (PT100 temperature sensors, infrastructure ground wires, environmental monitoring wires, etc.)</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33511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12</a:t>
            </a:fld>
            <a:endParaRPr lang="en-US"/>
          </a:p>
        </p:txBody>
      </p:sp>
      <p:sp>
        <p:nvSpPr>
          <p:cNvPr id="6" name="TextBox 5"/>
          <p:cNvSpPr txBox="1"/>
          <p:nvPr/>
        </p:nvSpPr>
        <p:spPr>
          <a:xfrm>
            <a:off x="4786023" y="190831"/>
            <a:ext cx="1371016" cy="523220"/>
          </a:xfrm>
          <a:prstGeom prst="rect">
            <a:avLst/>
          </a:prstGeom>
          <a:noFill/>
        </p:spPr>
        <p:txBody>
          <a:bodyPr wrap="none" rtlCol="0">
            <a:spAutoFit/>
          </a:bodyPr>
          <a:lstStyle/>
          <a:p>
            <a:r>
              <a:rPr lang="en-US" sz="2800" u="sng" dirty="0" smtClean="0"/>
              <a:t>Services</a:t>
            </a:r>
            <a:endParaRPr lang="en-US" sz="2800" u="sng" dirty="0"/>
          </a:p>
        </p:txBody>
      </p:sp>
      <p:sp>
        <p:nvSpPr>
          <p:cNvPr id="2" name="TextBox 1"/>
          <p:cNvSpPr txBox="1"/>
          <p:nvPr/>
        </p:nvSpPr>
        <p:spPr>
          <a:xfrm>
            <a:off x="2366327" y="816678"/>
            <a:ext cx="6244273" cy="369332"/>
          </a:xfrm>
          <a:prstGeom prst="rect">
            <a:avLst/>
          </a:prstGeom>
          <a:noFill/>
        </p:spPr>
        <p:txBody>
          <a:bodyPr wrap="none" rtlCol="0">
            <a:spAutoFit/>
          </a:bodyPr>
          <a:lstStyle/>
          <a:p>
            <a:r>
              <a:rPr lang="en-US" dirty="0" smtClean="0"/>
              <a:t>ALICE ITS inner barrels have their own services cone and support</a:t>
            </a:r>
            <a:endParaRPr lang="en-US" dirty="0"/>
          </a:p>
        </p:txBody>
      </p:sp>
      <p:pic>
        <p:nvPicPr>
          <p:cNvPr id="3" name="Picture 2"/>
          <p:cNvPicPr>
            <a:picLocks noChangeAspect="1"/>
          </p:cNvPicPr>
          <p:nvPr/>
        </p:nvPicPr>
        <p:blipFill>
          <a:blip r:embed="rId2"/>
          <a:stretch>
            <a:fillRect/>
          </a:stretch>
        </p:blipFill>
        <p:spPr>
          <a:xfrm>
            <a:off x="438376" y="1436209"/>
            <a:ext cx="3721796" cy="1692205"/>
          </a:xfrm>
          <a:prstGeom prst="rect">
            <a:avLst/>
          </a:prstGeom>
        </p:spPr>
      </p:pic>
      <p:pic>
        <p:nvPicPr>
          <p:cNvPr id="7" name="Picture 6"/>
          <p:cNvPicPr>
            <a:picLocks noChangeAspect="1"/>
          </p:cNvPicPr>
          <p:nvPr/>
        </p:nvPicPr>
        <p:blipFill>
          <a:blip r:embed="rId3"/>
          <a:stretch>
            <a:fillRect/>
          </a:stretch>
        </p:blipFill>
        <p:spPr>
          <a:xfrm>
            <a:off x="438376" y="3128413"/>
            <a:ext cx="3737498" cy="2399867"/>
          </a:xfrm>
          <a:prstGeom prst="rect">
            <a:avLst/>
          </a:prstGeom>
        </p:spPr>
      </p:pic>
      <p:sp>
        <p:nvSpPr>
          <p:cNvPr id="8" name="TextBox 7"/>
          <p:cNvSpPr txBox="1"/>
          <p:nvPr/>
        </p:nvSpPr>
        <p:spPr>
          <a:xfrm>
            <a:off x="4844226" y="1466024"/>
            <a:ext cx="6798668" cy="2862322"/>
          </a:xfrm>
          <a:prstGeom prst="rect">
            <a:avLst/>
          </a:prstGeom>
          <a:noFill/>
        </p:spPr>
        <p:txBody>
          <a:bodyPr wrap="square" rtlCol="0">
            <a:spAutoFit/>
          </a:bodyPr>
          <a:lstStyle/>
          <a:p>
            <a:r>
              <a:rPr lang="en-US" dirty="0" smtClean="0"/>
              <a:t>54 staves – 9 sensors per stave – in 3 layers</a:t>
            </a:r>
          </a:p>
          <a:p>
            <a:endParaRPr lang="en-US" dirty="0"/>
          </a:p>
          <a:p>
            <a:pPr marL="285750" indent="-285750">
              <a:buFont typeface="Arial" panose="020B0604020202020204" pitchFamily="34" charset="0"/>
              <a:buChar char="•"/>
            </a:pPr>
            <a:r>
              <a:rPr lang="en-US" dirty="0" smtClean="0"/>
              <a:t>4 x 18 AWG power/return lines per stave =&gt; 216 x 18 AWG power wires</a:t>
            </a:r>
          </a:p>
          <a:p>
            <a:pPr marL="285750" indent="-285750">
              <a:buFont typeface="Arial" panose="020B0604020202020204" pitchFamily="34" charset="0"/>
              <a:buChar char="•"/>
            </a:pPr>
            <a:r>
              <a:rPr lang="en-US" dirty="0" smtClean="0"/>
              <a:t>1 x 22 AWG bias line per stave =&gt; 54 x 22 AWG bias wires</a:t>
            </a:r>
          </a:p>
          <a:p>
            <a:pPr marL="285750" indent="-285750">
              <a:buFont typeface="Arial" panose="020B0604020202020204" pitchFamily="34" charset="0"/>
              <a:buChar char="•"/>
            </a:pPr>
            <a:r>
              <a:rPr lang="en-US" dirty="0" smtClean="0"/>
              <a:t>2 x supply/return cooling line per stave =&gt; up to 108 cooling lines (depends on modularity of cooling manifolds)</a:t>
            </a:r>
          </a:p>
          <a:p>
            <a:pPr marL="285750" indent="-285750">
              <a:buFont typeface="Arial" panose="020B0604020202020204" pitchFamily="34" charset="0"/>
              <a:buChar char="•"/>
            </a:pPr>
            <a:r>
              <a:rPr lang="en-US" dirty="0" smtClean="0"/>
              <a:t>1 x </a:t>
            </a:r>
            <a:r>
              <a:rPr lang="en-US" dirty="0" err="1" smtClean="0"/>
              <a:t>Samtec</a:t>
            </a:r>
            <a:r>
              <a:rPr lang="en-US" dirty="0" smtClean="0"/>
              <a:t> firefly signal cable per stave =&gt; 54 </a:t>
            </a:r>
            <a:r>
              <a:rPr lang="en-US" dirty="0" err="1" smtClean="0"/>
              <a:t>Samtec</a:t>
            </a:r>
            <a:r>
              <a:rPr lang="en-US" dirty="0" smtClean="0"/>
              <a:t> firefly signal cables.</a:t>
            </a:r>
          </a:p>
          <a:p>
            <a:endParaRPr lang="en-US" dirty="0"/>
          </a:p>
        </p:txBody>
      </p:sp>
      <p:sp>
        <p:nvSpPr>
          <p:cNvPr id="9" name="TextBox 8"/>
          <p:cNvSpPr txBox="1"/>
          <p:nvPr/>
        </p:nvSpPr>
        <p:spPr>
          <a:xfrm>
            <a:off x="4917001" y="4971750"/>
            <a:ext cx="6472798" cy="369332"/>
          </a:xfrm>
          <a:prstGeom prst="rect">
            <a:avLst/>
          </a:prstGeom>
          <a:noFill/>
          <a:ln>
            <a:solidFill>
              <a:schemeClr val="tx1"/>
            </a:solidFill>
          </a:ln>
        </p:spPr>
        <p:txBody>
          <a:bodyPr wrap="none" rtlCol="0">
            <a:spAutoFit/>
          </a:bodyPr>
          <a:lstStyle/>
          <a:p>
            <a:r>
              <a:rPr lang="en-US" dirty="0" smtClean="0"/>
              <a:t>This material will be in the tracking acceptance for outer layer discs</a:t>
            </a:r>
            <a:endParaRPr lang="en-US" dirty="0"/>
          </a:p>
        </p:txBody>
      </p:sp>
    </p:spTree>
    <p:extLst>
      <p:ext uri="{BB962C8B-B14F-4D97-AF65-F5344CB8AC3E}">
        <p14:creationId xmlns:p14="http://schemas.microsoft.com/office/powerpoint/2010/main" val="3812293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13</a:t>
            </a:fld>
            <a:endParaRPr lang="en-US"/>
          </a:p>
        </p:txBody>
      </p:sp>
      <p:pic>
        <p:nvPicPr>
          <p:cNvPr id="3" name="Picture 2"/>
          <p:cNvPicPr>
            <a:picLocks noChangeAspect="1"/>
          </p:cNvPicPr>
          <p:nvPr/>
        </p:nvPicPr>
        <p:blipFill>
          <a:blip r:embed="rId3"/>
          <a:stretch>
            <a:fillRect/>
          </a:stretch>
        </p:blipFill>
        <p:spPr>
          <a:xfrm>
            <a:off x="527910" y="799173"/>
            <a:ext cx="9676410" cy="5442601"/>
          </a:xfrm>
          <a:prstGeom prst="rect">
            <a:avLst/>
          </a:prstGeom>
        </p:spPr>
      </p:pic>
      <p:sp>
        <p:nvSpPr>
          <p:cNvPr id="6" name="TextBox 5"/>
          <p:cNvSpPr txBox="1"/>
          <p:nvPr/>
        </p:nvSpPr>
        <p:spPr>
          <a:xfrm>
            <a:off x="3737115" y="198783"/>
            <a:ext cx="4024628" cy="461665"/>
          </a:xfrm>
          <a:prstGeom prst="rect">
            <a:avLst/>
          </a:prstGeom>
          <a:noFill/>
        </p:spPr>
        <p:txBody>
          <a:bodyPr wrap="none" rtlCol="0">
            <a:spAutoFit/>
          </a:bodyPr>
          <a:lstStyle/>
          <a:p>
            <a:r>
              <a:rPr lang="en-US" sz="2400" u="sng" dirty="0" smtClean="0"/>
              <a:t>ALICE ITS Services Architecture</a:t>
            </a:r>
            <a:endParaRPr lang="en-US" sz="2400" u="sng" dirty="0"/>
          </a:p>
        </p:txBody>
      </p:sp>
    </p:spTree>
    <p:extLst>
      <p:ext uri="{BB962C8B-B14F-4D97-AF65-F5344CB8AC3E}">
        <p14:creationId xmlns:p14="http://schemas.microsoft.com/office/powerpoint/2010/main" val="1374688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14</a:t>
            </a:fld>
            <a:endParaRPr lang="en-US"/>
          </a:p>
        </p:txBody>
      </p:sp>
      <p:sp>
        <p:nvSpPr>
          <p:cNvPr id="6" name="TextBox 5"/>
          <p:cNvSpPr txBox="1"/>
          <p:nvPr/>
        </p:nvSpPr>
        <p:spPr>
          <a:xfrm>
            <a:off x="3737115" y="198783"/>
            <a:ext cx="4024628" cy="461665"/>
          </a:xfrm>
          <a:prstGeom prst="rect">
            <a:avLst/>
          </a:prstGeom>
          <a:noFill/>
        </p:spPr>
        <p:txBody>
          <a:bodyPr wrap="none" rtlCol="0">
            <a:spAutoFit/>
          </a:bodyPr>
          <a:lstStyle/>
          <a:p>
            <a:r>
              <a:rPr lang="en-US" sz="2400" u="sng" dirty="0" smtClean="0"/>
              <a:t>ALICE ITS Services Architecture</a:t>
            </a:r>
            <a:endParaRPr lang="en-US" sz="2400" u="sng" dirty="0"/>
          </a:p>
        </p:txBody>
      </p:sp>
      <p:pic>
        <p:nvPicPr>
          <p:cNvPr id="2" name="Picture 1"/>
          <p:cNvPicPr>
            <a:picLocks noChangeAspect="1"/>
          </p:cNvPicPr>
          <p:nvPr/>
        </p:nvPicPr>
        <p:blipFill rotWithShape="1">
          <a:blip r:embed="rId2"/>
          <a:srcRect l="31987" r="11567"/>
          <a:stretch/>
        </p:blipFill>
        <p:spPr>
          <a:xfrm>
            <a:off x="540689" y="1295273"/>
            <a:ext cx="8281853" cy="4739768"/>
          </a:xfrm>
          <a:prstGeom prst="rect">
            <a:avLst/>
          </a:prstGeom>
        </p:spPr>
      </p:pic>
      <p:sp>
        <p:nvSpPr>
          <p:cNvPr id="7" name="TextBox 6"/>
          <p:cNvSpPr txBox="1"/>
          <p:nvPr/>
        </p:nvSpPr>
        <p:spPr>
          <a:xfrm>
            <a:off x="1558456" y="863609"/>
            <a:ext cx="3039871" cy="369332"/>
          </a:xfrm>
          <a:prstGeom prst="rect">
            <a:avLst/>
          </a:prstGeom>
          <a:noFill/>
        </p:spPr>
        <p:txBody>
          <a:bodyPr wrap="none" rtlCol="0">
            <a:spAutoFit/>
          </a:bodyPr>
          <a:lstStyle/>
          <a:p>
            <a:r>
              <a:rPr lang="en-US" dirty="0" smtClean="0"/>
              <a:t>Sub-atmospheric cooling plant</a:t>
            </a:r>
            <a:endParaRPr lang="en-US" dirty="0"/>
          </a:p>
        </p:txBody>
      </p:sp>
      <p:sp>
        <p:nvSpPr>
          <p:cNvPr id="3" name="TextBox 2"/>
          <p:cNvSpPr txBox="1"/>
          <p:nvPr/>
        </p:nvSpPr>
        <p:spPr>
          <a:xfrm>
            <a:off x="9183758" y="1773141"/>
            <a:ext cx="262393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Sensors operate at room temperature.</a:t>
            </a:r>
          </a:p>
          <a:p>
            <a:pPr marL="285750" indent="-285750">
              <a:buFont typeface="Arial" panose="020B0604020202020204" pitchFamily="34" charset="0"/>
              <a:buChar char="•"/>
            </a:pPr>
            <a:r>
              <a:rPr lang="en-US" dirty="0" smtClean="0"/>
              <a:t>Power dissipation of ALPIDE sensors is ~40 </a:t>
            </a:r>
            <a:r>
              <a:rPr lang="en-US" dirty="0" err="1" smtClean="0"/>
              <a:t>mW</a:t>
            </a:r>
            <a:r>
              <a:rPr lang="en-US" dirty="0" smtClean="0"/>
              <a:t>/cm^2.</a:t>
            </a:r>
          </a:p>
          <a:p>
            <a:pPr marL="285750" indent="-285750">
              <a:buFont typeface="Arial" panose="020B0604020202020204" pitchFamily="34" charset="0"/>
              <a:buChar char="•"/>
            </a:pPr>
            <a:r>
              <a:rPr lang="en-US" dirty="0" smtClean="0"/>
              <a:t>Flow rates are relatively low.</a:t>
            </a:r>
            <a:endParaRPr lang="en-US" dirty="0"/>
          </a:p>
        </p:txBody>
      </p:sp>
    </p:spTree>
    <p:extLst>
      <p:ext uri="{BB962C8B-B14F-4D97-AF65-F5344CB8AC3E}">
        <p14:creationId xmlns:p14="http://schemas.microsoft.com/office/powerpoint/2010/main" val="117998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15</a:t>
            </a:fld>
            <a:endParaRPr lang="en-US"/>
          </a:p>
        </p:txBody>
      </p:sp>
      <p:sp>
        <p:nvSpPr>
          <p:cNvPr id="6" name="TextBox 5"/>
          <p:cNvSpPr txBox="1"/>
          <p:nvPr/>
        </p:nvSpPr>
        <p:spPr>
          <a:xfrm>
            <a:off x="2096847" y="206734"/>
            <a:ext cx="7378110" cy="523220"/>
          </a:xfrm>
          <a:prstGeom prst="rect">
            <a:avLst/>
          </a:prstGeom>
          <a:noFill/>
        </p:spPr>
        <p:txBody>
          <a:bodyPr wrap="none" rtlCol="0">
            <a:spAutoFit/>
          </a:bodyPr>
          <a:lstStyle/>
          <a:p>
            <a:r>
              <a:rPr lang="en-US" sz="2800" u="sng" dirty="0" smtClean="0"/>
              <a:t>Services – what can we expect for EIC tracking Si?</a:t>
            </a:r>
            <a:endParaRPr lang="en-US" sz="2800" u="sng" dirty="0"/>
          </a:p>
        </p:txBody>
      </p:sp>
      <p:sp>
        <p:nvSpPr>
          <p:cNvPr id="7" name="TextBox 6"/>
          <p:cNvSpPr txBox="1"/>
          <p:nvPr/>
        </p:nvSpPr>
        <p:spPr>
          <a:xfrm>
            <a:off x="1153933" y="1031815"/>
            <a:ext cx="9884133" cy="5324535"/>
          </a:xfrm>
          <a:prstGeom prst="rect">
            <a:avLst/>
          </a:prstGeom>
          <a:noFill/>
        </p:spPr>
        <p:txBody>
          <a:bodyPr wrap="square" rtlCol="0">
            <a:spAutoFit/>
          </a:bodyPr>
          <a:lstStyle/>
          <a:p>
            <a:r>
              <a:rPr lang="en-US" sz="2000" u="sng" dirty="0" smtClean="0"/>
              <a:t>We can use ITS as a baseline for services estimates</a:t>
            </a:r>
          </a:p>
          <a:p>
            <a:endParaRPr lang="en-US" sz="2000" dirty="0" smtClean="0"/>
          </a:p>
          <a:p>
            <a:pPr marL="285750" indent="-285750">
              <a:buFont typeface="Arial" panose="020B0604020202020204" pitchFamily="34" charset="0"/>
              <a:buChar char="•"/>
            </a:pPr>
            <a:r>
              <a:rPr lang="en-US" sz="2000" dirty="0" smtClean="0"/>
              <a:t>The expected surface area of an EIC tracking detector is similar to the ALICE ITS at ~10 m^2.</a:t>
            </a:r>
          </a:p>
          <a:p>
            <a:pPr marL="285750" indent="-285750">
              <a:buFont typeface="Arial" panose="020B0604020202020204" pitchFamily="34" charset="0"/>
              <a:buChar char="•"/>
            </a:pPr>
            <a:r>
              <a:rPr lang="en-US" sz="2000" dirty="0" smtClean="0"/>
              <a:t>The largest component by far that will need to be routed inside the main EIC detector will be power and data cabling (see Alberto’s talk for other possible powering options).</a:t>
            </a:r>
          </a:p>
          <a:p>
            <a:pPr marL="285750" indent="-285750">
              <a:buFont typeface="Arial" panose="020B0604020202020204" pitchFamily="34" charset="0"/>
              <a:buChar char="•"/>
            </a:pPr>
            <a:r>
              <a:rPr lang="en-US" sz="2000" dirty="0" smtClean="0"/>
              <a:t>The data cabling will likely remain similar of similar footprint. Targeted R&amp;D can </a:t>
            </a:r>
            <a:r>
              <a:rPr lang="en-US" sz="2000" dirty="0" smtClean="0"/>
              <a:t>possibly </a:t>
            </a:r>
            <a:r>
              <a:rPr lang="en-US" sz="2000" dirty="0" smtClean="0"/>
              <a:t>improve this.</a:t>
            </a:r>
          </a:p>
          <a:p>
            <a:pPr marL="285750" indent="-285750">
              <a:buFont typeface="Arial" panose="020B0604020202020204" pitchFamily="34" charset="0"/>
              <a:buChar char="•"/>
            </a:pPr>
            <a:r>
              <a:rPr lang="en-US" sz="2000" dirty="0" smtClean="0"/>
              <a:t>If we use water cooling, we can likely reduce the number and size of cooling lines since a new sensor power dissipation will likely be less.</a:t>
            </a:r>
          </a:p>
          <a:p>
            <a:pPr marL="285750" indent="-285750">
              <a:buFont typeface="Arial" panose="020B0604020202020204" pitchFamily="34" charset="0"/>
              <a:buChar char="•"/>
            </a:pPr>
            <a:r>
              <a:rPr lang="en-US" sz="2000" dirty="0" smtClean="0"/>
              <a:t>Using what we know of the service needs for the existing ITS we can project and estimate what would be needed for a detector composed of similar ALPIDE like sensors.</a:t>
            </a:r>
          </a:p>
          <a:p>
            <a:pPr marL="285750" indent="-285750">
              <a:buFont typeface="Arial" panose="020B0604020202020204" pitchFamily="34" charset="0"/>
              <a:buChar char="•"/>
            </a:pPr>
            <a:r>
              <a:rPr lang="en-US" sz="2000" dirty="0" smtClean="0"/>
              <a:t>We can then scale to what might be needed for a tracking detector based on new technology (such as ITS3 like sensors with half of the power dissipation) and using aluminum conductors for power/return wiring to reduce overall radiation length.</a:t>
            </a:r>
          </a:p>
          <a:p>
            <a:pPr marL="285750" indent="-285750">
              <a:buFont typeface="Arial" panose="020B0604020202020204" pitchFamily="34" charset="0"/>
              <a:buChar char="•"/>
            </a:pPr>
            <a:r>
              <a:rPr lang="en-US" sz="2000" dirty="0" smtClean="0"/>
              <a:t>This exercise has been done for the volume and radiation length of the expected services to be used in the simulation efforts for the yellow report effort. </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012310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16</a:t>
            </a:fld>
            <a:endParaRPr lang="en-US"/>
          </a:p>
        </p:txBody>
      </p:sp>
      <p:sp>
        <p:nvSpPr>
          <p:cNvPr id="6" name="TextBox 5"/>
          <p:cNvSpPr txBox="1"/>
          <p:nvPr/>
        </p:nvSpPr>
        <p:spPr>
          <a:xfrm>
            <a:off x="2096847" y="206734"/>
            <a:ext cx="7378110" cy="523220"/>
          </a:xfrm>
          <a:prstGeom prst="rect">
            <a:avLst/>
          </a:prstGeom>
          <a:noFill/>
        </p:spPr>
        <p:txBody>
          <a:bodyPr wrap="none" rtlCol="0">
            <a:spAutoFit/>
          </a:bodyPr>
          <a:lstStyle/>
          <a:p>
            <a:r>
              <a:rPr lang="en-US" sz="2800" u="sng" dirty="0" smtClean="0"/>
              <a:t>Services – what can we expect for EIC tracking Si?</a:t>
            </a:r>
            <a:endParaRPr lang="en-US" sz="2800" u="sng" dirty="0"/>
          </a:p>
        </p:txBody>
      </p:sp>
      <p:grpSp>
        <p:nvGrpSpPr>
          <p:cNvPr id="8" name="Group 7"/>
          <p:cNvGrpSpPr/>
          <p:nvPr/>
        </p:nvGrpSpPr>
        <p:grpSpPr>
          <a:xfrm>
            <a:off x="100627" y="1112861"/>
            <a:ext cx="1633591" cy="5440166"/>
            <a:chOff x="100627" y="723245"/>
            <a:chExt cx="1633591" cy="5440166"/>
          </a:xfrm>
        </p:grpSpPr>
        <p:sp>
          <p:nvSpPr>
            <p:cNvPr id="9" name="Rectangle 8"/>
            <p:cNvSpPr/>
            <p:nvPr/>
          </p:nvSpPr>
          <p:spPr>
            <a:xfrm>
              <a:off x="462793" y="2177038"/>
              <a:ext cx="909262" cy="85275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Stave</a:t>
              </a:r>
            </a:p>
            <a:p>
              <a:pPr algn="ctr"/>
              <a:r>
                <a:rPr lang="en-US" sz="1400" dirty="0" smtClean="0"/>
                <a:t>transition</a:t>
              </a:r>
              <a:endParaRPr lang="en-US" sz="1400" dirty="0"/>
            </a:p>
          </p:txBody>
        </p:sp>
        <p:sp>
          <p:nvSpPr>
            <p:cNvPr id="10" name="Rectangle 9"/>
            <p:cNvSpPr/>
            <p:nvPr/>
          </p:nvSpPr>
          <p:spPr>
            <a:xfrm>
              <a:off x="817250" y="3024656"/>
              <a:ext cx="210620" cy="237846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services</a:t>
              </a:r>
              <a:endParaRPr lang="en-US" dirty="0"/>
            </a:p>
          </p:txBody>
        </p:sp>
        <p:sp>
          <p:nvSpPr>
            <p:cNvPr id="11" name="Rectangle 10"/>
            <p:cNvSpPr/>
            <p:nvPr/>
          </p:nvSpPr>
          <p:spPr>
            <a:xfrm>
              <a:off x="100627" y="5403124"/>
              <a:ext cx="1633591" cy="76028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Patch panel</a:t>
              </a:r>
              <a:endParaRPr lang="en-US" dirty="0"/>
            </a:p>
          </p:txBody>
        </p:sp>
        <p:sp>
          <p:nvSpPr>
            <p:cNvPr id="12" name="Rectangle 11"/>
            <p:cNvSpPr/>
            <p:nvPr/>
          </p:nvSpPr>
          <p:spPr>
            <a:xfrm>
              <a:off x="462792" y="723245"/>
              <a:ext cx="909262" cy="145379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stave</a:t>
              </a:r>
              <a:endParaRPr lang="en-US" dirty="0"/>
            </a:p>
          </p:txBody>
        </p:sp>
      </p:grpSp>
      <p:graphicFrame>
        <p:nvGraphicFramePr>
          <p:cNvPr id="13" name="Table 12"/>
          <p:cNvGraphicFramePr>
            <a:graphicFrameLocks noGrp="1"/>
          </p:cNvGraphicFramePr>
          <p:nvPr>
            <p:extLst>
              <p:ext uri="{D42A27DB-BD31-4B8C-83A1-F6EECF244321}">
                <p14:modId xmlns:p14="http://schemas.microsoft.com/office/powerpoint/2010/main" val="4172574139"/>
              </p:ext>
            </p:extLst>
          </p:nvPr>
        </p:nvGraphicFramePr>
        <p:xfrm>
          <a:off x="1987772" y="1467786"/>
          <a:ext cx="9766040" cy="4267200"/>
        </p:xfrm>
        <a:graphic>
          <a:graphicData uri="http://schemas.openxmlformats.org/drawingml/2006/table">
            <a:tbl>
              <a:tblPr firstRow="1" bandRow="1">
                <a:tableStyleId>{5C22544A-7EE6-4342-B048-85BDC9FD1C3A}</a:tableStyleId>
              </a:tblPr>
              <a:tblGrid>
                <a:gridCol w="2748118">
                  <a:extLst>
                    <a:ext uri="{9D8B030D-6E8A-4147-A177-3AD203B41FA5}">
                      <a16:colId xmlns:a16="http://schemas.microsoft.com/office/drawing/2014/main" val="2660787128"/>
                    </a:ext>
                  </a:extLst>
                </a:gridCol>
                <a:gridCol w="1158298">
                  <a:extLst>
                    <a:ext uri="{9D8B030D-6E8A-4147-A177-3AD203B41FA5}">
                      <a16:colId xmlns:a16="http://schemas.microsoft.com/office/drawing/2014/main" val="1274661734"/>
                    </a:ext>
                  </a:extLst>
                </a:gridCol>
                <a:gridCol w="1953208">
                  <a:extLst>
                    <a:ext uri="{9D8B030D-6E8A-4147-A177-3AD203B41FA5}">
                      <a16:colId xmlns:a16="http://schemas.microsoft.com/office/drawing/2014/main" val="827605406"/>
                    </a:ext>
                  </a:extLst>
                </a:gridCol>
                <a:gridCol w="1953208">
                  <a:extLst>
                    <a:ext uri="{9D8B030D-6E8A-4147-A177-3AD203B41FA5}">
                      <a16:colId xmlns:a16="http://schemas.microsoft.com/office/drawing/2014/main" val="1713425964"/>
                    </a:ext>
                  </a:extLst>
                </a:gridCol>
                <a:gridCol w="1953208">
                  <a:extLst>
                    <a:ext uri="{9D8B030D-6E8A-4147-A177-3AD203B41FA5}">
                      <a16:colId xmlns:a16="http://schemas.microsoft.com/office/drawing/2014/main" val="1712650919"/>
                    </a:ext>
                  </a:extLst>
                </a:gridCol>
              </a:tblGrid>
              <a:tr h="370840">
                <a:tc>
                  <a:txBody>
                    <a:bodyPr/>
                    <a:lstStyle/>
                    <a:p>
                      <a:endParaRPr lang="en-US" sz="1600" dirty="0"/>
                    </a:p>
                  </a:txBody>
                  <a:tcPr/>
                </a:tc>
                <a:tc>
                  <a:txBody>
                    <a:bodyPr/>
                    <a:lstStyle/>
                    <a:p>
                      <a:r>
                        <a:rPr lang="en-US" sz="1600" dirty="0" smtClean="0"/>
                        <a:t>Stave X/X0</a:t>
                      </a:r>
                      <a:endParaRPr lang="en-US" sz="1600" dirty="0"/>
                    </a:p>
                  </a:txBody>
                  <a:tcPr/>
                </a:tc>
                <a:tc>
                  <a:txBody>
                    <a:bodyPr/>
                    <a:lstStyle/>
                    <a:p>
                      <a:r>
                        <a:rPr lang="en-US" sz="1600" dirty="0" smtClean="0"/>
                        <a:t>Stave transition</a:t>
                      </a:r>
                    </a:p>
                    <a:p>
                      <a:r>
                        <a:rPr lang="en-US" sz="1600" dirty="0" smtClean="0"/>
                        <a:t>(per 100 cm^2 of Si</a:t>
                      </a:r>
                      <a:r>
                        <a:rPr lang="en-US" sz="1600" baseline="0" dirty="0" smtClean="0"/>
                        <a:t> surface)</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Services (per 100 cm^2 of Si</a:t>
                      </a:r>
                      <a:r>
                        <a:rPr lang="en-US" sz="1600" baseline="0" dirty="0" smtClean="0"/>
                        <a:t> surface)</a:t>
                      </a:r>
                      <a:endParaRPr lang="en-US" sz="1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Patch panel (per 100 cm^2 of Si</a:t>
                      </a:r>
                      <a:r>
                        <a:rPr lang="en-US" sz="1600" baseline="0" dirty="0" smtClean="0"/>
                        <a:t> surface)</a:t>
                      </a:r>
                      <a:endParaRPr lang="en-US" sz="1600" dirty="0" smtClean="0"/>
                    </a:p>
                  </a:txBody>
                  <a:tcPr/>
                </a:tc>
                <a:extLst>
                  <a:ext uri="{0D108BD9-81ED-4DB2-BD59-A6C34878D82A}">
                    <a16:rowId xmlns:a16="http://schemas.microsoft.com/office/drawing/2014/main" val="1061274972"/>
                  </a:ext>
                </a:extLst>
              </a:tr>
              <a:tr h="370840">
                <a:tc>
                  <a:txBody>
                    <a:bodyPr/>
                    <a:lstStyle/>
                    <a:p>
                      <a:r>
                        <a:rPr lang="en-US" sz="1600" dirty="0" smtClean="0"/>
                        <a:t>ITS3 like </a:t>
                      </a:r>
                      <a:r>
                        <a:rPr lang="en-US" sz="1600" dirty="0" err="1" smtClean="0"/>
                        <a:t>vertexing</a:t>
                      </a:r>
                      <a:endParaRPr lang="en-US" sz="1600" dirty="0"/>
                    </a:p>
                  </a:txBody>
                  <a:tcPr/>
                </a:tc>
                <a:tc>
                  <a:txBody>
                    <a:bodyPr/>
                    <a:lstStyle/>
                    <a:p>
                      <a:r>
                        <a:rPr lang="en-US" sz="1600" dirty="0" smtClean="0"/>
                        <a:t>~0.1%</a:t>
                      </a:r>
                      <a:endParaRPr lang="en-US" sz="1600" dirty="0"/>
                    </a:p>
                  </a:txBody>
                  <a:tcPr/>
                </a:tc>
                <a:tc>
                  <a:txBody>
                    <a:bodyPr/>
                    <a:lstStyle/>
                    <a:p>
                      <a:r>
                        <a:rPr lang="en-US" sz="1600" dirty="0" smtClean="0"/>
                        <a:t>6.66 cm^3 of material with X/X0 of 0.031 per traversed cm</a:t>
                      </a:r>
                      <a:endParaRPr lang="en-US" sz="1600" dirty="0"/>
                    </a:p>
                  </a:txBody>
                  <a:tcPr/>
                </a:tc>
                <a:tc>
                  <a:txBody>
                    <a:bodyPr/>
                    <a:lstStyle/>
                    <a:p>
                      <a:r>
                        <a:rPr lang="en-US" sz="1600" dirty="0" smtClean="0"/>
                        <a:t>2.96 cm^2 cross section with X/X0 of 0.002 per traversed cm</a:t>
                      </a:r>
                      <a:endParaRPr lang="en-US" sz="1600" dirty="0"/>
                    </a:p>
                  </a:txBody>
                  <a:tcPr/>
                </a:tc>
                <a:tc>
                  <a:txBody>
                    <a:bodyPr/>
                    <a:lstStyle/>
                    <a:p>
                      <a:r>
                        <a:rPr lang="en-US" sz="1600" dirty="0" smtClean="0"/>
                        <a:t>4.32 cm x 1cm x 1 cm with 0.03423 X/X0 per traversed cm</a:t>
                      </a:r>
                      <a:endParaRPr lang="en-US" sz="1600" dirty="0"/>
                    </a:p>
                  </a:txBody>
                  <a:tcPr/>
                </a:tc>
                <a:extLst>
                  <a:ext uri="{0D108BD9-81ED-4DB2-BD59-A6C34878D82A}">
                    <a16:rowId xmlns:a16="http://schemas.microsoft.com/office/drawing/2014/main" val="766777321"/>
                  </a:ext>
                </a:extLst>
              </a:tr>
              <a:tr h="370840">
                <a:tc>
                  <a:txBody>
                    <a:bodyPr/>
                    <a:lstStyle/>
                    <a:p>
                      <a:r>
                        <a:rPr lang="en-US" sz="1600" dirty="0" smtClean="0"/>
                        <a:t>ITS3 like barrel (up to 1.5m length)</a:t>
                      </a:r>
                      <a:endParaRPr lang="en-US" sz="1600" dirty="0"/>
                    </a:p>
                  </a:txBody>
                  <a:tcPr/>
                </a:tc>
                <a:tc>
                  <a:txBody>
                    <a:bodyPr/>
                    <a:lstStyle/>
                    <a:p>
                      <a:r>
                        <a:rPr lang="en-US" sz="1600" dirty="0" smtClean="0"/>
                        <a:t>0.55</a:t>
                      </a:r>
                      <a:r>
                        <a:rPr lang="en-US" sz="1600" baseline="0" dirty="0" smtClean="0"/>
                        <a:t> % </a:t>
                      </a:r>
                      <a:endParaRPr lang="en-US" sz="1600" dirty="0"/>
                    </a:p>
                  </a:txBody>
                  <a:tcPr/>
                </a:tc>
                <a:tc>
                  <a:txBody>
                    <a:bodyPr/>
                    <a:lstStyle/>
                    <a:p>
                      <a:r>
                        <a:rPr lang="en-US" sz="1600" dirty="0" smtClean="0"/>
                        <a:t>4.286 cm^3 of material with X/X0 of 0.0306 per traversed cm</a:t>
                      </a:r>
                      <a:endParaRPr lang="en-US" sz="1600" dirty="0"/>
                    </a:p>
                  </a:txBody>
                  <a:tcPr/>
                </a:tc>
                <a:tc>
                  <a:txBody>
                    <a:bodyPr/>
                    <a:lstStyle/>
                    <a:p>
                      <a:r>
                        <a:rPr lang="en-US" sz="1600" dirty="0" smtClean="0"/>
                        <a:t>1.905 cm^2 cross section with X/X0 of 0.002 per traversed cm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2.778cm x 1cm x 1 cm with 0.03423 X/X0 per traversed cm</a:t>
                      </a:r>
                    </a:p>
                  </a:txBody>
                  <a:tcPr/>
                </a:tc>
                <a:extLst>
                  <a:ext uri="{0D108BD9-81ED-4DB2-BD59-A6C34878D82A}">
                    <a16:rowId xmlns:a16="http://schemas.microsoft.com/office/drawing/2014/main" val="2767863780"/>
                  </a:ext>
                </a:extLst>
              </a:tr>
              <a:tr h="370840">
                <a:tc>
                  <a:txBody>
                    <a:bodyPr/>
                    <a:lstStyle/>
                    <a:p>
                      <a:r>
                        <a:rPr lang="en-US" sz="1600" dirty="0" smtClean="0"/>
                        <a:t>ITS3 like disc (up</a:t>
                      </a:r>
                      <a:r>
                        <a:rPr lang="en-US" sz="1600" baseline="0" dirty="0" smtClean="0"/>
                        <a:t> to 60 cm diameter)</a:t>
                      </a:r>
                      <a:endParaRPr lang="en-US" sz="1600" dirty="0"/>
                    </a:p>
                  </a:txBody>
                  <a:tcPr/>
                </a:tc>
                <a:tc>
                  <a:txBody>
                    <a:bodyPr/>
                    <a:lstStyle/>
                    <a:p>
                      <a:r>
                        <a:rPr lang="en-US" sz="1600" dirty="0" smtClean="0"/>
                        <a:t>0.24%</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6.66 cm^3 of material with X/X0 of 0.031 per traversed cm</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2.96 cm^2 cross section with X/X0 of 0.002 per traversed cm</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4.321 cm x 1cm x 1 cm with 0.03423 X/X0 per traversed cm</a:t>
                      </a:r>
                    </a:p>
                    <a:p>
                      <a:endParaRPr lang="en-US" sz="1600" dirty="0"/>
                    </a:p>
                  </a:txBody>
                  <a:tcPr/>
                </a:tc>
                <a:extLst>
                  <a:ext uri="{0D108BD9-81ED-4DB2-BD59-A6C34878D82A}">
                    <a16:rowId xmlns:a16="http://schemas.microsoft.com/office/drawing/2014/main" val="230035468"/>
                  </a:ext>
                </a:extLst>
              </a:tr>
            </a:tbl>
          </a:graphicData>
        </a:graphic>
      </p:graphicFrame>
      <p:sp>
        <p:nvSpPr>
          <p:cNvPr id="2" name="TextBox 1"/>
          <p:cNvSpPr txBox="1"/>
          <p:nvPr/>
        </p:nvSpPr>
        <p:spPr>
          <a:xfrm>
            <a:off x="2615979" y="1080809"/>
            <a:ext cx="8231677" cy="369332"/>
          </a:xfrm>
          <a:prstGeom prst="rect">
            <a:avLst/>
          </a:prstGeom>
          <a:noFill/>
        </p:spPr>
        <p:txBody>
          <a:bodyPr wrap="none" rtlCol="0">
            <a:spAutoFit/>
          </a:bodyPr>
          <a:lstStyle/>
          <a:p>
            <a:r>
              <a:rPr lang="en-US" dirty="0" smtClean="0"/>
              <a:t>Volume and radiation length estimates for ITS3 like sensor based EIC tracking detector</a:t>
            </a:r>
            <a:endParaRPr lang="en-US" dirty="0"/>
          </a:p>
        </p:txBody>
      </p:sp>
      <p:sp>
        <p:nvSpPr>
          <p:cNvPr id="14" name="Rectangle 13"/>
          <p:cNvSpPr/>
          <p:nvPr/>
        </p:nvSpPr>
        <p:spPr>
          <a:xfrm>
            <a:off x="1967175" y="5699619"/>
            <a:ext cx="9821120" cy="523220"/>
          </a:xfrm>
          <a:prstGeom prst="rect">
            <a:avLst/>
          </a:prstGeom>
        </p:spPr>
        <p:txBody>
          <a:bodyPr wrap="square">
            <a:spAutoFit/>
          </a:bodyPr>
          <a:lstStyle/>
          <a:p>
            <a:r>
              <a:rPr lang="en-US" sz="1400" dirty="0" smtClean="0"/>
              <a:t>https://indico.bnl.gov/event/7449/contributions/36038/attachments/27241/41529/2020_03_20_EIC_Si_services_parametrization_for_sim.pptx</a:t>
            </a:r>
            <a:endParaRPr lang="en-US" sz="1400" dirty="0"/>
          </a:p>
        </p:txBody>
      </p:sp>
      <p:sp>
        <p:nvSpPr>
          <p:cNvPr id="15" name="Rectangle 14"/>
          <p:cNvSpPr/>
          <p:nvPr/>
        </p:nvSpPr>
        <p:spPr>
          <a:xfrm>
            <a:off x="1987772" y="6165041"/>
            <a:ext cx="9779925" cy="307777"/>
          </a:xfrm>
          <a:prstGeom prst="rect">
            <a:avLst/>
          </a:prstGeom>
        </p:spPr>
        <p:txBody>
          <a:bodyPr wrap="square">
            <a:spAutoFit/>
          </a:bodyPr>
          <a:lstStyle/>
          <a:p>
            <a:r>
              <a:rPr lang="en-US" sz="1400" dirty="0"/>
              <a:t>https://indico.bnl.gov/event/8231/contributions/37955/attachments/28329/43586/2020_05_15_EIC_Si_material_projections.pptx</a:t>
            </a:r>
          </a:p>
        </p:txBody>
      </p:sp>
    </p:spTree>
    <p:extLst>
      <p:ext uri="{BB962C8B-B14F-4D97-AF65-F5344CB8AC3E}">
        <p14:creationId xmlns:p14="http://schemas.microsoft.com/office/powerpoint/2010/main" val="1800588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17</a:t>
            </a:fld>
            <a:endParaRPr lang="en-US"/>
          </a:p>
        </p:txBody>
      </p:sp>
      <p:sp>
        <p:nvSpPr>
          <p:cNvPr id="2" name="Rectangle 1"/>
          <p:cNvSpPr/>
          <p:nvPr/>
        </p:nvSpPr>
        <p:spPr>
          <a:xfrm>
            <a:off x="3862775" y="191033"/>
            <a:ext cx="3848489" cy="523220"/>
          </a:xfrm>
          <a:prstGeom prst="rect">
            <a:avLst/>
          </a:prstGeom>
        </p:spPr>
        <p:txBody>
          <a:bodyPr wrap="none">
            <a:spAutoFit/>
          </a:bodyPr>
          <a:lstStyle/>
          <a:p>
            <a:r>
              <a:rPr lang="en-US" sz="2800" u="sng" dirty="0"/>
              <a:t>Additional infrastructure </a:t>
            </a:r>
          </a:p>
        </p:txBody>
      </p:sp>
      <p:sp>
        <p:nvSpPr>
          <p:cNvPr id="3" name="TextBox 2"/>
          <p:cNvSpPr txBox="1"/>
          <p:nvPr/>
        </p:nvSpPr>
        <p:spPr>
          <a:xfrm>
            <a:off x="1443672" y="890548"/>
            <a:ext cx="9982421" cy="4524315"/>
          </a:xfrm>
          <a:prstGeom prst="rect">
            <a:avLst/>
          </a:prstGeom>
          <a:noFill/>
        </p:spPr>
        <p:txBody>
          <a:bodyPr wrap="square" rtlCol="0">
            <a:spAutoFit/>
          </a:bodyPr>
          <a:lstStyle/>
          <a:p>
            <a:r>
              <a:rPr lang="en-US" dirty="0" smtClean="0"/>
              <a:t>Detector Safety System:</a:t>
            </a:r>
          </a:p>
          <a:p>
            <a:pPr marL="285750" indent="-285750">
              <a:buFont typeface="Arial" panose="020B0604020202020204" pitchFamily="34" charset="0"/>
              <a:buChar char="•"/>
            </a:pPr>
            <a:r>
              <a:rPr lang="en-US" dirty="0" smtClean="0"/>
              <a:t>Interlocked PT100 temperature sensors on the output tubes of the stave cooling water for each stave.</a:t>
            </a:r>
          </a:p>
          <a:p>
            <a:endParaRPr lang="en-US" dirty="0"/>
          </a:p>
          <a:p>
            <a:r>
              <a:rPr lang="en-US" dirty="0" smtClean="0"/>
              <a:t>Environmental Monitoring system</a:t>
            </a:r>
          </a:p>
          <a:p>
            <a:pPr marL="285750" indent="-285750">
              <a:buFont typeface="Arial" panose="020B0604020202020204" pitchFamily="34" charset="0"/>
              <a:buChar char="•"/>
            </a:pPr>
            <a:r>
              <a:rPr lang="en-US" dirty="0" smtClean="0"/>
              <a:t>Temperature</a:t>
            </a:r>
          </a:p>
          <a:p>
            <a:pPr marL="285750" indent="-285750">
              <a:buFont typeface="Arial" panose="020B0604020202020204" pitchFamily="34" charset="0"/>
              <a:buChar char="•"/>
            </a:pPr>
            <a:r>
              <a:rPr lang="en-US" dirty="0" smtClean="0"/>
              <a:t>Humidity</a:t>
            </a:r>
          </a:p>
          <a:p>
            <a:pPr marL="285750" indent="-285750">
              <a:buFont typeface="Arial" panose="020B0604020202020204" pitchFamily="34" charset="0"/>
              <a:buChar char="•"/>
            </a:pPr>
            <a:r>
              <a:rPr lang="en-US" dirty="0" smtClean="0"/>
              <a:t>Leak detection (if not using sub-atmospheric cooling pressure)</a:t>
            </a:r>
          </a:p>
          <a:p>
            <a:endParaRPr lang="en-US" dirty="0"/>
          </a:p>
          <a:p>
            <a:r>
              <a:rPr lang="en-US" dirty="0" smtClean="0"/>
              <a:t>Grounding</a:t>
            </a:r>
          </a:p>
          <a:p>
            <a:pPr marL="285750" indent="-285750">
              <a:buFont typeface="Arial" panose="020B0604020202020204" pitchFamily="34" charset="0"/>
              <a:buChar char="•"/>
            </a:pPr>
            <a:r>
              <a:rPr lang="en-US" dirty="0" smtClean="0"/>
              <a:t>Infrastructure (detector support structures, services supports, etc.) must be  grounded.</a:t>
            </a:r>
          </a:p>
          <a:p>
            <a:pPr marL="285750" indent="-285750">
              <a:buFont typeface="Arial" panose="020B0604020202020204" pitchFamily="34" charset="0"/>
              <a:buChar char="•"/>
            </a:pPr>
            <a:r>
              <a:rPr lang="en-US" dirty="0" smtClean="0"/>
              <a:t>Isolation between instrumentation grounds and other ground</a:t>
            </a:r>
            <a:r>
              <a:rPr lang="en-US" dirty="0" smtClean="0"/>
              <a:t>.</a:t>
            </a:r>
          </a:p>
          <a:p>
            <a:endParaRPr lang="en-US" dirty="0" smtClean="0"/>
          </a:p>
          <a:p>
            <a:r>
              <a:rPr lang="en-US" dirty="0" smtClean="0"/>
              <a:t>Inner detector temperature and humidity stabilization</a:t>
            </a:r>
          </a:p>
          <a:p>
            <a:pPr marL="285750" indent="-285750">
              <a:buFont typeface="Arial" panose="020B0604020202020204" pitchFamily="34" charset="0"/>
              <a:buChar char="•"/>
            </a:pPr>
            <a:r>
              <a:rPr lang="en-US" dirty="0" smtClean="0"/>
              <a:t>The inner detector area needs to be controlled usually with conditioned air. This is particularly important with an outer TPC. This system needs to be integrated into the design</a:t>
            </a:r>
            <a:endParaRPr lang="en-US" dirty="0" smtClean="0"/>
          </a:p>
          <a:p>
            <a:endParaRPr lang="en-US" dirty="0"/>
          </a:p>
        </p:txBody>
      </p:sp>
      <p:sp>
        <p:nvSpPr>
          <p:cNvPr id="6" name="TextBox 5"/>
          <p:cNvSpPr txBox="1"/>
          <p:nvPr/>
        </p:nvSpPr>
        <p:spPr>
          <a:xfrm>
            <a:off x="1623425" y="5282898"/>
            <a:ext cx="9263269" cy="923330"/>
          </a:xfrm>
          <a:prstGeom prst="rect">
            <a:avLst/>
          </a:prstGeom>
          <a:noFill/>
          <a:ln>
            <a:solidFill>
              <a:schemeClr val="tx1"/>
            </a:solidFill>
          </a:ln>
        </p:spPr>
        <p:txBody>
          <a:bodyPr wrap="square" rtlCol="0">
            <a:spAutoFit/>
          </a:bodyPr>
          <a:lstStyle/>
          <a:p>
            <a:r>
              <a:rPr lang="en-US" dirty="0" smtClean="0"/>
              <a:t>All of these (and usually more) will need to be integrated into the detector packages and some into the places between detector packages.</a:t>
            </a:r>
          </a:p>
          <a:p>
            <a:r>
              <a:rPr lang="en-US" dirty="0" smtClean="0"/>
              <a:t>The loads for these in EIC will likely be very similar to the ALICE ITS.</a:t>
            </a:r>
            <a:endParaRPr lang="en-US" dirty="0"/>
          </a:p>
        </p:txBody>
      </p:sp>
    </p:spTree>
    <p:extLst>
      <p:ext uri="{BB962C8B-B14F-4D97-AF65-F5344CB8AC3E}">
        <p14:creationId xmlns:p14="http://schemas.microsoft.com/office/powerpoint/2010/main" val="62232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18</a:t>
            </a:fld>
            <a:endParaRPr lang="en-US"/>
          </a:p>
        </p:txBody>
      </p:sp>
      <p:sp>
        <p:nvSpPr>
          <p:cNvPr id="6" name="Rectangle 5"/>
          <p:cNvSpPr/>
          <p:nvPr/>
        </p:nvSpPr>
        <p:spPr>
          <a:xfrm>
            <a:off x="4738315" y="230789"/>
            <a:ext cx="2109232" cy="523220"/>
          </a:xfrm>
          <a:prstGeom prst="rect">
            <a:avLst/>
          </a:prstGeom>
        </p:spPr>
        <p:txBody>
          <a:bodyPr wrap="none">
            <a:spAutoFit/>
          </a:bodyPr>
          <a:lstStyle/>
          <a:p>
            <a:r>
              <a:rPr lang="en-US" sz="2800" u="sng" dirty="0" smtClean="0"/>
              <a:t>Way Forward</a:t>
            </a:r>
            <a:endParaRPr lang="en-US" sz="2800" u="sng" dirty="0"/>
          </a:p>
        </p:txBody>
      </p:sp>
      <p:sp>
        <p:nvSpPr>
          <p:cNvPr id="2" name="TextBox 1"/>
          <p:cNvSpPr txBox="1"/>
          <p:nvPr/>
        </p:nvSpPr>
        <p:spPr>
          <a:xfrm>
            <a:off x="1232796" y="1293022"/>
            <a:ext cx="10018300"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proposed EIC detector design is a quite compact detector with a lot of silicon tracking surface area.</a:t>
            </a:r>
          </a:p>
          <a:p>
            <a:pPr marL="285750" indent="-285750">
              <a:buFont typeface="Arial" panose="020B0604020202020204" pitchFamily="34" charset="0"/>
              <a:buChar char="•"/>
            </a:pPr>
            <a:r>
              <a:rPr lang="en-US" dirty="0" smtClean="0"/>
              <a:t>The services routing areas are somewhat limited.</a:t>
            </a:r>
          </a:p>
          <a:p>
            <a:pPr marL="285750" indent="-285750">
              <a:buFont typeface="Arial" panose="020B0604020202020204" pitchFamily="34" charset="0"/>
              <a:buChar char="•"/>
            </a:pPr>
            <a:r>
              <a:rPr lang="en-US" dirty="0" smtClean="0"/>
              <a:t>As the full detector simulations develop, we can begin to understand the effects of the mass </a:t>
            </a:r>
            <a:r>
              <a:rPr lang="en-US" dirty="0" smtClean="0"/>
              <a:t>of </a:t>
            </a:r>
            <a:r>
              <a:rPr lang="en-US" dirty="0" smtClean="0"/>
              <a:t>the services on the physics performance, this will likely instigate targeted R&amp;D into reducing these services.</a:t>
            </a:r>
          </a:p>
          <a:p>
            <a:pPr marL="285750" indent="-285750">
              <a:buFont typeface="Arial" panose="020B0604020202020204" pitchFamily="34" charset="0"/>
              <a:buChar char="•"/>
            </a:pPr>
            <a:r>
              <a:rPr lang="en-US" dirty="0" smtClean="0"/>
              <a:t>The service loads  for the power supply/return of the tracking detector are likely to be similar in scale to the ALICE ITS if we use the same architecture. It is worth using directed R&amp;D to explore DC-DC converters or serial powering to reduce this load (see Alberto’s talk)</a:t>
            </a:r>
          </a:p>
          <a:p>
            <a:pPr marL="285750" indent="-285750">
              <a:buFont typeface="Arial" panose="020B0604020202020204" pitchFamily="34" charset="0"/>
              <a:buChar char="•"/>
            </a:pPr>
            <a:r>
              <a:rPr lang="en-US" dirty="0" smtClean="0"/>
              <a:t>Similarly, the service loads for the data/configuration cabling could possibly be reduced by using targeted R&amp;D on fiber optic systems.</a:t>
            </a:r>
          </a:p>
          <a:p>
            <a:pPr marL="285750" indent="-285750">
              <a:buFont typeface="Arial" panose="020B0604020202020204" pitchFamily="34" charset="0"/>
              <a:buChar char="•"/>
            </a:pPr>
            <a:r>
              <a:rPr lang="en-US" dirty="0" smtClean="0"/>
              <a:t>The environmental monitoring, interlocks, grounding </a:t>
            </a:r>
            <a:r>
              <a:rPr lang="en-US" dirty="0" smtClean="0"/>
              <a:t>arrangements, etc. </a:t>
            </a:r>
            <a:r>
              <a:rPr lang="en-US" dirty="0" smtClean="0"/>
              <a:t>could be improved, but likely only moderately.</a:t>
            </a:r>
          </a:p>
          <a:p>
            <a:pPr marL="285750" indent="-285750">
              <a:buFont typeface="Arial" panose="020B0604020202020204" pitchFamily="34" charset="0"/>
              <a:buChar char="•"/>
            </a:pPr>
            <a:r>
              <a:rPr lang="en-US" dirty="0" smtClean="0"/>
              <a:t>Cooling lines could be removed if we could used a forced air cooling system. </a:t>
            </a:r>
            <a:r>
              <a:rPr lang="en-US" dirty="0" smtClean="0"/>
              <a:t>This is feasible for a ~20 </a:t>
            </a:r>
            <a:r>
              <a:rPr lang="en-US" dirty="0" err="1" smtClean="0"/>
              <a:t>mW</a:t>
            </a:r>
            <a:r>
              <a:rPr lang="en-US" dirty="0" smtClean="0"/>
              <a:t>/cm^2 dissipation. But </a:t>
            </a:r>
            <a:r>
              <a:rPr lang="en-US" dirty="0" smtClean="0"/>
              <a:t>this requires ducting and space and generates it’s own set of issues. </a:t>
            </a:r>
            <a:r>
              <a:rPr lang="en-US" dirty="0"/>
              <a:t>O</a:t>
            </a:r>
            <a:r>
              <a:rPr lang="en-US" dirty="0" smtClean="0"/>
              <a:t>ptions for air cooling should </a:t>
            </a:r>
            <a:r>
              <a:rPr lang="en-US" dirty="0" smtClean="0"/>
              <a:t>be </a:t>
            </a:r>
            <a:r>
              <a:rPr lang="en-US" dirty="0" smtClean="0"/>
              <a:t>considered.</a:t>
            </a: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21230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19</a:t>
            </a:fld>
            <a:endParaRPr lang="en-US"/>
          </a:p>
        </p:txBody>
      </p:sp>
      <p:sp>
        <p:nvSpPr>
          <p:cNvPr id="2" name="TextBox 1"/>
          <p:cNvSpPr txBox="1"/>
          <p:nvPr/>
        </p:nvSpPr>
        <p:spPr>
          <a:xfrm>
            <a:off x="5551972" y="3005593"/>
            <a:ext cx="1088055" cy="461665"/>
          </a:xfrm>
          <a:prstGeom prst="rect">
            <a:avLst/>
          </a:prstGeom>
          <a:noFill/>
        </p:spPr>
        <p:txBody>
          <a:bodyPr wrap="none" rtlCol="0">
            <a:spAutoFit/>
          </a:bodyPr>
          <a:lstStyle/>
          <a:p>
            <a:r>
              <a:rPr lang="en-US" sz="2400" dirty="0" smtClean="0"/>
              <a:t>Backup</a:t>
            </a:r>
            <a:endParaRPr lang="en-US" sz="2400" dirty="0"/>
          </a:p>
        </p:txBody>
      </p:sp>
    </p:spTree>
    <p:extLst>
      <p:ext uri="{BB962C8B-B14F-4D97-AF65-F5344CB8AC3E}">
        <p14:creationId xmlns:p14="http://schemas.microsoft.com/office/powerpoint/2010/main" val="1201995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2</a:t>
            </a:fld>
            <a:endParaRPr lang="en-US"/>
          </a:p>
        </p:txBody>
      </p:sp>
      <p:sp>
        <p:nvSpPr>
          <p:cNvPr id="3" name="Rectangle 2"/>
          <p:cNvSpPr/>
          <p:nvPr/>
        </p:nvSpPr>
        <p:spPr>
          <a:xfrm>
            <a:off x="4038600" y="249848"/>
            <a:ext cx="4397422" cy="523220"/>
          </a:xfrm>
          <a:prstGeom prst="rect">
            <a:avLst/>
          </a:prstGeom>
        </p:spPr>
        <p:txBody>
          <a:bodyPr wrap="none">
            <a:spAutoFit/>
          </a:bodyPr>
          <a:lstStyle/>
          <a:p>
            <a:r>
              <a:rPr lang="en-US" sz="2800" u="sng" dirty="0" smtClean="0"/>
              <a:t>Si Tracker Detector Packages </a:t>
            </a:r>
            <a:endParaRPr lang="en-US" sz="2800" u="sng" dirty="0"/>
          </a:p>
        </p:txBody>
      </p:sp>
      <p:sp>
        <p:nvSpPr>
          <p:cNvPr id="6" name="Rectangle 5"/>
          <p:cNvSpPr/>
          <p:nvPr/>
        </p:nvSpPr>
        <p:spPr>
          <a:xfrm>
            <a:off x="1228689" y="1271505"/>
            <a:ext cx="9988598" cy="4708981"/>
          </a:xfrm>
          <a:prstGeom prst="rect">
            <a:avLst/>
          </a:prstGeom>
        </p:spPr>
        <p:txBody>
          <a:bodyPr wrap="square">
            <a:spAutoFit/>
          </a:bodyPr>
          <a:lstStyle/>
          <a:p>
            <a:pPr marL="285750" indent="-285750">
              <a:buFont typeface="Arial" panose="020B0604020202020204" pitchFamily="34" charset="0"/>
              <a:buChar char="•"/>
            </a:pPr>
            <a:r>
              <a:rPr lang="en-US" sz="2000" dirty="0" smtClean="0"/>
              <a:t>Modern Si tracking detectors are highly integrated objects and are installed as packages. The internal services are already installed and brought out to patch panels and the sensors already tested and characterized. These packages are self-supported mechanical objects.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As such, the integration into the overall detector can be described as an exercise in supporting and locating internally calibrated packages into the overall detector envelopes.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This is an engineering problem that has generally been solved for cylindrical detector volumes in similar ways at STAR, ALICE, ATLAS, etc.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The patch panels for detector package services are usually located in accessible space so that the detector package can be </a:t>
            </a:r>
            <a:r>
              <a:rPr lang="en-US" sz="2000" dirty="0" smtClean="0"/>
              <a:t>cabled </a:t>
            </a:r>
            <a:r>
              <a:rPr lang="en-US" sz="2000" dirty="0" smtClean="0"/>
              <a:t>and tested as part of the overall detector assembly process.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Detector packages are usually split so that they can be installed with the beam pipe in place.</a:t>
            </a:r>
            <a:endParaRPr lang="en-US" sz="2000" dirty="0"/>
          </a:p>
        </p:txBody>
      </p:sp>
    </p:spTree>
    <p:extLst>
      <p:ext uri="{BB962C8B-B14F-4D97-AF65-F5344CB8AC3E}">
        <p14:creationId xmlns:p14="http://schemas.microsoft.com/office/powerpoint/2010/main" val="2730000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7842" y="644451"/>
            <a:ext cx="10930818" cy="6148586"/>
          </a:xfrm>
          <a:prstGeom prst="rect">
            <a:avLst/>
          </a:prstGeom>
        </p:spPr>
      </p:pic>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20</a:t>
            </a:fld>
            <a:endParaRPr lang="en-US"/>
          </a:p>
        </p:txBody>
      </p:sp>
    </p:spTree>
    <p:extLst>
      <p:ext uri="{BB962C8B-B14F-4D97-AF65-F5344CB8AC3E}">
        <p14:creationId xmlns:p14="http://schemas.microsoft.com/office/powerpoint/2010/main" val="121634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3</a:t>
            </a:fld>
            <a:endParaRPr lang="en-US"/>
          </a:p>
        </p:txBody>
      </p:sp>
      <p:pic>
        <p:nvPicPr>
          <p:cNvPr id="6" name="Picture 5"/>
          <p:cNvPicPr>
            <a:picLocks noChangeAspect="1"/>
          </p:cNvPicPr>
          <p:nvPr/>
        </p:nvPicPr>
        <p:blipFill>
          <a:blip r:embed="rId2"/>
          <a:stretch>
            <a:fillRect/>
          </a:stretch>
        </p:blipFill>
        <p:spPr>
          <a:xfrm>
            <a:off x="1326229" y="830273"/>
            <a:ext cx="3751448" cy="5430875"/>
          </a:xfrm>
          <a:prstGeom prst="rect">
            <a:avLst/>
          </a:prstGeom>
        </p:spPr>
      </p:pic>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1413" y="1497024"/>
            <a:ext cx="6198374" cy="413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087461" y="106906"/>
            <a:ext cx="2949077" cy="523220"/>
          </a:xfrm>
          <a:prstGeom prst="rect">
            <a:avLst/>
          </a:prstGeom>
        </p:spPr>
        <p:txBody>
          <a:bodyPr wrap="none">
            <a:spAutoFit/>
          </a:bodyPr>
          <a:lstStyle/>
          <a:p>
            <a:r>
              <a:rPr lang="en-US" sz="2800" u="sng" dirty="0" smtClean="0"/>
              <a:t>Detector Packages </a:t>
            </a:r>
            <a:endParaRPr lang="en-US" sz="2800" u="sng" dirty="0"/>
          </a:p>
        </p:txBody>
      </p:sp>
      <p:sp>
        <p:nvSpPr>
          <p:cNvPr id="2" name="TextBox 1"/>
          <p:cNvSpPr txBox="1"/>
          <p:nvPr/>
        </p:nvSpPr>
        <p:spPr>
          <a:xfrm>
            <a:off x="1326229" y="550405"/>
            <a:ext cx="1036309" cy="369332"/>
          </a:xfrm>
          <a:prstGeom prst="rect">
            <a:avLst/>
          </a:prstGeom>
          <a:noFill/>
        </p:spPr>
        <p:txBody>
          <a:bodyPr wrap="none" rtlCol="0">
            <a:spAutoFit/>
          </a:bodyPr>
          <a:lstStyle/>
          <a:p>
            <a:r>
              <a:rPr lang="en-US" dirty="0" smtClean="0"/>
              <a:t>ALICE ITS</a:t>
            </a:r>
            <a:endParaRPr lang="en-US" dirty="0"/>
          </a:p>
        </p:txBody>
      </p:sp>
      <p:sp>
        <p:nvSpPr>
          <p:cNvPr id="3" name="TextBox 2"/>
          <p:cNvSpPr txBox="1"/>
          <p:nvPr/>
        </p:nvSpPr>
        <p:spPr>
          <a:xfrm>
            <a:off x="5457297" y="1168827"/>
            <a:ext cx="1879938" cy="369332"/>
          </a:xfrm>
          <a:prstGeom prst="rect">
            <a:avLst/>
          </a:prstGeom>
          <a:noFill/>
        </p:spPr>
        <p:txBody>
          <a:bodyPr wrap="none" rtlCol="0">
            <a:spAutoFit/>
          </a:bodyPr>
          <a:lstStyle/>
          <a:p>
            <a:r>
              <a:rPr lang="en-US" dirty="0" smtClean="0"/>
              <a:t>STAR PXL detector</a:t>
            </a:r>
            <a:endParaRPr lang="en-US" dirty="0"/>
          </a:p>
        </p:txBody>
      </p:sp>
      <p:sp>
        <p:nvSpPr>
          <p:cNvPr id="9" name="Oval 8"/>
          <p:cNvSpPr/>
          <p:nvPr/>
        </p:nvSpPr>
        <p:spPr>
          <a:xfrm>
            <a:off x="1214547" y="4209032"/>
            <a:ext cx="3999627" cy="232988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733574" y="3990155"/>
            <a:ext cx="750042" cy="775623"/>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549796" y="3963098"/>
            <a:ext cx="750042" cy="775623"/>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87565" y="6032515"/>
            <a:ext cx="4718408" cy="369332"/>
          </a:xfrm>
          <a:prstGeom prst="rect">
            <a:avLst/>
          </a:prstGeom>
          <a:noFill/>
          <a:ln w="12700">
            <a:solidFill>
              <a:srgbClr val="FF0000"/>
            </a:solidFill>
          </a:ln>
        </p:spPr>
        <p:txBody>
          <a:bodyPr wrap="none" rtlCol="0">
            <a:spAutoFit/>
          </a:bodyPr>
          <a:lstStyle/>
          <a:p>
            <a:r>
              <a:rPr lang="en-US" dirty="0" smtClean="0"/>
              <a:t>Patch panels for signal, power and water cooling</a:t>
            </a:r>
            <a:endParaRPr lang="en-US" dirty="0"/>
          </a:p>
        </p:txBody>
      </p:sp>
      <p:cxnSp>
        <p:nvCxnSpPr>
          <p:cNvPr id="15" name="Straight Arrow Connector 14"/>
          <p:cNvCxnSpPr>
            <a:stCxn id="13" idx="1"/>
          </p:cNvCxnSpPr>
          <p:nvPr/>
        </p:nvCxnSpPr>
        <p:spPr>
          <a:xfrm flipH="1" flipV="1">
            <a:off x="4775723" y="5799521"/>
            <a:ext cx="711842" cy="4176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741981" y="5658821"/>
            <a:ext cx="3041154" cy="369332"/>
          </a:xfrm>
          <a:prstGeom prst="rect">
            <a:avLst/>
          </a:prstGeom>
          <a:noFill/>
          <a:ln w="19050">
            <a:solidFill>
              <a:srgbClr val="FF0000"/>
            </a:solidFill>
          </a:ln>
        </p:spPr>
        <p:txBody>
          <a:bodyPr wrap="none" rtlCol="0">
            <a:spAutoFit/>
          </a:bodyPr>
          <a:lstStyle/>
          <a:p>
            <a:r>
              <a:rPr lang="en-US" dirty="0" smtClean="0"/>
              <a:t>Patch panels for signal, power</a:t>
            </a:r>
            <a:endParaRPr lang="en-US" dirty="0"/>
          </a:p>
        </p:txBody>
      </p:sp>
      <p:cxnSp>
        <p:nvCxnSpPr>
          <p:cNvPr id="17" name="Straight Arrow Connector 16"/>
          <p:cNvCxnSpPr>
            <a:stCxn id="16" idx="0"/>
          </p:cNvCxnSpPr>
          <p:nvPr/>
        </p:nvCxnSpPr>
        <p:spPr>
          <a:xfrm flipH="1" flipV="1">
            <a:off x="8153400" y="4738721"/>
            <a:ext cx="1109158" cy="9201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0"/>
          </p:cNvCxnSpPr>
          <p:nvPr/>
        </p:nvCxnSpPr>
        <p:spPr>
          <a:xfrm flipH="1" flipV="1">
            <a:off x="9183758" y="4791617"/>
            <a:ext cx="78800" cy="86720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518690" y="1008227"/>
            <a:ext cx="1179810" cy="369332"/>
          </a:xfrm>
          <a:prstGeom prst="rect">
            <a:avLst/>
          </a:prstGeom>
          <a:noFill/>
          <a:ln w="19050">
            <a:solidFill>
              <a:srgbClr val="FF0000"/>
            </a:solidFill>
          </a:ln>
        </p:spPr>
        <p:txBody>
          <a:bodyPr wrap="none" rtlCol="0">
            <a:spAutoFit/>
          </a:bodyPr>
          <a:lstStyle/>
          <a:p>
            <a:r>
              <a:rPr lang="en-US" dirty="0" smtClean="0"/>
              <a:t>Air cooling</a:t>
            </a:r>
            <a:endParaRPr lang="en-US" dirty="0"/>
          </a:p>
        </p:txBody>
      </p:sp>
      <p:cxnSp>
        <p:nvCxnSpPr>
          <p:cNvPr id="24" name="Straight Arrow Connector 23"/>
          <p:cNvCxnSpPr>
            <a:stCxn id="23" idx="2"/>
          </p:cNvCxnSpPr>
          <p:nvPr/>
        </p:nvCxnSpPr>
        <p:spPr>
          <a:xfrm flipH="1">
            <a:off x="8733574" y="1377559"/>
            <a:ext cx="375021" cy="23995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3" idx="2"/>
          </p:cNvCxnSpPr>
          <p:nvPr/>
        </p:nvCxnSpPr>
        <p:spPr>
          <a:xfrm flipH="1">
            <a:off x="8190512" y="1377559"/>
            <a:ext cx="918083" cy="23995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959704" y="3283177"/>
            <a:ext cx="2366282" cy="1215466"/>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189359" y="738750"/>
            <a:ext cx="3251916" cy="369332"/>
          </a:xfrm>
          <a:prstGeom prst="rect">
            <a:avLst/>
          </a:prstGeom>
          <a:noFill/>
          <a:ln w="12700">
            <a:solidFill>
              <a:srgbClr val="FF0000"/>
            </a:solidFill>
          </a:ln>
        </p:spPr>
        <p:txBody>
          <a:bodyPr wrap="none" rtlCol="0">
            <a:spAutoFit/>
          </a:bodyPr>
          <a:lstStyle/>
          <a:p>
            <a:r>
              <a:rPr lang="en-US" dirty="0" smtClean="0"/>
              <a:t>Patch panels for </a:t>
            </a:r>
            <a:r>
              <a:rPr lang="en-US" dirty="0" smtClean="0"/>
              <a:t>IL (not installed)</a:t>
            </a:r>
            <a:endParaRPr lang="en-US" dirty="0"/>
          </a:p>
        </p:txBody>
      </p:sp>
      <p:cxnSp>
        <p:nvCxnSpPr>
          <p:cNvPr id="25" name="Straight Arrow Connector 24"/>
          <p:cNvCxnSpPr>
            <a:stCxn id="22" idx="1"/>
          </p:cNvCxnSpPr>
          <p:nvPr/>
        </p:nvCxnSpPr>
        <p:spPr>
          <a:xfrm flipH="1">
            <a:off x="3857066" y="923416"/>
            <a:ext cx="1332293" cy="245575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323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4</a:t>
            </a:fld>
            <a:endParaRPr lang="en-US"/>
          </a:p>
        </p:txBody>
      </p:sp>
      <p:sp>
        <p:nvSpPr>
          <p:cNvPr id="6" name="Rectangle 5"/>
          <p:cNvSpPr/>
          <p:nvPr/>
        </p:nvSpPr>
        <p:spPr>
          <a:xfrm>
            <a:off x="4087461" y="106906"/>
            <a:ext cx="3046796" cy="523220"/>
          </a:xfrm>
          <a:prstGeom prst="rect">
            <a:avLst/>
          </a:prstGeom>
        </p:spPr>
        <p:txBody>
          <a:bodyPr wrap="none">
            <a:spAutoFit/>
          </a:bodyPr>
          <a:lstStyle/>
          <a:p>
            <a:r>
              <a:rPr lang="en-US" sz="2800" u="sng" dirty="0" smtClean="0"/>
              <a:t>EIC Services routing</a:t>
            </a:r>
            <a:endParaRPr lang="en-US" sz="2800" u="sng" dirty="0"/>
          </a:p>
        </p:txBody>
      </p:sp>
      <p:pic>
        <p:nvPicPr>
          <p:cNvPr id="2" name="Picture 1"/>
          <p:cNvPicPr>
            <a:picLocks noChangeAspect="1"/>
          </p:cNvPicPr>
          <p:nvPr/>
        </p:nvPicPr>
        <p:blipFill>
          <a:blip r:embed="rId2"/>
          <a:stretch>
            <a:fillRect/>
          </a:stretch>
        </p:blipFill>
        <p:spPr>
          <a:xfrm>
            <a:off x="740919" y="687762"/>
            <a:ext cx="10843999" cy="5299580"/>
          </a:xfrm>
          <a:prstGeom prst="rect">
            <a:avLst/>
          </a:prstGeom>
        </p:spPr>
      </p:pic>
      <p:cxnSp>
        <p:nvCxnSpPr>
          <p:cNvPr id="7" name="Straight Connector 6"/>
          <p:cNvCxnSpPr/>
          <p:nvPr/>
        </p:nvCxnSpPr>
        <p:spPr>
          <a:xfrm flipV="1">
            <a:off x="5009322" y="4548156"/>
            <a:ext cx="0" cy="89849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4794638" y="4349374"/>
            <a:ext cx="214684" cy="19878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3927944" y="4349374"/>
            <a:ext cx="866695" cy="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927944" y="4031321"/>
            <a:ext cx="1" cy="318053"/>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331597" y="4031321"/>
            <a:ext cx="596347"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331597" y="2727309"/>
            <a:ext cx="0" cy="130401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99144" y="2727309"/>
            <a:ext cx="1232453"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099144" y="2194570"/>
            <a:ext cx="0" cy="53273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232452" y="1494855"/>
            <a:ext cx="866692" cy="69971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7911548" y="4627669"/>
            <a:ext cx="1324" cy="81898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911548" y="3601951"/>
            <a:ext cx="1366178" cy="102571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277726" y="3601951"/>
            <a:ext cx="820431"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097306" y="2727309"/>
            <a:ext cx="851" cy="87464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097306" y="2727309"/>
            <a:ext cx="1177644"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274950" y="2194570"/>
            <a:ext cx="0" cy="53273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1274950" y="1963982"/>
            <a:ext cx="309968" cy="23058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221172" y="5934567"/>
            <a:ext cx="10053778" cy="646331"/>
          </a:xfrm>
          <a:prstGeom prst="rect">
            <a:avLst/>
          </a:prstGeom>
          <a:noFill/>
        </p:spPr>
        <p:txBody>
          <a:bodyPr wrap="none" rtlCol="0">
            <a:spAutoFit/>
          </a:bodyPr>
          <a:lstStyle/>
          <a:p>
            <a:r>
              <a:rPr lang="en-US" dirty="0" smtClean="0"/>
              <a:t>General Routing of services. Internal routing of detector package services are up to the detector designer.</a:t>
            </a:r>
          </a:p>
          <a:p>
            <a:r>
              <a:rPr lang="en-US" dirty="0" smtClean="0"/>
              <a:t>Patch panel cables to outside of </a:t>
            </a:r>
            <a:r>
              <a:rPr lang="en-US" dirty="0" smtClean="0"/>
              <a:t>detector. </a:t>
            </a:r>
            <a:endParaRPr lang="en-US" dirty="0"/>
          </a:p>
        </p:txBody>
      </p:sp>
      <p:sp>
        <p:nvSpPr>
          <p:cNvPr id="56" name="TextBox 55"/>
          <p:cNvSpPr txBox="1"/>
          <p:nvPr/>
        </p:nvSpPr>
        <p:spPr>
          <a:xfrm>
            <a:off x="9355001" y="1225480"/>
            <a:ext cx="1830181" cy="369332"/>
          </a:xfrm>
          <a:prstGeom prst="rect">
            <a:avLst/>
          </a:prstGeom>
          <a:noFill/>
        </p:spPr>
        <p:txBody>
          <a:bodyPr wrap="none" rtlCol="0">
            <a:spAutoFit/>
          </a:bodyPr>
          <a:lstStyle/>
          <a:p>
            <a:r>
              <a:rPr lang="en-US" dirty="0" smtClean="0"/>
              <a:t>Alexander </a:t>
            </a:r>
            <a:r>
              <a:rPr lang="en-US" dirty="0" err="1" smtClean="0"/>
              <a:t>Kiselev</a:t>
            </a:r>
            <a:endParaRPr lang="en-US" dirty="0"/>
          </a:p>
        </p:txBody>
      </p:sp>
    </p:spTree>
    <p:extLst>
      <p:ext uri="{BB962C8B-B14F-4D97-AF65-F5344CB8AC3E}">
        <p14:creationId xmlns:p14="http://schemas.microsoft.com/office/powerpoint/2010/main" val="377589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5</a:t>
            </a:fld>
            <a:endParaRPr lang="en-US"/>
          </a:p>
        </p:txBody>
      </p:sp>
      <p:pic>
        <p:nvPicPr>
          <p:cNvPr id="6" name="Picture 4" descr="C:\Documents and Settings\corrado\Desktop\its-layout+.jpg"/>
          <p:cNvPicPr>
            <a:picLocks noChangeAspect="1" noChangeArrowheads="1"/>
          </p:cNvPicPr>
          <p:nvPr/>
        </p:nvPicPr>
        <p:blipFill rotWithShape="1">
          <a:blip r:embed="rId2" cstate="print">
            <a:clrChange>
              <a:clrFrom>
                <a:srgbClr val="FFFFFF"/>
              </a:clrFrom>
              <a:clrTo>
                <a:srgbClr val="FFFFFF">
                  <a:alpha val="0"/>
                </a:srgbClr>
              </a:clrTo>
            </a:clrChange>
          </a:blip>
          <a:srcRect l="6570" r="11103"/>
          <a:stretch/>
        </p:blipFill>
        <p:spPr bwMode="auto">
          <a:xfrm>
            <a:off x="698500" y="917052"/>
            <a:ext cx="5577840" cy="3824254"/>
          </a:xfrm>
          <a:prstGeom prst="rect">
            <a:avLst/>
          </a:prstGeom>
          <a:noFill/>
        </p:spPr>
      </p:pic>
      <p:pic>
        <p:nvPicPr>
          <p:cNvPr id="7" name="Picture 2"/>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5400000">
            <a:off x="5708413" y="1536229"/>
            <a:ext cx="5498294" cy="4028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190136" y="3806451"/>
            <a:ext cx="1844833" cy="225500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038600" y="215609"/>
            <a:ext cx="2848985" cy="369332"/>
          </a:xfrm>
          <a:prstGeom prst="rect">
            <a:avLst/>
          </a:prstGeom>
          <a:noFill/>
        </p:spPr>
        <p:txBody>
          <a:bodyPr wrap="none" rtlCol="0">
            <a:spAutoFit/>
          </a:bodyPr>
          <a:lstStyle/>
          <a:p>
            <a:r>
              <a:rPr lang="en-US" dirty="0" smtClean="0"/>
              <a:t>ALICE ITS Upgrade geometry</a:t>
            </a:r>
            <a:endParaRPr lang="en-US" dirty="0"/>
          </a:p>
        </p:txBody>
      </p:sp>
      <p:sp>
        <p:nvSpPr>
          <p:cNvPr id="9" name="TextBox 8"/>
          <p:cNvSpPr txBox="1"/>
          <p:nvPr/>
        </p:nvSpPr>
        <p:spPr>
          <a:xfrm>
            <a:off x="500933" y="4954004"/>
            <a:ext cx="4098366" cy="1477328"/>
          </a:xfrm>
          <a:prstGeom prst="rect">
            <a:avLst/>
          </a:prstGeom>
          <a:noFill/>
        </p:spPr>
        <p:txBody>
          <a:bodyPr wrap="none" rtlCol="0">
            <a:spAutoFit/>
          </a:bodyPr>
          <a:lstStyle/>
          <a:p>
            <a:r>
              <a:rPr lang="en-US" dirty="0" smtClean="0"/>
              <a:t>90 Outer Layer staves, 2 layers X/X0 ~1%</a:t>
            </a:r>
          </a:p>
          <a:p>
            <a:r>
              <a:rPr lang="en-US" dirty="0" smtClean="0"/>
              <a:t>54 Middle Layer staves, 2 layers X/X0 ~1%</a:t>
            </a:r>
          </a:p>
          <a:p>
            <a:r>
              <a:rPr lang="en-US" dirty="0" smtClean="0"/>
              <a:t>48 Inner Layer staves, 3 layers X/X0 ~0.3%</a:t>
            </a:r>
          </a:p>
          <a:p>
            <a:r>
              <a:rPr lang="en-US" dirty="0" smtClean="0"/>
              <a:t>~10 m^2 surface area</a:t>
            </a:r>
          </a:p>
          <a:p>
            <a:endParaRPr lang="en-US" dirty="0"/>
          </a:p>
        </p:txBody>
      </p:sp>
    </p:spTree>
    <p:extLst>
      <p:ext uri="{BB962C8B-B14F-4D97-AF65-F5344CB8AC3E}">
        <p14:creationId xmlns:p14="http://schemas.microsoft.com/office/powerpoint/2010/main" val="1739048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6</a:t>
            </a:fld>
            <a:endParaRPr lang="en-US"/>
          </a:p>
        </p:txBody>
      </p:sp>
      <p:sp>
        <p:nvSpPr>
          <p:cNvPr id="6" name="Rectangle 5"/>
          <p:cNvSpPr/>
          <p:nvPr/>
        </p:nvSpPr>
        <p:spPr>
          <a:xfrm>
            <a:off x="4038600" y="135373"/>
            <a:ext cx="2435923" cy="523220"/>
          </a:xfrm>
          <a:prstGeom prst="rect">
            <a:avLst/>
          </a:prstGeom>
        </p:spPr>
        <p:txBody>
          <a:bodyPr wrap="none">
            <a:spAutoFit/>
          </a:bodyPr>
          <a:lstStyle/>
          <a:p>
            <a:r>
              <a:rPr lang="en-US" sz="2800" u="sng" dirty="0" smtClean="0"/>
              <a:t>Grounding Plan</a:t>
            </a:r>
            <a:endParaRPr lang="en-US" sz="2800" u="sng"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335" y="730155"/>
            <a:ext cx="7220989" cy="6006060"/>
          </a:xfrm>
          <a:prstGeom prst="rect">
            <a:avLst/>
          </a:prstGeom>
          <a:ln>
            <a:solidFill>
              <a:schemeClr val="tx1"/>
            </a:solidFill>
          </a:ln>
        </p:spPr>
      </p:pic>
      <p:sp>
        <p:nvSpPr>
          <p:cNvPr id="3" name="TextBox 2"/>
          <p:cNvSpPr txBox="1"/>
          <p:nvPr/>
        </p:nvSpPr>
        <p:spPr>
          <a:xfrm>
            <a:off x="8491993" y="1081378"/>
            <a:ext cx="3307743" cy="50783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 grounding plan is essential for detector design.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Must be in place and detectors and support structures designed to comply with “star” type grounding arrangement.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Infrastructure and Instrumentation grounds must be kept isolated until joined at overall detector ground.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Carbon fiber support structures designed with electrically attached grounding points.</a:t>
            </a:r>
            <a:endParaRPr lang="en-US" dirty="0"/>
          </a:p>
        </p:txBody>
      </p:sp>
    </p:spTree>
    <p:extLst>
      <p:ext uri="{BB962C8B-B14F-4D97-AF65-F5344CB8AC3E}">
        <p14:creationId xmlns:p14="http://schemas.microsoft.com/office/powerpoint/2010/main" val="3946949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7</a:t>
            </a:fld>
            <a:endParaRPr lang="en-US"/>
          </a:p>
        </p:txBody>
      </p:sp>
      <p:sp>
        <p:nvSpPr>
          <p:cNvPr id="2" name="TextBox 1"/>
          <p:cNvSpPr txBox="1"/>
          <p:nvPr/>
        </p:nvSpPr>
        <p:spPr>
          <a:xfrm>
            <a:off x="3737115" y="198783"/>
            <a:ext cx="4024628" cy="461665"/>
          </a:xfrm>
          <a:prstGeom prst="rect">
            <a:avLst/>
          </a:prstGeom>
          <a:noFill/>
        </p:spPr>
        <p:txBody>
          <a:bodyPr wrap="none" rtlCol="0">
            <a:spAutoFit/>
          </a:bodyPr>
          <a:lstStyle/>
          <a:p>
            <a:r>
              <a:rPr lang="en-US" sz="2400" u="sng" dirty="0" smtClean="0"/>
              <a:t>ALICE ITS Services Architecture</a:t>
            </a:r>
            <a:endParaRPr lang="en-US" sz="2400" u="sng" dirty="0"/>
          </a:p>
        </p:txBody>
      </p:sp>
      <p:cxnSp>
        <p:nvCxnSpPr>
          <p:cNvPr id="6" name="Straight Arrow Connector 5"/>
          <p:cNvCxnSpPr/>
          <p:nvPr/>
        </p:nvCxnSpPr>
        <p:spPr>
          <a:xfrm flipH="1">
            <a:off x="5350795" y="2918372"/>
            <a:ext cx="1365901"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512207" y="1782606"/>
            <a:ext cx="2166929" cy="17938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Half-stave</a:t>
            </a:r>
          </a:p>
        </p:txBody>
      </p:sp>
      <p:sp>
        <p:nvSpPr>
          <p:cNvPr id="8" name="Rectangle 7"/>
          <p:cNvSpPr/>
          <p:nvPr/>
        </p:nvSpPr>
        <p:spPr>
          <a:xfrm>
            <a:off x="7512207" y="1961987"/>
            <a:ext cx="2166929" cy="17938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Power bus</a:t>
            </a:r>
          </a:p>
        </p:txBody>
      </p:sp>
      <p:grpSp>
        <p:nvGrpSpPr>
          <p:cNvPr id="9" name="Group 8"/>
          <p:cNvGrpSpPr/>
          <p:nvPr/>
        </p:nvGrpSpPr>
        <p:grpSpPr>
          <a:xfrm>
            <a:off x="6945438" y="2582350"/>
            <a:ext cx="780295" cy="698248"/>
            <a:chOff x="4213077" y="3016665"/>
            <a:chExt cx="1339740" cy="1119499"/>
          </a:xfrm>
        </p:grpSpPr>
        <p:sp>
          <p:nvSpPr>
            <p:cNvPr id="10" name="Rectangle 9"/>
            <p:cNvSpPr/>
            <p:nvPr/>
          </p:nvSpPr>
          <p:spPr>
            <a:xfrm>
              <a:off x="4213077" y="3016665"/>
              <a:ext cx="1333144" cy="11194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280593" y="3058190"/>
              <a:ext cx="1272224" cy="1036261"/>
            </a:xfrm>
            <a:prstGeom prst="rect">
              <a:avLst/>
            </a:prstGeom>
            <a:noFill/>
          </p:spPr>
          <p:txBody>
            <a:bodyPr wrap="none" rtlCol="0">
              <a:spAutoFit/>
            </a:bodyPr>
            <a:lstStyle/>
            <a:p>
              <a:r>
                <a:rPr lang="en-US" dirty="0"/>
                <a:t>Filter</a:t>
              </a:r>
            </a:p>
            <a:p>
              <a:r>
                <a:rPr lang="en-US" dirty="0"/>
                <a:t>Board</a:t>
              </a:r>
            </a:p>
          </p:txBody>
        </p:sp>
      </p:grpSp>
      <p:grpSp>
        <p:nvGrpSpPr>
          <p:cNvPr id="12" name="Group 11"/>
          <p:cNvGrpSpPr/>
          <p:nvPr/>
        </p:nvGrpSpPr>
        <p:grpSpPr>
          <a:xfrm>
            <a:off x="4265451" y="1325450"/>
            <a:ext cx="1234414" cy="1036591"/>
            <a:chOff x="2690500" y="1750462"/>
            <a:chExt cx="1333144" cy="1119499"/>
          </a:xfrm>
        </p:grpSpPr>
        <p:sp>
          <p:nvSpPr>
            <p:cNvPr id="13" name="Rectangle 12"/>
            <p:cNvSpPr/>
            <p:nvPr/>
          </p:nvSpPr>
          <p:spPr>
            <a:xfrm>
              <a:off x="2690500" y="1750462"/>
              <a:ext cx="1333144" cy="11194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054746" y="1987047"/>
              <a:ext cx="653014" cy="698025"/>
            </a:xfrm>
            <a:prstGeom prst="rect">
              <a:avLst/>
            </a:prstGeom>
            <a:noFill/>
          </p:spPr>
          <p:txBody>
            <a:bodyPr wrap="none" rtlCol="0">
              <a:spAutoFit/>
            </a:bodyPr>
            <a:lstStyle/>
            <a:p>
              <a:r>
                <a:rPr lang="en-US" dirty="0"/>
                <a:t>RDO</a:t>
              </a:r>
            </a:p>
            <a:p>
              <a:r>
                <a:rPr lang="en-US" dirty="0"/>
                <a:t>unit</a:t>
              </a:r>
            </a:p>
          </p:txBody>
        </p:sp>
      </p:grpSp>
      <p:grpSp>
        <p:nvGrpSpPr>
          <p:cNvPr id="15" name="Group 14"/>
          <p:cNvGrpSpPr/>
          <p:nvPr/>
        </p:nvGrpSpPr>
        <p:grpSpPr>
          <a:xfrm>
            <a:off x="3820140" y="2581105"/>
            <a:ext cx="1271349" cy="1036591"/>
            <a:chOff x="2650610" y="1750462"/>
            <a:chExt cx="1373034" cy="1119499"/>
          </a:xfrm>
        </p:grpSpPr>
        <p:sp>
          <p:nvSpPr>
            <p:cNvPr id="16" name="Rectangle 15"/>
            <p:cNvSpPr/>
            <p:nvPr/>
          </p:nvSpPr>
          <p:spPr>
            <a:xfrm>
              <a:off x="2690500" y="1750462"/>
              <a:ext cx="1333144" cy="11194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2650610" y="1847353"/>
              <a:ext cx="1210119" cy="897461"/>
            </a:xfrm>
            <a:prstGeom prst="rect">
              <a:avLst/>
            </a:prstGeom>
            <a:noFill/>
          </p:spPr>
          <p:txBody>
            <a:bodyPr wrap="none" rtlCol="0">
              <a:spAutoFit/>
            </a:bodyPr>
            <a:lstStyle/>
            <a:p>
              <a:r>
                <a:rPr lang="en-US" sz="1600" dirty="0"/>
                <a:t>Power </a:t>
              </a:r>
              <a:r>
                <a:rPr lang="en-US" sz="1600" dirty="0" smtClean="0"/>
                <a:t>and </a:t>
              </a:r>
            </a:p>
            <a:p>
              <a:r>
                <a:rPr lang="en-US" sz="1600" dirty="0" smtClean="0"/>
                <a:t>Bias Supply</a:t>
              </a:r>
              <a:endParaRPr lang="en-US" sz="1600" dirty="0"/>
            </a:p>
            <a:p>
              <a:r>
                <a:rPr lang="en-US" sz="1600" dirty="0" smtClean="0"/>
                <a:t>Board</a:t>
              </a:r>
              <a:endParaRPr lang="en-US" sz="1600" dirty="0"/>
            </a:p>
          </p:txBody>
        </p:sp>
      </p:grpSp>
      <p:grpSp>
        <p:nvGrpSpPr>
          <p:cNvPr id="18" name="Group 17"/>
          <p:cNvGrpSpPr/>
          <p:nvPr/>
        </p:nvGrpSpPr>
        <p:grpSpPr>
          <a:xfrm>
            <a:off x="2550536" y="4518714"/>
            <a:ext cx="1229478" cy="923330"/>
            <a:chOff x="4213077" y="3016665"/>
            <a:chExt cx="1333144" cy="1304472"/>
          </a:xfrm>
        </p:grpSpPr>
        <p:sp>
          <p:nvSpPr>
            <p:cNvPr id="19" name="Rectangle 18"/>
            <p:cNvSpPr/>
            <p:nvPr/>
          </p:nvSpPr>
          <p:spPr>
            <a:xfrm>
              <a:off x="4213077" y="3061385"/>
              <a:ext cx="1333144" cy="11194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4486624" y="3016665"/>
              <a:ext cx="843844" cy="1304472"/>
            </a:xfrm>
            <a:prstGeom prst="rect">
              <a:avLst/>
            </a:prstGeom>
            <a:noFill/>
          </p:spPr>
          <p:txBody>
            <a:bodyPr wrap="none" rtlCol="0">
              <a:spAutoFit/>
            </a:bodyPr>
            <a:lstStyle/>
            <a:p>
              <a:r>
                <a:rPr lang="en-US" dirty="0"/>
                <a:t>CAEN</a:t>
              </a:r>
            </a:p>
            <a:p>
              <a:r>
                <a:rPr lang="en-US" dirty="0"/>
                <a:t>Main</a:t>
              </a:r>
            </a:p>
            <a:p>
              <a:r>
                <a:rPr lang="en-US" dirty="0"/>
                <a:t>Power</a:t>
              </a:r>
            </a:p>
          </p:txBody>
        </p:sp>
      </p:grpSp>
      <p:cxnSp>
        <p:nvCxnSpPr>
          <p:cNvPr id="21" name="Straight Arrow Connector 20"/>
          <p:cNvCxnSpPr/>
          <p:nvPr/>
        </p:nvCxnSpPr>
        <p:spPr>
          <a:xfrm>
            <a:off x="3665471" y="2207285"/>
            <a:ext cx="57325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665471" y="2928460"/>
            <a:ext cx="19160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674066" y="2207286"/>
            <a:ext cx="0" cy="721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014516" y="2081854"/>
            <a:ext cx="49769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285647" y="208185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014516" y="2081854"/>
            <a:ext cx="0" cy="4860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804663" y="3617507"/>
            <a:ext cx="0" cy="1218383"/>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499865" y="1873518"/>
            <a:ext cx="201234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440201" y="2150668"/>
            <a:ext cx="646844" cy="307777"/>
          </a:xfrm>
          <a:prstGeom prst="rect">
            <a:avLst/>
          </a:prstGeom>
          <a:noFill/>
        </p:spPr>
        <p:txBody>
          <a:bodyPr wrap="none" rtlCol="0">
            <a:spAutoFit/>
          </a:bodyPr>
          <a:lstStyle/>
          <a:p>
            <a:r>
              <a:rPr lang="en-US" sz="1400" dirty="0"/>
              <a:t>Power</a:t>
            </a:r>
          </a:p>
        </p:txBody>
      </p:sp>
      <p:sp>
        <p:nvSpPr>
          <p:cNvPr id="30" name="TextBox 29"/>
          <p:cNvSpPr txBox="1"/>
          <p:nvPr/>
        </p:nvSpPr>
        <p:spPr>
          <a:xfrm>
            <a:off x="5468803" y="2439350"/>
            <a:ext cx="721544" cy="523220"/>
          </a:xfrm>
          <a:prstGeom prst="rect">
            <a:avLst/>
          </a:prstGeom>
          <a:noFill/>
        </p:spPr>
        <p:txBody>
          <a:bodyPr wrap="none" rtlCol="0">
            <a:spAutoFit/>
          </a:bodyPr>
          <a:lstStyle/>
          <a:p>
            <a:r>
              <a:rPr lang="en-US" sz="1400" dirty="0"/>
              <a:t>power, </a:t>
            </a:r>
            <a:endParaRPr lang="en-US" sz="1400" dirty="0" smtClean="0"/>
          </a:p>
          <a:p>
            <a:r>
              <a:rPr lang="en-US" sz="1400" dirty="0" smtClean="0"/>
              <a:t>bias</a:t>
            </a:r>
            <a:endParaRPr lang="en-US" sz="1400" dirty="0"/>
          </a:p>
        </p:txBody>
      </p:sp>
      <p:sp>
        <p:nvSpPr>
          <p:cNvPr id="31" name="Rectangle 30"/>
          <p:cNvSpPr/>
          <p:nvPr/>
        </p:nvSpPr>
        <p:spPr>
          <a:xfrm>
            <a:off x="2853704" y="1930998"/>
            <a:ext cx="1362104" cy="307777"/>
          </a:xfrm>
          <a:prstGeom prst="rect">
            <a:avLst/>
          </a:prstGeom>
        </p:spPr>
        <p:txBody>
          <a:bodyPr wrap="none">
            <a:spAutoFit/>
          </a:bodyPr>
          <a:lstStyle/>
          <a:p>
            <a:r>
              <a:rPr lang="en-US" sz="1400" dirty="0"/>
              <a:t>monitor, control</a:t>
            </a:r>
          </a:p>
        </p:txBody>
      </p:sp>
      <p:sp>
        <p:nvSpPr>
          <p:cNvPr id="32" name="Rectangle 31"/>
          <p:cNvSpPr/>
          <p:nvPr/>
        </p:nvSpPr>
        <p:spPr>
          <a:xfrm>
            <a:off x="5657283" y="1600845"/>
            <a:ext cx="1642629" cy="307777"/>
          </a:xfrm>
          <a:prstGeom prst="rect">
            <a:avLst/>
          </a:prstGeom>
        </p:spPr>
        <p:txBody>
          <a:bodyPr wrap="none">
            <a:spAutoFit/>
          </a:bodyPr>
          <a:lstStyle/>
          <a:p>
            <a:r>
              <a:rPr lang="en-US" sz="1400" dirty="0"/>
              <a:t>data, config, control</a:t>
            </a:r>
          </a:p>
        </p:txBody>
      </p:sp>
      <p:grpSp>
        <p:nvGrpSpPr>
          <p:cNvPr id="33" name="Group 32"/>
          <p:cNvGrpSpPr/>
          <p:nvPr/>
        </p:nvGrpSpPr>
        <p:grpSpPr>
          <a:xfrm>
            <a:off x="7747958" y="4761340"/>
            <a:ext cx="942265" cy="923330"/>
            <a:chOff x="4213077" y="2953245"/>
            <a:chExt cx="1333144" cy="1254708"/>
          </a:xfrm>
        </p:grpSpPr>
        <p:sp>
          <p:nvSpPr>
            <p:cNvPr id="34" name="Rectangle 33"/>
            <p:cNvSpPr/>
            <p:nvPr/>
          </p:nvSpPr>
          <p:spPr>
            <a:xfrm>
              <a:off x="4213077" y="3016665"/>
              <a:ext cx="1333144" cy="11194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4371012" y="2953245"/>
              <a:ext cx="1127637" cy="1254708"/>
            </a:xfrm>
            <a:prstGeom prst="rect">
              <a:avLst/>
            </a:prstGeom>
            <a:noFill/>
          </p:spPr>
          <p:txBody>
            <a:bodyPr wrap="none" rtlCol="0">
              <a:spAutoFit/>
            </a:bodyPr>
            <a:lstStyle/>
            <a:p>
              <a:r>
                <a:rPr lang="en-US" dirty="0"/>
                <a:t>CAEN</a:t>
              </a:r>
            </a:p>
            <a:p>
              <a:r>
                <a:rPr lang="en-US" dirty="0"/>
                <a:t>bias</a:t>
              </a:r>
            </a:p>
            <a:p>
              <a:r>
                <a:rPr lang="en-US" dirty="0"/>
                <a:t>supply</a:t>
              </a:r>
            </a:p>
          </p:txBody>
        </p:sp>
      </p:grpSp>
      <p:cxnSp>
        <p:nvCxnSpPr>
          <p:cNvPr id="36" name="Straight Connector 35"/>
          <p:cNvCxnSpPr/>
          <p:nvPr/>
        </p:nvCxnSpPr>
        <p:spPr>
          <a:xfrm>
            <a:off x="5039990" y="3617695"/>
            <a:ext cx="0" cy="1626163"/>
          </a:xfrm>
          <a:prstGeom prst="line">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792632" y="4830659"/>
            <a:ext cx="1011323" cy="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730622" y="4557195"/>
            <a:ext cx="1174072" cy="313481"/>
          </a:xfrm>
          <a:prstGeom prst="rect">
            <a:avLst/>
          </a:prstGeom>
          <a:noFill/>
        </p:spPr>
        <p:txBody>
          <a:bodyPr wrap="none" rtlCol="0">
            <a:spAutoFit/>
          </a:bodyPr>
          <a:lstStyle/>
          <a:p>
            <a:r>
              <a:rPr lang="en-US" sz="1400" dirty="0"/>
              <a:t>Power, sense</a:t>
            </a:r>
          </a:p>
        </p:txBody>
      </p:sp>
      <p:cxnSp>
        <p:nvCxnSpPr>
          <p:cNvPr id="39" name="Straight Arrow Connector 38"/>
          <p:cNvCxnSpPr/>
          <p:nvPr/>
        </p:nvCxnSpPr>
        <p:spPr>
          <a:xfrm flipH="1">
            <a:off x="5039990" y="5243857"/>
            <a:ext cx="2681970" cy="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715314" y="4978899"/>
            <a:ext cx="1006644" cy="313481"/>
          </a:xfrm>
          <a:prstGeom prst="rect">
            <a:avLst/>
          </a:prstGeom>
          <a:noFill/>
        </p:spPr>
        <p:txBody>
          <a:bodyPr wrap="none" rtlCol="0">
            <a:spAutoFit/>
          </a:bodyPr>
          <a:lstStyle/>
          <a:p>
            <a:r>
              <a:rPr lang="en-US" sz="1400" dirty="0"/>
              <a:t>bias, sense</a:t>
            </a:r>
          </a:p>
        </p:txBody>
      </p:sp>
      <p:sp>
        <p:nvSpPr>
          <p:cNvPr id="41" name="Rectangle 40"/>
          <p:cNvSpPr/>
          <p:nvPr/>
        </p:nvSpPr>
        <p:spPr>
          <a:xfrm rot="5400000">
            <a:off x="4932340" y="3932181"/>
            <a:ext cx="60054" cy="900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4125588" y="4210267"/>
            <a:ext cx="461986" cy="307777"/>
          </a:xfrm>
          <a:prstGeom prst="rect">
            <a:avLst/>
          </a:prstGeom>
          <a:noFill/>
        </p:spPr>
        <p:txBody>
          <a:bodyPr wrap="none" rtlCol="0">
            <a:spAutoFit/>
          </a:bodyPr>
          <a:lstStyle/>
          <a:p>
            <a:r>
              <a:rPr lang="en-US" sz="1400" dirty="0"/>
              <a:t>PP0</a:t>
            </a:r>
          </a:p>
        </p:txBody>
      </p:sp>
      <p:sp>
        <p:nvSpPr>
          <p:cNvPr id="43" name="Rectangle 42"/>
          <p:cNvSpPr/>
          <p:nvPr/>
        </p:nvSpPr>
        <p:spPr>
          <a:xfrm>
            <a:off x="2461825" y="1245018"/>
            <a:ext cx="3668479" cy="2677535"/>
          </a:xfrm>
          <a:prstGeom prst="rect">
            <a:avLst/>
          </a:prstGeom>
          <a:noFill/>
          <a:ln w="2222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6508421" y="1245017"/>
            <a:ext cx="3321965" cy="2677537"/>
          </a:xfrm>
          <a:prstGeom prst="rect">
            <a:avLst/>
          </a:prstGeom>
          <a:noFill/>
          <a:ln w="2222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6520182" y="4270201"/>
            <a:ext cx="3310203" cy="1836966"/>
          </a:xfrm>
          <a:prstGeom prst="rect">
            <a:avLst/>
          </a:prstGeom>
          <a:noFill/>
          <a:ln w="2222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2461823" y="4270201"/>
            <a:ext cx="2872850" cy="1859114"/>
          </a:xfrm>
          <a:prstGeom prst="rect">
            <a:avLst/>
          </a:prstGeom>
          <a:noFill/>
          <a:ln w="2222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2438408" y="5769487"/>
            <a:ext cx="2306016" cy="369332"/>
          </a:xfrm>
          <a:prstGeom prst="rect">
            <a:avLst/>
          </a:prstGeom>
          <a:noFill/>
        </p:spPr>
        <p:txBody>
          <a:bodyPr wrap="none" rtlCol="0">
            <a:spAutoFit/>
          </a:bodyPr>
          <a:lstStyle/>
          <a:p>
            <a:r>
              <a:rPr lang="en-US" dirty="0" smtClean="0">
                <a:solidFill>
                  <a:srgbClr val="00B050"/>
                </a:solidFill>
              </a:rPr>
              <a:t>Cavern Racks </a:t>
            </a:r>
            <a:r>
              <a:rPr lang="en-US" dirty="0">
                <a:solidFill>
                  <a:srgbClr val="00B050"/>
                </a:solidFill>
              </a:rPr>
              <a:t>(low rad)</a:t>
            </a:r>
          </a:p>
        </p:txBody>
      </p:sp>
      <p:sp>
        <p:nvSpPr>
          <p:cNvPr id="48" name="TextBox 47"/>
          <p:cNvSpPr txBox="1"/>
          <p:nvPr/>
        </p:nvSpPr>
        <p:spPr>
          <a:xfrm>
            <a:off x="6474837" y="5759983"/>
            <a:ext cx="2431691" cy="369332"/>
          </a:xfrm>
          <a:prstGeom prst="rect">
            <a:avLst/>
          </a:prstGeom>
          <a:noFill/>
        </p:spPr>
        <p:txBody>
          <a:bodyPr wrap="none" rtlCol="0">
            <a:spAutoFit/>
          </a:bodyPr>
          <a:lstStyle/>
          <a:p>
            <a:r>
              <a:rPr lang="en-US" dirty="0">
                <a:solidFill>
                  <a:srgbClr val="00B050"/>
                </a:solidFill>
              </a:rPr>
              <a:t>Counting Room (no rad)</a:t>
            </a:r>
          </a:p>
        </p:txBody>
      </p:sp>
      <p:sp>
        <p:nvSpPr>
          <p:cNvPr id="49" name="TextBox 48"/>
          <p:cNvSpPr txBox="1"/>
          <p:nvPr/>
        </p:nvSpPr>
        <p:spPr>
          <a:xfrm>
            <a:off x="2464386" y="2999563"/>
            <a:ext cx="1236300" cy="923330"/>
          </a:xfrm>
          <a:prstGeom prst="rect">
            <a:avLst/>
          </a:prstGeom>
          <a:noFill/>
        </p:spPr>
        <p:txBody>
          <a:bodyPr wrap="none" rtlCol="0">
            <a:spAutoFit/>
          </a:bodyPr>
          <a:lstStyle/>
          <a:p>
            <a:r>
              <a:rPr lang="en-US" dirty="0" smtClean="0">
                <a:solidFill>
                  <a:srgbClr val="00B050"/>
                </a:solidFill>
              </a:rPr>
              <a:t>Mini-frame</a:t>
            </a:r>
          </a:p>
          <a:p>
            <a:r>
              <a:rPr lang="en-US" dirty="0" smtClean="0">
                <a:solidFill>
                  <a:srgbClr val="00B050"/>
                </a:solidFill>
              </a:rPr>
              <a:t>racks</a:t>
            </a:r>
            <a:endParaRPr lang="en-US" dirty="0">
              <a:solidFill>
                <a:srgbClr val="00B050"/>
              </a:solidFill>
            </a:endParaRPr>
          </a:p>
          <a:p>
            <a:r>
              <a:rPr lang="en-US" dirty="0">
                <a:solidFill>
                  <a:srgbClr val="00B050"/>
                </a:solidFill>
              </a:rPr>
              <a:t>(10k rad)</a:t>
            </a:r>
          </a:p>
        </p:txBody>
      </p:sp>
      <p:sp>
        <p:nvSpPr>
          <p:cNvPr id="50" name="TextBox 49"/>
          <p:cNvSpPr txBox="1"/>
          <p:nvPr/>
        </p:nvSpPr>
        <p:spPr>
          <a:xfrm>
            <a:off x="6520182" y="1219513"/>
            <a:ext cx="2015808" cy="369332"/>
          </a:xfrm>
          <a:prstGeom prst="rect">
            <a:avLst/>
          </a:prstGeom>
          <a:noFill/>
        </p:spPr>
        <p:txBody>
          <a:bodyPr wrap="none" rtlCol="0">
            <a:spAutoFit/>
          </a:bodyPr>
          <a:lstStyle/>
          <a:p>
            <a:r>
              <a:rPr lang="en-US" dirty="0" smtClean="0">
                <a:solidFill>
                  <a:srgbClr val="00B050"/>
                </a:solidFill>
              </a:rPr>
              <a:t>Detector (100k </a:t>
            </a:r>
            <a:r>
              <a:rPr lang="en-US" dirty="0">
                <a:solidFill>
                  <a:srgbClr val="00B050"/>
                </a:solidFill>
              </a:rPr>
              <a:t>rad)</a:t>
            </a:r>
          </a:p>
        </p:txBody>
      </p:sp>
      <p:sp>
        <p:nvSpPr>
          <p:cNvPr id="51" name="Rectangle 50"/>
          <p:cNvSpPr/>
          <p:nvPr/>
        </p:nvSpPr>
        <p:spPr>
          <a:xfrm>
            <a:off x="7512445" y="2145607"/>
            <a:ext cx="2166929" cy="17938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Bias bus</a:t>
            </a:r>
          </a:p>
        </p:txBody>
      </p:sp>
      <p:cxnSp>
        <p:nvCxnSpPr>
          <p:cNvPr id="52" name="Straight Arrow Connector 51"/>
          <p:cNvCxnSpPr/>
          <p:nvPr/>
        </p:nvCxnSpPr>
        <p:spPr>
          <a:xfrm>
            <a:off x="7276641" y="2238774"/>
            <a:ext cx="22655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273993" y="2232224"/>
            <a:ext cx="0" cy="348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235951" y="2304557"/>
            <a:ext cx="478016" cy="307777"/>
          </a:xfrm>
          <a:prstGeom prst="rect">
            <a:avLst/>
          </a:prstGeom>
          <a:noFill/>
        </p:spPr>
        <p:txBody>
          <a:bodyPr wrap="none" rtlCol="0">
            <a:spAutoFit/>
          </a:bodyPr>
          <a:lstStyle/>
          <a:p>
            <a:r>
              <a:rPr lang="en-US" sz="1400" dirty="0"/>
              <a:t>bias</a:t>
            </a:r>
          </a:p>
        </p:txBody>
      </p:sp>
      <p:sp>
        <p:nvSpPr>
          <p:cNvPr id="55" name="Rectangle 54"/>
          <p:cNvSpPr/>
          <p:nvPr/>
        </p:nvSpPr>
        <p:spPr>
          <a:xfrm rot="5400000">
            <a:off x="4932340" y="3580088"/>
            <a:ext cx="60054" cy="900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4125588" y="3858174"/>
            <a:ext cx="461986" cy="307777"/>
          </a:xfrm>
          <a:prstGeom prst="rect">
            <a:avLst/>
          </a:prstGeom>
          <a:noFill/>
        </p:spPr>
        <p:txBody>
          <a:bodyPr wrap="none" rtlCol="0">
            <a:spAutoFit/>
          </a:bodyPr>
          <a:lstStyle/>
          <a:p>
            <a:r>
              <a:rPr lang="en-US" sz="1400" dirty="0"/>
              <a:t>PP1</a:t>
            </a:r>
          </a:p>
        </p:txBody>
      </p:sp>
      <p:cxnSp>
        <p:nvCxnSpPr>
          <p:cNvPr id="57" name="Straight Arrow Connector 56"/>
          <p:cNvCxnSpPr/>
          <p:nvPr/>
        </p:nvCxnSpPr>
        <p:spPr>
          <a:xfrm>
            <a:off x="3674067" y="1754732"/>
            <a:ext cx="573251"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2965933" y="1600844"/>
            <a:ext cx="795411" cy="307777"/>
          </a:xfrm>
          <a:prstGeom prst="rect">
            <a:avLst/>
          </a:prstGeom>
        </p:spPr>
        <p:txBody>
          <a:bodyPr wrap="none">
            <a:spAutoFit/>
          </a:bodyPr>
          <a:lstStyle/>
          <a:p>
            <a:r>
              <a:rPr lang="en-US" sz="1400" dirty="0"/>
              <a:t>CANBUS</a:t>
            </a:r>
          </a:p>
        </p:txBody>
      </p:sp>
      <p:sp>
        <p:nvSpPr>
          <p:cNvPr id="59" name="Rectangle 58"/>
          <p:cNvSpPr/>
          <p:nvPr/>
        </p:nvSpPr>
        <p:spPr>
          <a:xfrm>
            <a:off x="6307619" y="2468183"/>
            <a:ext cx="60054" cy="900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6129708" y="3378300"/>
            <a:ext cx="370614" cy="307777"/>
          </a:xfrm>
          <a:prstGeom prst="rect">
            <a:avLst/>
          </a:prstGeom>
          <a:noFill/>
        </p:spPr>
        <p:txBody>
          <a:bodyPr wrap="none" rtlCol="0">
            <a:spAutoFit/>
          </a:bodyPr>
          <a:lstStyle/>
          <a:p>
            <a:r>
              <a:rPr lang="en-US" sz="1400" dirty="0" smtClean="0"/>
              <a:t>PP</a:t>
            </a:r>
            <a:endParaRPr lang="en-US" sz="1400" dirty="0"/>
          </a:p>
        </p:txBody>
      </p:sp>
      <p:grpSp>
        <p:nvGrpSpPr>
          <p:cNvPr id="61" name="Group 60"/>
          <p:cNvGrpSpPr/>
          <p:nvPr/>
        </p:nvGrpSpPr>
        <p:grpSpPr>
          <a:xfrm>
            <a:off x="6639232" y="2574770"/>
            <a:ext cx="395537" cy="701800"/>
            <a:chOff x="8116853" y="2761818"/>
            <a:chExt cx="369332" cy="698248"/>
          </a:xfrm>
        </p:grpSpPr>
        <p:grpSp>
          <p:nvGrpSpPr>
            <p:cNvPr id="62" name="Group 61"/>
            <p:cNvGrpSpPr/>
            <p:nvPr/>
          </p:nvGrpSpPr>
          <p:grpSpPr>
            <a:xfrm>
              <a:off x="8196710" y="2761818"/>
              <a:ext cx="209408" cy="698248"/>
              <a:chOff x="4213077" y="3016665"/>
              <a:chExt cx="1333144" cy="1119499"/>
            </a:xfrm>
          </p:grpSpPr>
          <p:sp>
            <p:nvSpPr>
              <p:cNvPr id="64" name="Rectangle 63"/>
              <p:cNvSpPr/>
              <p:nvPr/>
            </p:nvSpPr>
            <p:spPr>
              <a:xfrm>
                <a:off x="4213077" y="3016665"/>
                <a:ext cx="1333144" cy="11194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p:cNvSpPr txBox="1"/>
              <p:nvPr/>
            </p:nvSpPr>
            <p:spPr>
              <a:xfrm>
                <a:off x="4280591" y="3058190"/>
                <a:ext cx="1176044" cy="592149"/>
              </a:xfrm>
              <a:prstGeom prst="rect">
                <a:avLst/>
              </a:prstGeom>
              <a:noFill/>
            </p:spPr>
            <p:txBody>
              <a:bodyPr wrap="none" rtlCol="0">
                <a:spAutoFit/>
              </a:bodyPr>
              <a:lstStyle/>
              <a:p>
                <a:endParaRPr lang="en-US" dirty="0" smtClean="0"/>
              </a:p>
            </p:txBody>
          </p:sp>
        </p:grpSp>
        <p:sp>
          <p:nvSpPr>
            <p:cNvPr id="63" name="TextBox 62"/>
            <p:cNvSpPr txBox="1"/>
            <p:nvPr/>
          </p:nvSpPr>
          <p:spPr>
            <a:xfrm rot="-5400000">
              <a:off x="8008009" y="2919624"/>
              <a:ext cx="587020" cy="369332"/>
            </a:xfrm>
            <a:prstGeom prst="rect">
              <a:avLst/>
            </a:prstGeom>
            <a:noFill/>
          </p:spPr>
          <p:txBody>
            <a:bodyPr wrap="none" rtlCol="0">
              <a:spAutoFit/>
            </a:bodyPr>
            <a:lstStyle/>
            <a:p>
              <a:r>
                <a:rPr lang="en-US" dirty="0" smtClean="0"/>
                <a:t>BOB</a:t>
              </a:r>
              <a:endParaRPr lang="en-US" dirty="0"/>
            </a:p>
          </p:txBody>
        </p:sp>
      </p:grpSp>
      <p:grpSp>
        <p:nvGrpSpPr>
          <p:cNvPr id="66" name="Group 65"/>
          <p:cNvGrpSpPr/>
          <p:nvPr/>
        </p:nvGrpSpPr>
        <p:grpSpPr>
          <a:xfrm>
            <a:off x="5105030" y="2581106"/>
            <a:ext cx="237649" cy="1036402"/>
            <a:chOff x="2650610" y="1750462"/>
            <a:chExt cx="1373034" cy="1119499"/>
          </a:xfrm>
        </p:grpSpPr>
        <p:sp>
          <p:nvSpPr>
            <p:cNvPr id="67" name="Rectangle 66"/>
            <p:cNvSpPr/>
            <p:nvPr/>
          </p:nvSpPr>
          <p:spPr>
            <a:xfrm>
              <a:off x="2690500" y="1750462"/>
              <a:ext cx="1333144" cy="11194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a:off x="2650610" y="1847353"/>
              <a:ext cx="199506" cy="365632"/>
            </a:xfrm>
            <a:prstGeom prst="rect">
              <a:avLst/>
            </a:prstGeom>
            <a:noFill/>
          </p:spPr>
          <p:txBody>
            <a:bodyPr wrap="none" rtlCol="0">
              <a:spAutoFit/>
            </a:bodyPr>
            <a:lstStyle/>
            <a:p>
              <a:endParaRPr lang="en-US" sz="1600" dirty="0"/>
            </a:p>
          </p:txBody>
        </p:sp>
      </p:grpSp>
      <p:sp>
        <p:nvSpPr>
          <p:cNvPr id="69" name="TextBox 68"/>
          <p:cNvSpPr txBox="1"/>
          <p:nvPr/>
        </p:nvSpPr>
        <p:spPr>
          <a:xfrm rot="16200000">
            <a:off x="4933616" y="2902930"/>
            <a:ext cx="587020" cy="369332"/>
          </a:xfrm>
          <a:prstGeom prst="rect">
            <a:avLst/>
          </a:prstGeom>
          <a:noFill/>
        </p:spPr>
        <p:txBody>
          <a:bodyPr wrap="none" rtlCol="0">
            <a:spAutoFit/>
          </a:bodyPr>
          <a:lstStyle/>
          <a:p>
            <a:r>
              <a:rPr lang="en-US" dirty="0" smtClean="0"/>
              <a:t>BOB</a:t>
            </a:r>
            <a:endParaRPr lang="en-US" dirty="0"/>
          </a:p>
        </p:txBody>
      </p:sp>
      <p:sp>
        <p:nvSpPr>
          <p:cNvPr id="3" name="TextBox 2"/>
          <p:cNvSpPr txBox="1"/>
          <p:nvPr/>
        </p:nvSpPr>
        <p:spPr>
          <a:xfrm>
            <a:off x="4962367" y="699812"/>
            <a:ext cx="2442143" cy="369332"/>
          </a:xfrm>
          <a:prstGeom prst="rect">
            <a:avLst/>
          </a:prstGeom>
          <a:noFill/>
        </p:spPr>
        <p:txBody>
          <a:bodyPr wrap="none" rtlCol="0">
            <a:spAutoFit/>
          </a:bodyPr>
          <a:lstStyle/>
          <a:p>
            <a:r>
              <a:rPr lang="en-US" dirty="0" smtClean="0"/>
              <a:t>Power, RDO and Control</a:t>
            </a:r>
            <a:endParaRPr lang="en-US" dirty="0"/>
          </a:p>
        </p:txBody>
      </p:sp>
      <p:sp>
        <p:nvSpPr>
          <p:cNvPr id="70" name="TextBox 69"/>
          <p:cNvSpPr txBox="1"/>
          <p:nvPr/>
        </p:nvSpPr>
        <p:spPr>
          <a:xfrm>
            <a:off x="9078392" y="6124622"/>
            <a:ext cx="2732608" cy="369332"/>
          </a:xfrm>
          <a:prstGeom prst="rect">
            <a:avLst/>
          </a:prstGeom>
          <a:noFill/>
        </p:spPr>
        <p:txBody>
          <a:bodyPr wrap="none" rtlCol="0">
            <a:spAutoFit/>
          </a:bodyPr>
          <a:lstStyle/>
          <a:p>
            <a:r>
              <a:rPr lang="en-US" dirty="0" smtClean="0"/>
              <a:t>10 year </a:t>
            </a:r>
            <a:r>
              <a:rPr lang="en-US" dirty="0"/>
              <a:t>r</a:t>
            </a:r>
            <a:r>
              <a:rPr lang="en-US" dirty="0" smtClean="0"/>
              <a:t>adiation estimates</a:t>
            </a:r>
            <a:endParaRPr lang="en-US" dirty="0"/>
          </a:p>
        </p:txBody>
      </p:sp>
    </p:spTree>
    <p:extLst>
      <p:ext uri="{BB962C8B-B14F-4D97-AF65-F5344CB8AC3E}">
        <p14:creationId xmlns:p14="http://schemas.microsoft.com/office/powerpoint/2010/main" val="811456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8</a:t>
            </a:fld>
            <a:endParaRPr lang="en-US"/>
          </a:p>
        </p:txBody>
      </p:sp>
      <p:sp>
        <p:nvSpPr>
          <p:cNvPr id="6" name="TextBox 5"/>
          <p:cNvSpPr txBox="1"/>
          <p:nvPr/>
        </p:nvSpPr>
        <p:spPr>
          <a:xfrm>
            <a:off x="3737115" y="198783"/>
            <a:ext cx="4024628" cy="461665"/>
          </a:xfrm>
          <a:prstGeom prst="rect">
            <a:avLst/>
          </a:prstGeom>
          <a:noFill/>
        </p:spPr>
        <p:txBody>
          <a:bodyPr wrap="none" rtlCol="0">
            <a:spAutoFit/>
          </a:bodyPr>
          <a:lstStyle/>
          <a:p>
            <a:r>
              <a:rPr lang="en-US" sz="2400" u="sng" dirty="0" smtClean="0"/>
              <a:t>ALICE ITS Services Architecture</a:t>
            </a:r>
            <a:endParaRPr lang="en-US" sz="2400" u="sng" dirty="0"/>
          </a:p>
        </p:txBody>
      </p:sp>
      <p:pic>
        <p:nvPicPr>
          <p:cNvPr id="3" name="Picture 2"/>
          <p:cNvPicPr>
            <a:picLocks noChangeAspect="1"/>
          </p:cNvPicPr>
          <p:nvPr/>
        </p:nvPicPr>
        <p:blipFill>
          <a:blip r:embed="rId2"/>
          <a:stretch>
            <a:fillRect/>
          </a:stretch>
        </p:blipFill>
        <p:spPr>
          <a:xfrm>
            <a:off x="638723" y="2637871"/>
            <a:ext cx="2701567" cy="1968844"/>
          </a:xfrm>
          <a:prstGeom prst="rect">
            <a:avLst/>
          </a:prstGeom>
        </p:spPr>
      </p:pic>
      <p:pic>
        <p:nvPicPr>
          <p:cNvPr id="7" name="Picture 6"/>
          <p:cNvPicPr>
            <a:picLocks noChangeAspect="1"/>
          </p:cNvPicPr>
          <p:nvPr/>
        </p:nvPicPr>
        <p:blipFill>
          <a:blip r:embed="rId3"/>
          <a:stretch>
            <a:fillRect/>
          </a:stretch>
        </p:blipFill>
        <p:spPr>
          <a:xfrm>
            <a:off x="3737115" y="888237"/>
            <a:ext cx="5029902" cy="5468113"/>
          </a:xfrm>
          <a:prstGeom prst="rect">
            <a:avLst/>
          </a:prstGeom>
        </p:spPr>
      </p:pic>
      <p:sp>
        <p:nvSpPr>
          <p:cNvPr id="8" name="TextBox 7"/>
          <p:cNvSpPr txBox="1"/>
          <p:nvPr/>
        </p:nvSpPr>
        <p:spPr>
          <a:xfrm>
            <a:off x="8921364" y="2059388"/>
            <a:ext cx="3098460"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One of Four total racks </a:t>
            </a:r>
            <a:r>
              <a:rPr lang="en-US" dirty="0" smtClean="0"/>
              <a:t>shown</a:t>
            </a:r>
          </a:p>
          <a:p>
            <a:pPr marL="285750" indent="-285750">
              <a:buFont typeface="Arial" panose="020B0604020202020204" pitchFamily="34" charset="0"/>
              <a:buChar char="•"/>
            </a:pPr>
            <a:r>
              <a:rPr lang="en-US" dirty="0" smtClean="0"/>
              <a:t>~200 each of RDO and power boards.</a:t>
            </a:r>
          </a:p>
          <a:p>
            <a:pPr marL="285750" indent="-285750">
              <a:buFont typeface="Arial" panose="020B0604020202020204" pitchFamily="34" charset="0"/>
              <a:buChar char="•"/>
            </a:pPr>
            <a:r>
              <a:rPr lang="en-US" dirty="0" smtClean="0"/>
              <a:t>Additional slow controls boards and fiber break out boards.</a:t>
            </a:r>
          </a:p>
          <a:p>
            <a:endParaRPr lang="en-US" dirty="0"/>
          </a:p>
        </p:txBody>
      </p:sp>
    </p:spTree>
    <p:extLst>
      <p:ext uri="{BB962C8B-B14F-4D97-AF65-F5344CB8AC3E}">
        <p14:creationId xmlns:p14="http://schemas.microsoft.com/office/powerpoint/2010/main" val="3117477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9</a:t>
            </a:fld>
            <a:endParaRPr lang="en-US"/>
          </a:p>
        </p:txBody>
      </p:sp>
      <p:pic>
        <p:nvPicPr>
          <p:cNvPr id="3" name="Picture 2"/>
          <p:cNvPicPr>
            <a:picLocks noChangeAspect="1"/>
          </p:cNvPicPr>
          <p:nvPr/>
        </p:nvPicPr>
        <p:blipFill>
          <a:blip r:embed="rId2"/>
          <a:stretch>
            <a:fillRect/>
          </a:stretch>
        </p:blipFill>
        <p:spPr>
          <a:xfrm>
            <a:off x="940150" y="1633818"/>
            <a:ext cx="3696216" cy="2457793"/>
          </a:xfrm>
          <a:prstGeom prst="rect">
            <a:avLst/>
          </a:prstGeom>
        </p:spPr>
      </p:pic>
      <p:pic>
        <p:nvPicPr>
          <p:cNvPr id="6" name="Picture 5"/>
          <p:cNvPicPr>
            <a:picLocks noChangeAspect="1"/>
          </p:cNvPicPr>
          <p:nvPr/>
        </p:nvPicPr>
        <p:blipFill>
          <a:blip r:embed="rId3"/>
          <a:stretch>
            <a:fillRect/>
          </a:stretch>
        </p:blipFill>
        <p:spPr>
          <a:xfrm>
            <a:off x="5266475" y="788555"/>
            <a:ext cx="6087325" cy="5201376"/>
          </a:xfrm>
          <a:prstGeom prst="rect">
            <a:avLst/>
          </a:prstGeom>
        </p:spPr>
      </p:pic>
      <p:sp>
        <p:nvSpPr>
          <p:cNvPr id="7" name="TextBox 6"/>
          <p:cNvSpPr txBox="1"/>
          <p:nvPr/>
        </p:nvSpPr>
        <p:spPr>
          <a:xfrm>
            <a:off x="3737115" y="198783"/>
            <a:ext cx="4024628" cy="461665"/>
          </a:xfrm>
          <a:prstGeom prst="rect">
            <a:avLst/>
          </a:prstGeom>
          <a:noFill/>
        </p:spPr>
        <p:txBody>
          <a:bodyPr wrap="none" rtlCol="0">
            <a:spAutoFit/>
          </a:bodyPr>
          <a:lstStyle/>
          <a:p>
            <a:r>
              <a:rPr lang="en-US" sz="2400" u="sng" dirty="0" smtClean="0"/>
              <a:t>ALICE ITS Services Architecture</a:t>
            </a:r>
            <a:endParaRPr lang="en-US" sz="2400" u="sng" dirty="0"/>
          </a:p>
        </p:txBody>
      </p:sp>
      <p:sp>
        <p:nvSpPr>
          <p:cNvPr id="8" name="TextBox 7"/>
          <p:cNvSpPr txBox="1"/>
          <p:nvPr/>
        </p:nvSpPr>
        <p:spPr>
          <a:xfrm>
            <a:off x="731521" y="4458030"/>
            <a:ext cx="4277801" cy="923330"/>
          </a:xfrm>
          <a:prstGeom prst="rect">
            <a:avLst/>
          </a:prstGeom>
          <a:noFill/>
        </p:spPr>
        <p:txBody>
          <a:bodyPr wrap="square" rtlCol="0">
            <a:spAutoFit/>
          </a:bodyPr>
          <a:lstStyle/>
          <a:p>
            <a:r>
              <a:rPr lang="en-US" dirty="0" smtClean="0"/>
              <a:t>See Alberto’s talk for the cabling between the Main CAEN power supplies and the power boards (5 Tons)</a:t>
            </a:r>
            <a:endParaRPr lang="en-US" dirty="0"/>
          </a:p>
        </p:txBody>
      </p:sp>
    </p:spTree>
    <p:extLst>
      <p:ext uri="{BB962C8B-B14F-4D97-AF65-F5344CB8AC3E}">
        <p14:creationId xmlns:p14="http://schemas.microsoft.com/office/powerpoint/2010/main" val="2510380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16588</TotalTime>
  <Words>1879</Words>
  <Application>Microsoft Office PowerPoint</Application>
  <PresentationFormat>Widescreen</PresentationFormat>
  <Paragraphs>230</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dc:creator>
  <cp:lastModifiedBy>leo</cp:lastModifiedBy>
  <cp:revision>58</cp:revision>
  <dcterms:created xsi:type="dcterms:W3CDTF">2020-08-23T04:32:18Z</dcterms:created>
  <dcterms:modified xsi:type="dcterms:W3CDTF">2020-09-03T17:04:04Z</dcterms:modified>
</cp:coreProperties>
</file>