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316" r:id="rId5"/>
    <p:sldId id="2238" r:id="rId6"/>
    <p:sldId id="2263" r:id="rId7"/>
    <p:sldId id="2209" r:id="rId8"/>
    <p:sldId id="2240" r:id="rId9"/>
    <p:sldId id="2247" r:id="rId10"/>
    <p:sldId id="269" r:id="rId11"/>
    <p:sldId id="258" r:id="rId12"/>
    <p:sldId id="1349" r:id="rId13"/>
    <p:sldId id="2233" r:id="rId14"/>
    <p:sldId id="2244" r:id="rId15"/>
    <p:sldId id="2260" r:id="rId16"/>
    <p:sldId id="2261" r:id="rId17"/>
    <p:sldId id="1331" r:id="rId18"/>
    <p:sldId id="2262" r:id="rId19"/>
    <p:sldId id="1353" r:id="rId20"/>
    <p:sldId id="1337" r:id="rId21"/>
    <p:sldId id="327" r:id="rId22"/>
    <p:sldId id="1366" r:id="rId23"/>
    <p:sldId id="2241" r:id="rId24"/>
    <p:sldId id="2251" r:id="rId25"/>
    <p:sldId id="2255" r:id="rId26"/>
    <p:sldId id="2237" r:id="rId2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0519D"/>
    <a:srgbClr val="0000FF"/>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4646"/>
  </p:normalViewPr>
  <p:slideViewPr>
    <p:cSldViewPr snapToGrid="0" snapToObjects="1">
      <p:cViewPr varScale="1">
        <p:scale>
          <a:sx n="88" d="100"/>
          <a:sy n="88" d="100"/>
        </p:scale>
        <p:origin x="-1138" y="-77"/>
      </p:cViewPr>
      <p:guideLst>
        <p:guide orient="horz" pos="2160"/>
        <p:guide pos="2880"/>
      </p:guideLst>
    </p:cSldViewPr>
  </p:slideViewPr>
  <p:notesTextViewPr>
    <p:cViewPr>
      <p:scale>
        <a:sx n="1" d="1"/>
        <a:sy n="1" d="1"/>
      </p:scale>
      <p:origin x="0" y="0"/>
    </p:cViewPr>
  </p:notesTextViewPr>
  <p:sorterViewPr>
    <p:cViewPr>
      <p:scale>
        <a:sx n="100" d="100"/>
        <a:sy n="100" d="100"/>
      </p:scale>
      <p:origin x="0" y="-3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C:\Users\apetrone\AppData\Local\Microsoft\Windows\INetCache\Content.Outlook\ZVJ4FQHT\EIC%20Scenariosv19.xlsx" TargetMode="Externa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lgn="ctr">
              <a:defRPr sz="1400" b="0" i="0" u="none" strike="noStrike" kern="1200" spc="0" baseline="0">
                <a:solidFill>
                  <a:schemeClr val="tx1">
                    <a:lumMod val="65000"/>
                    <a:lumOff val="35000"/>
                  </a:schemeClr>
                </a:solidFill>
                <a:latin typeface="+mn-lt"/>
                <a:ea typeface="+mn-ea"/>
                <a:cs typeface="+mn-cs"/>
              </a:defRPr>
            </a:pPr>
            <a:r>
              <a:rPr lang="en-US" sz="1400" dirty="0">
                <a:effectLst/>
              </a:rPr>
              <a:t>$1,973M Total Project Cost and Initial Operations in 2030</a:t>
            </a:r>
            <a:endParaRPr lang="en-US" sz="2400" dirty="0">
              <a:effectLst/>
            </a:endParaRPr>
          </a:p>
        </c:rich>
      </c:tx>
      <c:layout>
        <c:manualLayout>
          <c:xMode val="edge"/>
          <c:yMode val="edge"/>
          <c:x val="0.18751704131978161"/>
          <c:y val="1.9164035623803422E-2"/>
        </c:manualLayout>
      </c:layout>
      <c:overlay val="0"/>
      <c:spPr>
        <a:noFill/>
        <a:ln>
          <a:noFill/>
        </a:ln>
        <a:effectLst/>
      </c:spPr>
    </c:title>
    <c:autoTitleDeleted val="0"/>
    <c:plotArea>
      <c:layout>
        <c:manualLayout>
          <c:layoutTarget val="inner"/>
          <c:xMode val="edge"/>
          <c:yMode val="edge"/>
          <c:x val="0.19109081922703713"/>
          <c:y val="0.15616686566360394"/>
          <c:w val="0.78914608813002984"/>
          <c:h val="0.57607883306133556"/>
        </c:manualLayout>
      </c:layout>
      <c:barChart>
        <c:barDir val="col"/>
        <c:grouping val="stacked"/>
        <c:varyColors val="0"/>
        <c:ser>
          <c:idx val="1"/>
          <c:order val="0"/>
          <c:tx>
            <c:v>New Funds Required</c:v>
          </c:tx>
          <c:spPr>
            <a:solidFill>
              <a:schemeClr val="accent2"/>
            </a:solidFill>
            <a:ln>
              <a:noFill/>
            </a:ln>
            <a:effectLst/>
          </c:spPr>
          <c:invertIfNegative val="0"/>
          <c:cat>
            <c:strRef>
              <c:f>'EIC Scenario Info'!$C$2:$N$2</c:f>
              <c:strCache>
                <c:ptCount val="12"/>
                <c:pt idx="0">
                  <c:v>FY20</c:v>
                </c:pt>
                <c:pt idx="1">
                  <c:v>FY21</c:v>
                </c:pt>
                <c:pt idx="2">
                  <c:v>FY22</c:v>
                </c:pt>
                <c:pt idx="3">
                  <c:v>FY23</c:v>
                </c:pt>
                <c:pt idx="4">
                  <c:v>FY24</c:v>
                </c:pt>
                <c:pt idx="5">
                  <c:v>FY25</c:v>
                </c:pt>
                <c:pt idx="6">
                  <c:v>FY26</c:v>
                </c:pt>
                <c:pt idx="7">
                  <c:v>FY27</c:v>
                </c:pt>
                <c:pt idx="8">
                  <c:v>FY28</c:v>
                </c:pt>
                <c:pt idx="9">
                  <c:v>FY29</c:v>
                </c:pt>
                <c:pt idx="10">
                  <c:v>FY30</c:v>
                </c:pt>
                <c:pt idx="11">
                  <c:v>FY31</c:v>
                </c:pt>
              </c:strCache>
            </c:strRef>
          </c:cat>
          <c:val>
            <c:numRef>
              <c:f>'EIC Scenario Info'!$C$951:$N$951</c:f>
              <c:numCache>
                <c:formatCode>#,##0</c:formatCode>
                <c:ptCount val="12"/>
                <c:pt idx="0">
                  <c:v>11808963.43</c:v>
                </c:pt>
                <c:pt idx="1">
                  <c:v>30000000</c:v>
                </c:pt>
                <c:pt idx="2">
                  <c:v>75652597.138999999</c:v>
                </c:pt>
                <c:pt idx="3">
                  <c:v>138432620.70500004</c:v>
                </c:pt>
                <c:pt idx="4">
                  <c:v>149750087.27099997</c:v>
                </c:pt>
                <c:pt idx="5">
                  <c:v>149536909.972</c:v>
                </c:pt>
                <c:pt idx="6">
                  <c:v>149808997.7245</c:v>
                </c:pt>
                <c:pt idx="7">
                  <c:v>149822093.97549999</c:v>
                </c:pt>
                <c:pt idx="8">
                  <c:v>95273103.0394288</c:v>
                </c:pt>
                <c:pt idx="9">
                  <c:v>39795136.796005011</c:v>
                </c:pt>
                <c:pt idx="10">
                  <c:v>31701740.690622672</c:v>
                </c:pt>
                <c:pt idx="11">
                  <c:v>11056924.265858546</c:v>
                </c:pt>
              </c:numCache>
            </c:numRef>
          </c:val>
          <c:extLst xmlns:c16r2="http://schemas.microsoft.com/office/drawing/2015/06/chart">
            <c:ext xmlns:c16="http://schemas.microsoft.com/office/drawing/2014/chart" uri="{C3380CC4-5D6E-409C-BE32-E72D297353CC}">
              <c16:uniqueId val="{00000000-0809-4C35-BFC7-3926CEE7EBFB}"/>
            </c:ext>
          </c:extLst>
        </c:ser>
        <c:ser>
          <c:idx val="0"/>
          <c:order val="1"/>
          <c:tx>
            <c:v>Reprioritized</c:v>
          </c:tx>
          <c:spPr>
            <a:solidFill>
              <a:schemeClr val="accent2"/>
            </a:solidFill>
            <a:ln>
              <a:noFill/>
            </a:ln>
            <a:effectLst/>
          </c:spPr>
          <c:invertIfNegative val="0"/>
          <c:cat>
            <c:strRef>
              <c:f>'EIC Scenario Info'!$C$2:$N$2</c:f>
              <c:strCache>
                <c:ptCount val="12"/>
                <c:pt idx="0">
                  <c:v>FY20</c:v>
                </c:pt>
                <c:pt idx="1">
                  <c:v>FY21</c:v>
                </c:pt>
                <c:pt idx="2">
                  <c:v>FY22</c:v>
                </c:pt>
                <c:pt idx="3">
                  <c:v>FY23</c:v>
                </c:pt>
                <c:pt idx="4">
                  <c:v>FY24</c:v>
                </c:pt>
                <c:pt idx="5">
                  <c:v>FY25</c:v>
                </c:pt>
                <c:pt idx="6">
                  <c:v>FY26</c:v>
                </c:pt>
                <c:pt idx="7">
                  <c:v>FY27</c:v>
                </c:pt>
                <c:pt idx="8">
                  <c:v>FY28</c:v>
                </c:pt>
                <c:pt idx="9">
                  <c:v>FY29</c:v>
                </c:pt>
                <c:pt idx="10">
                  <c:v>FY30</c:v>
                </c:pt>
                <c:pt idx="11">
                  <c:v>FY31</c:v>
                </c:pt>
              </c:strCache>
            </c:strRef>
          </c:cat>
          <c:val>
            <c:numRef>
              <c:f>'EIC Scenario Info'!$C$949:$N$949</c:f>
              <c:numCache>
                <c:formatCode>#,##0</c:formatCode>
                <c:ptCount val="12"/>
                <c:pt idx="0">
                  <c:v>0</c:v>
                </c:pt>
                <c:pt idx="1">
                  <c:v>13000000</c:v>
                </c:pt>
                <c:pt idx="2">
                  <c:v>24000000</c:v>
                </c:pt>
                <c:pt idx="3">
                  <c:v>26000000</c:v>
                </c:pt>
                <c:pt idx="4">
                  <c:v>31000000</c:v>
                </c:pt>
                <c:pt idx="5">
                  <c:v>69000000</c:v>
                </c:pt>
                <c:pt idx="6">
                  <c:v>147000000</c:v>
                </c:pt>
                <c:pt idx="7">
                  <c:v>151410000</c:v>
                </c:pt>
                <c:pt idx="8">
                  <c:v>155952300</c:v>
                </c:pt>
                <c:pt idx="9">
                  <c:v>160630869</c:v>
                </c:pt>
                <c:pt idx="10">
                  <c:v>79989911.126699999</c:v>
                </c:pt>
                <c:pt idx="11">
                  <c:v>82389608.460501</c:v>
                </c:pt>
              </c:numCache>
            </c:numRef>
          </c:val>
          <c:extLst xmlns:c16r2="http://schemas.microsoft.com/office/drawing/2015/06/chart">
            <c:ext xmlns:c16="http://schemas.microsoft.com/office/drawing/2014/chart" uri="{C3380CC4-5D6E-409C-BE32-E72D297353CC}">
              <c16:uniqueId val="{00000001-0809-4C35-BFC7-3926CEE7EBFB}"/>
            </c:ext>
          </c:extLst>
        </c:ser>
        <c:dLbls>
          <c:showLegendKey val="0"/>
          <c:showVal val="0"/>
          <c:showCatName val="0"/>
          <c:showSerName val="0"/>
          <c:showPercent val="0"/>
          <c:showBubbleSize val="0"/>
        </c:dLbls>
        <c:gapWidth val="150"/>
        <c:overlap val="100"/>
        <c:axId val="132007424"/>
        <c:axId val="132008960"/>
      </c:barChart>
      <c:catAx>
        <c:axId val="1320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2008960"/>
        <c:crossesAt val="0"/>
        <c:auto val="1"/>
        <c:lblAlgn val="ctr"/>
        <c:lblOffset val="100"/>
        <c:tickLblSkip val="1"/>
        <c:noMultiLvlLbl val="0"/>
      </c:catAx>
      <c:valAx>
        <c:axId val="1320089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0074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0.30676</cdr:x>
      <cdr:y>0.84869</cdr:y>
    </cdr:from>
    <cdr:to>
      <cdr:x>0.77907</cdr:x>
      <cdr:y>0.96501</cdr:y>
    </cdr:to>
    <cdr:sp macro="" textlink="">
      <cdr:nvSpPr>
        <cdr:cNvPr id="2" name="TextBox 1">
          <a:extLst xmlns:a="http://schemas.openxmlformats.org/drawingml/2006/main">
            <a:ext uri="{FF2B5EF4-FFF2-40B4-BE49-F238E27FC236}">
              <a16:creationId xmlns:a16="http://schemas.microsoft.com/office/drawing/2014/main" xmlns="" id="{62E87BE5-1AE6-4C10-B6EB-3578A912ADA3}"/>
            </a:ext>
          </a:extLst>
        </cdr:cNvPr>
        <cdr:cNvSpPr txBox="1"/>
      </cdr:nvSpPr>
      <cdr:spPr>
        <a:xfrm xmlns:a="http://schemas.openxmlformats.org/drawingml/2006/main">
          <a:off x="1807964" y="2489946"/>
          <a:ext cx="2783684" cy="3412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0" i="0" u="none" strike="noStrike" kern="1200" spc="0" baseline="0" dirty="0">
              <a:solidFill>
                <a:sysClr val="windowText" lastClr="000000">
                  <a:lumMod val="65000"/>
                  <a:lumOff val="35000"/>
                </a:sysClr>
              </a:solidFill>
              <a:effectLst/>
              <a:latin typeface="+mn-lt"/>
              <a:ea typeface="+mn-ea"/>
              <a:cs typeface="+mn-cs"/>
            </a:rPr>
            <a:t>(US Fiscal Years</a:t>
          </a:r>
          <a:r>
            <a:rPr lang="en-US" sz="8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9/2/2020</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45EDC-326A-DC46-A236-B4FC4FF83B6F}" type="slidenum">
              <a:rPr lang="en-US" smtClean="0"/>
              <a:t>6</a:t>
            </a:fld>
            <a:endParaRPr lang="en-US"/>
          </a:p>
        </p:txBody>
      </p:sp>
    </p:spTree>
    <p:extLst>
      <p:ext uri="{BB962C8B-B14F-4D97-AF65-F5344CB8AC3E}">
        <p14:creationId xmlns:p14="http://schemas.microsoft.com/office/powerpoint/2010/main" val="178646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010FB5-4D6F-42F5-A809-7A1093A9D772}" type="slidenum">
              <a:rPr lang="en-US" smtClean="0"/>
              <a:t>10</a:t>
            </a:fld>
            <a:endParaRPr lang="en-US" dirty="0"/>
          </a:p>
        </p:txBody>
      </p:sp>
    </p:spTree>
    <p:extLst>
      <p:ext uri="{BB962C8B-B14F-4D97-AF65-F5344CB8AC3E}">
        <p14:creationId xmlns:p14="http://schemas.microsoft.com/office/powerpoint/2010/main" val="2740055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3718"/>
          </a:xfrm>
        </p:spPr>
        <p:txBody>
          <a:bodyPr>
            <a:normAutofit/>
          </a:bodyPr>
          <a:lstStyle>
            <a:lvl1pPr>
              <a:defRPr sz="4000">
                <a:solidFill>
                  <a:srgbClr val="30519D"/>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92875"/>
            <a:ext cx="2057400" cy="365125"/>
          </a:xfrm>
        </p:spPr>
        <p:txBody>
          <a:bodyPr/>
          <a:lstStyle/>
          <a:p>
            <a:fld id="{B7300236-7FFA-2C4C-9DC3-0D04F3CC4D61}" type="datetimeFigureOut">
              <a:rPr lang="en-US" smtClean="0"/>
              <a:t>9/2/2020</a:t>
            </a:fld>
            <a:endParaRPr lang="en-US" dirty="0"/>
          </a:p>
        </p:txBody>
      </p:sp>
      <p:sp>
        <p:nvSpPr>
          <p:cNvPr id="5" name="Footer Placeholder 4"/>
          <p:cNvSpPr>
            <a:spLocks noGrp="1"/>
          </p:cNvSpPr>
          <p:nvPr>
            <p:ph type="ftr" sz="quarter" idx="11"/>
          </p:nvPr>
        </p:nvSpPr>
        <p:spPr>
          <a:xfrm>
            <a:off x="3028950" y="6463931"/>
            <a:ext cx="3086100" cy="365125"/>
          </a:xfrm>
        </p:spPr>
        <p:txBody>
          <a:bodyPr/>
          <a:lstStyle/>
          <a:p>
            <a:endParaRPr lang="en-US" dirty="0"/>
          </a:p>
        </p:txBody>
      </p:sp>
      <p:sp>
        <p:nvSpPr>
          <p:cNvPr id="6" name="Slide Number Placeholder 5"/>
          <p:cNvSpPr>
            <a:spLocks noGrp="1"/>
          </p:cNvSpPr>
          <p:nvPr>
            <p:ph type="sldNum" sz="quarter" idx="12"/>
          </p:nvPr>
        </p:nvSpPr>
        <p:spPr>
          <a:xfrm>
            <a:off x="7077897" y="6454966"/>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081247" cy="842682"/>
          </a:xfrm>
        </p:spPr>
        <p:txBody>
          <a:bodyPr>
            <a:normAutofit/>
          </a:bodyP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0" y="6492875"/>
            <a:ext cx="2057400" cy="365125"/>
          </a:xfrm>
        </p:spPr>
        <p:txBody>
          <a:bodyPr/>
          <a:lstStyle/>
          <a:p>
            <a:fld id="{B7300236-7FFA-2C4C-9DC3-0D04F3CC4D61}" type="datetimeFigureOut">
              <a:rPr lang="en-US" smtClean="0"/>
              <a:t>9/2/2020</a:t>
            </a:fld>
            <a:endParaRPr lang="en-US" dirty="0"/>
          </a:p>
        </p:txBody>
      </p:sp>
      <p:sp>
        <p:nvSpPr>
          <p:cNvPr id="4" name="Footer Placeholder 3"/>
          <p:cNvSpPr>
            <a:spLocks noGrp="1"/>
          </p:cNvSpPr>
          <p:nvPr>
            <p:ph type="ftr" sz="quarter" idx="11"/>
          </p:nvPr>
        </p:nvSpPr>
        <p:spPr>
          <a:xfrm>
            <a:off x="3028950" y="6472896"/>
            <a:ext cx="3086100" cy="365125"/>
          </a:xfrm>
        </p:spPr>
        <p:txBody>
          <a:bodyPr/>
          <a:lstStyle/>
          <a:p>
            <a:endParaRPr lang="en-US" dirty="0"/>
          </a:p>
        </p:txBody>
      </p:sp>
      <p:sp>
        <p:nvSpPr>
          <p:cNvPr id="5" name="Slide Number Placeholder 4"/>
          <p:cNvSpPr>
            <a:spLocks noGrp="1"/>
          </p:cNvSpPr>
          <p:nvPr>
            <p:ph type="sldNum" sz="quarter" idx="12"/>
          </p:nvPr>
        </p:nvSpPr>
        <p:spPr>
          <a:xfrm>
            <a:off x="7077897" y="6454966"/>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057400" cy="365125"/>
          </a:xfrm>
        </p:spPr>
        <p:txBody>
          <a:bodyPr/>
          <a:lstStyle/>
          <a:p>
            <a:fld id="{B7300236-7FFA-2C4C-9DC3-0D04F3CC4D61}" type="datetimeFigureOut">
              <a:rPr lang="en-US" smtClean="0"/>
              <a:t>9/2/2020</a:t>
            </a:fld>
            <a:endParaRPr lang="en-US" dirty="0"/>
          </a:p>
        </p:txBody>
      </p:sp>
      <p:sp>
        <p:nvSpPr>
          <p:cNvPr id="3" name="Footer Placeholder 2"/>
          <p:cNvSpPr>
            <a:spLocks noGrp="1"/>
          </p:cNvSpPr>
          <p:nvPr>
            <p:ph type="ftr" sz="quarter" idx="11"/>
          </p:nvPr>
        </p:nvSpPr>
        <p:spPr>
          <a:xfrm>
            <a:off x="3028950" y="6463928"/>
            <a:ext cx="3086100" cy="365125"/>
          </a:xfrm>
        </p:spPr>
        <p:txBody>
          <a:bodyPr/>
          <a:lstStyle/>
          <a:p>
            <a:endParaRPr lang="en-US" dirty="0"/>
          </a:p>
        </p:txBody>
      </p:sp>
      <p:sp>
        <p:nvSpPr>
          <p:cNvPr id="4" name="Slide Number Placeholder 3"/>
          <p:cNvSpPr>
            <a:spLocks noGrp="1"/>
          </p:cNvSpPr>
          <p:nvPr>
            <p:ph type="sldNum" sz="quarter" idx="12"/>
          </p:nvPr>
        </p:nvSpPr>
        <p:spPr>
          <a:xfrm>
            <a:off x="7077635" y="6492875"/>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B7300236-7FFA-2C4C-9DC3-0D04F3CC4D61}" type="datetimeFigureOut">
              <a:rPr lang="en-US" smtClean="0"/>
              <a:pPr/>
              <a:t>9/2/2020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7"/>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bnl.gov/EIC/EOI.php"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eicug.org/web/content/yellow-report-initiative" TargetMode="External"/><Relationship Id="rId2" Type="http://schemas.openxmlformats.org/officeDocument/2006/relationships/hyperlink" Target="https://indico.bnl.gov/event/7449/timetable/#20200319"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2834" y="1654052"/>
            <a:ext cx="5922941" cy="1774948"/>
          </a:xfrm>
        </p:spPr>
        <p:txBody>
          <a:bodyPr>
            <a:normAutofit/>
          </a:bodyPr>
          <a:lstStyle/>
          <a:p>
            <a:r>
              <a:rPr lang="en-US" dirty="0"/>
              <a:t>EIC Science – Project Status and Plans</a:t>
            </a:r>
          </a:p>
        </p:txBody>
      </p:sp>
      <p:sp>
        <p:nvSpPr>
          <p:cNvPr id="3" name="Subtitle 2"/>
          <p:cNvSpPr>
            <a:spLocks noGrp="1"/>
          </p:cNvSpPr>
          <p:nvPr>
            <p:ph type="subTitle" idx="1"/>
          </p:nvPr>
        </p:nvSpPr>
        <p:spPr>
          <a:xfrm>
            <a:off x="3552826" y="3942045"/>
            <a:ext cx="5591174" cy="1449105"/>
          </a:xfrm>
        </p:spPr>
        <p:txBody>
          <a:bodyPr>
            <a:noAutofit/>
          </a:bodyPr>
          <a:lstStyle/>
          <a:p>
            <a:r>
              <a:rPr lang="en-US" sz="1800" dirty="0"/>
              <a:t>Elke </a:t>
            </a:r>
            <a:r>
              <a:rPr lang="en-US" sz="1800" dirty="0" err="1"/>
              <a:t>Aschenauer</a:t>
            </a:r>
            <a:r>
              <a:rPr lang="en-US" sz="1800" dirty="0"/>
              <a:t> and Rolf Ent</a:t>
            </a:r>
          </a:p>
          <a:p>
            <a:r>
              <a:rPr lang="en-US" sz="1800" dirty="0"/>
              <a:t>Co-Associate Directors for the Experimental Program</a:t>
            </a:r>
          </a:p>
          <a:p>
            <a:r>
              <a:rPr lang="en-US" sz="1800" dirty="0"/>
              <a:t>Silicon Vertex and Tracking Detectors Workshop </a:t>
            </a:r>
          </a:p>
          <a:p>
            <a:r>
              <a:rPr lang="en-US" sz="1800" dirty="0"/>
              <a:t>September 2-4, 2020</a:t>
            </a:r>
          </a:p>
        </p:txBody>
      </p:sp>
    </p:spTree>
    <p:extLst>
      <p:ext uri="{BB962C8B-B14F-4D97-AF65-F5344CB8AC3E}">
        <p14:creationId xmlns:p14="http://schemas.microsoft.com/office/powerpoint/2010/main" val="700661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xmlns="" id="{49939B16-FCC0-9C4F-9C95-20A55C1F78D2}"/>
              </a:ext>
            </a:extLst>
          </p:cNvPr>
          <p:cNvSpPr>
            <a:spLocks noGrp="1"/>
          </p:cNvSpPr>
          <p:nvPr>
            <p:ph type="title"/>
          </p:nvPr>
        </p:nvSpPr>
        <p:spPr>
          <a:xfrm>
            <a:off x="0" y="198783"/>
            <a:ext cx="9144000" cy="772510"/>
          </a:xfrm>
        </p:spPr>
        <p:txBody>
          <a:bodyPr>
            <a:noAutofit/>
          </a:bodyPr>
          <a:lstStyle/>
          <a:p>
            <a:r>
              <a:rPr lang="en-US" sz="2400" dirty="0"/>
              <a:t>Engineering concept for the full detector (incl. installation, maintenance)</a:t>
            </a:r>
            <a:r>
              <a:rPr lang="en-US" sz="2800" dirty="0"/>
              <a:t/>
            </a:r>
            <a:br>
              <a:rPr lang="en-US" sz="2800" dirty="0"/>
            </a:br>
            <a:endParaRPr lang="en-US" sz="2800" dirty="0"/>
          </a:p>
        </p:txBody>
      </p:sp>
      <p:sp>
        <p:nvSpPr>
          <p:cNvPr id="2" name="Slide Number Placeholder 1"/>
          <p:cNvSpPr>
            <a:spLocks noGrp="1"/>
          </p:cNvSpPr>
          <p:nvPr>
            <p:ph type="sldNum" sz="quarter" idx="12"/>
          </p:nvPr>
        </p:nvSpPr>
        <p:spPr/>
        <p:txBody>
          <a:bodyPr/>
          <a:lstStyle/>
          <a:p>
            <a:fld id="{87034D8C-3CB4-402A-BC46-2AB14C0FE90A}" type="slidenum">
              <a:rPr lang="en-US" smtClean="0"/>
              <a:pPr/>
              <a:t>10</a:t>
            </a:fld>
            <a:endParaRPr lang="en-US"/>
          </a:p>
        </p:txBody>
      </p:sp>
      <p:pic>
        <p:nvPicPr>
          <p:cNvPr id="5" name="Picture 4">
            <a:extLst>
              <a:ext uri="{FF2B5EF4-FFF2-40B4-BE49-F238E27FC236}">
                <a16:creationId xmlns:a16="http://schemas.microsoft.com/office/drawing/2014/main" xmlns="" id="{455C4D54-E6EE-4247-86C6-435547C5A3EA}"/>
              </a:ext>
            </a:extLst>
          </p:cNvPr>
          <p:cNvPicPr>
            <a:picLocks noChangeAspect="1"/>
          </p:cNvPicPr>
          <p:nvPr/>
        </p:nvPicPr>
        <p:blipFill>
          <a:blip r:embed="rId3"/>
          <a:stretch>
            <a:fillRect/>
          </a:stretch>
        </p:blipFill>
        <p:spPr>
          <a:xfrm>
            <a:off x="402942" y="905260"/>
            <a:ext cx="4347466" cy="2424920"/>
          </a:xfrm>
          <a:prstGeom prst="rect">
            <a:avLst/>
          </a:prstGeom>
        </p:spPr>
      </p:pic>
      <p:sp>
        <p:nvSpPr>
          <p:cNvPr id="12" name="TextBox 11">
            <a:extLst>
              <a:ext uri="{FF2B5EF4-FFF2-40B4-BE49-F238E27FC236}">
                <a16:creationId xmlns:a16="http://schemas.microsoft.com/office/drawing/2014/main" xmlns="" id="{06514DD6-E989-492B-992C-71B31AF234CB}"/>
              </a:ext>
            </a:extLst>
          </p:cNvPr>
          <p:cNvSpPr txBox="1"/>
          <p:nvPr/>
        </p:nvSpPr>
        <p:spPr>
          <a:xfrm>
            <a:off x="4837404" y="901768"/>
            <a:ext cx="4177173" cy="2108269"/>
          </a:xfrm>
          <a:prstGeom prst="rect">
            <a:avLst/>
          </a:prstGeom>
          <a:noFill/>
        </p:spPr>
        <p:txBody>
          <a:bodyPr wrap="square" rtlCol="0">
            <a:spAutoFit/>
          </a:bodyPr>
          <a:lstStyle/>
          <a:p>
            <a:pPr marL="285750" indent="-285750">
              <a:spcAft>
                <a:spcPts val="600"/>
              </a:spcAft>
              <a:buClr>
                <a:srgbClr val="0000FF"/>
              </a:buClr>
              <a:buFont typeface="Arial" panose="020B0604020202020204" pitchFamily="34" charset="0"/>
              <a:buChar char="•"/>
            </a:pPr>
            <a:r>
              <a:rPr lang="en-US" dirty="0"/>
              <a:t>This task has been valuable to see “what fits through the door”, where to put the </a:t>
            </a:r>
            <a:r>
              <a:rPr lang="en-US" dirty="0" err="1"/>
              <a:t>cryo</a:t>
            </a:r>
            <a:r>
              <a:rPr lang="en-US" dirty="0"/>
              <a:t> distribution can, where the electronics platform, and showed that maintenance can really only be done outside the Hall.</a:t>
            </a:r>
          </a:p>
          <a:p>
            <a:pPr marL="285750" indent="-285750">
              <a:spcAft>
                <a:spcPts val="600"/>
              </a:spcAft>
              <a:buClr>
                <a:srgbClr val="0000FF"/>
              </a:buClr>
              <a:buFont typeface="Arial" panose="020B0604020202020204" pitchFamily="34" charset="0"/>
              <a:buChar char="•"/>
            </a:pPr>
            <a:r>
              <a:rPr lang="en-US" dirty="0"/>
              <a:t>We look at both IP6 and IP8 for this.</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65" y="4126464"/>
            <a:ext cx="39052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7">
            <a:extLst>
              <a:ext uri="{FF2B5EF4-FFF2-40B4-BE49-F238E27FC236}">
                <a16:creationId xmlns:a16="http://schemas.microsoft.com/office/drawing/2014/main" xmlns="" id="{49939B16-FCC0-9C4F-9C95-20A55C1F78D2}"/>
              </a:ext>
            </a:extLst>
          </p:cNvPr>
          <p:cNvSpPr txBox="1">
            <a:spLocks/>
          </p:cNvSpPr>
          <p:nvPr/>
        </p:nvSpPr>
        <p:spPr>
          <a:xfrm>
            <a:off x="0" y="3526482"/>
            <a:ext cx="9144000" cy="772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30519D"/>
                </a:solidFill>
                <a:latin typeface="Arial" charset="0"/>
                <a:ea typeface="Arial" charset="0"/>
                <a:cs typeface="Arial" charset="0"/>
              </a:defRPr>
            </a:lvl1pPr>
          </a:lstStyle>
          <a:p>
            <a:r>
              <a:rPr lang="en-US" sz="2400" dirty="0"/>
              <a:t>Interaction region (background, detector integration, vacuum)</a:t>
            </a:r>
            <a:br>
              <a:rPr lang="en-US" sz="2400" dirty="0"/>
            </a:br>
            <a:endParaRPr lang="en-US" sz="2400" dirty="0"/>
          </a:p>
        </p:txBody>
      </p:sp>
      <p:sp>
        <p:nvSpPr>
          <p:cNvPr id="3" name="Rectangle 2"/>
          <p:cNvSpPr/>
          <p:nvPr/>
        </p:nvSpPr>
        <p:spPr>
          <a:xfrm>
            <a:off x="4442577" y="4126464"/>
            <a:ext cx="4572000" cy="2031325"/>
          </a:xfrm>
          <a:prstGeom prst="rect">
            <a:avLst/>
          </a:prstGeom>
        </p:spPr>
        <p:txBody>
          <a:bodyPr wrap="square">
            <a:spAutoFit/>
          </a:bodyPr>
          <a:lstStyle/>
          <a:p>
            <a:pPr marL="285750" indent="-285750">
              <a:buFont typeface="Arial" panose="020B0604020202020204" pitchFamily="34" charset="0"/>
              <a:buChar char="•"/>
            </a:pPr>
            <a:r>
              <a:rPr lang="en-US" dirty="0"/>
              <a:t>(left) GEANT simulations of the synchrotron photon background.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Similar, GEANT beam gas interaction background, MOLFLOW static vacuum, FLUKA radiation damage and overall signal data rate calculations are done.  </a:t>
            </a:r>
          </a:p>
        </p:txBody>
      </p:sp>
    </p:spTree>
    <p:extLst>
      <p:ext uri="{BB962C8B-B14F-4D97-AF65-F5344CB8AC3E}">
        <p14:creationId xmlns:p14="http://schemas.microsoft.com/office/powerpoint/2010/main" val="510403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2BF9171-C6FD-BC40-BD2D-7E5B2A452288}"/>
              </a:ext>
            </a:extLst>
          </p:cNvPr>
          <p:cNvSpPr>
            <a:spLocks noGrp="1"/>
          </p:cNvSpPr>
          <p:nvPr>
            <p:ph type="title"/>
          </p:nvPr>
        </p:nvSpPr>
        <p:spPr/>
        <p:txBody>
          <a:bodyPr/>
          <a:lstStyle/>
          <a:p>
            <a:r>
              <a:rPr lang="en-US" dirty="0"/>
              <a:t>Conceptual Design Report</a:t>
            </a:r>
          </a:p>
        </p:txBody>
      </p:sp>
      <p:sp>
        <p:nvSpPr>
          <p:cNvPr id="3" name="Slide Number Placeholder 2">
            <a:extLst>
              <a:ext uri="{FF2B5EF4-FFF2-40B4-BE49-F238E27FC236}">
                <a16:creationId xmlns:a16="http://schemas.microsoft.com/office/drawing/2014/main" xmlns="" id="{7F8B11CA-3C99-A042-B137-A767A4BAF620}"/>
              </a:ext>
            </a:extLst>
          </p:cNvPr>
          <p:cNvSpPr>
            <a:spLocks noGrp="1"/>
          </p:cNvSpPr>
          <p:nvPr>
            <p:ph type="sldNum" sz="quarter" idx="12"/>
          </p:nvPr>
        </p:nvSpPr>
        <p:spPr/>
        <p:txBody>
          <a:bodyPr/>
          <a:lstStyle/>
          <a:p>
            <a:fld id="{893C5830-40F3-F04E-B2E3-10E6672BA8FF}" type="slidenum">
              <a:rPr lang="en-US" smtClean="0"/>
              <a:pPr/>
              <a:t>11</a:t>
            </a:fld>
            <a:endParaRPr lang="en-US"/>
          </a:p>
        </p:txBody>
      </p:sp>
      <p:sp>
        <p:nvSpPr>
          <p:cNvPr id="33" name="TextBox 32">
            <a:extLst>
              <a:ext uri="{FF2B5EF4-FFF2-40B4-BE49-F238E27FC236}">
                <a16:creationId xmlns:a16="http://schemas.microsoft.com/office/drawing/2014/main" xmlns="" id="{C5CDD7C7-B3F3-764B-B3F4-E6FE638F01BB}"/>
              </a:ext>
            </a:extLst>
          </p:cNvPr>
          <p:cNvSpPr txBox="1"/>
          <p:nvPr/>
        </p:nvSpPr>
        <p:spPr>
          <a:xfrm>
            <a:off x="548084" y="797510"/>
            <a:ext cx="8245900" cy="6001643"/>
          </a:xfrm>
          <a:prstGeom prst="rect">
            <a:avLst/>
          </a:prstGeom>
          <a:noFill/>
        </p:spPr>
        <p:txBody>
          <a:bodyPr wrap="square" rtlCol="0">
            <a:spAutoFit/>
          </a:bodyPr>
          <a:lstStyle/>
          <a:p>
            <a:r>
              <a:rPr lang="en-US" sz="2400" dirty="0">
                <a:latin typeface="+mj-lt"/>
              </a:rPr>
              <a:t>Note: At CD-1 we need a plausible scenario reference design for any general-purpose detector (= one full detector to do the NSAC/NAS Report science)</a:t>
            </a:r>
          </a:p>
          <a:p>
            <a:endParaRPr lang="en-US" sz="2400" i="1" dirty="0">
              <a:solidFill>
                <a:srgbClr val="FF0000"/>
              </a:solidFill>
              <a:latin typeface="+mj-lt"/>
            </a:endParaRPr>
          </a:p>
          <a:p>
            <a:r>
              <a:rPr lang="en-US" sz="2400" b="1" i="1" dirty="0">
                <a:solidFill>
                  <a:srgbClr val="0432FF"/>
                </a:solidFill>
                <a:latin typeface="+mj-lt"/>
              </a:rPr>
              <a:t>CDR planning for experimental equipment in full swing</a:t>
            </a:r>
          </a:p>
          <a:p>
            <a:r>
              <a:rPr lang="en-US" sz="2400" dirty="0">
                <a:latin typeface="+mj-lt"/>
              </a:rPr>
              <a:t>Have assembled editorial board (mix of BNL staff, </a:t>
            </a:r>
            <a:r>
              <a:rPr lang="en-US" sz="2400" dirty="0" err="1">
                <a:latin typeface="+mj-lt"/>
              </a:rPr>
              <a:t>JLab</a:t>
            </a:r>
            <a:r>
              <a:rPr lang="en-US" sz="2400" dirty="0">
                <a:latin typeface="+mj-lt"/>
              </a:rPr>
              <a:t> staff, and users – taking strong advantage of existing info and ongoing Yellow Report activities)]</a:t>
            </a:r>
          </a:p>
          <a:p>
            <a:endParaRPr lang="en-US" sz="2400" dirty="0">
              <a:latin typeface="+mj-lt"/>
            </a:endParaRPr>
          </a:p>
          <a:p>
            <a:r>
              <a:rPr lang="en-US" sz="2400" dirty="0">
                <a:latin typeface="+mj-lt"/>
              </a:rPr>
              <a:t>All members of this assembled editorial board are asked for specific sections that need updating in the text assembled from existing pre-CDRs, the EIC detector handbook, ongoing Yellow Report + Other Project Cost activities, etc.</a:t>
            </a:r>
          </a:p>
          <a:p>
            <a:endParaRPr lang="en-US" sz="2400" i="1" dirty="0">
              <a:latin typeface="+mj-lt"/>
            </a:endParaRPr>
          </a:p>
          <a:p>
            <a:r>
              <a:rPr lang="en-US" sz="2400" i="1" dirty="0">
                <a:latin typeface="+mj-lt"/>
              </a:rPr>
              <a:t>Also 3 readers: Tom Ludlam, Klaus </a:t>
            </a:r>
            <a:r>
              <a:rPr lang="en-US" sz="2400" i="1" dirty="0" err="1">
                <a:latin typeface="+mj-lt"/>
              </a:rPr>
              <a:t>Dehmelt</a:t>
            </a:r>
            <a:r>
              <a:rPr lang="en-US" sz="2400" i="1" dirty="0">
                <a:latin typeface="+mj-lt"/>
              </a:rPr>
              <a:t>, </a:t>
            </a:r>
            <a:r>
              <a:rPr lang="en-US" sz="2400" i="1" dirty="0" err="1">
                <a:latin typeface="+mj-lt"/>
              </a:rPr>
              <a:t>Thia</a:t>
            </a:r>
            <a:r>
              <a:rPr lang="en-US" sz="2400" i="1" dirty="0">
                <a:latin typeface="+mj-lt"/>
              </a:rPr>
              <a:t> Keppel	</a:t>
            </a:r>
          </a:p>
        </p:txBody>
      </p:sp>
    </p:spTree>
    <p:extLst>
      <p:ext uri="{BB962C8B-B14F-4D97-AF65-F5344CB8AC3E}">
        <p14:creationId xmlns:p14="http://schemas.microsoft.com/office/powerpoint/2010/main" val="1125712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2BF9171-C6FD-BC40-BD2D-7E5B2A452288}"/>
              </a:ext>
            </a:extLst>
          </p:cNvPr>
          <p:cNvSpPr>
            <a:spLocks noGrp="1"/>
          </p:cNvSpPr>
          <p:nvPr>
            <p:ph type="title"/>
          </p:nvPr>
        </p:nvSpPr>
        <p:spPr/>
        <p:txBody>
          <a:bodyPr/>
          <a:lstStyle/>
          <a:p>
            <a:r>
              <a:rPr lang="en-US" dirty="0"/>
              <a:t>Conceptual Design Report – Section 2</a:t>
            </a:r>
          </a:p>
        </p:txBody>
      </p:sp>
      <p:sp>
        <p:nvSpPr>
          <p:cNvPr id="3" name="Slide Number Placeholder 2">
            <a:extLst>
              <a:ext uri="{FF2B5EF4-FFF2-40B4-BE49-F238E27FC236}">
                <a16:creationId xmlns:a16="http://schemas.microsoft.com/office/drawing/2014/main" xmlns="" id="{7F8B11CA-3C99-A042-B137-A767A4BAF620}"/>
              </a:ext>
            </a:extLst>
          </p:cNvPr>
          <p:cNvSpPr>
            <a:spLocks noGrp="1"/>
          </p:cNvSpPr>
          <p:nvPr>
            <p:ph type="sldNum" sz="quarter" idx="12"/>
          </p:nvPr>
        </p:nvSpPr>
        <p:spPr/>
        <p:txBody>
          <a:bodyPr/>
          <a:lstStyle/>
          <a:p>
            <a:fld id="{893C5830-40F3-F04E-B2E3-10E6672BA8FF}" type="slidenum">
              <a:rPr lang="en-US" smtClean="0"/>
              <a:pPr/>
              <a:t>12</a:t>
            </a:fld>
            <a:endParaRPr lang="en-US"/>
          </a:p>
        </p:txBody>
      </p:sp>
      <p:sp>
        <p:nvSpPr>
          <p:cNvPr id="14" name="TextBox 13">
            <a:extLst>
              <a:ext uri="{FF2B5EF4-FFF2-40B4-BE49-F238E27FC236}">
                <a16:creationId xmlns:a16="http://schemas.microsoft.com/office/drawing/2014/main" xmlns="" id="{0BB054F8-6F95-404B-9159-E5E6835FB6D7}"/>
              </a:ext>
            </a:extLst>
          </p:cNvPr>
          <p:cNvSpPr txBox="1"/>
          <p:nvPr/>
        </p:nvSpPr>
        <p:spPr>
          <a:xfrm>
            <a:off x="7504634" y="2046427"/>
            <a:ext cx="436338" cy="261610"/>
          </a:xfrm>
          <a:prstGeom prst="rect">
            <a:avLst/>
          </a:prstGeom>
          <a:noFill/>
        </p:spPr>
        <p:txBody>
          <a:bodyPr wrap="none" rtlCol="0">
            <a:spAutoFit/>
          </a:bodyPr>
          <a:lstStyle/>
          <a:p>
            <a:pPr algn="l"/>
            <a:r>
              <a:rPr lang="en-US" sz="1100" dirty="0">
                <a:latin typeface="Arial" panose="020B0604020202020204" pitchFamily="34" charset="0"/>
                <a:cs typeface="Arial" panose="020B0604020202020204" pitchFamily="34" charset="0"/>
              </a:rPr>
              <a:t>Rolf</a:t>
            </a:r>
          </a:p>
        </p:txBody>
      </p:sp>
      <p:sp>
        <p:nvSpPr>
          <p:cNvPr id="15" name="TextBox 14">
            <a:extLst>
              <a:ext uri="{FF2B5EF4-FFF2-40B4-BE49-F238E27FC236}">
                <a16:creationId xmlns:a16="http://schemas.microsoft.com/office/drawing/2014/main" xmlns="" id="{3115183D-A1FC-6645-AACB-70E59244A7C8}"/>
              </a:ext>
            </a:extLst>
          </p:cNvPr>
          <p:cNvSpPr txBox="1"/>
          <p:nvPr/>
        </p:nvSpPr>
        <p:spPr>
          <a:xfrm>
            <a:off x="7504634" y="2493187"/>
            <a:ext cx="460382" cy="261610"/>
          </a:xfrm>
          <a:prstGeom prst="rect">
            <a:avLst/>
          </a:prstGeom>
          <a:noFill/>
        </p:spPr>
        <p:txBody>
          <a:bodyPr wrap="none" rtlCol="0">
            <a:spAutoFit/>
          </a:bodyPr>
          <a:lstStyle/>
          <a:p>
            <a:pPr algn="l"/>
            <a:r>
              <a:rPr lang="en-US" sz="1100" dirty="0">
                <a:latin typeface="Arial" panose="020B0604020202020204" pitchFamily="34" charset="0"/>
                <a:cs typeface="Arial" panose="020B0604020202020204" pitchFamily="34" charset="0"/>
              </a:rPr>
              <a:t>Elke</a:t>
            </a:r>
          </a:p>
        </p:txBody>
      </p:sp>
      <p:sp>
        <p:nvSpPr>
          <p:cNvPr id="16" name="Right Brace 15">
            <a:extLst>
              <a:ext uri="{FF2B5EF4-FFF2-40B4-BE49-F238E27FC236}">
                <a16:creationId xmlns:a16="http://schemas.microsoft.com/office/drawing/2014/main" xmlns="" id="{8E6A0686-89E6-2D4A-AF66-B6C4652C223B}"/>
              </a:ext>
            </a:extLst>
          </p:cNvPr>
          <p:cNvSpPr/>
          <p:nvPr/>
        </p:nvSpPr>
        <p:spPr>
          <a:xfrm>
            <a:off x="7249116" y="2857737"/>
            <a:ext cx="255518" cy="2038113"/>
          </a:xfrm>
          <a:prstGeom prst="rightBrace">
            <a:avLst/>
          </a:prstGeom>
          <a:ln w="1905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xmlns="" id="{C14F9CDC-824B-6E44-BEBC-FF7DCC171D3E}"/>
              </a:ext>
            </a:extLst>
          </p:cNvPr>
          <p:cNvSpPr txBox="1"/>
          <p:nvPr/>
        </p:nvSpPr>
        <p:spPr>
          <a:xfrm>
            <a:off x="7504634" y="3456684"/>
            <a:ext cx="1507144" cy="769441"/>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O. </a:t>
            </a:r>
            <a:r>
              <a:rPr lang="en-US" sz="1100" dirty="0" err="1">
                <a:latin typeface="Arial" panose="020B0604020202020204" pitchFamily="34" charset="0"/>
                <a:cs typeface="Arial" panose="020B0604020202020204" pitchFamily="34" charset="0"/>
              </a:rPr>
              <a:t>Evdokimov</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C. Munoz Camacho, </a:t>
            </a:r>
          </a:p>
          <a:p>
            <a:r>
              <a:rPr lang="en-US" sz="1100" dirty="0">
                <a:latin typeface="Arial" panose="020B0604020202020204" pitchFamily="34" charset="0"/>
                <a:cs typeface="Arial" panose="020B0604020202020204" pitchFamily="34" charset="0"/>
              </a:rPr>
              <a:t>R. </a:t>
            </a:r>
            <a:r>
              <a:rPr lang="en-US" sz="1100" dirty="0" err="1">
                <a:latin typeface="Arial" panose="020B0604020202020204" pitchFamily="34" charset="0"/>
                <a:cs typeface="Arial" panose="020B0604020202020204" pitchFamily="34" charset="0"/>
              </a:rPr>
              <a:t>Seidl</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 Ullrich,</a:t>
            </a:r>
          </a:p>
        </p:txBody>
      </p:sp>
      <p:pic>
        <p:nvPicPr>
          <p:cNvPr id="2" name="Picture 1">
            <a:extLst>
              <a:ext uri="{FF2B5EF4-FFF2-40B4-BE49-F238E27FC236}">
                <a16:creationId xmlns:a16="http://schemas.microsoft.com/office/drawing/2014/main" xmlns="" id="{AAA4D706-777C-4B28-B30A-C1C42A21A6C6}"/>
              </a:ext>
            </a:extLst>
          </p:cNvPr>
          <p:cNvPicPr>
            <a:picLocks noChangeAspect="1"/>
          </p:cNvPicPr>
          <p:nvPr/>
        </p:nvPicPr>
        <p:blipFill>
          <a:blip r:embed="rId2"/>
          <a:stretch>
            <a:fillRect/>
          </a:stretch>
        </p:blipFill>
        <p:spPr>
          <a:xfrm>
            <a:off x="1245471" y="1657225"/>
            <a:ext cx="5879939" cy="3333509"/>
          </a:xfrm>
          <a:prstGeom prst="rect">
            <a:avLst/>
          </a:prstGeom>
        </p:spPr>
      </p:pic>
    </p:spTree>
    <p:extLst>
      <p:ext uri="{BB962C8B-B14F-4D97-AF65-F5344CB8AC3E}">
        <p14:creationId xmlns:p14="http://schemas.microsoft.com/office/powerpoint/2010/main" val="2099017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2BF9171-C6FD-BC40-BD2D-7E5B2A452288}"/>
              </a:ext>
            </a:extLst>
          </p:cNvPr>
          <p:cNvSpPr>
            <a:spLocks noGrp="1"/>
          </p:cNvSpPr>
          <p:nvPr>
            <p:ph type="title"/>
          </p:nvPr>
        </p:nvSpPr>
        <p:spPr/>
        <p:txBody>
          <a:bodyPr/>
          <a:lstStyle/>
          <a:p>
            <a:r>
              <a:rPr lang="en-US" dirty="0"/>
              <a:t>Conceptual Design Report – section 8</a:t>
            </a:r>
          </a:p>
        </p:txBody>
      </p:sp>
      <p:sp>
        <p:nvSpPr>
          <p:cNvPr id="3" name="Slide Number Placeholder 2">
            <a:extLst>
              <a:ext uri="{FF2B5EF4-FFF2-40B4-BE49-F238E27FC236}">
                <a16:creationId xmlns:a16="http://schemas.microsoft.com/office/drawing/2014/main" xmlns="" id="{7F8B11CA-3C99-A042-B137-A767A4BAF620}"/>
              </a:ext>
            </a:extLst>
          </p:cNvPr>
          <p:cNvSpPr>
            <a:spLocks noGrp="1"/>
          </p:cNvSpPr>
          <p:nvPr>
            <p:ph type="sldNum" sz="quarter" idx="12"/>
          </p:nvPr>
        </p:nvSpPr>
        <p:spPr/>
        <p:txBody>
          <a:bodyPr/>
          <a:lstStyle/>
          <a:p>
            <a:fld id="{893C5830-40F3-F04E-B2E3-10E6672BA8FF}" type="slidenum">
              <a:rPr lang="en-US" smtClean="0"/>
              <a:pPr/>
              <a:t>13</a:t>
            </a:fld>
            <a:endParaRPr lang="en-US"/>
          </a:p>
        </p:txBody>
      </p:sp>
      <p:sp>
        <p:nvSpPr>
          <p:cNvPr id="18" name="TextBox 17">
            <a:extLst>
              <a:ext uri="{FF2B5EF4-FFF2-40B4-BE49-F238E27FC236}">
                <a16:creationId xmlns:a16="http://schemas.microsoft.com/office/drawing/2014/main" xmlns="" id="{119C84E5-808F-BB4F-A67A-5A7B29E34AAF}"/>
              </a:ext>
            </a:extLst>
          </p:cNvPr>
          <p:cNvSpPr txBox="1"/>
          <p:nvPr/>
        </p:nvSpPr>
        <p:spPr>
          <a:xfrm>
            <a:off x="7045464" y="1254586"/>
            <a:ext cx="436338" cy="261610"/>
          </a:xfrm>
          <a:prstGeom prst="rect">
            <a:avLst/>
          </a:prstGeom>
          <a:noFill/>
        </p:spPr>
        <p:txBody>
          <a:bodyPr wrap="none" rtlCol="0">
            <a:spAutoFit/>
          </a:bodyPr>
          <a:lstStyle/>
          <a:p>
            <a:pPr algn="l"/>
            <a:r>
              <a:rPr lang="en-US" sz="1100" dirty="0">
                <a:latin typeface="Arial" panose="020B0604020202020204" pitchFamily="34" charset="0"/>
                <a:cs typeface="Arial" panose="020B0604020202020204" pitchFamily="34" charset="0"/>
              </a:rPr>
              <a:t>Rolf</a:t>
            </a:r>
          </a:p>
        </p:txBody>
      </p:sp>
      <p:sp>
        <p:nvSpPr>
          <p:cNvPr id="19" name="TextBox 18">
            <a:extLst>
              <a:ext uri="{FF2B5EF4-FFF2-40B4-BE49-F238E27FC236}">
                <a16:creationId xmlns:a16="http://schemas.microsoft.com/office/drawing/2014/main" xmlns="" id="{49FCC93C-50BC-164A-8792-8E4E597962C5}"/>
              </a:ext>
            </a:extLst>
          </p:cNvPr>
          <p:cNvSpPr txBox="1"/>
          <p:nvPr/>
        </p:nvSpPr>
        <p:spPr>
          <a:xfrm>
            <a:off x="7041971" y="1498119"/>
            <a:ext cx="500458" cy="276999"/>
          </a:xfrm>
          <a:prstGeom prst="rect">
            <a:avLst/>
          </a:prstGeom>
          <a:noFill/>
        </p:spPr>
        <p:txBody>
          <a:bodyPr wrap="none" rtlCol="0">
            <a:spAutoFit/>
          </a:bodyPr>
          <a:lstStyle/>
          <a:p>
            <a:pPr algn="l"/>
            <a:r>
              <a:rPr lang="en-US" sz="1200" dirty="0">
                <a:latin typeface="+mj-lt"/>
              </a:rPr>
              <a:t>Elke</a:t>
            </a:r>
          </a:p>
        </p:txBody>
      </p:sp>
      <p:sp>
        <p:nvSpPr>
          <p:cNvPr id="20" name="Right Brace 19">
            <a:extLst>
              <a:ext uri="{FF2B5EF4-FFF2-40B4-BE49-F238E27FC236}">
                <a16:creationId xmlns:a16="http://schemas.microsoft.com/office/drawing/2014/main" xmlns="" id="{6B3E0A84-AA2D-F446-90FF-1B88428C7691}"/>
              </a:ext>
            </a:extLst>
          </p:cNvPr>
          <p:cNvSpPr/>
          <p:nvPr/>
        </p:nvSpPr>
        <p:spPr>
          <a:xfrm>
            <a:off x="6572089" y="1914487"/>
            <a:ext cx="255518" cy="600164"/>
          </a:xfrm>
          <a:prstGeom prst="rightBrace">
            <a:avLst/>
          </a:prstGeom>
          <a:ln w="1905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a:extLst>
              <a:ext uri="{FF2B5EF4-FFF2-40B4-BE49-F238E27FC236}">
                <a16:creationId xmlns:a16="http://schemas.microsoft.com/office/drawing/2014/main" xmlns="" id="{67A15946-97AD-3F4D-8E0F-0CCC3D5A1FB0}"/>
              </a:ext>
            </a:extLst>
          </p:cNvPr>
          <p:cNvSpPr/>
          <p:nvPr/>
        </p:nvSpPr>
        <p:spPr>
          <a:xfrm>
            <a:off x="6581179" y="2660765"/>
            <a:ext cx="240883" cy="1033718"/>
          </a:xfrm>
          <a:prstGeom prst="rightBrace">
            <a:avLst/>
          </a:prstGeom>
          <a:ln w="1905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xmlns="" id="{1295560D-47DF-8E4B-93B0-D5AA737E71F8}"/>
              </a:ext>
            </a:extLst>
          </p:cNvPr>
          <p:cNvSpPr txBox="1"/>
          <p:nvPr/>
        </p:nvSpPr>
        <p:spPr>
          <a:xfrm>
            <a:off x="7041971" y="1914487"/>
            <a:ext cx="1244251" cy="600164"/>
          </a:xfrm>
          <a:prstGeom prst="rect">
            <a:avLst/>
          </a:prstGeom>
          <a:noFill/>
        </p:spPr>
        <p:txBody>
          <a:bodyPr wrap="none" rtlCol="0">
            <a:spAutoFit/>
          </a:bodyPr>
          <a:lstStyle/>
          <a:p>
            <a:r>
              <a:rPr lang="en-US" sz="1100" dirty="0" err="1">
                <a:latin typeface="Arial" panose="020B0604020202020204" pitchFamily="34" charset="0"/>
                <a:cs typeface="Arial" panose="020B0604020202020204" pitchFamily="34" charset="0"/>
              </a:rPr>
              <a:t>Yulia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Furletova</a:t>
            </a:r>
            <a:r>
              <a:rPr lang="en-US" sz="1100" dirty="0">
                <a:latin typeface="Arial" panose="020B0604020202020204" pitchFamily="34" charset="0"/>
                <a:cs typeface="Arial" panose="020B0604020202020204" pitchFamily="34" charset="0"/>
              </a:rPr>
              <a:t>, </a:t>
            </a:r>
          </a:p>
          <a:p>
            <a:r>
              <a:rPr lang="en-US" sz="1100" dirty="0" err="1">
                <a:latin typeface="Arial" panose="020B0604020202020204" pitchFamily="34" charset="0"/>
                <a:cs typeface="Arial" panose="020B0604020202020204" pitchFamily="34" charset="0"/>
              </a:rPr>
              <a:t>Jin</a:t>
            </a:r>
            <a:r>
              <a:rPr lang="en-US" sz="1100" dirty="0">
                <a:latin typeface="Arial" panose="020B0604020202020204" pitchFamily="34" charset="0"/>
                <a:cs typeface="Arial" panose="020B0604020202020204" pitchFamily="34" charset="0"/>
              </a:rPr>
              <a:t> Huang, </a:t>
            </a:r>
          </a:p>
          <a:p>
            <a:r>
              <a:rPr lang="en-US" sz="1100" dirty="0">
                <a:latin typeface="Arial" panose="020B0604020202020204" pitchFamily="34" charset="0"/>
                <a:cs typeface="Arial" panose="020B0604020202020204" pitchFamily="34" charset="0"/>
              </a:rPr>
              <a:t>Latifa </a:t>
            </a:r>
            <a:r>
              <a:rPr lang="en-US" sz="1100" dirty="0" err="1">
                <a:latin typeface="Arial" panose="020B0604020202020204" pitchFamily="34" charset="0"/>
                <a:cs typeface="Arial" panose="020B0604020202020204" pitchFamily="34" charset="0"/>
              </a:rPr>
              <a:t>Elouadhriri</a:t>
            </a:r>
            <a:endParaRPr lang="en-US" sz="11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C6EABD93-1448-A541-A10D-BC6AB6820B48}"/>
              </a:ext>
            </a:extLst>
          </p:cNvPr>
          <p:cNvSpPr txBox="1"/>
          <p:nvPr/>
        </p:nvSpPr>
        <p:spPr>
          <a:xfrm>
            <a:off x="7041971" y="2991820"/>
            <a:ext cx="1338828" cy="430887"/>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Silvia Dalla Torre, </a:t>
            </a:r>
          </a:p>
          <a:p>
            <a:r>
              <a:rPr lang="en-US" sz="1100" dirty="0">
                <a:latin typeface="Arial" panose="020B0604020202020204" pitchFamily="34" charset="0"/>
                <a:cs typeface="Arial" panose="020B0604020202020204" pitchFamily="34" charset="0"/>
              </a:rPr>
              <a:t>Tanja Horn,</a:t>
            </a:r>
          </a:p>
        </p:txBody>
      </p:sp>
      <p:sp>
        <p:nvSpPr>
          <p:cNvPr id="24" name="TextBox 23">
            <a:extLst>
              <a:ext uri="{FF2B5EF4-FFF2-40B4-BE49-F238E27FC236}">
                <a16:creationId xmlns:a16="http://schemas.microsoft.com/office/drawing/2014/main" xmlns="" id="{3A63D504-95AA-2341-91C6-53075286B91A}"/>
              </a:ext>
            </a:extLst>
          </p:cNvPr>
          <p:cNvSpPr txBox="1"/>
          <p:nvPr/>
        </p:nvSpPr>
        <p:spPr>
          <a:xfrm>
            <a:off x="7045464" y="3701701"/>
            <a:ext cx="984565"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Alex Jentsch</a:t>
            </a:r>
          </a:p>
        </p:txBody>
      </p:sp>
      <p:sp>
        <p:nvSpPr>
          <p:cNvPr id="26" name="TextBox 25">
            <a:extLst>
              <a:ext uri="{FF2B5EF4-FFF2-40B4-BE49-F238E27FC236}">
                <a16:creationId xmlns:a16="http://schemas.microsoft.com/office/drawing/2014/main" xmlns="" id="{23A022E3-34A2-3E4C-9579-30CF37EF083B}"/>
              </a:ext>
            </a:extLst>
          </p:cNvPr>
          <p:cNvSpPr txBox="1"/>
          <p:nvPr/>
        </p:nvSpPr>
        <p:spPr>
          <a:xfrm>
            <a:off x="7045464" y="3930232"/>
            <a:ext cx="1353256" cy="600164"/>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Fernando Barbosa</a:t>
            </a:r>
          </a:p>
          <a:p>
            <a:r>
              <a:rPr lang="en-US" sz="1100" dirty="0">
                <a:latin typeface="Arial" panose="020B0604020202020204" pitchFamily="34" charset="0"/>
                <a:cs typeface="Arial" panose="020B0604020202020204" pitchFamily="34" charset="0"/>
              </a:rPr>
              <a:t>Kai Chen</a:t>
            </a:r>
          </a:p>
          <a:p>
            <a:r>
              <a:rPr lang="en-US" sz="1100" dirty="0">
                <a:latin typeface="Arial" panose="020B0604020202020204" pitchFamily="34" charset="0"/>
                <a:cs typeface="Arial" panose="020B0604020202020204" pitchFamily="34" charset="0"/>
              </a:rPr>
              <a:t>Andrea </a:t>
            </a:r>
            <a:r>
              <a:rPr lang="en-US" sz="1100" dirty="0" err="1">
                <a:latin typeface="Arial" panose="020B0604020202020204" pitchFamily="34" charset="0"/>
                <a:cs typeface="Arial" panose="020B0604020202020204" pitchFamily="34" charset="0"/>
              </a:rPr>
              <a:t>Bressan</a:t>
            </a:r>
            <a:endParaRPr lang="en-US" sz="1100" dirty="0">
              <a:latin typeface="Arial" panose="020B0604020202020204" pitchFamily="34" charset="0"/>
              <a:cs typeface="Arial" panose="020B0604020202020204" pitchFamily="34" charset="0"/>
            </a:endParaRPr>
          </a:p>
        </p:txBody>
      </p:sp>
      <p:sp>
        <p:nvSpPr>
          <p:cNvPr id="27" name="Right Brace 26">
            <a:extLst>
              <a:ext uri="{FF2B5EF4-FFF2-40B4-BE49-F238E27FC236}">
                <a16:creationId xmlns:a16="http://schemas.microsoft.com/office/drawing/2014/main" xmlns="" id="{9AAAC167-57C8-D240-B24A-25908FCD12CC}"/>
              </a:ext>
            </a:extLst>
          </p:cNvPr>
          <p:cNvSpPr/>
          <p:nvPr/>
        </p:nvSpPr>
        <p:spPr>
          <a:xfrm>
            <a:off x="6595814" y="4651725"/>
            <a:ext cx="240883" cy="600164"/>
          </a:xfrm>
          <a:prstGeom prst="rightBrace">
            <a:avLst/>
          </a:prstGeom>
          <a:ln w="1905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xmlns="" id="{F5D84BA5-449C-5F46-9E49-C1BB5F9CCA5C}"/>
              </a:ext>
            </a:extLst>
          </p:cNvPr>
          <p:cNvSpPr/>
          <p:nvPr/>
        </p:nvSpPr>
        <p:spPr>
          <a:xfrm>
            <a:off x="6643277" y="5427389"/>
            <a:ext cx="184330" cy="1039137"/>
          </a:xfrm>
          <a:prstGeom prst="rightBrace">
            <a:avLst/>
          </a:prstGeom>
          <a:ln w="19050">
            <a:solidFill>
              <a:srgbClr val="0432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xmlns="" id="{3339FA44-F6A2-464A-9E5E-880C9CF60824}"/>
              </a:ext>
            </a:extLst>
          </p:cNvPr>
          <p:cNvSpPr txBox="1"/>
          <p:nvPr/>
        </p:nvSpPr>
        <p:spPr>
          <a:xfrm>
            <a:off x="7045464" y="4758927"/>
            <a:ext cx="1034257" cy="430887"/>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Dave Gaskell</a:t>
            </a:r>
          </a:p>
          <a:p>
            <a:r>
              <a:rPr lang="en-US" sz="1100" dirty="0">
                <a:latin typeface="Arial" panose="020B0604020202020204" pitchFamily="34" charset="0"/>
                <a:cs typeface="Arial" panose="020B0604020202020204" pitchFamily="34" charset="0"/>
              </a:rPr>
              <a:t>Bill </a:t>
            </a:r>
            <a:r>
              <a:rPr lang="en-US" sz="1100" dirty="0" err="1">
                <a:latin typeface="Arial" panose="020B0604020202020204" pitchFamily="34" charset="0"/>
                <a:cs typeface="Arial" panose="020B0604020202020204" pitchFamily="34" charset="0"/>
              </a:rPr>
              <a:t>Schmidke</a:t>
            </a:r>
            <a:endParaRPr lang="en-US" sz="11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555D2452-9711-6940-A0ED-7695BC8DABC3}"/>
              </a:ext>
            </a:extLst>
          </p:cNvPr>
          <p:cNvSpPr txBox="1"/>
          <p:nvPr/>
        </p:nvSpPr>
        <p:spPr>
          <a:xfrm>
            <a:off x="7073582" y="5646876"/>
            <a:ext cx="1316386" cy="600164"/>
          </a:xfrm>
          <a:prstGeom prst="rect">
            <a:avLst/>
          </a:prstGeom>
          <a:noFill/>
        </p:spPr>
        <p:txBody>
          <a:bodyPr wrap="none" rtlCol="0">
            <a:spAutoFit/>
          </a:bodyPr>
          <a:lstStyle/>
          <a:p>
            <a:r>
              <a:rPr lang="en-US" sz="1100" dirty="0" err="1">
                <a:latin typeface="Arial" panose="020B0604020202020204" pitchFamily="34" charset="0"/>
                <a:cs typeface="Arial" panose="020B0604020202020204" pitchFamily="34" charset="0"/>
              </a:rPr>
              <a:t>Yulia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Furletova</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Walt Akers</a:t>
            </a:r>
          </a:p>
          <a:p>
            <a:r>
              <a:rPr lang="en-US" sz="1100" dirty="0">
                <a:latin typeface="Arial" panose="020B0604020202020204" pitchFamily="34" charset="0"/>
                <a:cs typeface="Arial" panose="020B0604020202020204" pitchFamily="34" charset="0"/>
              </a:rPr>
              <a:t>Alexander Kiselev</a:t>
            </a:r>
          </a:p>
        </p:txBody>
      </p:sp>
      <p:pic>
        <p:nvPicPr>
          <p:cNvPr id="2" name="Picture 1">
            <a:extLst>
              <a:ext uri="{FF2B5EF4-FFF2-40B4-BE49-F238E27FC236}">
                <a16:creationId xmlns:a16="http://schemas.microsoft.com/office/drawing/2014/main" xmlns="" id="{E6022E7B-262F-49AC-BF21-E4F487AE53A7}"/>
              </a:ext>
            </a:extLst>
          </p:cNvPr>
          <p:cNvPicPr>
            <a:picLocks noChangeAspect="1"/>
          </p:cNvPicPr>
          <p:nvPr/>
        </p:nvPicPr>
        <p:blipFill>
          <a:blip r:embed="rId2"/>
          <a:stretch>
            <a:fillRect/>
          </a:stretch>
        </p:blipFill>
        <p:spPr>
          <a:xfrm>
            <a:off x="654325" y="824097"/>
            <a:ext cx="5949387" cy="2633241"/>
          </a:xfrm>
          <a:prstGeom prst="rect">
            <a:avLst/>
          </a:prstGeom>
        </p:spPr>
      </p:pic>
      <p:pic>
        <p:nvPicPr>
          <p:cNvPr id="6" name="Picture 5">
            <a:extLst>
              <a:ext uri="{FF2B5EF4-FFF2-40B4-BE49-F238E27FC236}">
                <a16:creationId xmlns:a16="http://schemas.microsoft.com/office/drawing/2014/main" xmlns="" id="{349F5C65-A744-4BE9-BAD7-E145DEE16511}"/>
              </a:ext>
            </a:extLst>
          </p:cNvPr>
          <p:cNvPicPr>
            <a:picLocks noChangeAspect="1"/>
          </p:cNvPicPr>
          <p:nvPr/>
        </p:nvPicPr>
        <p:blipFill>
          <a:blip r:embed="rId3"/>
          <a:stretch>
            <a:fillRect/>
          </a:stretch>
        </p:blipFill>
        <p:spPr>
          <a:xfrm>
            <a:off x="848322" y="3457109"/>
            <a:ext cx="5694744" cy="3009418"/>
          </a:xfrm>
          <a:prstGeom prst="rect">
            <a:avLst/>
          </a:prstGeom>
        </p:spPr>
      </p:pic>
    </p:spTree>
    <p:extLst>
      <p:ext uri="{BB962C8B-B14F-4D97-AF65-F5344CB8AC3E}">
        <p14:creationId xmlns:p14="http://schemas.microsoft.com/office/powerpoint/2010/main" val="1676258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FEDD22F-BBB1-48B5-8864-FD1CB16EF62F}"/>
              </a:ext>
            </a:extLst>
          </p:cNvPr>
          <p:cNvSpPr txBox="1"/>
          <p:nvPr/>
        </p:nvSpPr>
        <p:spPr>
          <a:xfrm>
            <a:off x="156978" y="649707"/>
            <a:ext cx="8776253" cy="5940088"/>
          </a:xfrm>
          <a:prstGeom prst="rect">
            <a:avLst/>
          </a:prstGeom>
          <a:noFill/>
        </p:spPr>
        <p:txBody>
          <a:bodyPr wrap="square" rtlCol="0">
            <a:spAutoFit/>
          </a:bodyPr>
          <a:lstStyle/>
          <a:p>
            <a:r>
              <a:rPr lang="en-US" sz="1600" i="1" dirty="0">
                <a:solidFill>
                  <a:srgbClr val="0000FF"/>
                </a:solidFill>
                <a:latin typeface="+mj-lt"/>
              </a:rPr>
              <a:t>(non-binding) </a:t>
            </a:r>
            <a:r>
              <a:rPr lang="en-US" sz="2000" dirty="0">
                <a:latin typeface="+mj-lt"/>
              </a:rPr>
              <a:t>Expressions of Interest (</a:t>
            </a:r>
            <a:r>
              <a:rPr lang="en-US" sz="2000" dirty="0" err="1">
                <a:latin typeface="+mj-lt"/>
              </a:rPr>
              <a:t>EoI</a:t>
            </a:r>
            <a:r>
              <a:rPr lang="en-US" sz="2000" dirty="0">
                <a:latin typeface="+mj-lt"/>
              </a:rPr>
              <a:t>) to get </a:t>
            </a:r>
            <a:r>
              <a:rPr lang="en-US" sz="2000" i="1" dirty="0">
                <a:latin typeface="+mj-lt"/>
              </a:rPr>
              <a:t>guidance on detector scope</a:t>
            </a:r>
            <a:endParaRPr lang="en-US" sz="2000" dirty="0">
              <a:solidFill>
                <a:srgbClr val="0432FF"/>
              </a:solidFill>
              <a:latin typeface="+mj-lt"/>
            </a:endParaRPr>
          </a:p>
          <a:p>
            <a:endParaRPr lang="en-US" dirty="0">
              <a:latin typeface="+mj-lt"/>
            </a:endParaRPr>
          </a:p>
          <a:p>
            <a:r>
              <a:rPr lang="en-US" dirty="0">
                <a:latin typeface="+mj-lt"/>
              </a:rPr>
              <a:t>Introduce concept and timeline for Call for Expressions of Interest            March 2020</a:t>
            </a:r>
          </a:p>
          <a:p>
            <a:r>
              <a:rPr lang="en-US" i="1" dirty="0">
                <a:latin typeface="+mj-lt"/>
              </a:rPr>
              <a:t>     (introduce notion for Expressions of Interest for contribution to EIC</a:t>
            </a:r>
            <a:endParaRPr lang="en-US" dirty="0">
              <a:latin typeface="+mj-lt"/>
            </a:endParaRPr>
          </a:p>
          <a:p>
            <a:r>
              <a:rPr lang="en-US" i="1" dirty="0">
                <a:latin typeface="+mj-lt"/>
              </a:rPr>
              <a:t>     detectors in plenary talks at 1</a:t>
            </a:r>
            <a:r>
              <a:rPr lang="en-US" i="1" baseline="30000" dirty="0">
                <a:latin typeface="+mj-lt"/>
              </a:rPr>
              <a:t>st</a:t>
            </a:r>
            <a:r>
              <a:rPr lang="en-US" i="1" dirty="0">
                <a:latin typeface="+mj-lt"/>
              </a:rPr>
              <a:t>Yellow Report (remote) meeting at Temple) </a:t>
            </a:r>
            <a:endParaRPr lang="en-US" dirty="0">
              <a:latin typeface="+mj-lt"/>
            </a:endParaRPr>
          </a:p>
          <a:p>
            <a:endParaRPr lang="en-US" sz="1200" dirty="0">
              <a:latin typeface="+mj-lt"/>
            </a:endParaRPr>
          </a:p>
          <a:p>
            <a:r>
              <a:rPr lang="en-US" dirty="0">
                <a:latin typeface="+mj-lt"/>
              </a:rPr>
              <a:t>Discussion Call for </a:t>
            </a:r>
            <a:r>
              <a:rPr lang="en-US" dirty="0" err="1">
                <a:latin typeface="+mj-lt"/>
              </a:rPr>
              <a:t>EoI</a:t>
            </a:r>
            <a:r>
              <a:rPr lang="en-US" dirty="0">
                <a:latin typeface="+mj-lt"/>
              </a:rPr>
              <a:t> for </a:t>
            </a:r>
            <a:r>
              <a:rPr lang="en-US" dirty="0">
                <a:solidFill>
                  <a:srgbClr val="0432FF"/>
                </a:solidFill>
                <a:latin typeface="+mj-lt"/>
              </a:rPr>
              <a:t>potential cooperation </a:t>
            </a:r>
            <a:r>
              <a:rPr lang="en-US" dirty="0">
                <a:latin typeface="+mj-lt"/>
              </a:rPr>
              <a:t>to EIC Detectors</a:t>
            </a:r>
            <a:endParaRPr lang="en-US" strike="sngStrike" dirty="0">
              <a:solidFill>
                <a:srgbClr val="0432FF"/>
              </a:solidFill>
              <a:latin typeface="+mj-lt"/>
            </a:endParaRPr>
          </a:p>
          <a:p>
            <a:r>
              <a:rPr lang="en-US" i="1" dirty="0">
                <a:solidFill>
                  <a:srgbClr val="0432FF"/>
                </a:solidFill>
                <a:latin typeface="+mj-lt"/>
              </a:rPr>
              <a:t>    </a:t>
            </a:r>
            <a:r>
              <a:rPr lang="en-US" i="1" dirty="0">
                <a:latin typeface="+mj-lt"/>
              </a:rPr>
              <a:t>initial </a:t>
            </a:r>
            <a:r>
              <a:rPr lang="en-US" dirty="0">
                <a:latin typeface="+mj-lt"/>
              </a:rPr>
              <a:t>d</a:t>
            </a:r>
            <a:r>
              <a:rPr lang="en-US" i="1" dirty="0">
                <a:latin typeface="+mj-lt"/>
              </a:rPr>
              <a:t>iscussion session at Remote EICUGM	                           </a:t>
            </a:r>
            <a:r>
              <a:rPr lang="en-US" dirty="0">
                <a:latin typeface="+mj-lt"/>
              </a:rPr>
              <a:t>April 23 2020</a:t>
            </a:r>
          </a:p>
          <a:p>
            <a:r>
              <a:rPr lang="en-US" i="1" dirty="0">
                <a:latin typeface="+mj-lt"/>
              </a:rPr>
              <a:t>    final discussion at 2</a:t>
            </a:r>
            <a:r>
              <a:rPr lang="en-US" i="1" baseline="30000" dirty="0">
                <a:latin typeface="+mj-lt"/>
              </a:rPr>
              <a:t>nd</a:t>
            </a:r>
            <a:r>
              <a:rPr lang="en-US" i="1" dirty="0">
                <a:latin typeface="+mj-lt"/>
              </a:rPr>
              <a:t> Yellow Report meeting at Pavia</a:t>
            </a:r>
            <a:r>
              <a:rPr lang="en-US" dirty="0">
                <a:latin typeface="+mj-lt"/>
              </a:rPr>
              <a:t>	             May 20 2020</a:t>
            </a:r>
          </a:p>
          <a:p>
            <a:endParaRPr lang="en-US" sz="1200" dirty="0">
              <a:latin typeface="+mj-lt"/>
            </a:endParaRPr>
          </a:p>
          <a:p>
            <a:r>
              <a:rPr lang="en-US" dirty="0">
                <a:latin typeface="+mj-lt"/>
              </a:rPr>
              <a:t>Call for </a:t>
            </a:r>
            <a:r>
              <a:rPr lang="en-US" dirty="0" err="1">
                <a:latin typeface="+mj-lt"/>
              </a:rPr>
              <a:t>EoI</a:t>
            </a:r>
            <a:r>
              <a:rPr lang="en-US" dirty="0">
                <a:latin typeface="+mj-lt"/>
              </a:rPr>
              <a:t> for potential cooperation to EIC Detectors             	             </a:t>
            </a:r>
            <a:r>
              <a:rPr lang="en-US" dirty="0">
                <a:solidFill>
                  <a:srgbClr val="0432FF"/>
                </a:solidFill>
                <a:latin typeface="+mj-lt"/>
              </a:rPr>
              <a:t>May 31 2020</a:t>
            </a:r>
            <a:endParaRPr lang="en-US" strike="sngStrike" dirty="0">
              <a:solidFill>
                <a:srgbClr val="0432FF"/>
              </a:solidFill>
              <a:latin typeface="+mj-lt"/>
            </a:endParaRPr>
          </a:p>
          <a:p>
            <a:r>
              <a:rPr lang="en-US" dirty="0">
                <a:latin typeface="+mj-lt"/>
              </a:rPr>
              <a:t>	</a:t>
            </a:r>
            <a:r>
              <a:rPr lang="en-US" i="1" dirty="0">
                <a:latin typeface="+mj-lt"/>
              </a:rPr>
              <a:t>(issue call after folding in feedback of EICUG)</a:t>
            </a:r>
            <a:endParaRPr lang="en-US" dirty="0">
              <a:solidFill>
                <a:srgbClr val="FF0000"/>
              </a:solidFill>
              <a:latin typeface="+mj-lt"/>
            </a:endParaRPr>
          </a:p>
          <a:p>
            <a:pPr>
              <a:lnSpc>
                <a:spcPct val="100000"/>
              </a:lnSpc>
            </a:pPr>
            <a:endParaRPr lang="en-US" sz="1200" dirty="0">
              <a:latin typeface="+mj-lt"/>
            </a:endParaRPr>
          </a:p>
          <a:p>
            <a:pPr>
              <a:lnSpc>
                <a:spcPct val="100000"/>
              </a:lnSpc>
            </a:pPr>
            <a:endParaRPr lang="en-US" sz="1200" dirty="0">
              <a:latin typeface="+mj-lt"/>
            </a:endParaRPr>
          </a:p>
          <a:p>
            <a:pPr>
              <a:lnSpc>
                <a:spcPct val="100000"/>
              </a:lnSpc>
            </a:pPr>
            <a:r>
              <a:rPr lang="en-US" b="1" dirty="0">
                <a:solidFill>
                  <a:srgbClr val="0432FF"/>
                </a:solidFill>
                <a:latin typeface="+mj-lt"/>
              </a:rPr>
              <a:t>Deadline </a:t>
            </a:r>
            <a:r>
              <a:rPr lang="en-US" b="1" dirty="0" err="1">
                <a:solidFill>
                  <a:srgbClr val="0432FF"/>
                </a:solidFill>
                <a:latin typeface="+mj-lt"/>
              </a:rPr>
              <a:t>EoI</a:t>
            </a:r>
            <a:r>
              <a:rPr lang="en-US" b="1" dirty="0">
                <a:solidFill>
                  <a:srgbClr val="0432FF"/>
                </a:solidFill>
                <a:latin typeface="+mj-lt"/>
              </a:rPr>
              <a:t> for potential cooperation to EIC Detectors           November 1 2020</a:t>
            </a:r>
          </a:p>
          <a:p>
            <a:pPr>
              <a:lnSpc>
                <a:spcPct val="100000"/>
              </a:lnSpc>
            </a:pPr>
            <a:endParaRPr lang="en-US" sz="1200" b="1" dirty="0">
              <a:solidFill>
                <a:srgbClr val="0432FF"/>
              </a:solidFill>
              <a:latin typeface="+mj-lt"/>
            </a:endParaRPr>
          </a:p>
          <a:p>
            <a:pPr>
              <a:lnSpc>
                <a:spcPct val="100000"/>
              </a:lnSpc>
            </a:pPr>
            <a:r>
              <a:rPr lang="en-US" dirty="0">
                <a:solidFill>
                  <a:srgbClr val="0432FF"/>
                </a:solidFill>
                <a:latin typeface="+mj-lt"/>
              </a:rPr>
              <a:t>Status report at 4</a:t>
            </a:r>
            <a:r>
              <a:rPr lang="en-US" baseline="30000" dirty="0">
                <a:solidFill>
                  <a:srgbClr val="0432FF"/>
                </a:solidFill>
                <a:latin typeface="+mj-lt"/>
              </a:rPr>
              <a:t>th</a:t>
            </a:r>
            <a:r>
              <a:rPr lang="en-US" dirty="0">
                <a:solidFill>
                  <a:srgbClr val="0432FF"/>
                </a:solidFill>
                <a:latin typeface="+mj-lt"/>
              </a:rPr>
              <a:t> (final) Yellow Report meeting at UCB/LBL   November 19-21 2020</a:t>
            </a:r>
            <a:endParaRPr lang="en-US" i="1" dirty="0">
              <a:latin typeface="+mj-lt"/>
            </a:endParaRPr>
          </a:p>
          <a:p>
            <a:r>
              <a:rPr lang="en-US" i="1" dirty="0">
                <a:latin typeface="+mj-lt"/>
              </a:rPr>
              <a:t>	</a:t>
            </a:r>
            <a:r>
              <a:rPr lang="en-US" i="1" dirty="0">
                <a:solidFill>
                  <a:srgbClr val="FF0000"/>
                </a:solidFill>
                <a:latin typeface="+mj-lt"/>
              </a:rPr>
              <a:t>(also discussion session at 4th Yellow Report meeting</a:t>
            </a:r>
          </a:p>
          <a:p>
            <a:r>
              <a:rPr lang="en-US" i="1" dirty="0">
                <a:solidFill>
                  <a:srgbClr val="FF0000"/>
                </a:solidFill>
                <a:latin typeface="+mj-lt"/>
              </a:rPr>
              <a:t>	on 2nd IR ideas based on YR and Accelerator Task Force status) </a:t>
            </a:r>
          </a:p>
          <a:p>
            <a:endParaRPr lang="en-US" sz="1200" dirty="0">
              <a:latin typeface="+mj-lt"/>
            </a:endParaRPr>
          </a:p>
          <a:p>
            <a:r>
              <a:rPr lang="en-US" dirty="0">
                <a:latin typeface="+mj-lt"/>
              </a:rPr>
              <a:t>Evaluate </a:t>
            </a:r>
            <a:r>
              <a:rPr lang="en-US" dirty="0" err="1">
                <a:latin typeface="+mj-lt"/>
              </a:rPr>
              <a:t>EoI</a:t>
            </a:r>
            <a:r>
              <a:rPr lang="en-US" dirty="0">
                <a:latin typeface="+mj-lt"/>
              </a:rPr>
              <a:t> and inform Call for Detector Proposal(s)                           February 2021</a:t>
            </a:r>
          </a:p>
          <a:p>
            <a:r>
              <a:rPr lang="en-US" dirty="0">
                <a:latin typeface="+mj-lt"/>
              </a:rPr>
              <a:t>	</a:t>
            </a:r>
            <a:r>
              <a:rPr lang="en-US" i="1" dirty="0">
                <a:latin typeface="+mj-lt"/>
              </a:rPr>
              <a:t>(complete after assumed January 2021 Yellow Report</a:t>
            </a:r>
          </a:p>
          <a:p>
            <a:r>
              <a:rPr lang="en-US" i="1" dirty="0">
                <a:latin typeface="+mj-lt"/>
              </a:rPr>
              <a:t>	completion,</a:t>
            </a:r>
            <a:r>
              <a:rPr lang="en-US" dirty="0">
                <a:latin typeface="+mj-lt"/>
              </a:rPr>
              <a:t> </a:t>
            </a:r>
            <a:r>
              <a:rPr lang="en-US" i="1" dirty="0" err="1">
                <a:latin typeface="+mj-lt"/>
              </a:rPr>
              <a:t>EoI</a:t>
            </a:r>
            <a:r>
              <a:rPr lang="en-US" i="1" dirty="0">
                <a:latin typeface="+mj-lt"/>
              </a:rPr>
              <a:t> can give guidance on detector scope)</a:t>
            </a:r>
            <a:endParaRPr lang="en-US" dirty="0">
              <a:latin typeface="+mj-lt"/>
            </a:endParaRPr>
          </a:p>
        </p:txBody>
      </p:sp>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xmlns="" id="{49939B16-FCC0-9C4F-9C95-20A55C1F78D2}"/>
              </a:ext>
            </a:extLst>
          </p:cNvPr>
          <p:cNvSpPr>
            <a:spLocks noGrp="1"/>
          </p:cNvSpPr>
          <p:nvPr>
            <p:ph type="title"/>
          </p:nvPr>
        </p:nvSpPr>
        <p:spPr/>
        <p:txBody>
          <a:bodyPr>
            <a:normAutofit/>
          </a:bodyPr>
          <a:lstStyle/>
          <a:p>
            <a:r>
              <a:rPr lang="en-US" dirty="0"/>
              <a:t>Expression of Interest Timeline</a:t>
            </a:r>
          </a:p>
        </p:txBody>
      </p:sp>
      <p:sp>
        <p:nvSpPr>
          <p:cNvPr id="2" name="Slide Number Placeholder 1"/>
          <p:cNvSpPr>
            <a:spLocks noGrp="1"/>
          </p:cNvSpPr>
          <p:nvPr>
            <p:ph type="sldNum" sz="quarter" idx="12"/>
          </p:nvPr>
        </p:nvSpPr>
        <p:spPr/>
        <p:txBody>
          <a:bodyPr/>
          <a:lstStyle/>
          <a:p>
            <a:fld id="{87034D8C-3CB4-402A-BC46-2AB14C0FE90A}" type="slidenum">
              <a:rPr lang="en-US" smtClean="0"/>
              <a:pPr/>
              <a:t>14</a:t>
            </a:fld>
            <a:endParaRPr lang="en-US"/>
          </a:p>
        </p:txBody>
      </p:sp>
      <p:pic>
        <p:nvPicPr>
          <p:cNvPr id="5" name="Picture 4">
            <a:extLst>
              <a:ext uri="{FF2B5EF4-FFF2-40B4-BE49-F238E27FC236}">
                <a16:creationId xmlns:a16="http://schemas.microsoft.com/office/drawing/2014/main" xmlns="" id="{4D6C0DC0-DD65-C849-A079-B68A29B03600}"/>
              </a:ext>
            </a:extLst>
          </p:cNvPr>
          <p:cNvPicPr>
            <a:picLocks noChangeAspect="1"/>
          </p:cNvPicPr>
          <p:nvPr/>
        </p:nvPicPr>
        <p:blipFill>
          <a:blip r:embed="rId2"/>
          <a:stretch>
            <a:fillRect/>
          </a:stretch>
        </p:blipFill>
        <p:spPr>
          <a:xfrm>
            <a:off x="8116183" y="1521053"/>
            <a:ext cx="540598" cy="698822"/>
          </a:xfrm>
          <a:prstGeom prst="rect">
            <a:avLst/>
          </a:prstGeom>
        </p:spPr>
      </p:pic>
      <p:pic>
        <p:nvPicPr>
          <p:cNvPr id="11" name="Picture 10">
            <a:extLst>
              <a:ext uri="{FF2B5EF4-FFF2-40B4-BE49-F238E27FC236}">
                <a16:creationId xmlns:a16="http://schemas.microsoft.com/office/drawing/2014/main" xmlns="" id="{4F7E5C6F-420E-A84B-8C2F-DB26FB8B6791}"/>
              </a:ext>
            </a:extLst>
          </p:cNvPr>
          <p:cNvPicPr>
            <a:picLocks noChangeAspect="1"/>
          </p:cNvPicPr>
          <p:nvPr/>
        </p:nvPicPr>
        <p:blipFill>
          <a:blip r:embed="rId2"/>
          <a:stretch>
            <a:fillRect/>
          </a:stretch>
        </p:blipFill>
        <p:spPr>
          <a:xfrm>
            <a:off x="6818553" y="2148157"/>
            <a:ext cx="540598" cy="698822"/>
          </a:xfrm>
          <a:prstGeom prst="rect">
            <a:avLst/>
          </a:prstGeom>
        </p:spPr>
      </p:pic>
      <p:pic>
        <p:nvPicPr>
          <p:cNvPr id="9" name="Picture 8">
            <a:extLst>
              <a:ext uri="{FF2B5EF4-FFF2-40B4-BE49-F238E27FC236}">
                <a16:creationId xmlns:a16="http://schemas.microsoft.com/office/drawing/2014/main" xmlns="" id="{028C4BA7-3EC8-A94E-AF32-59D9BE3AC3D6}"/>
              </a:ext>
            </a:extLst>
          </p:cNvPr>
          <p:cNvPicPr>
            <a:picLocks noChangeAspect="1"/>
          </p:cNvPicPr>
          <p:nvPr/>
        </p:nvPicPr>
        <p:blipFill>
          <a:blip r:embed="rId2"/>
          <a:stretch>
            <a:fillRect/>
          </a:stretch>
        </p:blipFill>
        <p:spPr>
          <a:xfrm>
            <a:off x="6067634" y="3079589"/>
            <a:ext cx="540598" cy="698822"/>
          </a:xfrm>
          <a:prstGeom prst="rect">
            <a:avLst/>
          </a:prstGeom>
        </p:spPr>
      </p:pic>
      <p:sp>
        <p:nvSpPr>
          <p:cNvPr id="10" name="TextBox 9">
            <a:extLst>
              <a:ext uri="{FF2B5EF4-FFF2-40B4-BE49-F238E27FC236}">
                <a16:creationId xmlns:a16="http://schemas.microsoft.com/office/drawing/2014/main" xmlns="" id="{A18FAC41-B459-4CEE-B2B7-781D08D5864B}"/>
              </a:ext>
            </a:extLst>
          </p:cNvPr>
          <p:cNvSpPr txBox="1"/>
          <p:nvPr/>
        </p:nvSpPr>
        <p:spPr>
          <a:xfrm>
            <a:off x="5061205" y="3872522"/>
            <a:ext cx="2553456" cy="276999"/>
          </a:xfrm>
          <a:prstGeom prst="rect">
            <a:avLst/>
          </a:prstGeom>
          <a:noFill/>
        </p:spPr>
        <p:txBody>
          <a:bodyPr wrap="none" rtlCol="0">
            <a:spAutoFit/>
          </a:bodyPr>
          <a:lstStyle/>
          <a:p>
            <a:r>
              <a:rPr lang="en-US" sz="1200" dirty="0">
                <a:hlinkClick r:id="rId3"/>
              </a:rPr>
              <a:t>https://www.bnl.gov/EIC/EOI.php</a:t>
            </a:r>
            <a:r>
              <a:rPr lang="en-US" sz="1200" dirty="0"/>
              <a:t> </a:t>
            </a:r>
          </a:p>
        </p:txBody>
      </p:sp>
    </p:spTree>
    <p:extLst>
      <p:ext uri="{BB962C8B-B14F-4D97-AF65-F5344CB8AC3E}">
        <p14:creationId xmlns:p14="http://schemas.microsoft.com/office/powerpoint/2010/main" val="254477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xmlns="" id="{49939B16-FCC0-9C4F-9C95-20A55C1F78D2}"/>
              </a:ext>
            </a:extLst>
          </p:cNvPr>
          <p:cNvSpPr>
            <a:spLocks noGrp="1"/>
          </p:cNvSpPr>
          <p:nvPr>
            <p:ph type="title"/>
          </p:nvPr>
        </p:nvSpPr>
        <p:spPr/>
        <p:txBody>
          <a:bodyPr>
            <a:normAutofit/>
          </a:bodyPr>
          <a:lstStyle/>
          <a:p>
            <a:r>
              <a:rPr lang="en-US" dirty="0">
                <a:latin typeface="+mj-lt"/>
              </a:rPr>
              <a:t>Detector Advisory Committee (DAC)</a:t>
            </a:r>
          </a:p>
        </p:txBody>
      </p:sp>
      <p:sp>
        <p:nvSpPr>
          <p:cNvPr id="2" name="Slide Number Placeholder 1"/>
          <p:cNvSpPr>
            <a:spLocks noGrp="1"/>
          </p:cNvSpPr>
          <p:nvPr>
            <p:ph type="sldNum" sz="quarter" idx="12"/>
          </p:nvPr>
        </p:nvSpPr>
        <p:spPr/>
        <p:txBody>
          <a:bodyPr/>
          <a:lstStyle/>
          <a:p>
            <a:fld id="{87034D8C-3CB4-402A-BC46-2AB14C0FE90A}" type="slidenum">
              <a:rPr lang="en-US" smtClean="0"/>
              <a:pPr/>
              <a:t>15</a:t>
            </a:fld>
            <a:endParaRPr lang="en-US"/>
          </a:p>
        </p:txBody>
      </p:sp>
      <p:sp>
        <p:nvSpPr>
          <p:cNvPr id="4" name="TextBox 3">
            <a:extLst>
              <a:ext uri="{FF2B5EF4-FFF2-40B4-BE49-F238E27FC236}">
                <a16:creationId xmlns:a16="http://schemas.microsoft.com/office/drawing/2014/main" xmlns="" id="{F45F3868-BB8D-4DE8-8B41-FB87070CB365}"/>
              </a:ext>
            </a:extLst>
          </p:cNvPr>
          <p:cNvSpPr txBox="1"/>
          <p:nvPr/>
        </p:nvSpPr>
        <p:spPr>
          <a:xfrm>
            <a:off x="95943" y="654780"/>
            <a:ext cx="8723513" cy="5816977"/>
          </a:xfrm>
          <a:prstGeom prst="rect">
            <a:avLst/>
          </a:prstGeom>
          <a:noFill/>
        </p:spPr>
        <p:txBody>
          <a:bodyPr wrap="square" rtlCol="0">
            <a:spAutoFit/>
          </a:bodyPr>
          <a:lstStyle/>
          <a:p>
            <a:pPr marL="342900" indent="-342900">
              <a:buClr>
                <a:srgbClr val="0432FF"/>
              </a:buClr>
              <a:buFont typeface="Wingdings" pitchFamily="2" charset="2"/>
              <a:buChar char="q"/>
            </a:pPr>
            <a:r>
              <a:rPr lang="en-US" sz="2000" dirty="0">
                <a:latin typeface="+mj-lt"/>
              </a:rPr>
              <a:t>International Committee assembled</a:t>
            </a:r>
          </a:p>
          <a:p>
            <a:pPr marL="800100" lvl="1" indent="-342900">
              <a:buClr>
                <a:srgbClr val="0432FF"/>
              </a:buClr>
              <a:buFont typeface="Wingdings" pitchFamily="2" charset="2"/>
              <a:buChar char="Ø"/>
            </a:pPr>
            <a:r>
              <a:rPr lang="en-US" dirty="0">
                <a:latin typeface="+mj-lt"/>
              </a:rPr>
              <a:t>Committee composition: geographically (USA: 5, Europe: 4, Asia: 1    Canada: 1, South America: 1) and gender diverse (5 females, 7 males)</a:t>
            </a:r>
          </a:p>
          <a:p>
            <a:pPr lvl="1">
              <a:buClr>
                <a:srgbClr val="0432FF"/>
              </a:buClr>
            </a:pPr>
            <a:endParaRPr lang="en-US" sz="1400" dirty="0">
              <a:latin typeface="+mj-lt"/>
            </a:endParaRPr>
          </a:p>
          <a:p>
            <a:pPr lvl="1">
              <a:buClr>
                <a:srgbClr val="0432FF"/>
              </a:buClr>
            </a:pPr>
            <a:endParaRPr lang="en-US" sz="1400" dirty="0">
              <a:latin typeface="+mj-lt"/>
            </a:endParaRPr>
          </a:p>
          <a:p>
            <a:pPr lvl="1">
              <a:buClr>
                <a:srgbClr val="0432FF"/>
              </a:buClr>
            </a:pPr>
            <a:endParaRPr lang="en-US" sz="1400" dirty="0">
              <a:latin typeface="+mj-lt"/>
            </a:endParaRPr>
          </a:p>
          <a:p>
            <a:pPr lvl="1">
              <a:buClr>
                <a:srgbClr val="0432FF"/>
              </a:buClr>
            </a:pPr>
            <a:endParaRPr lang="en-US" sz="1400" dirty="0">
              <a:latin typeface="+mj-lt"/>
            </a:endParaRPr>
          </a:p>
          <a:p>
            <a:pPr lvl="1">
              <a:buClr>
                <a:srgbClr val="0432FF"/>
              </a:buClr>
            </a:pPr>
            <a:endParaRPr lang="en-US" sz="1400" dirty="0">
              <a:latin typeface="+mj-lt"/>
            </a:endParaRPr>
          </a:p>
          <a:p>
            <a:pPr lvl="1">
              <a:buClr>
                <a:srgbClr val="0432FF"/>
              </a:buClr>
            </a:pPr>
            <a:endParaRPr lang="en-US" sz="1400" dirty="0">
              <a:latin typeface="+mj-lt"/>
            </a:endParaRPr>
          </a:p>
          <a:p>
            <a:pPr lvl="1">
              <a:buClr>
                <a:srgbClr val="0432FF"/>
              </a:buClr>
            </a:pPr>
            <a:endParaRPr lang="en-US" sz="1400" dirty="0">
              <a:latin typeface="+mj-lt"/>
            </a:endParaRPr>
          </a:p>
          <a:p>
            <a:pPr lvl="1">
              <a:buClr>
                <a:srgbClr val="0432FF"/>
              </a:buClr>
            </a:pPr>
            <a:endParaRPr lang="en-US" sz="1400" dirty="0">
              <a:latin typeface="+mj-lt"/>
            </a:endParaRPr>
          </a:p>
          <a:p>
            <a:pPr lvl="1">
              <a:buClr>
                <a:srgbClr val="0432FF"/>
              </a:buClr>
            </a:pPr>
            <a:endParaRPr lang="en-US" sz="1400" dirty="0">
              <a:latin typeface="+mj-lt"/>
            </a:endParaRPr>
          </a:p>
          <a:p>
            <a:pPr lvl="1">
              <a:buClr>
                <a:srgbClr val="0432FF"/>
              </a:buClr>
            </a:pPr>
            <a:endParaRPr lang="en-US" sz="1400" dirty="0">
              <a:latin typeface="+mj-lt"/>
            </a:endParaRPr>
          </a:p>
          <a:p>
            <a:pPr lvl="1">
              <a:buClr>
                <a:srgbClr val="0432FF"/>
              </a:buClr>
            </a:pPr>
            <a:endParaRPr lang="en-US" sz="1400" dirty="0">
              <a:latin typeface="+mj-lt"/>
            </a:endParaRPr>
          </a:p>
          <a:p>
            <a:pPr lvl="1">
              <a:buClr>
                <a:srgbClr val="0432FF"/>
              </a:buClr>
            </a:pPr>
            <a:endParaRPr lang="en-US" sz="1400" dirty="0">
              <a:latin typeface="+mj-lt"/>
            </a:endParaRPr>
          </a:p>
          <a:p>
            <a:pPr lvl="1">
              <a:buClr>
                <a:srgbClr val="0432FF"/>
              </a:buClr>
            </a:pPr>
            <a:endParaRPr lang="en-US" sz="1400" dirty="0">
              <a:latin typeface="+mj-lt"/>
            </a:endParaRPr>
          </a:p>
          <a:p>
            <a:pPr marL="342900" indent="-342900">
              <a:buClr>
                <a:srgbClr val="0432FF"/>
              </a:buClr>
              <a:buFont typeface="Wingdings" pitchFamily="2" charset="2"/>
              <a:buChar char="q"/>
            </a:pPr>
            <a:r>
              <a:rPr lang="en-US" sz="2000" dirty="0">
                <a:latin typeface="+mj-lt"/>
              </a:rPr>
              <a:t>Ex-officio: Chair and Vice-chair of EICUG Steering Committee</a:t>
            </a:r>
          </a:p>
          <a:p>
            <a:pPr marL="342900" indent="-342900">
              <a:buClr>
                <a:srgbClr val="0432FF"/>
              </a:buClr>
              <a:buFont typeface="Wingdings" pitchFamily="2" charset="2"/>
              <a:buChar char="q"/>
            </a:pPr>
            <a:r>
              <a:rPr lang="en-US" sz="2000" dirty="0">
                <a:latin typeface="+mj-lt"/>
              </a:rPr>
              <a:t>Ex-officio: Chair and coordinator of generic EIC detector R&amp;D program</a:t>
            </a:r>
          </a:p>
          <a:p>
            <a:pPr marL="342900" indent="-342900">
              <a:buClr>
                <a:srgbClr val="0432FF"/>
              </a:buClr>
              <a:buFont typeface="Wingdings" pitchFamily="2" charset="2"/>
              <a:buChar char="q"/>
            </a:pPr>
            <a:endParaRPr lang="en-US" sz="1400" dirty="0">
              <a:latin typeface="+mj-lt"/>
            </a:endParaRPr>
          </a:p>
          <a:p>
            <a:pPr marL="342900" indent="-342900">
              <a:buClr>
                <a:srgbClr val="0432FF"/>
              </a:buClr>
              <a:buFont typeface="Wingdings" pitchFamily="2" charset="2"/>
              <a:buChar char="q"/>
            </a:pPr>
            <a:r>
              <a:rPr lang="en-US" sz="2000" dirty="0">
                <a:latin typeface="+mj-lt"/>
              </a:rPr>
              <a:t>First meeting is </a:t>
            </a:r>
            <a:r>
              <a:rPr lang="en-US" sz="2000" strike="sngStrike" dirty="0">
                <a:latin typeface="+mj-lt"/>
              </a:rPr>
              <a:t>planned for early October 2020</a:t>
            </a:r>
            <a:r>
              <a:rPr lang="en-US" sz="2000" dirty="0">
                <a:latin typeface="+mj-lt"/>
              </a:rPr>
              <a:t> September 28 + 29, 2020. The goal for that initial meeting is to bring the DAC up to speed and prepare them for upcoming charges, e.g., related to input on the evaluation of the </a:t>
            </a:r>
            <a:r>
              <a:rPr lang="en-US" sz="2000" dirty="0" err="1">
                <a:latin typeface="+mj-lt"/>
              </a:rPr>
              <a:t>EoI</a:t>
            </a:r>
            <a:r>
              <a:rPr lang="en-US" sz="2000" dirty="0">
                <a:latin typeface="+mj-lt"/>
              </a:rPr>
              <a:t>. </a:t>
            </a:r>
          </a:p>
        </p:txBody>
      </p:sp>
      <p:graphicFrame>
        <p:nvGraphicFramePr>
          <p:cNvPr id="3" name="Table 2">
            <a:extLst>
              <a:ext uri="{FF2B5EF4-FFF2-40B4-BE49-F238E27FC236}">
                <a16:creationId xmlns:a16="http://schemas.microsoft.com/office/drawing/2014/main" xmlns="" id="{6480E022-0C3D-428B-BED3-231A93DF810A}"/>
              </a:ext>
            </a:extLst>
          </p:cNvPr>
          <p:cNvGraphicFramePr>
            <a:graphicFrameLocks noGrp="1"/>
          </p:cNvGraphicFramePr>
          <p:nvPr>
            <p:extLst>
              <p:ext uri="{D42A27DB-BD31-4B8C-83A1-F6EECF244321}">
                <p14:modId xmlns:p14="http://schemas.microsoft.com/office/powerpoint/2010/main" val="3829369095"/>
              </p:ext>
            </p:extLst>
          </p:nvPr>
        </p:nvGraphicFramePr>
        <p:xfrm>
          <a:off x="1696271" y="1657349"/>
          <a:ext cx="5381626" cy="2514606"/>
        </p:xfrm>
        <a:graphic>
          <a:graphicData uri="http://schemas.openxmlformats.org/drawingml/2006/table">
            <a:tbl>
              <a:tblPr>
                <a:tableStyleId>{5C22544A-7EE6-4342-B048-85BDC9FD1C3A}</a:tableStyleId>
              </a:tblPr>
              <a:tblGrid>
                <a:gridCol w="1600624">
                  <a:extLst>
                    <a:ext uri="{9D8B030D-6E8A-4147-A177-3AD203B41FA5}">
                      <a16:colId xmlns:a16="http://schemas.microsoft.com/office/drawing/2014/main" xmlns="" val="3009696126"/>
                    </a:ext>
                  </a:extLst>
                </a:gridCol>
                <a:gridCol w="1802277">
                  <a:extLst>
                    <a:ext uri="{9D8B030D-6E8A-4147-A177-3AD203B41FA5}">
                      <a16:colId xmlns:a16="http://schemas.microsoft.com/office/drawing/2014/main" xmlns="" val="1926323166"/>
                    </a:ext>
                  </a:extLst>
                </a:gridCol>
                <a:gridCol w="1978725">
                  <a:extLst>
                    <a:ext uri="{9D8B030D-6E8A-4147-A177-3AD203B41FA5}">
                      <a16:colId xmlns:a16="http://schemas.microsoft.com/office/drawing/2014/main" xmlns="" val="1713263756"/>
                    </a:ext>
                  </a:extLst>
                </a:gridCol>
              </a:tblGrid>
              <a:tr h="227204">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200" u="none" strike="noStrike">
                          <a:effectLst/>
                        </a:rPr>
                        <a:t>Institution</a:t>
                      </a:r>
                      <a:endParaRPr lang="en-US" sz="1200" b="1"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200" u="none" strike="noStrike">
                          <a:effectLst/>
                        </a:rPr>
                        <a:t>Expertise</a:t>
                      </a:r>
                      <a:endParaRPr lang="en-US" sz="1200" b="1"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1028407528"/>
                  </a:ext>
                </a:extLst>
              </a:tr>
              <a:tr h="190361">
                <a:tc>
                  <a:txBody>
                    <a:bodyPr/>
                    <a:lstStyle/>
                    <a:p>
                      <a:pPr algn="l" fontAlgn="b"/>
                      <a:r>
                        <a:rPr lang="en-US" sz="1000" u="none" strike="noStrike">
                          <a:effectLst/>
                        </a:rPr>
                        <a:t>Ed Kinney (chair)</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UC-Boulder</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EIC Science, general</a:t>
                      </a:r>
                      <a:endParaRPr lang="en-US" sz="1000" b="0"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4105323257"/>
                  </a:ext>
                </a:extLst>
              </a:tr>
              <a:tr h="190361">
                <a:tc>
                  <a:txBody>
                    <a:bodyPr/>
                    <a:lstStyle/>
                    <a:p>
                      <a:pPr algn="l" fontAlgn="b"/>
                      <a:r>
                        <a:rPr lang="en-US" sz="1000" u="none" strike="noStrike">
                          <a:effectLst/>
                        </a:rPr>
                        <a:t>Ewa Rondio</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Warsaw</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EIC Science, general</a:t>
                      </a:r>
                      <a:endParaRPr lang="en-US" sz="1000" b="0"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690353441"/>
                  </a:ext>
                </a:extLst>
              </a:tr>
              <a:tr h="190361">
                <a:tc>
                  <a:txBody>
                    <a:bodyPr/>
                    <a:lstStyle/>
                    <a:p>
                      <a:pPr algn="l" fontAlgn="b"/>
                      <a:r>
                        <a:rPr lang="en-US" sz="1000" u="none" strike="noStrike">
                          <a:effectLst/>
                        </a:rPr>
                        <a:t>Werner Riegler</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CERN</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Integration</a:t>
                      </a:r>
                      <a:endParaRPr lang="en-US" sz="1000" b="0"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276661838"/>
                  </a:ext>
                </a:extLst>
              </a:tr>
              <a:tr h="190361">
                <a:tc>
                  <a:txBody>
                    <a:bodyPr/>
                    <a:lstStyle/>
                    <a:p>
                      <a:pPr algn="l" fontAlgn="b"/>
                      <a:r>
                        <a:rPr lang="en-US" sz="1000" u="none" strike="noStrike">
                          <a:effectLst/>
                        </a:rPr>
                        <a:t>Greg Rakness</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FNAL</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Integration</a:t>
                      </a:r>
                      <a:endParaRPr lang="en-US" sz="1000" b="0"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2018487459"/>
                  </a:ext>
                </a:extLst>
              </a:tr>
              <a:tr h="193431">
                <a:tc>
                  <a:txBody>
                    <a:bodyPr/>
                    <a:lstStyle/>
                    <a:p>
                      <a:pPr algn="l" fontAlgn="b"/>
                      <a:r>
                        <a:rPr lang="en-US" sz="1000" u="none" strike="noStrike">
                          <a:effectLst/>
                        </a:rPr>
                        <a:t>Peter Krizan</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dirty="0">
                          <a:effectLst/>
                        </a:rPr>
                        <a:t>U Ljubljana</a:t>
                      </a:r>
                      <a:endParaRPr lang="en-US" sz="1000" b="0" i="0" u="none" strike="noStrike" dirty="0">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Particle Identification</a:t>
                      </a:r>
                      <a:endParaRPr lang="en-US" sz="1000" b="0"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1405653165"/>
                  </a:ext>
                </a:extLst>
              </a:tr>
              <a:tr h="190361">
                <a:tc>
                  <a:txBody>
                    <a:bodyPr/>
                    <a:lstStyle/>
                    <a:p>
                      <a:pPr algn="l" fontAlgn="b"/>
                      <a:r>
                        <a:rPr lang="en-US" sz="1000" u="none" strike="noStrike">
                          <a:effectLst/>
                        </a:rPr>
                        <a:t>Ana Amelia Machado</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Unicamp/Campinas State U.</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Particle Identification, Sensors</a:t>
                      </a:r>
                      <a:endParaRPr lang="en-US" sz="1000" b="0"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789986964"/>
                  </a:ext>
                </a:extLst>
              </a:tr>
              <a:tr h="190361">
                <a:tc>
                  <a:txBody>
                    <a:bodyPr/>
                    <a:lstStyle/>
                    <a:p>
                      <a:pPr algn="l" fontAlgn="b"/>
                      <a:r>
                        <a:rPr lang="en-US" sz="1000" u="none" strike="noStrike">
                          <a:effectLst/>
                        </a:rPr>
                        <a:t>Heidi Schellman</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dirty="0">
                          <a:effectLst/>
                        </a:rPr>
                        <a:t>Oregon State</a:t>
                      </a:r>
                      <a:endParaRPr lang="en-US" sz="1000" b="0" i="0" u="none" strike="noStrike" dirty="0">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Computing</a:t>
                      </a:r>
                      <a:endParaRPr lang="en-US" sz="1000" b="0"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1486865418"/>
                  </a:ext>
                </a:extLst>
              </a:tr>
              <a:tr h="190361">
                <a:tc>
                  <a:txBody>
                    <a:bodyPr/>
                    <a:lstStyle/>
                    <a:p>
                      <a:pPr algn="l" fontAlgn="b"/>
                      <a:r>
                        <a:rPr lang="en-US" sz="1000" u="none" strike="noStrike">
                          <a:effectLst/>
                        </a:rPr>
                        <a:t>Brigitte Vachon</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McGill</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Electronics</a:t>
                      </a:r>
                      <a:endParaRPr lang="en-US" sz="1000" b="0"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399274749"/>
                  </a:ext>
                </a:extLst>
              </a:tr>
              <a:tr h="190361">
                <a:tc>
                  <a:txBody>
                    <a:bodyPr/>
                    <a:lstStyle/>
                    <a:p>
                      <a:pPr algn="l" fontAlgn="b"/>
                      <a:r>
                        <a:rPr lang="en-US" sz="1000" u="none" strike="noStrike">
                          <a:effectLst/>
                        </a:rPr>
                        <a:t>Glenn Young</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BNL</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Calorimetry</a:t>
                      </a:r>
                      <a:endParaRPr lang="en-US" sz="1000" b="0"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2657380508"/>
                  </a:ext>
                </a:extLst>
              </a:tr>
              <a:tr h="190361">
                <a:tc>
                  <a:txBody>
                    <a:bodyPr/>
                    <a:lstStyle/>
                    <a:p>
                      <a:pPr algn="l" fontAlgn="b"/>
                      <a:r>
                        <a:rPr lang="en-US" sz="1000" u="none" strike="noStrike">
                          <a:effectLst/>
                        </a:rPr>
                        <a:t>Etiennette Auffray</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CERN</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Calorimetry</a:t>
                      </a:r>
                      <a:endParaRPr lang="en-US" sz="1000" b="0"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582706904"/>
                  </a:ext>
                </a:extLst>
              </a:tr>
              <a:tr h="190361">
                <a:tc>
                  <a:txBody>
                    <a:bodyPr/>
                    <a:lstStyle/>
                    <a:p>
                      <a:pPr algn="l" fontAlgn="b"/>
                      <a:r>
                        <a:rPr lang="en-US" sz="1000" u="none" strike="noStrike">
                          <a:effectLst/>
                        </a:rPr>
                        <a:t>Andrew White</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dirty="0">
                          <a:effectLst/>
                        </a:rPr>
                        <a:t>U. Texas Arlington</a:t>
                      </a:r>
                      <a:endParaRPr lang="en-US" sz="1000" b="0" i="0" u="none" strike="noStrike" dirty="0">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Tracking</a:t>
                      </a:r>
                      <a:endParaRPr lang="en-US" sz="1000" b="0" i="0" u="none" strike="noStrike">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1124041779"/>
                  </a:ext>
                </a:extLst>
              </a:tr>
              <a:tr h="190361">
                <a:tc>
                  <a:txBody>
                    <a:bodyPr/>
                    <a:lstStyle/>
                    <a:p>
                      <a:pPr algn="l" fontAlgn="b"/>
                      <a:r>
                        <a:rPr lang="en-US" sz="1000" u="none" strike="noStrike">
                          <a:effectLst/>
                        </a:rPr>
                        <a:t>Chi Yang</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a:effectLst/>
                        </a:rPr>
                        <a:t>SDU China</a:t>
                      </a:r>
                      <a:endParaRPr lang="en-US" sz="1000" b="0" i="0" u="none" strike="noStrike">
                        <a:solidFill>
                          <a:srgbClr val="000000"/>
                        </a:solidFill>
                        <a:effectLst/>
                        <a:latin typeface="Calibri" panose="020F0502020204030204" pitchFamily="34" charset="0"/>
                      </a:endParaRPr>
                    </a:p>
                  </a:txBody>
                  <a:tcPr marL="5538" marR="5538" marT="5538" marB="0" anchor="b"/>
                </a:tc>
                <a:tc>
                  <a:txBody>
                    <a:bodyPr/>
                    <a:lstStyle/>
                    <a:p>
                      <a:pPr algn="l" fontAlgn="b"/>
                      <a:r>
                        <a:rPr lang="en-US" sz="1000" u="none" strike="noStrike" dirty="0">
                          <a:effectLst/>
                        </a:rPr>
                        <a:t>Tracking</a:t>
                      </a:r>
                      <a:endParaRPr lang="en-US" sz="1000" b="0" i="0" u="none" strike="noStrike" dirty="0">
                        <a:solidFill>
                          <a:srgbClr val="000000"/>
                        </a:solidFill>
                        <a:effectLst/>
                        <a:latin typeface="Calibri" panose="020F0502020204030204" pitchFamily="34" charset="0"/>
                      </a:endParaRPr>
                    </a:p>
                  </a:txBody>
                  <a:tcPr marL="5538" marR="5538" marT="5538" marB="0" anchor="b"/>
                </a:tc>
                <a:extLst>
                  <a:ext uri="{0D108BD9-81ED-4DB2-BD59-A6C34878D82A}">
                    <a16:rowId xmlns:a16="http://schemas.microsoft.com/office/drawing/2014/main" xmlns="" val="1699488343"/>
                  </a:ext>
                </a:extLst>
              </a:tr>
            </a:tbl>
          </a:graphicData>
        </a:graphic>
      </p:graphicFrame>
    </p:spTree>
    <p:extLst>
      <p:ext uri="{BB962C8B-B14F-4D97-AF65-F5344CB8AC3E}">
        <p14:creationId xmlns:p14="http://schemas.microsoft.com/office/powerpoint/2010/main" val="3722874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DD302-94D0-1A49-91EB-B8E18E1D9309}"/>
              </a:ext>
            </a:extLst>
          </p:cNvPr>
          <p:cNvSpPr>
            <a:spLocks noGrp="1"/>
          </p:cNvSpPr>
          <p:nvPr>
            <p:ph type="title"/>
          </p:nvPr>
        </p:nvSpPr>
        <p:spPr/>
        <p:txBody>
          <a:bodyPr/>
          <a:lstStyle/>
          <a:p>
            <a:r>
              <a:rPr lang="en-US" dirty="0">
                <a:latin typeface="+mj-lt"/>
              </a:rPr>
              <a:t>Timeline beyond Expression of Interest</a:t>
            </a:r>
          </a:p>
        </p:txBody>
      </p:sp>
      <p:sp>
        <p:nvSpPr>
          <p:cNvPr id="3" name="Slide Number Placeholder 2">
            <a:extLst>
              <a:ext uri="{FF2B5EF4-FFF2-40B4-BE49-F238E27FC236}">
                <a16:creationId xmlns:a16="http://schemas.microsoft.com/office/drawing/2014/main" xmlns="" id="{0A9491E4-0B5C-FC49-90FF-2BD3A13BA6B1}"/>
              </a:ext>
            </a:extLst>
          </p:cNvPr>
          <p:cNvSpPr>
            <a:spLocks noGrp="1"/>
          </p:cNvSpPr>
          <p:nvPr>
            <p:ph type="sldNum" sz="quarter" idx="12"/>
          </p:nvPr>
        </p:nvSpPr>
        <p:spPr/>
        <p:txBody>
          <a:bodyPr/>
          <a:lstStyle/>
          <a:p>
            <a:fld id="{893C5830-40F3-F04E-B2E3-10E6672BA8FF}" type="slidenum">
              <a:rPr lang="en-US" smtClean="0"/>
              <a:pPr/>
              <a:t>16</a:t>
            </a:fld>
            <a:endParaRPr lang="en-US"/>
          </a:p>
        </p:txBody>
      </p:sp>
      <p:sp>
        <p:nvSpPr>
          <p:cNvPr id="6" name="TextBox 5">
            <a:extLst>
              <a:ext uri="{FF2B5EF4-FFF2-40B4-BE49-F238E27FC236}">
                <a16:creationId xmlns:a16="http://schemas.microsoft.com/office/drawing/2014/main" xmlns="" id="{7C0EDDC1-A9AC-0A4C-8465-2F38228B80B3}"/>
              </a:ext>
            </a:extLst>
          </p:cNvPr>
          <p:cNvSpPr txBox="1"/>
          <p:nvPr/>
        </p:nvSpPr>
        <p:spPr>
          <a:xfrm>
            <a:off x="6666197" y="1141149"/>
            <a:ext cx="2401619" cy="3754874"/>
          </a:xfrm>
          <a:prstGeom prst="rect">
            <a:avLst/>
          </a:prstGeom>
          <a:noFill/>
        </p:spPr>
        <p:txBody>
          <a:bodyPr wrap="none" rtlCol="0">
            <a:spAutoFit/>
          </a:bodyPr>
          <a:lstStyle/>
          <a:p>
            <a:pPr algn="l"/>
            <a:r>
              <a:rPr lang="en-US" sz="1400" b="1" dirty="0">
                <a:solidFill>
                  <a:srgbClr val="0432FF"/>
                </a:solidFill>
                <a:latin typeface="+mj-lt"/>
              </a:rPr>
              <a:t>March 2021:</a:t>
            </a:r>
          </a:p>
          <a:p>
            <a:r>
              <a:rPr lang="en-US" sz="1400" dirty="0">
                <a:latin typeface="+mj-lt"/>
              </a:rPr>
              <a:t>Issue Call for Detector </a:t>
            </a:r>
          </a:p>
          <a:p>
            <a:r>
              <a:rPr lang="en-US" sz="1400" dirty="0">
                <a:latin typeface="+mj-lt"/>
              </a:rPr>
              <a:t>Proposals</a:t>
            </a:r>
          </a:p>
          <a:p>
            <a:pPr algn="l"/>
            <a:endParaRPr lang="en-US" sz="1400" dirty="0">
              <a:latin typeface="+mj-lt"/>
            </a:endParaRPr>
          </a:p>
          <a:p>
            <a:pPr algn="l"/>
            <a:r>
              <a:rPr lang="en-US" sz="1400" b="1" dirty="0">
                <a:solidFill>
                  <a:srgbClr val="0432FF"/>
                </a:solidFill>
                <a:latin typeface="+mj-lt"/>
              </a:rPr>
              <a:t>September 2021:</a:t>
            </a:r>
          </a:p>
          <a:p>
            <a:r>
              <a:rPr lang="en-US" sz="1400" dirty="0">
                <a:latin typeface="+mj-lt"/>
              </a:rPr>
              <a:t>Deadline for Proposals</a:t>
            </a:r>
          </a:p>
          <a:p>
            <a:endParaRPr lang="en-US" sz="1400" dirty="0">
              <a:latin typeface="+mj-lt"/>
            </a:endParaRPr>
          </a:p>
          <a:p>
            <a:r>
              <a:rPr lang="en-US" sz="1400" b="1" dirty="0">
                <a:solidFill>
                  <a:srgbClr val="0432FF"/>
                </a:solidFill>
                <a:latin typeface="+mj-lt"/>
              </a:rPr>
              <a:t>December 2021:</a:t>
            </a:r>
          </a:p>
          <a:p>
            <a:r>
              <a:rPr lang="en-US" sz="1400" dirty="0">
                <a:latin typeface="+mj-lt"/>
              </a:rPr>
              <a:t>Selection of Detector(s)</a:t>
            </a:r>
          </a:p>
          <a:p>
            <a:endParaRPr lang="en-US" sz="1400" dirty="0">
              <a:latin typeface="+mj-lt"/>
            </a:endParaRPr>
          </a:p>
          <a:p>
            <a:endParaRPr lang="en-US" sz="1400" dirty="0">
              <a:latin typeface="+mj-lt"/>
            </a:endParaRPr>
          </a:p>
          <a:p>
            <a:r>
              <a:rPr lang="en-US" sz="1400" b="1" dirty="0">
                <a:latin typeface="+mj-lt"/>
              </a:rPr>
              <a:t>Evaluation Committee: </a:t>
            </a:r>
          </a:p>
          <a:p>
            <a:r>
              <a:rPr lang="en-US" sz="1400" dirty="0">
                <a:latin typeface="+mj-lt"/>
              </a:rPr>
              <a:t>Project management team</a:t>
            </a:r>
          </a:p>
          <a:p>
            <a:r>
              <a:rPr lang="en-US" sz="1400" dirty="0">
                <a:latin typeface="+mj-lt"/>
              </a:rPr>
              <a:t>Lab management</a:t>
            </a:r>
          </a:p>
          <a:p>
            <a:r>
              <a:rPr lang="en-US" sz="1400" dirty="0">
                <a:latin typeface="+mj-lt"/>
              </a:rPr>
              <a:t>Members of the User Group</a:t>
            </a:r>
          </a:p>
          <a:p>
            <a:r>
              <a:rPr lang="en-US" sz="1400" dirty="0">
                <a:latin typeface="+mj-lt"/>
              </a:rPr>
              <a:t>Advise from DAC</a:t>
            </a:r>
          </a:p>
          <a:p>
            <a:endParaRPr lang="en-US" sz="1400" dirty="0">
              <a:latin typeface="+mj-lt"/>
            </a:endParaRPr>
          </a:p>
        </p:txBody>
      </p:sp>
      <p:pic>
        <p:nvPicPr>
          <p:cNvPr id="9" name="Picture 8">
            <a:extLst>
              <a:ext uri="{FF2B5EF4-FFF2-40B4-BE49-F238E27FC236}">
                <a16:creationId xmlns:a16="http://schemas.microsoft.com/office/drawing/2014/main" xmlns="" id="{6888C71A-D28C-4349-9E38-C4C267833BE5}"/>
              </a:ext>
            </a:extLst>
          </p:cNvPr>
          <p:cNvPicPr>
            <a:picLocks noChangeAspect="1"/>
          </p:cNvPicPr>
          <p:nvPr/>
        </p:nvPicPr>
        <p:blipFill>
          <a:blip r:embed="rId2"/>
          <a:stretch>
            <a:fillRect/>
          </a:stretch>
        </p:blipFill>
        <p:spPr>
          <a:xfrm>
            <a:off x="-77728" y="831232"/>
            <a:ext cx="6920163" cy="4885619"/>
          </a:xfrm>
          <a:prstGeom prst="rect">
            <a:avLst/>
          </a:prstGeom>
        </p:spPr>
      </p:pic>
    </p:spTree>
    <p:extLst>
      <p:ext uri="{BB962C8B-B14F-4D97-AF65-F5344CB8AC3E}">
        <p14:creationId xmlns:p14="http://schemas.microsoft.com/office/powerpoint/2010/main" val="3509190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xmlns="" id="{49939B16-FCC0-9C4F-9C95-20A55C1F78D2}"/>
              </a:ext>
            </a:extLst>
          </p:cNvPr>
          <p:cNvSpPr>
            <a:spLocks noGrp="1"/>
          </p:cNvSpPr>
          <p:nvPr>
            <p:ph type="title"/>
          </p:nvPr>
        </p:nvSpPr>
        <p:spPr>
          <a:xfrm>
            <a:off x="-1" y="1"/>
            <a:ext cx="9081247" cy="510751"/>
          </a:xfrm>
        </p:spPr>
        <p:txBody>
          <a:bodyPr>
            <a:normAutofit fontScale="90000"/>
          </a:bodyPr>
          <a:lstStyle/>
          <a:p>
            <a:r>
              <a:rPr lang="en-US" dirty="0">
                <a:latin typeface="+mj-lt"/>
              </a:rPr>
              <a:t>Outlook/Summary</a:t>
            </a:r>
          </a:p>
        </p:txBody>
      </p:sp>
      <p:sp>
        <p:nvSpPr>
          <p:cNvPr id="2" name="Slide Number Placeholder 1"/>
          <p:cNvSpPr>
            <a:spLocks noGrp="1"/>
          </p:cNvSpPr>
          <p:nvPr>
            <p:ph type="sldNum" sz="quarter" idx="12"/>
          </p:nvPr>
        </p:nvSpPr>
        <p:spPr/>
        <p:txBody>
          <a:bodyPr/>
          <a:lstStyle/>
          <a:p>
            <a:fld id="{87034D8C-3CB4-402A-BC46-2AB14C0FE90A}" type="slidenum">
              <a:rPr lang="en-US" smtClean="0"/>
              <a:pPr/>
              <a:t>17</a:t>
            </a:fld>
            <a:endParaRPr lang="en-US"/>
          </a:p>
        </p:txBody>
      </p:sp>
      <p:sp>
        <p:nvSpPr>
          <p:cNvPr id="7" name="TextBox 6">
            <a:extLst>
              <a:ext uri="{FF2B5EF4-FFF2-40B4-BE49-F238E27FC236}">
                <a16:creationId xmlns:a16="http://schemas.microsoft.com/office/drawing/2014/main" xmlns="" id="{0C97F65B-3C48-4E57-ABC5-F2D0DAF2BBA5}"/>
              </a:ext>
            </a:extLst>
          </p:cNvPr>
          <p:cNvSpPr txBox="1"/>
          <p:nvPr/>
        </p:nvSpPr>
        <p:spPr>
          <a:xfrm>
            <a:off x="157856" y="786977"/>
            <a:ext cx="8828287" cy="5078313"/>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dirty="0">
                <a:solidFill>
                  <a:prstClr val="black"/>
                </a:solidFill>
                <a:latin typeface="Arial" panose="020B0604020202020204"/>
              </a:rPr>
              <a:t>The </a:t>
            </a:r>
            <a:r>
              <a:rPr lang="en-US" b="1" dirty="0">
                <a:solidFill>
                  <a:prstClr val="black"/>
                </a:solidFill>
                <a:latin typeface="Arial"/>
              </a:rPr>
              <a:t>EIC is capable of supporting a science program that includes two detectors and two interaction regions</a:t>
            </a:r>
            <a:r>
              <a:rPr lang="en-US" dirty="0">
                <a:solidFill>
                  <a:prstClr val="black"/>
                </a:solidFill>
                <a:latin typeface="Arial"/>
              </a:rPr>
              <a:t>.</a:t>
            </a:r>
            <a:endParaRPr lang="en-US" dirty="0"/>
          </a:p>
          <a:p>
            <a:pPr marL="742950" lvl="1" indent="-285750">
              <a:spcAft>
                <a:spcPts val="600"/>
              </a:spcAft>
              <a:buFont typeface="Courier New" panose="02070309020205020404" pitchFamily="49" charset="0"/>
              <a:buChar char="o"/>
            </a:pPr>
            <a:r>
              <a:rPr lang="en-US" sz="1400" dirty="0">
                <a:latin typeface="+mj-lt"/>
              </a:rPr>
              <a:t>The EIC is progressing rapidly in the US, we have dates (January 26-28, 2021) for a possible CD-1 review by the Office of Project Assessment, with an earlier OPA Status Review September 9-11, 2020.</a:t>
            </a:r>
          </a:p>
          <a:p>
            <a:pPr marL="742950" lvl="1" indent="-285750">
              <a:spcAft>
                <a:spcPts val="600"/>
              </a:spcAft>
              <a:buFont typeface="Courier New" panose="02070309020205020404" pitchFamily="49" charset="0"/>
              <a:buChar char="o"/>
            </a:pPr>
            <a:r>
              <a:rPr lang="en-US" sz="1400" dirty="0">
                <a:latin typeface="+mj-lt"/>
              </a:rPr>
              <a:t>The call for expression of interest is a crucial step to get guidance on the EIC detector scope.</a:t>
            </a:r>
          </a:p>
          <a:p>
            <a:pPr marL="742950" lvl="1" indent="-285750">
              <a:spcAft>
                <a:spcPts val="600"/>
              </a:spcAft>
              <a:buFont typeface="Courier New" panose="02070309020205020404" pitchFamily="49" charset="0"/>
              <a:buChar char="o"/>
            </a:pPr>
            <a:r>
              <a:rPr lang="en-US" sz="1400" dirty="0">
                <a:latin typeface="+mj-lt"/>
              </a:rPr>
              <a:t>The EIC Project needs to assume a scenario at this stage to keep us on track towards a CD-1 review, with manageable risk.</a:t>
            </a:r>
          </a:p>
          <a:p>
            <a:pPr marL="742950" lvl="1" indent="-285750">
              <a:spcAft>
                <a:spcPts val="600"/>
              </a:spcAft>
              <a:buFont typeface="Courier New" panose="02070309020205020404" pitchFamily="49" charset="0"/>
              <a:buChar char="o"/>
            </a:pPr>
            <a:r>
              <a:rPr lang="en-US" sz="1400" dirty="0">
                <a:latin typeface="+mj-lt"/>
              </a:rPr>
              <a:t>A presumed 70%-30% split of US and in-kind or international commitments for the first detector is a starting value as the level of international and non-DOE interest has not yet been fully assessed.</a:t>
            </a:r>
          </a:p>
          <a:p>
            <a:pPr marL="742950" lvl="1" indent="-285750">
              <a:spcAft>
                <a:spcPts val="600"/>
              </a:spcAft>
              <a:buFont typeface="Courier New" panose="02070309020205020404" pitchFamily="49" charset="0"/>
              <a:buChar char="o"/>
            </a:pPr>
            <a:r>
              <a:rPr lang="en-US" sz="1400" dirty="0">
                <a:latin typeface="+mj-lt"/>
              </a:rPr>
              <a:t>Ultimately, the EIC community will be very influential in determining the trajectory of both detectors (and Interaction Regions).</a:t>
            </a:r>
          </a:p>
          <a:p>
            <a:pPr marL="285750" indent="-285750">
              <a:spcAft>
                <a:spcPts val="600"/>
              </a:spcAft>
              <a:buFont typeface="Arial" panose="020B0604020202020204" pitchFamily="34" charset="0"/>
              <a:buChar char="•"/>
            </a:pPr>
            <a:r>
              <a:rPr lang="en-US" b="1" dirty="0">
                <a:latin typeface="+mj-lt"/>
              </a:rPr>
              <a:t>DOE/BNL/TJNAF interests in advancing the EIC are aligned</a:t>
            </a:r>
            <a:r>
              <a:rPr lang="en-US" dirty="0">
                <a:latin typeface="+mj-lt"/>
              </a:rPr>
              <a:t> and facilitated by weekly project meetings organized by DOE ONP</a:t>
            </a:r>
          </a:p>
          <a:p>
            <a:pPr marL="285750" indent="-285750">
              <a:spcAft>
                <a:spcPts val="600"/>
              </a:spcAft>
              <a:buFont typeface="Arial" panose="020B0604020202020204" pitchFamily="34" charset="0"/>
              <a:buChar char="•"/>
            </a:pPr>
            <a:r>
              <a:rPr lang="en-US" dirty="0">
                <a:latin typeface="+mj-lt"/>
              </a:rPr>
              <a:t>Prospects for significant international and domestic partners are being considered in planning the project – the EIC is a US-based project but to give the international community a sense of ownership is crucial – working on a governance structure.</a:t>
            </a:r>
          </a:p>
          <a:p>
            <a:pPr marL="285750" indent="-285750">
              <a:spcAft>
                <a:spcPts val="600"/>
              </a:spcAft>
              <a:buFont typeface="Arial" panose="020B0604020202020204" pitchFamily="34" charset="0"/>
              <a:buChar char="•"/>
            </a:pPr>
            <a:r>
              <a:rPr lang="en-US" b="1" dirty="0">
                <a:latin typeface="+mj-lt"/>
              </a:rPr>
              <a:t>Possible contributions to EIC accelerator scope not in </a:t>
            </a:r>
            <a:r>
              <a:rPr lang="en-US" b="1" dirty="0" err="1">
                <a:latin typeface="+mj-lt"/>
              </a:rPr>
              <a:t>EoI</a:t>
            </a:r>
            <a:r>
              <a:rPr lang="en-US" b="1" dirty="0">
                <a:latin typeface="+mj-lt"/>
              </a:rPr>
              <a:t> but welcome!</a:t>
            </a:r>
          </a:p>
        </p:txBody>
      </p:sp>
    </p:spTree>
    <p:extLst>
      <p:ext uri="{BB962C8B-B14F-4D97-AF65-F5344CB8AC3E}">
        <p14:creationId xmlns:p14="http://schemas.microsoft.com/office/powerpoint/2010/main" val="3078232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18</a:t>
            </a:fld>
            <a:endParaRPr lang="en-US"/>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39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BA9C912-A8D3-42D7-9E92-3DB7307A723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Detector Challenge of the EIC</a:t>
            </a:r>
            <a:endParaRPr lang="en-US" dirty="0"/>
          </a:p>
        </p:txBody>
      </p:sp>
      <p:sp>
        <p:nvSpPr>
          <p:cNvPr id="2" name="Slide Number Placeholder 1"/>
          <p:cNvSpPr>
            <a:spLocks noGrp="1"/>
          </p:cNvSpPr>
          <p:nvPr>
            <p:ph type="sldNum" sz="quarter" idx="12"/>
          </p:nvPr>
        </p:nvSpPr>
        <p:spPr/>
        <p:txBody>
          <a:bodyPr/>
          <a:lstStyle/>
          <a:p>
            <a:fld id="{87034D8C-3CB4-402A-BC46-2AB14C0FE90A}" type="slidenum">
              <a:rPr lang="en-US" smtClean="0"/>
              <a:pPr/>
              <a:t>19</a:t>
            </a:fld>
            <a:endParaRPr lang="en-US"/>
          </a:p>
        </p:txBody>
      </p:sp>
      <p:grpSp>
        <p:nvGrpSpPr>
          <p:cNvPr id="18" name="Group 17">
            <a:extLst>
              <a:ext uri="{FF2B5EF4-FFF2-40B4-BE49-F238E27FC236}">
                <a16:creationId xmlns:a16="http://schemas.microsoft.com/office/drawing/2014/main" xmlns="" id="{40629313-EA5B-4059-B97A-2CDFBACFEC11}"/>
              </a:ext>
            </a:extLst>
          </p:cNvPr>
          <p:cNvGrpSpPr/>
          <p:nvPr/>
        </p:nvGrpSpPr>
        <p:grpSpPr>
          <a:xfrm>
            <a:off x="109080" y="3085371"/>
            <a:ext cx="4967287" cy="3026491"/>
            <a:chOff x="92075" y="1605868"/>
            <a:chExt cx="4967287" cy="2971800"/>
          </a:xfrm>
        </p:grpSpPr>
        <p:pic>
          <p:nvPicPr>
            <p:cNvPr id="19" name="Picture 18" descr="Macintosh HD:Users:ryoshida:Documents:EIC:Figures:Joanna:Graphic2_EICscatteringF4-01.jpg">
              <a:extLst>
                <a:ext uri="{FF2B5EF4-FFF2-40B4-BE49-F238E27FC236}">
                  <a16:creationId xmlns:a16="http://schemas.microsoft.com/office/drawing/2014/main" xmlns="" id="{3C86061F-7CD1-46EB-8089-94D07449DB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075" y="1605868"/>
              <a:ext cx="4967287" cy="2971800"/>
            </a:xfrm>
            <a:prstGeom prst="rect">
              <a:avLst/>
            </a:prstGeom>
            <a:noFill/>
            <a:ln>
              <a:noFill/>
            </a:ln>
          </p:spPr>
        </p:pic>
        <p:sp>
          <p:nvSpPr>
            <p:cNvPr id="20" name="TextBox 19">
              <a:extLst>
                <a:ext uri="{FF2B5EF4-FFF2-40B4-BE49-F238E27FC236}">
                  <a16:creationId xmlns:a16="http://schemas.microsoft.com/office/drawing/2014/main" xmlns="" id="{A86855F3-C819-40DE-B244-F31BDF560141}"/>
                </a:ext>
              </a:extLst>
            </p:cNvPr>
            <p:cNvSpPr txBox="1"/>
            <p:nvPr/>
          </p:nvSpPr>
          <p:spPr>
            <a:xfrm>
              <a:off x="4090999" y="2214222"/>
              <a:ext cx="311150" cy="349968"/>
            </a:xfrm>
            <a:prstGeom prst="rect">
              <a:avLst/>
            </a:prstGeom>
            <a:noFill/>
          </p:spPr>
          <p:txBody>
            <a:bodyPr wrap="square" rtlCol="0">
              <a:spAutoFit/>
            </a:bodyPr>
            <a:lstStyle/>
            <a:p>
              <a:pPr fontAlgn="base" hangingPunct="0">
                <a:lnSpc>
                  <a:spcPct val="93000"/>
                </a:lnSpc>
                <a:spcBef>
                  <a:spcPct val="0"/>
                </a:spcBef>
                <a:spcAft>
                  <a:spcPct val="0"/>
                </a:spcAft>
                <a:buClr>
                  <a:srgbClr val="000000"/>
                </a:buClr>
                <a:buSzPct val="100000"/>
                <a:buFont typeface="Times New Roman" charset="0"/>
                <a:buNone/>
              </a:pPr>
              <a:r>
                <a:rPr lang="en-US">
                  <a:solidFill>
                    <a:srgbClr val="000000"/>
                  </a:solidFill>
                  <a:latin typeface="Arial" panose="020B0604020202020204" pitchFamily="34" charset="0"/>
                  <a:ea typeface="Comic Sans MS" charset="0"/>
                  <a:cs typeface="Arial" panose="020B0604020202020204" pitchFamily="34" charset="0"/>
                </a:rPr>
                <a:t>e</a:t>
              </a:r>
            </a:p>
          </p:txBody>
        </p:sp>
        <p:sp>
          <p:nvSpPr>
            <p:cNvPr id="21" name="TextBox 20">
              <a:extLst>
                <a:ext uri="{FF2B5EF4-FFF2-40B4-BE49-F238E27FC236}">
                  <a16:creationId xmlns:a16="http://schemas.microsoft.com/office/drawing/2014/main" xmlns="" id="{04555BD4-EB75-457A-867A-E2C245D36898}"/>
                </a:ext>
              </a:extLst>
            </p:cNvPr>
            <p:cNvSpPr txBox="1"/>
            <p:nvPr/>
          </p:nvSpPr>
          <p:spPr>
            <a:xfrm>
              <a:off x="1072845" y="1862576"/>
              <a:ext cx="426244" cy="349968"/>
            </a:xfrm>
            <a:prstGeom prst="rect">
              <a:avLst/>
            </a:prstGeom>
            <a:noFill/>
          </p:spPr>
          <p:txBody>
            <a:bodyPr wrap="square" rtlCol="0">
              <a:spAutoFit/>
            </a:bodyPr>
            <a:lstStyle/>
            <a:p>
              <a:pPr fontAlgn="base" hangingPunct="0">
                <a:lnSpc>
                  <a:spcPct val="93000"/>
                </a:lnSpc>
                <a:spcBef>
                  <a:spcPct val="0"/>
                </a:spcBef>
                <a:spcAft>
                  <a:spcPct val="0"/>
                </a:spcAft>
                <a:buClr>
                  <a:srgbClr val="000000"/>
                </a:buClr>
                <a:buSzPct val="100000"/>
                <a:buFont typeface="Times New Roman" charset="0"/>
                <a:buNone/>
              </a:pPr>
              <a:r>
                <a:rPr lang="en-US" dirty="0">
                  <a:solidFill>
                    <a:srgbClr val="000000"/>
                  </a:solidFill>
                  <a:latin typeface="Arial" panose="020B0604020202020204" pitchFamily="34" charset="0"/>
                  <a:ea typeface="Comic Sans MS" charset="0"/>
                  <a:cs typeface="Arial" panose="020B0604020202020204" pitchFamily="34" charset="0"/>
                </a:rPr>
                <a:t>e’</a:t>
              </a:r>
            </a:p>
          </p:txBody>
        </p:sp>
        <p:sp>
          <p:nvSpPr>
            <p:cNvPr id="22" name="TextBox 21">
              <a:extLst>
                <a:ext uri="{FF2B5EF4-FFF2-40B4-BE49-F238E27FC236}">
                  <a16:creationId xmlns:a16="http://schemas.microsoft.com/office/drawing/2014/main" xmlns="" id="{DF5EF613-2412-4D71-A75C-B88DC426F01A}"/>
                </a:ext>
              </a:extLst>
            </p:cNvPr>
            <p:cNvSpPr txBox="1"/>
            <p:nvPr/>
          </p:nvSpPr>
          <p:spPr>
            <a:xfrm>
              <a:off x="356089" y="2798637"/>
              <a:ext cx="716756" cy="349968"/>
            </a:xfrm>
            <a:prstGeom prst="rect">
              <a:avLst/>
            </a:prstGeom>
            <a:noFill/>
          </p:spPr>
          <p:txBody>
            <a:bodyPr wrap="square" rtlCol="0">
              <a:spAutoFit/>
            </a:bodyPr>
            <a:lstStyle/>
            <a:p>
              <a:pPr fontAlgn="base" hangingPunct="0">
                <a:lnSpc>
                  <a:spcPct val="93000"/>
                </a:lnSpc>
                <a:spcBef>
                  <a:spcPct val="0"/>
                </a:spcBef>
                <a:spcAft>
                  <a:spcPct val="0"/>
                </a:spcAft>
                <a:buClr>
                  <a:srgbClr val="000000"/>
                </a:buClr>
                <a:buSzPct val="100000"/>
                <a:buFont typeface="Times New Roman" charset="0"/>
                <a:buNone/>
              </a:pPr>
              <a:r>
                <a:rPr lang="en-US" dirty="0">
                  <a:solidFill>
                    <a:srgbClr val="000000"/>
                  </a:solidFill>
                  <a:latin typeface="Arial" panose="020B0604020202020204" pitchFamily="34" charset="0"/>
                  <a:ea typeface="Comic Sans MS" charset="0"/>
                  <a:cs typeface="Arial" panose="020B0604020202020204" pitchFamily="34" charset="0"/>
                </a:rPr>
                <a:t>p/A</a:t>
              </a:r>
            </a:p>
          </p:txBody>
        </p:sp>
      </p:grpSp>
      <p:sp>
        <p:nvSpPr>
          <p:cNvPr id="23" name="TextBox 22">
            <a:extLst>
              <a:ext uri="{FF2B5EF4-FFF2-40B4-BE49-F238E27FC236}">
                <a16:creationId xmlns:a16="http://schemas.microsoft.com/office/drawing/2014/main" xmlns="" id="{606B2B6A-FCA4-4A0F-89B3-3FF5D3CC5ADB}"/>
              </a:ext>
            </a:extLst>
          </p:cNvPr>
          <p:cNvSpPr txBox="1"/>
          <p:nvPr/>
        </p:nvSpPr>
        <p:spPr>
          <a:xfrm>
            <a:off x="49602" y="5287039"/>
            <a:ext cx="3611014" cy="893834"/>
          </a:xfrm>
          <a:prstGeom prst="rect">
            <a:avLst/>
          </a:prstGeom>
          <a:noFill/>
        </p:spPr>
        <p:txBody>
          <a:bodyPr wrap="square" rtlCol="0">
            <a:spAutoFit/>
          </a:bodyPr>
          <a:lstStyle/>
          <a:p>
            <a:pPr marL="342900" indent="-342900" fontAlgn="base" hangingPunct="0">
              <a:lnSpc>
                <a:spcPct val="93000"/>
              </a:lnSpc>
              <a:spcBef>
                <a:spcPct val="0"/>
              </a:spcBef>
              <a:spcAft>
                <a:spcPct val="0"/>
              </a:spcAft>
              <a:buClr>
                <a:srgbClr val="000000"/>
              </a:buClr>
              <a:buSzPct val="100000"/>
              <a:buFont typeface="+mj-lt"/>
              <a:buAutoNum type="arabicPeriod"/>
            </a:pPr>
            <a:r>
              <a:rPr lang="en-US" sz="1400" dirty="0">
                <a:solidFill>
                  <a:srgbClr val="000000"/>
                </a:solidFill>
                <a:latin typeface="Arial" panose="020B0604020202020204" pitchFamily="34" charset="0"/>
                <a:ea typeface="Comic Sans MS" charset="0"/>
                <a:cs typeface="Arial" panose="020B0604020202020204" pitchFamily="34" charset="0"/>
              </a:rPr>
              <a:t>Scattered electron</a:t>
            </a:r>
          </a:p>
          <a:p>
            <a:pPr marL="342900" indent="-342900" fontAlgn="base" hangingPunct="0">
              <a:lnSpc>
                <a:spcPct val="93000"/>
              </a:lnSpc>
              <a:spcBef>
                <a:spcPct val="0"/>
              </a:spcBef>
              <a:spcAft>
                <a:spcPct val="0"/>
              </a:spcAft>
              <a:buClr>
                <a:srgbClr val="000000"/>
              </a:buClr>
              <a:buSzPct val="100000"/>
              <a:buFont typeface="+mj-lt"/>
              <a:buAutoNum type="arabicPeriod"/>
            </a:pPr>
            <a:r>
              <a:rPr lang="en-US" sz="1400" dirty="0">
                <a:solidFill>
                  <a:srgbClr val="000000"/>
                </a:solidFill>
                <a:latin typeface="Arial" panose="020B0604020202020204" pitchFamily="34" charset="0"/>
                <a:ea typeface="Comic Sans MS" charset="0"/>
                <a:cs typeface="Arial" panose="020B0604020202020204" pitchFamily="34" charset="0"/>
              </a:rPr>
              <a:t>Particle associated with initial Ion</a:t>
            </a:r>
          </a:p>
          <a:p>
            <a:pPr marL="342900" indent="-342900" fontAlgn="base" hangingPunct="0">
              <a:lnSpc>
                <a:spcPct val="93000"/>
              </a:lnSpc>
              <a:spcBef>
                <a:spcPct val="0"/>
              </a:spcBef>
              <a:spcAft>
                <a:spcPct val="0"/>
              </a:spcAft>
              <a:buClr>
                <a:srgbClr val="000000"/>
              </a:buClr>
              <a:buSzPct val="100000"/>
              <a:buFont typeface="+mj-lt"/>
              <a:buAutoNum type="arabicPeriod"/>
            </a:pPr>
            <a:r>
              <a:rPr lang="en-US" sz="1400" dirty="0">
                <a:solidFill>
                  <a:srgbClr val="000000"/>
                </a:solidFill>
                <a:latin typeface="Arial" panose="020B0604020202020204" pitchFamily="34" charset="0"/>
                <a:ea typeface="Comic Sans MS" charset="0"/>
                <a:cs typeface="Arial" panose="020B0604020202020204" pitchFamily="34" charset="0"/>
              </a:rPr>
              <a:t>Particle associated with struck quark (or associated gluon)</a:t>
            </a:r>
          </a:p>
        </p:txBody>
      </p:sp>
      <p:grpSp>
        <p:nvGrpSpPr>
          <p:cNvPr id="24" name="Group 23">
            <a:extLst>
              <a:ext uri="{FF2B5EF4-FFF2-40B4-BE49-F238E27FC236}">
                <a16:creationId xmlns:a16="http://schemas.microsoft.com/office/drawing/2014/main" xmlns="" id="{6B843532-8E0A-434F-A4EA-4714764A0E21}"/>
              </a:ext>
            </a:extLst>
          </p:cNvPr>
          <p:cNvGrpSpPr/>
          <p:nvPr/>
        </p:nvGrpSpPr>
        <p:grpSpPr>
          <a:xfrm>
            <a:off x="4572000" y="2313285"/>
            <a:ext cx="4041442" cy="356971"/>
            <a:chOff x="138999" y="4344212"/>
            <a:chExt cx="4041442" cy="356971"/>
          </a:xfrm>
        </p:grpSpPr>
        <p:sp>
          <p:nvSpPr>
            <p:cNvPr id="25" name="Rounded Rectangle 13">
              <a:extLst>
                <a:ext uri="{FF2B5EF4-FFF2-40B4-BE49-F238E27FC236}">
                  <a16:creationId xmlns:a16="http://schemas.microsoft.com/office/drawing/2014/main" xmlns="" id="{28EF04D0-8BD0-47C8-9B7B-6946ABB02F08}"/>
                </a:ext>
              </a:extLst>
            </p:cNvPr>
            <p:cNvSpPr/>
            <p:nvPr/>
          </p:nvSpPr>
          <p:spPr bwMode="auto">
            <a:xfrm>
              <a:off x="138999" y="4351215"/>
              <a:ext cx="4041442" cy="349968"/>
            </a:xfrm>
            <a:prstGeom prst="roundRect">
              <a:avLst/>
            </a:prstGeom>
            <a:gradFill>
              <a:gsLst>
                <a:gs pos="0">
                  <a:srgbClr val="F8A25C"/>
                </a:gs>
                <a:gs pos="100000">
                  <a:srgbClr val="FFFFFF"/>
                </a:gs>
              </a:gsLst>
              <a:lin ang="16200000" scaled="1"/>
            </a:gradFill>
            <a:ln w="9525" cap="flat" cmpd="sng" algn="ctr">
              <a:solidFill>
                <a:srgbClr val="F8A25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hangingPunct="0">
                <a:lnSpc>
                  <a:spcPct val="93000"/>
                </a:lnSpc>
                <a:spcBef>
                  <a:spcPct val="0"/>
                </a:spcBef>
                <a:spcAft>
                  <a:spcPct val="0"/>
                </a:spcAft>
                <a:buClr>
                  <a:srgbClr val="000000"/>
                </a:buClr>
                <a:buSzPct val="100000"/>
                <a:buFont typeface="Times New Roman" charset="0"/>
                <a:buNone/>
              </a:pPr>
              <a:endParaRPr lang="en-US">
                <a:solidFill>
                  <a:srgbClr val="FFFFFF"/>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xmlns="" id="{878C5AA0-43F9-40D8-95C9-35715E709F44}"/>
                </a:ext>
              </a:extLst>
            </p:cNvPr>
            <p:cNvSpPr/>
            <p:nvPr/>
          </p:nvSpPr>
          <p:spPr>
            <a:xfrm>
              <a:off x="182192" y="4344212"/>
              <a:ext cx="3955057" cy="349968"/>
            </a:xfrm>
            <a:prstGeom prst="rect">
              <a:avLst/>
            </a:prstGeom>
          </p:spPr>
          <p:txBody>
            <a:bodyPr wrap="square">
              <a:spAutoFit/>
            </a:bodyPr>
            <a:lstStyle/>
            <a:p>
              <a:pPr fontAlgn="base" hangingPunct="0">
                <a:lnSpc>
                  <a:spcPct val="93000"/>
                </a:lnSpc>
                <a:spcBef>
                  <a:spcPct val="0"/>
                </a:spcBef>
                <a:spcAft>
                  <a:spcPct val="0"/>
                </a:spcAft>
                <a:buClr>
                  <a:srgbClr val="000000"/>
                </a:buClr>
                <a:buSzPct val="100000"/>
                <a:buFont typeface="Times New Roman" charset="0"/>
                <a:buNone/>
              </a:pPr>
              <a:r>
                <a:rPr lang="en-US" dirty="0">
                  <a:solidFill>
                    <a:srgbClr val="000000"/>
                  </a:solidFill>
                  <a:latin typeface="Arial" panose="020B0604020202020204" pitchFamily="34" charset="0"/>
                  <a:cs typeface="Arial" panose="020B0604020202020204" pitchFamily="34" charset="0"/>
                </a:rPr>
                <a:t>“Statistics”=Luminosity × Acceptance</a:t>
              </a:r>
            </a:p>
          </p:txBody>
        </p:sp>
      </p:grpSp>
      <p:grpSp>
        <p:nvGrpSpPr>
          <p:cNvPr id="27" name="Group 26">
            <a:extLst>
              <a:ext uri="{FF2B5EF4-FFF2-40B4-BE49-F238E27FC236}">
                <a16:creationId xmlns:a16="http://schemas.microsoft.com/office/drawing/2014/main" xmlns="" id="{E7921ABA-C11D-4736-9344-83FFA70CA8E6}"/>
              </a:ext>
            </a:extLst>
          </p:cNvPr>
          <p:cNvGrpSpPr/>
          <p:nvPr/>
        </p:nvGrpSpPr>
        <p:grpSpPr>
          <a:xfrm>
            <a:off x="4487338" y="3019467"/>
            <a:ext cx="4567012" cy="2597161"/>
            <a:chOff x="4558371" y="3629895"/>
            <a:chExt cx="4567012" cy="2597161"/>
          </a:xfrm>
          <a:solidFill>
            <a:schemeClr val="bg1"/>
          </a:solidFill>
        </p:grpSpPr>
        <p:sp>
          <p:nvSpPr>
            <p:cNvPr id="28" name="Oval 27">
              <a:extLst>
                <a:ext uri="{FF2B5EF4-FFF2-40B4-BE49-F238E27FC236}">
                  <a16:creationId xmlns:a16="http://schemas.microsoft.com/office/drawing/2014/main" xmlns="" id="{A51EAF25-48F5-4086-9545-505665CEEBEC}"/>
                </a:ext>
              </a:extLst>
            </p:cNvPr>
            <p:cNvSpPr/>
            <p:nvPr/>
          </p:nvSpPr>
          <p:spPr>
            <a:xfrm>
              <a:off x="5737609" y="4432942"/>
              <a:ext cx="221064" cy="23954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38688DBB-F3E5-4442-857A-C4E5ECA6D31A}"/>
                </a:ext>
              </a:extLst>
            </p:cNvPr>
            <p:cNvSpPr/>
            <p:nvPr/>
          </p:nvSpPr>
          <p:spPr>
            <a:xfrm>
              <a:off x="4606223" y="3629895"/>
              <a:ext cx="4228358" cy="1122871"/>
            </a:xfrm>
            <a:prstGeom prst="rect">
              <a:avLst/>
            </a:prstGeom>
            <a:grpFill/>
          </p:spPr>
          <p:txBody>
            <a:bodyPr wrap="square">
              <a:spAutoFit/>
            </a:bodyPr>
            <a:lstStyle/>
            <a:p>
              <a:pPr fontAlgn="base" hangingPunct="0">
                <a:lnSpc>
                  <a:spcPct val="93000"/>
                </a:lnSpc>
                <a:spcBef>
                  <a:spcPct val="0"/>
                </a:spcBef>
                <a:spcAft>
                  <a:spcPct val="0"/>
                </a:spcAft>
                <a:buClr>
                  <a:srgbClr val="000000"/>
                </a:buClr>
                <a:buSzPct val="100000"/>
                <a:buFont typeface="Times New Roman" charset="0"/>
                <a:buNone/>
              </a:pPr>
              <a:r>
                <a:rPr lang="en-US" dirty="0">
                  <a:solidFill>
                    <a:srgbClr val="000000"/>
                  </a:solidFill>
                  <a:latin typeface="Arial" panose="020B0604020202020204" pitchFamily="34" charset="0"/>
                  <a:ea typeface="Comic Sans MS" charset="0"/>
                  <a:cs typeface="Arial" panose="020B0604020202020204" pitchFamily="34" charset="0"/>
                </a:rPr>
                <a:t>EIC Physics demands </a:t>
              </a:r>
              <a:r>
                <a:rPr lang="en-US" dirty="0">
                  <a:solidFill>
                    <a:srgbClr val="FF0000"/>
                  </a:solidFill>
                  <a:latin typeface="Arial" panose="020B0604020202020204" pitchFamily="34" charset="0"/>
                  <a:ea typeface="Comic Sans MS" charset="0"/>
                  <a:cs typeface="Arial" panose="020B0604020202020204" pitchFamily="34" charset="0"/>
                </a:rPr>
                <a:t>~100% acceptance for all final state particles </a:t>
              </a:r>
              <a:r>
                <a:rPr lang="en-US" dirty="0">
                  <a:solidFill>
                    <a:srgbClr val="000000"/>
                  </a:solidFill>
                  <a:latin typeface="Arial" panose="020B0604020202020204" pitchFamily="34" charset="0"/>
                  <a:ea typeface="Comic Sans MS" charset="0"/>
                  <a:cs typeface="Arial" panose="020B0604020202020204" pitchFamily="34" charset="0"/>
                </a:rPr>
                <a:t>(including particles associated with initial ion) </a:t>
              </a:r>
            </a:p>
          </p:txBody>
        </p:sp>
        <p:sp>
          <p:nvSpPr>
            <p:cNvPr id="30" name="Rectangle 29">
              <a:extLst>
                <a:ext uri="{FF2B5EF4-FFF2-40B4-BE49-F238E27FC236}">
                  <a16:creationId xmlns:a16="http://schemas.microsoft.com/office/drawing/2014/main" xmlns="" id="{859A026A-4243-43A8-A5A6-213D041F33CF}"/>
                </a:ext>
              </a:extLst>
            </p:cNvPr>
            <p:cNvSpPr/>
            <p:nvPr/>
          </p:nvSpPr>
          <p:spPr>
            <a:xfrm>
              <a:off x="4558371" y="4846550"/>
              <a:ext cx="4567012" cy="1380506"/>
            </a:xfrm>
            <a:prstGeom prst="rect">
              <a:avLst/>
            </a:prstGeom>
            <a:grpFill/>
          </p:spPr>
          <p:txBody>
            <a:bodyPr wrap="square">
              <a:spAutoFit/>
            </a:bodyPr>
            <a:lstStyle/>
            <a:p>
              <a:pPr fontAlgn="base" hangingPunct="0">
                <a:lnSpc>
                  <a:spcPct val="93000"/>
                </a:lnSpc>
                <a:spcBef>
                  <a:spcPct val="0"/>
                </a:spcBef>
                <a:spcAft>
                  <a:spcPct val="0"/>
                </a:spcAft>
                <a:buClr>
                  <a:srgbClr val="000000"/>
                </a:buClr>
                <a:buSzPct val="100000"/>
                <a:buFont typeface="Times New Roman" charset="0"/>
                <a:buNone/>
              </a:pPr>
              <a:r>
                <a:rPr lang="en-US" dirty="0">
                  <a:solidFill>
                    <a:srgbClr val="000000"/>
                  </a:solidFill>
                  <a:latin typeface="Arial" panose="020B0604020202020204" pitchFamily="34" charset="0"/>
                  <a:ea typeface="Comic Sans MS" charset="0"/>
                  <a:cs typeface="Arial" panose="020B0604020202020204" pitchFamily="34" charset="0"/>
                </a:rPr>
                <a:t>Ion remnant is particularly challenging </a:t>
              </a:r>
            </a:p>
            <a:p>
              <a:pPr marL="285750" indent="-285750" fontAlgn="base" hangingPunct="0">
                <a:lnSpc>
                  <a:spcPct val="93000"/>
                </a:lnSpc>
                <a:spcBef>
                  <a:spcPct val="0"/>
                </a:spcBef>
                <a:spcAft>
                  <a:spcPct val="0"/>
                </a:spcAft>
                <a:buClr>
                  <a:srgbClr val="000000"/>
                </a:buClr>
                <a:buSzPct val="100000"/>
                <a:buFont typeface="Wingdings" charset="2"/>
                <a:buChar char="Ø"/>
              </a:pPr>
              <a:r>
                <a:rPr lang="en-US" dirty="0">
                  <a:solidFill>
                    <a:srgbClr val="000000"/>
                  </a:solidFill>
                  <a:latin typeface="Arial" panose="020B0604020202020204" pitchFamily="34" charset="0"/>
                  <a:ea typeface="Comic Sans MS" charset="0"/>
                  <a:cs typeface="Arial" panose="020B0604020202020204" pitchFamily="34" charset="0"/>
                </a:rPr>
                <a:t>not a usual concern at colliders</a:t>
              </a:r>
            </a:p>
            <a:p>
              <a:pPr marL="285750" indent="-285750" fontAlgn="base" hangingPunct="0">
                <a:lnSpc>
                  <a:spcPct val="93000"/>
                </a:lnSpc>
                <a:spcBef>
                  <a:spcPct val="0"/>
                </a:spcBef>
                <a:spcAft>
                  <a:spcPct val="0"/>
                </a:spcAft>
                <a:buClr>
                  <a:srgbClr val="000000"/>
                </a:buClr>
                <a:buSzPct val="100000"/>
                <a:buFont typeface="Wingdings" charset="2"/>
                <a:buChar char="Ø"/>
              </a:pPr>
              <a:r>
                <a:rPr lang="en-US" dirty="0">
                  <a:solidFill>
                    <a:srgbClr val="000000"/>
                  </a:solidFill>
                  <a:latin typeface="Arial" panose="020B0604020202020204" pitchFamily="34" charset="0"/>
                  <a:ea typeface="Comic Sans MS" charset="0"/>
                  <a:cs typeface="Arial" panose="020B0604020202020204" pitchFamily="34" charset="0"/>
                </a:rPr>
                <a:t>at EIC integrated from the start with a highly integrated (and complex) detector and interaction region scheme.   </a:t>
              </a:r>
            </a:p>
          </p:txBody>
        </p:sp>
      </p:grpSp>
      <p:grpSp>
        <p:nvGrpSpPr>
          <p:cNvPr id="31" name="Group 30">
            <a:extLst>
              <a:ext uri="{FF2B5EF4-FFF2-40B4-BE49-F238E27FC236}">
                <a16:creationId xmlns:a16="http://schemas.microsoft.com/office/drawing/2014/main" xmlns="" id="{43F5939B-5B5A-4F56-A1C3-4023BEBA7271}"/>
              </a:ext>
            </a:extLst>
          </p:cNvPr>
          <p:cNvGrpSpPr/>
          <p:nvPr/>
        </p:nvGrpSpPr>
        <p:grpSpPr>
          <a:xfrm>
            <a:off x="476205" y="991211"/>
            <a:ext cx="2756997" cy="1799841"/>
            <a:chOff x="5229580" y="648969"/>
            <a:chExt cx="2756997" cy="1799841"/>
          </a:xfrm>
        </p:grpSpPr>
        <p:cxnSp>
          <p:nvCxnSpPr>
            <p:cNvPr id="32" name="Straight Arrow Connector 31">
              <a:extLst>
                <a:ext uri="{FF2B5EF4-FFF2-40B4-BE49-F238E27FC236}">
                  <a16:creationId xmlns:a16="http://schemas.microsoft.com/office/drawing/2014/main" xmlns="" id="{8AFF9901-ECB9-4CAF-8474-3AC8E8B13D08}"/>
                </a:ext>
              </a:extLst>
            </p:cNvPr>
            <p:cNvCxnSpPr/>
            <p:nvPr/>
          </p:nvCxnSpPr>
          <p:spPr bwMode="auto">
            <a:xfrm>
              <a:off x="5625634" y="926438"/>
              <a:ext cx="927566" cy="391216"/>
            </a:xfrm>
            <a:prstGeom prst="straightConnector1">
              <a:avLst/>
            </a:prstGeom>
            <a:solidFill>
              <a:srgbClr val="00B8FF"/>
            </a:solidFill>
            <a:ln w="9525" cap="flat" cmpd="sng" algn="ctr">
              <a:solidFill>
                <a:srgbClr val="000000"/>
              </a:solidFill>
              <a:prstDash val="solid"/>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Arrow Connector 32">
              <a:extLst>
                <a:ext uri="{FF2B5EF4-FFF2-40B4-BE49-F238E27FC236}">
                  <a16:creationId xmlns:a16="http://schemas.microsoft.com/office/drawing/2014/main" xmlns="" id="{EA73412F-F2AE-440E-8464-DD15C0EC9874}"/>
                </a:ext>
              </a:extLst>
            </p:cNvPr>
            <p:cNvCxnSpPr/>
            <p:nvPr/>
          </p:nvCxnSpPr>
          <p:spPr bwMode="auto">
            <a:xfrm flipV="1">
              <a:off x="6553200" y="914400"/>
              <a:ext cx="914400" cy="415293"/>
            </a:xfrm>
            <a:prstGeom prst="straightConnector1">
              <a:avLst/>
            </a:prstGeom>
            <a:solidFill>
              <a:srgbClr val="00B8FF"/>
            </a:solidFill>
            <a:ln w="9525" cap="flat" cmpd="sng" algn="ctr">
              <a:solidFill>
                <a:srgbClr val="000000"/>
              </a:solidFill>
              <a:prstDash val="solid"/>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4" name="Group 33">
              <a:extLst>
                <a:ext uri="{FF2B5EF4-FFF2-40B4-BE49-F238E27FC236}">
                  <a16:creationId xmlns:a16="http://schemas.microsoft.com/office/drawing/2014/main" xmlns="" id="{95D292D5-31BA-4A05-AA20-3A0E9288C0C5}"/>
                </a:ext>
              </a:extLst>
            </p:cNvPr>
            <p:cNvGrpSpPr/>
            <p:nvPr/>
          </p:nvGrpSpPr>
          <p:grpSpPr>
            <a:xfrm rot="2251799">
              <a:off x="6419601" y="1366665"/>
              <a:ext cx="267198" cy="312847"/>
              <a:chOff x="7086600" y="1377944"/>
              <a:chExt cx="1828800" cy="1824665"/>
            </a:xfrm>
          </p:grpSpPr>
          <p:cxnSp>
            <p:nvCxnSpPr>
              <p:cNvPr id="47" name="Curved Connector 25">
                <a:extLst>
                  <a:ext uri="{FF2B5EF4-FFF2-40B4-BE49-F238E27FC236}">
                    <a16:creationId xmlns:a16="http://schemas.microsoft.com/office/drawing/2014/main" xmlns="" id="{121E3086-4AE2-4766-8C94-7D8FBE3C6576}"/>
                  </a:ext>
                </a:extLst>
              </p:cNvPr>
              <p:cNvCxnSpPr/>
              <p:nvPr/>
            </p:nvCxnSpPr>
            <p:spPr bwMode="auto">
              <a:xfrm>
                <a:off x="7086600" y="1377944"/>
                <a:ext cx="914400" cy="914400"/>
              </a:xfrm>
              <a:prstGeom prst="curvedConnector3">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Curved Connector 28">
                <a:extLst>
                  <a:ext uri="{FF2B5EF4-FFF2-40B4-BE49-F238E27FC236}">
                    <a16:creationId xmlns:a16="http://schemas.microsoft.com/office/drawing/2014/main" xmlns="" id="{0F186881-5199-46DD-8112-8706CEFC9D62}"/>
                  </a:ext>
                </a:extLst>
              </p:cNvPr>
              <p:cNvCxnSpPr/>
              <p:nvPr/>
            </p:nvCxnSpPr>
            <p:spPr bwMode="auto">
              <a:xfrm>
                <a:off x="8001000" y="2288209"/>
                <a:ext cx="914400" cy="914400"/>
              </a:xfrm>
              <a:prstGeom prst="curvedConnector3">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35" name="Straight Arrow Connector 34">
              <a:extLst>
                <a:ext uri="{FF2B5EF4-FFF2-40B4-BE49-F238E27FC236}">
                  <a16:creationId xmlns:a16="http://schemas.microsoft.com/office/drawing/2014/main" xmlns="" id="{9C27FD00-28CC-474A-8342-0EB2336F4532}"/>
                </a:ext>
              </a:extLst>
            </p:cNvPr>
            <p:cNvCxnSpPr/>
            <p:nvPr/>
          </p:nvCxnSpPr>
          <p:spPr bwMode="auto">
            <a:xfrm>
              <a:off x="6547762" y="1720801"/>
              <a:ext cx="919838" cy="20834"/>
            </a:xfrm>
            <a:prstGeom prst="straightConnector1">
              <a:avLst/>
            </a:prstGeom>
            <a:solidFill>
              <a:srgbClr val="00B8FF"/>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Arrow Connector 35">
              <a:extLst>
                <a:ext uri="{FF2B5EF4-FFF2-40B4-BE49-F238E27FC236}">
                  <a16:creationId xmlns:a16="http://schemas.microsoft.com/office/drawing/2014/main" xmlns="" id="{EF4FFD13-3C69-4875-B0C9-B16753CCAECE}"/>
                </a:ext>
              </a:extLst>
            </p:cNvPr>
            <p:cNvCxnSpPr/>
            <p:nvPr/>
          </p:nvCxnSpPr>
          <p:spPr bwMode="auto">
            <a:xfrm flipV="1">
              <a:off x="6081018" y="1708870"/>
              <a:ext cx="477619" cy="284811"/>
            </a:xfrm>
            <a:prstGeom prst="straightConnector1">
              <a:avLst/>
            </a:prstGeom>
            <a:solidFill>
              <a:srgbClr val="00B8FF"/>
            </a:solidFill>
            <a:ln w="9525" cap="flat" cmpd="sng" algn="ctr">
              <a:solidFill>
                <a:srgbClr val="000000"/>
              </a:solidFill>
              <a:prstDash val="solid"/>
              <a:round/>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Oval 36">
              <a:extLst>
                <a:ext uri="{FF2B5EF4-FFF2-40B4-BE49-F238E27FC236}">
                  <a16:creationId xmlns:a16="http://schemas.microsoft.com/office/drawing/2014/main" xmlns="" id="{B1D7C4E4-23F4-492C-91E5-A065D7192C17}"/>
                </a:ext>
              </a:extLst>
            </p:cNvPr>
            <p:cNvSpPr/>
            <p:nvPr/>
          </p:nvSpPr>
          <p:spPr bwMode="auto">
            <a:xfrm>
              <a:off x="5832086" y="1804573"/>
              <a:ext cx="248932" cy="493371"/>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180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cxnSp>
          <p:nvCxnSpPr>
            <p:cNvPr id="38" name="Straight Arrow Connector 37">
              <a:extLst>
                <a:ext uri="{FF2B5EF4-FFF2-40B4-BE49-F238E27FC236}">
                  <a16:creationId xmlns:a16="http://schemas.microsoft.com/office/drawing/2014/main" xmlns="" id="{4D75FB4C-9080-489E-9DB6-279F4C98D562}"/>
                </a:ext>
              </a:extLst>
            </p:cNvPr>
            <p:cNvCxnSpPr>
              <a:stCxn id="37" idx="6"/>
            </p:cNvCxnSpPr>
            <p:nvPr/>
          </p:nvCxnSpPr>
          <p:spPr bwMode="auto">
            <a:xfrm flipV="1">
              <a:off x="6081018" y="2047965"/>
              <a:ext cx="578347" cy="3294"/>
            </a:xfrm>
            <a:prstGeom prst="straightConnector1">
              <a:avLst/>
            </a:prstGeom>
            <a:solidFill>
              <a:srgbClr val="00B8FF"/>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Arrow Connector 38">
              <a:extLst>
                <a:ext uri="{FF2B5EF4-FFF2-40B4-BE49-F238E27FC236}">
                  <a16:creationId xmlns:a16="http://schemas.microsoft.com/office/drawing/2014/main" xmlns="" id="{3B82D8DC-510A-4699-BC56-C9119AA687D4}"/>
                </a:ext>
              </a:extLst>
            </p:cNvPr>
            <p:cNvCxnSpPr/>
            <p:nvPr/>
          </p:nvCxnSpPr>
          <p:spPr bwMode="auto">
            <a:xfrm>
              <a:off x="6067340" y="2146114"/>
              <a:ext cx="592025" cy="116566"/>
            </a:xfrm>
            <a:prstGeom prst="straightConnector1">
              <a:avLst/>
            </a:prstGeom>
            <a:solidFill>
              <a:srgbClr val="00B8FF"/>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a:extLst>
                <a:ext uri="{FF2B5EF4-FFF2-40B4-BE49-F238E27FC236}">
                  <a16:creationId xmlns:a16="http://schemas.microsoft.com/office/drawing/2014/main" xmlns="" id="{40D1CB8C-A410-46F3-8FAA-E1F397E29313}"/>
                </a:ext>
              </a:extLst>
            </p:cNvPr>
            <p:cNvCxnSpPr>
              <a:endCxn id="37" idx="2"/>
            </p:cNvCxnSpPr>
            <p:nvPr/>
          </p:nvCxnSpPr>
          <p:spPr bwMode="auto">
            <a:xfrm>
              <a:off x="5625634" y="2047965"/>
              <a:ext cx="206452" cy="3294"/>
            </a:xfrm>
            <a:prstGeom prst="line">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TextBox 40">
              <a:extLst>
                <a:ext uri="{FF2B5EF4-FFF2-40B4-BE49-F238E27FC236}">
                  <a16:creationId xmlns:a16="http://schemas.microsoft.com/office/drawing/2014/main" xmlns="" id="{90E9AFFE-2D0E-41C6-A6EE-A9D75AEC7324}"/>
                </a:ext>
              </a:extLst>
            </p:cNvPr>
            <p:cNvSpPr txBox="1"/>
            <p:nvPr/>
          </p:nvSpPr>
          <p:spPr>
            <a:xfrm>
              <a:off x="5229580" y="1741635"/>
              <a:ext cx="716756" cy="349968"/>
            </a:xfrm>
            <a:prstGeom prst="rect">
              <a:avLst/>
            </a:prstGeom>
            <a:noFill/>
          </p:spPr>
          <p:txBody>
            <a:bodyPr wrap="square" rtlCol="0">
              <a:spAutoFit/>
            </a:bodyPr>
            <a:lstStyle/>
            <a:p>
              <a:pPr marL="0" marR="0" lvl="0" indent="0" defTabSz="914400" eaLnBrk="1" fontAlgn="base" latinLnBrk="0" hangingPunct="0">
                <a:lnSpc>
                  <a:spcPct val="93000"/>
                </a:lnSpc>
                <a:spcBef>
                  <a:spcPct val="0"/>
                </a:spcBef>
                <a:spcAft>
                  <a:spcPct val="0"/>
                </a:spcAft>
                <a:buClr>
                  <a:srgbClr val="000000"/>
                </a:buClr>
                <a:buSzPct val="100000"/>
                <a:buFont typeface="Times New Roman" charset="0"/>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ea typeface="Comic Sans MS" charset="0"/>
                  <a:cs typeface="Arial" panose="020B0604020202020204" pitchFamily="34" charset="0"/>
                </a:rPr>
                <a:t>p/A</a:t>
              </a:r>
            </a:p>
          </p:txBody>
        </p:sp>
        <p:sp>
          <p:nvSpPr>
            <p:cNvPr id="42" name="TextBox 41">
              <a:extLst>
                <a:ext uri="{FF2B5EF4-FFF2-40B4-BE49-F238E27FC236}">
                  <a16:creationId xmlns:a16="http://schemas.microsoft.com/office/drawing/2014/main" xmlns="" id="{C25266CB-81BB-4F9D-B6CB-3432DBAD27DF}"/>
                </a:ext>
              </a:extLst>
            </p:cNvPr>
            <p:cNvSpPr txBox="1"/>
            <p:nvPr/>
          </p:nvSpPr>
          <p:spPr>
            <a:xfrm>
              <a:off x="5635186" y="677566"/>
              <a:ext cx="311150" cy="349968"/>
            </a:xfrm>
            <a:prstGeom prst="rect">
              <a:avLst/>
            </a:prstGeom>
            <a:noFill/>
          </p:spPr>
          <p:txBody>
            <a:bodyPr wrap="square" rtlCol="0">
              <a:spAutoFit/>
            </a:bodyPr>
            <a:lstStyle/>
            <a:p>
              <a:pPr marL="0" marR="0" lvl="0" indent="0" defTabSz="914400" eaLnBrk="1" fontAlgn="base" latinLnBrk="0" hangingPunct="0">
                <a:lnSpc>
                  <a:spcPct val="93000"/>
                </a:lnSpc>
                <a:spcBef>
                  <a:spcPct val="0"/>
                </a:spcBef>
                <a:spcAft>
                  <a:spcPct val="0"/>
                </a:spcAft>
                <a:buClr>
                  <a:srgbClr val="000000"/>
                </a:buClr>
                <a:buSzPct val="100000"/>
                <a:buFont typeface="Times New Roman" charset="0"/>
                <a:buNone/>
                <a:tabLst/>
                <a:defRPr/>
              </a:pPr>
              <a:r>
                <a:rPr kumimoji="0" lang="en-US" sz="1800" u="none" strike="noStrike" kern="0" cap="none" spc="0" normalizeH="0" baseline="0" noProof="0">
                  <a:ln>
                    <a:noFill/>
                  </a:ln>
                  <a:solidFill>
                    <a:srgbClr val="000000"/>
                  </a:solidFill>
                  <a:effectLst/>
                  <a:uLnTx/>
                  <a:uFillTx/>
                  <a:latin typeface="Arial" panose="020B0604020202020204" pitchFamily="34" charset="0"/>
                  <a:ea typeface="Comic Sans MS" charset="0"/>
                  <a:cs typeface="Arial" panose="020B0604020202020204" pitchFamily="34" charset="0"/>
                </a:rPr>
                <a:t>e</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4FE71B74-1954-4332-AAEA-85A6A3705EAA}"/>
                    </a:ext>
                  </a:extLst>
                </p:cNvPr>
                <p:cNvSpPr txBox="1"/>
                <p:nvPr/>
              </p:nvSpPr>
              <p:spPr>
                <a:xfrm>
                  <a:off x="6872686" y="648969"/>
                  <a:ext cx="701079" cy="378565"/>
                </a:xfrm>
                <a:prstGeom prst="rect">
                  <a:avLst/>
                </a:prstGeom>
                <a:noFill/>
              </p:spPr>
              <p:txBody>
                <a:bodyPr wrap="square" rtlCol="0">
                  <a:spAutoFit/>
                </a:bodyPr>
                <a:lstStyle/>
                <a:p>
                  <a:pPr marL="0" marR="0" lvl="0" indent="0" defTabSz="914400" eaLnBrk="1" fontAlgn="base" latinLnBrk="0" hangingPunct="0">
                    <a:lnSpc>
                      <a:spcPct val="93000"/>
                    </a:lnSpc>
                    <a:spcBef>
                      <a:spcPct val="0"/>
                    </a:spcBef>
                    <a:spcAft>
                      <a:spcPct val="0"/>
                    </a:spcAft>
                    <a:buClr>
                      <a:srgbClr val="000000"/>
                    </a:buClr>
                    <a:buSzPct val="100000"/>
                    <a:buFont typeface="Times New Roman" charset="0"/>
                    <a:buNone/>
                    <a:tabLst/>
                    <a:defRPr/>
                  </a:pPr>
                  <a:r>
                    <a:rPr kumimoji="0" lang="en-US" sz="1800" u="none" strike="noStrike" kern="0" cap="none" spc="0" normalizeH="0" baseline="0" noProof="0" dirty="0">
                      <a:ln>
                        <a:noFill/>
                      </a:ln>
                      <a:solidFill>
                        <a:srgbClr val="3C7EB9"/>
                      </a:solidFill>
                      <a:effectLst/>
                      <a:uLnTx/>
                      <a:uFillTx/>
                      <a:latin typeface="Arial" panose="020B0604020202020204" pitchFamily="34" charset="0"/>
                      <a:ea typeface="Comic Sans MS" charset="0"/>
                      <a:cs typeface="Arial" panose="020B0604020202020204" pitchFamily="34" charset="0"/>
                    </a:rPr>
                    <a:t>e’</a:t>
                  </a:r>
                  <a:r>
                    <a:rPr kumimoji="0" lang="en-US" sz="1800" u="none" strike="noStrike" kern="0" cap="none" spc="0" normalizeH="0" baseline="0" noProof="0" dirty="0">
                      <a:ln>
                        <a:noFill/>
                      </a:ln>
                      <a:solidFill>
                        <a:srgbClr val="000000"/>
                      </a:solidFill>
                      <a:effectLst/>
                      <a:uLnTx/>
                      <a:uFillTx/>
                      <a:latin typeface="Arial" panose="020B0604020202020204" pitchFamily="34" charset="0"/>
                      <a:ea typeface="Comic Sans MS" charset="0"/>
                      <a:cs typeface="Arial" panose="020B0604020202020204" pitchFamily="34" charset="0"/>
                    </a:rPr>
                    <a:t>, </a:t>
                  </a:r>
                  <a14:m>
                    <m:oMath xmlns:m="http://schemas.openxmlformats.org/officeDocument/2006/math">
                      <m:r>
                        <m:rPr>
                          <m:sty m:val="p"/>
                        </m:rPr>
                        <a:rPr kumimoji="0" lang="en-US" sz="2000" b="0" i="0" u="none" strike="noStrike" kern="0" cap="none" spc="0" normalizeH="0" baseline="0" noProof="0" smtClean="0">
                          <a:ln>
                            <a:noFill/>
                          </a:ln>
                          <a:solidFill>
                            <a:srgbClr val="FF0000"/>
                          </a:solidFill>
                          <a:effectLst/>
                          <a:uLnTx/>
                          <a:uFillTx/>
                          <a:latin typeface="Cambria Math" charset="0"/>
                          <a:ea typeface="Comic Sans MS" charset="0"/>
                          <a:cs typeface="Comic Sans MS" charset="0"/>
                        </a:rPr>
                        <m:t>ν</m:t>
                      </m:r>
                    </m:oMath>
                  </a14:m>
                  <a:endParaRPr kumimoji="0" lang="en-US" sz="2000" u="none" strike="noStrike" kern="0" cap="none" spc="0" normalizeH="0" baseline="0" noProof="0" dirty="0">
                    <a:ln>
                      <a:noFill/>
                    </a:ln>
                    <a:solidFill>
                      <a:srgbClr val="FF0000"/>
                    </a:solidFill>
                    <a:effectLst/>
                    <a:uLnTx/>
                    <a:uFillTx/>
                    <a:latin typeface="Arial" panose="020B0604020202020204" pitchFamily="34" charset="0"/>
                    <a:ea typeface="Comic Sans MS"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872686" y="648969"/>
                  <a:ext cx="701079" cy="378565"/>
                </a:xfrm>
                <a:prstGeom prst="rect">
                  <a:avLst/>
                </a:prstGeom>
                <a:blipFill>
                  <a:blip r:embed="rId3"/>
                  <a:stretch>
                    <a:fillRect l="-7826" t="-6452" b="-24194"/>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xmlns="" id="{D05C37A7-F452-4436-9802-060A04AE3649}"/>
                </a:ext>
              </a:extLst>
            </p:cNvPr>
            <p:cNvSpPr txBox="1"/>
            <p:nvPr/>
          </p:nvSpPr>
          <p:spPr>
            <a:xfrm>
              <a:off x="7205068" y="1729680"/>
              <a:ext cx="311150" cy="349968"/>
            </a:xfrm>
            <a:prstGeom prst="rect">
              <a:avLst/>
            </a:prstGeom>
            <a:noFill/>
          </p:spPr>
          <p:txBody>
            <a:bodyPr wrap="square" rtlCol="0">
              <a:spAutoFit/>
            </a:bodyPr>
            <a:lstStyle/>
            <a:p>
              <a:pPr marL="0" marR="0" lvl="0" indent="0" defTabSz="914400" eaLnBrk="1" fontAlgn="base" latinLnBrk="0" hangingPunct="0">
                <a:lnSpc>
                  <a:spcPct val="93000"/>
                </a:lnSpc>
                <a:spcBef>
                  <a:spcPct val="0"/>
                </a:spcBef>
                <a:spcAft>
                  <a:spcPct val="0"/>
                </a:spcAft>
                <a:buClr>
                  <a:srgbClr val="000000"/>
                </a:buClr>
                <a:buSzPct val="100000"/>
                <a:buFont typeface="Times New Roman" charset="0"/>
                <a:buNone/>
                <a:tabLst/>
                <a:defRPr/>
              </a:pPr>
              <a:r>
                <a:rPr kumimoji="0" lang="en-US" sz="1800" u="none" strike="noStrike" kern="0" cap="none" spc="0" normalizeH="0" baseline="0" noProof="0" dirty="0">
                  <a:ln>
                    <a:noFill/>
                  </a:ln>
                  <a:solidFill>
                    <a:srgbClr val="000000"/>
                  </a:solidFill>
                  <a:effectLst/>
                  <a:uLnTx/>
                  <a:uFillTx/>
                  <a:latin typeface="Arial" panose="020B0604020202020204" pitchFamily="34" charset="0"/>
                  <a:ea typeface="Comic Sans MS" charset="0"/>
                  <a:cs typeface="Arial" panose="020B0604020202020204" pitchFamily="34" charset="0"/>
                </a:rPr>
                <a:t>q</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B959D3DD-79C9-4AE6-876E-E3AAD4934468}"/>
                    </a:ext>
                  </a:extLst>
                </p:cNvPr>
                <p:cNvSpPr txBox="1"/>
                <p:nvPr/>
              </p:nvSpPr>
              <p:spPr>
                <a:xfrm>
                  <a:off x="6531501" y="1266375"/>
                  <a:ext cx="1189235" cy="371961"/>
                </a:xfrm>
                <a:prstGeom prst="rect">
                  <a:avLst/>
                </a:prstGeom>
                <a:noFill/>
              </p:spPr>
              <p:txBody>
                <a:bodyPr wrap="square" rtlCol="0">
                  <a:spAutoFit/>
                </a:bodyPr>
                <a:lstStyle/>
                <a:p>
                  <a:pPr marL="0" marR="0" lvl="0" indent="0" defTabSz="914400" eaLnBrk="1" fontAlgn="base" latinLnBrk="0" hangingPunct="0">
                    <a:lnSpc>
                      <a:spcPct val="93000"/>
                    </a:lnSpc>
                    <a:spcBef>
                      <a:spcPct val="0"/>
                    </a:spcBef>
                    <a:spcAft>
                      <a:spcPct val="0"/>
                    </a:spcAft>
                    <a:buClr>
                      <a:srgbClr val="000000"/>
                    </a:buClr>
                    <a:buSzPct val="100000"/>
                    <a:buFont typeface="Times New Roman" charset="0"/>
                    <a:buNone/>
                    <a:tabLst/>
                    <a:defRPr/>
                  </a:pPr>
                  <a14:m>
                    <m:oMath xmlns:m="http://schemas.openxmlformats.org/officeDocument/2006/math">
                      <m:r>
                        <m:rPr>
                          <m:sty m:val="p"/>
                        </m:rPr>
                        <a:rPr kumimoji="0" lang="en-US" sz="2000" b="0" i="0" u="none" strike="noStrike" kern="0" cap="none" spc="0" normalizeH="0" baseline="0" noProof="0" smtClean="0">
                          <a:ln>
                            <a:noFill/>
                          </a:ln>
                          <a:solidFill>
                            <a:srgbClr val="3C7EB9"/>
                          </a:solidFill>
                          <a:effectLst/>
                          <a:uLnTx/>
                          <a:uFillTx/>
                          <a:latin typeface="Cambria Math" charset="0"/>
                          <a:ea typeface="Comic Sans MS" charset="0"/>
                          <a:cs typeface="Comic Sans MS" charset="0"/>
                        </a:rPr>
                        <m:t>γ</m:t>
                      </m:r>
                      <m:r>
                        <a:rPr kumimoji="0" lang="en-US" sz="2000" b="0" i="0" u="none" strike="noStrike" kern="0" cap="none" spc="0" normalizeH="0" baseline="0" noProof="0" smtClean="0">
                          <a:ln>
                            <a:noFill/>
                          </a:ln>
                          <a:solidFill>
                            <a:srgbClr val="3C7EB9"/>
                          </a:solidFill>
                          <a:effectLst/>
                          <a:uLnTx/>
                          <a:uFillTx/>
                          <a:latin typeface="Cambria Math" charset="0"/>
                          <a:ea typeface="Comic Sans MS" charset="0"/>
                          <a:cs typeface="Comic Sans MS" charset="0"/>
                        </a:rPr>
                        <m:t>, </m:t>
                      </m:r>
                    </m:oMath>
                  </a14:m>
                  <a:r>
                    <a:rPr kumimoji="0" lang="en-US" sz="1800" u="none" strike="noStrike" kern="0" cap="none" spc="0" normalizeH="0" baseline="0" noProof="0" dirty="0">
                      <a:ln>
                        <a:noFill/>
                      </a:ln>
                      <a:solidFill>
                        <a:srgbClr val="3C7EB9"/>
                      </a:solidFill>
                      <a:effectLst/>
                      <a:uLnTx/>
                      <a:uFillTx/>
                      <a:latin typeface="Arial" panose="020B0604020202020204" pitchFamily="34" charset="0"/>
                      <a:ea typeface="Comic Sans MS" charset="0"/>
                      <a:cs typeface="Arial" panose="020B0604020202020204" pitchFamily="34" charset="0"/>
                    </a:rPr>
                    <a:t>Z</a:t>
                  </a:r>
                  <a:r>
                    <a:rPr kumimoji="0" lang="en-US" sz="1800" u="none" strike="noStrike" kern="0" cap="none" spc="0" normalizeH="0" baseline="0" noProof="0" dirty="0">
                      <a:ln>
                        <a:noFill/>
                      </a:ln>
                      <a:solidFill>
                        <a:srgbClr val="000000"/>
                      </a:solidFill>
                      <a:effectLst/>
                      <a:uLnTx/>
                      <a:uFillTx/>
                      <a:latin typeface="Arial" panose="020B0604020202020204" pitchFamily="34" charset="0"/>
                      <a:ea typeface="Comic Sans MS" charset="0"/>
                      <a:cs typeface="Arial" panose="020B0604020202020204" pitchFamily="34" charset="0"/>
                    </a:rPr>
                    <a:t>,</a:t>
                  </a:r>
                  <a:r>
                    <a:rPr kumimoji="0" lang="en-US" sz="1800" u="none" strike="noStrike" kern="0" cap="none" spc="0" normalizeH="0" baseline="0" noProof="0" dirty="0">
                      <a:ln>
                        <a:noFill/>
                      </a:ln>
                      <a:solidFill>
                        <a:srgbClr val="FF0000"/>
                      </a:solidFill>
                      <a:effectLst/>
                      <a:uLnTx/>
                      <a:uFillTx/>
                      <a:latin typeface="Arial" panose="020B0604020202020204" pitchFamily="34" charset="0"/>
                      <a:ea typeface="Comic Sans MS" charset="0"/>
                      <a:cs typeface="Arial" panose="020B0604020202020204" pitchFamily="34" charset="0"/>
                    </a:rPr>
                    <a:t>W</a:t>
                  </a:r>
                </a:p>
              </p:txBody>
            </p:sp>
          </mc:Choice>
          <mc:Fallback xmlns="">
            <p:sp>
              <p:nvSpPr>
                <p:cNvPr id="28" name="TextBox 27"/>
                <p:cNvSpPr txBox="1">
                  <a:spLocks noRot="1" noChangeAspect="1" noMove="1" noResize="1" noEditPoints="1" noAdjustHandles="1" noChangeArrowheads="1" noChangeShapeType="1" noTextEdit="1"/>
                </p:cNvSpPr>
                <p:nvPr/>
              </p:nvSpPr>
              <p:spPr>
                <a:xfrm>
                  <a:off x="6531501" y="1266375"/>
                  <a:ext cx="1189235" cy="371961"/>
                </a:xfrm>
                <a:prstGeom prst="rect">
                  <a:avLst/>
                </a:prstGeom>
                <a:blipFill>
                  <a:blip r:embed="rId4"/>
                  <a:stretch>
                    <a:fillRect t="-9836" b="-24590"/>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xmlns="" id="{625D7FA2-D8E4-4262-A4DC-BFF0820691FC}"/>
                </a:ext>
              </a:extLst>
            </p:cNvPr>
            <p:cNvSpPr txBox="1"/>
            <p:nvPr/>
          </p:nvSpPr>
          <p:spPr>
            <a:xfrm>
              <a:off x="6629663" y="2098842"/>
              <a:ext cx="1356914" cy="349968"/>
            </a:xfrm>
            <a:prstGeom prst="rect">
              <a:avLst/>
            </a:prstGeom>
            <a:noFill/>
          </p:spPr>
          <p:txBody>
            <a:bodyPr wrap="square" rtlCol="0">
              <a:spAutoFit/>
            </a:bodyPr>
            <a:lstStyle/>
            <a:p>
              <a:pPr marL="0" marR="0" lvl="0" indent="0" defTabSz="914400" eaLnBrk="1" fontAlgn="base" latinLnBrk="0" hangingPunct="0">
                <a:lnSpc>
                  <a:spcPct val="93000"/>
                </a:lnSpc>
                <a:spcBef>
                  <a:spcPct val="0"/>
                </a:spcBef>
                <a:spcAft>
                  <a:spcPct val="0"/>
                </a:spcAft>
                <a:buClr>
                  <a:srgbClr val="000000"/>
                </a:buClr>
                <a:buSzPct val="100000"/>
                <a:buFont typeface="Times New Roman" charset="0"/>
                <a:buNone/>
                <a:tabLst/>
                <a:defRPr/>
              </a:pPr>
              <a:r>
                <a:rPr kumimoji="0" lang="en-US" sz="1800" u="none" strike="noStrike" kern="0" cap="none" spc="0" normalizeH="0" baseline="0" noProof="0">
                  <a:ln>
                    <a:noFill/>
                  </a:ln>
                  <a:solidFill>
                    <a:srgbClr val="000000"/>
                  </a:solidFill>
                  <a:effectLst/>
                  <a:uLnTx/>
                  <a:uFillTx/>
                  <a:latin typeface="Arial" panose="020B0604020202020204" pitchFamily="34" charset="0"/>
                  <a:ea typeface="Comic Sans MS" charset="0"/>
                  <a:cs typeface="Arial" panose="020B0604020202020204" pitchFamily="34" charset="0"/>
                </a:rPr>
                <a:t>p remnant</a:t>
              </a:r>
            </a:p>
          </p:txBody>
        </p:sp>
      </p:grpSp>
      <p:sp>
        <p:nvSpPr>
          <p:cNvPr id="49" name="Rectangle 48">
            <a:extLst>
              <a:ext uri="{FF2B5EF4-FFF2-40B4-BE49-F238E27FC236}">
                <a16:creationId xmlns:a16="http://schemas.microsoft.com/office/drawing/2014/main" xmlns="" id="{D0DC7B59-4CAB-40B4-8EE3-23A844E46407}"/>
              </a:ext>
            </a:extLst>
          </p:cNvPr>
          <p:cNvSpPr/>
          <p:nvPr/>
        </p:nvSpPr>
        <p:spPr>
          <a:xfrm>
            <a:off x="3908951" y="868124"/>
            <a:ext cx="5130210" cy="1237390"/>
          </a:xfrm>
          <a:prstGeom prst="rect">
            <a:avLst/>
          </a:prstGeom>
        </p:spPr>
        <p:txBody>
          <a:bodyPr wrap="square">
            <a:spAutoFit/>
          </a:bodyPr>
          <a:lstStyle/>
          <a:p>
            <a:pPr fontAlgn="base" hangingPunct="0">
              <a:lnSpc>
                <a:spcPct val="93000"/>
              </a:lnSpc>
              <a:spcBef>
                <a:spcPct val="0"/>
              </a:spcBef>
              <a:spcAft>
                <a:spcPct val="0"/>
              </a:spcAft>
              <a:buClr>
                <a:srgbClr val="000000"/>
              </a:buClr>
              <a:buSzPct val="100000"/>
              <a:buFont typeface="Times New Roman" charset="0"/>
              <a:buNone/>
            </a:pPr>
            <a:r>
              <a:rPr lang="en-US" dirty="0">
                <a:solidFill>
                  <a:srgbClr val="000000"/>
                </a:solidFill>
                <a:latin typeface="Arial" panose="020B0604020202020204" pitchFamily="34" charset="0"/>
                <a:ea typeface="Comic Sans MS" charset="0"/>
                <a:cs typeface="Arial" panose="020B0604020202020204" pitchFamily="34" charset="0"/>
              </a:rPr>
              <a:t>Aim of EIC is 3D nucleon and nuclear structure beyond the longitudinal description.</a:t>
            </a:r>
          </a:p>
          <a:p>
            <a:pPr fontAlgn="base" hangingPunct="0">
              <a:lnSpc>
                <a:spcPct val="93000"/>
              </a:lnSpc>
              <a:spcBef>
                <a:spcPct val="0"/>
              </a:spcBef>
              <a:spcAft>
                <a:spcPct val="0"/>
              </a:spcAft>
              <a:buClr>
                <a:srgbClr val="000000"/>
              </a:buClr>
              <a:buSzPct val="100000"/>
              <a:buFont typeface="Times New Roman" charset="0"/>
              <a:buNone/>
            </a:pPr>
            <a:endParaRPr lang="en-US" sz="800" dirty="0">
              <a:solidFill>
                <a:srgbClr val="000000"/>
              </a:solidFill>
              <a:latin typeface="Arial" panose="020B0604020202020204" pitchFamily="34" charset="0"/>
              <a:ea typeface="Comic Sans MS" charset="0"/>
              <a:cs typeface="Arial" panose="020B0604020202020204" pitchFamily="34" charset="0"/>
            </a:endParaRPr>
          </a:p>
          <a:p>
            <a:pPr fontAlgn="base" hangingPunct="0">
              <a:lnSpc>
                <a:spcPct val="93000"/>
              </a:lnSpc>
              <a:spcBef>
                <a:spcPct val="0"/>
              </a:spcBef>
              <a:spcAft>
                <a:spcPct val="0"/>
              </a:spcAft>
              <a:buClr>
                <a:srgbClr val="000000"/>
              </a:buClr>
              <a:buSzPct val="100000"/>
              <a:buFont typeface="Times New Roman" charset="0"/>
              <a:buNone/>
            </a:pPr>
            <a:r>
              <a:rPr lang="en-US" dirty="0">
                <a:solidFill>
                  <a:srgbClr val="000000"/>
                </a:solidFill>
                <a:latin typeface="Arial" panose="020B0604020202020204" pitchFamily="34" charset="0"/>
                <a:ea typeface="Comic Sans MS" charset="0"/>
                <a:cs typeface="Arial" panose="020B0604020202020204" pitchFamily="34" charset="0"/>
              </a:rPr>
              <a:t>This makes the requirements for the machine and detector </a:t>
            </a:r>
            <a:r>
              <a:rPr lang="en-US" dirty="0">
                <a:solidFill>
                  <a:srgbClr val="FF0000"/>
                </a:solidFill>
                <a:latin typeface="Arial" panose="020B0604020202020204" pitchFamily="34" charset="0"/>
                <a:ea typeface="Comic Sans MS" charset="0"/>
                <a:cs typeface="Arial" panose="020B0604020202020204" pitchFamily="34" charset="0"/>
              </a:rPr>
              <a:t>different</a:t>
            </a:r>
            <a:r>
              <a:rPr lang="en-US" dirty="0">
                <a:solidFill>
                  <a:srgbClr val="000000"/>
                </a:solidFill>
                <a:latin typeface="Arial" panose="020B0604020202020204" pitchFamily="34" charset="0"/>
                <a:ea typeface="Comic Sans MS" charset="0"/>
                <a:cs typeface="Arial" panose="020B0604020202020204" pitchFamily="34" charset="0"/>
              </a:rPr>
              <a:t> from all previous colliders.</a:t>
            </a:r>
            <a:endParaRPr lang="en-US" dirty="0">
              <a:latin typeface="Arial" panose="020B0604020202020204" pitchFamily="34" charset="0"/>
              <a:ea typeface="Comic Sans MS" charset="0"/>
              <a:cs typeface="Arial" panose="020B0604020202020204" pitchFamily="34" charset="0"/>
            </a:endParaRPr>
          </a:p>
        </p:txBody>
      </p:sp>
    </p:spTree>
    <p:extLst>
      <p:ext uri="{BB962C8B-B14F-4D97-AF65-F5344CB8AC3E}">
        <p14:creationId xmlns:p14="http://schemas.microsoft.com/office/powerpoint/2010/main" val="2423837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D3C449A-80E8-43E8-B1A7-9D1514BEA43F}"/>
              </a:ext>
            </a:extLst>
          </p:cNvPr>
          <p:cNvSpPr>
            <a:spLocks noGrp="1"/>
          </p:cNvSpPr>
          <p:nvPr>
            <p:ph type="sldNum" sz="quarter" idx="12"/>
          </p:nvPr>
        </p:nvSpPr>
        <p:spPr/>
        <p:txBody>
          <a:bodyPr/>
          <a:lstStyle/>
          <a:p>
            <a:fld id="{893C5830-40F3-F04E-B2E3-10E6672BA8FF}" type="slidenum">
              <a:rPr lang="en-US" smtClean="0"/>
              <a:t>2</a:t>
            </a:fld>
            <a:endParaRPr lang="en-US" dirty="0"/>
          </a:p>
        </p:txBody>
      </p:sp>
      <p:sp>
        <p:nvSpPr>
          <p:cNvPr id="12" name="Title 1">
            <a:extLst>
              <a:ext uri="{FF2B5EF4-FFF2-40B4-BE49-F238E27FC236}">
                <a16:creationId xmlns:a16="http://schemas.microsoft.com/office/drawing/2014/main" xmlns="" id="{30DC986F-5754-418B-803B-7012D6FA7A92}"/>
              </a:ext>
            </a:extLst>
          </p:cNvPr>
          <p:cNvSpPr txBox="1">
            <a:spLocks/>
          </p:cNvSpPr>
          <p:nvPr/>
        </p:nvSpPr>
        <p:spPr>
          <a:xfrm>
            <a:off x="0" y="-9716"/>
            <a:ext cx="7886700" cy="69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30519D"/>
                </a:solidFill>
                <a:latin typeface="Arial" charset="0"/>
                <a:ea typeface="Arial" charset="0"/>
                <a:cs typeface="Arial" charset="0"/>
              </a:defRPr>
            </a:lvl1pPr>
          </a:lstStyle>
          <a:p>
            <a:r>
              <a:rPr lang="en-US" dirty="0"/>
              <a:t>Electron-Ion Collider Project</a:t>
            </a:r>
          </a:p>
        </p:txBody>
      </p:sp>
      <p:sp>
        <p:nvSpPr>
          <p:cNvPr id="15" name="Content Placeholder 2">
            <a:extLst>
              <a:ext uri="{FF2B5EF4-FFF2-40B4-BE49-F238E27FC236}">
                <a16:creationId xmlns:a16="http://schemas.microsoft.com/office/drawing/2014/main" xmlns="" id="{8F46AED8-2458-424A-998A-F07CA85C889D}"/>
              </a:ext>
            </a:extLst>
          </p:cNvPr>
          <p:cNvSpPr txBox="1">
            <a:spLocks/>
          </p:cNvSpPr>
          <p:nvPr/>
        </p:nvSpPr>
        <p:spPr>
          <a:xfrm>
            <a:off x="532764" y="1464434"/>
            <a:ext cx="8328991" cy="3929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and Scope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Full-energy, full-luminosity accelerator (NSAC and NAS recommended)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interaction region with allowance for a second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detector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Schedule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Completion in ~10-15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CD-0 approved with a range of $1.6B-$2.6B</a:t>
            </a:r>
          </a:p>
        </p:txBody>
      </p:sp>
    </p:spTree>
    <p:extLst>
      <p:ext uri="{BB962C8B-B14F-4D97-AF65-F5344CB8AC3E}">
        <p14:creationId xmlns:p14="http://schemas.microsoft.com/office/powerpoint/2010/main" val="1297214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66A49-2FEB-A749-A466-BC42AE018372}"/>
              </a:ext>
            </a:extLst>
          </p:cNvPr>
          <p:cNvSpPr>
            <a:spLocks noGrp="1"/>
          </p:cNvSpPr>
          <p:nvPr>
            <p:ph type="title"/>
          </p:nvPr>
        </p:nvSpPr>
        <p:spPr/>
        <p:txBody>
          <a:bodyPr>
            <a:noAutofit/>
          </a:bodyPr>
          <a:lstStyle/>
          <a:p>
            <a:r>
              <a:rPr lang="en-US" sz="3200" dirty="0">
                <a:latin typeface="+mj-lt"/>
              </a:rPr>
              <a:t>EIC Experimental Equipment Requirements</a:t>
            </a:r>
          </a:p>
        </p:txBody>
      </p:sp>
      <p:sp>
        <p:nvSpPr>
          <p:cNvPr id="3" name="Slide Number Placeholder 2">
            <a:extLst>
              <a:ext uri="{FF2B5EF4-FFF2-40B4-BE49-F238E27FC236}">
                <a16:creationId xmlns:a16="http://schemas.microsoft.com/office/drawing/2014/main" xmlns="" id="{CCF509B7-C493-6745-BD83-4801E75489BE}"/>
              </a:ext>
            </a:extLst>
          </p:cNvPr>
          <p:cNvSpPr>
            <a:spLocks noGrp="1"/>
          </p:cNvSpPr>
          <p:nvPr>
            <p:ph type="sldNum" sz="quarter" idx="12"/>
          </p:nvPr>
        </p:nvSpPr>
        <p:spPr/>
        <p:txBody>
          <a:bodyPr/>
          <a:lstStyle/>
          <a:p>
            <a:fld id="{893C5830-40F3-F04E-B2E3-10E6672BA8FF}" type="slidenum">
              <a:rPr lang="en-US" smtClean="0"/>
              <a:pPr/>
              <a:t>20</a:t>
            </a:fld>
            <a:endParaRPr lang="en-US"/>
          </a:p>
        </p:txBody>
      </p:sp>
      <p:sp>
        <p:nvSpPr>
          <p:cNvPr id="5" name="Rectangle 4">
            <a:extLst>
              <a:ext uri="{FF2B5EF4-FFF2-40B4-BE49-F238E27FC236}">
                <a16:creationId xmlns:a16="http://schemas.microsoft.com/office/drawing/2014/main" xmlns="" id="{AB2F8F3C-9B7D-FC49-B590-5DEDCD00E671}"/>
              </a:ext>
            </a:extLst>
          </p:cNvPr>
          <p:cNvSpPr/>
          <p:nvPr/>
        </p:nvSpPr>
        <p:spPr>
          <a:xfrm rot="5400000">
            <a:off x="5487250" y="2587324"/>
            <a:ext cx="5093085" cy="20240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0E35D8A6-DB92-0244-8605-9C117E222366}"/>
              </a:ext>
            </a:extLst>
          </p:cNvPr>
          <p:cNvSpPr txBox="1"/>
          <p:nvPr/>
        </p:nvSpPr>
        <p:spPr>
          <a:xfrm>
            <a:off x="6970007" y="1116256"/>
            <a:ext cx="2173993"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Brookhaven concept: BEAST</a:t>
            </a:r>
          </a:p>
        </p:txBody>
      </p:sp>
      <p:pic>
        <p:nvPicPr>
          <p:cNvPr id="7" name="Picture 6">
            <a:extLst>
              <a:ext uri="{FF2B5EF4-FFF2-40B4-BE49-F238E27FC236}">
                <a16:creationId xmlns:a16="http://schemas.microsoft.com/office/drawing/2014/main" xmlns="" id="{6CF6A733-3D81-A043-B59E-ADC8D76BC68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14308" y="1276931"/>
            <a:ext cx="1906906" cy="1419712"/>
          </a:xfrm>
          <a:prstGeom prst="rect">
            <a:avLst/>
          </a:prstGeom>
        </p:spPr>
      </p:pic>
      <p:sp>
        <p:nvSpPr>
          <p:cNvPr id="8" name="TextBox 7">
            <a:extLst>
              <a:ext uri="{FF2B5EF4-FFF2-40B4-BE49-F238E27FC236}">
                <a16:creationId xmlns:a16="http://schemas.microsoft.com/office/drawing/2014/main" xmlns="" id="{AB0C7C5E-6D9E-1548-8D50-CF532CB68F4F}"/>
              </a:ext>
            </a:extLst>
          </p:cNvPr>
          <p:cNvSpPr txBox="1"/>
          <p:nvPr/>
        </p:nvSpPr>
        <p:spPr>
          <a:xfrm>
            <a:off x="7247440" y="2834053"/>
            <a:ext cx="1640642"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Jefferson lab concept</a:t>
            </a:r>
          </a:p>
        </p:txBody>
      </p:sp>
      <p:pic>
        <p:nvPicPr>
          <p:cNvPr id="9" name="Picture 8">
            <a:extLst>
              <a:ext uri="{FF2B5EF4-FFF2-40B4-BE49-F238E27FC236}">
                <a16:creationId xmlns:a16="http://schemas.microsoft.com/office/drawing/2014/main" xmlns="" id="{FAD933E8-8C99-1043-83DF-2E3C5FD60C54}"/>
              </a:ext>
            </a:extLst>
          </p:cNvPr>
          <p:cNvPicPr>
            <a:picLocks noChangeAspect="1"/>
          </p:cNvPicPr>
          <p:nvPr/>
        </p:nvPicPr>
        <p:blipFill>
          <a:blip r:embed="rId3"/>
          <a:stretch>
            <a:fillRect/>
          </a:stretch>
        </p:blipFill>
        <p:spPr>
          <a:xfrm>
            <a:off x="7075744" y="3115535"/>
            <a:ext cx="1902438" cy="1330628"/>
          </a:xfrm>
          <a:prstGeom prst="rect">
            <a:avLst/>
          </a:prstGeom>
        </p:spPr>
      </p:pic>
      <p:sp>
        <p:nvSpPr>
          <p:cNvPr id="10" name="TextBox 9">
            <a:extLst>
              <a:ext uri="{FF2B5EF4-FFF2-40B4-BE49-F238E27FC236}">
                <a16:creationId xmlns:a16="http://schemas.microsoft.com/office/drawing/2014/main" xmlns="" id="{3ACBC36C-0B61-5546-AF01-BF9E9BB77458}"/>
              </a:ext>
            </a:extLst>
          </p:cNvPr>
          <p:cNvSpPr txBox="1"/>
          <p:nvPr/>
        </p:nvSpPr>
        <p:spPr>
          <a:xfrm>
            <a:off x="6998397" y="4619685"/>
            <a:ext cx="2138727"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Argonne concept: TOPSiDE</a:t>
            </a:r>
          </a:p>
        </p:txBody>
      </p:sp>
      <p:pic>
        <p:nvPicPr>
          <p:cNvPr id="11" name="Picture 10">
            <a:extLst>
              <a:ext uri="{FF2B5EF4-FFF2-40B4-BE49-F238E27FC236}">
                <a16:creationId xmlns:a16="http://schemas.microsoft.com/office/drawing/2014/main" xmlns="" id="{C3DCB95C-BF0F-9340-B99E-6CDAA60334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55473" y="4909991"/>
            <a:ext cx="1922709" cy="1013082"/>
          </a:xfrm>
          <a:prstGeom prst="rect">
            <a:avLst/>
          </a:prstGeom>
        </p:spPr>
      </p:pic>
      <p:sp>
        <p:nvSpPr>
          <p:cNvPr id="12" name="TextBox 11">
            <a:extLst>
              <a:ext uri="{FF2B5EF4-FFF2-40B4-BE49-F238E27FC236}">
                <a16:creationId xmlns:a16="http://schemas.microsoft.com/office/drawing/2014/main" xmlns="" id="{E16FAF7F-3418-4845-BCE4-D3180F9A642E}"/>
              </a:ext>
            </a:extLst>
          </p:cNvPr>
          <p:cNvSpPr txBox="1"/>
          <p:nvPr/>
        </p:nvSpPr>
        <p:spPr>
          <a:xfrm>
            <a:off x="72852" y="814908"/>
            <a:ext cx="5370381" cy="400110"/>
          </a:xfrm>
          <a:prstGeom prst="rect">
            <a:avLst/>
          </a:prstGeom>
          <a:noFill/>
        </p:spPr>
        <p:txBody>
          <a:bodyPr wrap="none" rtlCol="0">
            <a:spAutoFit/>
          </a:bodyPr>
          <a:lstStyle/>
          <a:p>
            <a:r>
              <a:rPr lang="en-US" sz="2000" dirty="0">
                <a:latin typeface="+mj-lt"/>
              </a:rPr>
              <a:t>Any general purpose EIC Detector is complex</a:t>
            </a:r>
          </a:p>
        </p:txBody>
      </p:sp>
      <p:sp>
        <p:nvSpPr>
          <p:cNvPr id="13" name="TextBox 12">
            <a:extLst>
              <a:ext uri="{FF2B5EF4-FFF2-40B4-BE49-F238E27FC236}">
                <a16:creationId xmlns:a16="http://schemas.microsoft.com/office/drawing/2014/main" xmlns="" id="{949B58A5-A19A-CF44-B9D0-B534B09D6DE9}"/>
              </a:ext>
            </a:extLst>
          </p:cNvPr>
          <p:cNvSpPr txBox="1"/>
          <p:nvPr/>
        </p:nvSpPr>
        <p:spPr>
          <a:xfrm>
            <a:off x="98203" y="1237193"/>
            <a:ext cx="6674865" cy="4524315"/>
          </a:xfrm>
          <a:prstGeom prst="rect">
            <a:avLst/>
          </a:prstGeom>
          <a:noFill/>
        </p:spPr>
        <p:txBody>
          <a:bodyPr wrap="square" rtlCol="0">
            <a:spAutoFit/>
          </a:bodyPr>
          <a:lstStyle/>
          <a:p>
            <a:r>
              <a:rPr lang="en-US" dirty="0">
                <a:solidFill>
                  <a:srgbClr val="0000FF"/>
                </a:solidFill>
                <a:latin typeface="+mj-lt"/>
                <a:ea typeface="Comic Sans MS" charset="0"/>
                <a:cs typeface="Comic Sans MS" charset="0"/>
              </a:rPr>
              <a:t>Overall detector requirements:</a:t>
            </a:r>
            <a:endParaRPr lang="en-US" dirty="0">
              <a:solidFill>
                <a:srgbClr val="322F31"/>
              </a:solidFill>
              <a:latin typeface="+mj-lt"/>
              <a:ea typeface="Comic Sans MS" charset="0"/>
              <a:cs typeface="Comic Sans MS" charset="0"/>
            </a:endParaRP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Large rapidity (-4 &lt; </a:t>
            </a:r>
            <a:r>
              <a:rPr lang="en-US" dirty="0">
                <a:solidFill>
                  <a:srgbClr val="322F31"/>
                </a:solidFill>
                <a:latin typeface="Symbol" panose="05050102010706020507" pitchFamily="18" charset="2"/>
                <a:ea typeface="Comic Sans MS" charset="0"/>
                <a:cs typeface="Comic Sans MS" charset="0"/>
              </a:rPr>
              <a:t>h</a:t>
            </a:r>
            <a:r>
              <a:rPr lang="en-US" dirty="0">
                <a:solidFill>
                  <a:srgbClr val="322F31"/>
                </a:solidFill>
                <a:latin typeface="+mj-lt"/>
                <a:ea typeface="Comic Sans MS" charset="0"/>
                <a:cs typeface="Comic Sans MS" charset="0"/>
              </a:rPr>
              <a:t> &lt; 4) coverage; and far beyond in especially far-forward detector regions</a:t>
            </a: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High precision low mass tracking</a:t>
            </a:r>
          </a:p>
          <a:p>
            <a:pPr marL="800100" lvl="1" indent="-342900">
              <a:buClr>
                <a:srgbClr val="0000FF"/>
              </a:buClr>
              <a:buFont typeface="Courier New" panose="02070309020205020404" pitchFamily="49" charset="0"/>
              <a:buChar char="o"/>
            </a:pPr>
            <a:r>
              <a:rPr lang="en-US" dirty="0">
                <a:solidFill>
                  <a:srgbClr val="322F31"/>
                </a:solidFill>
                <a:latin typeface="+mj-lt"/>
                <a:ea typeface="Comic Sans MS" charset="0"/>
                <a:cs typeface="Comic Sans MS" charset="0"/>
              </a:rPr>
              <a:t>small (</a:t>
            </a:r>
            <a:r>
              <a:rPr lang="en-US" dirty="0">
                <a:solidFill>
                  <a:srgbClr val="322F31"/>
                </a:solidFill>
                <a:latin typeface="Symbol" panose="05050102010706020507" pitchFamily="18" charset="2"/>
                <a:ea typeface="Comic Sans MS" charset="0"/>
                <a:cs typeface="Comic Sans MS" charset="0"/>
              </a:rPr>
              <a:t>m</a:t>
            </a:r>
            <a:r>
              <a:rPr lang="en-US" dirty="0">
                <a:solidFill>
                  <a:srgbClr val="322F31"/>
                </a:solidFill>
                <a:latin typeface="+mj-lt"/>
                <a:ea typeface="Comic Sans MS" charset="0"/>
                <a:cs typeface="Comic Sans MS" charset="0"/>
              </a:rPr>
              <a:t>-vertex) and large radius (gaseous-based) tracking </a:t>
            </a: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Electromagnetic and Hadronic Calorimetry</a:t>
            </a:r>
          </a:p>
          <a:p>
            <a:pPr marL="800100" lvl="1" indent="-342900">
              <a:buClr>
                <a:srgbClr val="0000FF"/>
              </a:buClr>
              <a:buFont typeface="Courier New" panose="02070309020205020404" pitchFamily="49" charset="0"/>
              <a:buChar char="o"/>
            </a:pPr>
            <a:r>
              <a:rPr lang="en-US" dirty="0">
                <a:solidFill>
                  <a:srgbClr val="322F31"/>
                </a:solidFill>
                <a:latin typeface="+mj-lt"/>
                <a:ea typeface="Comic Sans MS" charset="0"/>
                <a:cs typeface="Comic Sans MS" charset="0"/>
              </a:rPr>
              <a:t>equal coverage of tracking and EM-calorimetry </a:t>
            </a: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High performance PID to separate </a:t>
            </a:r>
            <a:r>
              <a:rPr lang="en-US" dirty="0">
                <a:solidFill>
                  <a:srgbClr val="322F31"/>
                </a:solidFill>
                <a:latin typeface="Symbol" panose="05050102010706020507" pitchFamily="18" charset="2"/>
                <a:ea typeface="Symbol" charset="2"/>
                <a:cs typeface="Symbol" charset="2"/>
              </a:rPr>
              <a:t>p</a:t>
            </a:r>
            <a:r>
              <a:rPr lang="en-US" dirty="0">
                <a:solidFill>
                  <a:srgbClr val="322F31"/>
                </a:solidFill>
                <a:latin typeface="+mj-lt"/>
                <a:ea typeface="Comic Sans MS" charset="0"/>
                <a:cs typeface="Comic Sans MS" charset="0"/>
              </a:rPr>
              <a:t>, K, p on track level</a:t>
            </a:r>
          </a:p>
          <a:p>
            <a:pPr marL="800100" lvl="1" indent="-342900">
              <a:buClr>
                <a:srgbClr val="0000FF"/>
              </a:buClr>
              <a:buFont typeface="Courier New" panose="02070309020205020404" pitchFamily="49" charset="0"/>
              <a:buChar char="o"/>
            </a:pPr>
            <a:r>
              <a:rPr lang="en-US" dirty="0">
                <a:solidFill>
                  <a:srgbClr val="322F31"/>
                </a:solidFill>
                <a:latin typeface="+mj-lt"/>
                <a:ea typeface="Comic Sans MS" charset="0"/>
                <a:cs typeface="Comic Sans MS" charset="0"/>
              </a:rPr>
              <a:t>also need good e/</a:t>
            </a:r>
            <a:r>
              <a:rPr lang="en-US" dirty="0">
                <a:solidFill>
                  <a:srgbClr val="322F31"/>
                </a:solidFill>
                <a:latin typeface="Symbol" panose="05050102010706020507" pitchFamily="18" charset="2"/>
                <a:ea typeface="Comic Sans MS" charset="0"/>
                <a:cs typeface="Comic Sans MS" charset="0"/>
              </a:rPr>
              <a:t>p</a:t>
            </a:r>
            <a:r>
              <a:rPr lang="en-US" dirty="0">
                <a:solidFill>
                  <a:srgbClr val="322F31"/>
                </a:solidFill>
                <a:latin typeface="+mj-lt"/>
                <a:ea typeface="Comic Sans MS" charset="0"/>
                <a:cs typeface="Comic Sans MS" charset="0"/>
              </a:rPr>
              <a:t> separation for electron-scattering</a:t>
            </a: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Large acceptance for diffraction, tagging, neutrons from nuclear breakup: critical for physics program</a:t>
            </a:r>
          </a:p>
          <a:p>
            <a:pPr marL="800100" lvl="1" indent="-342900">
              <a:buClr>
                <a:srgbClr val="0000FF"/>
              </a:buClr>
              <a:buFont typeface="Courier New" panose="02070309020205020404" pitchFamily="49" charset="0"/>
              <a:buChar char="o"/>
            </a:pPr>
            <a:r>
              <a:rPr lang="en-US" dirty="0">
                <a:solidFill>
                  <a:srgbClr val="322F31"/>
                </a:solidFill>
                <a:latin typeface="+mj-lt"/>
                <a:ea typeface="Comic Sans MS" charset="0"/>
                <a:cs typeface="Comic Sans MS" charset="0"/>
              </a:rPr>
              <a:t>Many ancillary detector integrated in the beam line: low-Q</a:t>
            </a:r>
            <a:r>
              <a:rPr lang="en-US" baseline="30000" dirty="0">
                <a:solidFill>
                  <a:srgbClr val="322F31"/>
                </a:solidFill>
                <a:latin typeface="+mj-lt"/>
                <a:ea typeface="Comic Sans MS" charset="0"/>
                <a:cs typeface="Comic Sans MS" charset="0"/>
              </a:rPr>
              <a:t>2</a:t>
            </a:r>
            <a:r>
              <a:rPr lang="en-US" dirty="0">
                <a:solidFill>
                  <a:srgbClr val="322F31"/>
                </a:solidFill>
                <a:latin typeface="+mj-lt"/>
                <a:ea typeface="Comic Sans MS" charset="0"/>
                <a:cs typeface="Comic Sans MS" charset="0"/>
              </a:rPr>
              <a:t> tagger, Roman Pots, Zero-Degree Calorimeter, ….</a:t>
            </a: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High control of systematics</a:t>
            </a:r>
          </a:p>
          <a:p>
            <a:pPr marL="800100" lvl="1" indent="-342900">
              <a:buClr>
                <a:srgbClr val="0000FF"/>
              </a:buClr>
              <a:buFont typeface="Courier New" panose="02070309020205020404" pitchFamily="49" charset="0"/>
              <a:buChar char="o"/>
            </a:pPr>
            <a:r>
              <a:rPr lang="en-US" dirty="0">
                <a:solidFill>
                  <a:srgbClr val="322F31"/>
                </a:solidFill>
                <a:latin typeface="+mj-lt"/>
                <a:ea typeface="Comic Sans MS" charset="0"/>
                <a:cs typeface="Comic Sans MS" charset="0"/>
              </a:rPr>
              <a:t>luminosity monitors, electron &amp; hadron Polarimetry</a:t>
            </a:r>
            <a:endParaRPr lang="en-US" dirty="0">
              <a:latin typeface="+mj-lt"/>
              <a:ea typeface="Comic Sans MS" charset="0"/>
              <a:cs typeface="Comic Sans MS" charset="0"/>
            </a:endParaRPr>
          </a:p>
        </p:txBody>
      </p:sp>
      <p:sp>
        <p:nvSpPr>
          <p:cNvPr id="14" name="Curved Right Arrow 13">
            <a:extLst>
              <a:ext uri="{FF2B5EF4-FFF2-40B4-BE49-F238E27FC236}">
                <a16:creationId xmlns:a16="http://schemas.microsoft.com/office/drawing/2014/main" xmlns="" id="{B4478870-7272-894B-8CDB-202B39114678}"/>
              </a:ext>
            </a:extLst>
          </p:cNvPr>
          <p:cNvSpPr/>
          <p:nvPr/>
        </p:nvSpPr>
        <p:spPr bwMode="auto">
          <a:xfrm>
            <a:off x="681797" y="5818530"/>
            <a:ext cx="354970" cy="355655"/>
          </a:xfrm>
          <a:prstGeom prst="curvedRightArrow">
            <a:avLst/>
          </a:prstGeom>
          <a:gradFill flip="none" rotWithShape="1">
            <a:gsLst>
              <a:gs pos="0">
                <a:srgbClr val="0000FF"/>
              </a:gs>
              <a:gs pos="100000">
                <a:srgbClr val="0000FF"/>
              </a:gs>
              <a:gs pos="50000">
                <a:schemeClr val="bg1"/>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 name="TextBox 3">
            <a:extLst>
              <a:ext uri="{FF2B5EF4-FFF2-40B4-BE49-F238E27FC236}">
                <a16:creationId xmlns:a16="http://schemas.microsoft.com/office/drawing/2014/main" xmlns="" id="{6944F202-7895-E348-BCFF-7755959172C7}"/>
              </a:ext>
            </a:extLst>
          </p:cNvPr>
          <p:cNvSpPr txBox="1"/>
          <p:nvPr/>
        </p:nvSpPr>
        <p:spPr>
          <a:xfrm>
            <a:off x="1165622" y="5827081"/>
            <a:ext cx="4490332" cy="338554"/>
          </a:xfrm>
          <a:prstGeom prst="rect">
            <a:avLst/>
          </a:prstGeom>
          <a:noFill/>
        </p:spPr>
        <p:txBody>
          <a:bodyPr wrap="none" rtlCol="0">
            <a:spAutoFit/>
          </a:bodyPr>
          <a:lstStyle/>
          <a:p>
            <a:pPr algn="l"/>
            <a:r>
              <a:rPr lang="en-US" sz="1600" b="1" dirty="0">
                <a:solidFill>
                  <a:srgbClr val="0432FF"/>
                </a:solidFill>
              </a:rPr>
              <a:t>Integration into Interaction Region is critical</a:t>
            </a:r>
          </a:p>
        </p:txBody>
      </p:sp>
    </p:spTree>
    <p:extLst>
      <p:ext uri="{BB962C8B-B14F-4D97-AF65-F5344CB8AC3E}">
        <p14:creationId xmlns:p14="http://schemas.microsoft.com/office/powerpoint/2010/main" val="27891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93" y="736694"/>
            <a:ext cx="74676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xmlns="" id="{B94AE76E-983E-44F5-B18B-3A240DAF0469}"/>
              </a:ext>
            </a:extLst>
          </p:cNvPr>
          <p:cNvSpPr txBox="1">
            <a:spLocks/>
          </p:cNvSpPr>
          <p:nvPr/>
        </p:nvSpPr>
        <p:spPr>
          <a:xfrm>
            <a:off x="660122" y="213556"/>
            <a:ext cx="7886700" cy="49225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84FA4320-42FC-4079-BFA9-85F9B8CFB522}"/>
              </a:ext>
            </a:extLst>
          </p:cNvPr>
          <p:cNvSpPr txBox="1"/>
          <p:nvPr/>
        </p:nvSpPr>
        <p:spPr>
          <a:xfrm>
            <a:off x="6303060" y="818501"/>
            <a:ext cx="1553630" cy="276999"/>
          </a:xfrm>
          <a:prstGeom prst="rect">
            <a:avLst/>
          </a:prstGeom>
          <a:noFill/>
        </p:spPr>
        <p:txBody>
          <a:bodyPr wrap="none" rtlCol="0">
            <a:spAutoFit/>
          </a:bodyPr>
          <a:lstStyle/>
          <a:p>
            <a:pPr algn="l"/>
            <a:r>
              <a:rPr lang="en-US" sz="1200" b="1" dirty="0">
                <a:latin typeface="+mj-lt"/>
              </a:rPr>
              <a:t>e: 5 GeV to 18 GeV</a:t>
            </a:r>
          </a:p>
        </p:txBody>
      </p:sp>
      <p:sp>
        <p:nvSpPr>
          <p:cNvPr id="6" name="TextBox 5">
            <a:extLst>
              <a:ext uri="{FF2B5EF4-FFF2-40B4-BE49-F238E27FC236}">
                <a16:creationId xmlns:a16="http://schemas.microsoft.com/office/drawing/2014/main" xmlns="" id="{AE87C85B-1D6F-47F3-993D-7D2A10437AE5}"/>
              </a:ext>
            </a:extLst>
          </p:cNvPr>
          <p:cNvSpPr txBox="1"/>
          <p:nvPr/>
        </p:nvSpPr>
        <p:spPr>
          <a:xfrm>
            <a:off x="861107" y="813697"/>
            <a:ext cx="2060500" cy="276999"/>
          </a:xfrm>
          <a:prstGeom prst="rect">
            <a:avLst/>
          </a:prstGeom>
          <a:noFill/>
        </p:spPr>
        <p:txBody>
          <a:bodyPr wrap="none" rtlCol="0">
            <a:spAutoFit/>
          </a:bodyPr>
          <a:lstStyle/>
          <a:p>
            <a:pPr algn="l"/>
            <a:r>
              <a:rPr lang="en-US" sz="1200" b="1" dirty="0">
                <a:latin typeface="+mj-lt"/>
              </a:rPr>
              <a:t>p: 41 GeV, 100 to 275 GeV</a:t>
            </a:r>
          </a:p>
        </p:txBody>
      </p:sp>
      <p:sp>
        <p:nvSpPr>
          <p:cNvPr id="8" name="TextBox 7">
            <a:extLst>
              <a:ext uri="{FF2B5EF4-FFF2-40B4-BE49-F238E27FC236}">
                <a16:creationId xmlns:a16="http://schemas.microsoft.com/office/drawing/2014/main" xmlns="" id="{0F9BA713-2449-484F-9A2A-CBBB15416E01}"/>
              </a:ext>
            </a:extLst>
          </p:cNvPr>
          <p:cNvSpPr txBox="1"/>
          <p:nvPr/>
        </p:nvSpPr>
        <p:spPr>
          <a:xfrm>
            <a:off x="5902139" y="1230832"/>
            <a:ext cx="3202326" cy="830997"/>
          </a:xfrm>
          <a:prstGeom prst="rect">
            <a:avLst/>
          </a:prstGeom>
          <a:noFill/>
        </p:spPr>
        <p:txBody>
          <a:bodyPr wrap="square" rtlCol="0">
            <a:spAutoFit/>
          </a:bodyPr>
          <a:lstStyle/>
          <a:p>
            <a:r>
              <a:rPr lang="en-US" sz="1600" dirty="0">
                <a:latin typeface="+mj-lt"/>
              </a:rPr>
              <a:t>Large rapidity (-4 &lt; </a:t>
            </a:r>
            <a:r>
              <a:rPr lang="en-US" sz="1600" dirty="0">
                <a:latin typeface="Symbol" panose="05050102010706020507" pitchFamily="18" charset="2"/>
              </a:rPr>
              <a:t>h</a:t>
            </a:r>
            <a:r>
              <a:rPr lang="en-US" sz="1600" dirty="0">
                <a:latin typeface="+mj-lt"/>
              </a:rPr>
              <a:t> &lt; 4) coverage</a:t>
            </a:r>
          </a:p>
          <a:p>
            <a:pPr lvl="1"/>
            <a:r>
              <a:rPr lang="en-US" sz="1600" dirty="0">
                <a:latin typeface="+mj-lt"/>
                <a:sym typeface="Wingdings" panose="05000000000000000000" pitchFamily="2" charset="2"/>
              </a:rPr>
              <a:t> Detect from 2</a:t>
            </a:r>
            <a:r>
              <a:rPr lang="en-US" sz="1600" baseline="30000" dirty="0">
                <a:latin typeface="+mj-lt"/>
                <a:sym typeface="Wingdings" panose="05000000000000000000" pitchFamily="2" charset="2"/>
              </a:rPr>
              <a:t>o</a:t>
            </a:r>
            <a:r>
              <a:rPr lang="en-US" sz="1600" dirty="0">
                <a:latin typeface="+mj-lt"/>
                <a:sym typeface="Wingdings" panose="05000000000000000000" pitchFamily="2" charset="2"/>
              </a:rPr>
              <a:t> to 178</a:t>
            </a:r>
            <a:r>
              <a:rPr lang="en-US" sz="1600" baseline="30000" dirty="0">
                <a:latin typeface="+mj-lt"/>
                <a:sym typeface="Wingdings" panose="05000000000000000000" pitchFamily="2" charset="2"/>
              </a:rPr>
              <a:t>o</a:t>
            </a:r>
            <a:r>
              <a:rPr lang="en-US" sz="1600" dirty="0">
                <a:latin typeface="+mj-lt"/>
                <a:sym typeface="Wingdings" panose="05000000000000000000" pitchFamily="2" charset="2"/>
              </a:rPr>
              <a:t>…</a:t>
            </a:r>
            <a:endParaRPr lang="en-US" sz="1600" baseline="30000" dirty="0">
              <a:latin typeface="+mj-lt"/>
            </a:endParaRPr>
          </a:p>
        </p:txBody>
      </p:sp>
      <p:sp>
        <p:nvSpPr>
          <p:cNvPr id="10" name="TextBox 9">
            <a:extLst>
              <a:ext uri="{FF2B5EF4-FFF2-40B4-BE49-F238E27FC236}">
                <a16:creationId xmlns:a16="http://schemas.microsoft.com/office/drawing/2014/main" xmlns="" id="{41F701C5-81DD-4094-9E35-AA18BCD45594}"/>
              </a:ext>
            </a:extLst>
          </p:cNvPr>
          <p:cNvSpPr txBox="1"/>
          <p:nvPr/>
        </p:nvSpPr>
        <p:spPr>
          <a:xfrm>
            <a:off x="7079875" y="2093739"/>
            <a:ext cx="1929553" cy="1077218"/>
          </a:xfrm>
          <a:prstGeom prst="rect">
            <a:avLst/>
          </a:prstGeom>
          <a:noFill/>
        </p:spPr>
        <p:txBody>
          <a:bodyPr wrap="square" rtlCol="0">
            <a:spAutoFit/>
          </a:bodyPr>
          <a:lstStyle/>
          <a:p>
            <a:r>
              <a:rPr lang="en-US" sz="1600" dirty="0">
                <a:solidFill>
                  <a:srgbClr val="FF0000"/>
                </a:solidFill>
                <a:latin typeface="+mj-lt"/>
              </a:rPr>
              <a:t>… and far beyond</a:t>
            </a:r>
          </a:p>
          <a:p>
            <a:pPr marL="285750" indent="-285750">
              <a:buFont typeface="Wingdings" panose="05000000000000000000" pitchFamily="2" charset="2"/>
              <a:buChar char="à"/>
            </a:pPr>
            <a:r>
              <a:rPr lang="en-US" sz="1600" dirty="0">
                <a:solidFill>
                  <a:srgbClr val="FF0000"/>
                </a:solidFill>
                <a:latin typeface="+mj-lt"/>
                <a:sym typeface="Wingdings" panose="05000000000000000000" pitchFamily="2" charset="2"/>
              </a:rPr>
              <a:t>Many detectors</a:t>
            </a:r>
          </a:p>
          <a:p>
            <a:r>
              <a:rPr lang="en-US" sz="1600" dirty="0">
                <a:solidFill>
                  <a:srgbClr val="FF0000"/>
                </a:solidFill>
                <a:latin typeface="+mj-lt"/>
                <a:sym typeface="Wingdings" panose="05000000000000000000" pitchFamily="2" charset="2"/>
              </a:rPr>
              <a:t>    in backward +</a:t>
            </a:r>
          </a:p>
          <a:p>
            <a:r>
              <a:rPr lang="en-US" sz="1600" dirty="0">
                <a:solidFill>
                  <a:srgbClr val="FF0000"/>
                </a:solidFill>
                <a:latin typeface="+mj-lt"/>
                <a:sym typeface="Wingdings" panose="05000000000000000000" pitchFamily="2" charset="2"/>
              </a:rPr>
              <a:t>    forward region</a:t>
            </a:r>
          </a:p>
        </p:txBody>
      </p:sp>
      <p:sp>
        <p:nvSpPr>
          <p:cNvPr id="16" name="TextBox 15">
            <a:extLst>
              <a:ext uri="{FF2B5EF4-FFF2-40B4-BE49-F238E27FC236}">
                <a16:creationId xmlns:a16="http://schemas.microsoft.com/office/drawing/2014/main" xmlns="" id="{F7BD28FA-1381-45BE-BCC7-E9FC620B5636}"/>
              </a:ext>
            </a:extLst>
          </p:cNvPr>
          <p:cNvSpPr txBox="1"/>
          <p:nvPr/>
        </p:nvSpPr>
        <p:spPr>
          <a:xfrm>
            <a:off x="138602" y="4983231"/>
            <a:ext cx="2002471" cy="646331"/>
          </a:xfrm>
          <a:prstGeom prst="rect">
            <a:avLst/>
          </a:prstGeom>
          <a:noFill/>
        </p:spPr>
        <p:txBody>
          <a:bodyPr wrap="none" rtlCol="0">
            <a:spAutoFit/>
          </a:bodyPr>
          <a:lstStyle/>
          <a:p>
            <a:pPr algn="ctr"/>
            <a:r>
              <a:rPr lang="en-US" sz="1200" dirty="0">
                <a:latin typeface="+mj-lt"/>
              </a:rPr>
              <a:t>low Q</a:t>
            </a:r>
            <a:r>
              <a:rPr lang="en-US" sz="1200" baseline="30000" dirty="0">
                <a:latin typeface="+mj-lt"/>
              </a:rPr>
              <a:t>2</a:t>
            </a:r>
            <a:r>
              <a:rPr lang="en-US" sz="1200" dirty="0">
                <a:latin typeface="+mj-lt"/>
              </a:rPr>
              <a:t> scattered electrons</a:t>
            </a:r>
          </a:p>
          <a:p>
            <a:pPr algn="ctr"/>
            <a:r>
              <a:rPr lang="en-US" sz="1200" dirty="0">
                <a:latin typeface="+mj-lt"/>
              </a:rPr>
              <a:t>Bethe-</a:t>
            </a:r>
            <a:r>
              <a:rPr lang="en-US" sz="1200" dirty="0" err="1">
                <a:latin typeface="+mj-lt"/>
              </a:rPr>
              <a:t>Heitler</a:t>
            </a:r>
            <a:r>
              <a:rPr lang="en-US" sz="1200" dirty="0">
                <a:latin typeface="+mj-lt"/>
              </a:rPr>
              <a:t> photons </a:t>
            </a:r>
          </a:p>
          <a:p>
            <a:pPr algn="ctr"/>
            <a:r>
              <a:rPr lang="en-US" sz="1200" dirty="0">
                <a:latin typeface="+mj-lt"/>
              </a:rPr>
              <a:t>for luminosity</a:t>
            </a:r>
          </a:p>
        </p:txBody>
      </p:sp>
      <p:cxnSp>
        <p:nvCxnSpPr>
          <p:cNvPr id="17" name="Straight Arrow Connector 16">
            <a:extLst>
              <a:ext uri="{FF2B5EF4-FFF2-40B4-BE49-F238E27FC236}">
                <a16:creationId xmlns:a16="http://schemas.microsoft.com/office/drawing/2014/main" xmlns="" id="{DB6817E7-CE71-4435-906E-3631029BAE9E}"/>
              </a:ext>
            </a:extLst>
          </p:cNvPr>
          <p:cNvCxnSpPr>
            <a:cxnSpLocks/>
          </p:cNvCxnSpPr>
          <p:nvPr/>
        </p:nvCxnSpPr>
        <p:spPr>
          <a:xfrm flipH="1">
            <a:off x="138602" y="4935039"/>
            <a:ext cx="1906597" cy="1"/>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FB5F0B32-2589-4DFF-8917-CC1C9774E600}"/>
              </a:ext>
            </a:extLst>
          </p:cNvPr>
          <p:cNvSpPr txBox="1"/>
          <p:nvPr/>
        </p:nvSpPr>
        <p:spPr>
          <a:xfrm>
            <a:off x="6986844" y="5001909"/>
            <a:ext cx="2036135" cy="830997"/>
          </a:xfrm>
          <a:prstGeom prst="rect">
            <a:avLst/>
          </a:prstGeom>
          <a:noFill/>
        </p:spPr>
        <p:txBody>
          <a:bodyPr wrap="none" rtlCol="0">
            <a:spAutoFit/>
          </a:bodyPr>
          <a:lstStyle/>
          <a:p>
            <a:pPr algn="ctr"/>
            <a:r>
              <a:rPr lang="en-US" sz="1200" dirty="0">
                <a:latin typeface="+mj-lt"/>
              </a:rPr>
              <a:t>particles from nuclear</a:t>
            </a:r>
          </a:p>
          <a:p>
            <a:pPr algn="ctr"/>
            <a:r>
              <a:rPr lang="en-US" sz="1200" dirty="0">
                <a:latin typeface="+mj-lt"/>
              </a:rPr>
              <a:t>breakup, i.e. neutrons</a:t>
            </a:r>
          </a:p>
          <a:p>
            <a:pPr algn="ctr"/>
            <a:r>
              <a:rPr lang="en-US" sz="1200" dirty="0">
                <a:latin typeface="+mj-lt"/>
              </a:rPr>
              <a:t>scattered protons and ions </a:t>
            </a:r>
          </a:p>
          <a:p>
            <a:pPr algn="ctr"/>
            <a:r>
              <a:rPr lang="en-US" sz="1200" dirty="0">
                <a:latin typeface="+mj-lt"/>
              </a:rPr>
              <a:t>from diffractive reactions</a:t>
            </a:r>
          </a:p>
        </p:txBody>
      </p:sp>
      <p:sp>
        <p:nvSpPr>
          <p:cNvPr id="19" name="TextBox 18">
            <a:extLst>
              <a:ext uri="{FF2B5EF4-FFF2-40B4-BE49-F238E27FC236}">
                <a16:creationId xmlns:a16="http://schemas.microsoft.com/office/drawing/2014/main" xmlns="" id="{1CAFAF8E-1079-42EF-BC69-FE8D109DD62C}"/>
              </a:ext>
            </a:extLst>
          </p:cNvPr>
          <p:cNvSpPr txBox="1"/>
          <p:nvPr/>
        </p:nvSpPr>
        <p:spPr>
          <a:xfrm>
            <a:off x="3514968" y="4868151"/>
            <a:ext cx="2035986" cy="1200329"/>
          </a:xfrm>
          <a:prstGeom prst="rect">
            <a:avLst/>
          </a:prstGeom>
          <a:noFill/>
          <a:ln>
            <a:solidFill>
              <a:schemeClr val="tx1"/>
            </a:solidFill>
          </a:ln>
        </p:spPr>
        <p:txBody>
          <a:bodyPr wrap="square" rtlCol="0">
            <a:spAutoFit/>
          </a:bodyPr>
          <a:lstStyle/>
          <a:p>
            <a:pPr algn="r"/>
            <a:r>
              <a:rPr lang="en-US" dirty="0">
                <a:latin typeface="+mj-lt"/>
              </a:rPr>
              <a:t>Main detector = 	Barrel + Lepton Endcap + Hadron Endcap</a:t>
            </a:r>
          </a:p>
        </p:txBody>
      </p:sp>
      <p:cxnSp>
        <p:nvCxnSpPr>
          <p:cNvPr id="20" name="Straight Arrow Connector 19">
            <a:extLst>
              <a:ext uri="{FF2B5EF4-FFF2-40B4-BE49-F238E27FC236}">
                <a16:creationId xmlns:a16="http://schemas.microsoft.com/office/drawing/2014/main" xmlns="" id="{EE9A8ECB-F0C6-4B28-89C9-85546A5B0B78}"/>
              </a:ext>
            </a:extLst>
          </p:cNvPr>
          <p:cNvCxnSpPr>
            <a:cxnSpLocks/>
          </p:cNvCxnSpPr>
          <p:nvPr/>
        </p:nvCxnSpPr>
        <p:spPr>
          <a:xfrm flipH="1">
            <a:off x="6903392" y="4925627"/>
            <a:ext cx="1906597" cy="1"/>
          </a:xfrm>
          <a:prstGeom prst="straightConnector1">
            <a:avLst/>
          </a:prstGeom>
          <a:ln w="508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B97284BD-E784-49C0-9544-8214A30CA0A3}"/>
              </a:ext>
            </a:extLst>
          </p:cNvPr>
          <p:cNvSpPr txBox="1"/>
          <p:nvPr/>
        </p:nvSpPr>
        <p:spPr>
          <a:xfrm>
            <a:off x="3130953" y="6068480"/>
            <a:ext cx="2945037" cy="584775"/>
          </a:xfrm>
          <a:prstGeom prst="rect">
            <a:avLst/>
          </a:prstGeom>
          <a:noFill/>
        </p:spPr>
        <p:txBody>
          <a:bodyPr wrap="none" rtlCol="0">
            <a:spAutoFit/>
          </a:bodyPr>
          <a:lstStyle/>
          <a:p>
            <a:pPr algn="ctr"/>
            <a:r>
              <a:rPr lang="en-US" sz="1600" b="1" dirty="0">
                <a:solidFill>
                  <a:schemeClr val="accent2"/>
                </a:solidFill>
                <a:latin typeface="+mj-lt"/>
              </a:rPr>
              <a:t>Endcaps critical because of </a:t>
            </a:r>
          </a:p>
          <a:p>
            <a:pPr algn="ctr"/>
            <a:r>
              <a:rPr lang="en-US" sz="1600" b="1" dirty="0">
                <a:solidFill>
                  <a:schemeClr val="accent2"/>
                </a:solidFill>
                <a:latin typeface="+mj-lt"/>
              </a:rPr>
              <a:t>asymmetric beam energies</a:t>
            </a:r>
          </a:p>
        </p:txBody>
      </p:sp>
      <p:sp>
        <p:nvSpPr>
          <p:cNvPr id="3" name="Title 2">
            <a:extLst>
              <a:ext uri="{FF2B5EF4-FFF2-40B4-BE49-F238E27FC236}">
                <a16:creationId xmlns:a16="http://schemas.microsoft.com/office/drawing/2014/main" xmlns="" id="{505036A1-4B59-DD4C-96EC-D9916433D541}"/>
              </a:ext>
            </a:extLst>
          </p:cNvPr>
          <p:cNvSpPr>
            <a:spLocks noGrp="1"/>
          </p:cNvSpPr>
          <p:nvPr>
            <p:ph type="title"/>
          </p:nvPr>
        </p:nvSpPr>
        <p:spPr>
          <a:xfrm>
            <a:off x="0" y="0"/>
            <a:ext cx="9081247" cy="842682"/>
          </a:xfrm>
        </p:spPr>
        <p:txBody>
          <a:bodyPr>
            <a:normAutofit/>
          </a:bodyPr>
          <a:lstStyle/>
          <a:p>
            <a:r>
              <a:rPr lang="en-US" dirty="0">
                <a:latin typeface="Arial" panose="020B0604020202020204" pitchFamily="34" charset="0"/>
                <a:cs typeface="Arial" panose="020B0604020202020204" pitchFamily="34" charset="0"/>
              </a:rPr>
              <a:t>Detector Nomenclature</a:t>
            </a:r>
            <a:endParaRPr lang="en-US" dirty="0"/>
          </a:p>
        </p:txBody>
      </p:sp>
      <p:sp>
        <p:nvSpPr>
          <p:cNvPr id="15" name="Slide Number Placeholder 3"/>
          <p:cNvSpPr>
            <a:spLocks noGrp="1"/>
          </p:cNvSpPr>
          <p:nvPr>
            <p:ph type="sldNum" sz="quarter" idx="12"/>
          </p:nvPr>
        </p:nvSpPr>
        <p:spPr>
          <a:xfrm>
            <a:off x="7077897" y="6454966"/>
            <a:ext cx="2057400" cy="365125"/>
          </a:xfrm>
        </p:spPr>
        <p:txBody>
          <a:bodyPr/>
          <a:lstStyle/>
          <a:p>
            <a:fld id="{893C5830-40F3-F04E-B2E3-10E6672BA8FF}" type="slidenum">
              <a:rPr lang="en-US" smtClean="0"/>
              <a:pPr/>
              <a:t>21</a:t>
            </a:fld>
            <a:endParaRPr lang="en-US" dirty="0"/>
          </a:p>
        </p:txBody>
      </p:sp>
    </p:spTree>
    <p:extLst>
      <p:ext uri="{BB962C8B-B14F-4D97-AF65-F5344CB8AC3E}">
        <p14:creationId xmlns:p14="http://schemas.microsoft.com/office/powerpoint/2010/main" val="346421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557213"/>
            <a:ext cx="742950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0864" y="4032726"/>
            <a:ext cx="5844044" cy="738664"/>
          </a:xfrm>
          <a:prstGeom prst="rect">
            <a:avLst/>
          </a:prstGeom>
          <a:noFill/>
        </p:spPr>
        <p:txBody>
          <a:bodyPr wrap="square" rtlCol="0">
            <a:spAutoFit/>
          </a:bodyPr>
          <a:lstStyle/>
          <a:p>
            <a:r>
              <a:rPr lang="en-US" sz="1400" dirty="0"/>
              <a:t>2D sketch of an EIC detector layout, horizontal cross cut. Only one half of the detector is shown, with the other half being mirror-symmetric in this view, up to the crossing angle. Beam pipe is indicated in gray.</a:t>
            </a:r>
          </a:p>
        </p:txBody>
      </p:sp>
      <p:pic>
        <p:nvPicPr>
          <p:cNvPr id="3" name="Picture 2">
            <a:extLst>
              <a:ext uri="{FF2B5EF4-FFF2-40B4-BE49-F238E27FC236}">
                <a16:creationId xmlns:a16="http://schemas.microsoft.com/office/drawing/2014/main" xmlns="" id="{180401EE-3667-4E98-98B3-CA9F43DBF686}"/>
              </a:ext>
            </a:extLst>
          </p:cNvPr>
          <p:cNvPicPr>
            <a:picLocks noChangeAspect="1"/>
          </p:cNvPicPr>
          <p:nvPr/>
        </p:nvPicPr>
        <p:blipFill rotWithShape="1">
          <a:blip r:embed="rId3"/>
          <a:srcRect l="17416" r="14157"/>
          <a:stretch/>
        </p:blipFill>
        <p:spPr>
          <a:xfrm>
            <a:off x="6168596" y="4022724"/>
            <a:ext cx="2875015" cy="2359888"/>
          </a:xfrm>
          <a:prstGeom prst="rect">
            <a:avLst/>
          </a:prstGeom>
        </p:spPr>
      </p:pic>
      <p:sp>
        <p:nvSpPr>
          <p:cNvPr id="4" name="Title 3">
            <a:extLst>
              <a:ext uri="{FF2B5EF4-FFF2-40B4-BE49-F238E27FC236}">
                <a16:creationId xmlns:a16="http://schemas.microsoft.com/office/drawing/2014/main" xmlns="" id="{B16B8B82-F016-3744-8274-A54500397248}"/>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Reference General-Purpose EIC Detector</a:t>
            </a:r>
            <a:endParaRPr lang="en-US" dirty="0"/>
          </a:p>
        </p:txBody>
      </p:sp>
      <p:sp>
        <p:nvSpPr>
          <p:cNvPr id="6" name="Slide Number Placeholder 3"/>
          <p:cNvSpPr>
            <a:spLocks noGrp="1"/>
          </p:cNvSpPr>
          <p:nvPr>
            <p:ph type="sldNum" sz="quarter" idx="12"/>
          </p:nvPr>
        </p:nvSpPr>
        <p:spPr>
          <a:xfrm>
            <a:off x="7077897" y="6454966"/>
            <a:ext cx="2057400" cy="365125"/>
          </a:xfrm>
        </p:spPr>
        <p:txBody>
          <a:bodyPr/>
          <a:lstStyle/>
          <a:p>
            <a:fld id="{893C5830-40F3-F04E-B2E3-10E6672BA8FF}" type="slidenum">
              <a:rPr lang="en-US" smtClean="0"/>
              <a:pPr/>
              <a:t>22</a:t>
            </a:fld>
            <a:endParaRPr lang="en-US" dirty="0"/>
          </a:p>
        </p:txBody>
      </p:sp>
    </p:spTree>
    <p:extLst>
      <p:ext uri="{BB962C8B-B14F-4D97-AF65-F5344CB8AC3E}">
        <p14:creationId xmlns:p14="http://schemas.microsoft.com/office/powerpoint/2010/main" val="2860051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45F3868-BB8D-4DE8-8B41-FB87070CB365}"/>
              </a:ext>
            </a:extLst>
          </p:cNvPr>
          <p:cNvSpPr txBox="1"/>
          <p:nvPr/>
        </p:nvSpPr>
        <p:spPr>
          <a:xfrm>
            <a:off x="7550" y="694042"/>
            <a:ext cx="8818762" cy="6049541"/>
          </a:xfrm>
          <a:prstGeom prst="rect">
            <a:avLst/>
          </a:prstGeom>
          <a:noFill/>
        </p:spPr>
        <p:txBody>
          <a:bodyPr wrap="square" rtlCol="0">
            <a:spAutoFit/>
          </a:bodyPr>
          <a:lstStyle/>
          <a:p>
            <a:pPr marL="285750" indent="-285750">
              <a:spcAft>
                <a:spcPts val="600"/>
              </a:spcAft>
              <a:buClr>
                <a:srgbClr val="0000FF"/>
              </a:buClr>
              <a:buFont typeface="Wingdings" pitchFamily="2" charset="2"/>
              <a:buChar char="q"/>
            </a:pPr>
            <a:r>
              <a:rPr lang="en-US" dirty="0">
                <a:latin typeface="Arial" panose="020B0604020202020204" pitchFamily="34" charset="0"/>
                <a:cs typeface="Arial" panose="020B0604020202020204" pitchFamily="34" charset="0"/>
              </a:rPr>
              <a:t>The DOE-NP supported </a:t>
            </a:r>
            <a:r>
              <a:rPr lang="en-US" b="1" dirty="0">
                <a:latin typeface="Arial" panose="020B0604020202020204" pitchFamily="34" charset="0"/>
                <a:cs typeface="Arial" panose="020B0604020202020204" pitchFamily="34" charset="0"/>
              </a:rPr>
              <a:t>EIC Project includes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one detector and one Interaction Region</a:t>
            </a:r>
            <a:r>
              <a:rPr lang="en-US" dirty="0">
                <a:latin typeface="Arial" panose="020B0604020202020204" pitchFamily="34" charset="0"/>
                <a:cs typeface="Arial" panose="020B0604020202020204" pitchFamily="34" charset="0"/>
              </a:rPr>
              <a:t> in the reference costing. Reference cost is the BNL estimate prepared for the DOE CD-0 Independent Cost Review (ICR).</a:t>
            </a:r>
          </a:p>
          <a:p>
            <a:pPr marL="1200150" lvl="2" indent="-285750">
              <a:spcAft>
                <a:spcPts val="600"/>
              </a:spcAft>
              <a:buClr>
                <a:srgbClr val="0000FF"/>
              </a:buClr>
              <a:buFont typeface="Wingdings" pitchFamily="2" charset="2"/>
              <a:buChar char="q"/>
            </a:pPr>
            <a:r>
              <a:rPr lang="en-US" dirty="0">
                <a:latin typeface="Arial" panose="020B0604020202020204" pitchFamily="34" charset="0"/>
                <a:cs typeface="Arial" panose="020B0604020202020204" pitchFamily="34" charset="0"/>
              </a:rPr>
              <a:t>See various talks at the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Yellow Report Workshop at Temple University (</a:t>
            </a:r>
            <a:r>
              <a:rPr lang="en-US" u="sng" dirty="0">
                <a:latin typeface="Arial" panose="020B0604020202020204" pitchFamily="34" charset="0"/>
                <a:cs typeface="Arial" panose="020B0604020202020204" pitchFamily="34" charset="0"/>
                <a:hlinkClick r:id="rId2"/>
              </a:rPr>
              <a:t>https://indico.bnl.gov/event/7449/timetable/#20200319</a:t>
            </a:r>
            <a:r>
              <a:rPr lang="en-US" dirty="0">
                <a:latin typeface="Arial" panose="020B0604020202020204" pitchFamily="34" charset="0"/>
                <a:cs typeface="Arial" panose="020B0604020202020204" pitchFamily="34" charset="0"/>
              </a:rPr>
              <a:t>)</a:t>
            </a:r>
          </a:p>
          <a:p>
            <a:pPr marL="1200150" marR="0" indent="-285750" algn="r">
              <a:lnSpc>
                <a:spcPct val="107000"/>
              </a:lnSpc>
              <a:spcBef>
                <a:spcPts val="0"/>
              </a:spcBef>
              <a:spcAft>
                <a:spcPts val="800"/>
              </a:spcAft>
              <a:buClr>
                <a:srgbClr val="0000FF"/>
              </a:buClr>
              <a:buFont typeface="Wingdings" pitchFamily="2" charset="2"/>
              <a:buChar char="q"/>
            </a:pPr>
            <a:r>
              <a:rPr lang="en-US" sz="1400" i="1" dirty="0">
                <a:latin typeface="Arial" panose="020B0604020202020204" pitchFamily="34" charset="0"/>
                <a:ea typeface="Calibri" panose="020F0502020204030204" pitchFamily="34" charset="0"/>
                <a:cs typeface="Arial" panose="020B0604020202020204" pitchFamily="34" charset="0"/>
              </a:rPr>
              <a:t>Comprehensive general-purpose detector: rough costs (US project accounting) = ~$300M</a:t>
            </a:r>
            <a:endParaRPr lang="en-US" sz="1400" dirty="0">
              <a:latin typeface="Arial" panose="020B0604020202020204" pitchFamily="34" charset="0"/>
              <a:ea typeface="Calibri" panose="020F0502020204030204" pitchFamily="34" charset="0"/>
              <a:cs typeface="Arial" panose="020B0604020202020204" pitchFamily="34" charset="0"/>
            </a:endParaRPr>
          </a:p>
          <a:p>
            <a:pPr marL="1200150" marR="0" indent="-285750" algn="r">
              <a:lnSpc>
                <a:spcPct val="107000"/>
              </a:lnSpc>
              <a:spcBef>
                <a:spcPts val="0"/>
              </a:spcBef>
              <a:spcAft>
                <a:spcPts val="800"/>
              </a:spcAft>
              <a:buClr>
                <a:srgbClr val="0000FF"/>
              </a:buClr>
              <a:buFont typeface="Wingdings" pitchFamily="2" charset="2"/>
              <a:buChar char="q"/>
            </a:pPr>
            <a:r>
              <a:rPr lang="en-US" sz="1400" i="1" dirty="0">
                <a:latin typeface="Arial" panose="020B0604020202020204" pitchFamily="34" charset="0"/>
                <a:ea typeface="Calibri" panose="020F0502020204030204" pitchFamily="34" charset="0"/>
                <a:cs typeface="Arial" panose="020B0604020202020204" pitchFamily="34" charset="0"/>
              </a:rPr>
              <a:t>This assumed in-kind contributions (non-DOE or reused equipment) of order $100M</a:t>
            </a:r>
            <a:endParaRPr lang="en-US" sz="1400" dirty="0">
              <a:latin typeface="Arial" panose="020B0604020202020204" pitchFamily="34" charset="0"/>
              <a:ea typeface="Calibri" panose="020F0502020204030204" pitchFamily="34" charset="0"/>
              <a:cs typeface="Arial" panose="020B0604020202020204" pitchFamily="34" charset="0"/>
            </a:endParaRPr>
          </a:p>
          <a:p>
            <a:pPr marL="1200150" marR="0" indent="-285750" algn="r">
              <a:spcBef>
                <a:spcPts val="0"/>
              </a:spcBef>
              <a:spcAft>
                <a:spcPts val="1800"/>
              </a:spcAft>
              <a:buClr>
                <a:srgbClr val="0000FF"/>
              </a:buClr>
              <a:buFont typeface="Wingdings" pitchFamily="2" charset="2"/>
              <a:buChar char="q"/>
            </a:pPr>
            <a:r>
              <a:rPr lang="en-US" sz="1400" i="1" dirty="0">
                <a:latin typeface="Arial" panose="020B0604020202020204" pitchFamily="34" charset="0"/>
                <a:ea typeface="Calibri" panose="020F0502020204030204" pitchFamily="34" charset="0"/>
                <a:cs typeface="Arial" panose="020B0604020202020204" pitchFamily="34" charset="0"/>
              </a:rPr>
              <a:t>Costs for one Interaction Region included in accelerator scope (US accounting) = ~$200M</a:t>
            </a:r>
          </a:p>
          <a:p>
            <a:pPr marL="1200150" marR="0" indent="-285750" algn="r">
              <a:spcBef>
                <a:spcPts val="0"/>
              </a:spcBef>
              <a:spcAft>
                <a:spcPts val="1800"/>
              </a:spcAft>
              <a:buClr>
                <a:srgbClr val="0000FF"/>
              </a:buClr>
              <a:buFont typeface="Wingdings" pitchFamily="2" charset="2"/>
              <a:buChar char="q"/>
            </a:pPr>
            <a:r>
              <a:rPr lang="en-US" sz="1400" i="1" dirty="0">
                <a:solidFill>
                  <a:srgbClr val="0432FF"/>
                </a:solidFill>
                <a:latin typeface="Arial" panose="020B0604020202020204" pitchFamily="34" charset="0"/>
                <a:ea typeface="Calibri" panose="020F0502020204030204" pitchFamily="34" charset="0"/>
                <a:cs typeface="Arial" panose="020B0604020202020204" pitchFamily="34" charset="0"/>
              </a:rPr>
              <a:t>(Conversion of direct costs to US project accounting is a bit more than a factor of two)</a:t>
            </a:r>
            <a:endParaRPr lang="en-US" sz="1400" i="1"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Clr>
                <a:srgbClr val="0000FF"/>
              </a:buClr>
              <a:buFont typeface="Wingdings" pitchFamily="2" charset="2"/>
              <a:buChar char="q"/>
            </a:pPr>
            <a:r>
              <a:rPr lang="en-US" dirty="0">
                <a:latin typeface="Arial" panose="020B0604020202020204" pitchFamily="34" charset="0"/>
                <a:ea typeface="Calibri" panose="020F0502020204030204" pitchFamily="34" charset="0"/>
                <a:cs typeface="Arial" panose="020B0604020202020204" pitchFamily="34" charset="0"/>
              </a:rPr>
              <a:t>The </a:t>
            </a:r>
            <a:r>
              <a:rPr lang="en-US" b="1" dirty="0">
                <a:latin typeface="Arial" panose="020B0604020202020204" pitchFamily="34" charset="0"/>
                <a:ea typeface="Calibri" panose="020F0502020204030204" pitchFamily="34" charset="0"/>
                <a:cs typeface="Arial" panose="020B0604020202020204" pitchFamily="34" charset="0"/>
              </a:rPr>
              <a:t>EIC is capable of supporting a science program that includes two detectors and two interaction regions</a:t>
            </a:r>
            <a:r>
              <a:rPr lang="en-US" dirty="0">
                <a:latin typeface="Arial" panose="020B0604020202020204" pitchFamily="34" charset="0"/>
                <a:ea typeface="Calibri" panose="020F0502020204030204" pitchFamily="34" charset="0"/>
                <a:cs typeface="Arial" panose="020B0604020202020204" pitchFamily="34" charset="0"/>
              </a:rPr>
              <a:t>.</a:t>
            </a:r>
          </a:p>
          <a:p>
            <a:pPr marL="1200150" lvl="1" indent="-285750">
              <a:lnSpc>
                <a:spcPct val="107000"/>
              </a:lnSpc>
              <a:spcAft>
                <a:spcPts val="800"/>
              </a:spcAft>
              <a:buClr>
                <a:srgbClr val="0000FF"/>
              </a:buClr>
              <a:buFont typeface="Wingdings" pitchFamily="2" charset="2"/>
              <a:buChar char="q"/>
            </a:pPr>
            <a:r>
              <a:rPr lang="en-US" dirty="0">
                <a:latin typeface="Arial" panose="020B0604020202020204" pitchFamily="34" charset="0"/>
                <a:ea typeface="Calibri" panose="020F0502020204030204" pitchFamily="34" charset="0"/>
                <a:cs typeface="Arial" panose="020B0604020202020204" pitchFamily="34" charset="0"/>
              </a:rPr>
              <a:t>See the Yellow Report Initiative as spearheaded by the EIC User Group (</a:t>
            </a:r>
            <a:r>
              <a:rPr lang="en-US"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http://www.eicug.org/web/content/yellow-report-initiative</a:t>
            </a:r>
            <a:r>
              <a:rPr lang="en-US" dirty="0">
                <a:latin typeface="Arial" panose="020B0604020202020204" pitchFamily="34" charset="0"/>
                <a:ea typeface="Calibri" panose="020F0502020204030204" pitchFamily="34" charset="0"/>
                <a:cs typeface="Arial" panose="020B0604020202020204" pitchFamily="34" charset="0"/>
              </a:rPr>
              <a:t>)</a:t>
            </a:r>
          </a:p>
          <a:p>
            <a:pPr marL="742950" marR="0" indent="-285750">
              <a:lnSpc>
                <a:spcPct val="107000"/>
              </a:lnSpc>
              <a:spcBef>
                <a:spcPts val="0"/>
              </a:spcBef>
              <a:spcAft>
                <a:spcPts val="800"/>
              </a:spcAft>
              <a:buClr>
                <a:srgbClr val="0000FF"/>
              </a:buClr>
              <a:buFont typeface="Wingdings" pitchFamily="2" charset="2"/>
              <a:buChar char="q"/>
            </a:pPr>
            <a:r>
              <a:rPr lang="en-US" sz="1400" i="1" dirty="0">
                <a:latin typeface="Arial" panose="020B0604020202020204" pitchFamily="34" charset="0"/>
                <a:ea typeface="Calibri" panose="020F0502020204030204" pitchFamily="34" charset="0"/>
                <a:cs typeface="Arial" panose="020B0604020202020204" pitchFamily="34" charset="0"/>
              </a:rPr>
              <a:t>The purpose of the Yellow Report Initiative is to advance the state and detail of the documented physics studies (White Paper, INT program proceedings) and detector concepts (Detector and R&amp;D Handbook) in preparation for the realization of the EIC. The effort aims to provide the basis for further development of concepts for experimental equipment best suited for science needs, including complementarity of two detectors towards future Technical Design Reports (TDRs).</a:t>
            </a:r>
            <a:endParaRPr lang="en-US" sz="1400" dirty="0">
              <a:latin typeface="Arial" panose="020B0604020202020204" pitchFamily="34" charset="0"/>
              <a:ea typeface="Calibri" panose="020F0502020204030204" pitchFamily="34" charset="0"/>
              <a:cs typeface="Arial" panose="020B0604020202020204" pitchFamily="34" charset="0"/>
            </a:endParaRPr>
          </a:p>
          <a:p>
            <a:pPr marL="1200150" marR="0" indent="-285750">
              <a:lnSpc>
                <a:spcPct val="107000"/>
              </a:lnSpc>
              <a:spcBef>
                <a:spcPts val="0"/>
              </a:spcBef>
              <a:spcAft>
                <a:spcPts val="800"/>
              </a:spcAft>
              <a:buClr>
                <a:srgbClr val="0000FF"/>
              </a:buClr>
              <a:buFont typeface="Wingdings" pitchFamily="2" charset="2"/>
              <a:buChar char="q"/>
            </a:pPr>
            <a:endParaRPr lang="en-US" sz="1400" i="1" dirty="0">
              <a:latin typeface="Arial" panose="020B0604020202020204" pitchFamily="34" charset="0"/>
              <a:ea typeface="Calibri" panose="020F0502020204030204" pitchFamily="34" charset="0"/>
              <a:cs typeface="Arial" panose="020B0604020202020204" pitchFamily="34" charset="0"/>
            </a:endParaRPr>
          </a:p>
        </p:txBody>
      </p:sp>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xmlns="" id="{49939B16-FCC0-9C4F-9C95-20A55C1F78D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Detector planning</a:t>
            </a:r>
          </a:p>
        </p:txBody>
      </p:sp>
      <p:sp>
        <p:nvSpPr>
          <p:cNvPr id="2" name="Slide Number Placeholder 1"/>
          <p:cNvSpPr>
            <a:spLocks noGrp="1"/>
          </p:cNvSpPr>
          <p:nvPr>
            <p:ph type="sldNum" sz="quarter" idx="12"/>
          </p:nvPr>
        </p:nvSpPr>
        <p:spPr/>
        <p:txBody>
          <a:bodyPr/>
          <a:lstStyle/>
          <a:p>
            <a:fld id="{87034D8C-3CB4-402A-BC46-2AB14C0FE90A}" type="slidenum">
              <a:rPr lang="en-US" smtClean="0"/>
              <a:pPr/>
              <a:t>23</a:t>
            </a:fld>
            <a:endParaRPr lang="en-US"/>
          </a:p>
        </p:txBody>
      </p:sp>
    </p:spTree>
    <p:extLst>
      <p:ext uri="{BB962C8B-B14F-4D97-AF65-F5344CB8AC3E}">
        <p14:creationId xmlns:p14="http://schemas.microsoft.com/office/powerpoint/2010/main" val="54777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B135D-9DBA-429E-89B5-EFB21AEFC326}"/>
              </a:ext>
            </a:extLst>
          </p:cNvPr>
          <p:cNvSpPr>
            <a:spLocks noGrp="1"/>
          </p:cNvSpPr>
          <p:nvPr>
            <p:ph type="title"/>
          </p:nvPr>
        </p:nvSpPr>
        <p:spPr>
          <a:xfrm>
            <a:off x="0" y="0"/>
            <a:ext cx="9144000" cy="685801"/>
          </a:xfrm>
        </p:spPr>
        <p:txBody>
          <a:bodyPr>
            <a:normAutofit/>
          </a:bodyPr>
          <a:lstStyle/>
          <a:p>
            <a:r>
              <a:rPr lang="en-US" dirty="0">
                <a:latin typeface="+mj-lt"/>
              </a:rPr>
              <a:t>Reference Funding Profile</a:t>
            </a:r>
          </a:p>
        </p:txBody>
      </p:sp>
      <p:sp>
        <p:nvSpPr>
          <p:cNvPr id="4" name="Slide Number Placeholder 3">
            <a:extLst>
              <a:ext uri="{FF2B5EF4-FFF2-40B4-BE49-F238E27FC236}">
                <a16:creationId xmlns:a16="http://schemas.microsoft.com/office/drawing/2014/main" xmlns="" id="{2D3C449A-80E8-43E8-B1A7-9D1514BEA43F}"/>
              </a:ext>
            </a:extLst>
          </p:cNvPr>
          <p:cNvSpPr>
            <a:spLocks noGrp="1"/>
          </p:cNvSpPr>
          <p:nvPr>
            <p:ph type="sldNum" sz="quarter" idx="12"/>
          </p:nvPr>
        </p:nvSpPr>
        <p:spPr/>
        <p:txBody>
          <a:bodyPr/>
          <a:lstStyle/>
          <a:p>
            <a:fld id="{893C5830-40F3-F04E-B2E3-10E6672BA8FF}" type="slidenum">
              <a:rPr lang="en-US" smtClean="0"/>
              <a:t>3</a:t>
            </a:fld>
            <a:endParaRPr lang="en-US" dirty="0"/>
          </a:p>
        </p:txBody>
      </p:sp>
      <p:sp>
        <p:nvSpPr>
          <p:cNvPr id="3" name="TextBox 2">
            <a:extLst>
              <a:ext uri="{FF2B5EF4-FFF2-40B4-BE49-F238E27FC236}">
                <a16:creationId xmlns:a16="http://schemas.microsoft.com/office/drawing/2014/main" xmlns="" id="{C031F2F4-75AC-45D8-BDAD-1FA206A66D35}"/>
              </a:ext>
            </a:extLst>
          </p:cNvPr>
          <p:cNvSpPr txBox="1"/>
          <p:nvPr/>
        </p:nvSpPr>
        <p:spPr>
          <a:xfrm>
            <a:off x="102840" y="659939"/>
            <a:ext cx="4812060" cy="584775"/>
          </a:xfrm>
          <a:prstGeom prst="rect">
            <a:avLst/>
          </a:prstGeom>
          <a:noFill/>
        </p:spPr>
        <p:txBody>
          <a:bodyPr wrap="square" rtlCol="0">
            <a:spAutoFit/>
          </a:bodyPr>
          <a:lstStyle/>
          <a:p>
            <a:pPr algn="l"/>
            <a:r>
              <a:rPr lang="en-US" sz="1600" i="1" dirty="0">
                <a:latin typeface="+mj-lt"/>
              </a:rPr>
              <a:t>Includes one Interaction Region and one detector (but already assuming $100M in-kind contributions)</a:t>
            </a:r>
          </a:p>
        </p:txBody>
      </p:sp>
      <p:sp>
        <p:nvSpPr>
          <p:cNvPr id="12" name="Content Placeholder 7">
            <a:extLst>
              <a:ext uri="{FF2B5EF4-FFF2-40B4-BE49-F238E27FC236}">
                <a16:creationId xmlns:a16="http://schemas.microsoft.com/office/drawing/2014/main" xmlns="" id="{B40ECB1E-1BF0-45E4-94F9-5BCF8F5DD3EC}"/>
              </a:ext>
            </a:extLst>
          </p:cNvPr>
          <p:cNvSpPr>
            <a:spLocks noGrp="1"/>
          </p:cNvSpPr>
          <p:nvPr>
            <p:ph idx="1"/>
          </p:nvPr>
        </p:nvSpPr>
        <p:spPr>
          <a:xfrm>
            <a:off x="302865" y="4273184"/>
            <a:ext cx="4016210" cy="1794241"/>
          </a:xfrm>
        </p:spPr>
        <p:txBody>
          <a:bodyPr/>
          <a:lstStyle/>
          <a:p>
            <a:pPr lvl="1"/>
            <a:r>
              <a:rPr lang="en-US" sz="2000" dirty="0"/>
              <a:t>CD-1:    March 2021</a:t>
            </a:r>
          </a:p>
          <a:p>
            <a:pPr lvl="1"/>
            <a:r>
              <a:rPr lang="en-US" sz="2000" dirty="0"/>
              <a:t>CD-2:    September 2022</a:t>
            </a:r>
          </a:p>
          <a:p>
            <a:pPr lvl="1"/>
            <a:r>
              <a:rPr lang="en-US" sz="2000" dirty="0"/>
              <a:t>CD-3:    September 2023</a:t>
            </a:r>
          </a:p>
          <a:p>
            <a:pPr lvl="1"/>
            <a:r>
              <a:rPr lang="en-US" sz="2000" dirty="0"/>
              <a:t>CD-4a:  September 2030</a:t>
            </a:r>
          </a:p>
          <a:p>
            <a:pPr lvl="1"/>
            <a:r>
              <a:rPr lang="en-US" sz="2000" dirty="0"/>
              <a:t>CD-4:    June 2032</a:t>
            </a:r>
          </a:p>
        </p:txBody>
      </p:sp>
      <p:sp>
        <p:nvSpPr>
          <p:cNvPr id="7" name="Content Placeholder 7">
            <a:extLst>
              <a:ext uri="{FF2B5EF4-FFF2-40B4-BE49-F238E27FC236}">
                <a16:creationId xmlns:a16="http://schemas.microsoft.com/office/drawing/2014/main" xmlns="" id="{096AF7BB-B799-435F-9A6D-094D794171EB}"/>
              </a:ext>
            </a:extLst>
          </p:cNvPr>
          <p:cNvSpPr txBox="1">
            <a:spLocks/>
          </p:cNvSpPr>
          <p:nvPr/>
        </p:nvSpPr>
        <p:spPr>
          <a:xfrm>
            <a:off x="4186495" y="4273184"/>
            <a:ext cx="4381471" cy="1760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charset="0"/>
                <a:cs typeface="Arial" charset="0"/>
              </a:rPr>
              <a:t>Staged CD-4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cs typeface="Arial" charset="0"/>
              </a:rPr>
              <a:t>Operations Start - CD-4a</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charset="0"/>
                <a:cs typeface="Arial" charset="0"/>
              </a:rPr>
              <a:t>Install full RF Power - CD-4</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charset="0"/>
                <a:cs typeface="Arial" charset="0"/>
              </a:rPr>
              <a:t>$100M from New York State toward infrastructure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xmlns="" id="{EC7A374F-7EBD-4347-9C7A-C437BF2CA5A5}"/>
              </a:ext>
            </a:extLst>
          </p:cNvPr>
          <p:cNvGraphicFramePr>
            <a:graphicFrameLocks/>
          </p:cNvGraphicFramePr>
          <p:nvPr/>
        </p:nvGraphicFramePr>
        <p:xfrm>
          <a:off x="1483454" y="1339303"/>
          <a:ext cx="5893763" cy="293388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131673" y="5814377"/>
            <a:ext cx="3763752" cy="646331"/>
          </a:xfrm>
          <a:prstGeom prst="rect">
            <a:avLst/>
          </a:prstGeom>
          <a:solidFill>
            <a:srgbClr val="FF0000"/>
          </a:solidFill>
        </p:spPr>
        <p:txBody>
          <a:bodyPr wrap="square" rtlCol="0">
            <a:spAutoFit/>
          </a:bodyPr>
          <a:lstStyle/>
          <a:p>
            <a:r>
              <a:rPr lang="en-US" dirty="0" smtClean="0">
                <a:solidFill>
                  <a:schemeClr val="bg1"/>
                </a:solidFill>
              </a:rPr>
              <a:t>Note: this $100M has nothing to  do with the $100M in-kind above!!!</a:t>
            </a:r>
            <a:endParaRPr lang="en-US" dirty="0">
              <a:solidFill>
                <a:schemeClr val="bg1"/>
              </a:solidFill>
            </a:endParaRPr>
          </a:p>
        </p:txBody>
      </p:sp>
    </p:spTree>
    <p:extLst>
      <p:ext uri="{BB962C8B-B14F-4D97-AF65-F5344CB8AC3E}">
        <p14:creationId xmlns:p14="http://schemas.microsoft.com/office/powerpoint/2010/main" val="581053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E5576A-74AA-437D-9A2D-6FF2909F30B7}"/>
              </a:ext>
            </a:extLst>
          </p:cNvPr>
          <p:cNvSpPr>
            <a:spLocks noGrp="1"/>
          </p:cNvSpPr>
          <p:nvPr>
            <p:ph type="title"/>
          </p:nvPr>
        </p:nvSpPr>
        <p:spPr>
          <a:xfrm>
            <a:off x="0" y="1470"/>
            <a:ext cx="7886700" cy="762328"/>
          </a:xfrm>
        </p:spPr>
        <p:txBody>
          <a:bodyPr/>
          <a:lstStyle/>
          <a:p>
            <a:r>
              <a:rPr lang="en-US" dirty="0"/>
              <a:t>Reference Schedule </a:t>
            </a:r>
            <a:endParaRPr lang="en-US" dirty="0">
              <a:solidFill>
                <a:srgbClr val="FF0000"/>
              </a:solidFill>
            </a:endParaRPr>
          </a:p>
        </p:txBody>
      </p:sp>
      <p:sp>
        <p:nvSpPr>
          <p:cNvPr id="4" name="Slide Number Placeholder 3">
            <a:extLst>
              <a:ext uri="{FF2B5EF4-FFF2-40B4-BE49-F238E27FC236}">
                <a16:creationId xmlns:a16="http://schemas.microsoft.com/office/drawing/2014/main" xmlns="" id="{4F58ABB7-0001-48DD-AC72-BF8410B042E1}"/>
              </a:ext>
            </a:extLst>
          </p:cNvPr>
          <p:cNvSpPr>
            <a:spLocks noGrp="1"/>
          </p:cNvSpPr>
          <p:nvPr>
            <p:ph type="sldNum" sz="quarter" idx="12"/>
          </p:nvPr>
        </p:nvSpPr>
        <p:spPr/>
        <p:txBody>
          <a:bodyPr/>
          <a:lstStyle/>
          <a:p>
            <a:fld id="{893C5830-40F3-F04E-B2E3-10E6672BA8FF}" type="slidenum">
              <a:rPr lang="en-US" smtClean="0"/>
              <a:pPr/>
              <a:t>4</a:t>
            </a:fld>
            <a:endParaRPr lang="en-US" dirty="0"/>
          </a:p>
        </p:txBody>
      </p:sp>
      <p:pic>
        <p:nvPicPr>
          <p:cNvPr id="3" name="Picture 2">
            <a:extLst>
              <a:ext uri="{FF2B5EF4-FFF2-40B4-BE49-F238E27FC236}">
                <a16:creationId xmlns:a16="http://schemas.microsoft.com/office/drawing/2014/main" xmlns="" id="{A35FA26C-B043-4BC3-B4C2-212C48122147}"/>
              </a:ext>
            </a:extLst>
          </p:cNvPr>
          <p:cNvPicPr>
            <a:picLocks noChangeAspect="1"/>
          </p:cNvPicPr>
          <p:nvPr/>
        </p:nvPicPr>
        <p:blipFill>
          <a:blip r:embed="rId2"/>
          <a:stretch>
            <a:fillRect/>
          </a:stretch>
        </p:blipFill>
        <p:spPr>
          <a:xfrm>
            <a:off x="651461" y="694962"/>
            <a:ext cx="7841078" cy="5468076"/>
          </a:xfrm>
          <a:prstGeom prst="rect">
            <a:avLst/>
          </a:prstGeom>
        </p:spPr>
      </p:pic>
      <p:cxnSp>
        <p:nvCxnSpPr>
          <p:cNvPr id="6" name="Straight Connector 5">
            <a:extLst>
              <a:ext uri="{FF2B5EF4-FFF2-40B4-BE49-F238E27FC236}">
                <a16:creationId xmlns:a16="http://schemas.microsoft.com/office/drawing/2014/main" xmlns="" id="{5DACD6FA-1A94-475F-965B-A8683650C644}"/>
              </a:ext>
            </a:extLst>
          </p:cNvPr>
          <p:cNvCxnSpPr>
            <a:cxnSpLocks/>
          </p:cNvCxnSpPr>
          <p:nvPr/>
        </p:nvCxnSpPr>
        <p:spPr>
          <a:xfrm>
            <a:off x="2420835" y="1065369"/>
            <a:ext cx="0" cy="45759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16968496-08BA-4916-B218-B5379EE2D632}"/>
              </a:ext>
            </a:extLst>
          </p:cNvPr>
          <p:cNvSpPr txBox="1"/>
          <p:nvPr/>
        </p:nvSpPr>
        <p:spPr>
          <a:xfrm>
            <a:off x="2234838" y="1764029"/>
            <a:ext cx="176464" cy="235131"/>
          </a:xfrm>
          <a:prstGeom prst="rect">
            <a:avLst/>
          </a:prstGeom>
          <a:solidFill>
            <a:srgbClr val="008E40">
              <a:alpha val="70000"/>
            </a:srgb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xmlns="" id="{90CCDBBF-7226-44DB-A321-E82542189B49}"/>
              </a:ext>
            </a:extLst>
          </p:cNvPr>
          <p:cNvSpPr txBox="1"/>
          <p:nvPr/>
        </p:nvSpPr>
        <p:spPr>
          <a:xfrm>
            <a:off x="2224984" y="2086246"/>
            <a:ext cx="186326" cy="252304"/>
          </a:xfrm>
          <a:prstGeom prst="rect">
            <a:avLst/>
          </a:prstGeom>
          <a:solidFill>
            <a:srgbClr val="008E40">
              <a:alpha val="70000"/>
            </a:srgbClr>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xmlns="" id="{90A04D0A-6660-405A-B9FB-1543126E78D8}"/>
              </a:ext>
            </a:extLst>
          </p:cNvPr>
          <p:cNvSpPr txBox="1"/>
          <p:nvPr/>
        </p:nvSpPr>
        <p:spPr>
          <a:xfrm flipH="1" flipV="1">
            <a:off x="2234837" y="2518064"/>
            <a:ext cx="176471" cy="252304"/>
          </a:xfrm>
          <a:prstGeom prst="rect">
            <a:avLst/>
          </a:prstGeom>
          <a:solidFill>
            <a:srgbClr val="008E40">
              <a:alpha val="70000"/>
            </a:srgbClr>
          </a:solidFill>
        </p:spPr>
        <p:txBody>
          <a:bodyPr wrap="square" rtlCol="0">
            <a:spAutoFit/>
          </a:bodyPr>
          <a:lstStyle/>
          <a:p>
            <a:endParaRPr lang="en-US" dirty="0"/>
          </a:p>
        </p:txBody>
      </p:sp>
    </p:spTree>
    <p:extLst>
      <p:ext uri="{BB962C8B-B14F-4D97-AF65-F5344CB8AC3E}">
        <p14:creationId xmlns:p14="http://schemas.microsoft.com/office/powerpoint/2010/main" val="89042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xmlns="" id="{49939B16-FCC0-9C4F-9C95-20A55C1F78D2}"/>
              </a:ext>
            </a:extLst>
          </p:cNvPr>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Detector Location Assumption</a:t>
            </a:r>
          </a:p>
        </p:txBody>
      </p:sp>
      <p:sp>
        <p:nvSpPr>
          <p:cNvPr id="2" name="Slide Number Placeholder 1"/>
          <p:cNvSpPr>
            <a:spLocks noGrp="1"/>
          </p:cNvSpPr>
          <p:nvPr>
            <p:ph type="sldNum" sz="quarter" idx="12"/>
          </p:nvPr>
        </p:nvSpPr>
        <p:spPr/>
        <p:txBody>
          <a:bodyPr/>
          <a:lstStyle/>
          <a:p>
            <a:fld id="{87034D8C-3CB4-402A-BC46-2AB14C0FE90A}" type="slidenum">
              <a:rPr lang="en-US" smtClean="0"/>
              <a:pPr/>
              <a:t>5</a:t>
            </a:fld>
            <a:endParaRPr lang="en-US"/>
          </a:p>
        </p:txBody>
      </p:sp>
      <p:pic>
        <p:nvPicPr>
          <p:cNvPr id="9" name="Picture 8">
            <a:extLst>
              <a:ext uri="{FF2B5EF4-FFF2-40B4-BE49-F238E27FC236}">
                <a16:creationId xmlns:a16="http://schemas.microsoft.com/office/drawing/2014/main" xmlns="" id="{9204D8AA-44B9-4151-B078-1A85C7C48AD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794547"/>
            <a:ext cx="5146157" cy="5522787"/>
          </a:xfrm>
          <a:prstGeom prst="rect">
            <a:avLst/>
          </a:prstGeom>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xmlns="" id="{D9A24282-70AB-4D95-B219-52531664A90F}"/>
              </a:ext>
            </a:extLst>
          </p:cNvPr>
          <p:cNvGrpSpPr/>
          <p:nvPr/>
        </p:nvGrpSpPr>
        <p:grpSpPr>
          <a:xfrm>
            <a:off x="5280105" y="4423626"/>
            <a:ext cx="3863895" cy="2031325"/>
            <a:chOff x="5160155" y="1193501"/>
            <a:chExt cx="3641513" cy="2031325"/>
          </a:xfrm>
        </p:grpSpPr>
        <p:cxnSp>
          <p:nvCxnSpPr>
            <p:cNvPr id="11" name="Straight Connector 10">
              <a:extLst>
                <a:ext uri="{FF2B5EF4-FFF2-40B4-BE49-F238E27FC236}">
                  <a16:creationId xmlns:a16="http://schemas.microsoft.com/office/drawing/2014/main" xmlns="" id="{49E6D0C5-2022-4C95-BA47-A439CEA0DD49}"/>
                </a:ext>
              </a:extLst>
            </p:cNvPr>
            <p:cNvCxnSpPr/>
            <p:nvPr/>
          </p:nvCxnSpPr>
          <p:spPr>
            <a:xfrm>
              <a:off x="5164751" y="1367467"/>
              <a:ext cx="528422" cy="0"/>
            </a:xfrm>
            <a:prstGeom prst="line">
              <a:avLst/>
            </a:prstGeom>
            <a:ln w="76200">
              <a:solidFill>
                <a:srgbClr val="A6A2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D769753-FA0C-463A-88DE-0A785637608E}"/>
                </a:ext>
              </a:extLst>
            </p:cNvPr>
            <p:cNvCxnSpPr/>
            <p:nvPr/>
          </p:nvCxnSpPr>
          <p:spPr>
            <a:xfrm>
              <a:off x="5164751" y="1367467"/>
              <a:ext cx="52842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2993148-4132-4428-A7A0-43E1665849AB}"/>
                </a:ext>
              </a:extLst>
            </p:cNvPr>
            <p:cNvCxnSpPr>
              <a:cxnSpLocks/>
            </p:cNvCxnSpPr>
            <p:nvPr/>
          </p:nvCxnSpPr>
          <p:spPr>
            <a:xfrm>
              <a:off x="5164751" y="1648526"/>
              <a:ext cx="52842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CE33F41-7BAB-4243-B6CD-F438172AEF1A}"/>
                </a:ext>
              </a:extLst>
            </p:cNvPr>
            <p:cNvCxnSpPr>
              <a:cxnSpLocks/>
            </p:cNvCxnSpPr>
            <p:nvPr/>
          </p:nvCxnSpPr>
          <p:spPr>
            <a:xfrm>
              <a:off x="5164751" y="1648526"/>
              <a:ext cx="519232"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902C76D-3FF5-49A4-B067-45BF1722CCF9}"/>
                </a:ext>
              </a:extLst>
            </p:cNvPr>
            <p:cNvCxnSpPr>
              <a:cxnSpLocks/>
            </p:cNvCxnSpPr>
            <p:nvPr/>
          </p:nvCxnSpPr>
          <p:spPr>
            <a:xfrm>
              <a:off x="5173941" y="1925759"/>
              <a:ext cx="528422" cy="0"/>
            </a:xfrm>
            <a:prstGeom prst="line">
              <a:avLst/>
            </a:prstGeom>
            <a:ln w="5715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98215E4-C81C-4E38-8BF6-F9195EFB402D}"/>
                </a:ext>
              </a:extLst>
            </p:cNvPr>
            <p:cNvCxnSpPr/>
            <p:nvPr/>
          </p:nvCxnSpPr>
          <p:spPr>
            <a:xfrm>
              <a:off x="5173942" y="1928053"/>
              <a:ext cx="5284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840A93E-1B99-48E3-A323-C7283BEF6405}"/>
                </a:ext>
              </a:extLst>
            </p:cNvPr>
            <p:cNvCxnSpPr>
              <a:cxnSpLocks/>
            </p:cNvCxnSpPr>
            <p:nvPr/>
          </p:nvCxnSpPr>
          <p:spPr>
            <a:xfrm>
              <a:off x="5177003" y="2202223"/>
              <a:ext cx="52842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F297BB2E-C698-4A2E-8F25-88518B9F289C}"/>
                </a:ext>
              </a:extLst>
            </p:cNvPr>
            <p:cNvCxnSpPr>
              <a:cxnSpLocks/>
            </p:cNvCxnSpPr>
            <p:nvPr/>
          </p:nvCxnSpPr>
          <p:spPr>
            <a:xfrm>
              <a:off x="5181598" y="2198397"/>
              <a:ext cx="519233" cy="612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4A44CB0-4B44-430B-8CE0-EEA70C1833FF}"/>
                </a:ext>
              </a:extLst>
            </p:cNvPr>
            <p:cNvCxnSpPr>
              <a:cxnSpLocks/>
            </p:cNvCxnSpPr>
            <p:nvPr/>
          </p:nvCxnSpPr>
          <p:spPr>
            <a:xfrm>
              <a:off x="5160155" y="2712197"/>
              <a:ext cx="52842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819ACBD-1083-491F-9254-6772C13557D0}"/>
                </a:ext>
              </a:extLst>
            </p:cNvPr>
            <p:cNvCxnSpPr>
              <a:cxnSpLocks/>
            </p:cNvCxnSpPr>
            <p:nvPr/>
          </p:nvCxnSpPr>
          <p:spPr>
            <a:xfrm>
              <a:off x="5164750" y="2708372"/>
              <a:ext cx="523827" cy="38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3F18CF7E-B2DC-4B87-8800-9BAE9962DF82}"/>
                </a:ext>
              </a:extLst>
            </p:cNvPr>
            <p:cNvSpPr txBox="1"/>
            <p:nvPr/>
          </p:nvSpPr>
          <p:spPr>
            <a:xfrm>
              <a:off x="5185518" y="1193501"/>
              <a:ext cx="3616150" cy="2031325"/>
            </a:xfrm>
            <a:prstGeom prst="rect">
              <a:avLst/>
            </a:prstGeom>
            <a:noFill/>
          </p:spPr>
          <p:txBody>
            <a:bodyPr wrap="square" rtlCol="0">
              <a:spAutoFit/>
            </a:bodyPr>
            <a:lstStyle/>
            <a:p>
              <a:r>
                <a:rPr lang="en-US" dirty="0">
                  <a:latin typeface="+mj-lt"/>
                </a:rPr>
                <a:t>          Hadron Storage Ring</a:t>
              </a:r>
            </a:p>
            <a:p>
              <a:r>
                <a:rPr lang="en-US" dirty="0">
                  <a:latin typeface="+mj-lt"/>
                </a:rPr>
                <a:t>          Electron Storage Ring</a:t>
              </a:r>
            </a:p>
            <a:p>
              <a:r>
                <a:rPr lang="en-US" dirty="0">
                  <a:latin typeface="+mj-lt"/>
                </a:rPr>
                <a:t>          Electron Injector Synchrotron</a:t>
              </a:r>
            </a:p>
            <a:p>
              <a:r>
                <a:rPr lang="en-US" dirty="0">
                  <a:latin typeface="+mj-lt"/>
                </a:rPr>
                <a:t>          Possible on-energy Hadron </a:t>
              </a:r>
            </a:p>
            <a:p>
              <a:r>
                <a:rPr lang="en-US" dirty="0">
                  <a:latin typeface="+mj-lt"/>
                </a:rPr>
                <a:t>          injector ring</a:t>
              </a:r>
            </a:p>
            <a:p>
              <a:r>
                <a:rPr lang="en-US" dirty="0">
                  <a:latin typeface="+mj-lt"/>
                </a:rPr>
                <a:t>          Hadron injector complex</a:t>
              </a:r>
            </a:p>
          </p:txBody>
        </p:sp>
      </p:grpSp>
      <p:sp>
        <p:nvSpPr>
          <p:cNvPr id="24" name="TextBox 23">
            <a:extLst>
              <a:ext uri="{FF2B5EF4-FFF2-40B4-BE49-F238E27FC236}">
                <a16:creationId xmlns:a16="http://schemas.microsoft.com/office/drawing/2014/main" xmlns="" id="{397C0B22-FC9A-41BB-B5B2-408E295FD18A}"/>
              </a:ext>
            </a:extLst>
          </p:cNvPr>
          <p:cNvSpPr txBox="1"/>
          <p:nvPr/>
        </p:nvSpPr>
        <p:spPr>
          <a:xfrm>
            <a:off x="5708067" y="803112"/>
            <a:ext cx="2902533" cy="923330"/>
          </a:xfrm>
          <a:prstGeom prst="rect">
            <a:avLst/>
          </a:prstGeom>
          <a:solidFill>
            <a:srgbClr val="FFC000"/>
          </a:solidFill>
          <a:ln>
            <a:solidFill>
              <a:schemeClr val="tx1"/>
            </a:solidFill>
          </a:ln>
        </p:spPr>
        <p:txBody>
          <a:bodyPr wrap="square" rtlCol="0">
            <a:spAutoFit/>
          </a:bodyPr>
          <a:lstStyle/>
          <a:p>
            <a:pPr algn="l"/>
            <a:r>
              <a:rPr lang="en-US" b="1" dirty="0">
                <a:solidFill>
                  <a:schemeClr val="bg1"/>
                </a:solidFill>
                <a:latin typeface="+mj-lt"/>
              </a:rPr>
              <a:t>Two assumed detectors and Interaction Regions – IP6 and IP8</a:t>
            </a:r>
          </a:p>
        </p:txBody>
      </p:sp>
      <p:sp>
        <p:nvSpPr>
          <p:cNvPr id="3" name="TextBox 2">
            <a:extLst>
              <a:ext uri="{FF2B5EF4-FFF2-40B4-BE49-F238E27FC236}">
                <a16:creationId xmlns:a16="http://schemas.microsoft.com/office/drawing/2014/main" xmlns="" id="{1DB68D96-D45F-48AF-A616-0E287C5F3AA0}"/>
              </a:ext>
            </a:extLst>
          </p:cNvPr>
          <p:cNvSpPr txBox="1"/>
          <p:nvPr/>
        </p:nvSpPr>
        <p:spPr>
          <a:xfrm>
            <a:off x="5774241" y="2030445"/>
            <a:ext cx="3141159" cy="2062103"/>
          </a:xfrm>
          <a:prstGeom prst="rect">
            <a:avLst/>
          </a:prstGeom>
          <a:noFill/>
          <a:ln>
            <a:solidFill>
              <a:schemeClr val="tx1"/>
            </a:solidFill>
          </a:ln>
        </p:spPr>
        <p:txBody>
          <a:bodyPr wrap="square" rtlCol="0">
            <a:spAutoFit/>
          </a:bodyPr>
          <a:lstStyle/>
          <a:p>
            <a:pPr algn="l"/>
            <a:r>
              <a:rPr lang="en-US" sz="1600" dirty="0">
                <a:latin typeface="+mj-lt"/>
              </a:rPr>
              <a:t>Assumption: IP6 is “default” EIC detector location (as IP8 has </a:t>
            </a:r>
            <a:r>
              <a:rPr lang="en-US" sz="1600" dirty="0" err="1">
                <a:latin typeface="+mj-lt"/>
              </a:rPr>
              <a:t>sPHENIX</a:t>
            </a:r>
            <a:r>
              <a:rPr lang="en-US" sz="1600" dirty="0">
                <a:latin typeface="+mj-lt"/>
              </a:rPr>
              <a:t>).</a:t>
            </a:r>
          </a:p>
          <a:p>
            <a:pPr algn="l"/>
            <a:endParaRPr lang="en-US" sz="1600" dirty="0">
              <a:latin typeface="+mj-lt"/>
            </a:endParaRPr>
          </a:p>
          <a:p>
            <a:pPr algn="l"/>
            <a:r>
              <a:rPr lang="en-US" sz="1600" dirty="0">
                <a:latin typeface="+mj-lt"/>
              </a:rPr>
              <a:t>Existing IP6 and IP8 Hall, doors, and situation are different which can lead to complications to use or reuse equipment.</a:t>
            </a:r>
          </a:p>
        </p:txBody>
      </p:sp>
    </p:spTree>
    <p:extLst>
      <p:ext uri="{BB962C8B-B14F-4D97-AF65-F5344CB8AC3E}">
        <p14:creationId xmlns:p14="http://schemas.microsoft.com/office/powerpoint/2010/main" val="2848190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6535E-6C91-E143-96FF-20A83D6991F8}"/>
              </a:ext>
            </a:extLst>
          </p:cNvPr>
          <p:cNvSpPr>
            <a:spLocks noGrp="1"/>
          </p:cNvSpPr>
          <p:nvPr>
            <p:ph type="title"/>
          </p:nvPr>
        </p:nvSpPr>
        <p:spPr>
          <a:xfrm>
            <a:off x="0" y="-98610"/>
            <a:ext cx="9081247" cy="842682"/>
          </a:xfrm>
        </p:spPr>
        <p:txBody>
          <a:bodyPr>
            <a:normAutofit/>
          </a:bodyPr>
          <a:lstStyle/>
          <a:p>
            <a:r>
              <a:rPr lang="en-US" dirty="0">
                <a:latin typeface="Arial" panose="020B0604020202020204" pitchFamily="34" charset="0"/>
                <a:cs typeface="Arial" panose="020B0604020202020204" pitchFamily="34" charset="0"/>
              </a:rPr>
              <a:t>Highly integrated detector system</a:t>
            </a:r>
          </a:p>
        </p:txBody>
      </p:sp>
      <p:sp>
        <p:nvSpPr>
          <p:cNvPr id="9" name="Footer Placeholder 12">
            <a:extLst>
              <a:ext uri="{FF2B5EF4-FFF2-40B4-BE49-F238E27FC236}">
                <a16:creationId xmlns:a16="http://schemas.microsoft.com/office/drawing/2014/main" xmlns="" id="{338EF53E-432B-4B36-9E16-21DE12885E66}"/>
              </a:ext>
            </a:extLst>
          </p:cNvPr>
          <p:cNvSpPr>
            <a:spLocks noGrp="1"/>
          </p:cNvSpPr>
          <p:nvPr>
            <p:ph type="ftr" sz="quarter" idx="11"/>
          </p:nvPr>
        </p:nvSpPr>
        <p:spPr/>
        <p:txBody>
          <a:bodyPr/>
          <a:lstStyle/>
          <a:p>
            <a:r>
              <a:rPr lang="en-US">
                <a:latin typeface="+mj-lt"/>
              </a:rPr>
              <a:t>1st EIC Project Advisory Council Meeting</a:t>
            </a:r>
            <a:endParaRPr lang="en-US" dirty="0">
              <a:latin typeface="+mj-lt"/>
            </a:endParaRPr>
          </a:p>
        </p:txBody>
      </p:sp>
      <p:sp>
        <p:nvSpPr>
          <p:cNvPr id="3" name="Slide Number Placeholder 2">
            <a:extLst>
              <a:ext uri="{FF2B5EF4-FFF2-40B4-BE49-F238E27FC236}">
                <a16:creationId xmlns:a16="http://schemas.microsoft.com/office/drawing/2014/main" xmlns="" id="{ADC579A8-88BB-3645-A36B-0300A005EB58}"/>
              </a:ext>
            </a:extLst>
          </p:cNvPr>
          <p:cNvSpPr>
            <a:spLocks noGrp="1"/>
          </p:cNvSpPr>
          <p:nvPr>
            <p:ph type="sldNum" sz="quarter" idx="12"/>
          </p:nvPr>
        </p:nvSpPr>
        <p:spPr/>
        <p:txBody>
          <a:bodyPr/>
          <a:lstStyle/>
          <a:p>
            <a:fld id="{893C5830-40F3-F04E-B2E3-10E6672BA8FF}" type="slidenum">
              <a:rPr lang="en-US" smtClean="0"/>
              <a:pPr/>
              <a:t>6</a:t>
            </a:fld>
            <a:endParaRPr lang="en-US"/>
          </a:p>
        </p:txBody>
      </p:sp>
      <p:sp>
        <p:nvSpPr>
          <p:cNvPr id="38" name="Rectangle 37">
            <a:extLst>
              <a:ext uri="{FF2B5EF4-FFF2-40B4-BE49-F238E27FC236}">
                <a16:creationId xmlns:a16="http://schemas.microsoft.com/office/drawing/2014/main" xmlns="" id="{CA4D0115-1A69-1748-B2E1-08E76693995A}"/>
              </a:ext>
            </a:extLst>
          </p:cNvPr>
          <p:cNvSpPr/>
          <p:nvPr/>
        </p:nvSpPr>
        <p:spPr>
          <a:xfrm>
            <a:off x="4454855" y="847508"/>
            <a:ext cx="4555581" cy="1323439"/>
          </a:xfrm>
          <a:prstGeom prst="rect">
            <a:avLst/>
          </a:prstGeom>
        </p:spPr>
        <p:txBody>
          <a:bodyPr wrap="square">
            <a:spAutoFit/>
          </a:bodyPr>
          <a:lstStyle/>
          <a:p>
            <a:pPr>
              <a:buSzPct val="45000"/>
              <a:buFont typeface="Wingdings" charset="2"/>
              <a:buNone/>
            </a:pPr>
            <a:r>
              <a:rPr lang="en-US" altLang="en-US" sz="2000" dirty="0">
                <a:solidFill>
                  <a:schemeClr val="tx1"/>
                </a:solidFill>
                <a:latin typeface="Arial" panose="020B0604020202020204" pitchFamily="34" charset="0"/>
                <a:cs typeface="Arial" panose="020B0604020202020204" pitchFamily="34" charset="0"/>
              </a:rPr>
              <a:t>Total size detector: ~75m</a:t>
            </a:r>
          </a:p>
          <a:p>
            <a:pPr>
              <a:buSzPct val="45000"/>
            </a:pPr>
            <a:r>
              <a:rPr lang="en-US" altLang="en-US" sz="2000" dirty="0">
                <a:solidFill>
                  <a:srgbClr val="FF0000"/>
                </a:solidFill>
                <a:latin typeface="Arial" panose="020B0604020202020204" pitchFamily="34" charset="0"/>
                <a:cs typeface="Arial" panose="020B0604020202020204" pitchFamily="34" charset="0"/>
              </a:rPr>
              <a:t>1.Central detector: </a:t>
            </a:r>
            <a:r>
              <a:rPr lang="en-US" altLang="en-US" sz="2000" dirty="0">
                <a:solidFill>
                  <a:schemeClr val="tx1"/>
                </a:solidFill>
                <a:latin typeface="Arial" panose="020B0604020202020204" pitchFamily="34" charset="0"/>
                <a:cs typeface="Arial" panose="020B0604020202020204" pitchFamily="34" charset="0"/>
              </a:rPr>
              <a:t>~10m</a:t>
            </a:r>
            <a:endParaRPr lang="en-US" altLang="en-US" sz="2000" dirty="0">
              <a:solidFill>
                <a:schemeClr val="accent2">
                  <a:lumMod val="75000"/>
                </a:schemeClr>
              </a:solidFill>
              <a:latin typeface="Arial" panose="020B0604020202020204" pitchFamily="34" charset="0"/>
              <a:cs typeface="Arial" panose="020B0604020202020204" pitchFamily="34" charset="0"/>
            </a:endParaRPr>
          </a:p>
          <a:p>
            <a:pPr>
              <a:buSzPct val="45000"/>
              <a:buFont typeface="Wingdings" charset="2"/>
              <a:buNone/>
            </a:pPr>
            <a:r>
              <a:rPr lang="en-US" altLang="en-US" sz="2000" dirty="0">
                <a:solidFill>
                  <a:srgbClr val="FF9300"/>
                </a:solidFill>
                <a:latin typeface="Arial" panose="020B0604020202020204" pitchFamily="34" charset="0"/>
                <a:cs typeface="Arial" panose="020B0604020202020204" pitchFamily="34" charset="0"/>
              </a:rPr>
              <a:t>2.Backward electron detection:   </a:t>
            </a:r>
            <a:r>
              <a:rPr lang="en-US" altLang="en-US" sz="2000" dirty="0">
                <a:solidFill>
                  <a:schemeClr val="tx1"/>
                </a:solidFill>
                <a:latin typeface="Arial" panose="020B0604020202020204" pitchFamily="34" charset="0"/>
                <a:cs typeface="Arial" panose="020B0604020202020204" pitchFamily="34" charset="0"/>
              </a:rPr>
              <a:t>~35m</a:t>
            </a:r>
          </a:p>
          <a:p>
            <a:pPr>
              <a:buSzPct val="45000"/>
            </a:pPr>
            <a:r>
              <a:rPr lang="en-US" altLang="en-US" sz="2000" dirty="0">
                <a:solidFill>
                  <a:srgbClr val="008F00"/>
                </a:solidFill>
                <a:latin typeface="Arial" panose="020B0604020202020204" pitchFamily="34" charset="0"/>
                <a:cs typeface="Arial" panose="020B0604020202020204" pitchFamily="34" charset="0"/>
              </a:rPr>
              <a:t>3.Forward hadron spectrometer: </a:t>
            </a:r>
            <a:r>
              <a:rPr lang="en-US" altLang="en-US" sz="2000" dirty="0">
                <a:solidFill>
                  <a:schemeClr val="tx1"/>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40</a:t>
            </a:r>
            <a:r>
              <a:rPr lang="en-US" altLang="en-US" sz="2000" dirty="0">
                <a:solidFill>
                  <a:schemeClr val="tx1"/>
                </a:solidFill>
                <a:latin typeface="Arial" panose="020B0604020202020204" pitchFamily="34" charset="0"/>
                <a:cs typeface="Arial" panose="020B0604020202020204" pitchFamily="34" charset="0"/>
              </a:rPr>
              <a:t>m</a:t>
            </a:r>
          </a:p>
        </p:txBody>
      </p:sp>
      <p:pic>
        <p:nvPicPr>
          <p:cNvPr id="5" name="Picture 4">
            <a:extLst>
              <a:ext uri="{FF2B5EF4-FFF2-40B4-BE49-F238E27FC236}">
                <a16:creationId xmlns:a16="http://schemas.microsoft.com/office/drawing/2014/main" xmlns="" id="{020438D4-ADD4-0741-8A9E-209A700B023A}"/>
              </a:ext>
            </a:extLst>
          </p:cNvPr>
          <p:cNvPicPr>
            <a:picLocks noChangeAspect="1"/>
          </p:cNvPicPr>
          <p:nvPr/>
        </p:nvPicPr>
        <p:blipFill>
          <a:blip r:embed="rId3"/>
          <a:stretch>
            <a:fillRect/>
          </a:stretch>
        </p:blipFill>
        <p:spPr>
          <a:xfrm>
            <a:off x="0" y="644588"/>
            <a:ext cx="4304007" cy="2407056"/>
          </a:xfrm>
          <a:prstGeom prst="rect">
            <a:avLst/>
          </a:prstGeom>
        </p:spPr>
      </p:pic>
      <p:pic>
        <p:nvPicPr>
          <p:cNvPr id="7" name="Picture 6">
            <a:extLst>
              <a:ext uri="{FF2B5EF4-FFF2-40B4-BE49-F238E27FC236}">
                <a16:creationId xmlns:a16="http://schemas.microsoft.com/office/drawing/2014/main" xmlns="" id="{BAB1BC67-EDB8-8F4E-B1C2-5B55160EE3BE}"/>
              </a:ext>
            </a:extLst>
          </p:cNvPr>
          <p:cNvPicPr>
            <a:picLocks noChangeAspect="1"/>
          </p:cNvPicPr>
          <p:nvPr/>
        </p:nvPicPr>
        <p:blipFill rotWithShape="1">
          <a:blip r:embed="rId4"/>
          <a:srcRect l="7079" t="9889" r="9550" b="3194"/>
          <a:stretch/>
        </p:blipFill>
        <p:spPr>
          <a:xfrm>
            <a:off x="1520575" y="3051644"/>
            <a:ext cx="7623425" cy="3801438"/>
          </a:xfrm>
          <a:prstGeom prst="rect">
            <a:avLst/>
          </a:prstGeom>
        </p:spPr>
      </p:pic>
      <p:sp>
        <p:nvSpPr>
          <p:cNvPr id="8" name="Oval 7">
            <a:extLst>
              <a:ext uri="{FF2B5EF4-FFF2-40B4-BE49-F238E27FC236}">
                <a16:creationId xmlns:a16="http://schemas.microsoft.com/office/drawing/2014/main" xmlns="" id="{C349A5D9-8799-6D4C-9030-1F89804DA5F6}"/>
              </a:ext>
            </a:extLst>
          </p:cNvPr>
          <p:cNvSpPr/>
          <p:nvPr/>
        </p:nvSpPr>
        <p:spPr>
          <a:xfrm>
            <a:off x="5589141" y="3729519"/>
            <a:ext cx="883578" cy="33904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F4B6C78-80A4-3F42-B630-99C7573147BF}"/>
              </a:ext>
            </a:extLst>
          </p:cNvPr>
          <p:cNvSpPr/>
          <p:nvPr/>
        </p:nvSpPr>
        <p:spPr>
          <a:xfrm>
            <a:off x="7015537" y="4296592"/>
            <a:ext cx="392130" cy="2814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A932E5C9-FFE7-194C-9C55-AC1AA98840F0}"/>
              </a:ext>
            </a:extLst>
          </p:cNvPr>
          <p:cNvSpPr/>
          <p:nvPr/>
        </p:nvSpPr>
        <p:spPr>
          <a:xfrm rot="16200000">
            <a:off x="6290856" y="3685279"/>
            <a:ext cx="883578" cy="33904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F061EAC3-A6D7-6D4E-8A3F-AD7CB357B01A}"/>
              </a:ext>
            </a:extLst>
          </p:cNvPr>
          <p:cNvSpPr/>
          <p:nvPr/>
        </p:nvSpPr>
        <p:spPr>
          <a:xfrm rot="16200000">
            <a:off x="6588986" y="3599202"/>
            <a:ext cx="883578" cy="2606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5852EDF9-24F1-C044-A5C3-D5D91A856C73}"/>
              </a:ext>
            </a:extLst>
          </p:cNvPr>
          <p:cNvSpPr/>
          <p:nvPr/>
        </p:nvSpPr>
        <p:spPr>
          <a:xfrm rot="16200000">
            <a:off x="3373852" y="3865191"/>
            <a:ext cx="883578" cy="2606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DC98121A-9F15-5841-A023-7E7DB2DAC64F}"/>
              </a:ext>
            </a:extLst>
          </p:cNvPr>
          <p:cNvSpPr/>
          <p:nvPr/>
        </p:nvSpPr>
        <p:spPr>
          <a:xfrm rot="16200000">
            <a:off x="3013577" y="3716204"/>
            <a:ext cx="883578" cy="2606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474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Within EIC Project: 6.10 Detectors</a:t>
            </a:r>
          </a:p>
        </p:txBody>
      </p:sp>
      <p:sp>
        <p:nvSpPr>
          <p:cNvPr id="7" name="Slide Number Placeholder 6">
            <a:extLst>
              <a:ext uri="{FF2B5EF4-FFF2-40B4-BE49-F238E27FC236}">
                <a16:creationId xmlns:a16="http://schemas.microsoft.com/office/drawing/2014/main" xmlns="" id="{F449469F-3F4E-4454-AB2C-051704594E05}"/>
              </a:ext>
            </a:extLst>
          </p:cNvPr>
          <p:cNvSpPr>
            <a:spLocks noGrp="1"/>
          </p:cNvSpPr>
          <p:nvPr>
            <p:ph type="sldNum" sz="quarter" idx="12"/>
          </p:nvPr>
        </p:nvSpPr>
        <p:spPr/>
        <p:txBody>
          <a:bodyPr/>
          <a:lstStyle/>
          <a:p>
            <a:fld id="{893C5830-40F3-F04E-B2E3-10E6672BA8FF}" type="slidenum">
              <a:rPr lang="en-US" smtClean="0"/>
              <a:t>7</a:t>
            </a:fld>
            <a:endParaRPr lang="en-US" dirty="0"/>
          </a:p>
        </p:txBody>
      </p:sp>
      <p:sp>
        <p:nvSpPr>
          <p:cNvPr id="3" name="Rectangle 2">
            <a:extLst>
              <a:ext uri="{FF2B5EF4-FFF2-40B4-BE49-F238E27FC236}">
                <a16:creationId xmlns:a16="http://schemas.microsoft.com/office/drawing/2014/main" xmlns="" id="{17BD0386-BDE6-4D12-AAC1-A724EADFAFCC}"/>
              </a:ext>
            </a:extLst>
          </p:cNvPr>
          <p:cNvSpPr/>
          <p:nvPr/>
        </p:nvSpPr>
        <p:spPr>
          <a:xfrm>
            <a:off x="7372375" y="2019719"/>
            <a:ext cx="1609700" cy="36222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3569FA03-A3EE-354A-8302-0557B3D9C57B}"/>
              </a:ext>
            </a:extLst>
          </p:cNvPr>
          <p:cNvPicPr>
            <a:picLocks noChangeAspect="1"/>
          </p:cNvPicPr>
          <p:nvPr/>
        </p:nvPicPr>
        <p:blipFill>
          <a:blip r:embed="rId2"/>
          <a:srcRect/>
          <a:stretch/>
        </p:blipFill>
        <p:spPr>
          <a:xfrm>
            <a:off x="0" y="209483"/>
            <a:ext cx="9144000" cy="5715000"/>
          </a:xfrm>
          <a:prstGeom prst="rect">
            <a:avLst/>
          </a:prstGeom>
        </p:spPr>
      </p:pic>
    </p:spTree>
    <p:extLst>
      <p:ext uri="{BB962C8B-B14F-4D97-AF65-F5344CB8AC3E}">
        <p14:creationId xmlns:p14="http://schemas.microsoft.com/office/powerpoint/2010/main" val="3194706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C251A5-D035-43A2-9F6E-944243E7A4E7}"/>
              </a:ext>
            </a:extLst>
          </p:cNvPr>
          <p:cNvSpPr>
            <a:spLocks noGrp="1"/>
          </p:cNvSpPr>
          <p:nvPr>
            <p:ph type="title"/>
          </p:nvPr>
        </p:nvSpPr>
        <p:spPr>
          <a:xfrm>
            <a:off x="1552575" y="12701"/>
            <a:ext cx="7886700" cy="809623"/>
          </a:xfrm>
        </p:spPr>
        <p:txBody>
          <a:bodyPr/>
          <a:lstStyle/>
          <a:p>
            <a:r>
              <a:rPr lang="en-US" dirty="0"/>
              <a:t>Joint responsibility</a:t>
            </a:r>
          </a:p>
        </p:txBody>
      </p:sp>
      <p:sp>
        <p:nvSpPr>
          <p:cNvPr id="3" name="Content Placeholder 2">
            <a:extLst>
              <a:ext uri="{FF2B5EF4-FFF2-40B4-BE49-F238E27FC236}">
                <a16:creationId xmlns:a16="http://schemas.microsoft.com/office/drawing/2014/main" xmlns="" id="{E8E18662-B9FF-4B13-B3CD-04BFF22E5361}"/>
              </a:ext>
            </a:extLst>
          </p:cNvPr>
          <p:cNvSpPr>
            <a:spLocks noGrp="1"/>
          </p:cNvSpPr>
          <p:nvPr>
            <p:ph idx="1"/>
          </p:nvPr>
        </p:nvSpPr>
        <p:spPr>
          <a:xfrm>
            <a:off x="1552574" y="822323"/>
            <a:ext cx="7502037" cy="5899153"/>
          </a:xfrm>
        </p:spPr>
        <p:txBody>
          <a:bodyPr>
            <a:normAutofit/>
          </a:bodyPr>
          <a:lstStyle/>
          <a:p>
            <a:r>
              <a:rPr lang="en-US" sz="1800" dirty="0"/>
              <a:t>Co-associate directors for Experimental Program: 						Rolf Ent (</a:t>
            </a:r>
            <a:r>
              <a:rPr lang="en-US" sz="1800" dirty="0" err="1"/>
              <a:t>JLab</a:t>
            </a:r>
            <a:r>
              <a:rPr lang="en-US" sz="1800" dirty="0"/>
              <a:t>) and Elke </a:t>
            </a:r>
            <a:r>
              <a:rPr lang="en-US" sz="1800" dirty="0" err="1"/>
              <a:t>Aschenauer</a:t>
            </a:r>
            <a:r>
              <a:rPr lang="en-US" sz="1800" dirty="0"/>
              <a:t> (BNL)</a:t>
            </a:r>
          </a:p>
          <a:p>
            <a:pPr lvl="1"/>
            <a:r>
              <a:rPr lang="en-US" sz="1400" dirty="0"/>
              <a:t>6.10      Detectors</a:t>
            </a:r>
          </a:p>
          <a:p>
            <a:pPr lvl="1"/>
            <a:r>
              <a:rPr lang="en-US" sz="1400" dirty="0"/>
              <a:t>6.10.01 Detector Management</a:t>
            </a:r>
          </a:p>
          <a:p>
            <a:pPr lvl="1"/>
            <a:r>
              <a:rPr lang="en-US" sz="1400" dirty="0"/>
              <a:t>6.10.13 Detector #2 Development</a:t>
            </a:r>
          </a:p>
          <a:p>
            <a:r>
              <a:rPr lang="en-US" sz="1800" dirty="0"/>
              <a:t>Some scope has both a BNL and </a:t>
            </a:r>
            <a:r>
              <a:rPr lang="en-US" sz="1800" dirty="0" err="1"/>
              <a:t>JLab</a:t>
            </a:r>
            <a:r>
              <a:rPr lang="en-US" sz="1800" dirty="0"/>
              <a:t> person</a:t>
            </a:r>
          </a:p>
          <a:p>
            <a:pPr lvl="1"/>
            <a:r>
              <a:rPr lang="en-US" sz="1400" dirty="0"/>
              <a:t>6.10.02 Detector R&amp;D		Thomas Ullrich (BNL) &amp; </a:t>
            </a:r>
            <a:r>
              <a:rPr lang="en-US" sz="1400" dirty="0" err="1"/>
              <a:t>Patrizia</a:t>
            </a:r>
            <a:r>
              <a:rPr lang="en-US" sz="1400" dirty="0"/>
              <a:t> Rossi (</a:t>
            </a:r>
            <a:r>
              <a:rPr lang="en-US" sz="1400" dirty="0" err="1"/>
              <a:t>JLab</a:t>
            </a:r>
            <a:r>
              <a:rPr lang="en-US" sz="1400" dirty="0"/>
              <a:t>)</a:t>
            </a:r>
          </a:p>
          <a:p>
            <a:pPr lvl="1"/>
            <a:r>
              <a:rPr lang="en-US" sz="1400" dirty="0"/>
              <a:t>6.10.09 DAQ/Computing		David Abbott (</a:t>
            </a:r>
            <a:r>
              <a:rPr lang="en-US" sz="1400" dirty="0" err="1"/>
              <a:t>JLab</a:t>
            </a:r>
            <a:r>
              <a:rPr lang="en-US" sz="1400" dirty="0"/>
              <a:t>) &amp; TBD (BNL)</a:t>
            </a:r>
          </a:p>
          <a:p>
            <a:r>
              <a:rPr lang="en-US" sz="1800" dirty="0"/>
              <a:t>Some scope has a BNL person</a:t>
            </a:r>
          </a:p>
          <a:p>
            <a:pPr lvl="1"/>
            <a:r>
              <a:rPr lang="en-US" sz="1400" dirty="0"/>
              <a:t>6.10.05 EM Calorimetry		Alexander </a:t>
            </a:r>
            <a:r>
              <a:rPr lang="en-US" sz="1400" dirty="0" err="1"/>
              <a:t>Basilevsky</a:t>
            </a:r>
            <a:r>
              <a:rPr lang="en-US" sz="1400" dirty="0"/>
              <a:t> (BNL)</a:t>
            </a:r>
          </a:p>
          <a:p>
            <a:pPr lvl="1"/>
            <a:r>
              <a:rPr lang="en-US" sz="1400" dirty="0"/>
              <a:t>6.10.06 Hadronic Calorimetry	Alexander Kiselev (BNL)</a:t>
            </a:r>
          </a:p>
          <a:p>
            <a:pPr lvl="1"/>
            <a:r>
              <a:rPr lang="en-US" sz="1400" dirty="0"/>
              <a:t>6.10.10 Detector Infrastructure	Elke </a:t>
            </a:r>
            <a:r>
              <a:rPr lang="en-US" sz="1400" dirty="0" err="1"/>
              <a:t>Aschenauer</a:t>
            </a:r>
            <a:r>
              <a:rPr lang="en-US" sz="1400" dirty="0"/>
              <a:t> (BNL)*</a:t>
            </a:r>
          </a:p>
          <a:p>
            <a:pPr lvl="1"/>
            <a:r>
              <a:rPr lang="en-US" sz="1400" dirty="0"/>
              <a:t>6.10.12 Detector Pre-Ops		Elke </a:t>
            </a:r>
            <a:r>
              <a:rPr lang="en-US" sz="1400" dirty="0" err="1"/>
              <a:t>Aschenauer</a:t>
            </a:r>
            <a:r>
              <a:rPr lang="en-US" sz="1400" dirty="0"/>
              <a:t> (BNL)*</a:t>
            </a:r>
          </a:p>
          <a:p>
            <a:r>
              <a:rPr lang="en-US" sz="1800" dirty="0"/>
              <a:t>Some scope has a </a:t>
            </a:r>
            <a:r>
              <a:rPr lang="en-US" sz="1800" dirty="0" err="1"/>
              <a:t>JLab</a:t>
            </a:r>
            <a:r>
              <a:rPr lang="en-US" sz="1800" dirty="0"/>
              <a:t> person</a:t>
            </a:r>
          </a:p>
          <a:p>
            <a:pPr lvl="1"/>
            <a:r>
              <a:rPr lang="en-US" sz="1400" dirty="0"/>
              <a:t>6.10.03 Tracking		Brian </a:t>
            </a:r>
            <a:r>
              <a:rPr lang="en-US" sz="1400" dirty="0" err="1"/>
              <a:t>Eng</a:t>
            </a:r>
            <a:r>
              <a:rPr lang="en-US" sz="1400" dirty="0"/>
              <a:t> (</a:t>
            </a:r>
            <a:r>
              <a:rPr lang="en-US" sz="1400" dirty="0" err="1"/>
              <a:t>JLab</a:t>
            </a:r>
            <a:r>
              <a:rPr lang="en-US" sz="1400" dirty="0"/>
              <a:t>)</a:t>
            </a:r>
          </a:p>
          <a:p>
            <a:pPr lvl="1"/>
            <a:r>
              <a:rPr lang="en-US" sz="1400" dirty="0"/>
              <a:t>6.10.04 Particle Identification	Beni </a:t>
            </a:r>
            <a:r>
              <a:rPr lang="en-US" sz="1400" dirty="0" err="1"/>
              <a:t>Zihlmann</a:t>
            </a:r>
            <a:r>
              <a:rPr lang="en-US" sz="1400" dirty="0"/>
              <a:t> (</a:t>
            </a:r>
            <a:r>
              <a:rPr lang="en-US" sz="1400" dirty="0" err="1"/>
              <a:t>JLab</a:t>
            </a:r>
            <a:r>
              <a:rPr lang="en-US" sz="1400" dirty="0"/>
              <a:t>)</a:t>
            </a:r>
          </a:p>
          <a:p>
            <a:pPr lvl="1"/>
            <a:r>
              <a:rPr lang="en-US" sz="1400" dirty="0"/>
              <a:t>6.10.07 Magnets		Renuka Rajput-Ghoshal (</a:t>
            </a:r>
            <a:r>
              <a:rPr lang="en-US" sz="1400" dirty="0" err="1"/>
              <a:t>JLab</a:t>
            </a:r>
            <a:r>
              <a:rPr lang="en-US" sz="1400" dirty="0"/>
              <a:t>)</a:t>
            </a:r>
          </a:p>
          <a:p>
            <a:pPr lvl="1"/>
            <a:r>
              <a:rPr lang="en-US" sz="1400" dirty="0"/>
              <a:t>6.10.08 Electronics		Fernando Barbosa (</a:t>
            </a:r>
            <a:r>
              <a:rPr lang="en-US" sz="1400" dirty="0" err="1"/>
              <a:t>JLab</a:t>
            </a:r>
            <a:r>
              <a:rPr lang="en-US" sz="1400" dirty="0"/>
              <a:t>)</a:t>
            </a:r>
          </a:p>
          <a:p>
            <a:pPr marL="457200" lvl="1" indent="0">
              <a:buNone/>
            </a:pPr>
            <a:endParaRPr lang="en-US" sz="800" dirty="0"/>
          </a:p>
          <a:p>
            <a:pPr marL="0" indent="0">
              <a:buNone/>
            </a:pPr>
            <a:r>
              <a:rPr lang="en-US" sz="1800" dirty="0"/>
              <a:t>We also heavily utilize Walt Akers (</a:t>
            </a:r>
            <a:r>
              <a:rPr lang="en-US" sz="1800" dirty="0" err="1"/>
              <a:t>JLab</a:t>
            </a:r>
            <a:r>
              <a:rPr lang="en-US" sz="1800" dirty="0"/>
              <a:t>) who is a Systems Engineer</a:t>
            </a:r>
          </a:p>
        </p:txBody>
      </p:sp>
      <p:sp>
        <p:nvSpPr>
          <p:cNvPr id="4" name="Slide Number Placeholder 3">
            <a:extLst>
              <a:ext uri="{FF2B5EF4-FFF2-40B4-BE49-F238E27FC236}">
                <a16:creationId xmlns:a16="http://schemas.microsoft.com/office/drawing/2014/main" xmlns="" id="{4F64823E-FA3D-4659-A2DA-E77952D615AE}"/>
              </a:ext>
            </a:extLst>
          </p:cNvPr>
          <p:cNvSpPr>
            <a:spLocks noGrp="1"/>
          </p:cNvSpPr>
          <p:nvPr>
            <p:ph type="sldNum" sz="quarter" idx="12"/>
          </p:nvPr>
        </p:nvSpPr>
        <p:spPr/>
        <p:txBody>
          <a:bodyPr/>
          <a:lstStyle/>
          <a:p>
            <a:fld id="{893C5830-40F3-F04E-B2E3-10E6672BA8FF}" type="slidenum">
              <a:rPr lang="en-US" smtClean="0"/>
              <a:pPr/>
              <a:t>8</a:t>
            </a:fld>
            <a:endParaRPr lang="en-US"/>
          </a:p>
        </p:txBody>
      </p:sp>
      <p:grpSp>
        <p:nvGrpSpPr>
          <p:cNvPr id="8" name="Group 7"/>
          <p:cNvGrpSpPr/>
          <p:nvPr/>
        </p:nvGrpSpPr>
        <p:grpSpPr>
          <a:xfrm>
            <a:off x="89388" y="12701"/>
            <a:ext cx="1371600" cy="6858000"/>
            <a:chOff x="89388" y="12701"/>
            <a:chExt cx="1371600" cy="6858000"/>
          </a:xfrm>
        </p:grpSpPr>
        <p:pic>
          <p:nvPicPr>
            <p:cNvPr id="10" name="Picture 9">
              <a:extLst>
                <a:ext uri="{FF2B5EF4-FFF2-40B4-BE49-F238E27FC236}">
                  <a16:creationId xmlns:a16="http://schemas.microsoft.com/office/drawing/2014/main" xmlns="" id="{B0C57167-2912-4332-B96B-E9CEC67E2459}"/>
                </a:ext>
              </a:extLst>
            </p:cNvPr>
            <p:cNvPicPr>
              <a:picLocks noChangeAspect="1"/>
            </p:cNvPicPr>
            <p:nvPr/>
          </p:nvPicPr>
          <p:blipFill>
            <a:blip r:embed="rId2"/>
            <a:stretch>
              <a:fillRect/>
            </a:stretch>
          </p:blipFill>
          <p:spPr>
            <a:xfrm>
              <a:off x="89388" y="12701"/>
              <a:ext cx="1371600" cy="6858000"/>
            </a:xfrm>
            <a:prstGeom prst="rect">
              <a:avLst/>
            </a:prstGeom>
          </p:spPr>
        </p:pic>
        <p:sp>
          <p:nvSpPr>
            <p:cNvPr id="5" name="Rectangle 4"/>
            <p:cNvSpPr/>
            <p:nvPr/>
          </p:nvSpPr>
          <p:spPr>
            <a:xfrm>
              <a:off x="306843" y="1244861"/>
              <a:ext cx="718047" cy="1495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B0C57167-2912-4332-B96B-E9CEC67E2459}"/>
                </a:ext>
              </a:extLst>
            </p:cNvPr>
            <p:cNvPicPr>
              <a:picLocks noChangeAspect="1"/>
            </p:cNvPicPr>
            <p:nvPr/>
          </p:nvPicPr>
          <p:blipFill rotWithShape="1">
            <a:blip r:embed="rId2"/>
            <a:srcRect l="15705" t="17930" r="54573" b="80812"/>
            <a:stretch/>
          </p:blipFill>
          <p:spPr>
            <a:xfrm>
              <a:off x="462031" y="1304385"/>
              <a:ext cx="407670" cy="86265"/>
            </a:xfrm>
            <a:prstGeom prst="rect">
              <a:avLst/>
            </a:prstGeom>
          </p:spPr>
        </p:pic>
      </p:grpSp>
    </p:spTree>
    <p:extLst>
      <p:ext uri="{BB962C8B-B14F-4D97-AF65-F5344CB8AC3E}">
        <p14:creationId xmlns:p14="http://schemas.microsoft.com/office/powerpoint/2010/main" val="4256198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678E1-C863-2F4F-B267-8FCF3B555BD5}"/>
              </a:ext>
            </a:extLst>
          </p:cNvPr>
          <p:cNvSpPr>
            <a:spLocks noGrp="1"/>
          </p:cNvSpPr>
          <p:nvPr>
            <p:ph type="title"/>
          </p:nvPr>
        </p:nvSpPr>
        <p:spPr/>
        <p:txBody>
          <a:bodyPr>
            <a:noAutofit/>
          </a:bodyPr>
          <a:lstStyle/>
          <a:p>
            <a:r>
              <a:rPr lang="en-US" sz="3600" dirty="0">
                <a:latin typeface="Arial" panose="020B0604020202020204" pitchFamily="34" charset="0"/>
                <a:cs typeface="Arial" panose="020B0604020202020204" pitchFamily="34" charset="0"/>
              </a:rPr>
              <a:t>EIC Detector Other Project Cost Activities</a:t>
            </a:r>
            <a:endParaRPr lang="en-US" sz="3600" dirty="0"/>
          </a:p>
        </p:txBody>
      </p:sp>
      <p:sp>
        <p:nvSpPr>
          <p:cNvPr id="3" name="Footer Placeholder 2">
            <a:extLst>
              <a:ext uri="{FF2B5EF4-FFF2-40B4-BE49-F238E27FC236}">
                <a16:creationId xmlns:a16="http://schemas.microsoft.com/office/drawing/2014/main" xmlns="" id="{030B7FAB-01BC-2D48-BE6A-69B8FE857E50}"/>
              </a:ext>
            </a:extLst>
          </p:cNvPr>
          <p:cNvSpPr>
            <a:spLocks noGrp="1"/>
          </p:cNvSpPr>
          <p:nvPr>
            <p:ph type="ftr" sz="quarter" idx="11"/>
          </p:nvPr>
        </p:nvSpPr>
        <p:spPr/>
        <p:txBody>
          <a:bodyPr/>
          <a:lstStyle/>
          <a:p>
            <a:r>
              <a:rPr lang="en-US"/>
              <a:t>EIC OPA Status Review</a:t>
            </a:r>
            <a:endParaRPr lang="en-US" dirty="0"/>
          </a:p>
        </p:txBody>
      </p:sp>
      <p:sp>
        <p:nvSpPr>
          <p:cNvPr id="4" name="Slide Number Placeholder 3">
            <a:extLst>
              <a:ext uri="{FF2B5EF4-FFF2-40B4-BE49-F238E27FC236}">
                <a16:creationId xmlns:a16="http://schemas.microsoft.com/office/drawing/2014/main" xmlns="" id="{EDFCEB32-5665-4078-9BAC-7F0C2CFC30A3}"/>
              </a:ext>
            </a:extLst>
          </p:cNvPr>
          <p:cNvSpPr>
            <a:spLocks noGrp="1"/>
          </p:cNvSpPr>
          <p:nvPr>
            <p:ph type="sldNum" sz="quarter" idx="12"/>
          </p:nvPr>
        </p:nvSpPr>
        <p:spPr/>
        <p:txBody>
          <a:bodyPr/>
          <a:lstStyle/>
          <a:p>
            <a:fld id="{893C5830-40F3-F04E-B2E3-10E6672BA8FF}" type="slidenum">
              <a:rPr lang="en-US" smtClean="0"/>
              <a:pPr/>
              <a:t>9</a:t>
            </a:fld>
            <a:endParaRPr lang="en-US"/>
          </a:p>
        </p:txBody>
      </p:sp>
      <p:sp>
        <p:nvSpPr>
          <p:cNvPr id="8" name="Title 7">
            <a:extLst>
              <a:ext uri="{FF2B5EF4-FFF2-40B4-BE49-F238E27FC236}">
                <a16:creationId xmlns:a16="http://schemas.microsoft.com/office/drawing/2014/main" xmlns="" id="{42C5CF51-75DE-4764-9F05-4FD60250760C}"/>
              </a:ext>
            </a:extLst>
          </p:cNvPr>
          <p:cNvSpPr txBox="1">
            <a:spLocks/>
          </p:cNvSpPr>
          <p:nvPr/>
        </p:nvSpPr>
        <p:spPr>
          <a:xfrm>
            <a:off x="0" y="2283"/>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Comic Sans MS"/>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9261B12F-EF8C-4CC4-BE1D-13094EB0557D}"/>
              </a:ext>
            </a:extLst>
          </p:cNvPr>
          <p:cNvSpPr txBox="1"/>
          <p:nvPr/>
        </p:nvSpPr>
        <p:spPr>
          <a:xfrm>
            <a:off x="210243" y="1149468"/>
            <a:ext cx="8723513" cy="3970318"/>
          </a:xfrm>
          <a:prstGeom prst="rect">
            <a:avLst/>
          </a:prstGeom>
          <a:noFill/>
        </p:spPr>
        <p:txBody>
          <a:bodyPr wrap="square" rtlCol="0">
            <a:spAutoFit/>
          </a:bodyPr>
          <a:lstStyle/>
          <a:p>
            <a:pPr>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Tasks </a:t>
            </a:r>
            <a:r>
              <a:rPr lang="en-US" dirty="0">
                <a:latin typeface="Arial" panose="020B0604020202020204" pitchFamily="34" charset="0"/>
                <a:cs typeface="Arial" panose="020B0604020202020204" pitchFamily="34" charset="0"/>
              </a:rPr>
              <a:t>– Joint BNL and </a:t>
            </a:r>
            <a:r>
              <a:rPr lang="en-US" dirty="0" err="1">
                <a:latin typeface="Arial" panose="020B0604020202020204" pitchFamily="34" charset="0"/>
                <a:cs typeface="Arial" panose="020B0604020202020204" pitchFamily="34" charset="0"/>
              </a:rPr>
              <a:t>JLab</a:t>
            </a:r>
            <a:r>
              <a:rPr lang="en-US" dirty="0">
                <a:latin typeface="Arial" panose="020B0604020202020204" pitchFamily="34" charset="0"/>
                <a:cs typeface="Arial" panose="020B0604020202020204" pitchFamily="34" charset="0"/>
              </a:rPr>
              <a:t> efforts, working </a:t>
            </a:r>
            <a:r>
              <a:rPr lang="en-US" dirty="0">
                <a:solidFill>
                  <a:srgbClr val="0000FF"/>
                </a:solidFill>
                <a:latin typeface="Arial" panose="020B0604020202020204" pitchFamily="34" charset="0"/>
                <a:cs typeface="Arial" panose="020B0604020202020204" pitchFamily="34" charset="0"/>
              </a:rPr>
              <a:t>in sync with EIC User Group-driven Yellow Report activity through the sub-working groups</a:t>
            </a:r>
            <a:r>
              <a:rPr lang="en-US" b="1" dirty="0">
                <a:latin typeface="Arial" panose="020B0604020202020204" pitchFamily="34" charset="0"/>
                <a:cs typeface="Arial" panose="020B0604020202020204" pitchFamily="34" charset="0"/>
              </a:rPr>
              <a:t>	</a:t>
            </a:r>
          </a:p>
          <a:p>
            <a:pPr>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		</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742950" lvl="1" indent="-285750">
              <a:buFont typeface="Courier New" panose="02070309020205020404" pitchFamily="49" charset="0"/>
              <a:buChar char="o"/>
            </a:pPr>
            <a:r>
              <a:rPr lang="en-US" dirty="0">
                <a:solidFill>
                  <a:prstClr val="black"/>
                </a:solidFill>
              </a:rPr>
              <a:t>Conceptual design of experimental solenoid</a:t>
            </a:r>
            <a:endParaRPr lang="en-US" sz="1600" dirty="0">
              <a:solidFill>
                <a:prstClr val="black"/>
              </a:solidFill>
            </a:endParaRPr>
          </a:p>
          <a:p>
            <a:pPr marL="742950" lvl="1" indent="-285750">
              <a:buFont typeface="Courier New" panose="02070309020205020404" pitchFamily="49" charset="0"/>
              <a:buChar char="o"/>
            </a:pPr>
            <a:r>
              <a:rPr lang="en-US" dirty="0">
                <a:solidFill>
                  <a:prstClr val="black"/>
                </a:solidFill>
              </a:rPr>
              <a:t>Engineering concept for the full detector (incl. installation, maintenance)</a:t>
            </a:r>
          </a:p>
          <a:p>
            <a:pPr marL="742950" lvl="1" indent="-285750">
              <a:buFont typeface="Courier New" panose="02070309020205020404" pitchFamily="49" charset="0"/>
              <a:buChar char="o"/>
            </a:pPr>
            <a:endParaRPr lang="en-US" dirty="0">
              <a:solidFill>
                <a:prstClr val="black"/>
              </a:solidFill>
            </a:endParaRPr>
          </a:p>
          <a:p>
            <a:pPr marL="742950" lvl="1" indent="-285750">
              <a:buFont typeface="Courier New" panose="02070309020205020404" pitchFamily="49" charset="0"/>
              <a:buChar char="o"/>
            </a:pPr>
            <a:r>
              <a:rPr lang="en-US" dirty="0"/>
              <a:t>Interaction region (background, detector integration, vacuum)</a:t>
            </a:r>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r>
              <a:rPr lang="en-US" dirty="0">
                <a:solidFill>
                  <a:prstClr val="black"/>
                </a:solidFill>
              </a:rPr>
              <a:t>Evaluation of ASIC, PCB and FPGA needs</a:t>
            </a:r>
            <a:endParaRPr lang="en-US" sz="1600" dirty="0">
              <a:solidFill>
                <a:prstClr val="black"/>
              </a:solidFill>
            </a:endParaRPr>
          </a:p>
          <a:p>
            <a:pPr marL="742950" lvl="1" indent="-285750">
              <a:buFont typeface="Courier New" panose="02070309020205020404" pitchFamily="49" charset="0"/>
              <a:buChar char="o"/>
            </a:pPr>
            <a:r>
              <a:rPr lang="en-US" dirty="0">
                <a:solidFill>
                  <a:prstClr val="black"/>
                </a:solidFill>
              </a:rPr>
              <a:t>Resource evaluation of the computing needs for a fully streaming DAQ</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Task Owners</a:t>
            </a:r>
            <a:r>
              <a:rPr lang="en-US" sz="1600" dirty="0">
                <a:solidFill>
                  <a:prstClr val="black"/>
                </a:solidFill>
                <a:latin typeface="Arial"/>
              </a:rPr>
              <a:t> – </a:t>
            </a:r>
            <a:r>
              <a:rPr kumimoji="0" lang="en-US" sz="1800" b="0" i="0" u="none" strike="noStrike" kern="1200" cap="none" spc="0" normalizeH="0" baseline="0" noProof="0" dirty="0">
                <a:ln>
                  <a:noFill/>
                </a:ln>
                <a:solidFill>
                  <a:prstClr val="black"/>
                </a:solidFill>
                <a:effectLst/>
                <a:uLnTx/>
                <a:uFillTx/>
                <a:latin typeface="Arial"/>
                <a:ea typeface="+mn-ea"/>
                <a:cs typeface="+mn-cs"/>
              </a:rPr>
              <a:t>Elke </a:t>
            </a:r>
            <a:r>
              <a:rPr kumimoji="0" lang="en-US" sz="1800" b="0" i="0" u="none" strike="noStrike" kern="1200" cap="none" spc="0" normalizeH="0" baseline="0" noProof="0" dirty="0" err="1">
                <a:ln>
                  <a:noFill/>
                </a:ln>
                <a:solidFill>
                  <a:prstClr val="black"/>
                </a:solidFill>
                <a:effectLst/>
                <a:uLnTx/>
                <a:uFillTx/>
                <a:latin typeface="Arial"/>
                <a:ea typeface="+mn-ea"/>
                <a:cs typeface="+mn-cs"/>
              </a:rPr>
              <a:t>Aschenauer</a:t>
            </a:r>
            <a:r>
              <a:rPr kumimoji="0" lang="en-US" sz="1800" b="0" i="0" u="none" strike="noStrike" kern="1200" cap="none" spc="0" normalizeH="0" baseline="0" noProof="0" dirty="0">
                <a:ln>
                  <a:noFill/>
                </a:ln>
                <a:solidFill>
                  <a:prstClr val="black"/>
                </a:solidFill>
                <a:effectLst/>
                <a:uLnTx/>
                <a:uFillTx/>
                <a:latin typeface="Arial"/>
                <a:ea typeface="+mn-ea"/>
                <a:cs typeface="+mn-cs"/>
              </a:rPr>
              <a:t> (BNL) and Rolf Ent (</a:t>
            </a:r>
            <a:r>
              <a:rPr kumimoji="0" lang="en-US" sz="1800" b="0" i="0" u="none" strike="noStrike" kern="1200" cap="none" spc="0" normalizeH="0" baseline="0" noProof="0" dirty="0" err="1">
                <a:ln>
                  <a:noFill/>
                </a:ln>
                <a:solidFill>
                  <a:prstClr val="black"/>
                </a:solidFill>
                <a:effectLst/>
                <a:uLnTx/>
                <a:uFillTx/>
                <a:latin typeface="Arial"/>
                <a:ea typeface="+mn-ea"/>
                <a:cs typeface="+mn-cs"/>
              </a:rPr>
              <a:t>JLab</a:t>
            </a:r>
            <a:r>
              <a:rPr kumimoji="0" lang="en-US" sz="18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31927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P-BNL-TJNAF March 11 Meeting DRAFTv3.pptx" id="{46AF6D6A-4294-4B22-94CD-AA52460A2916}" vid="{4162AC15-BCCC-4400-91DD-5CAEFA6AE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5F63F4C3E13E40AB32B0F7271E79EF" ma:contentTypeVersion="2" ma:contentTypeDescription="Create a new document." ma:contentTypeScope="" ma:versionID="64959e4f7f419d0b6161abef2c9679fe">
  <xsd:schema xmlns:xsd="http://www.w3.org/2001/XMLSchema" xmlns:xs="http://www.w3.org/2001/XMLSchema" xmlns:p="http://schemas.microsoft.com/office/2006/metadata/properties" xmlns:ns2="7721431a-b141-44f7-af30-44334a8e638e" targetNamespace="http://schemas.microsoft.com/office/2006/metadata/properties" ma:root="true" ma:fieldsID="f7c5f7d840757cb161e640386e20ec77" ns2:_="">
    <xsd:import namespace="7721431a-b141-44f7-af30-44334a8e638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21431a-b141-44f7-af30-44334a8e63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5FCAB6-003F-40C7-BEAC-5D2FB0DE7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21431a-b141-44f7-af30-44334a8e63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3.xml><?xml version="1.0" encoding="utf-8"?>
<ds:datastoreItem xmlns:ds="http://schemas.openxmlformats.org/officeDocument/2006/customXml" ds:itemID="{DDE98C05-5760-4FD2-B85E-2A9CB1A90B2B}">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7721431a-b141-44f7-af30-44334a8e638e"/>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NP-BNL-TJNAF March 11 Meeting Templatev2</Template>
  <TotalTime>4644</TotalTime>
  <Words>1796</Words>
  <Application>Microsoft Office PowerPoint</Application>
  <PresentationFormat>On-screen Show (4:3)</PresentationFormat>
  <Paragraphs>326</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EIC Science – Project Status and Plans</vt:lpstr>
      <vt:lpstr>PowerPoint Presentation</vt:lpstr>
      <vt:lpstr>Reference Funding Profile</vt:lpstr>
      <vt:lpstr>Reference Schedule </vt:lpstr>
      <vt:lpstr>Detector Location Assumption</vt:lpstr>
      <vt:lpstr>Highly integrated detector system</vt:lpstr>
      <vt:lpstr>Within EIC Project: 6.10 Detectors</vt:lpstr>
      <vt:lpstr>Joint responsibility</vt:lpstr>
      <vt:lpstr>EIC Detector Other Project Cost Activities</vt:lpstr>
      <vt:lpstr>Engineering concept for the full detector (incl. installation, maintenance) </vt:lpstr>
      <vt:lpstr>Conceptual Design Report</vt:lpstr>
      <vt:lpstr>Conceptual Design Report – Section 2</vt:lpstr>
      <vt:lpstr>Conceptual Design Report – section 8</vt:lpstr>
      <vt:lpstr>Expression of Interest Timeline</vt:lpstr>
      <vt:lpstr>Detector Advisory Committee (DAC)</vt:lpstr>
      <vt:lpstr>Timeline beyond Expression of Interest</vt:lpstr>
      <vt:lpstr>Outlook/Summary</vt:lpstr>
      <vt:lpstr>PowerPoint Presentation</vt:lpstr>
      <vt:lpstr>Detector Challenge of the EIC</vt:lpstr>
      <vt:lpstr>EIC Experimental Equipment Requirements</vt:lpstr>
      <vt:lpstr>Detector Nomenclature</vt:lpstr>
      <vt:lpstr>Reference General-Purpose EIC Detector</vt:lpstr>
      <vt:lpstr>Detector planning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Ion Collider Planning Update NP-BNL-TJNAF</dc:title>
  <dc:creator>Hatton, Diane</dc:creator>
  <cp:lastModifiedBy>Rolf Ent</cp:lastModifiedBy>
  <cp:revision>177</cp:revision>
  <cp:lastPrinted>2020-03-09T20:35:13Z</cp:lastPrinted>
  <dcterms:created xsi:type="dcterms:W3CDTF">2020-03-08T15:15:52Z</dcterms:created>
  <dcterms:modified xsi:type="dcterms:W3CDTF">2020-09-02T14:33:12Z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0x010100415F63F4C3E13E40AB32B0F7271E79EF</vt:lpwstr>
  </property>
</Properties>
</file>