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1429" r:id="rId2"/>
    <p:sldId id="257" r:id="rId3"/>
    <p:sldId id="258" r:id="rId4"/>
    <p:sldId id="1438" r:id="rId5"/>
    <p:sldId id="1430" r:id="rId6"/>
    <p:sldId id="264" r:id="rId7"/>
    <p:sldId id="1437" r:id="rId8"/>
    <p:sldId id="1431" r:id="rId9"/>
    <p:sldId id="1433" r:id="rId10"/>
    <p:sldId id="1432" r:id="rId11"/>
    <p:sldId id="1434" r:id="rId12"/>
    <p:sldId id="263" r:id="rId13"/>
    <p:sldId id="259" r:id="rId14"/>
    <p:sldId id="1436" r:id="rId15"/>
    <p:sldId id="1440" r:id="rId16"/>
    <p:sldId id="261" r:id="rId17"/>
    <p:sldId id="1435" r:id="rId18"/>
    <p:sldId id="1439" r:id="rId19"/>
    <p:sldId id="26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8D6F1-0F02-43CE-B163-4421876F33B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5672-0523-493D-9546-C93CADD2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F51FE9-90C6-4123-9BA9-40CC6DAAC6BB}"/>
              </a:ext>
            </a:extLst>
          </p:cNvPr>
          <p:cNvSpPr txBox="1">
            <a:spLocks/>
          </p:cNvSpPr>
          <p:nvPr/>
        </p:nvSpPr>
        <p:spPr>
          <a:xfrm>
            <a:off x="0" y="4115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Integration to PID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13DBD-E3A4-4322-9915-C1226DEAD4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3427" y="1301197"/>
            <a:ext cx="3119438" cy="2453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E66F6-889C-4859-B5CD-A1491FFA4541}"/>
              </a:ext>
            </a:extLst>
          </p:cNvPr>
          <p:cNvSpPr txBox="1"/>
          <p:nvPr/>
        </p:nvSpPr>
        <p:spPr>
          <a:xfrm>
            <a:off x="5096987" y="95878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2B41D-B052-451B-A3C2-D1FAE4FD8E4F}"/>
              </a:ext>
            </a:extLst>
          </p:cNvPr>
          <p:cNvSpPr txBox="1"/>
          <p:nvPr/>
        </p:nvSpPr>
        <p:spPr>
          <a:xfrm>
            <a:off x="4977723" y="3704265"/>
            <a:ext cx="109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ECD73-D4D8-4CE0-B35D-464DA3F1A2C8}"/>
              </a:ext>
            </a:extLst>
          </p:cNvPr>
          <p:cNvSpPr txBox="1"/>
          <p:nvPr/>
        </p:nvSpPr>
        <p:spPr>
          <a:xfrm>
            <a:off x="8420425" y="3704265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C1734-02B8-4F85-B010-6CD86DDBC6DF}"/>
              </a:ext>
            </a:extLst>
          </p:cNvPr>
          <p:cNvSpPr txBox="1"/>
          <p:nvPr/>
        </p:nvSpPr>
        <p:spPr>
          <a:xfrm>
            <a:off x="8283368" y="95878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Community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FC1C9-FD86-4E4B-AEE2-F82178224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737"/>
          <a:stretch/>
        </p:blipFill>
        <p:spPr>
          <a:xfrm>
            <a:off x="1287785" y="4592378"/>
            <a:ext cx="3187388" cy="1906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F2B779-6F79-4747-9023-5C0BFAD89BA5}"/>
              </a:ext>
            </a:extLst>
          </p:cNvPr>
          <p:cNvSpPr txBox="1"/>
          <p:nvPr/>
        </p:nvSpPr>
        <p:spPr>
          <a:xfrm>
            <a:off x="113922" y="1661449"/>
            <a:ext cx="4983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basic forms of “integration”: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Deliverable measurements PID </a:t>
            </a:r>
            <a:r>
              <a:rPr lang="en-US" dirty="0">
                <a:sym typeface="Wingdings" panose="05000000000000000000" pitchFamily="2" charset="2"/>
              </a:rPr>
              <a:t> Tracking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and material considerations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B9CA9-B72C-43ED-A776-32270CEFCC82}"/>
              </a:ext>
            </a:extLst>
          </p:cNvPr>
          <p:cNvSpPr txBox="1"/>
          <p:nvPr/>
        </p:nvSpPr>
        <p:spPr>
          <a:xfrm>
            <a:off x="2506754" y="5266970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RICH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BF5A2E-88C3-45F7-B36F-C810A23500C5}"/>
              </a:ext>
            </a:extLst>
          </p:cNvPr>
          <p:cNvSpPr txBox="1"/>
          <p:nvPr/>
        </p:nvSpPr>
        <p:spPr>
          <a:xfrm>
            <a:off x="1978959" y="5266970"/>
            <a:ext cx="428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E2C60-8FE5-4470-9EAB-576FC06E8B6A}"/>
              </a:ext>
            </a:extLst>
          </p:cNvPr>
          <p:cNvSpPr txBox="1"/>
          <p:nvPr/>
        </p:nvSpPr>
        <p:spPr>
          <a:xfrm>
            <a:off x="1348277" y="526697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mRICH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A71536-E3F0-43CA-BD29-8BFDD63DEC38}"/>
              </a:ext>
            </a:extLst>
          </p:cNvPr>
          <p:cNvSpPr txBox="1"/>
          <p:nvPr/>
        </p:nvSpPr>
        <p:spPr>
          <a:xfrm>
            <a:off x="3052105" y="5266970"/>
            <a:ext cx="481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DIRC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24554AD1-D6FF-486F-8EE0-EDB1BAA5A147}"/>
              </a:ext>
            </a:extLst>
          </p:cNvPr>
          <p:cNvSpPr/>
          <p:nvPr/>
        </p:nvSpPr>
        <p:spPr>
          <a:xfrm rot="5400000">
            <a:off x="2302430" y="3438950"/>
            <a:ext cx="276999" cy="218530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178879-9256-471F-BCFB-420147131FCB}"/>
              </a:ext>
            </a:extLst>
          </p:cNvPr>
          <p:cNvSpPr txBox="1"/>
          <p:nvPr/>
        </p:nvSpPr>
        <p:spPr>
          <a:xfrm>
            <a:off x="2189097" y="3966660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786DDC-8DE5-49C0-BA59-4F59785C26D6}"/>
              </a:ext>
            </a:extLst>
          </p:cNvPr>
          <p:cNvSpPr txBox="1"/>
          <p:nvPr/>
        </p:nvSpPr>
        <p:spPr>
          <a:xfrm rot="20645795">
            <a:off x="3694871" y="4972749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Tracking</a:t>
            </a:r>
          </a:p>
        </p:txBody>
      </p:sp>
    </p:spTree>
    <p:extLst>
      <p:ext uri="{BB962C8B-B14F-4D97-AF65-F5344CB8AC3E}">
        <p14:creationId xmlns:p14="http://schemas.microsoft.com/office/powerpoint/2010/main" val="237450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B943-7822-4208-A3CA-B8DAB7119003}"/>
              </a:ext>
            </a:extLst>
          </p:cNvPr>
          <p:cNvSpPr txBox="1">
            <a:spLocks/>
          </p:cNvSpPr>
          <p:nvPr/>
        </p:nvSpPr>
        <p:spPr>
          <a:xfrm>
            <a:off x="0" y="-7352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 err="1">
                <a:latin typeface="Avenir Roman" panose="02000503020000020003" pitchFamily="2" charset="0"/>
                <a:cs typeface="Avenir Black"/>
              </a:rPr>
              <a:t>mRICH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C02A2-E6BA-4519-B39A-623945226773}"/>
              </a:ext>
            </a:extLst>
          </p:cNvPr>
          <p:cNvSpPr/>
          <p:nvPr/>
        </p:nvSpPr>
        <p:spPr>
          <a:xfrm>
            <a:off x="328427" y="616714"/>
            <a:ext cx="5228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(Aerogel) refractive index, n = 1.03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Length of the radiator, L = 3cm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lens with focal length, 𝑓= 6” </a:t>
            </a:r>
          </a:p>
          <a:p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6A3AB-799E-4BF7-8D25-189ADD789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4"/>
          <a:stretch/>
        </p:blipFill>
        <p:spPr>
          <a:xfrm>
            <a:off x="557486" y="2184126"/>
            <a:ext cx="3628572" cy="3667986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F69B28F5-46BE-4A9C-A5D9-AEC5F7956212}"/>
              </a:ext>
            </a:extLst>
          </p:cNvPr>
          <p:cNvSpPr/>
          <p:nvPr/>
        </p:nvSpPr>
        <p:spPr>
          <a:xfrm rot="16200000">
            <a:off x="1181490" y="5497024"/>
            <a:ext cx="171556" cy="594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4CF390F-31FF-435C-A499-8780C117CE7E}"/>
              </a:ext>
            </a:extLst>
          </p:cNvPr>
          <p:cNvSpPr/>
          <p:nvPr/>
        </p:nvSpPr>
        <p:spPr>
          <a:xfrm rot="16200000">
            <a:off x="2795700" y="4615407"/>
            <a:ext cx="171557" cy="2357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A6F72-60FA-4FC4-881E-AB5027BEAE86}"/>
              </a:ext>
            </a:extLst>
          </p:cNvPr>
          <p:cNvSpPr txBox="1"/>
          <p:nvPr/>
        </p:nvSpPr>
        <p:spPr>
          <a:xfrm>
            <a:off x="656584" y="5852112"/>
            <a:ext cx="122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Tracking influence minor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7B61A-9370-46EE-B042-70D89C4FBD1A}"/>
              </a:ext>
            </a:extLst>
          </p:cNvPr>
          <p:cNvSpPr txBox="1"/>
          <p:nvPr/>
        </p:nvSpPr>
        <p:spPr>
          <a:xfrm>
            <a:off x="2270794" y="5852112"/>
            <a:ext cx="122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Tracking influence major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52ACD-6537-47BE-AB71-28A67886A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78" y="3373628"/>
            <a:ext cx="3327149" cy="2940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D57B7-0593-4E81-A5CB-71270A89D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07" y="16257"/>
            <a:ext cx="6232004" cy="3130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D75336-E4F6-46D2-AE04-149DE76A765C}"/>
              </a:ext>
            </a:extLst>
          </p:cNvPr>
          <p:cNvSpPr txBox="1"/>
          <p:nvPr/>
        </p:nvSpPr>
        <p:spPr>
          <a:xfrm>
            <a:off x="7047643" y="6488668"/>
            <a:ext cx="51443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Similar performance to aerogel in dRICH</a:t>
            </a:r>
          </a:p>
        </p:txBody>
      </p:sp>
    </p:spTree>
    <p:extLst>
      <p:ext uri="{BB962C8B-B14F-4D97-AF65-F5344CB8AC3E}">
        <p14:creationId xmlns:p14="http://schemas.microsoft.com/office/powerpoint/2010/main" val="335798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18FC-E0E4-46DE-8F09-6EA15E868D71}"/>
              </a:ext>
            </a:extLst>
          </p:cNvPr>
          <p:cNvSpPr txBox="1">
            <a:spLocks/>
          </p:cNvSpPr>
          <p:nvPr/>
        </p:nvSpPr>
        <p:spPr>
          <a:xfrm>
            <a:off x="0" y="-29020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DIRC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2308AB-D418-4756-B090-F4905FB25734}"/>
              </a:ext>
            </a:extLst>
          </p:cNvPr>
          <p:cNvSpPr txBox="1">
            <a:spLocks/>
          </p:cNvSpPr>
          <p:nvPr/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8CC99-7150-4EF1-8442-218DB4FFC317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563E5AB-E05A-414B-9A45-DC21CCB60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CD3E3-ABC3-409E-98C8-FF816779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6" y="2119020"/>
            <a:ext cx="6396238" cy="30770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2DC6CB-1B7D-496C-A2AA-6C485FA88DBD}"/>
              </a:ext>
            </a:extLst>
          </p:cNvPr>
          <p:cNvGrpSpPr/>
          <p:nvPr/>
        </p:nvGrpSpPr>
        <p:grpSpPr>
          <a:xfrm>
            <a:off x="6140638" y="3598865"/>
            <a:ext cx="3048920" cy="1037984"/>
            <a:chOff x="5844224" y="3881784"/>
            <a:chExt cx="3048920" cy="1037984"/>
          </a:xfrm>
        </p:grpSpPr>
        <p:sp>
          <p:nvSpPr>
            <p:cNvPr id="8" name="Left Arrow 10">
              <a:extLst>
                <a:ext uri="{FF2B5EF4-FFF2-40B4-BE49-F238E27FC236}">
                  <a16:creationId xmlns:a16="http://schemas.microsoft.com/office/drawing/2014/main" id="{27A45E00-6B89-4863-9930-F802F1650B49}"/>
                </a:ext>
              </a:extLst>
            </p:cNvPr>
            <p:cNvSpPr/>
            <p:nvPr/>
          </p:nvSpPr>
          <p:spPr>
            <a:xfrm>
              <a:off x="5844224" y="3881784"/>
              <a:ext cx="2358572" cy="103798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54A5C5-4781-420F-9E71-F040C7098ACA}"/>
                </a:ext>
              </a:extLst>
            </p:cNvPr>
            <p:cNvSpPr/>
            <p:nvPr/>
          </p:nvSpPr>
          <p:spPr>
            <a:xfrm>
              <a:off x="6065010" y="4197672"/>
              <a:ext cx="28281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venir Heavy" panose="02000503020000020003" pitchFamily="2" charset="0"/>
                </a:rPr>
                <a:t>Ext. Requirements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FB9DAD7-CB90-4B81-9FB6-57893DFC966F}"/>
              </a:ext>
            </a:extLst>
          </p:cNvPr>
          <p:cNvSpPr/>
          <p:nvPr/>
        </p:nvSpPr>
        <p:spPr>
          <a:xfrm>
            <a:off x="124393" y="797968"/>
            <a:ext cx="796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Generic reference design: 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1m barrel radius, 16 sectors  </a:t>
            </a:r>
          </a:p>
          <a:p>
            <a:r>
              <a:rPr lang="it-IT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176 bars:  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synthetic fused silica,17mm (T) ´ 32mm (W) ´ 4200mm (L)</a:t>
            </a:r>
          </a:p>
          <a:p>
            <a:r>
              <a:rPr lang="it-IT" sz="1400" dirty="0">
                <a:solidFill>
                  <a:schemeClr val="accent1"/>
                </a:solidFill>
                <a:latin typeface="Avenir Book" panose="02000503020000020003" pitchFamily="2" charset="0"/>
              </a:rPr>
              <a:t>Photo sensors: 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MCP-PMTs -3x3mm2 pixels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788023-3EE7-47C4-93FA-AD8B31D46DA2}"/>
              </a:ext>
            </a:extLst>
          </p:cNvPr>
          <p:cNvSpPr/>
          <p:nvPr/>
        </p:nvSpPr>
        <p:spPr>
          <a:xfrm>
            <a:off x="267494" y="5427802"/>
            <a:ext cx="8360479" cy="113877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venir Book" panose="02000503020000020003" pitchFamily="2" charset="0"/>
              </a:rPr>
              <a:t>In the absence of multiple scattering </a:t>
            </a:r>
            <a:r>
              <a:rPr lang="it-IT" sz="1600" dirty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it-IT" sz="1600" baseline="-25000" dirty="0">
                <a:solidFill>
                  <a:srgbClr val="000000"/>
                </a:solidFill>
                <a:latin typeface="Avenir Book" panose="02000503020000020003" pitchFamily="2" charset="0"/>
              </a:rPr>
              <a:t>correlated</a:t>
            </a:r>
            <a:r>
              <a:rPr lang="it-IT" sz="1600" dirty="0">
                <a:solidFill>
                  <a:srgbClr val="000000"/>
                </a:solidFill>
                <a:latin typeface="Avenir Book" panose="02000503020000020003" pitchFamily="2" charset="0"/>
              </a:rPr>
              <a:t> = </a:t>
            </a:r>
            <a:r>
              <a:rPr lang="it-IT" sz="1600" dirty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it-IT" sz="1600" baseline="-25000" dirty="0">
                <a:solidFill>
                  <a:srgbClr val="000000"/>
                </a:solidFill>
                <a:latin typeface="Avenir Book" panose="02000503020000020003" pitchFamily="2" charset="0"/>
              </a:rPr>
              <a:t>track</a:t>
            </a:r>
            <a:r>
              <a:rPr lang="it-IT" sz="1600" dirty="0">
                <a:solidFill>
                  <a:srgbClr val="000000"/>
                </a:solidFill>
                <a:latin typeface="Avenir Book" panose="02000503020000020003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/>
              </a:rPr>
              <a:t>Secondary tracker (behind DIRC) may be beneficial both at low momentum</a:t>
            </a:r>
            <a:br>
              <a:rPr lang="en-US" sz="1600" dirty="0">
                <a:latin typeface="Avenir Book" panose="02000503020000020003"/>
              </a:rPr>
            </a:br>
            <a:r>
              <a:rPr lang="en-US" dirty="0">
                <a:latin typeface="Avenir Book" panose="02000503020000020003"/>
              </a:rPr>
              <a:t>and at high momentum (possible impact not studied yet).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All non-tracking factors sum to ~0.8 mrad, tracking must not exceed this (~ 0.5 mrad)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9B4A3-EAC0-420A-A1D4-B4334D2C2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958" y="6270531"/>
            <a:ext cx="3708009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EB8FAF-D53D-4859-B792-27A531516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958" y="3994135"/>
            <a:ext cx="3708009" cy="230932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F5EE703-FDFA-4A61-B242-4AEED121553A}"/>
              </a:ext>
            </a:extLst>
          </p:cNvPr>
          <p:cNvSpPr/>
          <p:nvPr/>
        </p:nvSpPr>
        <p:spPr>
          <a:xfrm>
            <a:off x="8608132" y="5669771"/>
            <a:ext cx="513184" cy="4782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8E4335-C099-4C74-BDDF-26FF677C0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110" y="139410"/>
            <a:ext cx="419441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3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AEE848-93D3-46F0-9806-F94C0AA6FFAA}"/>
              </a:ext>
            </a:extLst>
          </p:cNvPr>
          <p:cNvSpPr/>
          <p:nvPr/>
        </p:nvSpPr>
        <p:spPr>
          <a:xfrm>
            <a:off x="8394192" y="350982"/>
            <a:ext cx="3752088" cy="569320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3F00A-1FCB-4D07-8E9F-91586D47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1964"/>
          </a:xfrm>
        </p:spPr>
        <p:txBody>
          <a:bodyPr/>
          <a:lstStyle/>
          <a:p>
            <a:r>
              <a:rPr lang="en-US" dirty="0"/>
              <a:t>Transition Radiation Detector (TRD)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13D4B-A4A1-4DE3-B240-80E2C5FF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11" y="5927215"/>
            <a:ext cx="8596668" cy="823526"/>
          </a:xfrm>
        </p:spPr>
        <p:txBody>
          <a:bodyPr/>
          <a:lstStyle/>
          <a:p>
            <a:r>
              <a:rPr lang="en-US" dirty="0"/>
              <a:t>“Threshold detector” (TR X-rays produced or not)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min</a:t>
            </a:r>
            <a:r>
              <a:rPr lang="en-US" dirty="0"/>
              <a:t> ~ 1 GeV (rejection ~constant at higher momentum)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31590-E63D-462A-86B1-36B36486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82" y="3746126"/>
            <a:ext cx="5619714" cy="210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A05C0-233D-4D8D-9963-AC63D307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967" y="657893"/>
            <a:ext cx="2017364" cy="2453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A9239-47D7-493E-B7CD-0F86A853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82" y="850591"/>
            <a:ext cx="3676650" cy="1695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575F3-B648-45EA-BCE7-F181A22BF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583" y="890913"/>
            <a:ext cx="3161306" cy="113523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25002-9C99-448D-871A-072A52E53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199" y="2164458"/>
            <a:ext cx="2886075" cy="370522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7A57F1-92CA-4999-9B67-30653F715D6F}"/>
              </a:ext>
            </a:extLst>
          </p:cNvPr>
          <p:cNvSpPr txBox="1">
            <a:spLocks/>
          </p:cNvSpPr>
          <p:nvPr/>
        </p:nvSpPr>
        <p:spPr>
          <a:xfrm>
            <a:off x="101448" y="1046766"/>
            <a:ext cx="1914294" cy="82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1: Make TR photons:</a:t>
            </a:r>
          </a:p>
          <a:p>
            <a:r>
              <a:rPr lang="en-US" dirty="0"/>
              <a:t>Index, n, change</a:t>
            </a:r>
          </a:p>
          <a:p>
            <a:r>
              <a:rPr lang="en-US" dirty="0"/>
              <a:t>X-ray regime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2489F-777C-4A19-A5D1-1929B50AB2A4}"/>
              </a:ext>
            </a:extLst>
          </p:cNvPr>
          <p:cNvSpPr txBox="1"/>
          <p:nvPr/>
        </p:nvSpPr>
        <p:spPr>
          <a:xfrm>
            <a:off x="70176" y="2401326"/>
            <a:ext cx="2108269" cy="369332"/>
          </a:xfrm>
          <a:prstGeom prst="rect">
            <a:avLst/>
          </a:prstGeom>
          <a:noFill/>
          <a:ln>
            <a:solidFill>
              <a:srgbClr val="F6AE9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AE91"/>
                </a:solidFill>
              </a:rPr>
              <a:t>Film, foam, fleece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17567-3182-4D89-95FE-1FF0092C0739}"/>
              </a:ext>
            </a:extLst>
          </p:cNvPr>
          <p:cNvSpPr txBox="1"/>
          <p:nvPr/>
        </p:nvSpPr>
        <p:spPr>
          <a:xfrm>
            <a:off x="4668561" y="2510002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2: Layered to get more photons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340C3-4075-46ED-886A-A0E888F937FF}"/>
              </a:ext>
            </a:extLst>
          </p:cNvPr>
          <p:cNvSpPr/>
          <p:nvPr/>
        </p:nvSpPr>
        <p:spPr>
          <a:xfrm>
            <a:off x="70176" y="657893"/>
            <a:ext cx="4218360" cy="25242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1862F-F7E9-441C-8D7E-ADF952B98872}"/>
              </a:ext>
            </a:extLst>
          </p:cNvPr>
          <p:cNvSpPr/>
          <p:nvPr/>
        </p:nvSpPr>
        <p:spPr>
          <a:xfrm>
            <a:off x="4392761" y="821545"/>
            <a:ext cx="3819525" cy="2260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BE773-6624-4743-AEEE-E2797EB8E2D2}"/>
              </a:ext>
            </a:extLst>
          </p:cNvPr>
          <p:cNvSpPr txBox="1"/>
          <p:nvPr/>
        </p:nvSpPr>
        <p:spPr>
          <a:xfrm>
            <a:off x="8524085" y="481259"/>
            <a:ext cx="3492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3: ID TR photons by energy/pos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6D167-4CFB-4CD6-9DD6-427C6F7348EE}"/>
              </a:ext>
            </a:extLst>
          </p:cNvPr>
          <p:cNvSpPr txBox="1"/>
          <p:nvPr/>
        </p:nvSpPr>
        <p:spPr>
          <a:xfrm>
            <a:off x="3229644" y="3376794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4: Reject Pions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08058-AE69-47C0-B541-3B09A0A6147B}"/>
              </a:ext>
            </a:extLst>
          </p:cNvPr>
          <p:cNvSpPr/>
          <p:nvPr/>
        </p:nvSpPr>
        <p:spPr>
          <a:xfrm>
            <a:off x="1124310" y="3376794"/>
            <a:ext cx="5934858" cy="2473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FD1E7A-127F-4A8B-A690-DD93C10FE29B}"/>
              </a:ext>
            </a:extLst>
          </p:cNvPr>
          <p:cNvSpPr txBox="1"/>
          <p:nvPr/>
        </p:nvSpPr>
        <p:spPr>
          <a:xfrm>
            <a:off x="8394192" y="6438941"/>
            <a:ext cx="37000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Balance between X</a:t>
            </a:r>
            <a:r>
              <a:rPr lang="en-US" baseline="-25000" dirty="0"/>
              <a:t>0</a:t>
            </a:r>
            <a:r>
              <a:rPr lang="en-US" dirty="0"/>
              <a:t> and rejection</a:t>
            </a:r>
          </a:p>
        </p:txBody>
      </p:sp>
    </p:spTree>
    <p:extLst>
      <p:ext uri="{BB962C8B-B14F-4D97-AF65-F5344CB8AC3E}">
        <p14:creationId xmlns:p14="http://schemas.microsoft.com/office/powerpoint/2010/main" val="3966437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C560-685C-4DF8-8304-CAB26E06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724250"/>
          </a:xfrm>
        </p:spPr>
        <p:txBody>
          <a:bodyPr/>
          <a:lstStyle/>
          <a:p>
            <a:r>
              <a:rPr lang="en-US" dirty="0"/>
              <a:t>Additional Integration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DECB-98FD-4528-8277-818642928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6" y="633792"/>
            <a:ext cx="7646820" cy="6069012"/>
          </a:xfrm>
        </p:spPr>
        <p:txBody>
          <a:bodyPr/>
          <a:lstStyle/>
          <a:p>
            <a:r>
              <a:rPr lang="en-US" dirty="0"/>
              <a:t>Gas RICH at highest momentum (hadron arm) does not enjoy an over-abundance of Cherenkov photons (love to have lots of Zed).</a:t>
            </a:r>
          </a:p>
          <a:p>
            <a:r>
              <a:rPr lang="en-US" dirty="0"/>
              <a:t>Angular resolutions required for Cherenkov-based PID detectors must be evaluated WITHIN the radiator:</a:t>
            </a:r>
          </a:p>
          <a:p>
            <a:pPr lvl="1"/>
            <a:r>
              <a:rPr lang="en-US" dirty="0"/>
              <a:t>Services at Zed &gt; 1.2 may scatter particle before hadron arm Cherenkov.</a:t>
            </a:r>
          </a:p>
          <a:p>
            <a:pPr lvl="1"/>
            <a:r>
              <a:rPr lang="en-US" dirty="0"/>
              <a:t>DIRC bars scatter particles on their own (17 mm quartz)</a:t>
            </a:r>
          </a:p>
          <a:p>
            <a:pPr lvl="1"/>
            <a:r>
              <a:rPr lang="en-US" dirty="0"/>
              <a:t>Must evaluate needs of a tracking layer behind Cherenkov devices.</a:t>
            </a:r>
          </a:p>
          <a:p>
            <a:r>
              <a:rPr lang="en-US" dirty="0"/>
              <a:t>Cherenkov detectors require photo-sensors</a:t>
            </a:r>
          </a:p>
          <a:p>
            <a:pPr lvl="1"/>
            <a:r>
              <a:rPr lang="en-US" dirty="0"/>
              <a:t>Many technologies  are sensitive to field strength and orientation.</a:t>
            </a:r>
          </a:p>
          <a:p>
            <a:pPr lvl="1"/>
            <a:r>
              <a:rPr lang="en-US" dirty="0"/>
              <a:t>1 Tesla at the sensor is fine.</a:t>
            </a:r>
          </a:p>
          <a:p>
            <a:pPr lvl="1"/>
            <a:r>
              <a:rPr lang="en-US" dirty="0"/>
              <a:t>Easy to achieve with central field = 1.5 Tesla.</a:t>
            </a:r>
          </a:p>
          <a:p>
            <a:pPr lvl="1"/>
            <a:r>
              <a:rPr lang="en-US" dirty="0"/>
              <a:t>Very challenging but seems doable if central field </a:t>
            </a:r>
            <a:br>
              <a:rPr lang="en-US" dirty="0"/>
            </a:br>
            <a:r>
              <a:rPr lang="en-US" dirty="0"/>
              <a:t>= 3 Tesla…trade off with optical aberration as you </a:t>
            </a:r>
            <a:br>
              <a:rPr lang="en-US" dirty="0"/>
            </a:br>
            <a:r>
              <a:rPr lang="en-US" dirty="0"/>
              <a:t>move sensors back.</a:t>
            </a:r>
          </a:p>
          <a:p>
            <a:pPr lvl="1"/>
            <a:r>
              <a:rPr lang="en-US" dirty="0" err="1"/>
              <a:t>SiPM</a:t>
            </a:r>
            <a:r>
              <a:rPr lang="en-US" dirty="0"/>
              <a:t> sensors operate fine in the field, but radiation </a:t>
            </a:r>
            <a:br>
              <a:rPr lang="en-US" dirty="0"/>
            </a:br>
            <a:r>
              <a:rPr lang="en-US" dirty="0"/>
              <a:t>damage can lead to high rate of “false photons”</a:t>
            </a:r>
          </a:p>
          <a:p>
            <a:r>
              <a:rPr lang="en-US" dirty="0"/>
              <a:t>Need to minimize bending of tracks within the RICH.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9C5F1-F1EB-40FA-BC3D-440368D8D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96" y="0"/>
            <a:ext cx="4196304" cy="3552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DDF77C-9E67-4799-B5E3-DD345E9DA3B2}"/>
              </a:ext>
            </a:extLst>
          </p:cNvPr>
          <p:cNvSpPr txBox="1"/>
          <p:nvPr/>
        </p:nvSpPr>
        <p:spPr>
          <a:xfrm>
            <a:off x="9693712" y="2050839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Zed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760516-7231-4A44-9C9B-C057D5E88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944" y="3668298"/>
            <a:ext cx="3269860" cy="1935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42B96-BCC4-40DE-9594-ACFC30279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48" y="3837539"/>
            <a:ext cx="2164562" cy="2889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4B445-FCDD-48B4-8421-1FAD492DFB8C}"/>
              </a:ext>
            </a:extLst>
          </p:cNvPr>
          <p:cNvSpPr txBox="1"/>
          <p:nvPr/>
        </p:nvSpPr>
        <p:spPr>
          <a:xfrm>
            <a:off x="9085180" y="5788057"/>
            <a:ext cx="20173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Is this less than </a:t>
            </a:r>
            <a:br>
              <a:rPr lang="en-US" dirty="0"/>
            </a:br>
            <a:r>
              <a:rPr lang="en-US" dirty="0"/>
              <a:t>1 </a:t>
            </a:r>
            <a:r>
              <a:rPr lang="en-US" dirty="0" err="1"/>
              <a:t>mrad</a:t>
            </a:r>
            <a:r>
              <a:rPr lang="en-US" dirty="0"/>
              <a:t> scattering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8414F2-84F3-40C1-B8D1-9AAC1693F606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8212822" y="6098796"/>
            <a:ext cx="872358" cy="124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03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4BB9F7-5A11-4631-AE18-74C27DA85549}"/>
              </a:ext>
            </a:extLst>
          </p:cNvPr>
          <p:cNvSpPr txBox="1">
            <a:spLocks/>
          </p:cNvSpPr>
          <p:nvPr/>
        </p:nvSpPr>
        <p:spPr>
          <a:xfrm>
            <a:off x="174197" y="557017"/>
            <a:ext cx="8583755" cy="545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Cherenkov Pointing: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Parameterizations of gas Cherenkov indicate pointing required at 0.5-1.0 </a:t>
            </a:r>
            <a:r>
              <a:rPr lang="en-US" dirty="0" err="1"/>
              <a:t>mrad</a:t>
            </a:r>
            <a:r>
              <a:rPr lang="en-US" dirty="0"/>
              <a:t> level while inside the radiator.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Calculations of aerogel devices indicate 0.5 -1.0 </a:t>
            </a:r>
            <a:r>
              <a:rPr lang="en-US" dirty="0" err="1"/>
              <a:t>mrad</a:t>
            </a:r>
            <a:r>
              <a:rPr lang="en-US" dirty="0"/>
              <a:t> level.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Calculations of DIRC indicate 0.5 </a:t>
            </a:r>
            <a:r>
              <a:rPr lang="en-US" dirty="0" err="1"/>
              <a:t>mrad</a:t>
            </a:r>
            <a:r>
              <a:rPr lang="en-US" dirty="0"/>
              <a:t> level or better.</a:t>
            </a:r>
          </a:p>
          <a:p>
            <a:r>
              <a:rPr lang="en-US" dirty="0"/>
              <a:t>TOF: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Path length can influence PID resolution at the best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Non-trivial influence of “material budget distribution”.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Need deeper understanding of this issue.</a:t>
            </a:r>
          </a:p>
          <a:p>
            <a:r>
              <a:rPr lang="en-US" dirty="0"/>
              <a:t>PID requirements toughening with time: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SIDIS group shown on right.  Jets want even more.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PID requirements are not symmetric in eta, driven by 0.8 </a:t>
            </a:r>
            <a:r>
              <a:rPr lang="en-US" dirty="0">
                <a:sym typeface="Wingdings" panose="05000000000000000000" pitchFamily="2" charset="2"/>
              </a:rPr>
              <a:t> 1.0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Is a symmetric barrel optimal at our asymmetric collider?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0E72B4-03A0-469F-AEB0-77CD805E3D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28410" cy="617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Summary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07F95-2950-422A-B539-95D409E2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" t="17591" r="77955" b="43134"/>
          <a:stretch/>
        </p:blipFill>
        <p:spPr>
          <a:xfrm>
            <a:off x="9372462" y="67112"/>
            <a:ext cx="2406333" cy="2315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B17D5-8FB0-4FA8-9E4B-8DACD9596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08" t="17995" b="44011"/>
          <a:stretch/>
        </p:blipFill>
        <p:spPr>
          <a:xfrm>
            <a:off x="9353517" y="2499920"/>
            <a:ext cx="2425277" cy="1975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B6745A-EE29-49E4-8D6C-3AE9095E1C1F}"/>
              </a:ext>
            </a:extLst>
          </p:cNvPr>
          <p:cNvSpPr txBox="1"/>
          <p:nvPr/>
        </p:nvSpPr>
        <p:spPr>
          <a:xfrm rot="16200000">
            <a:off x="8982963" y="110582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CA0C9-B005-4632-8826-A2FC0797C943}"/>
              </a:ext>
            </a:extLst>
          </p:cNvPr>
          <p:cNvSpPr txBox="1"/>
          <p:nvPr/>
        </p:nvSpPr>
        <p:spPr>
          <a:xfrm rot="16200000">
            <a:off x="8935674" y="330305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6FD1F-8FF3-4D1A-B34D-AACADF7E6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004" y="4491642"/>
            <a:ext cx="2776790" cy="2222208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B1F90190-3243-4BFB-AAA9-46F515DCD187}"/>
              </a:ext>
            </a:extLst>
          </p:cNvPr>
          <p:cNvSpPr/>
          <p:nvPr/>
        </p:nvSpPr>
        <p:spPr>
          <a:xfrm>
            <a:off x="8863763" y="5821741"/>
            <a:ext cx="134224" cy="70511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B6341-63ED-4960-BC99-F062DD30880E}"/>
              </a:ext>
            </a:extLst>
          </p:cNvPr>
          <p:cNvSpPr/>
          <p:nvPr/>
        </p:nvSpPr>
        <p:spPr>
          <a:xfrm>
            <a:off x="9353517" y="5805400"/>
            <a:ext cx="2089066" cy="721453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C336A5-089B-4BC9-A99E-0D20E7C57EA3}"/>
              </a:ext>
            </a:extLst>
          </p:cNvPr>
          <p:cNvGrpSpPr/>
          <p:nvPr/>
        </p:nvGrpSpPr>
        <p:grpSpPr>
          <a:xfrm>
            <a:off x="939567" y="5461014"/>
            <a:ext cx="6266576" cy="1477328"/>
            <a:chOff x="293615" y="5427462"/>
            <a:chExt cx="6266576" cy="14773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EB3F2C-E621-4C20-8874-F0CD39369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3551"/>
            <a:stretch/>
          </p:blipFill>
          <p:spPr>
            <a:xfrm>
              <a:off x="2337105" y="5427462"/>
              <a:ext cx="4062510" cy="142977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4F292B-DC33-4198-BABA-56FFC0DAA632}"/>
                </a:ext>
              </a:extLst>
            </p:cNvPr>
            <p:cNvSpPr txBox="1"/>
            <p:nvPr/>
          </p:nvSpPr>
          <p:spPr>
            <a:xfrm>
              <a:off x="413206" y="5427462"/>
              <a:ext cx="1923899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Meta-materials:  Game changer,</a:t>
              </a:r>
            </a:p>
            <a:p>
              <a:r>
                <a:rPr lang="en-US" dirty="0"/>
                <a:t>But we can’t assume these will work: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4701040-FFC0-4CD9-BCA1-32779EA2C698}"/>
                </a:ext>
              </a:extLst>
            </p:cNvPr>
            <p:cNvSpPr/>
            <p:nvPr/>
          </p:nvSpPr>
          <p:spPr>
            <a:xfrm>
              <a:off x="293615" y="5427462"/>
              <a:ext cx="6266576" cy="1429774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C333F6-6DC0-4312-B760-9F8127423163}"/>
              </a:ext>
            </a:extLst>
          </p:cNvPr>
          <p:cNvCxnSpPr/>
          <p:nvPr/>
        </p:nvCxnSpPr>
        <p:spPr>
          <a:xfrm>
            <a:off x="7575259" y="5066950"/>
            <a:ext cx="1182693" cy="948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58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1FFC9-E248-4C42-AF2E-DE6B7032018D}"/>
              </a:ext>
            </a:extLst>
          </p:cNvPr>
          <p:cNvSpPr txBox="1"/>
          <p:nvPr/>
        </p:nvSpPr>
        <p:spPr>
          <a:xfrm>
            <a:off x="2952925" y="2413337"/>
            <a:ext cx="5351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24887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D2CD-8C5A-40BB-ADA9-0B0BB436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/>
              <a:t>Superb e/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Separation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0F8F4-0F2D-47AD-B197-BCABA4217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087" y="4433899"/>
            <a:ext cx="8596668" cy="2274632"/>
          </a:xfrm>
        </p:spPr>
        <p:txBody>
          <a:bodyPr/>
          <a:lstStyle/>
          <a:p>
            <a:r>
              <a:rPr lang="en-US" dirty="0"/>
              <a:t>Focused Gas RICH</a:t>
            </a:r>
          </a:p>
          <a:p>
            <a:r>
              <a:rPr lang="en-US" dirty="0"/>
              <a:t>Low index gas pushed the e/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out to 15 GeV or beyond.</a:t>
            </a:r>
          </a:p>
          <a:p>
            <a:r>
              <a:rPr lang="en-US" dirty="0"/>
              <a:t>Compromise parameter is Zed length:</a:t>
            </a:r>
          </a:p>
          <a:p>
            <a:pPr lvl="1"/>
            <a:r>
              <a:rPr lang="en-US" dirty="0"/>
              <a:t>1-1.5 meters in Zed</a:t>
            </a:r>
          </a:p>
          <a:p>
            <a:pPr lvl="1"/>
            <a:r>
              <a:rPr lang="en-US" dirty="0"/>
              <a:t>Under study:</a:t>
            </a:r>
          </a:p>
          <a:p>
            <a:pPr lvl="2"/>
            <a:r>
              <a:rPr lang="en-US" dirty="0"/>
              <a:t>Move </a:t>
            </a:r>
            <a:r>
              <a:rPr lang="en-US" dirty="0" err="1"/>
              <a:t>Z</a:t>
            </a:r>
            <a:r>
              <a:rPr lang="en-US" baseline="-25000" dirty="0" err="1"/>
              <a:t>vertex</a:t>
            </a:r>
            <a:r>
              <a:rPr lang="en-US" dirty="0"/>
              <a:t> toward –</a:t>
            </a:r>
            <a:r>
              <a:rPr lang="en-US" dirty="0">
                <a:latin typeface="Symbol" panose="05050102010706020507" pitchFamily="18" charset="2"/>
              </a:rPr>
              <a:t>h </a:t>
            </a:r>
            <a:r>
              <a:rPr lang="en-US" dirty="0"/>
              <a:t>exacerbating the space issue.</a:t>
            </a:r>
            <a:endParaRPr lang="en-US" dirty="0">
              <a:latin typeface="Symbol" panose="05050102010706020507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CF733-677E-4420-B96C-1640A896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08" y="957001"/>
            <a:ext cx="5523192" cy="328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AA73D-13E3-46A9-8207-D83DDA61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83" y="762000"/>
            <a:ext cx="3041814" cy="3529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CC12A-9B36-4E4C-9B7F-0DC8CDB48A24}"/>
              </a:ext>
            </a:extLst>
          </p:cNvPr>
          <p:cNvSpPr txBox="1"/>
          <p:nvPr/>
        </p:nvSpPr>
        <p:spPr>
          <a:xfrm>
            <a:off x="7589764" y="1208260"/>
            <a:ext cx="12650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eRD6 RICH</a:t>
            </a:r>
          </a:p>
          <a:p>
            <a:pPr algn="ctr"/>
            <a:r>
              <a:rPr lang="en-US" dirty="0"/>
              <a:t>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640DD-C1D7-4291-8DBA-F42F5C2BE0B5}"/>
              </a:ext>
            </a:extLst>
          </p:cNvPr>
          <p:cNvSpPr txBox="1"/>
          <p:nvPr/>
        </p:nvSpPr>
        <p:spPr>
          <a:xfrm>
            <a:off x="3334404" y="2597949"/>
            <a:ext cx="214353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eRD14 “dual RICH”</a:t>
            </a:r>
          </a:p>
          <a:p>
            <a:pPr algn="ctr"/>
            <a:r>
              <a:rPr lang="en-US" dirty="0"/>
              <a:t>simulation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93E97B-23F2-49A3-8E0B-27BD646AE222}"/>
              </a:ext>
            </a:extLst>
          </p:cNvPr>
          <p:cNvCxnSpPr/>
          <p:nvPr/>
        </p:nvCxnSpPr>
        <p:spPr>
          <a:xfrm>
            <a:off x="2233246" y="2409092"/>
            <a:ext cx="0" cy="1494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45015B-6D57-4B27-9D9F-CE4AC0ED6F60}"/>
              </a:ext>
            </a:extLst>
          </p:cNvPr>
          <p:cNvSpPr txBox="1"/>
          <p:nvPr/>
        </p:nvSpPr>
        <p:spPr>
          <a:xfrm>
            <a:off x="8211423" y="5926707"/>
            <a:ext cx="3980577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eID needs met w threshold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Optics maybe unnecessary</a:t>
            </a:r>
          </a:p>
        </p:txBody>
      </p:sp>
    </p:spTree>
    <p:extLst>
      <p:ext uri="{BB962C8B-B14F-4D97-AF65-F5344CB8AC3E}">
        <p14:creationId xmlns:p14="http://schemas.microsoft.com/office/powerpoint/2010/main" val="3173078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81D51-1959-48A0-803F-15E72A8D8E32}"/>
              </a:ext>
            </a:extLst>
          </p:cNvPr>
          <p:cNvSpPr txBox="1">
            <a:spLocks/>
          </p:cNvSpPr>
          <p:nvPr/>
        </p:nvSpPr>
        <p:spPr>
          <a:xfrm>
            <a:off x="7794" y="18907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 err="1">
                <a:latin typeface="Avenir Roman" panose="02000503020000020003" pitchFamily="2" charset="0"/>
                <a:cs typeface="Avenir Black"/>
              </a:rPr>
              <a:t>psTOF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7EDF369-935A-44FE-ADA8-B2B80F5CF077}"/>
              </a:ext>
            </a:extLst>
          </p:cNvPr>
          <p:cNvSpPr txBox="1">
            <a:spLocks/>
          </p:cNvSpPr>
          <p:nvPr/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C87275-2E6A-48B3-966A-30F8C321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11265A-A41F-40B2-8136-21539AD3796D}"/>
              </a:ext>
            </a:extLst>
          </p:cNvPr>
          <p:cNvSpPr/>
          <p:nvPr/>
        </p:nvSpPr>
        <p:spPr>
          <a:xfrm>
            <a:off x="534988" y="4175609"/>
            <a:ext cx="894305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Heavy" panose="02000503020000020003" pitchFamily="2" charset="0"/>
              </a:rPr>
              <a:t>TOF needs a measurement of p and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CFF"/>
                </a:solidFill>
                <a:latin typeface="Avenir Book" panose="02000503020000020003" pitchFamily="2" charset="0"/>
              </a:rPr>
              <a:t>As </a:t>
            </a:r>
            <a:r>
              <a:rPr lang="en-US" dirty="0">
                <a:solidFill>
                  <a:srgbClr val="1C3CFF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1C3CFF"/>
                </a:solidFill>
                <a:latin typeface="Avenir Book" panose="02000503020000020003" pitchFamily="2" charset="0"/>
              </a:rPr>
              <a:t>t➝5 </a:t>
            </a:r>
            <a:r>
              <a:rPr lang="en-US" dirty="0" err="1">
                <a:solidFill>
                  <a:srgbClr val="1C3CFF"/>
                </a:solidFill>
                <a:latin typeface="Avenir Book" panose="02000503020000020003" pitchFamily="2" charset="0"/>
              </a:rPr>
              <a:t>ps</a:t>
            </a:r>
            <a:r>
              <a:rPr lang="en-US" dirty="0">
                <a:latin typeface="Avenir Book" panose="02000503020000020003" pitchFamily="2" charset="0"/>
              </a:rPr>
              <a:t>,  requires precision path length L </a:t>
            </a:r>
            <a:r>
              <a:rPr lang="en-US" dirty="0">
                <a:solidFill>
                  <a:srgbClr val="1C3CFF"/>
                </a:solidFill>
                <a:latin typeface="Avenir Book" panose="02000503020000020003" pitchFamily="2" charset="0"/>
              </a:rPr>
              <a:t>( c*</a:t>
            </a:r>
            <a:r>
              <a:rPr lang="en-US" dirty="0">
                <a:solidFill>
                  <a:srgbClr val="1C3CFF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1C3CFF"/>
                </a:solidFill>
                <a:latin typeface="Avenir Book" panose="02000503020000020003" pitchFamily="2" charset="0"/>
              </a:rPr>
              <a:t>t~1.5 mm…tracking must exceed this.)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Multiple scattering might be the biggest worry, need to ensure low material budget and/or enough tracking layers to catch scattering.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Depends partly upon the material that does not provide position measurement:</a:t>
            </a:r>
          </a:p>
          <a:p>
            <a:endParaRPr lang="en-US" sz="1600" dirty="0"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F571A-20F9-4496-BC67-B83F40F63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89" y="1096398"/>
            <a:ext cx="4635725" cy="29702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C769C0-4102-4109-85BB-81ACFC03208F}"/>
              </a:ext>
            </a:extLst>
          </p:cNvPr>
          <p:cNvSpPr/>
          <p:nvPr/>
        </p:nvSpPr>
        <p:spPr>
          <a:xfrm>
            <a:off x="5209845" y="1385663"/>
            <a:ext cx="43716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Heavy" panose="02000503020000020003" pitchFamily="2" charset="0"/>
              </a:rPr>
              <a:t>Several technologies reviewed, no one chosen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AC-LGADs could provide a very good tracking layer (~100 um) + timing (20 </a:t>
            </a:r>
            <a:r>
              <a:rPr lang="en-US" dirty="0" err="1">
                <a:latin typeface="Avenir Book" panose="02000503020000020003" pitchFamily="2" charset="0"/>
              </a:rPr>
              <a:t>ps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External start time provided by forward detectors could be helpful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Study of  Self-timing (Internal) using tracks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394C44-2FA3-4982-9694-7D35ACAEA1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9697" y="5673445"/>
            <a:ext cx="2497810" cy="10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5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C495C-0F26-4440-AF6A-921CF4D8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27" y="1251783"/>
            <a:ext cx="8131886" cy="52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35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FB25B8-8B8E-40D8-A622-3BA5F30E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06" y="897257"/>
            <a:ext cx="4197644" cy="2937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6ACEB-260C-4833-AF03-DBB2E06C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0454"/>
          </a:xfrm>
        </p:spPr>
        <p:txBody>
          <a:bodyPr/>
          <a:lstStyle/>
          <a:p>
            <a:r>
              <a:rPr lang="en-US" dirty="0"/>
              <a:t>More Compact Cherenkov eID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1B11D-0D9E-42A5-83F5-892D8D964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082" y="4155245"/>
            <a:ext cx="3372380" cy="2069336"/>
          </a:xfrm>
        </p:spPr>
        <p:txBody>
          <a:bodyPr/>
          <a:lstStyle/>
          <a:p>
            <a:r>
              <a:rPr lang="en-US" dirty="0"/>
              <a:t>Close to 4 GeV.</a:t>
            </a:r>
          </a:p>
          <a:p>
            <a:r>
              <a:rPr lang="en-US" dirty="0"/>
              <a:t>Effective enough alone?</a:t>
            </a:r>
          </a:p>
          <a:p>
            <a:r>
              <a:rPr lang="en-US" dirty="0"/>
              <a:t>Complementary detector?</a:t>
            </a:r>
          </a:p>
          <a:p>
            <a:pPr lvl="1"/>
            <a:r>
              <a:rPr lang="en-US" dirty="0"/>
              <a:t>TRD?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B9986-A58B-4D3F-B307-783EC90E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8940"/>
            <a:ext cx="3659139" cy="3179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D6BA1E-3D11-45FF-A7E6-63207642AD47}"/>
              </a:ext>
            </a:extLst>
          </p:cNvPr>
          <p:cNvSpPr txBox="1"/>
          <p:nvPr/>
        </p:nvSpPr>
        <p:spPr>
          <a:xfrm>
            <a:off x="32997" y="1172583"/>
            <a:ext cx="1841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Modular RICH:</a:t>
            </a:r>
          </a:p>
          <a:p>
            <a:r>
              <a:rPr lang="en-US" dirty="0"/>
              <a:t>Fresnel-focused compact 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34B11-E922-4F64-89C1-3BFDB4F9BD12}"/>
              </a:ext>
            </a:extLst>
          </p:cNvPr>
          <p:cNvSpPr txBox="1"/>
          <p:nvPr/>
        </p:nvSpPr>
        <p:spPr>
          <a:xfrm>
            <a:off x="1630837" y="4347269"/>
            <a:ext cx="18229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eRD14 “mRICH”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CDE05-834B-43B9-B16C-F12683326A5F}"/>
              </a:ext>
            </a:extLst>
          </p:cNvPr>
          <p:cNvSpPr txBox="1"/>
          <p:nvPr/>
        </p:nvSpPr>
        <p:spPr>
          <a:xfrm>
            <a:off x="9679228" y="1059617"/>
            <a:ext cx="18758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eRD14 “</a:t>
            </a:r>
            <a:r>
              <a:rPr lang="en-US" dirty="0" err="1"/>
              <a:t>hpDIRC</a:t>
            </a:r>
            <a:r>
              <a:rPr lang="en-US" dirty="0"/>
              <a:t>”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2AD331-D6C0-4748-9E2C-D118D38F664B}"/>
              </a:ext>
            </a:extLst>
          </p:cNvPr>
          <p:cNvSpPr txBox="1">
            <a:spLocks/>
          </p:cNvSpPr>
          <p:nvPr/>
        </p:nvSpPr>
        <p:spPr>
          <a:xfrm>
            <a:off x="7450648" y="4286577"/>
            <a:ext cx="4814168" cy="20693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Useful at the lowest momenta.</a:t>
            </a:r>
          </a:p>
          <a:p>
            <a:r>
              <a:rPr lang="en-US" dirty="0"/>
              <a:t>Performance limited by </a:t>
            </a:r>
            <a:r>
              <a:rPr lang="en-US" dirty="0" err="1"/>
              <a:t>Mult</a:t>
            </a:r>
            <a:r>
              <a:rPr lang="en-US" dirty="0"/>
              <a:t>. Scattering.</a:t>
            </a:r>
          </a:p>
          <a:p>
            <a:r>
              <a:rPr lang="en-US" dirty="0"/>
              <a:t>Detailed simulations </a:t>
            </a:r>
            <a:r>
              <a:rPr lang="en-US" dirty="0" err="1"/>
              <a:t>req’d</a:t>
            </a:r>
            <a:r>
              <a:rPr lang="en-US" dirty="0"/>
              <a:t> and underway</a:t>
            </a:r>
          </a:p>
          <a:p>
            <a:r>
              <a:rPr lang="en-US" dirty="0"/>
              <a:t>Expectation:</a:t>
            </a:r>
          </a:p>
          <a:p>
            <a:pPr lvl="1"/>
            <a:r>
              <a:rPr lang="en-US" dirty="0"/>
              <a:t>3-4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@ 1 GeV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5C0B15-B3A7-4840-B6EA-4570B19D0F35}"/>
              </a:ext>
            </a:extLst>
          </p:cNvPr>
          <p:cNvCxnSpPr/>
          <p:nvPr/>
        </p:nvCxnSpPr>
        <p:spPr>
          <a:xfrm>
            <a:off x="7306056" y="832104"/>
            <a:ext cx="0" cy="5910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D6376B8-D672-4778-BA17-BD4DC569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213" y="897257"/>
            <a:ext cx="5351252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86F6C-87E2-4C1F-A7D4-C18282F5E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444" y="2395383"/>
            <a:ext cx="3074030" cy="2308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1B338-303D-4B14-B442-373F2D1E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11" y="2395383"/>
            <a:ext cx="3072220" cy="2308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614AFB-D2DB-429E-9184-119E0B20881C}"/>
              </a:ext>
            </a:extLst>
          </p:cNvPr>
          <p:cNvSpPr/>
          <p:nvPr/>
        </p:nvSpPr>
        <p:spPr>
          <a:xfrm>
            <a:off x="7541847" y="4270646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FRANCOIS-XAVIER GIROD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392C7-9074-48BE-9E0C-8AA257A96276}"/>
              </a:ext>
            </a:extLst>
          </p:cNvPr>
          <p:cNvSpPr/>
          <p:nvPr/>
        </p:nvSpPr>
        <p:spPr>
          <a:xfrm>
            <a:off x="1691958" y="3287963"/>
            <a:ext cx="20553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SPENCER KLEIN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9CF2D-CC2F-48A6-8694-57693B4F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923" y="47756"/>
            <a:ext cx="3096857" cy="23218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575388-0AA5-4A4B-ADEF-219095C3889E}"/>
              </a:ext>
            </a:extLst>
          </p:cNvPr>
          <p:cNvSpPr/>
          <p:nvPr/>
        </p:nvSpPr>
        <p:spPr>
          <a:xfrm>
            <a:off x="8867869" y="2066868"/>
            <a:ext cx="1194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XUAN 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92881-5653-4729-867A-61096FBCB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68" y="52701"/>
            <a:ext cx="3072219" cy="23056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85BAA8-709A-4691-A41B-E7068DEB1F65}"/>
              </a:ext>
            </a:extLst>
          </p:cNvPr>
          <p:cNvSpPr/>
          <p:nvPr/>
        </p:nvSpPr>
        <p:spPr>
          <a:xfrm>
            <a:off x="2356233" y="2066868"/>
            <a:ext cx="14061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XIN DONG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13DA9BD-A62A-4FF0-B878-C3DBF5570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83795" y="2395383"/>
            <a:ext cx="3067294" cy="23004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1F3BDA-D6E8-4CEE-A138-4042E9F0EA19}"/>
              </a:ext>
            </a:extLst>
          </p:cNvPr>
          <p:cNvSpPr/>
          <p:nvPr/>
        </p:nvSpPr>
        <p:spPr>
          <a:xfrm>
            <a:off x="4691573" y="4270646"/>
            <a:ext cx="21611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Håkan WENNLÖF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8D5B85-F557-450E-8135-A1B10BA09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508" y="50229"/>
            <a:ext cx="3067294" cy="2305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87BAE9-61D9-449C-A2FA-4761336B9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136" y="4740537"/>
            <a:ext cx="2782193" cy="209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71288-54EA-4BAF-B7EA-E57A1EF76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701" y="4766340"/>
            <a:ext cx="3697694" cy="2091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6D080F-E4C2-4C45-9150-C9EB657D6004}"/>
              </a:ext>
            </a:extLst>
          </p:cNvPr>
          <p:cNvSpPr/>
          <p:nvPr/>
        </p:nvSpPr>
        <p:spPr>
          <a:xfrm>
            <a:off x="5088012" y="6394108"/>
            <a:ext cx="24538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ASTRID MORREALE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749743-D97B-4CD8-83A8-546F885A7AD3}"/>
              </a:ext>
            </a:extLst>
          </p:cNvPr>
          <p:cNvSpPr/>
          <p:nvPr/>
        </p:nvSpPr>
        <p:spPr>
          <a:xfrm>
            <a:off x="4398907" y="1879318"/>
            <a:ext cx="24538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Rey Cruz-Torres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29A05A-BF9B-4542-AA7C-09431A4F8B1C}"/>
              </a:ext>
            </a:extLst>
          </p:cNvPr>
          <p:cNvSpPr/>
          <p:nvPr/>
        </p:nvSpPr>
        <p:spPr>
          <a:xfrm>
            <a:off x="1364448" y="6434512"/>
            <a:ext cx="23014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RACHID NOUICER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EF98F-1F60-43A6-8972-68C0CC82976E}"/>
              </a:ext>
            </a:extLst>
          </p:cNvPr>
          <p:cNvSpPr txBox="1"/>
          <p:nvPr/>
        </p:nvSpPr>
        <p:spPr>
          <a:xfrm>
            <a:off x="8313576" y="5141167"/>
            <a:ext cx="226857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Many presentations.</a:t>
            </a:r>
          </a:p>
          <a:p>
            <a:r>
              <a:rPr lang="en-US" dirty="0"/>
              <a:t>Similar themes: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 as a vertex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All-Silicon</a:t>
            </a:r>
          </a:p>
        </p:txBody>
      </p:sp>
    </p:spTree>
    <p:extLst>
      <p:ext uri="{BB962C8B-B14F-4D97-AF65-F5344CB8AC3E}">
        <p14:creationId xmlns:p14="http://schemas.microsoft.com/office/powerpoint/2010/main" val="414003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2767-A9EE-4859-9B89-9C5665E2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60993" cy="734350"/>
          </a:xfrm>
        </p:spPr>
        <p:txBody>
          <a:bodyPr/>
          <a:lstStyle/>
          <a:p>
            <a:r>
              <a:rPr lang="en-US" dirty="0"/>
              <a:t>From the PID Viewpoint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74498-C288-41A6-8088-372B14DD6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6" y="1303948"/>
            <a:ext cx="3704254" cy="2125052"/>
          </a:xfrm>
        </p:spPr>
        <p:txBody>
          <a:bodyPr/>
          <a:lstStyle/>
          <a:p>
            <a:r>
              <a:rPr lang="en-US" dirty="0"/>
              <a:t>Cylindrical defining volume</a:t>
            </a:r>
          </a:p>
          <a:p>
            <a:r>
              <a:rPr lang="en-US" dirty="0"/>
              <a:t>+/- ~ 1.2 meters</a:t>
            </a:r>
          </a:p>
          <a:p>
            <a:r>
              <a:rPr lang="en-US" dirty="0"/>
              <a:t>Outer radius:</a:t>
            </a:r>
          </a:p>
          <a:p>
            <a:pPr lvl="1"/>
            <a:r>
              <a:rPr lang="en-US" dirty="0"/>
              <a:t>~20 cm for hybrid</a:t>
            </a:r>
          </a:p>
          <a:p>
            <a:pPr lvl="1"/>
            <a:r>
              <a:rPr lang="en-US" dirty="0"/>
              <a:t>~50 cm for All-silicon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BA863-59F5-453C-8F81-1DDCEC57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896486"/>
            <a:ext cx="7910629" cy="59615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7666A1-6B31-459D-ADFE-F26C468BD569}"/>
              </a:ext>
            </a:extLst>
          </p:cNvPr>
          <p:cNvSpPr/>
          <p:nvPr/>
        </p:nvSpPr>
        <p:spPr>
          <a:xfrm>
            <a:off x="8439299" y="3244334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verdana" panose="020B0604030504040204" pitchFamily="34" charset="0"/>
              </a:rPr>
              <a:t>LAURA GONELLA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7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C90A-B739-4A55-9265-D07EBEA0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024"/>
          </a:xfrm>
        </p:spPr>
        <p:txBody>
          <a:bodyPr/>
          <a:lstStyle/>
          <a:p>
            <a:r>
              <a:rPr lang="en-US" dirty="0"/>
              <a:t>PID ~ Velocity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 = </a:t>
                </a:r>
                <a:r>
                  <a:rPr lang="en-US" dirty="0" err="1"/>
                  <a:t>m</a:t>
                </a:r>
                <a:r>
                  <a:rPr lang="en-US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gb</a:t>
                </a:r>
                <a:r>
                  <a:rPr lang="en-US" dirty="0"/>
                  <a:t>    E = m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   </a:t>
                </a:r>
                <a:r>
                  <a:rPr lang="en-US" dirty="0">
                    <a:solidFill>
                      <a:schemeClr val="tx1"/>
                    </a:solidFill>
                  </a:rPr>
                  <a:t>velocity(</a:t>
                </a:r>
                <a:r>
                  <a:rPr 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) measurement yields mass.</a:t>
                </a:r>
                <a:endParaRPr lang="en-US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Direct measurement: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Record signal time at multiple locations, calculate v.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“Fast” detector = low transit time spread 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(most easily achieved at small transit time)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Velocity-dependent interaction(s) with detector: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Specific Ionization (aka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Cherenkov Radiation: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en-US" dirty="0">
                    <a:solidFill>
                      <a:schemeClr val="tx1"/>
                    </a:solidFill>
                  </a:rPr>
                  <a:t> measured </a:t>
                </a:r>
                <a:r>
                  <a:rPr lang="en-US" dirty="0" err="1">
                    <a:solidFill>
                      <a:schemeClr val="tx1"/>
                    </a:solidFill>
                  </a:rPr>
                  <a:t>wrt</a:t>
                </a:r>
                <a:r>
                  <a:rPr lang="en-US" dirty="0">
                    <a:solidFill>
                      <a:schemeClr val="tx1"/>
                    </a:solidFill>
                  </a:rPr>
                  <a:t> track direction.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Thus dependent upon deliverables from tracking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Bremsstrahlung: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Transition Radiation: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  <a:blipFill>
                <a:blip r:embed="rId2"/>
                <a:stretch>
                  <a:fillRect l="-138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4637C7-6755-4827-8105-821E8618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29" y="678024"/>
            <a:ext cx="3258356" cy="21636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E2537-6BE0-470F-80BB-FF37DEBC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829" y="3095240"/>
            <a:ext cx="3370915" cy="196957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A0F46273-F5DA-4EA1-A23D-F7391DCB96F3}"/>
              </a:ext>
            </a:extLst>
          </p:cNvPr>
          <p:cNvSpPr/>
          <p:nvPr/>
        </p:nvSpPr>
        <p:spPr>
          <a:xfrm>
            <a:off x="4764946" y="5105002"/>
            <a:ext cx="226503" cy="9982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25BF6-51F1-4994-AFE4-C577618275CA}"/>
              </a:ext>
            </a:extLst>
          </p:cNvPr>
          <p:cNvSpPr txBox="1"/>
          <p:nvPr/>
        </p:nvSpPr>
        <p:spPr>
          <a:xfrm>
            <a:off x="5027804" y="5419481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eID mechanisms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374D993-C17D-4487-BD2E-62424D77BF90}"/>
              </a:ext>
            </a:extLst>
          </p:cNvPr>
          <p:cNvCxnSpPr>
            <a:cxnSpLocks/>
          </p:cNvCxnSpPr>
          <p:nvPr/>
        </p:nvCxnSpPr>
        <p:spPr>
          <a:xfrm flipV="1">
            <a:off x="3993160" y="2841656"/>
            <a:ext cx="2403389" cy="320994"/>
          </a:xfrm>
          <a:prstGeom prst="bentConnector3">
            <a:avLst>
              <a:gd name="adj1" fmla="val 76179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5EEB37D-2DE3-4FB6-A380-2D880F9A09E0}"/>
              </a:ext>
            </a:extLst>
          </p:cNvPr>
          <p:cNvCxnSpPr>
            <a:cxnSpLocks/>
          </p:cNvCxnSpPr>
          <p:nvPr/>
        </p:nvCxnSpPr>
        <p:spPr>
          <a:xfrm>
            <a:off x="4186106" y="3540300"/>
            <a:ext cx="2210443" cy="225251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AD76F7-98AB-48CE-B42C-C7A321469E24}"/>
                  </a:ext>
                </a:extLst>
              </p:cNvPr>
              <p:cNvSpPr txBox="1"/>
              <p:nvPr/>
            </p:nvSpPr>
            <p:spPr>
              <a:xfrm>
                <a:off x="7039436" y="6366712"/>
                <a:ext cx="5152564" cy="491288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TOF &amp;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can be deliverables of tracking system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AD76F7-98AB-48CE-B42C-C7A321469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436" y="6366712"/>
                <a:ext cx="5152564" cy="491288"/>
              </a:xfrm>
              <a:prstGeom prst="rect">
                <a:avLst/>
              </a:prstGeom>
              <a:blipFill>
                <a:blip r:embed="rId5"/>
                <a:stretch>
                  <a:fillRect l="-1065" r="-237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29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555CB7-20CB-4A01-8ABC-B3AE5764E935}"/>
              </a:ext>
            </a:extLst>
          </p:cNvPr>
          <p:cNvSpPr txBox="1">
            <a:spLocks/>
          </p:cNvSpPr>
          <p:nvPr/>
        </p:nvSpPr>
        <p:spPr>
          <a:xfrm>
            <a:off x="-6701" y="7327"/>
            <a:ext cx="9128410" cy="617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800" b="0" dirty="0">
                <a:solidFill>
                  <a:schemeClr val="accent1"/>
                </a:solidFill>
                <a:latin typeface="Avenir Roman" panose="02000503020000020003" pitchFamily="2" charset="0"/>
                <a:cs typeface="Avenir Black"/>
              </a:rPr>
              <a:t>Basic Coupling of Tracking to PID</a:t>
            </a:r>
            <a:endParaRPr lang="en-US" sz="3800" b="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0FE0E7-AFF8-4D54-BB14-16BB3544C676}"/>
              </a:ext>
            </a:extLst>
          </p:cNvPr>
          <p:cNvSpPr txBox="1">
            <a:spLocks/>
          </p:cNvSpPr>
          <p:nvPr/>
        </p:nvSpPr>
        <p:spPr>
          <a:xfrm>
            <a:off x="473939" y="3113428"/>
            <a:ext cx="5535710" cy="2908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Cherenkov Angle (</a:t>
            </a:r>
            <a:r>
              <a:rPr lang="en-US" dirty="0" err="1">
                <a:latin typeface="Symbol" panose="05050102010706020507" pitchFamily="18" charset="2"/>
              </a:rPr>
              <a:t>q</a:t>
            </a:r>
            <a:r>
              <a:rPr lang="en-US" baseline="-25000" dirty="0" err="1"/>
              <a:t>C</a:t>
            </a:r>
            <a:r>
              <a:rPr lang="en-US" dirty="0"/>
              <a:t>):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Centroid from 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dq</a:t>
            </a:r>
            <a:r>
              <a:rPr lang="en-US" baseline="-25000" dirty="0" err="1"/>
              <a:t>c</a:t>
            </a:r>
            <a:r>
              <a:rPr lang="en-US" baseline="-25000" dirty="0"/>
              <a:t> </a:t>
            </a:r>
            <a:r>
              <a:rPr lang="en-US" dirty="0"/>
              <a:t>from: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N</a:t>
            </a:r>
            <a:r>
              <a:rPr lang="en-US" baseline="-25000" dirty="0" err="1"/>
              <a:t>photo</a:t>
            </a:r>
            <a:r>
              <a:rPr lang="en-US" baseline="-25000" dirty="0"/>
              <a:t>-electrons</a:t>
            </a:r>
            <a:endParaRPr lang="en-US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chromaticity (aka dispersion; n(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))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pixel size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optical aberration (aka “emission”)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magnetic field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Track Pointing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p</a:t>
            </a:r>
            <a:r>
              <a:rPr lang="en-US" dirty="0"/>
              <a:t> from tracking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950462A-5C6F-4491-BF01-52CD0B36F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5148" y="3117459"/>
                <a:ext cx="4489848" cy="2603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200" kern="1200" baseline="0">
                    <a:solidFill>
                      <a:schemeClr val="accent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Time Of Flight (TOF):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Calculates m</a:t>
                </a:r>
                <a:r>
                  <a:rPr lang="en-US" baseline="30000" dirty="0"/>
                  <a:t>2</a:t>
                </a:r>
                <a:r>
                  <a:rPr lang="en-US" dirty="0"/>
                  <a:t> using p, </a:t>
                </a:r>
                <a:r>
                  <a:rPr lang="en-US" dirty="0">
                    <a:latin typeface="Symbol" panose="05050102010706020507" pitchFamily="18" charset="2"/>
                  </a:rPr>
                  <a:t>b</a:t>
                </a:r>
                <a:r>
                  <a:rPr lang="en-US" dirty="0"/>
                  <a:t>.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dirty="0"/>
                  <a:t>m from: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baseline="-25000" dirty="0"/>
                  <a:t>t</a:t>
                </a:r>
                <a:endParaRPr lang="en-US" dirty="0"/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Symbol" panose="05050102010706020507" pitchFamily="18" charset="2"/>
                  </a:rPr>
                  <a:t>d</a:t>
                </a:r>
                <a:r>
                  <a:rPr lang="en-US" baseline="-25000" dirty="0" err="1"/>
                  <a:t>p</a:t>
                </a:r>
                <a:endParaRPr lang="en-US" baseline="-25000" dirty="0"/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baseline="-25000" dirty="0"/>
                  <a:t>L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950462A-5C6F-4491-BF01-52CD0B36F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148" y="3117459"/>
                <a:ext cx="4489848" cy="2603218"/>
              </a:xfrm>
              <a:prstGeom prst="rect">
                <a:avLst/>
              </a:prstGeom>
              <a:blipFill>
                <a:blip r:embed="rId2"/>
                <a:stretch>
                  <a:fillRect l="-1764" t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A74D790-6018-4E03-A7B7-CB256FB78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28" y="815223"/>
            <a:ext cx="3667495" cy="2142865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01D6FBA3-47E3-445C-A4C6-069A7D7C2204}"/>
              </a:ext>
            </a:extLst>
          </p:cNvPr>
          <p:cNvSpPr/>
          <p:nvPr/>
        </p:nvSpPr>
        <p:spPr>
          <a:xfrm>
            <a:off x="1151944" y="4203178"/>
            <a:ext cx="155448" cy="135645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B03D8-396B-4911-8AC6-3CC51ED1FCE4}"/>
              </a:ext>
            </a:extLst>
          </p:cNvPr>
          <p:cNvSpPr txBox="1"/>
          <p:nvPr/>
        </p:nvSpPr>
        <p:spPr>
          <a:xfrm rot="16200000">
            <a:off x="255193" y="4670415"/>
            <a:ext cx="11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Dominant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21B60-275D-405B-A31A-BE3222EC4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061" y="780505"/>
            <a:ext cx="3217271" cy="2198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746699-D4BD-4578-BBBC-54E7AB8FB252}"/>
              </a:ext>
            </a:extLst>
          </p:cNvPr>
          <p:cNvSpPr txBox="1"/>
          <p:nvPr/>
        </p:nvSpPr>
        <p:spPr>
          <a:xfrm>
            <a:off x="7754333" y="4297332"/>
            <a:ext cx="1771695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t</a:t>
            </a:r>
            <a:r>
              <a:rPr lang="en-US" dirty="0"/>
              <a:t> is tiny, </a:t>
            </a:r>
            <a:br>
              <a:rPr lang="en-US" dirty="0"/>
            </a:b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L</a:t>
            </a:r>
            <a:r>
              <a:rPr lang="en-US" dirty="0"/>
              <a:t> is significant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A31ED6-1839-4EF2-8632-7A232962BEA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078059" y="4419068"/>
            <a:ext cx="676274" cy="20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D1EB64-8E94-4BF5-9AE9-064F115D4D36}"/>
              </a:ext>
            </a:extLst>
          </p:cNvPr>
          <p:cNvCxnSpPr/>
          <p:nvPr/>
        </p:nvCxnSpPr>
        <p:spPr>
          <a:xfrm flipH="1">
            <a:off x="7078058" y="4620498"/>
            <a:ext cx="641368" cy="349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B697F2-D991-42C9-B198-83AC0B7033F4}"/>
                  </a:ext>
                </a:extLst>
              </p:cNvPr>
              <p:cNvSpPr txBox="1"/>
              <p:nvPr/>
            </p:nvSpPr>
            <p:spPr>
              <a:xfrm>
                <a:off x="1318122" y="1029648"/>
                <a:ext cx="2439963" cy="618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𝑑𝑝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B697F2-D991-42C9-B198-83AC0B703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122" y="1029648"/>
                <a:ext cx="2439963" cy="618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5CDD57C-B928-47E5-ACA2-94089A2E8424}"/>
              </a:ext>
            </a:extLst>
          </p:cNvPr>
          <p:cNvSpPr txBox="1"/>
          <p:nvPr/>
        </p:nvSpPr>
        <p:spPr>
          <a:xfrm>
            <a:off x="7992443" y="-17469"/>
            <a:ext cx="4199557" cy="646331"/>
          </a:xfrm>
          <a:prstGeom prst="rect">
            <a:avLst/>
          </a:prstGeom>
          <a:solidFill>
            <a:srgbClr val="F0F4A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Where PID is excellent, it can contribute to momentum resolution.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340A5-0CF3-4AA4-B875-C89DFEC96CE2}"/>
              </a:ext>
            </a:extLst>
          </p:cNvPr>
          <p:cNvSpPr txBox="1"/>
          <p:nvPr/>
        </p:nvSpPr>
        <p:spPr>
          <a:xfrm>
            <a:off x="2672055" y="2207986"/>
            <a:ext cx="131638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Dominant Term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0B66CB-2984-4D8E-8B4C-8424F639EE05}"/>
              </a:ext>
            </a:extLst>
          </p:cNvPr>
          <p:cNvCxnSpPr/>
          <p:nvPr/>
        </p:nvCxnSpPr>
        <p:spPr>
          <a:xfrm flipH="1" flipV="1">
            <a:off x="2859259" y="1600676"/>
            <a:ext cx="470989" cy="607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34B783-4974-4845-9859-C8AC7240CA57}"/>
              </a:ext>
            </a:extLst>
          </p:cNvPr>
          <p:cNvCxnSpPr>
            <a:cxnSpLocks/>
          </p:cNvCxnSpPr>
          <p:nvPr/>
        </p:nvCxnSpPr>
        <p:spPr>
          <a:xfrm>
            <a:off x="5271404" y="837481"/>
            <a:ext cx="0" cy="59408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272C759-4673-4009-80B4-195600E2C08A}"/>
              </a:ext>
            </a:extLst>
          </p:cNvPr>
          <p:cNvSpPr txBox="1"/>
          <p:nvPr/>
        </p:nvSpPr>
        <p:spPr>
          <a:xfrm>
            <a:off x="983756" y="6370543"/>
            <a:ext cx="32656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Strongly reliant upon tracking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0A4CD-9D63-492B-A2CA-2D3C339078AB}"/>
              </a:ext>
            </a:extLst>
          </p:cNvPr>
          <p:cNvSpPr txBox="1"/>
          <p:nvPr/>
        </p:nvSpPr>
        <p:spPr>
          <a:xfrm>
            <a:off x="5818501" y="6370543"/>
            <a:ext cx="60074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Weakly reliant upon tracking…discussed in backup slides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00B1D1-1B0B-496E-A49B-72F7E4849664}"/>
                  </a:ext>
                </a:extLst>
              </p:cNvPr>
              <p:cNvSpPr txBox="1"/>
              <p:nvPr/>
            </p:nvSpPr>
            <p:spPr>
              <a:xfrm>
                <a:off x="9368543" y="1210886"/>
                <a:ext cx="2718299" cy="260975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 independent TOF measurements,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Challenges exist to make independent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Common clock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Etc</a:t>
                </a:r>
                <a:r>
                  <a:rPr lang="en-US" dirty="0"/>
                  <a:t>…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00B1D1-1B0B-496E-A49B-72F7E4849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543" y="1210886"/>
                <a:ext cx="2718299" cy="2609753"/>
              </a:xfrm>
              <a:prstGeom prst="rect">
                <a:avLst/>
              </a:prstGeom>
              <a:blipFill>
                <a:blip r:embed="rId6"/>
                <a:stretch>
                  <a:fillRect l="-2018" t="-1636" b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331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6186-1B7E-4BE4-A846-869F876A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5782"/>
          </a:xfrm>
        </p:spPr>
        <p:txBody>
          <a:bodyPr/>
          <a:lstStyle/>
          <a:p>
            <a:r>
              <a:rPr lang="en-US" dirty="0" err="1"/>
              <a:t>dE</a:t>
            </a:r>
            <a:r>
              <a:rPr lang="en-US" dirty="0"/>
              <a:t>/dx w/ hybrid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56730-83CE-4586-B841-0C08CA09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73" y="3626589"/>
            <a:ext cx="4163291" cy="320790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1BA58-E2A4-462A-ACBF-E27DFDE138FE}"/>
              </a:ext>
            </a:extLst>
          </p:cNvPr>
          <p:cNvSpPr txBox="1"/>
          <p:nvPr/>
        </p:nvSpPr>
        <p:spPr>
          <a:xfrm>
            <a:off x="8744889" y="3225146"/>
            <a:ext cx="298908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Dots = STAR</a:t>
            </a:r>
          </a:p>
          <a:p>
            <a:r>
              <a:rPr lang="en-US" dirty="0"/>
              <a:t>Boxes = sPHENIX Test Beam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6464EB-941C-47CB-B7E2-8AD6380FE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" y="1179291"/>
            <a:ext cx="4273123" cy="1199079"/>
          </a:xfrm>
        </p:spPr>
        <p:txBody>
          <a:bodyPr>
            <a:normAutofit/>
          </a:bodyPr>
          <a:lstStyle/>
          <a:p>
            <a:r>
              <a:rPr lang="en-US" dirty="0"/>
              <a:t>Specific ionization is a function of </a:t>
            </a:r>
            <a:r>
              <a:rPr lang="en-US" dirty="0">
                <a:latin typeface="Symbol" panose="05050102010706020507" pitchFamily="18" charset="2"/>
              </a:rPr>
              <a:t>b.</a:t>
            </a:r>
          </a:p>
          <a:p>
            <a:r>
              <a:rPr lang="en-US" dirty="0"/>
              <a:t>PID bands vs momentum.</a:t>
            </a:r>
          </a:p>
          <a:p>
            <a:r>
              <a:rPr lang="en-US" dirty="0"/>
              <a:t>Crossing ~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= 0.7 (TOF can help)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2D5D9F-A563-4EC4-AFB8-EB6969EE6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78759" y="2378371"/>
            <a:ext cx="2883290" cy="2485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4C36E1-D688-4723-A575-508668111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923" y="655782"/>
            <a:ext cx="7340341" cy="1949130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A99FB9E4-6C6D-45E2-AC76-4B48C938E560}"/>
              </a:ext>
            </a:extLst>
          </p:cNvPr>
          <p:cNvSpPr txBox="1">
            <a:spLocks/>
          </p:cNvSpPr>
          <p:nvPr/>
        </p:nvSpPr>
        <p:spPr>
          <a:xfrm>
            <a:off x="3281613" y="2957160"/>
            <a:ext cx="4380796" cy="3342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Limitations from Landau tails:</a:t>
            </a:r>
          </a:p>
          <a:p>
            <a:pPr lvl="1"/>
            <a:r>
              <a:rPr lang="en-US" dirty="0"/>
              <a:t>Primary ionization Statistics = Poisson</a:t>
            </a:r>
          </a:p>
          <a:p>
            <a:pPr lvl="1"/>
            <a:r>
              <a:rPr lang="en-US" dirty="0"/>
              <a:t>Total ionization = Landau</a:t>
            </a:r>
          </a:p>
          <a:p>
            <a:pPr lvl="1"/>
            <a:r>
              <a:rPr lang="en-US" dirty="0"/>
              <a:t>Traditional Approach:</a:t>
            </a:r>
          </a:p>
          <a:p>
            <a:pPr lvl="2"/>
            <a:r>
              <a:rPr lang="en-US" dirty="0"/>
              <a:t>Lots of gas &amp; lots of samples</a:t>
            </a:r>
          </a:p>
          <a:p>
            <a:pPr lvl="1"/>
            <a:r>
              <a:rPr lang="en-US" dirty="0"/>
              <a:t>Forward thinking approaches:</a:t>
            </a:r>
          </a:p>
          <a:p>
            <a:pPr lvl="2"/>
            <a:r>
              <a:rPr lang="en-US" dirty="0"/>
              <a:t>Gas choice to minimize Landau</a:t>
            </a:r>
          </a:p>
          <a:p>
            <a:pPr lvl="2"/>
            <a:r>
              <a:rPr lang="en-US" dirty="0"/>
              <a:t>“Cluster Counting”</a:t>
            </a:r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491D8-DFED-43DC-A6A2-C8F794209127}"/>
              </a:ext>
            </a:extLst>
          </p:cNvPr>
          <p:cNvSpPr txBox="1"/>
          <p:nvPr/>
        </p:nvSpPr>
        <p:spPr>
          <a:xfrm>
            <a:off x="6096000" y="-5861"/>
            <a:ext cx="609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Goal:  Achieve </a:t>
            </a:r>
            <a:r>
              <a:rPr lang="en-US" dirty="0" err="1"/>
              <a:t>dE</a:t>
            </a:r>
            <a:r>
              <a:rPr lang="en-US" dirty="0"/>
              <a:t>/dx performance with least gas volume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0C9CE4-70E0-4B88-BD69-9738D7D79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12" y="5066950"/>
            <a:ext cx="3080506" cy="170882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C98CD9-FD6E-4FF7-A62D-9F4F327F32A4}"/>
              </a:ext>
            </a:extLst>
          </p:cNvPr>
          <p:cNvCxnSpPr/>
          <p:nvPr/>
        </p:nvCxnSpPr>
        <p:spPr>
          <a:xfrm>
            <a:off x="7164198" y="5343787"/>
            <a:ext cx="721453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11BEA8E-35B1-41A1-AFDC-4D1CFC7E18B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79158" y="5880683"/>
            <a:ext cx="1554904" cy="260058"/>
          </a:xfrm>
          <a:prstGeom prst="bentConnector3">
            <a:avLst>
              <a:gd name="adj1" fmla="val -175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84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2491DE6E-F010-4C89-9E3C-ACD68CF346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2830" y="2418732"/>
                <a:ext cx="5535710" cy="36247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200" kern="1200" baseline="0">
                    <a:solidFill>
                      <a:schemeClr val="accent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Trivial (just math) Calculation: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Assume photon measured perfectly.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Tracker makes fixed error </a:t>
                </a:r>
                <a:r>
                  <a:rPr lang="en-US" dirty="0">
                    <a:latin typeface="Symbol" panose="05050102010706020507" pitchFamily="18" charset="2"/>
                  </a:rPr>
                  <a:t>a</a:t>
                </a:r>
                <a:r>
                  <a:rPr lang="en-US" dirty="0"/>
                  <a:t>.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Symbol" panose="05050102010706020507" pitchFamily="18" charset="2"/>
                  </a:rPr>
                  <a:t>dq</a:t>
                </a:r>
                <a:r>
                  <a:rPr lang="en-US" baseline="-25000" dirty="0" err="1"/>
                  <a:t>C</a:t>
                </a:r>
                <a:r>
                  <a:rPr lang="en-US" dirty="0"/>
                  <a:t> depends on both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𝑟𝑖𝑛𝑔</m:t>
                        </m:r>
                      </m:den>
                    </m:f>
                  </m:oMath>
                </a14:m>
                <a:r>
                  <a:rPr lang="en-US" dirty="0"/>
                  <a:t> and </a:t>
                </a:r>
                <a:r>
                  <a:rPr lang="en-US" dirty="0">
                    <a:latin typeface="Symbol" panose="05050102010706020507" pitchFamily="18" charset="2"/>
                  </a:rPr>
                  <a:t>a!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Requirements depend upon performance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Parameterizations: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Wide range of assumptions possible.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Full Monte Carlo</a:t>
                </a:r>
              </a:p>
              <a:p>
                <a:pPr marL="1257300" lvl="2" indent="-3429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Robust and Reliable results.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2491DE6E-F010-4C89-9E3C-ACD68CF34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30" y="2418732"/>
                <a:ext cx="5535710" cy="3624788"/>
              </a:xfrm>
              <a:prstGeom prst="rect">
                <a:avLst/>
              </a:prstGeom>
              <a:blipFill>
                <a:blip r:embed="rId2"/>
                <a:stretch>
                  <a:fillRect l="-1432" t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88D9E98-3BB0-4110-9271-70D778A2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18" y="1558586"/>
            <a:ext cx="4316342" cy="902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6671FC-9F9F-4FC2-ADE4-952851FC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718" y="0"/>
            <a:ext cx="3857452" cy="2222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603B6-18AE-4E86-88BF-050E1D989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719" y="4571403"/>
            <a:ext cx="3856425" cy="2286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7CB19B-45AB-478C-B3C1-71DDF5154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718" y="2285702"/>
            <a:ext cx="3856427" cy="22229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578D0B-E722-4284-A0AB-474B4F7630D6}"/>
              </a:ext>
            </a:extLst>
          </p:cNvPr>
          <p:cNvSpPr txBox="1">
            <a:spLocks/>
          </p:cNvSpPr>
          <p:nvPr/>
        </p:nvSpPr>
        <p:spPr>
          <a:xfrm>
            <a:off x="0" y="125781"/>
            <a:ext cx="9128410" cy="1043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>
                <a:latin typeface="Avenir Roman" panose="02000503020000020003" pitchFamily="2" charset="0"/>
                <a:cs typeface="Avenir Black"/>
              </a:rPr>
              <a:t>Ring Imaging Cherenkov </a:t>
            </a:r>
            <a:br>
              <a:rPr lang="en-US" sz="3800">
                <a:latin typeface="Avenir Roman" panose="02000503020000020003" pitchFamily="2" charset="0"/>
                <a:cs typeface="Avenir Black"/>
              </a:rPr>
            </a:br>
            <a:r>
              <a:rPr lang="en-US" sz="3800">
                <a:latin typeface="Avenir Roman" panose="02000503020000020003" pitchFamily="2" charset="0"/>
                <a:cs typeface="Avenir Black"/>
              </a:rPr>
              <a:t>(RICH) vs. Track Direction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8223C-78D6-4C4C-9CD7-C0BD75C1B037}"/>
              </a:ext>
            </a:extLst>
          </p:cNvPr>
          <p:cNvSpPr txBox="1"/>
          <p:nvPr/>
        </p:nvSpPr>
        <p:spPr>
          <a:xfrm>
            <a:off x="2543175" y="6237810"/>
            <a:ext cx="3978923" cy="646331"/>
          </a:xfrm>
          <a:prstGeom prst="rect">
            <a:avLst/>
          </a:prstGeom>
          <a:solidFill>
            <a:srgbClr val="F0F4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present both parameterizations and full Monte Carlo calculations</a:t>
            </a:r>
          </a:p>
        </p:txBody>
      </p:sp>
    </p:spTree>
    <p:extLst>
      <p:ext uri="{BB962C8B-B14F-4D97-AF65-F5344CB8AC3E}">
        <p14:creationId xmlns:p14="http://schemas.microsoft.com/office/powerpoint/2010/main" val="669725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306B-AAF4-4A7C-AA3E-C05664864589}"/>
              </a:ext>
            </a:extLst>
          </p:cNvPr>
          <p:cNvSpPr txBox="1">
            <a:spLocks/>
          </p:cNvSpPr>
          <p:nvPr/>
        </p:nvSpPr>
        <p:spPr>
          <a:xfrm>
            <a:off x="0" y="9539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High Momentum GEM RICH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09516-0F6E-49E9-9188-42F90CC7690B}"/>
              </a:ext>
            </a:extLst>
          </p:cNvPr>
          <p:cNvSpPr/>
          <p:nvPr/>
        </p:nvSpPr>
        <p:spPr>
          <a:xfrm>
            <a:off x="248786" y="905662"/>
            <a:ext cx="880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1m of CF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4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 radiator at 1.003 bar (slightly overpressure)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CsI Photocathode on top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Mirror in deep UV -&gt; MgF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Single Photon Capability -&gt;quintuple GEM stack with APV25-SRS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Particles ~perpendicularly incident on spherical mirror, focused onto a GEM stack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A71C00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53FB-9E97-4098-B328-9549A2CDEBFA}"/>
              </a:ext>
            </a:extLst>
          </p:cNvPr>
          <p:cNvSpPr/>
          <p:nvPr/>
        </p:nvSpPr>
        <p:spPr>
          <a:xfrm>
            <a:off x="6585546" y="3198911"/>
            <a:ext cx="31595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According to the parameterization, tracking is leading error contribution is worse than ~7 mrad, becomes negligible resolution factor around 2 mrad. Between 2 and 7mrad , more detailed investigation is required.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endParaRPr lang="it-IT" sz="1600" dirty="0">
              <a:latin typeface="Avenir Book" panose="02000503020000020003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Plot shows viscerally the effect.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More detailed simulation required.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22DCAF2-8CC8-480B-BCD7-D88FB12A5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EE2E-109A-4153-9E1A-3903074AE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9" y="2290657"/>
            <a:ext cx="5637664" cy="3733800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C9C5A464-931F-43C2-AEB0-544DD7A0DAE9}"/>
              </a:ext>
            </a:extLst>
          </p:cNvPr>
          <p:cNvSpPr/>
          <p:nvPr/>
        </p:nvSpPr>
        <p:spPr>
          <a:xfrm>
            <a:off x="2611454" y="3161964"/>
            <a:ext cx="155448" cy="332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0C5D7-92EA-472D-AA95-70963D51F721}"/>
              </a:ext>
            </a:extLst>
          </p:cNvPr>
          <p:cNvSpPr txBox="1"/>
          <p:nvPr/>
        </p:nvSpPr>
        <p:spPr>
          <a:xfrm>
            <a:off x="2828827" y="314378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OK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B6BDFC2-E735-4C5A-AFEC-63E649A7ACB9}"/>
              </a:ext>
            </a:extLst>
          </p:cNvPr>
          <p:cNvSpPr/>
          <p:nvPr/>
        </p:nvSpPr>
        <p:spPr>
          <a:xfrm>
            <a:off x="2611454" y="2759118"/>
            <a:ext cx="155448" cy="332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E5CBE-FCBF-44E6-9BAC-160CBEF6D301}"/>
              </a:ext>
            </a:extLst>
          </p:cNvPr>
          <p:cNvSpPr txBox="1"/>
          <p:nvPr/>
        </p:nvSpPr>
        <p:spPr>
          <a:xfrm>
            <a:off x="2802797" y="274093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4D3BB5-C740-483F-A012-988523FD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91" y="86900"/>
            <a:ext cx="4229380" cy="296221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6EAF8B-ECA4-4281-99A2-DB3090DDB5AE}"/>
              </a:ext>
            </a:extLst>
          </p:cNvPr>
          <p:cNvCxnSpPr/>
          <p:nvPr/>
        </p:nvCxnSpPr>
        <p:spPr>
          <a:xfrm flipV="1">
            <a:off x="10217791" y="1744910"/>
            <a:ext cx="310392" cy="12640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6BCC34-2FA5-45C9-8607-D92C2681E2BF}"/>
              </a:ext>
            </a:extLst>
          </p:cNvPr>
          <p:cNvSpPr txBox="1"/>
          <p:nvPr/>
        </p:nvSpPr>
        <p:spPr>
          <a:xfrm>
            <a:off x="117010" y="6393273"/>
            <a:ext cx="529978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Performance from Parameterized Test Beam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A7B62-EA03-4213-BBA8-4A7037D76A95}"/>
              </a:ext>
            </a:extLst>
          </p:cNvPr>
          <p:cNvSpPr txBox="1"/>
          <p:nvPr/>
        </p:nvSpPr>
        <p:spPr>
          <a:xfrm>
            <a:off x="2610449" y="59523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07415-A80B-4129-88ED-6996EA07A7D7}"/>
              </a:ext>
            </a:extLst>
          </p:cNvPr>
          <p:cNvSpPr txBox="1"/>
          <p:nvPr/>
        </p:nvSpPr>
        <p:spPr>
          <a:xfrm>
            <a:off x="5556383" y="59508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173989-B0D1-4A24-B4E2-535B79B60DB2}"/>
              </a:ext>
            </a:extLst>
          </p:cNvPr>
          <p:cNvSpPr/>
          <p:nvPr/>
        </p:nvSpPr>
        <p:spPr>
          <a:xfrm>
            <a:off x="8766495" y="4219662"/>
            <a:ext cx="755010" cy="2852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747B7-B651-4C4F-B061-8A1FDFF2E751}"/>
              </a:ext>
            </a:extLst>
          </p:cNvPr>
          <p:cNvSpPr txBox="1"/>
          <p:nvPr/>
        </p:nvSpPr>
        <p:spPr>
          <a:xfrm>
            <a:off x="8011123" y="6024457"/>
            <a:ext cx="330731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High chromaticity = </a:t>
            </a:r>
            <a:br>
              <a:rPr lang="en-US" dirty="0"/>
            </a:br>
            <a:r>
              <a:rPr lang="en-US" dirty="0"/>
              <a:t>loose requirement on tracking</a:t>
            </a:r>
          </a:p>
        </p:txBody>
      </p:sp>
    </p:spTree>
    <p:extLst>
      <p:ext uri="{BB962C8B-B14F-4D97-AF65-F5344CB8AC3E}">
        <p14:creationId xmlns:p14="http://schemas.microsoft.com/office/powerpoint/2010/main" val="336436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1C5A-FF70-4F03-B6D4-DE15C9379737}"/>
              </a:ext>
            </a:extLst>
          </p:cNvPr>
          <p:cNvSpPr txBox="1">
            <a:spLocks/>
          </p:cNvSpPr>
          <p:nvPr/>
        </p:nvSpPr>
        <p:spPr>
          <a:xfrm>
            <a:off x="0" y="-4119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dirty="0">
                <a:latin typeface="Avenir Roman" panose="02000503020000020003" pitchFamily="2" charset="0"/>
                <a:cs typeface="Avenir Black"/>
              </a:rPr>
              <a:t>dRICH</a:t>
            </a:r>
            <a:endParaRPr lang="en-US" sz="3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ED087-1DB7-4169-A81E-5071FF0E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166" y="18684"/>
            <a:ext cx="4939034" cy="25867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4DADB2-300B-4BA9-8FFF-1F04E749DC51}"/>
              </a:ext>
            </a:extLst>
          </p:cNvPr>
          <p:cNvSpPr/>
          <p:nvPr/>
        </p:nvSpPr>
        <p:spPr>
          <a:xfrm>
            <a:off x="124393" y="954243"/>
            <a:ext cx="33880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</a:t>
            </a:r>
          </a:p>
          <a:p>
            <a:pPr marL="677863" indent="-620713"/>
            <a:r>
              <a:rPr lang="it-IT" sz="1400" dirty="0">
                <a:solidFill>
                  <a:srgbClr val="595959"/>
                </a:solidFill>
                <a:latin typeface="Avenir Book" panose="02000503020000020003" pitchFamily="2" charset="0"/>
              </a:rPr>
              <a:t>○ Refractive Index </a:t>
            </a:r>
          </a:p>
          <a:p>
            <a:pPr marL="490538" indent="-433388"/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n = 1.02 (aerogel)   1.0008 (C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r>
              <a:rPr lang="it-IT" sz="1400" dirty="0">
                <a:solidFill>
                  <a:srgbClr val="595959"/>
                </a:solidFill>
                <a:latin typeface="Avenir Book" panose="02000503020000020003" pitchFamily="2" charset="0"/>
              </a:rPr>
              <a:t>○ Length of the radiator 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 = 4 cm (aerogel) , 160 cm (C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size; 200-500 nm MAPMT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Particle Generation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Originate from the vertex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BCCBF-CC1B-4F28-BBBE-F13C9655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" y="3601327"/>
            <a:ext cx="5892800" cy="321360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D3B2A7E-60DB-4AE6-BB2D-32EDEB70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E15B9-D4B5-4D2F-A1E5-E5523274B303}"/>
              </a:ext>
            </a:extLst>
          </p:cNvPr>
          <p:cNvSpPr/>
          <p:nvPr/>
        </p:nvSpPr>
        <p:spPr>
          <a:xfrm>
            <a:off x="5923931" y="2808386"/>
            <a:ext cx="31595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Exquisite detail in simulation.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AI-based optimization.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Uses constant external angular resolution assumption.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Similar external constraint assumed as deduced for separate gas &amp; aerogel RICHes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1E6DA-DCC6-4484-889B-18AF57594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511" y="5498972"/>
            <a:ext cx="1739909" cy="66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62CEC-9169-49F5-BC50-0B259B3AE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614" y="2779838"/>
            <a:ext cx="2719137" cy="233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D93CE-F5B0-4DF1-B85C-E5E1B47963AE}"/>
              </a:ext>
            </a:extLst>
          </p:cNvPr>
          <p:cNvSpPr txBox="1"/>
          <p:nvPr/>
        </p:nvSpPr>
        <p:spPr>
          <a:xfrm>
            <a:off x="9145614" y="3327961"/>
            <a:ext cx="2389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Tracking maybe tolerates ~2X sim</a:t>
            </a:r>
            <a:br>
              <a:rPr lang="en-US" dirty="0"/>
            </a:br>
            <a:r>
              <a:rPr lang="en-US" dirty="0"/>
              <a:t>(0.5 – 1.0 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2A4F0-4505-49D2-9E9D-38A247A92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402" y="132753"/>
            <a:ext cx="3705879" cy="2246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D91B4F-4F87-4BAB-885F-CD9576FA07CB}"/>
              </a:ext>
            </a:extLst>
          </p:cNvPr>
          <p:cNvSpPr txBox="1"/>
          <p:nvPr/>
        </p:nvSpPr>
        <p:spPr>
          <a:xfrm>
            <a:off x="6930641" y="5965986"/>
            <a:ext cx="41880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PMTs to the side makes optical aberration (“Emission”) dominant</a:t>
            </a:r>
          </a:p>
        </p:txBody>
      </p:sp>
    </p:spTree>
    <p:extLst>
      <p:ext uri="{BB962C8B-B14F-4D97-AF65-F5344CB8AC3E}">
        <p14:creationId xmlns:p14="http://schemas.microsoft.com/office/powerpoint/2010/main" val="14160915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539</TotalTime>
  <Words>1455</Words>
  <Application>Microsoft Office PowerPoint</Application>
  <PresentationFormat>Widescreen</PresentationFormat>
  <Paragraphs>249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Avenir Book</vt:lpstr>
      <vt:lpstr>Avenir Heavy</vt:lpstr>
      <vt:lpstr>Avenir Roman</vt:lpstr>
      <vt:lpstr>Calibri</vt:lpstr>
      <vt:lpstr>Cambria Math</vt:lpstr>
      <vt:lpstr>Symbol</vt:lpstr>
      <vt:lpstr>Trebuchet MS</vt:lpstr>
      <vt:lpstr>verdana</vt:lpstr>
      <vt:lpstr>Wingdings 3</vt:lpstr>
      <vt:lpstr>Facet</vt:lpstr>
      <vt:lpstr>PowerPoint Presentation</vt:lpstr>
      <vt:lpstr>PowerPoint Presentation</vt:lpstr>
      <vt:lpstr>From the PID Viewpoint</vt:lpstr>
      <vt:lpstr>PID ~ Velocity</vt:lpstr>
      <vt:lpstr>PowerPoint Presentation</vt:lpstr>
      <vt:lpstr>dE/dx w/ hybrid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Transition Radiation Detector (TRD)</vt:lpstr>
      <vt:lpstr>Additional Integration Points</vt:lpstr>
      <vt:lpstr>PowerPoint Presentation</vt:lpstr>
      <vt:lpstr>PowerPoint Presentation</vt:lpstr>
      <vt:lpstr>Superb e/p Separation</vt:lpstr>
      <vt:lpstr>PowerPoint Presentation</vt:lpstr>
      <vt:lpstr>PowerPoint Presentation</vt:lpstr>
      <vt:lpstr>More Compact Cherenkov eID Detectors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Hemmick</dc:creator>
  <cp:lastModifiedBy>Thomas Hemmick</cp:lastModifiedBy>
  <cp:revision>28</cp:revision>
  <dcterms:created xsi:type="dcterms:W3CDTF">2020-09-04T06:54:49Z</dcterms:created>
  <dcterms:modified xsi:type="dcterms:W3CDTF">2020-09-04T15:53:53Z</dcterms:modified>
</cp:coreProperties>
</file>