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4" r:id="rId4"/>
    <p:sldId id="280" r:id="rId5"/>
    <p:sldId id="290" r:id="rId6"/>
    <p:sldId id="287" r:id="rId7"/>
    <p:sldId id="286" r:id="rId8"/>
    <p:sldId id="294" r:id="rId9"/>
    <p:sldId id="305" r:id="rId10"/>
    <p:sldId id="279" r:id="rId11"/>
    <p:sldId id="292" r:id="rId12"/>
    <p:sldId id="284" r:id="rId13"/>
    <p:sldId id="285" r:id="rId14"/>
    <p:sldId id="289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5382" autoAdjust="0"/>
  </p:normalViewPr>
  <p:slideViewPr>
    <p:cSldViewPr>
      <p:cViewPr varScale="1">
        <p:scale>
          <a:sx n="85" d="100"/>
          <a:sy n="85" d="100"/>
        </p:scale>
        <p:origin x="-5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7782-1425-480F-9D92-E435F9269F4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E470-E819-4CE7-8CC1-CEE9016A7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00075" y="0"/>
            <a:ext cx="5035550" cy="377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6762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-600075" y="0"/>
            <a:ext cx="5038725" cy="377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Analysis</a:t>
            </a:r>
            <a:r>
              <a:rPr lang="en-US" baseline="0" dirty="0" smtClean="0"/>
              <a:t> software always has been in CVS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SHMS replaces the 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0" dirty="0" smtClean="0"/>
              <a:t> Short Orbit Spectrometer.  SHMS has very different physics goal, but detector package very close to SOS.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lIns="94704" tIns="47352" rIns="94704" bIns="47352"/>
          <a:lstStyle/>
          <a:p>
            <a:fld id="{48FB24F2-74F6-4D0F-928B-7797E557AF2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of this is that we do a wide variety of physics with variable precision and PID requirements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Commissioning experiments</a:t>
            </a:r>
            <a:r>
              <a:rPr lang="en-US" baseline="0" dirty="0" smtClean="0"/>
              <a:t> straightforward, good shakedown for experiments that require best performance</a:t>
            </a:r>
          </a:p>
          <a:p>
            <a:r>
              <a:rPr lang="en-US" baseline="0" dirty="0" smtClean="0"/>
              <a:t>Don’t plan to do physics with pipeline mode DAQ, but take some data in pipeline mode to help</a:t>
            </a:r>
          </a:p>
          <a:p>
            <a:r>
              <a:rPr lang="en-US" baseline="0" dirty="0" smtClean="0"/>
              <a:t>Develop </a:t>
            </a:r>
            <a:r>
              <a:rPr lang="en-US" baseline="0" smtClean="0"/>
              <a:t>future software.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Logically similar detector</a:t>
            </a:r>
            <a:r>
              <a:rPr lang="en-US" baseline="0" dirty="0" smtClean="0"/>
              <a:t> packages.  Much shared code possible between spectrometers.  (In Fortran, was duplicated code)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3025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r>
              <a:rPr lang="en-US" dirty="0" smtClean="0"/>
              <a:t>Make into something clearer, perhaps like Hall A timeline.</a:t>
            </a:r>
          </a:p>
          <a:p>
            <a:r>
              <a:rPr lang="en-US" dirty="0" smtClean="0"/>
              <a:t>Major motivation</a:t>
            </a:r>
            <a:r>
              <a:rPr lang="en-US" baseline="0" dirty="0" smtClean="0"/>
              <a:t> for Flash ADC’s and High resolution </a:t>
            </a:r>
            <a:r>
              <a:rPr lang="en-US" baseline="0" dirty="0" err="1" smtClean="0"/>
              <a:t>Multihit</a:t>
            </a:r>
            <a:r>
              <a:rPr lang="en-US" baseline="0" dirty="0" smtClean="0"/>
              <a:t> TDCs is elimination of delay cable.</a:t>
            </a:r>
          </a:p>
          <a:p>
            <a:r>
              <a:rPr lang="en-US" baseline="0" dirty="0" err="1" smtClean="0"/>
              <a:t>Intial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exepriments</a:t>
            </a:r>
            <a:r>
              <a:rPr lang="en-US" baseline="0" dirty="0" smtClean="0"/>
              <a:t> will use hardware in legacy (non-pipelined mode), will turn on pipeline and ADC waveform readout as needed by specific experiments.</a:t>
            </a:r>
          </a:p>
          <a:p>
            <a:r>
              <a:rPr lang="en-US" baseline="0" dirty="0" smtClean="0"/>
              <a:t>Future experiments that would use full waveform and pipelining.  </a:t>
            </a:r>
            <a:r>
              <a:rPr lang="en-US" baseline="0" dirty="0" err="1" smtClean="0"/>
              <a:t>GeN</a:t>
            </a:r>
            <a:r>
              <a:rPr lang="en-US" baseline="0" dirty="0" smtClean="0"/>
              <a:t>, (e,e’pi0), EMC (open detectors.)</a:t>
            </a:r>
          </a:p>
          <a:p>
            <a:r>
              <a:rPr lang="en-US" baseline="0" dirty="0" smtClean="0"/>
              <a:t>Not specifically planning coding for these detectors yet. 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3025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r>
              <a:rPr lang="en-US" dirty="0" smtClean="0"/>
              <a:t>Make into something clearer, perhaps like Hall A timeline.</a:t>
            </a:r>
          </a:p>
          <a:p>
            <a:r>
              <a:rPr lang="en-US" dirty="0" smtClean="0"/>
              <a:t>Major motivation</a:t>
            </a:r>
            <a:r>
              <a:rPr lang="en-US" baseline="0" dirty="0" smtClean="0"/>
              <a:t> for Flash ADC’s and High resolution </a:t>
            </a:r>
            <a:r>
              <a:rPr lang="en-US" baseline="0" dirty="0" err="1" smtClean="0"/>
              <a:t>Multihit</a:t>
            </a:r>
            <a:r>
              <a:rPr lang="en-US" baseline="0" dirty="0" smtClean="0"/>
              <a:t> TDCs is elimination of delay cable.</a:t>
            </a:r>
          </a:p>
          <a:p>
            <a:r>
              <a:rPr lang="en-US" baseline="0" dirty="0" err="1" smtClean="0"/>
              <a:t>Intial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exepriments</a:t>
            </a:r>
            <a:r>
              <a:rPr lang="en-US" baseline="0" dirty="0" smtClean="0"/>
              <a:t> will use hardware in legacy (non-pipelined mode), will turn on pipeline and ADC waveform readout as needed by specific experiments.</a:t>
            </a:r>
          </a:p>
          <a:p>
            <a:r>
              <a:rPr lang="en-US" baseline="0" dirty="0" smtClean="0"/>
              <a:t>Future experiments that would use full waveform and pipelining.  </a:t>
            </a:r>
            <a:r>
              <a:rPr lang="en-US" baseline="0" dirty="0" err="1" smtClean="0"/>
              <a:t>GeN</a:t>
            </a:r>
            <a:r>
              <a:rPr lang="en-US" baseline="0" dirty="0" smtClean="0"/>
              <a:t>, (e,e’pi0), EMC (open detectors.)</a:t>
            </a:r>
          </a:p>
          <a:p>
            <a:r>
              <a:rPr lang="en-US" baseline="0" dirty="0" smtClean="0"/>
              <a:t>Not specifically planning coding for these detectors yet. 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4C7892F4-D901-4B99-A081-8533176C3286}" type="slidenum">
              <a:rPr lang="en-GB" smtClean="0">
                <a:ea typeface="DejaVu LGC Sans"/>
                <a:cs typeface="DejaVu LGC Sans"/>
              </a:rPr>
              <a:pPr/>
              <a:t>8</a:t>
            </a:fld>
            <a:endParaRPr lang="en-GB" smtClean="0">
              <a:ea typeface="DejaVu LGC Sans"/>
              <a:cs typeface="DejaVu LGC Sans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29B059-189B-49DC-B70A-BDB8A6532AFC}" type="slidenum">
              <a:rPr lang="en-GB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 anchor="b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80" tIns="48240" rIns="96480" bIns="48240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270000" y="727075"/>
            <a:ext cx="4783138" cy="3587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6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5032376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76200"/>
            <a:ext cx="1941513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3725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80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565900"/>
            <a:ext cx="289401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JLab, Jan 2010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5F64D377-7A27-451F-9ECC-D350A1298F2B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07F726E1-8BBD-4023-9D7F-D16CB8188B8F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373CBCF-1A97-4B73-866D-BD295B761CA0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B5C88F30-B60D-4E4A-B485-B50E3161AFDB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B4C9843-B714-4024-A48E-0AB277962A2C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F0163066-B555-4CC2-BDDF-20F2D4822485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5F12754-B7A8-4316-B4DC-95BD3B812C98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B1EA588D-9EED-4F10-8222-344B68C53131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5E4E3C47-DB73-488C-8062-DC9137E07EA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12837703-65FB-4CDD-A333-1C9EA6CF8547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96140923-A009-4446-A6FF-BB6A59E72AD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0682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66800"/>
            <a:ext cx="3808413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6419850"/>
            <a:ext cx="9906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67638" cy="517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008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38775EB2-A339-4F86-A837-4FFE1609D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hf hdr="0" ftr="0" dt="0"/>
  <p:txStyles>
    <p:titleStyle>
      <a:lvl1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6000"/>
              </a:lnSpc>
              <a:spcBef>
                <a:spcPts val="350"/>
              </a:spcBef>
              <a:buFont typeface="Wingdings" charset="2"/>
              <a:buChar char=""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H. Fenker</a:t>
            </a:r>
            <a:fld id="{67D7640F-C391-4E2B-9A4B-0CC7AF9952B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819400" y="3200400"/>
            <a:ext cx="3200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9416" rIns="90000" bIns="46800" anchor="ctr"/>
          <a:lstStyle/>
          <a:p>
            <a:pPr algn="ctr" eaLnBrk="1" hangingPunct="1"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600" dirty="0" smtClean="0">
                <a:solidFill>
                  <a:srgbClr val="FF0000"/>
                </a:solidFill>
                <a:latin typeface="Bitstream Vera Sans" pitchFamily="32" charset="0"/>
                <a:ea typeface="DejaVu LGC Sans" charset="0"/>
                <a:cs typeface="DejaVu LGC Sans" charset="0"/>
              </a:rPr>
              <a:t>Stephen Wood, Mark Jones</a:t>
            </a:r>
            <a:endParaRPr lang="en-GB" sz="2600" dirty="0">
              <a:solidFill>
                <a:srgbClr val="FF0000"/>
              </a:solidFill>
              <a:latin typeface="Bitstream Vera Sans" pitchFamily="32" charset="0"/>
              <a:ea typeface="DejaVu LGC Sans" charset="0"/>
              <a:cs typeface="DejaVu LGC Sans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"/>
            <a:ext cx="25955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743200" cy="204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2286000" cy="304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88" y="4572000"/>
            <a:ext cx="317341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200400"/>
            <a:ext cx="3657600" cy="394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667000" y="2286000"/>
            <a:ext cx="335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119231" rIns="90000" bIns="45000"/>
          <a:lstStyle/>
          <a:p>
            <a:pPr algn="ctr" eaLnBrk="1">
              <a:lnSpc>
                <a:spcPct val="8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rPr>
              <a:t>Software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rPr>
              <a:t>Review</a:t>
            </a:r>
          </a:p>
          <a:p>
            <a:pPr algn="ctr" eaLnBrk="1">
              <a:lnSpc>
                <a:spcPct val="8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rPr>
              <a:t>June 7, 2012</a:t>
            </a:r>
            <a:endParaRPr lang="en-GB" sz="2800" dirty="0">
              <a:solidFill>
                <a:srgbClr val="000000"/>
              </a:solidFill>
              <a:latin typeface="Times New Roman" pitchFamily="18" charset="0"/>
              <a:ea typeface="DejaVu LGC Sans" charset="0"/>
              <a:cs typeface="DejaVu LGC Sans" charset="0"/>
            </a:endParaRPr>
          </a:p>
        </p:txBody>
      </p:sp>
      <p:pic>
        <p:nvPicPr>
          <p:cNvPr id="10" name="Picture 9" descr="qweakopenhous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0" y="4114800"/>
            <a:ext cx="3517900" cy="3003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16" descr="trk_eff_piminus_co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6629400" cy="43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7620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Tracking efficiency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486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Any new code developments must preserve drift chamber tracking algorithms that work well under high rates (&gt; 1MHz)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685440" y="179185"/>
            <a:ext cx="7769160" cy="553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lang="en-US" sz="36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Hall C Collaboration Structure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1000" y="685800"/>
            <a:ext cx="7772400" cy="55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Historically no formal collaboration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But strong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defacto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collaboration on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Detectors, Electronics, DAQ, Software, Experiment Execution…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Detailed analysis responsibility of individual experiments, but much sharing of analysis techniques/procedures occurs.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Typically 50-75 physicists/experiment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SHMS-HMS Users group – 12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Era user group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Started in 2009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Active elected board of directors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New software efforts under auspices of user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685440" y="179185"/>
            <a:ext cx="7769160" cy="553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Online Analysis requirements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1000" y="685800"/>
            <a:ext cx="4343400" cy="55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Detector diagnostics (all channels functioning?) 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Tracking (Focal Plane position/angular shapes as expected?)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Rough PID and efficiencies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(Take correct amount of data for desired statistics)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Preliminary physics spectra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Versatile histogram display tool</a:t>
            </a:r>
          </a:p>
        </p:txBody>
      </p:sp>
      <p:pic>
        <p:nvPicPr>
          <p:cNvPr id="4" name="Picture 3" descr="hit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799" y="914400"/>
            <a:ext cx="4145201" cy="40202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_20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19600"/>
            <a:ext cx="8646160" cy="1811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Polarimetry</a:t>
            </a:r>
            <a:r>
              <a:rPr lang="en-US" dirty="0" smtClean="0"/>
              <a:t> Analysis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352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Hall C has Compton and </a:t>
            </a:r>
            <a:r>
              <a:rPr lang="en-US" dirty="0" err="1" smtClean="0"/>
              <a:t>Moller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</a:t>
            </a:r>
            <a:r>
              <a:rPr lang="en-US" dirty="0" err="1" smtClean="0"/>
              <a:t>polarimeters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Polarimeter</a:t>
            </a:r>
            <a:r>
              <a:rPr lang="en-US" dirty="0" smtClean="0"/>
              <a:t> DAQ and analysis independent of spectrometers.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Polarimeter</a:t>
            </a:r>
            <a:r>
              <a:rPr lang="en-US" dirty="0" smtClean="0"/>
              <a:t> analysis software upgrades planned:</a:t>
            </a:r>
          </a:p>
          <a:p>
            <a:pPr lvl="0"/>
            <a:r>
              <a:rPr lang="en-US" dirty="0" smtClean="0"/>
              <a:t>	</a:t>
            </a:r>
            <a:r>
              <a:rPr lang="en-US" dirty="0" err="1" smtClean="0"/>
              <a:t>Polarimeter</a:t>
            </a:r>
            <a:r>
              <a:rPr lang="en-US" dirty="0" smtClean="0"/>
              <a:t> analysis fairly simple</a:t>
            </a:r>
          </a:p>
          <a:p>
            <a:pPr lvl="0"/>
            <a:r>
              <a:rPr lang="en-US" dirty="0" smtClean="0"/>
              <a:t>	Likely use ROOT/C++ analysis</a:t>
            </a:r>
          </a:p>
          <a:p>
            <a:pPr lvl="0"/>
            <a:r>
              <a:rPr lang="en-US" dirty="0" smtClean="0"/>
              <a:t>	</a:t>
            </a:r>
            <a:r>
              <a:rPr lang="en-US" dirty="0" err="1" smtClean="0"/>
              <a:t>Polarimetry</a:t>
            </a:r>
            <a:r>
              <a:rPr lang="en-US" dirty="0" smtClean="0"/>
              <a:t> team will follow Hall C analyzer efforts, but will not be constrained to use common framework.</a:t>
            </a:r>
          </a:p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2438" cy="757238"/>
          </a:xfrm>
        </p:spPr>
        <p:txBody>
          <a:bodyPr/>
          <a:lstStyle/>
          <a:p>
            <a:r>
              <a:rPr lang="en-US" sz="3200" dirty="0" smtClean="0"/>
              <a:t>Status of Hall C 6 GeV Analysis Software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105400"/>
          </a:xfrm>
        </p:spPr>
        <p:txBody>
          <a:bodyPr>
            <a:normAutofit lnSpcReduction="10000"/>
          </a:bodyPr>
          <a:lstStyle/>
          <a:p>
            <a:pPr marL="228600" indent="-228600" defTabSz="168275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Robust Fortran/CERNLIB code, </a:t>
            </a:r>
            <a:r>
              <a:rPr lang="en-US" b="1" i="1" dirty="0" smtClean="0"/>
              <a:t>“ENGINE</a:t>
            </a:r>
            <a:r>
              <a:rPr lang="en-US" dirty="0" smtClean="0"/>
              <a:t>”, for analysis of HMS/SOS coincidence 	and single arm experiments that  has been refined over 	15 years of experiments.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Well understood code for calibrating detectors, calculating 	detector and tracking efficiencies and determining 	spectrometer optics matrix.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Well tested Monte Carlo simulation code for radiative 	corrections and spectrometer acceptance.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JLab data mass storage and batch farm well suited to demands of offline analysis.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Software management done with CVS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Sparse documentation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Hall C 12 GeV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Main goal is to have online/offline software ready  for start of experiments. </a:t>
            </a:r>
          </a:p>
          <a:p>
            <a:r>
              <a:rPr lang="en-US" sz="2400" dirty="0" smtClean="0"/>
              <a:t>To achieve this goal decided: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Modify present Fortran/CERNLIB based analysis code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Include the SHMS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Update the HMS sections of code.  (new DAQ modules)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Document the code.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Develop a C++/ROOT based analysis code based on the existing Hall A code.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Add SHMS to the Hall C MC Simulation Code.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Finished since needed to plan experiments</a:t>
            </a:r>
          </a:p>
          <a:p>
            <a:pPr lvl="2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229600" cy="459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For spectrometer experiments,  a GEANT based simulation is not needed.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SHMS has been added to the MC, since it is a necessary part of planning for 12 GeV experiments.  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MC code kept in Fortran, since code size is small.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GEANT3/4 simulation used for detector  design, calculating hall radiation background and planning experiments using other apparatus than the HMS/SHMS.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GEMC developed by Hall B has been used for detector design </a:t>
            </a:r>
          </a:p>
          <a:p>
            <a:pPr marL="1085850" lvl="1" indent="-3429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Fortran Analyzer code,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1"/>
            <a:ext cx="8229600" cy="2438400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288925" indent="-120650"/>
            <a:r>
              <a:rPr lang="en-US" dirty="0" smtClean="0"/>
              <a:t>Motivation:</a:t>
            </a:r>
          </a:p>
          <a:p>
            <a:pPr marL="288925" indent="-120650">
              <a:buFont typeface="Arial" pitchFamily="34" charset="0"/>
              <a:buChar char="•"/>
            </a:pPr>
            <a:r>
              <a:rPr lang="en-US" dirty="0" smtClean="0"/>
              <a:t>Robust code has been refined over 15 years.</a:t>
            </a:r>
          </a:p>
          <a:p>
            <a:pPr marL="288925" indent="-120650">
              <a:buFont typeface="Arial" pitchFamily="34" charset="0"/>
              <a:buChar char="•"/>
            </a:pPr>
            <a:r>
              <a:rPr lang="en-US" dirty="0" smtClean="0"/>
              <a:t>Detectors in SHMS similar to HMS. Much of the HMS code can be copied and reused.</a:t>
            </a:r>
          </a:p>
          <a:p>
            <a:pPr marL="288925" indent="-120650">
              <a:buFont typeface="Arial" pitchFamily="34" charset="0"/>
              <a:buChar char="•"/>
            </a:pPr>
            <a:r>
              <a:rPr lang="en-US" dirty="0" smtClean="0"/>
              <a:t>Minimal effort given the expertise of staff and users.</a:t>
            </a:r>
          </a:p>
          <a:p>
            <a:pPr marL="288925" indent="-120650">
              <a:buFont typeface="Arial" pitchFamily="34" charset="0"/>
              <a:buChar char="•"/>
            </a:pPr>
            <a:r>
              <a:rPr lang="en-US" dirty="0" smtClean="0"/>
              <a:t>Use as a cross check on the C++/Root code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8305800" cy="146617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2400" dirty="0" smtClean="0">
                <a:solidFill>
                  <a:schemeClr val="tx1"/>
                </a:solidFill>
              </a:rPr>
              <a:t>Drawbacks:   </a:t>
            </a:r>
          </a:p>
          <a:p>
            <a:pPr marL="688975" lvl="2" indent="-288925"/>
            <a:r>
              <a:rPr lang="en-US" sz="2400" dirty="0" smtClean="0">
                <a:solidFill>
                  <a:schemeClr val="tx1"/>
                </a:solidFill>
              </a:rPr>
              <a:t>CERNLIB is no longer supported.</a:t>
            </a:r>
          </a:p>
          <a:p>
            <a:pPr marL="688975" lvl="2" indent="-288925"/>
            <a:r>
              <a:rPr lang="en-US" sz="2400" dirty="0" smtClean="0">
                <a:solidFill>
                  <a:schemeClr val="tx1"/>
                </a:solidFill>
              </a:rPr>
              <a:t> Younger collaborators not familiar with Fortran.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17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57238"/>
          </a:xfrm>
        </p:spPr>
        <p:txBody>
          <a:bodyPr/>
          <a:lstStyle/>
          <a:p>
            <a:r>
              <a:rPr lang="en-US" dirty="0" smtClean="0"/>
              <a:t>New C++ analysis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3429000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28600" lvl="0" indent="-106363"/>
            <a:r>
              <a:rPr lang="en-US" sz="1800" dirty="0" smtClean="0"/>
              <a:t>Motivation:</a:t>
            </a:r>
          </a:p>
          <a:p>
            <a:pPr marL="228600" lvl="0" indent="-106363">
              <a:buFont typeface="Arial" pitchFamily="34" charset="0"/>
              <a:buChar char="•"/>
            </a:pPr>
            <a:r>
              <a:rPr lang="en-US" sz="1800" dirty="0" smtClean="0"/>
              <a:t>To have a modern object oriented language. Younger collaborators will be more familiar with C++.</a:t>
            </a:r>
          </a:p>
          <a:p>
            <a:pPr marL="228600" lvl="0" indent="-106363">
              <a:buFont typeface="Arial" pitchFamily="34" charset="0"/>
              <a:buChar char="•"/>
            </a:pPr>
            <a:r>
              <a:rPr lang="en-US" sz="1800" dirty="0" smtClean="0"/>
              <a:t>To have </a:t>
            </a:r>
            <a:r>
              <a:rPr lang="en-US" sz="1800" dirty="0" err="1" smtClean="0"/>
              <a:t>histogramming</a:t>
            </a:r>
            <a:r>
              <a:rPr lang="en-US" sz="1800" dirty="0" smtClean="0"/>
              <a:t> and data storage in the ROOT</a:t>
            </a:r>
          </a:p>
          <a:p>
            <a:pPr marL="228600" lvl="0" indent="-106363">
              <a:buFont typeface="Arial" pitchFamily="34" charset="0"/>
              <a:buChar char="•"/>
            </a:pPr>
            <a:r>
              <a:rPr lang="en-US" sz="1800" dirty="0" smtClean="0"/>
              <a:t>To have similar style codes in Halls A and C which both use spectrometers so that users can minimize the cross Hall learning curve.</a:t>
            </a:r>
          </a:p>
          <a:p>
            <a:pPr marL="228600" lvl="0" indent="-106363">
              <a:buFont typeface="Arial" pitchFamily="34" charset="0"/>
              <a:buChar char="•"/>
            </a:pPr>
            <a:r>
              <a:rPr lang="en-US" sz="1800" dirty="0" smtClean="0"/>
              <a:t>To share code development and documentation with Hall A and to take advantage of ROOT and C++ software developed elsewhere in the world. </a:t>
            </a:r>
          </a:p>
          <a:p>
            <a:pPr marL="228600" indent="-106363">
              <a:buFont typeface="Arial" pitchFamily="34" charset="0"/>
              <a:buChar char="•"/>
            </a:pPr>
            <a:r>
              <a:rPr lang="en-US" sz="1800" dirty="0" smtClean="0"/>
              <a:t>Easy to add third arm detector setups. Hall A has had great success with adding BigBite and other third arms during the 6 GeV era.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495800"/>
            <a:ext cx="8534400" cy="177151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Drawbacks: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Limited C++ expertise in Hall C staff </a:t>
            </a:r>
          </a:p>
          <a:p>
            <a:pPr lvl="1"/>
            <a:r>
              <a:rPr lang="en-US" sz="1000" dirty="0" smtClean="0">
                <a:solidFill>
                  <a:schemeClr val="tx1"/>
                </a:solidFill>
              </a:rPr>
              <a:t>		</a:t>
            </a:r>
            <a:r>
              <a:rPr lang="en-US" sz="1600" dirty="0" smtClean="0">
                <a:solidFill>
                  <a:schemeClr val="tx1"/>
                </a:solidFill>
              </a:rPr>
              <a:t>C++ code used in just completed QWEAK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Major manpower effort</a:t>
            </a:r>
            <a:r>
              <a:rPr lang="en-US" sz="2400" dirty="0" smtClean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Management Structure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29000" y="914400"/>
            <a:ext cx="20574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838200"/>
            <a:ext cx="1981200" cy="109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Software Manager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Mark Jones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Jefferson Lab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286000"/>
            <a:ext cx="23622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438400"/>
            <a:ext cx="2057400" cy="14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C++/ROOT Analyzer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Gabriel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Niculescu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James Madison University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2800" y="2362200"/>
            <a:ext cx="24384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4419600"/>
            <a:ext cx="2362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29000" y="4343400"/>
            <a:ext cx="25908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24600" y="2514600"/>
            <a:ext cx="2362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7600" y="2590800"/>
            <a:ext cx="1981200" cy="109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Fortran Analyzer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 Brash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CNU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2286000" cy="109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Calibrations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John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Arrington, Argonne National Lab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4419600"/>
            <a:ext cx="2590800" cy="177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Online </a:t>
            </a:r>
            <a:r>
              <a:rPr lang="en-US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histogramming</a:t>
            </a:r>
            <a:endParaRPr lang="en-US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Pete Markowitz, 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Florida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International University</a:t>
            </a:r>
            <a:endParaRPr lang="en-US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514600"/>
            <a:ext cx="1981200" cy="109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Simulation (SIMC)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David Gaskell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Jefferson Lab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19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Hall C after 12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Upgrade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 descr="SHMS-HMS_3-m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5605" y="2879156"/>
            <a:ext cx="4701195" cy="34723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33400"/>
            <a:ext cx="4191000" cy="592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Beam Energy: 2 – 11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Super High Momentum Spectrometer (SHMS)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Horizontal Bender, 3 Quads, Dipole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 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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11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dP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/P  0.5 – 1.0x10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</a:rPr>
              <a:t>-3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Acceptance: 5msr, 30%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5.5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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40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  <a:endParaRPr lang="en-US" sz="16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High Momentum Spectrometer (HMS)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 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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7.5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/c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dP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/P  0.5 </a:t>
            </a:r>
            <a:r>
              <a:rPr lang="en-US" sz="1600" kern="0" dirty="0" smtClean="0">
                <a:solidFill>
                  <a:srgbClr val="000000"/>
                </a:solidFill>
                <a:latin typeface="Comic Sans MS" pitchFamily="66" charset="0"/>
              </a:rPr>
              <a:t>–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1.0x10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</a:rPr>
              <a:t>-3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Acceptance: 6.5msr, 18%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10.5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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&lt; 90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16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Minimum opening angle: 17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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Well shielded detector huts</a:t>
            </a:r>
            <a:endParaRPr lang="en-US" sz="1600" b="1" kern="0" dirty="0" smtClean="0">
              <a:solidFill>
                <a:srgbClr val="000000"/>
              </a:solidFill>
              <a:latin typeface="Arial"/>
              <a:sym typeface="Symbo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3316" y="6096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285750" indent="-28575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16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Compton and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Moller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beam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polarimeters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Ideal facility for: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600" kern="0" baseline="-25000" dirty="0" err="1" smtClean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1600" kern="0" dirty="0" err="1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600" kern="0" baseline="-25000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separations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Inclusive &amp; Exclusive reactions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Small cross sections (neutrino level)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1066800" cy="4025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6781800" cy="11228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Set-up Management structure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Monte Carlo simulation is ready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Decided on </a:t>
            </a:r>
            <a:r>
              <a:rPr lang="en-US" dirty="0" err="1" smtClean="0">
                <a:solidFill>
                  <a:schemeClr val="tx1"/>
                </a:solidFill>
              </a:rPr>
              <a:t>Git</a:t>
            </a:r>
            <a:r>
              <a:rPr lang="en-US" dirty="0" smtClean="0">
                <a:solidFill>
                  <a:schemeClr val="tx1"/>
                </a:solidFill>
              </a:rPr>
              <a:t> for code management of C++ analyzer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1066800" cy="4025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124200"/>
            <a:ext cx="7924800" cy="21532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July : Define reference HMS data for testing code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 : Documented non-tracking HMS detectors code in  Fortran Analyzer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  : Make DAQ decoding in C++ Analyzer object-oriented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  : Ability to analyzed Hall C data at the raw data level in C++ Analyzer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 : Documented the drift chambers and tracking code in Fortran Analyzer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 : Verify HMS </a:t>
            </a:r>
            <a:r>
              <a:rPr lang="en-US" dirty="0" err="1" smtClean="0">
                <a:solidFill>
                  <a:schemeClr val="tx1"/>
                </a:solidFill>
              </a:rPr>
              <a:t>hodoscope</a:t>
            </a:r>
            <a:r>
              <a:rPr lang="en-US" dirty="0" smtClean="0">
                <a:solidFill>
                  <a:schemeClr val="tx1"/>
                </a:solidFill>
              </a:rPr>
              <a:t> analysis in C++ Analyzer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20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Milestones </a:t>
            </a:r>
            <a:r>
              <a:rPr lang="en-US" sz="2800" dirty="0" smtClean="0"/>
              <a:t>(Part 2)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1066800" cy="4025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7924800" cy="18097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Jun : SHMS code added to Fortran Analyzer.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: </a:t>
            </a:r>
            <a:r>
              <a:rPr lang="en-US" dirty="0" smtClean="0">
                <a:solidFill>
                  <a:schemeClr val="tx1"/>
                </a:solidFill>
                <a:ea typeface="Times New Roman"/>
                <a:cs typeface="Times New Roman"/>
              </a:rPr>
              <a:t>Full analysis of HMS data with C++  Analyzer  ready</a:t>
            </a:r>
          </a:p>
          <a:p>
            <a:r>
              <a:rPr lang="en-US" dirty="0" smtClean="0">
                <a:solidFill>
                  <a:schemeClr val="tx1"/>
                </a:solidFill>
                <a:cs typeface="Times New Roman"/>
              </a:rPr>
              <a:t>Sep : C++ Analyzer ready for SHMS calorimeter tests.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Dec :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Full analysis of HMS data with C++  Analyzer verified by comparison 		to Fortran analyzer.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1066800" cy="4025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67200"/>
            <a:ext cx="7924800" cy="14662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Jan : Scalar and BPM analysis code in C++ analyzer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Feb : Calibration codes ready.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   : Analyze cosmic ray data in SHMS with both Analyzers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 : First beam, analyze data with both Analyzers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Present and near term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229600" cy="35272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Documentation of Fortran code and implementation of C++ </a:t>
            </a:r>
          </a:p>
          <a:p>
            <a:pPr marL="855663" lvl="1" indent="-112713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JMU faculty and an undergraduate for hodoscopes.</a:t>
            </a:r>
          </a:p>
          <a:p>
            <a:pPr marL="855663" lvl="1" indent="-112713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CNU faculty and an undergraduate for detector ADC thresholds.</a:t>
            </a:r>
          </a:p>
          <a:p>
            <a:pPr marL="855663" lvl="1" indent="-112713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Yerevan research scientist and a graduate student for  calorimeters.</a:t>
            </a:r>
          </a:p>
          <a:p>
            <a:pPr marL="798513" lvl="1" indent="-55563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FIU faculty and an undergraduate  for </a:t>
            </a:r>
            <a:r>
              <a:rPr lang="en-US" dirty="0" err="1" smtClean="0">
                <a:solidFill>
                  <a:schemeClr val="tx1"/>
                </a:solidFill>
              </a:rPr>
              <a:t>aerogels</a:t>
            </a:r>
            <a:r>
              <a:rPr lang="en-US" dirty="0" smtClean="0">
                <a:solidFill>
                  <a:schemeClr val="tx1"/>
                </a:solidFill>
              </a:rPr>
              <a:t> . </a:t>
            </a:r>
          </a:p>
          <a:p>
            <a:pPr marL="798513" lvl="1" indent="-55563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Hampton faculty and </a:t>
            </a:r>
            <a:r>
              <a:rPr lang="en-US" dirty="0" err="1" smtClean="0">
                <a:solidFill>
                  <a:schemeClr val="tx1"/>
                </a:solidFill>
              </a:rPr>
              <a:t>postdocs</a:t>
            </a:r>
            <a:r>
              <a:rPr lang="en-US" dirty="0" smtClean="0">
                <a:solidFill>
                  <a:schemeClr val="tx1"/>
                </a:solidFill>
              </a:rPr>
              <a:t> for wire chambers</a:t>
            </a:r>
          </a:p>
          <a:p>
            <a:pPr marL="798513" lvl="1" indent="-55563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Hall C staff scientist working 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Reading Hall C style parameter files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Reads Hall C style hardware-&gt;detector mapping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22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229600" cy="21532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Monte Carlo simulation updated for 12 GeV.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pronged approach for software development:</a:t>
            </a:r>
          </a:p>
          <a:p>
            <a:pPr marL="858838" lvl="1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Updated existing Fortran “ENGINE”  code to include SHMS</a:t>
            </a:r>
          </a:p>
          <a:p>
            <a:pPr marL="858838" lvl="1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Develop new C++ code based on the Hall A C</a:t>
            </a:r>
            <a:r>
              <a:rPr lang="en-US" smtClean="0">
                <a:solidFill>
                  <a:schemeClr val="tx1"/>
                </a:solidFill>
              </a:rPr>
              <a:t>++/Root code</a:t>
            </a:r>
            <a:endParaRPr lang="en-US" dirty="0" smtClean="0">
              <a:solidFill>
                <a:schemeClr val="tx1"/>
              </a:solidFill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Created a management structure and milestones to have online/offline data analysis ready for start of experiments.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876800"/>
            <a:ext cx="7010400" cy="436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More details on present status in afternoon talk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400" smtClean="0">
                <a:solidFill>
                  <a:schemeClr val="tx1"/>
                </a:solidFill>
              </a:rPr>
              <a:t>Slide  </a:t>
            </a:r>
            <a:fld id="{278AC90A-359C-4533-AAD6-63C8EBE6BAD6}" type="slidenum">
              <a:rPr lang="en-US" sz="1400" smtClean="0">
                <a:solidFill>
                  <a:schemeClr val="tx1"/>
                </a:solidFill>
              </a:rPr>
              <a:pPr/>
              <a:t>23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86000" y="58738"/>
            <a:ext cx="3886200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0000FF"/>
                </a:solidFill>
                <a:ea typeface="msgothic" charset="0"/>
                <a:cs typeface="msgothic" charset="0"/>
              </a:rPr>
              <a:t>12 </a:t>
            </a:r>
            <a:r>
              <a:rPr lang="en-US" sz="2800" b="1" dirty="0" err="1" smtClean="0">
                <a:solidFill>
                  <a:srgbClr val="0000FF"/>
                </a:solidFill>
                <a:ea typeface="msgothic" charset="0"/>
                <a:cs typeface="msgothic" charset="0"/>
              </a:rPr>
              <a:t>GeV</a:t>
            </a:r>
            <a:r>
              <a:rPr lang="en-US" sz="2800" b="1" dirty="0" smtClean="0">
                <a:solidFill>
                  <a:srgbClr val="0000FF"/>
                </a:solidFill>
                <a:ea typeface="msgothic" charset="0"/>
                <a:cs typeface="msgothic" charset="0"/>
              </a:rPr>
              <a:t> Hall C Physics</a:t>
            </a:r>
            <a:endParaRPr lang="en-US" sz="2800" b="1" dirty="0">
              <a:solidFill>
                <a:srgbClr val="0000FF"/>
              </a:solidFill>
              <a:ea typeface="msgothic" charset="0"/>
              <a:cs typeface="msgothic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914400"/>
            <a:ext cx="7924800" cy="55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Exclusive reactions and form factors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Neutron Electric Form Factor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d(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Pion Form Factor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Factorization of exclusive p(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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), p(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K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), Kaon FF?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Semi-Inclusive Deep Inelastic Scattering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p,d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(e, 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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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Quark transverse momentum distributions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Charge symmetry of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parton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distributions – 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u</a:t>
            </a:r>
            <a:r>
              <a:rPr lang="en-US" i="1" kern="0" baseline="30000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(x) = </a:t>
            </a:r>
            <a:r>
              <a:rPr lang="en-US" i="1" kern="0" dirty="0" err="1" smtClean="0">
                <a:solidFill>
                  <a:srgbClr val="000000"/>
                </a:solidFill>
                <a:latin typeface="Arial"/>
              </a:rPr>
              <a:t>d</a:t>
            </a:r>
            <a:r>
              <a:rPr lang="en-US" i="1" kern="0" baseline="30000" dirty="0" err="1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(x)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Nucleon Structure Functions – Inclusive 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Unpolarized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structure functions, high 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x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Neutron spin-structure functions (polarized 3He)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Nuclear Effects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Nuclear transparency, A(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), A(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kern="0" dirty="0" smtClean="0">
                <a:solidFill>
                  <a:srgbClr val="000000"/>
                </a:solidFill>
                <a:latin typeface="Arial"/>
                <a:sym typeface="Symbol"/>
              </a:rPr>
              <a:t>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EMC effect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&gt;1(Short Range Correlations, Superfast quarks)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kern="0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He(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e,e’p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33400" y="152400"/>
            <a:ext cx="7769160" cy="598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lang="en-US" sz="36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Hall C Commissioning Early Running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1000" y="685800"/>
            <a:ext cx="7772400" cy="55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Year 1 (2015?)  25 PAC days (50 days of scheduled beam)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“Commissioning” experiments (parts of 3 experiments)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  -  Coincidence, minimal PID requirements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), d(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), A(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  - HMS and SHMS operate</a:t>
            </a:r>
          </a:p>
          <a:p>
            <a:pPr marL="1943100" lvl="3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simultaneously but independently, shakedown PID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Year 2 80-90 PAC days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p,d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 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±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) – Need to control relative 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sym typeface="Symbol"/>
              </a:rPr>
              <a:t>vs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 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-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 efficiencies at 1% level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p(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e,e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 K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+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)  LT separation, small cross sections, good angle/energy determination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Year 3 80-90 PAC days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Polarized 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 experiments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Start first experiment with non-”standard” detectors?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581400" cy="293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914400"/>
            <a:ext cx="697627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914400"/>
            <a:ext cx="851515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44196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12 horizontal-drift chamber planes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4 Planes of segmented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scintillator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(one plane quartz bar in SHMS)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Gas Threshold Cerenkov detectors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Aerogel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Cerenkov detector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Lead Glass Shower Counter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81000" y="156968"/>
            <a:ext cx="8382000" cy="598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Similar HMS-SHMS detector packages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4047385" cy="314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Hall C 12 GeV DAQ Summary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05000" y="914400"/>
            <a:ext cx="7057680" cy="5422680"/>
          </a:xfrm>
        </p:spPr>
        <p:txBody>
          <a:bodyPr/>
          <a:lstStyle>
            <a:def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2"/>
                <a:ea typeface="Bitstream Vera Sans" pitchFamily="2"/>
                <a:cs typeface="FreeSans" pitchFamily="2"/>
              </a:defRPr>
            </a:lvl9pPr>
          </a:lstStyle>
          <a:p>
            <a:pPr lvl="0"/>
            <a:r>
              <a:rPr lang="en-US" sz="1600" dirty="0">
                <a:solidFill>
                  <a:srgbClr val="0000FF"/>
                </a:solidFill>
                <a:latin typeface="" pitchFamily="16"/>
              </a:rPr>
              <a:t>“Stage 0” :  Testing</a:t>
            </a:r>
          </a:p>
          <a:p>
            <a:pPr lvl="1"/>
            <a:r>
              <a:rPr lang="en-US" sz="1200" dirty="0" err="1">
                <a:latin typeface="" pitchFamily="16"/>
              </a:rPr>
              <a:t>Testbed</a:t>
            </a:r>
            <a:r>
              <a:rPr lang="en-US" sz="1200" dirty="0">
                <a:latin typeface="" pitchFamily="16"/>
              </a:rPr>
              <a:t> and production stress testing is well underway.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  <a:latin typeface="" pitchFamily="16"/>
              </a:rPr>
              <a:t>“Stage 1” : SHMS 'Hybrid' system           </a:t>
            </a:r>
            <a:r>
              <a:rPr lang="en-US" sz="1600" i="1" dirty="0" smtClean="0">
                <a:solidFill>
                  <a:srgbClr val="800000"/>
                </a:solidFill>
                <a:latin typeface="" pitchFamily="16"/>
              </a:rPr>
              <a:t>(</a:t>
            </a:r>
            <a:r>
              <a:rPr lang="en-US" sz="1600" i="1" dirty="0">
                <a:solidFill>
                  <a:srgbClr val="800000"/>
                </a:solidFill>
                <a:latin typeface="" pitchFamily="16"/>
              </a:rPr>
              <a:t>Baseline / Fallback plan)</a:t>
            </a:r>
          </a:p>
          <a:p>
            <a:pPr lvl="1"/>
            <a:r>
              <a:rPr lang="en-US" sz="1200" dirty="0">
                <a:latin typeface="" pitchFamily="16"/>
              </a:rPr>
              <a:t>Legacy electronics + limited FADC readout</a:t>
            </a:r>
          </a:p>
          <a:p>
            <a:pPr lvl="1"/>
            <a:r>
              <a:rPr lang="en-US" sz="1200" dirty="0">
                <a:latin typeface="" pitchFamily="16"/>
              </a:rPr>
              <a:t>Would support 5kHz trigger rate at &lt; 20% DT</a:t>
            </a:r>
          </a:p>
          <a:p>
            <a:pPr lvl="2"/>
            <a:r>
              <a:rPr lang="en-US" sz="1200" dirty="0">
                <a:latin typeface="" pitchFamily="16"/>
              </a:rPr>
              <a:t>event sizes on the order of 2 </a:t>
            </a:r>
            <a:r>
              <a:rPr lang="en-US" sz="1200" dirty="0" err="1">
                <a:latin typeface="" pitchFamily="16"/>
              </a:rPr>
              <a:t>kB</a:t>
            </a:r>
            <a:r>
              <a:rPr lang="en-US" sz="1200" dirty="0">
                <a:latin typeface="" pitchFamily="16"/>
              </a:rPr>
              <a:t> (for both HMS + SHMS)</a:t>
            </a:r>
          </a:p>
          <a:p>
            <a:pPr lvl="1"/>
            <a:r>
              <a:rPr lang="en-US" sz="1200" dirty="0">
                <a:latin typeface="" pitchFamily="16"/>
              </a:rPr>
              <a:t>This remains a viable fallback plan and may be implemented for early systems tests, but we will move to make Stage 2 ready for production data taking.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  <a:latin typeface="" pitchFamily="16"/>
              </a:rPr>
              <a:t>“Stage 2” : SHMS pipeline-capable   </a:t>
            </a:r>
            <a:r>
              <a:rPr lang="en-US" sz="1600" i="1" dirty="0" smtClean="0">
                <a:solidFill>
                  <a:srgbClr val="800000"/>
                </a:solidFill>
                <a:latin typeface="" pitchFamily="16"/>
              </a:rPr>
              <a:t>(</a:t>
            </a:r>
            <a:r>
              <a:rPr lang="en-US" sz="1600" i="1" dirty="0">
                <a:solidFill>
                  <a:srgbClr val="800000"/>
                </a:solidFill>
                <a:latin typeface="" pitchFamily="16"/>
              </a:rPr>
              <a:t>Priority goal for initial beam tests)</a:t>
            </a:r>
          </a:p>
          <a:p>
            <a:pPr lvl="1"/>
            <a:r>
              <a:rPr lang="en-US" sz="1200" dirty="0">
                <a:latin typeface="" pitchFamily="16"/>
              </a:rPr>
              <a:t>All modern VME + FADC readout, NIM trigger will be developed and maintained</a:t>
            </a:r>
          </a:p>
          <a:p>
            <a:pPr lvl="1"/>
            <a:r>
              <a:rPr lang="en-US" sz="1200" dirty="0">
                <a:latin typeface="" pitchFamily="16"/>
              </a:rPr>
              <a:t>&gt;10kHz trigger rate with </a:t>
            </a:r>
            <a:r>
              <a:rPr lang="en-US" sz="1200" dirty="0" err="1">
                <a:latin typeface="" pitchFamily="16"/>
              </a:rPr>
              <a:t>negl</a:t>
            </a:r>
            <a:r>
              <a:rPr lang="en-US" sz="1200" dirty="0">
                <a:latin typeface="" pitchFamily="16"/>
              </a:rPr>
              <a:t>. </a:t>
            </a:r>
            <a:r>
              <a:rPr lang="en-US" sz="1200" dirty="0" err="1">
                <a:latin typeface="" pitchFamily="16"/>
              </a:rPr>
              <a:t>deadtime</a:t>
            </a:r>
            <a:r>
              <a:rPr lang="en-US" sz="1200" dirty="0">
                <a:latin typeface="" pitchFamily="16"/>
              </a:rPr>
              <a:t> as single arm; limited by HMS readout in coincidence mode to ~5 kHz with DT &lt; 20%</a:t>
            </a:r>
          </a:p>
          <a:p>
            <a:pPr lvl="2"/>
            <a:r>
              <a:rPr lang="en-US" sz="1200" dirty="0">
                <a:latin typeface="" pitchFamily="16"/>
              </a:rPr>
              <a:t>Ave. event sizes on order of 4 </a:t>
            </a:r>
            <a:r>
              <a:rPr lang="en-US" sz="1200" dirty="0" err="1">
                <a:latin typeface="" pitchFamily="16"/>
              </a:rPr>
              <a:t>kB</a:t>
            </a:r>
            <a:r>
              <a:rPr lang="en-US" sz="1200" dirty="0">
                <a:latin typeface="" pitchFamily="16"/>
              </a:rPr>
              <a:t>; data rates at 40 MB/s (nominal systems goal; true performance limit should be considerably higher)</a:t>
            </a:r>
          </a:p>
          <a:p>
            <a:pPr lvl="3"/>
            <a:r>
              <a:rPr lang="en-US" sz="1200" i="1" dirty="0">
                <a:latin typeface="" pitchFamily="16"/>
              </a:rPr>
              <a:t>Note</a:t>
            </a:r>
            <a:r>
              <a:rPr lang="en-US" sz="1200" dirty="0">
                <a:latin typeface="" pitchFamily="16"/>
              </a:rPr>
              <a:t>: Estimated data rate &lt; 10MB/sec for majority of proposed experiments.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  <a:latin typeface="" pitchFamily="16"/>
              </a:rPr>
              <a:t>“Stage 3” : Upgrade HMS readout to match SHMS</a:t>
            </a:r>
          </a:p>
          <a:p>
            <a:pPr lvl="1"/>
            <a:r>
              <a:rPr lang="en-US" sz="1200" dirty="0">
                <a:latin typeface="" pitchFamily="16"/>
              </a:rPr>
              <a:t>All modern VME + FADC readout</a:t>
            </a:r>
          </a:p>
          <a:p>
            <a:pPr lvl="1"/>
            <a:r>
              <a:rPr lang="en-US" sz="1200" dirty="0">
                <a:latin typeface="" pitchFamily="16"/>
              </a:rPr>
              <a:t>NIM triggers will be maintained on both arms (useful for integration with legacy-based 3</a:t>
            </a:r>
            <a:r>
              <a:rPr lang="en-US" sz="1200" baseline="30000" dirty="0">
                <a:latin typeface="" pitchFamily="16"/>
              </a:rPr>
              <a:t>rd</a:t>
            </a:r>
            <a:r>
              <a:rPr lang="en-US" sz="1200" dirty="0">
                <a:latin typeface="" pitchFamily="16"/>
              </a:rPr>
              <a:t> arms, and to debug any more sophisticated FPGA-based triggers).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1648505" cy="3371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Ready:  Fall </a:t>
            </a:r>
            <a:r>
              <a:rPr lang="en-US" sz="1600" b="0" i="0" u="none" strike="noStrike" baseline="0" dirty="0" smtClean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2014</a:t>
            </a:r>
            <a:endParaRPr lang="en-US" sz="1600" b="0" i="0" u="none" strike="noStrike" baseline="0" dirty="0">
              <a:ln>
                <a:noFill/>
              </a:ln>
              <a:solidFill>
                <a:srgbClr val="008000"/>
              </a:solidFill>
              <a:latin typeface="Times" pitchFamily="18"/>
              <a:ea typeface="Bitstream Vera Sans" pitchFamily="2"/>
              <a:cs typeface="Free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" y="1600200"/>
            <a:ext cx="2001166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Ready: Fall </a:t>
            </a:r>
            <a:r>
              <a:rPr lang="en-US" sz="1600" b="0" i="0" u="none" strike="noStrike" baseline="0" dirty="0" smtClean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2013</a:t>
            </a:r>
            <a:endParaRPr lang="en-US" sz="1600" b="0" i="0" u="none" strike="noStrike" baseline="0" dirty="0">
              <a:ln>
                <a:noFill/>
              </a:ln>
              <a:solidFill>
                <a:srgbClr val="008000"/>
              </a:solidFill>
              <a:latin typeface="Times" pitchFamily="18"/>
              <a:ea typeface="Bitstream Vera Sans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for sub-system testing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(if needed/desired)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1333440" cy="577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In Progress 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563" y="4724400"/>
            <a:ext cx="1973915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Ready: </a:t>
            </a:r>
            <a:r>
              <a:rPr lang="en-US" sz="1600" dirty="0" smtClean="0"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Summer</a:t>
            </a:r>
            <a:r>
              <a:rPr lang="en-US" sz="1600" b="0" i="0" u="none" strike="noStrike" baseline="0" dirty="0" smtClean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 2015</a:t>
            </a:r>
            <a:endParaRPr lang="en-US" sz="1600" b="0" i="0" u="none" strike="noStrike" baseline="0" dirty="0">
              <a:ln>
                <a:noFill/>
              </a:ln>
              <a:solidFill>
                <a:srgbClr val="008000"/>
              </a:solidFill>
              <a:latin typeface="Times" pitchFamily="18"/>
              <a:ea typeface="Bitstream Vera Sans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(or earlier as </a:t>
            </a:r>
            <a:b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</a:b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imes" pitchFamily="18"/>
                <a:ea typeface="Bitstream Vera Sans" pitchFamily="2"/>
                <a:cs typeface="FreeSans" pitchFamily="2"/>
              </a:rPr>
              <a:t>funding permits)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Hall C 12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DAQ Timeline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33400" y="2057400"/>
            <a:ext cx="16002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057400"/>
            <a:ext cx="1052532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FY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2057400"/>
            <a:ext cx="16002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057400"/>
            <a:ext cx="1052532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FY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33800" y="2057400"/>
            <a:ext cx="16002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057400"/>
            <a:ext cx="1052532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FY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4000" y="2057400"/>
            <a:ext cx="16002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057400"/>
            <a:ext cx="1052532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FY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34200" y="2057400"/>
            <a:ext cx="16002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2057400"/>
            <a:ext cx="1052532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FY 2017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343400" y="1371600"/>
            <a:ext cx="0" cy="685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295400" y="1447800"/>
            <a:ext cx="838200" cy="6096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stCxn id="25" idx="2"/>
          </p:cNvCxnSpPr>
          <p:nvPr/>
        </p:nvCxnSpPr>
        <p:spPr bwMode="auto">
          <a:xfrm>
            <a:off x="2859349" y="1366358"/>
            <a:ext cx="112451" cy="69104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38200" y="838200"/>
            <a:ext cx="1133644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Start Detector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Installation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838200"/>
            <a:ext cx="841897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Detectors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Installed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838200"/>
            <a:ext cx="1231427" cy="77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Commissioning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Experiments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019800" y="1371600"/>
            <a:ext cx="1143000" cy="685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5486400" y="1371600"/>
            <a:ext cx="533400" cy="685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10200" y="838200"/>
            <a:ext cx="1037463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Early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Experiments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838200"/>
            <a:ext cx="1574021" cy="77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Large Installation/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</a:t>
            </a:r>
            <a:r>
              <a:rPr lang="en-US" sz="1200" baseline="30000" dirty="0" smtClean="0">
                <a:solidFill>
                  <a:schemeClr val="tx1"/>
                </a:solidFill>
              </a:rPr>
              <a:t>rd</a:t>
            </a:r>
            <a:r>
              <a:rPr lang="en-US" sz="1200" dirty="0" smtClean="0">
                <a:solidFill>
                  <a:schemeClr val="tx1"/>
                </a:solidFill>
              </a:rPr>
              <a:t> Arm Experiments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848600" y="1371600"/>
            <a:ext cx="685800" cy="685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533400" y="2438400"/>
            <a:ext cx="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stCxn id="56" idx="0"/>
          </p:cNvCxnSpPr>
          <p:nvPr/>
        </p:nvCxnSpPr>
        <p:spPr bwMode="auto">
          <a:xfrm flipV="1">
            <a:off x="7729965" y="2438400"/>
            <a:ext cx="804435" cy="1676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Straight Arrow Connector 40"/>
          <p:cNvCxnSpPr>
            <a:stCxn id="51" idx="0"/>
          </p:cNvCxnSpPr>
          <p:nvPr/>
        </p:nvCxnSpPr>
        <p:spPr bwMode="auto">
          <a:xfrm flipH="1" flipV="1">
            <a:off x="5029220" y="2438400"/>
            <a:ext cx="328927" cy="838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3733800" y="2438400"/>
            <a:ext cx="457200" cy="25146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133600" y="2438400"/>
            <a:ext cx="457200" cy="1524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52400" y="2971800"/>
            <a:ext cx="2047355" cy="893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Stage 0</a:t>
            </a:r>
            <a:r>
              <a:rPr lang="en-US" sz="1400" dirty="0" smtClean="0">
                <a:solidFill>
                  <a:schemeClr val="tx1"/>
                </a:solidFill>
              </a:rPr>
              <a:t>: DAQ </a:t>
            </a:r>
            <a:r>
              <a:rPr lang="en-US" sz="1400" dirty="0" err="1" smtClean="0">
                <a:solidFill>
                  <a:schemeClr val="tx1"/>
                </a:solidFill>
              </a:rPr>
              <a:t>Testbed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SHMS Shower Counter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With Flash ADC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52600" y="3886200"/>
            <a:ext cx="2138471" cy="893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Stage 1</a:t>
            </a:r>
            <a:r>
              <a:rPr lang="en-US" sz="1400" dirty="0" smtClean="0">
                <a:solidFill>
                  <a:schemeClr val="tx1"/>
                </a:solidFill>
              </a:rPr>
              <a:t>: FADC in SHMS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with legacy </a:t>
            </a:r>
            <a:r>
              <a:rPr lang="en-US" sz="1400" dirty="0" err="1" smtClean="0">
                <a:solidFill>
                  <a:schemeClr val="tx1"/>
                </a:solidFill>
              </a:rPr>
              <a:t>Fastbus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for drift chambers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4953000"/>
            <a:ext cx="2372509" cy="893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Stage 2</a:t>
            </a:r>
            <a:r>
              <a:rPr lang="en-US" sz="1400" dirty="0" smtClean="0">
                <a:solidFill>
                  <a:schemeClr val="tx1"/>
                </a:solidFill>
              </a:rPr>
              <a:t>: Modern SHMS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readout with NIM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trigger, but pipeline capable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91000" y="3276600"/>
            <a:ext cx="2334293" cy="62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Stage 3</a:t>
            </a:r>
            <a:r>
              <a:rPr lang="en-US" sz="1400" dirty="0" smtClean="0">
                <a:solidFill>
                  <a:schemeClr val="tx1"/>
                </a:solidFill>
              </a:rPr>
              <a:t>: Upgrade HMS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electronics to modern VME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53200" y="4114800"/>
            <a:ext cx="2353529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Utilize pipeline and FADC waveform readout for  non-magnetic “3</a:t>
            </a:r>
            <a:r>
              <a:rPr lang="en-US" sz="1400" baseline="30000" dirty="0" smtClean="0">
                <a:solidFill>
                  <a:schemeClr val="tx1"/>
                </a:solidFill>
              </a:rPr>
              <a:t>rd</a:t>
            </a:r>
            <a:r>
              <a:rPr lang="en-US" sz="1400" dirty="0" smtClean="0">
                <a:solidFill>
                  <a:schemeClr val="tx1"/>
                </a:solidFill>
              </a:rPr>
              <a:t>” arm detectors: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Neutron </a:t>
            </a:r>
            <a:r>
              <a:rPr lang="en-US" sz="1400" dirty="0" err="1" smtClean="0">
                <a:solidFill>
                  <a:schemeClr val="tx1"/>
                </a:solidFill>
              </a:rPr>
              <a:t>polarimeter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  <a:sym typeface="Symbol"/>
              </a:rPr>
              <a:t></a:t>
            </a:r>
            <a:r>
              <a:rPr lang="en-US" sz="1400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Detector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Large </a:t>
            </a:r>
            <a:r>
              <a:rPr lang="en-US" sz="1400" dirty="0" err="1" smtClean="0">
                <a:solidFill>
                  <a:schemeClr val="tx1"/>
                </a:solidFill>
              </a:rPr>
              <a:t>scintillator</a:t>
            </a:r>
            <a:r>
              <a:rPr lang="en-US" sz="1400" dirty="0" smtClean="0">
                <a:solidFill>
                  <a:schemeClr val="tx1"/>
                </a:solidFill>
              </a:rPr>
              <a:t> TOF array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52400"/>
            <a:ext cx="3401893" cy="574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Resource Estimates</a:t>
            </a:r>
            <a:endParaRPr lang="en-US" sz="28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0200" indent="-330200">
              <a:spcBef>
                <a:spcPts val="8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>
          <a:xfrm>
            <a:off x="457200" y="1066800"/>
            <a:ext cx="8216900" cy="5257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ts val="8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685800"/>
            <a:ext cx="8382000" cy="592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Most recent experiment: 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sym typeface="Symbol"/>
              </a:rPr>
              <a:t>Qweak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 (to May 2012) – very different DAQ and Analysis style from future Hall C experiments, but resource needs not to far from future needs: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1kHZ trigger, 4kb/event, ~50 weeks@60% -&gt; 75TB, 2x10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10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 events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10ms/event, 2 analysis passes, “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ntuple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”/raw = 4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CPU time 2x10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8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sec, 3 farm cores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600TB cooked data, 60TB on live disk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2015: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5kHZ trigger, 4kb/event ~8 weeks@60% -&gt; 60TB   1.5x10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10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 events 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10ms/event, 2 analysis passes, “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ntuple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”/raw = 2 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CPU time 1.5x10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  <a:sym typeface="Symbol"/>
              </a:rPr>
              <a:t>8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, 5 farm cores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250TB cooked data, 125TB on live disk (for 2-3 years)</a:t>
            </a:r>
            <a:endParaRPr lang="en-US" sz="20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2016+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10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sym typeface="Symbol"/>
              </a:rPr>
              <a:t>kHZ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 trigger, ~30 weeks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sym typeface="Symbol"/>
              </a:rPr>
              <a:t>34 farm cores, 1.75PB cooked data/year, 175TB on live disk (for 2-3 years)</a:t>
            </a:r>
          </a:p>
          <a:p>
            <a:pPr marL="1485900" lvl="2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  <a:sym typeface="Symbo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  <a:sym typeface="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75EB2-A339-4F86-A837-4FFE1609D3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Hall C L/T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Separations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6248400" y="1295400"/>
          <a:ext cx="2895600" cy="859263"/>
        </p:xfrm>
        <a:graphic>
          <a:graphicData uri="http://schemas.openxmlformats.org/presentationml/2006/ole">
            <p:oleObj spid="_x0000_s1026" name="Equation" r:id="rId4" imgW="1447560" imgH="419040" progId="">
              <p:embed/>
            </p:oleObj>
          </a:graphicData>
        </a:graphic>
      </p:graphicFrame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09800"/>
            <a:ext cx="4495800" cy="4267200"/>
          </a:xfrm>
          <a:prstGeom prst="rect">
            <a:avLst/>
          </a:prstGeom>
          <a:noFill/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934200" y="41910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σ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&lt; 1.8% - as estimated…</a:t>
            </a:r>
            <a:endParaRPr lang="en-US" sz="1400" b="1" dirty="0">
              <a:solidFill>
                <a:srgbClr val="420A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76600"/>
            <a:ext cx="3886200" cy="2514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429000" y="5486400"/>
            <a:ext cx="457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609600"/>
            <a:ext cx="655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Typical and unique Hall C use: </a:t>
            </a:r>
            <a:r>
              <a:rPr lang="el-GR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sz="2000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l-GR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sz="2000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separation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Measure </a:t>
            </a:r>
            <a:r>
              <a:rPr lang="el-GR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at several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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with fixed Q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</a:rPr>
              <a:t>2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Control point to point errors to &lt; 2%</a:t>
            </a: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 Control tracking/PID uncertainty to &lt; 1% over wide range of rates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1085850" lvl="1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13081</TotalTime>
  <Words>2168</Words>
  <Application>Microsoft Office PowerPoint</Application>
  <PresentationFormat>On-screen Show (4:3)</PresentationFormat>
  <Paragraphs>332</Paragraphs>
  <Slides>23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Equation</vt:lpstr>
      <vt:lpstr>Slide 1</vt:lpstr>
      <vt:lpstr>Hall C after 12 GeV Upgrade</vt:lpstr>
      <vt:lpstr>Slide 3</vt:lpstr>
      <vt:lpstr>Slide 4</vt:lpstr>
      <vt:lpstr>Slide 5</vt:lpstr>
      <vt:lpstr>Hall C 12 GeV DAQ Summary</vt:lpstr>
      <vt:lpstr>Hall C 12 GeV DAQ Timeline</vt:lpstr>
      <vt:lpstr>Slide 8</vt:lpstr>
      <vt:lpstr>Slide 9</vt:lpstr>
      <vt:lpstr>Slide 10</vt:lpstr>
      <vt:lpstr>Slide 11</vt:lpstr>
      <vt:lpstr>Slide 12</vt:lpstr>
      <vt:lpstr>Polarimetry Analysis Software</vt:lpstr>
      <vt:lpstr>Status of Hall C 6 GeV Analysis Software</vt:lpstr>
      <vt:lpstr>Goals of Hall C 12 GeV Software</vt:lpstr>
      <vt:lpstr>Monte Carlo Simulation</vt:lpstr>
      <vt:lpstr>Fortran Analyzer code, ENGINE</vt:lpstr>
      <vt:lpstr>New C++ analysis code</vt:lpstr>
      <vt:lpstr>Management Structure</vt:lpstr>
      <vt:lpstr>Milestones</vt:lpstr>
      <vt:lpstr>Milestones (Part 2)</vt:lpstr>
      <vt:lpstr>Present and near term work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C Status</dc:title>
  <dc:creator>Stephen Wood</dc:creator>
  <cp:lastModifiedBy>saw</cp:lastModifiedBy>
  <cp:revision>511</cp:revision>
  <cp:lastPrinted>1601-01-01T00:00:00Z</cp:lastPrinted>
  <dcterms:created xsi:type="dcterms:W3CDTF">1601-01-01T00:00:00Z</dcterms:created>
  <dcterms:modified xsi:type="dcterms:W3CDTF">2012-06-07T02:26:13Z</dcterms:modified>
</cp:coreProperties>
</file>