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 id="2147483673" r:id="rId3"/>
    <p:sldMasterId id="2147483677" r:id="rId4"/>
  </p:sldMasterIdLst>
  <p:notesMasterIdLst>
    <p:notesMasterId r:id="rId43"/>
  </p:notesMasterIdLst>
  <p:sldIdLst>
    <p:sldId id="265" r:id="rId5"/>
    <p:sldId id="527" r:id="rId6"/>
    <p:sldId id="428" r:id="rId7"/>
    <p:sldId id="429" r:id="rId8"/>
    <p:sldId id="297" r:id="rId9"/>
    <p:sldId id="298" r:id="rId10"/>
    <p:sldId id="523" r:id="rId11"/>
    <p:sldId id="358" r:id="rId12"/>
    <p:sldId id="524" r:id="rId13"/>
    <p:sldId id="258" r:id="rId14"/>
    <p:sldId id="522" r:id="rId15"/>
    <p:sldId id="260" r:id="rId16"/>
    <p:sldId id="264" r:id="rId17"/>
    <p:sldId id="262" r:id="rId18"/>
    <p:sldId id="274" r:id="rId19"/>
    <p:sldId id="275" r:id="rId20"/>
    <p:sldId id="287" r:id="rId21"/>
    <p:sldId id="296" r:id="rId22"/>
    <p:sldId id="310" r:id="rId23"/>
    <p:sldId id="531" r:id="rId24"/>
    <p:sldId id="299" r:id="rId25"/>
    <p:sldId id="444" r:id="rId26"/>
    <p:sldId id="292" r:id="rId27"/>
    <p:sldId id="278" r:id="rId28"/>
    <p:sldId id="279" r:id="rId29"/>
    <p:sldId id="311" r:id="rId30"/>
    <p:sldId id="290" r:id="rId31"/>
    <p:sldId id="285" r:id="rId32"/>
    <p:sldId id="442" r:id="rId33"/>
    <p:sldId id="405" r:id="rId34"/>
    <p:sldId id="533" r:id="rId35"/>
    <p:sldId id="521" r:id="rId36"/>
    <p:sldId id="525" r:id="rId37"/>
    <p:sldId id="516" r:id="rId38"/>
    <p:sldId id="530" r:id="rId39"/>
    <p:sldId id="526" r:id="rId40"/>
    <p:sldId id="314" r:id="rId41"/>
    <p:sldId id="52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5050"/>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707" autoAdjust="0"/>
    <p:restoredTop sz="81962" autoAdjust="0"/>
  </p:normalViewPr>
  <p:slideViewPr>
    <p:cSldViewPr snapToGrid="0" snapToObjects="1">
      <p:cViewPr varScale="1">
        <p:scale>
          <a:sx n="130" d="100"/>
          <a:sy n="130" d="100"/>
        </p:scale>
        <p:origin x="-14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95FDE-3B47-ED44-B46D-6D5BB11FE690}" type="doc">
      <dgm:prSet loTypeId="urn:microsoft.com/office/officeart/2005/8/layout/target3" loCatId="" qsTypeId="urn:microsoft.com/office/officeart/2005/8/quickstyle/3D1" qsCatId="3D" csTypeId="urn:microsoft.com/office/officeart/2005/8/colors/accent1_2" csCatId="accent1" phldr="1"/>
      <dgm:spPr/>
      <dgm:t>
        <a:bodyPr/>
        <a:lstStyle/>
        <a:p>
          <a:endParaRPr lang="en-US"/>
        </a:p>
      </dgm:t>
    </dgm:pt>
    <dgm:pt modelId="{C296827A-302E-1142-874C-1238AF89CF5E}">
      <dgm:prSet phldrT="[Text]" custT="1"/>
      <dgm:spPr/>
      <dgm:t>
        <a:bodyPr/>
        <a:lstStyle/>
        <a:p>
          <a:r>
            <a:rPr lang="en-US" sz="2800" dirty="0" smtClean="0"/>
            <a:t>Application Users</a:t>
          </a:r>
          <a:endParaRPr lang="en-US" sz="2800" dirty="0"/>
        </a:p>
      </dgm:t>
    </dgm:pt>
    <dgm:pt modelId="{17F54598-4434-9C4F-B0CA-E876B6C55EB1}" type="parTrans" cxnId="{A77929BE-3326-644F-9D59-CC5DB3DA7E9C}">
      <dgm:prSet/>
      <dgm:spPr/>
      <dgm:t>
        <a:bodyPr/>
        <a:lstStyle/>
        <a:p>
          <a:endParaRPr lang="en-US"/>
        </a:p>
      </dgm:t>
    </dgm:pt>
    <dgm:pt modelId="{2678E1D2-9A3F-7348-97B5-62A964C5668E}" type="sibTrans" cxnId="{A77929BE-3326-644F-9D59-CC5DB3DA7E9C}">
      <dgm:prSet/>
      <dgm:spPr/>
      <dgm:t>
        <a:bodyPr/>
        <a:lstStyle/>
        <a:p>
          <a:endParaRPr lang="en-US"/>
        </a:p>
      </dgm:t>
    </dgm:pt>
    <dgm:pt modelId="{A3BA7258-D33B-C44D-87C9-09D3D71E2EAB}">
      <dgm:prSet phldrT="[Text]"/>
      <dgm:spPr/>
      <dgm:t>
        <a:bodyPr/>
        <a:lstStyle/>
        <a:p>
          <a:r>
            <a:rPr lang="en-US" dirty="0" smtClean="0"/>
            <a:t>Users manual</a:t>
          </a:r>
          <a:endParaRPr lang="en-US" dirty="0"/>
        </a:p>
      </dgm:t>
    </dgm:pt>
    <dgm:pt modelId="{DF9C9FF4-7CA7-EE49-8343-36B5B0946A4B}" type="parTrans" cxnId="{0D647EFD-1E8F-5441-83BF-045D721D5E59}">
      <dgm:prSet/>
      <dgm:spPr/>
      <dgm:t>
        <a:bodyPr/>
        <a:lstStyle/>
        <a:p>
          <a:endParaRPr lang="en-US"/>
        </a:p>
      </dgm:t>
    </dgm:pt>
    <dgm:pt modelId="{2A9B3314-52C5-094B-AEE9-827E9930FA02}" type="sibTrans" cxnId="{0D647EFD-1E8F-5441-83BF-045D721D5E59}">
      <dgm:prSet/>
      <dgm:spPr/>
      <dgm:t>
        <a:bodyPr/>
        <a:lstStyle/>
        <a:p>
          <a:endParaRPr lang="en-US"/>
        </a:p>
      </dgm:t>
    </dgm:pt>
    <dgm:pt modelId="{2A153015-8679-DD43-BC7B-CAE52FE87299}">
      <dgm:prSet phldrT="[Text]" custT="1"/>
      <dgm:spPr/>
      <dgm:t>
        <a:bodyPr/>
        <a:lstStyle/>
        <a:p>
          <a:r>
            <a:rPr lang="en-US" sz="2800" dirty="0" smtClean="0"/>
            <a:t>Service Programmers</a:t>
          </a:r>
          <a:endParaRPr lang="en-US" sz="2800" dirty="0"/>
        </a:p>
      </dgm:t>
    </dgm:pt>
    <dgm:pt modelId="{75AD1322-4338-4C47-A21E-96DCB873F922}" type="parTrans" cxnId="{365D6FB1-A045-E94F-B2F3-8E6ED71E1921}">
      <dgm:prSet/>
      <dgm:spPr/>
      <dgm:t>
        <a:bodyPr/>
        <a:lstStyle/>
        <a:p>
          <a:endParaRPr lang="en-US"/>
        </a:p>
      </dgm:t>
    </dgm:pt>
    <dgm:pt modelId="{44E3601D-DCB4-F745-ACD2-BCA04EA2CD28}" type="sibTrans" cxnId="{365D6FB1-A045-E94F-B2F3-8E6ED71E1921}">
      <dgm:prSet/>
      <dgm:spPr/>
      <dgm:t>
        <a:bodyPr/>
        <a:lstStyle/>
        <a:p>
          <a:endParaRPr lang="en-US"/>
        </a:p>
      </dgm:t>
    </dgm:pt>
    <dgm:pt modelId="{B9E29BE6-FE0C-9446-A865-30231D47EB34}">
      <dgm:prSet phldrT="[Text]"/>
      <dgm:spPr/>
      <dgm:t>
        <a:bodyPr/>
        <a:lstStyle/>
        <a:p>
          <a:r>
            <a:rPr lang="en-US" dirty="0" err="1" smtClean="0"/>
            <a:t>ClaRA</a:t>
          </a:r>
          <a:r>
            <a:rPr lang="en-US" dirty="0" smtClean="0"/>
            <a:t> Developers manual</a:t>
          </a:r>
          <a:endParaRPr lang="en-US" dirty="0"/>
        </a:p>
      </dgm:t>
    </dgm:pt>
    <dgm:pt modelId="{6F01DF3A-446A-CB43-8B82-A0C9B2FF9635}" type="parTrans" cxnId="{16C022C1-B1BB-ED4A-9406-2D67E590F311}">
      <dgm:prSet/>
      <dgm:spPr/>
      <dgm:t>
        <a:bodyPr/>
        <a:lstStyle/>
        <a:p>
          <a:endParaRPr lang="en-US"/>
        </a:p>
      </dgm:t>
    </dgm:pt>
    <dgm:pt modelId="{09C716EF-B1A1-EA49-A584-F6D0035F9012}" type="sibTrans" cxnId="{16C022C1-B1BB-ED4A-9406-2D67E590F311}">
      <dgm:prSet/>
      <dgm:spPr/>
      <dgm:t>
        <a:bodyPr/>
        <a:lstStyle/>
        <a:p>
          <a:endParaRPr lang="en-US"/>
        </a:p>
      </dgm:t>
    </dgm:pt>
    <dgm:pt modelId="{7BB1E5AD-5958-674D-BF0E-781EBAF20163}">
      <dgm:prSet phldrT="[Text]"/>
      <dgm:spPr/>
      <dgm:t>
        <a:bodyPr/>
        <a:lstStyle/>
        <a:p>
          <a:r>
            <a:rPr lang="en-US" dirty="0" smtClean="0"/>
            <a:t>Graphical interface client bundles</a:t>
          </a:r>
          <a:endParaRPr lang="en-US" dirty="0"/>
        </a:p>
      </dgm:t>
    </dgm:pt>
    <dgm:pt modelId="{64F1E9C9-420A-F546-9D37-665D0C046A1A}" type="parTrans" cxnId="{C4A8C92F-F886-2347-9A71-88879A1AD6D6}">
      <dgm:prSet/>
      <dgm:spPr/>
      <dgm:t>
        <a:bodyPr/>
        <a:lstStyle/>
        <a:p>
          <a:endParaRPr lang="en-US"/>
        </a:p>
      </dgm:t>
    </dgm:pt>
    <dgm:pt modelId="{7FB30ABD-4D5C-9E43-843C-680AF81366BD}" type="sibTrans" cxnId="{C4A8C92F-F886-2347-9A71-88879A1AD6D6}">
      <dgm:prSet/>
      <dgm:spPr/>
      <dgm:t>
        <a:bodyPr/>
        <a:lstStyle/>
        <a:p>
          <a:endParaRPr lang="en-US"/>
        </a:p>
      </dgm:t>
    </dgm:pt>
    <dgm:pt modelId="{99D8CCEE-4991-DB41-8207-DCE1EE87088F}">
      <dgm:prSet phldrT="[Text]"/>
      <dgm:spPr/>
      <dgm:t>
        <a:bodyPr/>
        <a:lstStyle/>
        <a:p>
          <a:r>
            <a:rPr lang="en-US" dirty="0" smtClean="0"/>
            <a:t>Wiki how-to</a:t>
          </a:r>
          <a:endParaRPr lang="en-US" dirty="0"/>
        </a:p>
      </dgm:t>
    </dgm:pt>
    <dgm:pt modelId="{4A5B799B-8AB2-B842-B74C-5893F1C5E563}" type="parTrans" cxnId="{21DAE9A4-1CCC-9E40-8DC4-6EBF9137E63B}">
      <dgm:prSet/>
      <dgm:spPr/>
      <dgm:t>
        <a:bodyPr/>
        <a:lstStyle/>
        <a:p>
          <a:endParaRPr lang="en-US"/>
        </a:p>
      </dgm:t>
    </dgm:pt>
    <dgm:pt modelId="{8D36F7B9-184A-654E-B22B-CA70E94BEDB9}" type="sibTrans" cxnId="{21DAE9A4-1CCC-9E40-8DC4-6EBF9137E63B}">
      <dgm:prSet/>
      <dgm:spPr/>
      <dgm:t>
        <a:bodyPr/>
        <a:lstStyle/>
        <a:p>
          <a:endParaRPr lang="en-US"/>
        </a:p>
      </dgm:t>
    </dgm:pt>
    <dgm:pt modelId="{7DC43FCC-912A-EC40-B307-5D302795583E}">
      <dgm:prSet phldrT="[Text]"/>
      <dgm:spPr/>
      <dgm:t>
        <a:bodyPr/>
        <a:lstStyle/>
        <a:p>
          <a:r>
            <a:rPr lang="en-US" dirty="0" smtClean="0"/>
            <a:t>Workshops and conferences</a:t>
          </a:r>
          <a:endParaRPr lang="en-US" dirty="0"/>
        </a:p>
      </dgm:t>
    </dgm:pt>
    <dgm:pt modelId="{2FEBC8EB-62D4-834D-AE30-AB2F3123C81B}" type="parTrans" cxnId="{2E61AEA5-EB15-984C-9B45-CE97A2B1433D}">
      <dgm:prSet/>
      <dgm:spPr/>
      <dgm:t>
        <a:bodyPr/>
        <a:lstStyle/>
        <a:p>
          <a:endParaRPr lang="en-US"/>
        </a:p>
      </dgm:t>
    </dgm:pt>
    <dgm:pt modelId="{5ED2D14E-9F64-954C-B204-88C41DD59BBB}" type="sibTrans" cxnId="{2E61AEA5-EB15-984C-9B45-CE97A2B1433D}">
      <dgm:prSet/>
      <dgm:spPr/>
      <dgm:t>
        <a:bodyPr/>
        <a:lstStyle/>
        <a:p>
          <a:endParaRPr lang="en-US"/>
        </a:p>
      </dgm:t>
    </dgm:pt>
    <dgm:pt modelId="{B518A327-6023-5549-A628-378C0C8F7784}">
      <dgm:prSet phldrT="[Text]"/>
      <dgm:spPr/>
      <dgm:t>
        <a:bodyPr/>
        <a:lstStyle/>
        <a:p>
          <a:r>
            <a:rPr lang="en-US" dirty="0" smtClean="0"/>
            <a:t>Application design graphical tool</a:t>
          </a:r>
          <a:endParaRPr lang="en-US" dirty="0"/>
        </a:p>
      </dgm:t>
    </dgm:pt>
    <dgm:pt modelId="{D752D205-C1A2-2043-AB1C-8F4A38E71CD8}" type="parTrans" cxnId="{CFC242DE-BA8D-A34F-A135-3A029B9DDEC6}">
      <dgm:prSet/>
      <dgm:spPr/>
      <dgm:t>
        <a:bodyPr/>
        <a:lstStyle/>
        <a:p>
          <a:endParaRPr lang="en-US"/>
        </a:p>
      </dgm:t>
    </dgm:pt>
    <dgm:pt modelId="{DB3132C7-EACF-2C4E-B2E0-2B96D287677A}" type="sibTrans" cxnId="{CFC242DE-BA8D-A34F-A135-3A029B9DDEC6}">
      <dgm:prSet/>
      <dgm:spPr/>
      <dgm:t>
        <a:bodyPr/>
        <a:lstStyle/>
        <a:p>
          <a:endParaRPr lang="en-US"/>
        </a:p>
      </dgm:t>
    </dgm:pt>
    <dgm:pt modelId="{8DCD86A5-3E31-7F41-8230-B70EADC64873}">
      <dgm:prSet phldrT="[Text]"/>
      <dgm:spPr/>
      <dgm:t>
        <a:bodyPr/>
        <a:lstStyle/>
        <a:p>
          <a:r>
            <a:rPr lang="en-US" dirty="0" smtClean="0"/>
            <a:t>Service discovery and monitoring tool</a:t>
          </a:r>
          <a:endParaRPr lang="en-US" dirty="0"/>
        </a:p>
      </dgm:t>
    </dgm:pt>
    <dgm:pt modelId="{5653882E-D22A-7F49-AEFB-F91969D4DE26}" type="parTrans" cxnId="{18ACF1EF-2BD8-F74A-8E29-D555F28D9EE0}">
      <dgm:prSet/>
      <dgm:spPr/>
      <dgm:t>
        <a:bodyPr/>
        <a:lstStyle/>
        <a:p>
          <a:endParaRPr lang="en-US"/>
        </a:p>
      </dgm:t>
    </dgm:pt>
    <dgm:pt modelId="{A26B122E-5114-A841-96BB-8666D9ED407E}" type="sibTrans" cxnId="{18ACF1EF-2BD8-F74A-8E29-D555F28D9EE0}">
      <dgm:prSet/>
      <dgm:spPr/>
      <dgm:t>
        <a:bodyPr/>
        <a:lstStyle/>
        <a:p>
          <a:endParaRPr lang="en-US"/>
        </a:p>
      </dgm:t>
    </dgm:pt>
    <dgm:pt modelId="{C2B2A58C-F3F0-C347-AC57-57FE5A3E2B9F}">
      <dgm:prSet phldrT="[Text]"/>
      <dgm:spPr/>
      <dgm:t>
        <a:bodyPr/>
        <a:lstStyle/>
        <a:p>
          <a:r>
            <a:rPr lang="en-US" dirty="0" smtClean="0"/>
            <a:t>Release notes</a:t>
          </a:r>
          <a:endParaRPr lang="en-US" dirty="0"/>
        </a:p>
      </dgm:t>
    </dgm:pt>
    <dgm:pt modelId="{2C285727-4B74-C54D-B5C6-72047C47FD89}" type="parTrans" cxnId="{0BF2FC16-B5DC-9445-9AEE-08C1923D32E5}">
      <dgm:prSet/>
      <dgm:spPr/>
      <dgm:t>
        <a:bodyPr/>
        <a:lstStyle/>
        <a:p>
          <a:endParaRPr lang="en-US"/>
        </a:p>
      </dgm:t>
    </dgm:pt>
    <dgm:pt modelId="{5B8128B7-40AA-6843-A2A8-DEC0B3C18167}" type="sibTrans" cxnId="{0BF2FC16-B5DC-9445-9AEE-08C1923D32E5}">
      <dgm:prSet/>
      <dgm:spPr/>
      <dgm:t>
        <a:bodyPr/>
        <a:lstStyle/>
        <a:p>
          <a:endParaRPr lang="en-US"/>
        </a:p>
      </dgm:t>
    </dgm:pt>
    <dgm:pt modelId="{52230603-BF95-5A4E-A257-547472AEAE86}">
      <dgm:prSet phldrT="[Text]"/>
      <dgm:spPr/>
      <dgm:t>
        <a:bodyPr/>
        <a:lstStyle/>
        <a:p>
          <a:r>
            <a:rPr lang="en-US" dirty="0" err="1" smtClean="0"/>
            <a:t>Svn</a:t>
          </a:r>
          <a:endParaRPr lang="en-US" dirty="0"/>
        </a:p>
      </dgm:t>
    </dgm:pt>
    <dgm:pt modelId="{6A33F891-14E1-354C-9BD4-11F4FF33B02F}" type="parTrans" cxnId="{F892C715-911F-D648-AD34-690DE03B9E96}">
      <dgm:prSet/>
      <dgm:spPr/>
      <dgm:t>
        <a:bodyPr/>
        <a:lstStyle/>
        <a:p>
          <a:endParaRPr lang="en-US"/>
        </a:p>
      </dgm:t>
    </dgm:pt>
    <dgm:pt modelId="{523B2CF3-2D44-5B4D-AAF8-8F49DF045D4E}" type="sibTrans" cxnId="{F892C715-911F-D648-AD34-690DE03B9E96}">
      <dgm:prSet/>
      <dgm:spPr/>
      <dgm:t>
        <a:bodyPr/>
        <a:lstStyle/>
        <a:p>
          <a:endParaRPr lang="en-US"/>
        </a:p>
      </dgm:t>
    </dgm:pt>
    <dgm:pt modelId="{FE22025E-C954-6C42-87FC-C6BAB41996C3}">
      <dgm:prSet phldrT="[Text]"/>
      <dgm:spPr/>
      <dgm:t>
        <a:bodyPr/>
        <a:lstStyle/>
        <a:p>
          <a:r>
            <a:rPr lang="en-US" dirty="0" err="1" smtClean="0"/>
            <a:t>JavaDoc</a:t>
          </a:r>
          <a:r>
            <a:rPr lang="en-US" dirty="0" smtClean="0"/>
            <a:t>, </a:t>
          </a:r>
          <a:r>
            <a:rPr lang="en-US" dirty="0" err="1" smtClean="0"/>
            <a:t>Doxigen</a:t>
          </a:r>
          <a:endParaRPr lang="en-US" dirty="0"/>
        </a:p>
      </dgm:t>
    </dgm:pt>
    <dgm:pt modelId="{F627237F-CA68-FE4C-968E-A02A64614C3C}" type="parTrans" cxnId="{EE3BBD61-83FA-0E4C-8BDD-2B3E6E243453}">
      <dgm:prSet/>
      <dgm:spPr/>
      <dgm:t>
        <a:bodyPr/>
        <a:lstStyle/>
        <a:p>
          <a:endParaRPr lang="en-US"/>
        </a:p>
      </dgm:t>
    </dgm:pt>
    <dgm:pt modelId="{2EE2419F-4BF8-D04C-AE2E-29B2C7070474}" type="sibTrans" cxnId="{EE3BBD61-83FA-0E4C-8BDD-2B3E6E243453}">
      <dgm:prSet/>
      <dgm:spPr/>
      <dgm:t>
        <a:bodyPr/>
        <a:lstStyle/>
        <a:p>
          <a:endParaRPr lang="en-US"/>
        </a:p>
      </dgm:t>
    </dgm:pt>
    <dgm:pt modelId="{8467D4ED-DD21-214E-A4FD-8D5AAAEC9081}">
      <dgm:prSet phldrT="[Text]"/>
      <dgm:spPr/>
      <dgm:t>
        <a:bodyPr/>
        <a:lstStyle/>
        <a:p>
          <a:r>
            <a:rPr lang="en-US" dirty="0" smtClean="0"/>
            <a:t>Wiki forums</a:t>
          </a:r>
          <a:endParaRPr lang="en-US" dirty="0"/>
        </a:p>
      </dgm:t>
    </dgm:pt>
    <dgm:pt modelId="{110B5A48-BA10-5C4A-A106-035EF20F724B}" type="parTrans" cxnId="{71E5056E-D8BD-A54C-AF49-73AFD2C8844B}">
      <dgm:prSet/>
      <dgm:spPr/>
      <dgm:t>
        <a:bodyPr/>
        <a:lstStyle/>
        <a:p>
          <a:endParaRPr lang="en-US"/>
        </a:p>
      </dgm:t>
    </dgm:pt>
    <dgm:pt modelId="{D1D67A54-CE8C-E54B-89E5-B213AD4E189D}" type="sibTrans" cxnId="{71E5056E-D8BD-A54C-AF49-73AFD2C8844B}">
      <dgm:prSet/>
      <dgm:spPr/>
      <dgm:t>
        <a:bodyPr/>
        <a:lstStyle/>
        <a:p>
          <a:endParaRPr lang="en-US"/>
        </a:p>
      </dgm:t>
    </dgm:pt>
    <dgm:pt modelId="{53DB86F6-8FE0-9847-BE62-D6CCE539DC12}">
      <dgm:prSet phldrT="[Text]"/>
      <dgm:spPr/>
      <dgm:t>
        <a:bodyPr/>
        <a:lstStyle/>
        <a:p>
          <a:r>
            <a:rPr lang="en-US" dirty="0" smtClean="0"/>
            <a:t>Bug-tracking tools</a:t>
          </a:r>
          <a:endParaRPr lang="en-US" dirty="0"/>
        </a:p>
      </dgm:t>
    </dgm:pt>
    <dgm:pt modelId="{0BB09644-0191-DD46-B6C2-F4C96B311761}" type="parTrans" cxnId="{5C1BF71B-762E-5640-86FB-9785D0125F62}">
      <dgm:prSet/>
      <dgm:spPr/>
      <dgm:t>
        <a:bodyPr/>
        <a:lstStyle/>
        <a:p>
          <a:endParaRPr lang="en-US"/>
        </a:p>
      </dgm:t>
    </dgm:pt>
    <dgm:pt modelId="{1DAF92B3-F232-5C46-8055-33378288D199}" type="sibTrans" cxnId="{5C1BF71B-762E-5640-86FB-9785D0125F62}">
      <dgm:prSet/>
      <dgm:spPr/>
      <dgm:t>
        <a:bodyPr/>
        <a:lstStyle/>
        <a:p>
          <a:endParaRPr lang="en-US"/>
        </a:p>
      </dgm:t>
    </dgm:pt>
    <dgm:pt modelId="{2EA6106D-D755-B844-9677-12032BDA7C7F}">
      <dgm:prSet phldrT="[Text]"/>
      <dgm:spPr/>
      <dgm:t>
        <a:bodyPr/>
        <a:lstStyle/>
        <a:p>
          <a:r>
            <a:rPr lang="en-US" dirty="0" err="1" smtClean="0"/>
            <a:t>ClaRA</a:t>
          </a:r>
          <a:r>
            <a:rPr lang="en-US" dirty="0" smtClean="0"/>
            <a:t> developers blog</a:t>
          </a:r>
          <a:endParaRPr lang="en-US" dirty="0"/>
        </a:p>
      </dgm:t>
    </dgm:pt>
    <dgm:pt modelId="{D64DBC2A-A3BF-D741-8A2D-810E4B8CE720}" type="parTrans" cxnId="{3F599C66-21FA-6646-B933-B5613015EB6A}">
      <dgm:prSet/>
      <dgm:spPr/>
      <dgm:t>
        <a:bodyPr/>
        <a:lstStyle/>
        <a:p>
          <a:endParaRPr lang="en-US"/>
        </a:p>
      </dgm:t>
    </dgm:pt>
    <dgm:pt modelId="{5AB0B0BD-4BE2-6C40-895C-CFB1AF01B906}" type="sibTrans" cxnId="{3F599C66-21FA-6646-B933-B5613015EB6A}">
      <dgm:prSet/>
      <dgm:spPr/>
      <dgm:t>
        <a:bodyPr/>
        <a:lstStyle/>
        <a:p>
          <a:endParaRPr lang="en-US"/>
        </a:p>
      </dgm:t>
    </dgm:pt>
    <dgm:pt modelId="{13905552-F59C-7048-843B-B986B4B13DB5}">
      <dgm:prSet phldrT="[Text]" custT="1"/>
      <dgm:spPr/>
      <dgm:t>
        <a:bodyPr/>
        <a:lstStyle/>
        <a:p>
          <a:r>
            <a:rPr lang="en-US" sz="2800" dirty="0" smtClean="0"/>
            <a:t>Framework developers</a:t>
          </a:r>
          <a:endParaRPr lang="en-US" sz="2800" dirty="0"/>
        </a:p>
      </dgm:t>
    </dgm:pt>
    <dgm:pt modelId="{D6B9B8F4-1BC2-5E4F-A37E-9E706EAF96DB}" type="parTrans" cxnId="{1A207EFA-CBBE-7348-9C82-959EF4E70F92}">
      <dgm:prSet/>
      <dgm:spPr/>
      <dgm:t>
        <a:bodyPr/>
        <a:lstStyle/>
        <a:p>
          <a:endParaRPr lang="en-US"/>
        </a:p>
      </dgm:t>
    </dgm:pt>
    <dgm:pt modelId="{16C9AB26-CBBB-3D4B-A371-FE112B9CCFD2}" type="sibTrans" cxnId="{1A207EFA-CBBE-7348-9C82-959EF4E70F92}">
      <dgm:prSet/>
      <dgm:spPr/>
      <dgm:t>
        <a:bodyPr/>
        <a:lstStyle/>
        <a:p>
          <a:endParaRPr lang="en-US"/>
        </a:p>
      </dgm:t>
    </dgm:pt>
    <dgm:pt modelId="{D8FB8CEA-AFDE-A643-BF33-3462EA2EA03A}">
      <dgm:prSet phldrT="[Text]"/>
      <dgm:spPr/>
      <dgm:t>
        <a:bodyPr/>
        <a:lstStyle/>
        <a:p>
          <a:r>
            <a:rPr lang="en-US" dirty="0" smtClean="0"/>
            <a:t>Service deployment and management tools.</a:t>
          </a:r>
          <a:endParaRPr lang="en-US" dirty="0"/>
        </a:p>
      </dgm:t>
    </dgm:pt>
    <dgm:pt modelId="{D9521E00-E4AE-5743-B6DE-5FA992228259}" type="parTrans" cxnId="{87D1577B-5A09-EA42-B717-756A1378B4D6}">
      <dgm:prSet/>
      <dgm:spPr/>
      <dgm:t>
        <a:bodyPr/>
        <a:lstStyle/>
        <a:p>
          <a:endParaRPr lang="en-US"/>
        </a:p>
      </dgm:t>
    </dgm:pt>
    <dgm:pt modelId="{7A5F8971-8F3B-D145-9D68-52F58246C811}" type="sibTrans" cxnId="{87D1577B-5A09-EA42-B717-756A1378B4D6}">
      <dgm:prSet/>
      <dgm:spPr/>
      <dgm:t>
        <a:bodyPr/>
        <a:lstStyle/>
        <a:p>
          <a:endParaRPr lang="en-US"/>
        </a:p>
      </dgm:t>
    </dgm:pt>
    <dgm:pt modelId="{0C5E1BE9-9698-9340-A0E4-AA1F2434C6FA}">
      <dgm:prSet phldrT="[Text]"/>
      <dgm:spPr/>
      <dgm:t>
        <a:bodyPr/>
        <a:lstStyle/>
        <a:p>
          <a:r>
            <a:rPr lang="en-US" dirty="0" smtClean="0"/>
            <a:t>Discussion forums</a:t>
          </a:r>
          <a:endParaRPr lang="en-US" dirty="0"/>
        </a:p>
      </dgm:t>
    </dgm:pt>
    <dgm:pt modelId="{2CDEC811-79EB-4B4E-85A7-EE57A5F63B62}" type="parTrans" cxnId="{9BC2DA0B-077C-7F47-90EB-F1D69ABD44B3}">
      <dgm:prSet/>
      <dgm:spPr/>
    </dgm:pt>
    <dgm:pt modelId="{4347CF42-36CD-C840-A53A-1012C1BE9F4F}" type="sibTrans" cxnId="{9BC2DA0B-077C-7F47-90EB-F1D69ABD44B3}">
      <dgm:prSet/>
      <dgm:spPr/>
    </dgm:pt>
    <dgm:pt modelId="{A12F940C-C169-594C-99B7-44CF3267E29F}">
      <dgm:prSet phldrT="[Text]"/>
      <dgm:spPr/>
      <dgm:t>
        <a:bodyPr/>
        <a:lstStyle/>
        <a:p>
          <a:r>
            <a:rPr lang="en-US" dirty="0" smtClean="0"/>
            <a:t>Maintenance and request tracking</a:t>
          </a:r>
          <a:endParaRPr lang="en-US" dirty="0"/>
        </a:p>
      </dgm:t>
    </dgm:pt>
    <dgm:pt modelId="{EAE610D9-6593-D540-8446-4F460C406266}" type="parTrans" cxnId="{E9205389-0C7A-D042-B313-B445D8B46E69}">
      <dgm:prSet/>
      <dgm:spPr/>
    </dgm:pt>
    <dgm:pt modelId="{2E84F08F-5A75-EF4C-821A-F78FAB7E9DBF}" type="sibTrans" cxnId="{E9205389-0C7A-D042-B313-B445D8B46E69}">
      <dgm:prSet/>
      <dgm:spPr/>
    </dgm:pt>
    <dgm:pt modelId="{479D3374-0BCA-3B4B-9FB8-A7CCC0EB78B9}" type="pres">
      <dgm:prSet presAssocID="{57195FDE-3B47-ED44-B46D-6D5BB11FE690}" presName="Name0" presStyleCnt="0">
        <dgm:presLayoutVars>
          <dgm:chMax val="7"/>
          <dgm:dir/>
          <dgm:animLvl val="lvl"/>
          <dgm:resizeHandles val="exact"/>
        </dgm:presLayoutVars>
      </dgm:prSet>
      <dgm:spPr/>
      <dgm:t>
        <a:bodyPr/>
        <a:lstStyle/>
        <a:p>
          <a:endParaRPr lang="en-US"/>
        </a:p>
      </dgm:t>
    </dgm:pt>
    <dgm:pt modelId="{90B3D88E-F43B-9E46-BAE8-1C7F3A895DCD}" type="pres">
      <dgm:prSet presAssocID="{C296827A-302E-1142-874C-1238AF89CF5E}" presName="circle1" presStyleLbl="node1" presStyleIdx="0" presStyleCnt="3"/>
      <dgm:spPr/>
    </dgm:pt>
    <dgm:pt modelId="{9D08F7D2-4CCA-A74C-B49F-E4FD4B463158}" type="pres">
      <dgm:prSet presAssocID="{C296827A-302E-1142-874C-1238AF89CF5E}" presName="space" presStyleCnt="0"/>
      <dgm:spPr/>
    </dgm:pt>
    <dgm:pt modelId="{FCC93350-034A-7940-B543-4707DAE7439E}" type="pres">
      <dgm:prSet presAssocID="{C296827A-302E-1142-874C-1238AF89CF5E}" presName="rect1" presStyleLbl="alignAcc1" presStyleIdx="0" presStyleCnt="3"/>
      <dgm:spPr/>
      <dgm:t>
        <a:bodyPr/>
        <a:lstStyle/>
        <a:p>
          <a:endParaRPr lang="en-US"/>
        </a:p>
      </dgm:t>
    </dgm:pt>
    <dgm:pt modelId="{D6A2EDB4-FF7B-534B-A80D-36F246196E0D}" type="pres">
      <dgm:prSet presAssocID="{2A153015-8679-DD43-BC7B-CAE52FE87299}" presName="vertSpace2" presStyleLbl="node1" presStyleIdx="0" presStyleCnt="3"/>
      <dgm:spPr/>
    </dgm:pt>
    <dgm:pt modelId="{B55890BC-A504-9442-881A-144142778AA6}" type="pres">
      <dgm:prSet presAssocID="{2A153015-8679-DD43-BC7B-CAE52FE87299}" presName="circle2" presStyleLbl="node1" presStyleIdx="1" presStyleCnt="3"/>
      <dgm:spPr/>
    </dgm:pt>
    <dgm:pt modelId="{C41056FA-1DDB-BF4E-A519-B26FC9DFD2F6}" type="pres">
      <dgm:prSet presAssocID="{2A153015-8679-DD43-BC7B-CAE52FE87299}" presName="rect2" presStyleLbl="alignAcc1" presStyleIdx="1" presStyleCnt="3"/>
      <dgm:spPr/>
      <dgm:t>
        <a:bodyPr/>
        <a:lstStyle/>
        <a:p>
          <a:endParaRPr lang="en-US"/>
        </a:p>
      </dgm:t>
    </dgm:pt>
    <dgm:pt modelId="{0E796481-18FB-3A4F-A91F-1167408DB87A}" type="pres">
      <dgm:prSet presAssocID="{13905552-F59C-7048-843B-B986B4B13DB5}" presName="vertSpace3" presStyleLbl="node1" presStyleIdx="1" presStyleCnt="3"/>
      <dgm:spPr/>
    </dgm:pt>
    <dgm:pt modelId="{EC72CC68-DCF2-AE4D-B265-7B2FDCB911E2}" type="pres">
      <dgm:prSet presAssocID="{13905552-F59C-7048-843B-B986B4B13DB5}" presName="circle3" presStyleLbl="node1" presStyleIdx="2" presStyleCnt="3"/>
      <dgm:spPr/>
    </dgm:pt>
    <dgm:pt modelId="{BDD34B50-FB0F-8149-9D97-FC8E3464FEB3}" type="pres">
      <dgm:prSet presAssocID="{13905552-F59C-7048-843B-B986B4B13DB5}" presName="rect3" presStyleLbl="alignAcc1" presStyleIdx="2" presStyleCnt="3"/>
      <dgm:spPr/>
      <dgm:t>
        <a:bodyPr/>
        <a:lstStyle/>
        <a:p>
          <a:endParaRPr lang="en-US"/>
        </a:p>
      </dgm:t>
    </dgm:pt>
    <dgm:pt modelId="{84EEB5E6-1218-704E-93AC-3263E6244562}" type="pres">
      <dgm:prSet presAssocID="{C296827A-302E-1142-874C-1238AF89CF5E}" presName="rect1ParTx" presStyleLbl="alignAcc1" presStyleIdx="2" presStyleCnt="3">
        <dgm:presLayoutVars>
          <dgm:chMax val="1"/>
          <dgm:bulletEnabled val="1"/>
        </dgm:presLayoutVars>
      </dgm:prSet>
      <dgm:spPr/>
      <dgm:t>
        <a:bodyPr/>
        <a:lstStyle/>
        <a:p>
          <a:endParaRPr lang="en-US"/>
        </a:p>
      </dgm:t>
    </dgm:pt>
    <dgm:pt modelId="{D58D2464-5824-C743-953D-627690817448}" type="pres">
      <dgm:prSet presAssocID="{C296827A-302E-1142-874C-1238AF89CF5E}" presName="rect1ChTx" presStyleLbl="alignAcc1" presStyleIdx="2" presStyleCnt="3">
        <dgm:presLayoutVars>
          <dgm:bulletEnabled val="1"/>
        </dgm:presLayoutVars>
      </dgm:prSet>
      <dgm:spPr/>
      <dgm:t>
        <a:bodyPr/>
        <a:lstStyle/>
        <a:p>
          <a:endParaRPr lang="en-US"/>
        </a:p>
      </dgm:t>
    </dgm:pt>
    <dgm:pt modelId="{205141C0-565A-0842-8A9E-CB46DF81C195}" type="pres">
      <dgm:prSet presAssocID="{2A153015-8679-DD43-BC7B-CAE52FE87299}" presName="rect2ParTx" presStyleLbl="alignAcc1" presStyleIdx="2" presStyleCnt="3">
        <dgm:presLayoutVars>
          <dgm:chMax val="1"/>
          <dgm:bulletEnabled val="1"/>
        </dgm:presLayoutVars>
      </dgm:prSet>
      <dgm:spPr/>
      <dgm:t>
        <a:bodyPr/>
        <a:lstStyle/>
        <a:p>
          <a:endParaRPr lang="en-US"/>
        </a:p>
      </dgm:t>
    </dgm:pt>
    <dgm:pt modelId="{78718F55-61DB-BC4C-AEA2-27FCDC352D0B}" type="pres">
      <dgm:prSet presAssocID="{2A153015-8679-DD43-BC7B-CAE52FE87299}" presName="rect2ChTx" presStyleLbl="alignAcc1" presStyleIdx="2" presStyleCnt="3">
        <dgm:presLayoutVars>
          <dgm:bulletEnabled val="1"/>
        </dgm:presLayoutVars>
      </dgm:prSet>
      <dgm:spPr/>
      <dgm:t>
        <a:bodyPr/>
        <a:lstStyle/>
        <a:p>
          <a:endParaRPr lang="en-US"/>
        </a:p>
      </dgm:t>
    </dgm:pt>
    <dgm:pt modelId="{ED2F477E-3B96-7B40-ACAF-D8D0B85FE42C}" type="pres">
      <dgm:prSet presAssocID="{13905552-F59C-7048-843B-B986B4B13DB5}" presName="rect3ParTx" presStyleLbl="alignAcc1" presStyleIdx="2" presStyleCnt="3">
        <dgm:presLayoutVars>
          <dgm:chMax val="1"/>
          <dgm:bulletEnabled val="1"/>
        </dgm:presLayoutVars>
      </dgm:prSet>
      <dgm:spPr/>
      <dgm:t>
        <a:bodyPr/>
        <a:lstStyle/>
        <a:p>
          <a:endParaRPr lang="en-US"/>
        </a:p>
      </dgm:t>
    </dgm:pt>
    <dgm:pt modelId="{DE233DCB-54F7-404A-8F87-2A963E29668B}" type="pres">
      <dgm:prSet presAssocID="{13905552-F59C-7048-843B-B986B4B13DB5}" presName="rect3ChTx" presStyleLbl="alignAcc1" presStyleIdx="2" presStyleCnt="3">
        <dgm:presLayoutVars>
          <dgm:bulletEnabled val="1"/>
        </dgm:presLayoutVars>
      </dgm:prSet>
      <dgm:spPr/>
      <dgm:t>
        <a:bodyPr/>
        <a:lstStyle/>
        <a:p>
          <a:endParaRPr lang="en-US"/>
        </a:p>
      </dgm:t>
    </dgm:pt>
  </dgm:ptLst>
  <dgm:cxnLst>
    <dgm:cxn modelId="{9BC2DA0B-077C-7F47-90EB-F1D69ABD44B3}" srcId="{13905552-F59C-7048-843B-B986B4B13DB5}" destId="{0C5E1BE9-9698-9340-A0E4-AA1F2434C6FA}" srcOrd="1" destOrd="0" parTransId="{2CDEC811-79EB-4B4E-85A7-EE57A5F63B62}" sibTransId="{4347CF42-36CD-C840-A53A-1012C1BE9F4F}"/>
    <dgm:cxn modelId="{A77929BE-3326-644F-9D59-CC5DB3DA7E9C}" srcId="{57195FDE-3B47-ED44-B46D-6D5BB11FE690}" destId="{C296827A-302E-1142-874C-1238AF89CF5E}" srcOrd="0" destOrd="0" parTransId="{17F54598-4434-9C4F-B0CA-E876B6C55EB1}" sibTransId="{2678E1D2-9A3F-7348-97B5-62A964C5668E}"/>
    <dgm:cxn modelId="{B51F638E-F44F-3844-9AB2-759C58D51A28}" type="presOf" srcId="{53DB86F6-8FE0-9847-BE62-D6CCE539DC12}" destId="{78718F55-61DB-BC4C-AEA2-27FCDC352D0B}" srcOrd="0" destOrd="4" presId="urn:microsoft.com/office/officeart/2005/8/layout/target3"/>
    <dgm:cxn modelId="{0BF2FC16-B5DC-9445-9AEE-08C1923D32E5}" srcId="{13905552-F59C-7048-843B-B986B4B13DB5}" destId="{C2B2A58C-F3F0-C347-AC57-57FE5A3E2B9F}" srcOrd="0" destOrd="0" parTransId="{2C285727-4B74-C54D-B5C6-72047C47FD89}" sibTransId="{5B8128B7-40AA-6843-A2A8-DEC0B3C18167}"/>
    <dgm:cxn modelId="{3F599C66-21FA-6646-B933-B5613015EB6A}" srcId="{2A153015-8679-DD43-BC7B-CAE52FE87299}" destId="{2EA6106D-D755-B844-9677-12032BDA7C7F}" srcOrd="5" destOrd="0" parTransId="{D64DBC2A-A3BF-D741-8A2D-810E4B8CE720}" sibTransId="{5AB0B0BD-4BE2-6C40-895C-CFB1AF01B906}"/>
    <dgm:cxn modelId="{18ACF1EF-2BD8-F74A-8E29-D555F28D9EE0}" srcId="{C296827A-302E-1142-874C-1238AF89CF5E}" destId="{8DCD86A5-3E31-7F41-8230-B70EADC64873}" srcOrd="3" destOrd="0" parTransId="{5653882E-D22A-7F49-AEFB-F91969D4DE26}" sibTransId="{A26B122E-5114-A841-96BB-8666D9ED407E}"/>
    <dgm:cxn modelId="{1BEF5100-E979-FF44-9A66-0F0649CDFA4F}" type="presOf" srcId="{7BB1E5AD-5958-674D-BF0E-781EBAF20163}" destId="{D58D2464-5824-C743-953D-627690817448}" srcOrd="0" destOrd="1" presId="urn:microsoft.com/office/officeart/2005/8/layout/target3"/>
    <dgm:cxn modelId="{5C1BF71B-762E-5640-86FB-9785D0125F62}" srcId="{2A153015-8679-DD43-BC7B-CAE52FE87299}" destId="{53DB86F6-8FE0-9847-BE62-D6CCE539DC12}" srcOrd="4" destOrd="0" parTransId="{0BB09644-0191-DD46-B6C2-F4C96B311761}" sibTransId="{1DAF92B3-F232-5C46-8055-33378288D199}"/>
    <dgm:cxn modelId="{EAF79D2C-0606-DB48-8145-D50E6C156ECD}" type="presOf" srcId="{2EA6106D-D755-B844-9677-12032BDA7C7F}" destId="{78718F55-61DB-BC4C-AEA2-27FCDC352D0B}" srcOrd="0" destOrd="5" presId="urn:microsoft.com/office/officeart/2005/8/layout/target3"/>
    <dgm:cxn modelId="{866425E8-2196-CB47-8D89-C3BBB0230221}" type="presOf" srcId="{52230603-BF95-5A4E-A257-547472AEAE86}" destId="{78718F55-61DB-BC4C-AEA2-27FCDC352D0B}" srcOrd="0" destOrd="1" presId="urn:microsoft.com/office/officeart/2005/8/layout/target3"/>
    <dgm:cxn modelId="{2E61AEA5-EB15-984C-9B45-CE97A2B1433D}" srcId="{C296827A-302E-1142-874C-1238AF89CF5E}" destId="{7DC43FCC-912A-EC40-B307-5D302795583E}" srcOrd="5" destOrd="0" parTransId="{2FEBC8EB-62D4-834D-AE30-AB2F3123C81B}" sibTransId="{5ED2D14E-9F64-954C-B204-88C41DD59BBB}"/>
    <dgm:cxn modelId="{0C4FC618-CC4D-9045-99FD-584410093137}" type="presOf" srcId="{D8FB8CEA-AFDE-A643-BF33-3462EA2EA03A}" destId="{78718F55-61DB-BC4C-AEA2-27FCDC352D0B}" srcOrd="0" destOrd="6" presId="urn:microsoft.com/office/officeart/2005/8/layout/target3"/>
    <dgm:cxn modelId="{16C022C1-B1BB-ED4A-9406-2D67E590F311}" srcId="{2A153015-8679-DD43-BC7B-CAE52FE87299}" destId="{B9E29BE6-FE0C-9446-A865-30231D47EB34}" srcOrd="0" destOrd="0" parTransId="{6F01DF3A-446A-CB43-8B82-A0C9B2FF9635}" sibTransId="{09C716EF-B1A1-EA49-A584-F6D0035F9012}"/>
    <dgm:cxn modelId="{CFC242DE-BA8D-A34F-A135-3A029B9DDEC6}" srcId="{C296827A-302E-1142-874C-1238AF89CF5E}" destId="{B518A327-6023-5549-A628-378C0C8F7784}" srcOrd="2" destOrd="0" parTransId="{D752D205-C1A2-2043-AB1C-8F4A38E71CD8}" sibTransId="{DB3132C7-EACF-2C4E-B2E0-2B96D287677A}"/>
    <dgm:cxn modelId="{1A207EFA-CBBE-7348-9C82-959EF4E70F92}" srcId="{57195FDE-3B47-ED44-B46D-6D5BB11FE690}" destId="{13905552-F59C-7048-843B-B986B4B13DB5}" srcOrd="2" destOrd="0" parTransId="{D6B9B8F4-1BC2-5E4F-A37E-9E706EAF96DB}" sibTransId="{16C9AB26-CBBB-3D4B-A371-FE112B9CCFD2}"/>
    <dgm:cxn modelId="{27B48F1A-743D-3543-A567-285F944EA6C3}" type="presOf" srcId="{57195FDE-3B47-ED44-B46D-6D5BB11FE690}" destId="{479D3374-0BCA-3B4B-9FB8-A7CCC0EB78B9}" srcOrd="0" destOrd="0" presId="urn:microsoft.com/office/officeart/2005/8/layout/target3"/>
    <dgm:cxn modelId="{A42B97E3-09EC-E046-9231-E448D6B1A36D}" type="presOf" srcId="{A3BA7258-D33B-C44D-87C9-09D3D71E2EAB}" destId="{D58D2464-5824-C743-953D-627690817448}" srcOrd="0" destOrd="0" presId="urn:microsoft.com/office/officeart/2005/8/layout/target3"/>
    <dgm:cxn modelId="{64BEA613-9F05-4147-A060-16CF9956ED45}" type="presOf" srcId="{C296827A-302E-1142-874C-1238AF89CF5E}" destId="{84EEB5E6-1218-704E-93AC-3263E6244562}" srcOrd="1" destOrd="0" presId="urn:microsoft.com/office/officeart/2005/8/layout/target3"/>
    <dgm:cxn modelId="{87D1577B-5A09-EA42-B717-756A1378B4D6}" srcId="{2A153015-8679-DD43-BC7B-CAE52FE87299}" destId="{D8FB8CEA-AFDE-A643-BF33-3462EA2EA03A}" srcOrd="6" destOrd="0" parTransId="{D9521E00-E4AE-5743-B6DE-5FA992228259}" sibTransId="{7A5F8971-8F3B-D145-9D68-52F58246C811}"/>
    <dgm:cxn modelId="{71E5056E-D8BD-A54C-AF49-73AFD2C8844B}" srcId="{2A153015-8679-DD43-BC7B-CAE52FE87299}" destId="{8467D4ED-DD21-214E-A4FD-8D5AAAEC9081}" srcOrd="3" destOrd="0" parTransId="{110B5A48-BA10-5C4A-A106-035EF20F724B}" sibTransId="{D1D67A54-CE8C-E54B-89E5-B213AD4E189D}"/>
    <dgm:cxn modelId="{CBC5E533-3AED-744C-A73F-C49CA3E63843}" type="presOf" srcId="{8DCD86A5-3E31-7F41-8230-B70EADC64873}" destId="{D58D2464-5824-C743-953D-627690817448}" srcOrd="0" destOrd="3" presId="urn:microsoft.com/office/officeart/2005/8/layout/target3"/>
    <dgm:cxn modelId="{C5A41E6D-E5CF-8D4B-8761-845BDA2A8CB5}" type="presOf" srcId="{99D8CCEE-4991-DB41-8207-DCE1EE87088F}" destId="{D58D2464-5824-C743-953D-627690817448}" srcOrd="0" destOrd="4" presId="urn:microsoft.com/office/officeart/2005/8/layout/target3"/>
    <dgm:cxn modelId="{F892C715-911F-D648-AD34-690DE03B9E96}" srcId="{2A153015-8679-DD43-BC7B-CAE52FE87299}" destId="{52230603-BF95-5A4E-A257-547472AEAE86}" srcOrd="1" destOrd="0" parTransId="{6A33F891-14E1-354C-9BD4-11F4FF33B02F}" sibTransId="{523B2CF3-2D44-5B4D-AAF8-8F49DF045D4E}"/>
    <dgm:cxn modelId="{21DAE9A4-1CCC-9E40-8DC4-6EBF9137E63B}" srcId="{C296827A-302E-1142-874C-1238AF89CF5E}" destId="{99D8CCEE-4991-DB41-8207-DCE1EE87088F}" srcOrd="4" destOrd="0" parTransId="{4A5B799B-8AB2-B842-B74C-5893F1C5E563}" sibTransId="{8D36F7B9-184A-654E-B22B-CA70E94BEDB9}"/>
    <dgm:cxn modelId="{C4A8C92F-F886-2347-9A71-88879A1AD6D6}" srcId="{C296827A-302E-1142-874C-1238AF89CF5E}" destId="{7BB1E5AD-5958-674D-BF0E-781EBAF20163}" srcOrd="1" destOrd="0" parTransId="{64F1E9C9-420A-F546-9D37-665D0C046A1A}" sibTransId="{7FB30ABD-4D5C-9E43-843C-680AF81366BD}"/>
    <dgm:cxn modelId="{7F4D3A24-F9CB-A543-B860-FD91F13F2D55}" type="presOf" srcId="{2A153015-8679-DD43-BC7B-CAE52FE87299}" destId="{C41056FA-1DDB-BF4E-A519-B26FC9DFD2F6}" srcOrd="0" destOrd="0" presId="urn:microsoft.com/office/officeart/2005/8/layout/target3"/>
    <dgm:cxn modelId="{AFADC7CA-BED4-284A-80F0-8ED7A9961CCD}" type="presOf" srcId="{7DC43FCC-912A-EC40-B307-5D302795583E}" destId="{D58D2464-5824-C743-953D-627690817448}" srcOrd="0" destOrd="5" presId="urn:microsoft.com/office/officeart/2005/8/layout/target3"/>
    <dgm:cxn modelId="{B1AC2402-8A46-C542-85DD-E49243ECB6E1}" type="presOf" srcId="{2A153015-8679-DD43-BC7B-CAE52FE87299}" destId="{205141C0-565A-0842-8A9E-CB46DF81C195}" srcOrd="1" destOrd="0" presId="urn:microsoft.com/office/officeart/2005/8/layout/target3"/>
    <dgm:cxn modelId="{0D647EFD-1E8F-5441-83BF-045D721D5E59}" srcId="{C296827A-302E-1142-874C-1238AF89CF5E}" destId="{A3BA7258-D33B-C44D-87C9-09D3D71E2EAB}" srcOrd="0" destOrd="0" parTransId="{DF9C9FF4-7CA7-EE49-8343-36B5B0946A4B}" sibTransId="{2A9B3314-52C5-094B-AEE9-827E9930FA02}"/>
    <dgm:cxn modelId="{71DAB101-78E0-1D4F-8996-A80160B006D3}" type="presOf" srcId="{13905552-F59C-7048-843B-B986B4B13DB5}" destId="{ED2F477E-3B96-7B40-ACAF-D8D0B85FE42C}" srcOrd="1" destOrd="0" presId="urn:microsoft.com/office/officeart/2005/8/layout/target3"/>
    <dgm:cxn modelId="{4C2233A5-AEA7-574E-939C-4F60E1D7AB42}" type="presOf" srcId="{A12F940C-C169-594C-99B7-44CF3267E29F}" destId="{DE233DCB-54F7-404A-8F87-2A963E29668B}" srcOrd="0" destOrd="2" presId="urn:microsoft.com/office/officeart/2005/8/layout/target3"/>
    <dgm:cxn modelId="{AD605C74-F4C3-9142-8454-E39598DE993D}" type="presOf" srcId="{B518A327-6023-5549-A628-378C0C8F7784}" destId="{D58D2464-5824-C743-953D-627690817448}" srcOrd="0" destOrd="2" presId="urn:microsoft.com/office/officeart/2005/8/layout/target3"/>
    <dgm:cxn modelId="{CE5C1EF2-9379-0040-88D1-878802A1E7D9}" type="presOf" srcId="{C2B2A58C-F3F0-C347-AC57-57FE5A3E2B9F}" destId="{DE233DCB-54F7-404A-8F87-2A963E29668B}" srcOrd="0" destOrd="0" presId="urn:microsoft.com/office/officeart/2005/8/layout/target3"/>
    <dgm:cxn modelId="{EE3BBD61-83FA-0E4C-8BDD-2B3E6E243453}" srcId="{2A153015-8679-DD43-BC7B-CAE52FE87299}" destId="{FE22025E-C954-6C42-87FC-C6BAB41996C3}" srcOrd="2" destOrd="0" parTransId="{F627237F-CA68-FE4C-968E-A02A64614C3C}" sibTransId="{2EE2419F-4BF8-D04C-AE2E-29B2C7070474}"/>
    <dgm:cxn modelId="{4C9FE74A-BA22-D64A-A666-7127D3820803}" type="presOf" srcId="{13905552-F59C-7048-843B-B986B4B13DB5}" destId="{BDD34B50-FB0F-8149-9D97-FC8E3464FEB3}" srcOrd="0" destOrd="0" presId="urn:microsoft.com/office/officeart/2005/8/layout/target3"/>
    <dgm:cxn modelId="{B1035B41-131F-A449-B309-54242AC72D7E}" type="presOf" srcId="{FE22025E-C954-6C42-87FC-C6BAB41996C3}" destId="{78718F55-61DB-BC4C-AEA2-27FCDC352D0B}" srcOrd="0" destOrd="2" presId="urn:microsoft.com/office/officeart/2005/8/layout/target3"/>
    <dgm:cxn modelId="{365D6FB1-A045-E94F-B2F3-8E6ED71E1921}" srcId="{57195FDE-3B47-ED44-B46D-6D5BB11FE690}" destId="{2A153015-8679-DD43-BC7B-CAE52FE87299}" srcOrd="1" destOrd="0" parTransId="{75AD1322-4338-4C47-A21E-96DCB873F922}" sibTransId="{44E3601D-DCB4-F745-ACD2-BCA04EA2CD28}"/>
    <dgm:cxn modelId="{34B8B34F-52AB-AC4E-ABEA-B48A357A985E}" type="presOf" srcId="{8467D4ED-DD21-214E-A4FD-8D5AAAEC9081}" destId="{78718F55-61DB-BC4C-AEA2-27FCDC352D0B}" srcOrd="0" destOrd="3" presId="urn:microsoft.com/office/officeart/2005/8/layout/target3"/>
    <dgm:cxn modelId="{53EE69A8-7BBF-414C-ADFE-D2EDA0842033}" type="presOf" srcId="{C296827A-302E-1142-874C-1238AF89CF5E}" destId="{FCC93350-034A-7940-B543-4707DAE7439E}" srcOrd="0" destOrd="0" presId="urn:microsoft.com/office/officeart/2005/8/layout/target3"/>
    <dgm:cxn modelId="{4E62315E-9B6B-3B41-BACC-2760EA597214}" type="presOf" srcId="{0C5E1BE9-9698-9340-A0E4-AA1F2434C6FA}" destId="{DE233DCB-54F7-404A-8F87-2A963E29668B}" srcOrd="0" destOrd="1" presId="urn:microsoft.com/office/officeart/2005/8/layout/target3"/>
    <dgm:cxn modelId="{E9205389-0C7A-D042-B313-B445D8B46E69}" srcId="{13905552-F59C-7048-843B-B986B4B13DB5}" destId="{A12F940C-C169-594C-99B7-44CF3267E29F}" srcOrd="2" destOrd="0" parTransId="{EAE610D9-6593-D540-8446-4F460C406266}" sibTransId="{2E84F08F-5A75-EF4C-821A-F78FAB7E9DBF}"/>
    <dgm:cxn modelId="{913DEF51-DA8C-D241-9F3F-45E03961A7D0}" type="presOf" srcId="{B9E29BE6-FE0C-9446-A865-30231D47EB34}" destId="{78718F55-61DB-BC4C-AEA2-27FCDC352D0B}" srcOrd="0" destOrd="0" presId="urn:microsoft.com/office/officeart/2005/8/layout/target3"/>
    <dgm:cxn modelId="{6191F5B8-64A0-F14F-B671-0C52D5406DDB}" type="presParOf" srcId="{479D3374-0BCA-3B4B-9FB8-A7CCC0EB78B9}" destId="{90B3D88E-F43B-9E46-BAE8-1C7F3A895DCD}" srcOrd="0" destOrd="0" presId="urn:microsoft.com/office/officeart/2005/8/layout/target3"/>
    <dgm:cxn modelId="{2DB1AAAA-6BF4-6D49-98DB-2CF8A1D2CA24}" type="presParOf" srcId="{479D3374-0BCA-3B4B-9FB8-A7CCC0EB78B9}" destId="{9D08F7D2-4CCA-A74C-B49F-E4FD4B463158}" srcOrd="1" destOrd="0" presId="urn:microsoft.com/office/officeart/2005/8/layout/target3"/>
    <dgm:cxn modelId="{B287387B-4AB7-B949-AB19-9DBE260CAED1}" type="presParOf" srcId="{479D3374-0BCA-3B4B-9FB8-A7CCC0EB78B9}" destId="{FCC93350-034A-7940-B543-4707DAE7439E}" srcOrd="2" destOrd="0" presId="urn:microsoft.com/office/officeart/2005/8/layout/target3"/>
    <dgm:cxn modelId="{404C3D09-D3E9-7241-AD11-EF37B5DF9935}" type="presParOf" srcId="{479D3374-0BCA-3B4B-9FB8-A7CCC0EB78B9}" destId="{D6A2EDB4-FF7B-534B-A80D-36F246196E0D}" srcOrd="3" destOrd="0" presId="urn:microsoft.com/office/officeart/2005/8/layout/target3"/>
    <dgm:cxn modelId="{5FC7EBDC-E687-7445-8573-0065FB5348E2}" type="presParOf" srcId="{479D3374-0BCA-3B4B-9FB8-A7CCC0EB78B9}" destId="{B55890BC-A504-9442-881A-144142778AA6}" srcOrd="4" destOrd="0" presId="urn:microsoft.com/office/officeart/2005/8/layout/target3"/>
    <dgm:cxn modelId="{E362A63E-69AC-7745-B864-3E596E5D8399}" type="presParOf" srcId="{479D3374-0BCA-3B4B-9FB8-A7CCC0EB78B9}" destId="{C41056FA-1DDB-BF4E-A519-B26FC9DFD2F6}" srcOrd="5" destOrd="0" presId="urn:microsoft.com/office/officeart/2005/8/layout/target3"/>
    <dgm:cxn modelId="{8C14285C-23D5-334C-8042-ED9E94C74A31}" type="presParOf" srcId="{479D3374-0BCA-3B4B-9FB8-A7CCC0EB78B9}" destId="{0E796481-18FB-3A4F-A91F-1167408DB87A}" srcOrd="6" destOrd="0" presId="urn:microsoft.com/office/officeart/2005/8/layout/target3"/>
    <dgm:cxn modelId="{05A81DDE-8E02-6B42-8E6B-AC10F247A3BC}" type="presParOf" srcId="{479D3374-0BCA-3B4B-9FB8-A7CCC0EB78B9}" destId="{EC72CC68-DCF2-AE4D-B265-7B2FDCB911E2}" srcOrd="7" destOrd="0" presId="urn:microsoft.com/office/officeart/2005/8/layout/target3"/>
    <dgm:cxn modelId="{3B20A60D-0D81-4E4B-A655-E4F603AEC480}" type="presParOf" srcId="{479D3374-0BCA-3B4B-9FB8-A7CCC0EB78B9}" destId="{BDD34B50-FB0F-8149-9D97-FC8E3464FEB3}" srcOrd="8" destOrd="0" presId="urn:microsoft.com/office/officeart/2005/8/layout/target3"/>
    <dgm:cxn modelId="{40327A29-AA6D-3B4D-B687-E0DCA7179EC2}" type="presParOf" srcId="{479D3374-0BCA-3B4B-9FB8-A7CCC0EB78B9}" destId="{84EEB5E6-1218-704E-93AC-3263E6244562}" srcOrd="9" destOrd="0" presId="urn:microsoft.com/office/officeart/2005/8/layout/target3"/>
    <dgm:cxn modelId="{A1C4EFFB-A67C-C345-A1C9-045384BA0378}" type="presParOf" srcId="{479D3374-0BCA-3B4B-9FB8-A7CCC0EB78B9}" destId="{D58D2464-5824-C743-953D-627690817448}" srcOrd="10" destOrd="0" presId="urn:microsoft.com/office/officeart/2005/8/layout/target3"/>
    <dgm:cxn modelId="{C48FD434-E313-C844-A2EF-F0B8C6098779}" type="presParOf" srcId="{479D3374-0BCA-3B4B-9FB8-A7CCC0EB78B9}" destId="{205141C0-565A-0842-8A9E-CB46DF81C195}" srcOrd="11" destOrd="0" presId="urn:microsoft.com/office/officeart/2005/8/layout/target3"/>
    <dgm:cxn modelId="{5652463F-F0D2-C44A-BC5F-D47B93759829}" type="presParOf" srcId="{479D3374-0BCA-3B4B-9FB8-A7CCC0EB78B9}" destId="{78718F55-61DB-BC4C-AEA2-27FCDC352D0B}" srcOrd="12" destOrd="0" presId="urn:microsoft.com/office/officeart/2005/8/layout/target3"/>
    <dgm:cxn modelId="{73A36A68-CD3C-904D-80D8-D1058CC535F1}" type="presParOf" srcId="{479D3374-0BCA-3B4B-9FB8-A7CCC0EB78B9}" destId="{ED2F477E-3B96-7B40-ACAF-D8D0B85FE42C}" srcOrd="13" destOrd="0" presId="urn:microsoft.com/office/officeart/2005/8/layout/target3"/>
    <dgm:cxn modelId="{AA3A26AA-5454-1D4D-992B-6D030FA25D37}" type="presParOf" srcId="{479D3374-0BCA-3B4B-9FB8-A7CCC0EB78B9}" destId="{DE233DCB-54F7-404A-8F87-2A963E29668B}"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D88E-F43B-9E46-BAE8-1C7F3A895DCD}">
      <dsp:nvSpPr>
        <dsp:cNvPr id="0" name=""/>
        <dsp:cNvSpPr/>
      </dsp:nvSpPr>
      <dsp:spPr>
        <a:xfrm>
          <a:off x="0" y="0"/>
          <a:ext cx="3882303" cy="388230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CC93350-034A-7940-B543-4707DAE7439E}">
      <dsp:nvSpPr>
        <dsp:cNvPr id="0" name=""/>
        <dsp:cNvSpPr/>
      </dsp:nvSpPr>
      <dsp:spPr>
        <a:xfrm>
          <a:off x="1941151" y="0"/>
          <a:ext cx="5476708" cy="38823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Application Users</a:t>
          </a:r>
          <a:endParaRPr lang="en-US" sz="2800" kern="1200" dirty="0"/>
        </a:p>
      </dsp:txBody>
      <dsp:txXfrm>
        <a:off x="1941151" y="0"/>
        <a:ext cx="2738354" cy="1164693"/>
      </dsp:txXfrm>
    </dsp:sp>
    <dsp:sp modelId="{B55890BC-A504-9442-881A-144142778AA6}">
      <dsp:nvSpPr>
        <dsp:cNvPr id="0" name=""/>
        <dsp:cNvSpPr/>
      </dsp:nvSpPr>
      <dsp:spPr>
        <a:xfrm>
          <a:off x="679404" y="1164693"/>
          <a:ext cx="2523494" cy="252349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1056FA-1DDB-BF4E-A519-B26FC9DFD2F6}">
      <dsp:nvSpPr>
        <dsp:cNvPr id="0" name=""/>
        <dsp:cNvSpPr/>
      </dsp:nvSpPr>
      <dsp:spPr>
        <a:xfrm>
          <a:off x="1941151" y="1164693"/>
          <a:ext cx="5476708" cy="252349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Service Programmers</a:t>
          </a:r>
          <a:endParaRPr lang="en-US" sz="2800" kern="1200" dirty="0"/>
        </a:p>
      </dsp:txBody>
      <dsp:txXfrm>
        <a:off x="1941151" y="1164693"/>
        <a:ext cx="2738354" cy="1164689"/>
      </dsp:txXfrm>
    </dsp:sp>
    <dsp:sp modelId="{EC72CC68-DCF2-AE4D-B265-7B2FDCB911E2}">
      <dsp:nvSpPr>
        <dsp:cNvPr id="0" name=""/>
        <dsp:cNvSpPr/>
      </dsp:nvSpPr>
      <dsp:spPr>
        <a:xfrm>
          <a:off x="1358806" y="2329382"/>
          <a:ext cx="1164689" cy="1164689"/>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D34B50-FB0F-8149-9D97-FC8E3464FEB3}">
      <dsp:nvSpPr>
        <dsp:cNvPr id="0" name=""/>
        <dsp:cNvSpPr/>
      </dsp:nvSpPr>
      <dsp:spPr>
        <a:xfrm>
          <a:off x="1941151" y="2329382"/>
          <a:ext cx="5476708" cy="116468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Framework developers</a:t>
          </a:r>
          <a:endParaRPr lang="en-US" sz="2800" kern="1200" dirty="0"/>
        </a:p>
      </dsp:txBody>
      <dsp:txXfrm>
        <a:off x="1941151" y="2329382"/>
        <a:ext cx="2738354" cy="1164689"/>
      </dsp:txXfrm>
    </dsp:sp>
    <dsp:sp modelId="{D58D2464-5824-C743-953D-627690817448}">
      <dsp:nvSpPr>
        <dsp:cNvPr id="0" name=""/>
        <dsp:cNvSpPr/>
      </dsp:nvSpPr>
      <dsp:spPr>
        <a:xfrm>
          <a:off x="4679505" y="0"/>
          <a:ext cx="2738354" cy="116469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Users manual</a:t>
          </a:r>
          <a:endParaRPr lang="en-US" sz="900" kern="1200" dirty="0"/>
        </a:p>
        <a:p>
          <a:pPr marL="57150" lvl="1" indent="-57150" algn="l" defTabSz="400050">
            <a:lnSpc>
              <a:spcPct val="90000"/>
            </a:lnSpc>
            <a:spcBef>
              <a:spcPct val="0"/>
            </a:spcBef>
            <a:spcAft>
              <a:spcPct val="15000"/>
            </a:spcAft>
            <a:buChar char="••"/>
          </a:pPr>
          <a:r>
            <a:rPr lang="en-US" sz="900" kern="1200" dirty="0" smtClean="0"/>
            <a:t>Graphical interface client bundles</a:t>
          </a:r>
          <a:endParaRPr lang="en-US" sz="900" kern="1200" dirty="0"/>
        </a:p>
        <a:p>
          <a:pPr marL="57150" lvl="1" indent="-57150" algn="l" defTabSz="400050">
            <a:lnSpc>
              <a:spcPct val="90000"/>
            </a:lnSpc>
            <a:spcBef>
              <a:spcPct val="0"/>
            </a:spcBef>
            <a:spcAft>
              <a:spcPct val="15000"/>
            </a:spcAft>
            <a:buChar char="••"/>
          </a:pPr>
          <a:r>
            <a:rPr lang="en-US" sz="900" kern="1200" dirty="0" smtClean="0"/>
            <a:t>Application design graphical tool</a:t>
          </a:r>
          <a:endParaRPr lang="en-US" sz="900" kern="1200" dirty="0"/>
        </a:p>
        <a:p>
          <a:pPr marL="57150" lvl="1" indent="-57150" algn="l" defTabSz="400050">
            <a:lnSpc>
              <a:spcPct val="90000"/>
            </a:lnSpc>
            <a:spcBef>
              <a:spcPct val="0"/>
            </a:spcBef>
            <a:spcAft>
              <a:spcPct val="15000"/>
            </a:spcAft>
            <a:buChar char="••"/>
          </a:pPr>
          <a:r>
            <a:rPr lang="en-US" sz="900" kern="1200" dirty="0" smtClean="0"/>
            <a:t>Service discovery and monitoring tool</a:t>
          </a:r>
          <a:endParaRPr lang="en-US" sz="900" kern="1200" dirty="0"/>
        </a:p>
        <a:p>
          <a:pPr marL="57150" lvl="1" indent="-57150" algn="l" defTabSz="400050">
            <a:lnSpc>
              <a:spcPct val="90000"/>
            </a:lnSpc>
            <a:spcBef>
              <a:spcPct val="0"/>
            </a:spcBef>
            <a:spcAft>
              <a:spcPct val="15000"/>
            </a:spcAft>
            <a:buChar char="••"/>
          </a:pPr>
          <a:r>
            <a:rPr lang="en-US" sz="900" kern="1200" dirty="0" smtClean="0"/>
            <a:t>Wiki how-to</a:t>
          </a:r>
          <a:endParaRPr lang="en-US" sz="900" kern="1200" dirty="0"/>
        </a:p>
        <a:p>
          <a:pPr marL="57150" lvl="1" indent="-57150" algn="l" defTabSz="400050">
            <a:lnSpc>
              <a:spcPct val="90000"/>
            </a:lnSpc>
            <a:spcBef>
              <a:spcPct val="0"/>
            </a:spcBef>
            <a:spcAft>
              <a:spcPct val="15000"/>
            </a:spcAft>
            <a:buChar char="••"/>
          </a:pPr>
          <a:r>
            <a:rPr lang="en-US" sz="900" kern="1200" dirty="0" smtClean="0"/>
            <a:t>Workshops and conferences</a:t>
          </a:r>
          <a:endParaRPr lang="en-US" sz="900" kern="1200" dirty="0"/>
        </a:p>
      </dsp:txBody>
      <dsp:txXfrm>
        <a:off x="4679505" y="0"/>
        <a:ext cx="2738354" cy="1164693"/>
      </dsp:txXfrm>
    </dsp:sp>
    <dsp:sp modelId="{78718F55-61DB-BC4C-AEA2-27FCDC352D0B}">
      <dsp:nvSpPr>
        <dsp:cNvPr id="0" name=""/>
        <dsp:cNvSpPr/>
      </dsp:nvSpPr>
      <dsp:spPr>
        <a:xfrm>
          <a:off x="4679505" y="1164693"/>
          <a:ext cx="2738354" cy="116468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err="1" smtClean="0"/>
            <a:t>ClaRA</a:t>
          </a:r>
          <a:r>
            <a:rPr lang="en-US" sz="900" kern="1200" dirty="0" smtClean="0"/>
            <a:t> Developers manual</a:t>
          </a:r>
          <a:endParaRPr lang="en-US" sz="900" kern="1200" dirty="0"/>
        </a:p>
        <a:p>
          <a:pPr marL="57150" lvl="1" indent="-57150" algn="l" defTabSz="400050">
            <a:lnSpc>
              <a:spcPct val="90000"/>
            </a:lnSpc>
            <a:spcBef>
              <a:spcPct val="0"/>
            </a:spcBef>
            <a:spcAft>
              <a:spcPct val="15000"/>
            </a:spcAft>
            <a:buChar char="••"/>
          </a:pPr>
          <a:r>
            <a:rPr lang="en-US" sz="900" kern="1200" dirty="0" err="1" smtClean="0"/>
            <a:t>Svn</a:t>
          </a:r>
          <a:endParaRPr lang="en-US" sz="900" kern="1200" dirty="0"/>
        </a:p>
        <a:p>
          <a:pPr marL="57150" lvl="1" indent="-57150" algn="l" defTabSz="400050">
            <a:lnSpc>
              <a:spcPct val="90000"/>
            </a:lnSpc>
            <a:spcBef>
              <a:spcPct val="0"/>
            </a:spcBef>
            <a:spcAft>
              <a:spcPct val="15000"/>
            </a:spcAft>
            <a:buChar char="••"/>
          </a:pPr>
          <a:r>
            <a:rPr lang="en-US" sz="900" kern="1200" dirty="0" err="1" smtClean="0"/>
            <a:t>JavaDoc</a:t>
          </a:r>
          <a:r>
            <a:rPr lang="en-US" sz="900" kern="1200" dirty="0" smtClean="0"/>
            <a:t>, </a:t>
          </a:r>
          <a:r>
            <a:rPr lang="en-US" sz="900" kern="1200" dirty="0" err="1" smtClean="0"/>
            <a:t>Doxigen</a:t>
          </a:r>
          <a:endParaRPr lang="en-US" sz="900" kern="1200" dirty="0"/>
        </a:p>
        <a:p>
          <a:pPr marL="57150" lvl="1" indent="-57150" algn="l" defTabSz="400050">
            <a:lnSpc>
              <a:spcPct val="90000"/>
            </a:lnSpc>
            <a:spcBef>
              <a:spcPct val="0"/>
            </a:spcBef>
            <a:spcAft>
              <a:spcPct val="15000"/>
            </a:spcAft>
            <a:buChar char="••"/>
          </a:pPr>
          <a:r>
            <a:rPr lang="en-US" sz="900" kern="1200" dirty="0" smtClean="0"/>
            <a:t>Wiki forums</a:t>
          </a:r>
          <a:endParaRPr lang="en-US" sz="900" kern="1200" dirty="0"/>
        </a:p>
        <a:p>
          <a:pPr marL="57150" lvl="1" indent="-57150" algn="l" defTabSz="400050">
            <a:lnSpc>
              <a:spcPct val="90000"/>
            </a:lnSpc>
            <a:spcBef>
              <a:spcPct val="0"/>
            </a:spcBef>
            <a:spcAft>
              <a:spcPct val="15000"/>
            </a:spcAft>
            <a:buChar char="••"/>
          </a:pPr>
          <a:r>
            <a:rPr lang="en-US" sz="900" kern="1200" dirty="0" smtClean="0"/>
            <a:t>Bug-tracking tools</a:t>
          </a:r>
          <a:endParaRPr lang="en-US" sz="900" kern="1200" dirty="0"/>
        </a:p>
        <a:p>
          <a:pPr marL="57150" lvl="1" indent="-57150" algn="l" defTabSz="400050">
            <a:lnSpc>
              <a:spcPct val="90000"/>
            </a:lnSpc>
            <a:spcBef>
              <a:spcPct val="0"/>
            </a:spcBef>
            <a:spcAft>
              <a:spcPct val="15000"/>
            </a:spcAft>
            <a:buChar char="••"/>
          </a:pPr>
          <a:r>
            <a:rPr lang="en-US" sz="900" kern="1200" dirty="0" err="1" smtClean="0"/>
            <a:t>ClaRA</a:t>
          </a:r>
          <a:r>
            <a:rPr lang="en-US" sz="900" kern="1200" dirty="0" smtClean="0"/>
            <a:t> developers blog</a:t>
          </a:r>
          <a:endParaRPr lang="en-US" sz="900" kern="1200" dirty="0"/>
        </a:p>
        <a:p>
          <a:pPr marL="57150" lvl="1" indent="-57150" algn="l" defTabSz="400050">
            <a:lnSpc>
              <a:spcPct val="90000"/>
            </a:lnSpc>
            <a:spcBef>
              <a:spcPct val="0"/>
            </a:spcBef>
            <a:spcAft>
              <a:spcPct val="15000"/>
            </a:spcAft>
            <a:buChar char="••"/>
          </a:pPr>
          <a:r>
            <a:rPr lang="en-US" sz="900" kern="1200" dirty="0" smtClean="0"/>
            <a:t>Service deployment and management tools.</a:t>
          </a:r>
          <a:endParaRPr lang="en-US" sz="900" kern="1200" dirty="0"/>
        </a:p>
      </dsp:txBody>
      <dsp:txXfrm>
        <a:off x="4679505" y="1164693"/>
        <a:ext cx="2738354" cy="1164689"/>
      </dsp:txXfrm>
    </dsp:sp>
    <dsp:sp modelId="{DE233DCB-54F7-404A-8F87-2A963E29668B}">
      <dsp:nvSpPr>
        <dsp:cNvPr id="0" name=""/>
        <dsp:cNvSpPr/>
      </dsp:nvSpPr>
      <dsp:spPr>
        <a:xfrm>
          <a:off x="4679505" y="2329382"/>
          <a:ext cx="2738354" cy="1164689"/>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Release notes</a:t>
          </a:r>
          <a:endParaRPr lang="en-US" sz="900" kern="1200" dirty="0"/>
        </a:p>
        <a:p>
          <a:pPr marL="57150" lvl="1" indent="-57150" algn="l" defTabSz="400050">
            <a:lnSpc>
              <a:spcPct val="90000"/>
            </a:lnSpc>
            <a:spcBef>
              <a:spcPct val="0"/>
            </a:spcBef>
            <a:spcAft>
              <a:spcPct val="15000"/>
            </a:spcAft>
            <a:buChar char="••"/>
          </a:pPr>
          <a:r>
            <a:rPr lang="en-US" sz="900" kern="1200" dirty="0" smtClean="0"/>
            <a:t>Discussion forums</a:t>
          </a:r>
          <a:endParaRPr lang="en-US" sz="900" kern="1200" dirty="0"/>
        </a:p>
        <a:p>
          <a:pPr marL="57150" lvl="1" indent="-57150" algn="l" defTabSz="400050">
            <a:lnSpc>
              <a:spcPct val="90000"/>
            </a:lnSpc>
            <a:spcBef>
              <a:spcPct val="0"/>
            </a:spcBef>
            <a:spcAft>
              <a:spcPct val="15000"/>
            </a:spcAft>
            <a:buChar char="••"/>
          </a:pPr>
          <a:r>
            <a:rPr lang="en-US" sz="900" kern="1200" dirty="0" smtClean="0"/>
            <a:t>Maintenance and request tracking</a:t>
          </a:r>
          <a:endParaRPr lang="en-US" sz="900" kern="1200" dirty="0"/>
        </a:p>
      </dsp:txBody>
      <dsp:txXfrm>
        <a:off x="4679505" y="2329382"/>
        <a:ext cx="2738354" cy="116468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4E5F0-3EF7-8645-8C1B-E0D18DA59802}" type="datetimeFigureOut">
              <a:rPr lang="en-US" smtClean="0"/>
              <a:pPr/>
              <a:t>6/7/12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08AED-A6EE-094E-8F06-84B2773E32FF}" type="slidenum">
              <a:rPr lang="en-US" smtClean="0"/>
              <a:pPr/>
              <a:t>‹#›</a:t>
            </a:fld>
            <a:endParaRPr lang="en-US"/>
          </a:p>
        </p:txBody>
      </p:sp>
    </p:spTree>
    <p:extLst>
      <p:ext uri="{BB962C8B-B14F-4D97-AF65-F5344CB8AC3E}">
        <p14:creationId xmlns:p14="http://schemas.microsoft.com/office/powerpoint/2010/main" val="3523035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efficiency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 Architecture</a:t>
            </a:r>
          </a:p>
          <a:p>
            <a:r>
              <a:rPr lang="en-US" dirty="0" smtClean="0"/>
              <a:t>Encapsulation</a:t>
            </a:r>
            <a:r>
              <a:rPr lang="en-US" baseline="0" dirty="0" smtClean="0"/>
              <a:t> of physics analysis components in services</a:t>
            </a:r>
          </a:p>
          <a:p>
            <a:r>
              <a:rPr lang="en-US" baseline="0" dirty="0" smtClean="0"/>
              <a:t>Supports batch and cloud computing</a:t>
            </a:r>
          </a:p>
          <a:p>
            <a:r>
              <a:rPr lang="en-US" baseline="0" dirty="0" smtClean="0"/>
              <a:t>Multi-threaded</a:t>
            </a:r>
          </a:p>
          <a:p>
            <a:r>
              <a:rPr lang="en-US" baseline="0" dirty="0" smtClean="0"/>
              <a:t>Mature</a:t>
            </a:r>
            <a:endParaRPr lang="en-US" dirty="0"/>
          </a:p>
        </p:txBody>
      </p:sp>
      <p:sp>
        <p:nvSpPr>
          <p:cNvPr id="4" name="Slide Number Placeholder 3"/>
          <p:cNvSpPr>
            <a:spLocks noGrp="1"/>
          </p:cNvSpPr>
          <p:nvPr>
            <p:ph type="sldNum" sz="quarter" idx="10"/>
          </p:nvPr>
        </p:nvSpPr>
        <p:spPr/>
        <p:txBody>
          <a:bodyPr/>
          <a:lstStyle/>
          <a:p>
            <a:fld id="{28308AED-A6EE-094E-8F06-84B2773E32FF}" type="slidenum">
              <a:rPr lang="en-US" smtClean="0"/>
              <a:pPr/>
              <a:t>18</a:t>
            </a:fld>
            <a:endParaRPr lang="en-US"/>
          </a:p>
        </p:txBody>
      </p:sp>
    </p:spTree>
    <p:extLst>
      <p:ext uri="{BB962C8B-B14F-4D97-AF65-F5344CB8AC3E}">
        <p14:creationId xmlns:p14="http://schemas.microsoft.com/office/powerpoint/2010/main" val="1979127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a:t>
            </a:r>
            <a:r>
              <a:rPr lang="en-US" baseline="0" dirty="0" smtClean="0"/>
              <a:t> monitoring tool</a:t>
            </a:r>
            <a:endParaRPr lang="en-US" dirty="0"/>
          </a:p>
        </p:txBody>
      </p:sp>
      <p:sp>
        <p:nvSpPr>
          <p:cNvPr id="4" name="Slide Number Placeholder 3"/>
          <p:cNvSpPr>
            <a:spLocks noGrp="1"/>
          </p:cNvSpPr>
          <p:nvPr>
            <p:ph type="sldNum" sz="quarter" idx="10"/>
          </p:nvPr>
        </p:nvSpPr>
        <p:spPr/>
        <p:txBody>
          <a:bodyPr/>
          <a:lstStyle/>
          <a:p>
            <a:fld id="{28308AED-A6EE-094E-8F06-84B2773E32FF}" type="slidenum">
              <a:rPr lang="en-US" smtClean="0"/>
              <a:pPr/>
              <a:t>27</a:t>
            </a:fld>
            <a:endParaRPr lang="en-US"/>
          </a:p>
        </p:txBody>
      </p:sp>
    </p:spTree>
    <p:extLst>
      <p:ext uri="{BB962C8B-B14F-4D97-AF65-F5344CB8AC3E}">
        <p14:creationId xmlns:p14="http://schemas.microsoft.com/office/powerpoint/2010/main" val="386576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08AED-A6EE-094E-8F06-84B2773E32FF}" type="slidenum">
              <a:rPr lang="en-US" smtClean="0"/>
              <a:pPr/>
              <a:t>32</a:t>
            </a:fld>
            <a:endParaRPr lang="en-US"/>
          </a:p>
        </p:txBody>
      </p:sp>
    </p:spTree>
    <p:extLst>
      <p:ext uri="{BB962C8B-B14F-4D97-AF65-F5344CB8AC3E}">
        <p14:creationId xmlns:p14="http://schemas.microsoft.com/office/powerpoint/2010/main" val="81843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working with IT</a:t>
            </a:r>
            <a:r>
              <a:rPr lang="en-US" baseline="0" dirty="0" smtClean="0"/>
              <a:t> on the details of this deployment</a:t>
            </a:r>
            <a:endParaRPr lang="en-US" dirty="0"/>
          </a:p>
        </p:txBody>
      </p:sp>
      <p:sp>
        <p:nvSpPr>
          <p:cNvPr id="4" name="Slide Number Placeholder 3"/>
          <p:cNvSpPr>
            <a:spLocks noGrp="1"/>
          </p:cNvSpPr>
          <p:nvPr>
            <p:ph type="sldNum" sz="quarter" idx="10"/>
          </p:nvPr>
        </p:nvSpPr>
        <p:spPr/>
        <p:txBody>
          <a:bodyPr/>
          <a:lstStyle/>
          <a:p>
            <a:fld id="{6F96B22E-AC04-E443-92F2-85332A6EA883}" type="slidenum">
              <a:rPr lang="en-US" smtClean="0"/>
              <a:pPr/>
              <a:t>34</a:t>
            </a:fld>
            <a:endParaRPr lang="en-US"/>
          </a:p>
        </p:txBody>
      </p:sp>
    </p:spTree>
    <p:extLst>
      <p:ext uri="{BB962C8B-B14F-4D97-AF65-F5344CB8AC3E}">
        <p14:creationId xmlns:p14="http://schemas.microsoft.com/office/powerpoint/2010/main" val="79489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DDB1241-D4C9-524E-A8BA-56FE0270AFAB}" type="slidenum">
              <a:rPr lang="en-US">
                <a:solidFill>
                  <a:prstClr val="black"/>
                </a:solidFill>
                <a:ea typeface="ＭＳ Ｐゴシック" pitchFamily="1" charset="-128"/>
                <a:cs typeface="ＭＳ Ｐゴシック" pitchFamily="1" charset="-128"/>
              </a:rPr>
              <a:pPr/>
              <a:t>3</a:t>
            </a:fld>
            <a:endParaRPr lang="en-US">
              <a:solidFill>
                <a:prstClr val="black"/>
              </a:solidFill>
              <a:ea typeface="ＭＳ Ｐゴシック" pitchFamily="1" charset="-128"/>
              <a:cs typeface="ＭＳ Ｐゴシック" pitchFamily="1" charset="-128"/>
            </a:endParaRPr>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spcBef>
                <a:spcPct val="0"/>
              </a:spcBef>
            </a:pPr>
            <a:endParaRPr lang="en-US"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The Torus and Solenoid magnets provide bending power for tracking with sufficient momentum resolution to allow exclusive processes to be identified. At forward angles the Torus field provides large integral Bdl while the solenoid provides tracking at large angles over a limited radial distance.  </a:t>
            </a:r>
          </a:p>
        </p:txBody>
      </p:sp>
      <p:sp>
        <p:nvSpPr>
          <p:cNvPr id="35844" name="Slide Number Placeholder 3"/>
          <p:cNvSpPr>
            <a:spLocks noGrp="1"/>
          </p:cNvSpPr>
          <p:nvPr>
            <p:ph type="sldNum" sz="quarter" idx="5"/>
          </p:nvPr>
        </p:nvSpPr>
        <p:spPr>
          <a:noFill/>
        </p:spPr>
        <p:txBody>
          <a:bodyPr/>
          <a:lstStyle/>
          <a:p>
            <a:fld id="{136E42B9-729F-A947-B96C-58126739FB1C}"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GEMC is a software framework that interfaces with the GEANT4</a:t>
            </a:r>
            <a:r>
              <a:rPr lang="en-US" baseline="0" dirty="0" smtClean="0"/>
              <a:t> libraries. </a:t>
            </a:r>
          </a:p>
          <a:p>
            <a:endParaRPr lang="en-US" baseline="0" dirty="0" smtClean="0"/>
          </a:p>
          <a:p>
            <a:r>
              <a:rPr lang="en-US" baseline="0" dirty="0" smtClean="0"/>
              <a:t>It is driven by two design principles:</a:t>
            </a:r>
          </a:p>
          <a:p>
            <a:endParaRPr lang="en-US" baseline="0" dirty="0" smtClean="0"/>
          </a:p>
          <a:p>
            <a:pPr marL="0" indent="0">
              <a:buNone/>
            </a:pPr>
            <a:r>
              <a:rPr lang="en-US" baseline="0" dirty="0" smtClean="0"/>
              <a:t>Number 1: Use Object Oriented design that includes the </a:t>
            </a:r>
            <a:r>
              <a:rPr lang="en-US" baseline="0" dirty="0" err="1" smtClean="0"/>
              <a:t>c</a:t>
            </a:r>
            <a:r>
              <a:rPr lang="en-US" baseline="0" dirty="0" smtClean="0"/>
              <a:t>++ Standard Template Library.  </a:t>
            </a:r>
          </a:p>
          <a:p>
            <a:pPr marL="0" indent="0">
              <a:buNone/>
            </a:pPr>
            <a:r>
              <a:rPr lang="en-US" baseline="0" dirty="0" smtClean="0"/>
              <a:t>      The geant4 solid, logical physical volumes, magnetic fields, sensitivities, etc  are abstracted into general classes that can be built from the database of user choice. </a:t>
            </a:r>
          </a:p>
          <a:p>
            <a:pPr marL="0" indent="0">
              <a:buNone/>
            </a:pPr>
            <a:r>
              <a:rPr lang="en-US" baseline="0" dirty="0" smtClean="0"/>
              <a:t>For example, one can use MYSQL, GDML or CLARA to define the geometry. </a:t>
            </a:r>
          </a:p>
          <a:p>
            <a:pPr marL="0" indent="0">
              <a:buNone/>
            </a:pPr>
            <a:r>
              <a:rPr lang="en-US" baseline="0" dirty="0" smtClean="0"/>
              <a:t>     </a:t>
            </a:r>
          </a:p>
          <a:p>
            <a:pPr marL="0" indent="0">
              <a:buNone/>
            </a:pPr>
            <a:r>
              <a:rPr lang="en-US" baseline="0" dirty="0" smtClean="0"/>
              <a:t>Number 2: All simulation parameters must stored external to the code, stored in an external database. In other words, there are no hardcoded numbers in </a:t>
            </a:r>
            <a:r>
              <a:rPr lang="en-US" baseline="0" dirty="0" err="1" smtClean="0"/>
              <a:t>gemc</a:t>
            </a:r>
            <a:r>
              <a:rPr lang="en-US" baseline="0" dirty="0" smtClean="0"/>
              <a:t>.</a:t>
            </a:r>
          </a:p>
          <a:p>
            <a:pPr marL="0" indent="0">
              <a:buNone/>
            </a:pPr>
            <a:r>
              <a:rPr lang="en-US" baseline="0" dirty="0" smtClean="0"/>
              <a:t>     In fact </a:t>
            </a:r>
            <a:r>
              <a:rPr lang="en-US" baseline="0" dirty="0" err="1" smtClean="0"/>
              <a:t>gemc</a:t>
            </a:r>
            <a:r>
              <a:rPr lang="en-US" baseline="0" dirty="0" smtClean="0"/>
              <a:t> is </a:t>
            </a:r>
            <a:r>
              <a:rPr lang="en-US" u="sng" baseline="0" dirty="0" smtClean="0"/>
              <a:t>agnostic</a:t>
            </a:r>
            <a:r>
              <a:rPr lang="en-US" baseline="0" dirty="0" smtClean="0"/>
              <a:t> on the detector: choosing what configuration to use is a matter of choosing what database to use, a choice that can be done trivially at run time.</a:t>
            </a:r>
          </a:p>
          <a:p>
            <a:pPr marL="0" indent="0">
              <a:buNone/>
            </a:pPr>
            <a:r>
              <a:rPr lang="en-US" baseline="0" dirty="0" smtClean="0"/>
              <a:t> </a:t>
            </a:r>
          </a:p>
          <a:p>
            <a:pPr marL="0" indent="0">
              <a:buNone/>
            </a:pPr>
            <a:r>
              <a:rPr lang="en-US" baseline="0" dirty="0" smtClean="0"/>
              <a:t>     </a:t>
            </a: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Documentation:</a:t>
            </a:r>
            <a:endParaRPr lang="en-US" baseline="0" dirty="0" smtClean="0"/>
          </a:p>
          <a:p>
            <a:endParaRPr lang="en-US" baseline="0" dirty="0" smtClean="0"/>
          </a:p>
          <a:p>
            <a:r>
              <a:rPr lang="en-US" baseline="0" dirty="0" err="1" smtClean="0"/>
              <a:t>Gemc</a:t>
            </a:r>
            <a:r>
              <a:rPr lang="en-US" baseline="0" dirty="0" smtClean="0"/>
              <a:t> uses </a:t>
            </a:r>
            <a:r>
              <a:rPr lang="en-US" baseline="0" dirty="0" err="1" smtClean="0"/>
              <a:t>doxygen</a:t>
            </a:r>
            <a:r>
              <a:rPr lang="en-US" baseline="0" dirty="0" smtClean="0"/>
              <a:t>; that documentation is generated nightly. Classes and method are defined inline and described in details.</a:t>
            </a:r>
          </a:p>
          <a:p>
            <a:endParaRPr lang="en-US" baseline="0" dirty="0" smtClean="0"/>
          </a:p>
          <a:p>
            <a:r>
              <a:rPr lang="en-US" baseline="0" dirty="0" err="1" smtClean="0"/>
              <a:t>Gemc</a:t>
            </a:r>
            <a:r>
              <a:rPr lang="en-US" baseline="0" dirty="0" smtClean="0"/>
              <a:t> makes extensive use of Mantis, a web based Bug/Features request system. Bugs are tracked, solutions and debugging are logged, all the conversation is automatically sent by email to the interested parties.</a:t>
            </a:r>
          </a:p>
          <a:p>
            <a:endParaRPr lang="en-US" baseline="0" dirty="0" smtClean="0"/>
          </a:p>
          <a:p>
            <a:r>
              <a:rPr lang="en-US" dirty="0" smtClean="0"/>
              <a:t>The project timeline uses</a:t>
            </a:r>
            <a:r>
              <a:rPr lang="en-US" baseline="0" dirty="0" smtClean="0"/>
              <a:t> the </a:t>
            </a:r>
            <a:r>
              <a:rPr lang="en-US" baseline="0" dirty="0" err="1" smtClean="0"/>
              <a:t>Omniplan</a:t>
            </a:r>
            <a:r>
              <a:rPr lang="en-US" baseline="0" dirty="0" smtClean="0"/>
              <a:t> software. Resources are allocated, projects are assigned with duration time. Milestone are managed. </a:t>
            </a:r>
          </a:p>
          <a:p>
            <a:endParaRPr lang="en-US" baseline="0" dirty="0" smtClean="0"/>
          </a:p>
          <a:p>
            <a:r>
              <a:rPr lang="en-US" baseline="0" dirty="0" smtClean="0"/>
              <a:t>The software is released on the subversion repository, and it is maintained and tested across several platform. M. Ungaro, the author of the code, supervise all aspects of development and has in place code validation and testing. Some runs every 15 minutes, some daily. For example, if a change is introduced that will not cause compilation error for a particular platform, his pager will alarm!</a:t>
            </a:r>
          </a:p>
          <a:p>
            <a:endParaRPr lang="en-US" baseline="0" dirty="0" smtClean="0"/>
          </a:p>
          <a:p>
            <a:r>
              <a:rPr lang="en-US" baseline="0" dirty="0" smtClean="0"/>
              <a:t>All of this is kept on the </a:t>
            </a:r>
            <a:r>
              <a:rPr lang="en-US" baseline="0" dirty="0" err="1" smtClean="0"/>
              <a:t>gemc</a:t>
            </a:r>
            <a:r>
              <a:rPr lang="en-US" baseline="0" dirty="0" smtClean="0"/>
              <a:t> website, that also store </a:t>
            </a:r>
            <a:r>
              <a:rPr lang="en-US" baseline="0" dirty="0" err="1" smtClean="0"/>
              <a:t>howtos</a:t>
            </a:r>
            <a:r>
              <a:rPr lang="en-US" baseline="0" dirty="0" smtClean="0"/>
              <a:t>, tutorials, quick guides, step by step installation guides. We invite you to visit this website.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generation: </a:t>
            </a:r>
            <a:r>
              <a:rPr lang="en-US" baseline="0" dirty="0" err="1" smtClean="0"/>
              <a:t>Socrat</a:t>
            </a:r>
            <a:r>
              <a:rPr lang="en-US" baseline="0" dirty="0" smtClean="0"/>
              <a:t>, developed with GEMC/Root</a:t>
            </a:r>
          </a:p>
          <a:p>
            <a:r>
              <a:rPr lang="en-US" baseline="0" dirty="0" smtClean="0"/>
              <a:t>Then SOT, ‘</a:t>
            </a:r>
            <a:r>
              <a:rPr lang="en-US" baseline="0" dirty="0" err="1" smtClean="0"/>
              <a:t>Clarafication</a:t>
            </a:r>
            <a:r>
              <a:rPr lang="en-US" baseline="0" dirty="0" smtClean="0"/>
              <a:t>’ of </a:t>
            </a:r>
            <a:r>
              <a:rPr lang="en-US" baseline="0" dirty="0" err="1" smtClean="0"/>
              <a:t>Socrat</a:t>
            </a:r>
            <a:endParaRPr lang="en-US" baseline="0" dirty="0" smtClean="0"/>
          </a:p>
          <a:p>
            <a:r>
              <a:rPr lang="en-US" baseline="0" dirty="0" smtClean="0"/>
              <a:t>Then a variety of event reconstruction services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Hough transform, </a:t>
            </a:r>
            <a:r>
              <a:rPr lang="en-US" dirty="0" err="1" smtClean="0"/>
              <a:t>Kalman</a:t>
            </a:r>
            <a:r>
              <a:rPr lang="en-US" dirty="0" smtClean="0"/>
              <a:t> filter</a:t>
            </a:r>
            <a:endParaRPr lang="en-US" dirty="0"/>
          </a:p>
        </p:txBody>
      </p:sp>
      <p:sp>
        <p:nvSpPr>
          <p:cNvPr id="4" name="Slide Number Placeholder 3"/>
          <p:cNvSpPr>
            <a:spLocks noGrp="1"/>
          </p:cNvSpPr>
          <p:nvPr>
            <p:ph type="sldNum" sz="quarter" idx="10"/>
          </p:nvPr>
        </p:nvSpPr>
        <p:spPr/>
        <p:txBody>
          <a:bodyPr/>
          <a:lstStyle/>
          <a:p>
            <a:fld id="{28308AED-A6EE-094E-8F06-84B2773E32FF}" type="slidenum">
              <a:rPr lang="en-US" smtClean="0"/>
              <a:pPr/>
              <a:t>11</a:t>
            </a:fld>
            <a:endParaRPr lang="en-US"/>
          </a:p>
        </p:txBody>
      </p:sp>
    </p:spTree>
    <p:extLst>
      <p:ext uri="{BB962C8B-B14F-4D97-AF65-F5344CB8AC3E}">
        <p14:creationId xmlns:p14="http://schemas.microsoft.com/office/powerpoint/2010/main" val="115297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a:t>
            </a:r>
            <a:r>
              <a:rPr lang="en-US" baseline="0" dirty="0" smtClean="0"/>
              <a:t> resolutions obtained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450" y="1117600"/>
            <a:ext cx="3181350" cy="705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117600"/>
            <a:ext cx="3181350" cy="705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AFAB11-C1DC-9C44-84BF-88A498B15846}" type="datetime1">
              <a:rPr lang="en-US" smtClean="0">
                <a:solidFill>
                  <a:prstClr val="black"/>
                </a:solidFill>
              </a:rPr>
              <a:pPr/>
              <a:t>6/7/12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7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608A73-4CB3-2348-8D0F-B06FF370F4B5}" type="datetime1">
              <a:rPr lang="en-US" smtClean="0">
                <a:solidFill>
                  <a:prstClr val="black"/>
                </a:solidFill>
              </a:rPr>
              <a:pPr/>
              <a:t>6/7/12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2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1B8D92-FB37-1741-9493-1375BCFED5BA}" type="datetime1">
              <a:rPr lang="en-US">
                <a:solidFill>
                  <a:prstClr val="black"/>
                </a:solidFill>
              </a:rPr>
              <a:pPr/>
              <a:t>6/7/12</a:t>
            </a:fld>
            <a:endParaRPr lang="en-US">
              <a:solidFill>
                <a:prstClr val="black"/>
              </a:solidFill>
            </a:endParaRPr>
          </a:p>
        </p:txBody>
      </p:sp>
      <p:sp>
        <p:nvSpPr>
          <p:cNvPr id="5" name="Footer Placeholder 4"/>
          <p:cNvSpPr>
            <a:spLocks noGrp="1"/>
          </p:cNvSpPr>
          <p:nvPr>
            <p:ph type="ftr" sz="quarter" idx="11"/>
          </p:nvPr>
        </p:nvSpPr>
        <p:spPr>
          <a:xfrm>
            <a:off x="-42335" y="6533005"/>
            <a:ext cx="897467" cy="365125"/>
          </a:xfrm>
          <a:prstGeom prst="rect">
            <a:avLst/>
          </a:prstGeom>
        </p:spPr>
        <p:txBody>
          <a:bodyPr/>
          <a:lstStyle/>
          <a:p>
            <a:r>
              <a:rPr lang="en-US" smtClean="0">
                <a:solidFill>
                  <a:prstClr val="black">
                    <a:tint val="75000"/>
                  </a:prstClr>
                </a:solidFill>
              </a:rPr>
              <a:t>M. Ungaro</a:t>
            </a:r>
            <a:endParaRPr lang="en-US">
              <a:solidFill>
                <a:prstClr val="black">
                  <a:tint val="75000"/>
                </a:prstClr>
              </a:solidFill>
            </a:endParaRPr>
          </a:p>
        </p:txBody>
      </p:sp>
      <p:sp>
        <p:nvSpPr>
          <p:cNvPr id="6" name="Slide Number Placeholder 5"/>
          <p:cNvSpPr>
            <a:spLocks noGrp="1"/>
          </p:cNvSpPr>
          <p:nvPr>
            <p:ph type="sldNum" sz="quarter" idx="12"/>
          </p:nvPr>
        </p:nvSpPr>
        <p:spPr>
          <a:xfrm>
            <a:off x="4322417" y="6356350"/>
            <a:ext cx="2133600" cy="365125"/>
          </a:xfrm>
          <a:prstGeom prst="rect">
            <a:avLst/>
          </a:prstGeom>
        </p:spPr>
        <p:txBody>
          <a:bodyPr/>
          <a:lstStyle/>
          <a:p>
            <a:fld id="{709CF95D-2D67-8441-8B1C-9C208191944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883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7805502"/>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8627CA-471C-E74F-9DE3-73B9E3384253}" type="datetime1">
              <a:rPr lang="en-US" smtClean="0"/>
              <a:pPr/>
              <a:t>6/7/12</a:t>
            </a:fld>
            <a:endParaRPr lang="en-US"/>
          </a:p>
        </p:txBody>
      </p:sp>
      <p:sp>
        <p:nvSpPr>
          <p:cNvPr id="3" name="Footer Placeholder 2"/>
          <p:cNvSpPr>
            <a:spLocks noGrp="1"/>
          </p:cNvSpPr>
          <p:nvPr>
            <p:ph type="ftr" sz="quarter" idx="11"/>
          </p:nvPr>
        </p:nvSpPr>
        <p:spPr>
          <a:xfrm>
            <a:off x="-42335" y="6533005"/>
            <a:ext cx="897467" cy="365125"/>
          </a:xfrm>
          <a:prstGeom prst="rect">
            <a:avLst/>
          </a:prstGeom>
        </p:spPr>
        <p:txBody>
          <a:bodyPr/>
          <a:lstStyle/>
          <a:p>
            <a:r>
              <a:rPr lang="en-US" smtClean="0"/>
              <a:t>M. Ungaro</a:t>
            </a:r>
            <a:endParaRPr lang="en-US"/>
          </a:p>
        </p:txBody>
      </p:sp>
      <p:sp>
        <p:nvSpPr>
          <p:cNvPr id="4" name="Slide Number Placeholder 3"/>
          <p:cNvSpPr>
            <a:spLocks noGrp="1"/>
          </p:cNvSpPr>
          <p:nvPr>
            <p:ph type="sldNum" sz="quarter" idx="12"/>
          </p:nvPr>
        </p:nvSpPr>
        <p:spPr>
          <a:xfrm>
            <a:off x="4322417" y="6356350"/>
            <a:ext cx="2133600" cy="365125"/>
          </a:xfrm>
          <a:prstGeom prst="rect">
            <a:avLst/>
          </a:prstGeom>
        </p:spPr>
        <p:txBody>
          <a:bodyPr/>
          <a:lstStyle/>
          <a:p>
            <a:fld id="{709CF95D-2D67-8441-8B1C-9C2081919440}" type="slidenum">
              <a:rPr lang="en-US" smtClean="0"/>
              <a:pPr/>
              <a:t>‹#›</a:t>
            </a:fld>
            <a:endParaRPr lang="en-US"/>
          </a:p>
        </p:txBody>
      </p:sp>
    </p:spTree>
    <p:extLst>
      <p:ext uri="{BB962C8B-B14F-4D97-AF65-F5344CB8AC3E}">
        <p14:creationId xmlns:p14="http://schemas.microsoft.com/office/powerpoint/2010/main" val="22635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AFAB11-C1DC-9C44-84BF-88A498B15846}" type="datetime1">
              <a:rPr lang="en-US" smtClean="0">
                <a:solidFill>
                  <a:prstClr val="black"/>
                </a:solidFill>
              </a:rPr>
              <a:pPr/>
              <a:t>6/7/12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608A73-4CB3-2348-8D0F-B06FF370F4B5}" type="datetime1">
              <a:rPr lang="en-US" smtClean="0">
                <a:solidFill>
                  <a:prstClr val="black"/>
                </a:solidFill>
              </a:rPr>
              <a:pPr/>
              <a:t>6/7/12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21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15CA77-7FE4-B344-8B36-9951728DB379}" type="datetime1">
              <a:rPr lang="en-US" smtClean="0">
                <a:solidFill>
                  <a:prstClr val="black"/>
                </a:solidFill>
              </a:rPr>
              <a:pPr/>
              <a:t>6/7/12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179C7D-C549-4D7F-86B8-501D71EB076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6934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jpe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 Id="rId6" Type="http://schemas.openxmlformats.org/officeDocument/2006/relationships/image" Target="../media/image1.png"/><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theme" Target="../theme/theme4.xml"/><Relationship Id="rId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7"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8"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9"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83" r:id="rId5"/>
  </p:sldLayoutIdLst>
  <p:transition xmlns:p14="http://schemas.microsoft.com/office/powerpoint/2010/main">
    <p:fade/>
  </p:transition>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5"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6"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7"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Lst>
  <p:transition xmlns:p14="http://schemas.microsoft.com/office/powerpoint/2010/main">
    <p:fade/>
  </p:transition>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6"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7"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8"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9" r:id="rId4"/>
  </p:sldLayoutIdLst>
  <p:transition xmlns:p14="http://schemas.microsoft.com/office/powerpoint/2010/main">
    <p:fade/>
  </p:transition>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defTabSz="914400" eaLnBrk="0" fontAlgn="base" hangingPunct="0">
              <a:spcBef>
                <a:spcPct val="0"/>
              </a:spcBef>
              <a:spcAft>
                <a:spcPct val="0"/>
              </a:spcAft>
              <a:defRPr/>
            </a:pPr>
            <a:endParaRPr lang="en-US" sz="3200" b="1">
              <a:solidFill>
                <a:srgbClr val="000000"/>
              </a:solidFill>
              <a:latin typeface="Times New Roman" pitchFamily="18" charset="0"/>
              <a:ea typeface="ＭＳ Ｐゴシック" charset="-128"/>
            </a:endParaRPr>
          </a:p>
        </p:txBody>
      </p:sp>
      <p:sp>
        <p:nvSpPr>
          <p:cNvPr id="792584" name="Rectangle 8"/>
          <p:cNvSpPr>
            <a:spLocks noChangeArrowheads="1"/>
          </p:cNvSpPr>
          <p:nvPr/>
        </p:nvSpPr>
        <p:spPr bwMode="auto">
          <a:xfrm>
            <a:off x="2849563" y="6375401"/>
            <a:ext cx="4038600" cy="381643"/>
          </a:xfrm>
          <a:prstGeom prst="rect">
            <a:avLst/>
          </a:prstGeom>
          <a:solidFill>
            <a:schemeClr val="bg1"/>
          </a:solidFill>
          <a:ln w="9525">
            <a:noFill/>
            <a:miter lim="800000"/>
            <a:headEnd/>
            <a:tailEnd/>
          </a:ln>
        </p:spPr>
        <p:txBody>
          <a:bodyPr wrap="square" lIns="0" tIns="0" rIns="0" bIns="0">
            <a:spAutoFit/>
          </a:bodyPr>
          <a:lstStyle/>
          <a:p>
            <a:pPr algn="ctr" defTabSz="914400" eaLnBrk="0" fontAlgn="base" hangingPunct="0">
              <a:lnSpc>
                <a:spcPct val="80000"/>
              </a:lnSpc>
              <a:spcBef>
                <a:spcPct val="0"/>
              </a:spcBef>
              <a:spcAft>
                <a:spcPct val="0"/>
              </a:spcAft>
              <a:defRPr/>
            </a:pPr>
            <a:r>
              <a:rPr lang="en-US" sz="1000" b="1" dirty="0">
                <a:solidFill>
                  <a:srgbClr val="339966"/>
                </a:solidFill>
                <a:ea typeface="ＭＳ Ｐゴシック" pitchFamily="-110" charset="-128"/>
              </a:rPr>
              <a:t>   </a:t>
            </a:r>
          </a:p>
          <a:p>
            <a:pPr algn="ctr" defTabSz="914400" eaLnBrk="0" fontAlgn="base" hangingPunct="0">
              <a:lnSpc>
                <a:spcPct val="80000"/>
              </a:lnSpc>
              <a:spcBef>
                <a:spcPct val="0"/>
              </a:spcBef>
              <a:spcAft>
                <a:spcPct val="0"/>
              </a:spcAft>
              <a:defRPr/>
            </a:pPr>
            <a:r>
              <a:rPr lang="en-US" sz="1100" b="1" dirty="0">
                <a:solidFill>
                  <a:srgbClr val="339966"/>
                </a:solidFill>
                <a:ea typeface="ＭＳ Ｐゴシック" pitchFamily="-110" charset="-128"/>
              </a:rPr>
              <a:t>Thomas Jefferson National Accelerator Facility</a:t>
            </a:r>
          </a:p>
          <a:p>
            <a:pPr algn="ctr" defTabSz="914400" eaLnBrk="0" fontAlgn="base" hangingPunct="0">
              <a:lnSpc>
                <a:spcPct val="80000"/>
              </a:lnSpc>
              <a:spcBef>
                <a:spcPct val="0"/>
              </a:spcBef>
              <a:spcAft>
                <a:spcPct val="0"/>
              </a:spcAft>
              <a:defRPr/>
            </a:pPr>
            <a:endParaRPr lang="en-US" sz="1000" b="1" dirty="0">
              <a:solidFill>
                <a:srgbClr val="339966"/>
              </a:solidFill>
              <a:ea typeface="ＭＳ Ｐゴシック" pitchFamily="-110" charset="-128"/>
            </a:endParaRPr>
          </a:p>
        </p:txBody>
      </p:sp>
      <p:pic>
        <p:nvPicPr>
          <p:cNvPr id="1031" name="Picture 9"/>
          <p:cNvPicPr>
            <a:picLocks noChangeAspect="1" noChangeArrowheads="1"/>
          </p:cNvPicPr>
          <p:nvPr/>
        </p:nvPicPr>
        <p:blipFill>
          <a:blip r:embed="rId2" cstate="print"/>
          <a:srcRect/>
          <a:stretch>
            <a:fillRect/>
          </a:stretch>
        </p:blipFill>
        <p:spPr bwMode="auto">
          <a:xfrm>
            <a:off x="7339013" y="6364288"/>
            <a:ext cx="1612900" cy="422275"/>
          </a:xfrm>
          <a:prstGeom prst="rect">
            <a:avLst/>
          </a:prstGeom>
          <a:noFill/>
          <a:ln w="9525">
            <a:noFill/>
            <a:miter lim="800000"/>
            <a:headEnd/>
            <a:tailEnd/>
          </a:ln>
        </p:spPr>
      </p:pic>
      <p:sp>
        <p:nvSpPr>
          <p:cNvPr id="792586" name="Rectangle 10"/>
          <p:cNvSpPr>
            <a:spLocks noChangeArrowheads="1"/>
          </p:cNvSpPr>
          <p:nvPr/>
        </p:nvSpPr>
        <p:spPr bwMode="auto">
          <a:xfrm>
            <a:off x="6977063" y="6570663"/>
            <a:ext cx="296862" cy="92075"/>
          </a:xfrm>
          <a:prstGeom prst="rect">
            <a:avLst/>
          </a:prstGeom>
          <a:noFill/>
          <a:ln w="9525">
            <a:noFill/>
            <a:miter lim="800000"/>
            <a:headEnd/>
            <a:tailEnd/>
          </a:ln>
          <a:effectLst/>
        </p:spPr>
        <p:txBody>
          <a:bodyPr wrap="none" lIns="0" tIns="0" rIns="0" bIns="0">
            <a:spAutoFit/>
          </a:bodyPr>
          <a:lstStyle/>
          <a:p>
            <a:pPr algn="ctr" defTabSz="914400" eaLnBrk="0" fontAlgn="base" hangingPunct="0">
              <a:spcBef>
                <a:spcPct val="0"/>
              </a:spcBef>
              <a:spcAft>
                <a:spcPct val="0"/>
              </a:spcAft>
              <a:defRPr/>
            </a:pPr>
            <a:r>
              <a:rPr lang="en-US" altLang="en-US" sz="600" b="1">
                <a:solidFill>
                  <a:srgbClr val="FFFFFF"/>
                </a:solidFill>
                <a:ea typeface="ＭＳ Ｐゴシック" pitchFamily="-110" charset="-128"/>
              </a:rPr>
              <a:t>Page </a:t>
            </a:r>
            <a:fld id="{C0885CA2-C4F2-4737-B8CD-57CAEC80E2A4}" type="slidenum">
              <a:rPr lang="en-US" altLang="en-US" sz="600" b="1">
                <a:solidFill>
                  <a:srgbClr val="FFFFFF"/>
                </a:solidFill>
                <a:ea typeface="ＭＳ Ｐゴシック" pitchFamily="-110" charset="-128"/>
              </a:rPr>
              <a:pPr algn="ctr" defTabSz="914400" eaLnBrk="0" fontAlgn="base" hangingPunct="0">
                <a:spcBef>
                  <a:spcPct val="0"/>
                </a:spcBef>
                <a:spcAft>
                  <a:spcPct val="0"/>
                </a:spcAft>
                <a:defRPr/>
              </a:pPr>
              <a:t>‹#›</a:t>
            </a:fld>
            <a:endParaRPr lang="en-US" sz="600" b="1">
              <a:solidFill>
                <a:srgbClr val="FFFFFF"/>
              </a:solidFill>
              <a:ea typeface="ＭＳ Ｐゴシック" pitchFamily="-110" charset="-128"/>
            </a:endParaRPr>
          </a:p>
        </p:txBody>
      </p:sp>
      <p:pic>
        <p:nvPicPr>
          <p:cNvPr id="1033" name="Picture 12" descr="NP-logo-Nl copy"/>
          <p:cNvPicPr>
            <a:picLocks noChangeAspect="1" noChangeArrowheads="1"/>
          </p:cNvPicPr>
          <p:nvPr/>
        </p:nvPicPr>
        <p:blipFill>
          <a:blip r:embed="rId3" cstate="print"/>
          <a:srcRect/>
          <a:stretch>
            <a:fillRect/>
          </a:stretch>
        </p:blipFill>
        <p:spPr bwMode="auto">
          <a:xfrm>
            <a:off x="0" y="6324600"/>
            <a:ext cx="1295400" cy="533400"/>
          </a:xfrm>
          <a:prstGeom prst="rect">
            <a:avLst/>
          </a:prstGeom>
          <a:noFill/>
          <a:ln w="9525">
            <a:noFill/>
            <a:miter lim="800000"/>
            <a:headEnd/>
            <a:tailEnd/>
          </a:ln>
        </p:spPr>
      </p:pic>
      <p:pic>
        <p:nvPicPr>
          <p:cNvPr id="1034" name="Picture 13"/>
          <p:cNvPicPr>
            <a:picLocks noChangeAspect="1" noChangeArrowheads="1"/>
          </p:cNvPicPr>
          <p:nvPr/>
        </p:nvPicPr>
        <p:blipFill>
          <a:blip r:embed="rId4" cstate="print"/>
          <a:srcRect/>
          <a:stretch>
            <a:fillRect/>
          </a:stretch>
        </p:blipFill>
        <p:spPr bwMode="auto">
          <a:xfrm>
            <a:off x="1600200" y="6375400"/>
            <a:ext cx="914400"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xmlns:p14="http://schemas.microsoft.com/office/powerpoint/2010/main">
    <p:fade/>
  </p:transition>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gi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gi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png"/><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2"/>
          <p:cNvSpPr txBox="1">
            <a:spLocks noChangeArrowheads="1"/>
          </p:cNvSpPr>
          <p:nvPr/>
        </p:nvSpPr>
        <p:spPr bwMode="auto">
          <a:xfrm>
            <a:off x="488950" y="3606800"/>
            <a:ext cx="8118475" cy="1354217"/>
          </a:xfrm>
          <a:prstGeom prst="rect">
            <a:avLst/>
          </a:prstGeom>
          <a:solidFill>
            <a:schemeClr val="bg1"/>
          </a:solidFill>
          <a:ln w="12700">
            <a:noFill/>
            <a:miter lim="800000"/>
            <a:headEnd/>
            <a:tailEnd/>
          </a:ln>
        </p:spPr>
        <p:txBody>
          <a:bodyPr>
            <a:spAutoFit/>
          </a:bodyPr>
          <a:lstStyle/>
          <a:p>
            <a:pPr algn="ctr" eaLnBrk="0" hangingPunct="0">
              <a:defRPr/>
            </a:pPr>
            <a:r>
              <a:rPr lang="en-US" altLang="en-US" sz="3200" b="1" dirty="0" smtClean="0">
                <a:solidFill>
                  <a:srgbClr val="CC3399"/>
                </a:solidFill>
                <a:latin typeface="Arial" pitchFamily="34" charset="0"/>
              </a:rPr>
              <a:t>Dennis Weygand</a:t>
            </a:r>
          </a:p>
          <a:p>
            <a:pPr algn="ctr" eaLnBrk="0" hangingPunct="0">
              <a:defRPr/>
            </a:pPr>
            <a:r>
              <a:rPr lang="en-US" altLang="en-US" sz="3200" b="1" dirty="0" smtClean="0">
                <a:solidFill>
                  <a:srgbClr val="CC3399"/>
                </a:solidFill>
                <a:latin typeface="Arial" pitchFamily="34" charset="0"/>
              </a:rPr>
              <a:t>CLAS12 Software Project </a:t>
            </a:r>
            <a:r>
              <a:rPr lang="en-US" altLang="en-US" sz="3200" b="1" dirty="0">
                <a:solidFill>
                  <a:srgbClr val="CC3399"/>
                </a:solidFill>
                <a:latin typeface="Arial" pitchFamily="34" charset="0"/>
              </a:rPr>
              <a:t>Manager</a:t>
            </a:r>
          </a:p>
          <a:p>
            <a:pPr algn="ctr" eaLnBrk="0" hangingPunct="0">
              <a:defRPr/>
            </a:pPr>
            <a:endParaRPr lang="en-US" altLang="en-US" b="1" dirty="0">
              <a:solidFill>
                <a:srgbClr val="CC3399"/>
              </a:solidFill>
              <a:effectLst>
                <a:outerShdw blurRad="38100" dist="38100" dir="2700000" algn="tl">
                  <a:srgbClr val="000000">
                    <a:alpha val="43137"/>
                  </a:srgbClr>
                </a:outerShdw>
              </a:effectLst>
              <a:latin typeface="Arial" pitchFamily="34" charset="0"/>
            </a:endParaRPr>
          </a:p>
        </p:txBody>
      </p:sp>
      <p:sp>
        <p:nvSpPr>
          <p:cNvPr id="208925" name="Text Box 29"/>
          <p:cNvSpPr txBox="1">
            <a:spLocks noChangeArrowheads="1"/>
          </p:cNvSpPr>
          <p:nvPr/>
        </p:nvSpPr>
        <p:spPr bwMode="auto">
          <a:xfrm>
            <a:off x="1014413" y="1065213"/>
            <a:ext cx="7067550" cy="1300162"/>
          </a:xfrm>
          <a:prstGeom prst="rect">
            <a:avLst/>
          </a:prstGeom>
          <a:noFill/>
          <a:ln w="9525">
            <a:noFill/>
            <a:miter lim="800000"/>
            <a:headEnd/>
            <a:tailEnd/>
          </a:ln>
          <a:effectLst/>
        </p:spPr>
        <p:txBody>
          <a:bodyPr>
            <a:spAutoFit/>
          </a:bodyPr>
          <a:lstStyle/>
          <a:p>
            <a:pPr marL="577850" indent="-577850" algn="ctr" eaLnBrk="0" hangingPunct="0">
              <a:defRPr/>
            </a:pPr>
            <a:endParaRPr lang="en-US" sz="3600">
              <a:solidFill>
                <a:srgbClr val="333399"/>
              </a:solidFill>
              <a:effectLst>
                <a:outerShdw blurRad="38100" dist="38100" dir="2700000" algn="tl">
                  <a:srgbClr val="C0C0C0"/>
                </a:outerShdw>
              </a:effectLst>
              <a:cs typeface="Times New Roman" pitchFamily="18" charset="0"/>
            </a:endParaRPr>
          </a:p>
          <a:p>
            <a:pPr marL="577850" indent="-577850" algn="ctr" eaLnBrk="0" hangingPunct="0">
              <a:spcBef>
                <a:spcPct val="20000"/>
              </a:spcBef>
              <a:buClr>
                <a:schemeClr val="accent1"/>
              </a:buClr>
              <a:buFont typeface="Wingdings" pitchFamily="2" charset="2"/>
              <a:buNone/>
              <a:defRPr/>
            </a:pPr>
            <a:r>
              <a:rPr lang="en-US" sz="3600" i="1">
                <a:solidFill>
                  <a:srgbClr val="333399"/>
                </a:solidFill>
                <a:effectLst>
                  <a:outerShdw blurRad="38100" dist="38100" dir="2700000" algn="tl">
                    <a:srgbClr val="C0C0C0"/>
                  </a:outerShdw>
                </a:effectLst>
              </a:rPr>
              <a:t>   </a:t>
            </a:r>
          </a:p>
        </p:txBody>
      </p:sp>
      <p:sp>
        <p:nvSpPr>
          <p:cNvPr id="6148" name="Text Box 36"/>
          <p:cNvSpPr txBox="1">
            <a:spLocks noChangeArrowheads="1"/>
          </p:cNvSpPr>
          <p:nvPr/>
        </p:nvSpPr>
        <p:spPr bwMode="auto">
          <a:xfrm>
            <a:off x="3844925" y="5453063"/>
            <a:ext cx="4918075" cy="861774"/>
          </a:xfrm>
          <a:prstGeom prst="rect">
            <a:avLst/>
          </a:prstGeom>
          <a:solidFill>
            <a:schemeClr val="bg1"/>
          </a:solidFill>
          <a:ln w="12700">
            <a:noFill/>
            <a:miter lim="800000"/>
            <a:headEnd/>
            <a:tailEnd/>
          </a:ln>
        </p:spPr>
        <p:txBody>
          <a:bodyPr>
            <a:spAutoFit/>
          </a:bodyPr>
          <a:lstStyle/>
          <a:p>
            <a:pPr algn="r" eaLnBrk="0" hangingPunct="0">
              <a:defRPr/>
            </a:pPr>
            <a:r>
              <a:rPr lang="en-US" altLang="en-US" sz="1400" b="1" dirty="0" smtClean="0">
                <a:solidFill>
                  <a:srgbClr val="002060"/>
                </a:solidFill>
              </a:rPr>
              <a:t>12 </a:t>
            </a:r>
            <a:r>
              <a:rPr lang="en-US" altLang="en-US" sz="1400" b="1" dirty="0" err="1" smtClean="0">
                <a:solidFill>
                  <a:srgbClr val="002060"/>
                </a:solidFill>
              </a:rPr>
              <a:t>GeV</a:t>
            </a:r>
            <a:r>
              <a:rPr lang="en-US" altLang="en-US" sz="1400" b="1" dirty="0" smtClean="0">
                <a:solidFill>
                  <a:srgbClr val="002060"/>
                </a:solidFill>
              </a:rPr>
              <a:t> Upgrade </a:t>
            </a:r>
            <a:r>
              <a:rPr lang="en-US" altLang="en-US" sz="1400" b="1" dirty="0" smtClean="0">
                <a:solidFill>
                  <a:srgbClr val="002060"/>
                </a:solidFill>
                <a:latin typeface="+mn-lt"/>
              </a:rPr>
              <a:t>Software Review</a:t>
            </a:r>
            <a:br>
              <a:rPr lang="en-US" altLang="en-US" sz="1400" b="1" dirty="0" smtClean="0">
                <a:solidFill>
                  <a:srgbClr val="002060"/>
                </a:solidFill>
                <a:latin typeface="+mn-lt"/>
              </a:rPr>
            </a:br>
            <a:r>
              <a:rPr lang="en-US" altLang="en-US" sz="1400" b="1" dirty="0" smtClean="0">
                <a:solidFill>
                  <a:srgbClr val="002060"/>
                </a:solidFill>
                <a:latin typeface="+mn-lt"/>
              </a:rPr>
              <a:t>Jefferson </a:t>
            </a:r>
            <a:r>
              <a:rPr lang="en-US" altLang="en-US" sz="1400" b="1" dirty="0">
                <a:solidFill>
                  <a:srgbClr val="002060"/>
                </a:solidFill>
                <a:latin typeface="+mn-lt"/>
              </a:rPr>
              <a:t>Lab</a:t>
            </a:r>
          </a:p>
          <a:p>
            <a:pPr algn="r" eaLnBrk="0" hangingPunct="0">
              <a:defRPr/>
            </a:pPr>
            <a:r>
              <a:rPr lang="en-US" altLang="en-US" sz="1400" b="1" dirty="0" smtClean="0">
                <a:solidFill>
                  <a:srgbClr val="002060"/>
                </a:solidFill>
                <a:latin typeface="+mn-lt"/>
              </a:rPr>
              <a:t>June 7-8, 2012</a:t>
            </a:r>
          </a:p>
          <a:p>
            <a:pPr eaLnBrk="0" hangingPunct="0">
              <a:defRPr/>
            </a:pPr>
            <a:endParaRPr lang="en-US" altLang="en-US" sz="800" b="1" dirty="0">
              <a:solidFill>
                <a:srgbClr val="000099"/>
              </a:solidFill>
              <a:latin typeface="+mn-lt"/>
            </a:endParaRPr>
          </a:p>
        </p:txBody>
      </p:sp>
      <p:sp>
        <p:nvSpPr>
          <p:cNvPr id="6149" name="Rectangle 40"/>
          <p:cNvSpPr>
            <a:spLocks noGrp="1" noChangeArrowheads="1"/>
          </p:cNvSpPr>
          <p:nvPr>
            <p:ph type="ctrTitle"/>
          </p:nvPr>
        </p:nvSpPr>
        <p:spPr>
          <a:xfrm>
            <a:off x="685800" y="1219200"/>
            <a:ext cx="7772400" cy="1470025"/>
          </a:xfrm>
        </p:spPr>
        <p:txBody>
          <a:bodyPr/>
          <a:lstStyle/>
          <a:p>
            <a:pPr eaLnBrk="1" hangingPunct="1">
              <a:defRPr/>
            </a:pPr>
            <a:r>
              <a:rPr lang="en-US" sz="3600" dirty="0" smtClean="0">
                <a:solidFill>
                  <a:srgbClr val="000099"/>
                </a:solidFill>
                <a:latin typeface="+mn-lt"/>
              </a:rPr>
              <a:t>Software Project </a:t>
            </a:r>
            <a:br>
              <a:rPr lang="en-US" sz="3600" dirty="0" smtClean="0">
                <a:solidFill>
                  <a:srgbClr val="000099"/>
                </a:solidFill>
                <a:latin typeface="+mn-lt"/>
              </a:rPr>
            </a:br>
            <a:r>
              <a:rPr lang="en-US" sz="3600" dirty="0" smtClean="0">
                <a:solidFill>
                  <a:srgbClr val="000099"/>
                </a:solidFill>
                <a:latin typeface="+mn-lt"/>
              </a:rPr>
              <a:t>for Hall B 12 </a:t>
            </a:r>
            <a:r>
              <a:rPr lang="en-US" sz="3600" dirty="0" err="1" smtClean="0">
                <a:solidFill>
                  <a:srgbClr val="000099"/>
                </a:solidFill>
                <a:latin typeface="+mn-lt"/>
              </a:rPr>
              <a:t>GeV</a:t>
            </a:r>
            <a:r>
              <a:rPr lang="en-US" sz="3600" dirty="0" smtClean="0">
                <a:solidFill>
                  <a:srgbClr val="000099"/>
                </a:solidFill>
                <a:latin typeface="+mn-lt"/>
              </a:rPr>
              <a:t> Upgrade</a:t>
            </a:r>
            <a:br>
              <a:rPr lang="en-US" sz="3600" dirty="0" smtClean="0">
                <a:solidFill>
                  <a:srgbClr val="000099"/>
                </a:solidFill>
                <a:latin typeface="+mn-lt"/>
              </a:rPr>
            </a:br>
            <a:r>
              <a:rPr lang="en-US" sz="3600" dirty="0" smtClean="0">
                <a:solidFill>
                  <a:srgbClr val="000099"/>
                </a:solidFill>
                <a:latin typeface="+mn-lt"/>
              </a:rPr>
              <a:t>Status and Plans</a:t>
            </a:r>
            <a:r>
              <a:rPr lang="en-US" sz="3600" dirty="0" smtClean="0">
                <a:solidFill>
                  <a:srgbClr val="002060"/>
                </a:solidFill>
                <a:latin typeface="+mn-lt"/>
              </a:rPr>
              <a:t/>
            </a:r>
            <a:br>
              <a:rPr lang="en-US" sz="3600" dirty="0" smtClean="0">
                <a:solidFill>
                  <a:srgbClr val="002060"/>
                </a:solidFill>
                <a:latin typeface="+mn-lt"/>
              </a:rPr>
            </a:br>
            <a:endParaRPr lang="en-US" sz="2000" dirty="0" smtClean="0">
              <a:solidFill>
                <a:srgbClr val="00206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Reconstruction Code</a:t>
            </a:r>
          </a:p>
        </p:txBody>
      </p:sp>
      <p:sp>
        <p:nvSpPr>
          <p:cNvPr id="5" name="Content Placeholder 2"/>
          <p:cNvSpPr>
            <a:spLocks noGrp="1"/>
          </p:cNvSpPr>
          <p:nvPr/>
        </p:nvSpPr>
        <p:spPr bwMode="auto">
          <a:xfrm>
            <a:off x="0" y="827089"/>
            <a:ext cx="9144000" cy="5441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1800" dirty="0" smtClean="0"/>
              <a:t>First Generation </a:t>
            </a:r>
          </a:p>
          <a:p>
            <a:pPr lvl="1"/>
            <a:r>
              <a:rPr lang="en-US" sz="1600" b="0" dirty="0" smtClean="0"/>
              <a:t>ROOT </a:t>
            </a:r>
            <a:r>
              <a:rPr lang="en-US" sz="1600" b="0" dirty="0"/>
              <a:t>based </a:t>
            </a:r>
            <a:r>
              <a:rPr lang="en-US" sz="1600" b="0" dirty="0" smtClean="0"/>
              <a:t>tracking code</a:t>
            </a:r>
            <a:r>
              <a:rPr lang="en-US" sz="1600" b="0" dirty="0"/>
              <a:t>, developed in </a:t>
            </a:r>
            <a:r>
              <a:rPr lang="en-US" sz="1600" b="0" dirty="0" smtClean="0"/>
              <a:t>C</a:t>
            </a:r>
          </a:p>
          <a:p>
            <a:pPr lvl="1"/>
            <a:r>
              <a:rPr lang="en-US" sz="1600" b="0" dirty="0" smtClean="0"/>
              <a:t>Modern algorithms commonly used in particles physics</a:t>
            </a:r>
          </a:p>
          <a:p>
            <a:pPr marL="971550" lvl="3" indent="-285750">
              <a:buFont typeface="Arial" charset="0"/>
              <a:buChar char="•"/>
            </a:pPr>
            <a:r>
              <a:rPr lang="en-US" sz="1400" b="0" dirty="0" smtClean="0">
                <a:solidFill>
                  <a:srgbClr val="008000"/>
                </a:solidFill>
              </a:rPr>
              <a:t>Hough transform, </a:t>
            </a:r>
            <a:r>
              <a:rPr lang="en-US" sz="1400" b="0" dirty="0" err="1" smtClean="0">
                <a:solidFill>
                  <a:srgbClr val="008000"/>
                </a:solidFill>
              </a:rPr>
              <a:t>Kalman</a:t>
            </a:r>
            <a:r>
              <a:rPr lang="en-US" sz="1400" b="0" dirty="0" smtClean="0">
                <a:solidFill>
                  <a:srgbClr val="008000"/>
                </a:solidFill>
              </a:rPr>
              <a:t> filter</a:t>
            </a:r>
            <a:endParaRPr lang="en-US" sz="1400" b="0" dirty="0">
              <a:solidFill>
                <a:srgbClr val="008000"/>
              </a:solidFill>
            </a:endParaRPr>
          </a:p>
          <a:p>
            <a:pPr lvl="1"/>
            <a:r>
              <a:rPr lang="en-US" sz="1600" b="0" dirty="0"/>
              <a:t>Input: ROOT files from GEMC</a:t>
            </a:r>
          </a:p>
          <a:p>
            <a:pPr lvl="1"/>
            <a:r>
              <a:rPr lang="en-US" sz="1600" b="0" dirty="0" smtClean="0"/>
              <a:t>Reconstruction of charged particles and photons</a:t>
            </a:r>
          </a:p>
          <a:p>
            <a:pPr marL="971550" lvl="3" indent="-285750">
              <a:buFont typeface="Arial" charset="0"/>
              <a:buChar char="•"/>
            </a:pPr>
            <a:r>
              <a:rPr lang="en-US" sz="1400" b="0" dirty="0" smtClean="0">
                <a:solidFill>
                  <a:srgbClr val="008000"/>
                </a:solidFill>
              </a:rPr>
              <a:t>Central Tracker (Barrel: BST+BMT)</a:t>
            </a:r>
          </a:p>
          <a:p>
            <a:pPr marL="971550" lvl="3" indent="-285750">
              <a:buFont typeface="Arial" charset="0"/>
              <a:buChar char="•"/>
            </a:pPr>
            <a:r>
              <a:rPr lang="en-US" sz="1400" b="0" dirty="0" smtClean="0">
                <a:solidFill>
                  <a:srgbClr val="008000"/>
                </a:solidFill>
              </a:rPr>
              <a:t>Forward Tracker (DC+FMT), Very Forward Tracker (VFTM)</a:t>
            </a:r>
          </a:p>
          <a:p>
            <a:pPr marL="971550" lvl="3" indent="-285750">
              <a:buFont typeface="Arial" charset="0"/>
              <a:buChar char="•"/>
            </a:pPr>
            <a:r>
              <a:rPr lang="en-US" sz="1400" b="0" dirty="0" smtClean="0">
                <a:solidFill>
                  <a:srgbClr val="008000"/>
                </a:solidFill>
              </a:rPr>
              <a:t>Inner Calorimeter</a:t>
            </a:r>
            <a:endParaRPr lang="en-US" sz="2400" b="0" dirty="0" smtClean="0">
              <a:solidFill>
                <a:srgbClr val="008000"/>
              </a:solidFill>
            </a:endParaRPr>
          </a:p>
          <a:p>
            <a:r>
              <a:rPr lang="en-US" sz="1800" dirty="0" smtClean="0"/>
              <a:t>Second Generation</a:t>
            </a:r>
          </a:p>
          <a:p>
            <a:pPr lvl="1"/>
            <a:r>
              <a:rPr lang="en-US" sz="1600" b="0" dirty="0" smtClean="0"/>
              <a:t>Developed in </a:t>
            </a:r>
            <a:r>
              <a:rPr lang="en-US" sz="1600" b="0" dirty="0" err="1" smtClean="0"/>
              <a:t>ClaRA</a:t>
            </a:r>
            <a:r>
              <a:rPr lang="en-US" sz="1600" b="0" dirty="0"/>
              <a:t> </a:t>
            </a:r>
            <a:r>
              <a:rPr lang="en-US" sz="1600" b="0" dirty="0" smtClean="0"/>
              <a:t>framework. Structured Data and Object models</a:t>
            </a:r>
          </a:p>
          <a:p>
            <a:pPr lvl="1"/>
            <a:r>
              <a:rPr lang="en-US" sz="1600" b="0" dirty="0" smtClean="0"/>
              <a:t>Rewritten first generation algorithms in Java as services</a:t>
            </a:r>
          </a:p>
          <a:p>
            <a:pPr lvl="1"/>
            <a:r>
              <a:rPr lang="en-US" sz="1600" b="0" dirty="0" smtClean="0"/>
              <a:t>Electromagnetic Calorimeter reconstruction services in Java </a:t>
            </a:r>
          </a:p>
          <a:p>
            <a:pPr lvl="1"/>
            <a:r>
              <a:rPr lang="en-US" sz="1600" b="0" dirty="0" smtClean="0"/>
              <a:t>Forward Time-of-flight reconstruction services in C++</a:t>
            </a:r>
          </a:p>
          <a:p>
            <a:pPr lvl="1"/>
            <a:r>
              <a:rPr lang="en-US" sz="1600" b="0" dirty="0" smtClean="0"/>
              <a:t>HTCC reconstruction services in C++</a:t>
            </a:r>
          </a:p>
          <a:p>
            <a:pPr lvl="1"/>
            <a:r>
              <a:rPr lang="en-US" sz="1600" b="0" dirty="0" smtClean="0"/>
              <a:t>PCAL reconstruction services in Java</a:t>
            </a:r>
          </a:p>
          <a:p>
            <a:pPr lvl="1"/>
            <a:r>
              <a:rPr lang="en-US" sz="1600" b="0" dirty="0" smtClean="0"/>
              <a:t>Particle identification services in C++</a:t>
            </a:r>
          </a:p>
          <a:p>
            <a:pPr lvl="1"/>
            <a:r>
              <a:rPr lang="en-US" sz="1600" b="0" dirty="0" smtClean="0"/>
              <a:t>Input: EVIO files from GEMC</a:t>
            </a:r>
          </a:p>
        </p:txBody>
      </p:sp>
    </p:spTree>
    <p:extLst>
      <p:ext uri="{BB962C8B-B14F-4D97-AF65-F5344CB8AC3E}">
        <p14:creationId xmlns:p14="http://schemas.microsoft.com/office/powerpoint/2010/main" val="3462979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dirty="0" smtClean="0"/>
              <a:t>Elements of CLAS12 Track Reconstruction</a:t>
            </a:r>
            <a:endParaRPr lang="en-US" dirty="0"/>
          </a:p>
        </p:txBody>
      </p:sp>
      <p:sp>
        <p:nvSpPr>
          <p:cNvPr id="3" name="Content Placeholder 2"/>
          <p:cNvSpPr>
            <a:spLocks noGrp="1"/>
          </p:cNvSpPr>
          <p:nvPr>
            <p:ph idx="1"/>
          </p:nvPr>
        </p:nvSpPr>
        <p:spPr>
          <a:xfrm>
            <a:off x="0" y="926926"/>
            <a:ext cx="9144000" cy="5830866"/>
          </a:xfrm>
        </p:spPr>
        <p:txBody>
          <a:bodyPr>
            <a:noAutofit/>
          </a:bodyPr>
          <a:lstStyle/>
          <a:p>
            <a:pPr lvl="2">
              <a:buSzPct val="120000"/>
              <a:buFont typeface="Wingdings" pitchFamily="2" charset="2"/>
              <a:buChar char="F"/>
            </a:pPr>
            <a:endParaRPr lang="en-US" sz="300" dirty="0" smtClean="0"/>
          </a:p>
          <a:p>
            <a:r>
              <a:rPr lang="en-US" sz="2000" dirty="0" smtClean="0"/>
              <a:t>Pattern Recognition</a:t>
            </a:r>
          </a:p>
          <a:p>
            <a:pPr lvl="1"/>
            <a:r>
              <a:rPr lang="en-US" sz="1800" dirty="0" smtClean="0"/>
              <a:t>Identification of hits consistent with belonging to same trajectory (track)</a:t>
            </a:r>
          </a:p>
          <a:p>
            <a:pPr lvl="1"/>
            <a:r>
              <a:rPr lang="en-US" sz="1800" dirty="0" smtClean="0"/>
              <a:t>Determination of the particle trajectory parameters </a:t>
            </a:r>
            <a:r>
              <a:rPr lang="en-US" sz="1800" dirty="0"/>
              <a:t> </a:t>
            </a:r>
            <a:r>
              <a:rPr lang="en-US" sz="1800" dirty="0" smtClean="0"/>
              <a:t>      (e.g. helix) from reconstructed hits</a:t>
            </a:r>
          </a:p>
          <a:p>
            <a:pPr lvl="2">
              <a:buSzPct val="120000"/>
              <a:buFont typeface="Wingdings" pitchFamily="2" charset="2"/>
              <a:buChar char="F"/>
            </a:pPr>
            <a:r>
              <a:rPr lang="en-US" sz="1600" dirty="0" smtClean="0"/>
              <a:t> Hough transform for central tracking, </a:t>
            </a:r>
          </a:p>
          <a:p>
            <a:pPr lvl="2">
              <a:buSzPct val="120000"/>
              <a:buFont typeface="Wingdings" pitchFamily="2" charset="2"/>
              <a:buChar char="F"/>
            </a:pPr>
            <a:r>
              <a:rPr lang="en-US" sz="1600" dirty="0"/>
              <a:t> S</a:t>
            </a:r>
            <a:r>
              <a:rPr lang="en-US" sz="1600" dirty="0" smtClean="0"/>
              <a:t>egment finding/linking algorithm for forward tracking</a:t>
            </a:r>
          </a:p>
          <a:p>
            <a:pPr lvl="2">
              <a:buSzPct val="120000"/>
              <a:buFont typeface="Wingdings" pitchFamily="2" charset="2"/>
              <a:buChar char="F"/>
            </a:pPr>
            <a:endParaRPr lang="en-US" sz="1600" dirty="0"/>
          </a:p>
          <a:p>
            <a:pPr lvl="2">
              <a:buSzPct val="120000"/>
              <a:buFont typeface="Wingdings" pitchFamily="2" charset="2"/>
              <a:buChar char="F"/>
            </a:pPr>
            <a:endParaRPr lang="en-US" sz="1600" dirty="0" smtClean="0"/>
          </a:p>
          <a:p>
            <a:pPr lvl="2">
              <a:buSzPct val="120000"/>
              <a:buFont typeface="Wingdings" pitchFamily="2" charset="2"/>
              <a:buChar char="F"/>
            </a:pPr>
            <a:endParaRPr lang="en-US" sz="1600" dirty="0"/>
          </a:p>
          <a:p>
            <a:pPr lvl="2">
              <a:buSzPct val="120000"/>
              <a:buFont typeface="Wingdings" pitchFamily="2" charset="2"/>
              <a:buChar char="F"/>
            </a:pPr>
            <a:endParaRPr lang="en-US" sz="1600" dirty="0" smtClean="0"/>
          </a:p>
          <a:p>
            <a:pPr lvl="2">
              <a:buSzPct val="120000"/>
              <a:buFont typeface="Wingdings" pitchFamily="2" charset="2"/>
              <a:buChar char="F"/>
            </a:pPr>
            <a:endParaRPr lang="en-US" sz="1600" dirty="0"/>
          </a:p>
          <a:p>
            <a:pPr lvl="2">
              <a:buSzPct val="120000"/>
              <a:buFont typeface="Wingdings" pitchFamily="2" charset="2"/>
              <a:buChar char="F"/>
            </a:pPr>
            <a:endParaRPr lang="en-US" sz="1600" dirty="0" smtClean="0"/>
          </a:p>
          <a:p>
            <a:pPr lvl="2">
              <a:buSzPct val="120000"/>
              <a:buFont typeface="Wingdings" pitchFamily="2" charset="2"/>
              <a:buChar char="F"/>
            </a:pPr>
            <a:endParaRPr lang="en-US" sz="300" dirty="0" smtClean="0"/>
          </a:p>
          <a:p>
            <a:r>
              <a:rPr lang="en-US" sz="2000" dirty="0" smtClean="0"/>
              <a:t>Track Fitting</a:t>
            </a:r>
          </a:p>
          <a:p>
            <a:pPr lvl="1"/>
            <a:r>
              <a:rPr lang="en-US" sz="1800" dirty="0" smtClean="0"/>
              <a:t>Fitting set of hits identified by pattern recognition to expected trajectory</a:t>
            </a:r>
          </a:p>
          <a:p>
            <a:pPr lvl="2">
              <a:buSzPct val="120000"/>
              <a:buFont typeface="Wingdings" pitchFamily="2" charset="2"/>
              <a:buChar char="F"/>
            </a:pPr>
            <a:r>
              <a:rPr lang="en-US" sz="1600" dirty="0" smtClean="0"/>
              <a:t> </a:t>
            </a:r>
            <a:r>
              <a:rPr lang="en-US" sz="1600" dirty="0" err="1" smtClean="0"/>
              <a:t>Kalman</a:t>
            </a:r>
            <a:r>
              <a:rPr lang="en-US" sz="1600" dirty="0" smtClean="0"/>
              <a:t> Filter</a:t>
            </a:r>
          </a:p>
          <a:p>
            <a:pPr lvl="1"/>
            <a:r>
              <a:rPr lang="en-US" sz="1800" dirty="0" smtClean="0"/>
              <a:t>Knowledge of detector material (i.e. multiple scattering) and detailed magnetic field map incorporated into fit</a:t>
            </a:r>
          </a:p>
        </p:txBody>
      </p:sp>
      <p:pic>
        <p:nvPicPr>
          <p:cNvPr id="6" name="Picture 2" descr="C:\Users\admin-local\Documents\physique\Socrat\Hough_circle_0MHz.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60" y="3072779"/>
            <a:ext cx="3475717" cy="1624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local\Documents\physique\Socrat\Hough_circle_150MHz.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365" y="3038069"/>
            <a:ext cx="3474155" cy="1623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23129" y="2934279"/>
            <a:ext cx="2284600" cy="276999"/>
          </a:xfrm>
          <a:prstGeom prst="rect">
            <a:avLst/>
          </a:prstGeom>
        </p:spPr>
        <p:txBody>
          <a:bodyPr wrap="none">
            <a:spAutoFit/>
          </a:bodyPr>
          <a:lstStyle/>
          <a:p>
            <a:r>
              <a:rPr lang="en-US" sz="1200" b="1" kern="0" dirty="0" smtClean="0">
                <a:solidFill>
                  <a:srgbClr val="0070C0"/>
                </a:solidFill>
                <a:ea typeface="ＭＳ Ｐゴシック" pitchFamily="-110" charset="-128"/>
              </a:rPr>
              <a:t>Illustration with a good track</a:t>
            </a:r>
            <a:endParaRPr lang="fr-FR" sz="1400" dirty="0"/>
          </a:p>
        </p:txBody>
      </p:sp>
      <p:sp>
        <p:nvSpPr>
          <p:cNvPr id="9" name="Rectangle 8"/>
          <p:cNvSpPr/>
          <p:nvPr/>
        </p:nvSpPr>
        <p:spPr>
          <a:xfrm>
            <a:off x="4208365" y="2899569"/>
            <a:ext cx="4269117" cy="276999"/>
          </a:xfrm>
          <a:prstGeom prst="rect">
            <a:avLst/>
          </a:prstGeom>
        </p:spPr>
        <p:txBody>
          <a:bodyPr wrap="none">
            <a:spAutoFit/>
          </a:bodyPr>
          <a:lstStyle/>
          <a:p>
            <a:r>
              <a:rPr lang="en-US" sz="1200" b="1" kern="0" dirty="0" smtClean="0">
                <a:solidFill>
                  <a:srgbClr val="0070C0"/>
                </a:solidFill>
                <a:ea typeface="ＭＳ Ｐゴシック" pitchFamily="-110" charset="-128"/>
              </a:rPr>
              <a:t>Same, with </a:t>
            </a:r>
            <a:r>
              <a:rPr lang="en-US" sz="1200" b="1" kern="0" dirty="0">
                <a:solidFill>
                  <a:srgbClr val="0070C0"/>
                </a:solidFill>
                <a:ea typeface="ＭＳ Ｐゴシック" pitchFamily="-110" charset="-128"/>
              </a:rPr>
              <a:t> </a:t>
            </a:r>
            <a:r>
              <a:rPr lang="en-US" sz="1200" b="1" kern="0" dirty="0" smtClean="0">
                <a:solidFill>
                  <a:srgbClr val="0070C0"/>
                </a:solidFill>
                <a:ea typeface="ＭＳ Ｐゴシック" pitchFamily="-110" charset="-128"/>
              </a:rPr>
              <a:t>high background (3-7 x CLAS12 luminosity)</a:t>
            </a:r>
            <a:endParaRPr lang="fr-FR" sz="1400" dirty="0"/>
          </a:p>
        </p:txBody>
      </p:sp>
      <p:sp>
        <p:nvSpPr>
          <p:cNvPr id="10" name="Rectangle 9"/>
          <p:cNvSpPr/>
          <p:nvPr/>
        </p:nvSpPr>
        <p:spPr>
          <a:xfrm>
            <a:off x="4207859" y="4642815"/>
            <a:ext cx="3552576" cy="276999"/>
          </a:xfrm>
          <a:prstGeom prst="rect">
            <a:avLst/>
          </a:prstGeom>
        </p:spPr>
        <p:txBody>
          <a:bodyPr wrap="none">
            <a:spAutoFit/>
          </a:bodyPr>
          <a:lstStyle/>
          <a:p>
            <a:r>
              <a:rPr lang="en-US" sz="1200" b="1" kern="0" dirty="0" smtClean="0">
                <a:solidFill>
                  <a:srgbClr val="0070C0"/>
                </a:solidFill>
                <a:latin typeface="Cambria Math"/>
                <a:ea typeface="Cambria Math"/>
              </a:rPr>
              <a:t>⟹ only 3 track candidates (including the real track)</a:t>
            </a:r>
            <a:endParaRPr lang="fr-FR" sz="1400" dirty="0"/>
          </a:p>
        </p:txBody>
      </p:sp>
      <p:sp>
        <p:nvSpPr>
          <p:cNvPr id="4" name="Action Button: Forward or Next 3">
            <a:hlinkClick r:id="" action="ppaction://noaction" highlightClick="1"/>
          </p:cNvPr>
          <p:cNvSpPr/>
          <p:nvPr/>
        </p:nvSpPr>
        <p:spPr bwMode="auto">
          <a:xfrm>
            <a:off x="8456644" y="940440"/>
            <a:ext cx="395302" cy="389280"/>
          </a:xfrm>
          <a:prstGeom prst="actionButtonForwardNex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6354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Results – DVCS reconstruction </a:t>
            </a:r>
          </a:p>
        </p:txBody>
      </p:sp>
      <p:sp>
        <p:nvSpPr>
          <p:cNvPr id="5" name="Content Placeholder 2"/>
          <p:cNvSpPr>
            <a:spLocks noGrp="1"/>
          </p:cNvSpPr>
          <p:nvPr/>
        </p:nvSpPr>
        <p:spPr bwMode="auto">
          <a:xfrm>
            <a:off x="0" y="1158239"/>
            <a:ext cx="9144000" cy="762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2000" dirty="0" smtClean="0"/>
              <a:t>Reconstruction of the reaction </a:t>
            </a:r>
            <a:r>
              <a:rPr lang="en-US" sz="2000" dirty="0" err="1" smtClean="0"/>
              <a:t>ep→ep</a:t>
            </a:r>
            <a:r>
              <a:rPr lang="el-GR" sz="2000" dirty="0" smtClean="0"/>
              <a:t>γ</a:t>
            </a:r>
            <a:r>
              <a:rPr lang="fr-FR" sz="2000" dirty="0" smtClean="0"/>
              <a:t> </a:t>
            </a:r>
            <a:r>
              <a:rPr lang="fr-FR" sz="2000" dirty="0" err="1" smtClean="0"/>
              <a:t>through</a:t>
            </a:r>
            <a:r>
              <a:rPr lang="fr-FR" sz="2000" dirty="0" smtClean="0"/>
              <a:t> the </a:t>
            </a:r>
            <a:r>
              <a:rPr lang="fr-FR" sz="2000" dirty="0" err="1" smtClean="0"/>
              <a:t>whole</a:t>
            </a:r>
            <a:r>
              <a:rPr lang="fr-FR" sz="2000" dirty="0" smtClean="0"/>
              <a:t> </a:t>
            </a:r>
            <a:r>
              <a:rPr lang="fr-FR" sz="2000" dirty="0" err="1" smtClean="0"/>
              <a:t>chain</a:t>
            </a:r>
            <a:r>
              <a:rPr lang="fr-FR" sz="2000" dirty="0" smtClean="0"/>
              <a:t> </a:t>
            </a:r>
            <a:r>
              <a:rPr lang="fr-FR" sz="2000" dirty="0" err="1" smtClean="0"/>
              <a:t>dvcsgen→GEMC→SOCRAT</a:t>
            </a:r>
            <a:endParaRPr lang="en-US" sz="2000" dirty="0" smtClean="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2306319"/>
            <a:ext cx="4467843" cy="321056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158" y="2306321"/>
            <a:ext cx="4467842" cy="3210560"/>
          </a:xfrm>
          <a:prstGeom prst="rect">
            <a:avLst/>
          </a:prstGeom>
        </p:spPr>
      </p:pic>
      <p:sp>
        <p:nvSpPr>
          <p:cNvPr id="6" name="Rectangle 5"/>
          <p:cNvSpPr/>
          <p:nvPr/>
        </p:nvSpPr>
        <p:spPr>
          <a:xfrm>
            <a:off x="948386" y="2029322"/>
            <a:ext cx="3015569" cy="276999"/>
          </a:xfrm>
          <a:prstGeom prst="rect">
            <a:avLst/>
          </a:prstGeom>
        </p:spPr>
        <p:txBody>
          <a:bodyPr wrap="none">
            <a:spAutoFit/>
          </a:bodyPr>
          <a:lstStyle/>
          <a:p>
            <a:r>
              <a:rPr lang="en-US" sz="1200" b="1" kern="0" dirty="0" smtClean="0">
                <a:solidFill>
                  <a:srgbClr val="0070C0"/>
                </a:solidFill>
                <a:ea typeface="ＭＳ Ｐゴシック" pitchFamily="-110" charset="-128"/>
              </a:rPr>
              <a:t>Resolutions for proton tracks (Central)</a:t>
            </a:r>
            <a:endParaRPr lang="fr-FR" sz="1400" dirty="0"/>
          </a:p>
        </p:txBody>
      </p:sp>
      <p:sp>
        <p:nvSpPr>
          <p:cNvPr id="7" name="Rectangle 6"/>
          <p:cNvSpPr/>
          <p:nvPr/>
        </p:nvSpPr>
        <p:spPr>
          <a:xfrm>
            <a:off x="5308518" y="2029322"/>
            <a:ext cx="3203121" cy="276999"/>
          </a:xfrm>
          <a:prstGeom prst="rect">
            <a:avLst/>
          </a:prstGeom>
        </p:spPr>
        <p:txBody>
          <a:bodyPr wrap="none">
            <a:spAutoFit/>
          </a:bodyPr>
          <a:lstStyle/>
          <a:p>
            <a:r>
              <a:rPr lang="en-US" sz="1200" b="1" kern="0" dirty="0" smtClean="0">
                <a:solidFill>
                  <a:srgbClr val="0070C0"/>
                </a:solidFill>
                <a:ea typeface="ＭＳ Ｐゴシック" pitchFamily="-110" charset="-128"/>
              </a:rPr>
              <a:t>Resolutions for electron tracks (Forward)</a:t>
            </a:r>
            <a:endParaRPr lang="fr-FR" sz="1400" dirty="0"/>
          </a:p>
        </p:txBody>
      </p:sp>
    </p:spTree>
    <p:extLst>
      <p:ext uri="{BB962C8B-B14F-4D97-AF65-F5344CB8AC3E}">
        <p14:creationId xmlns:p14="http://schemas.microsoft.com/office/powerpoint/2010/main" val="13667064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Results – DVCS reconstruction </a:t>
            </a:r>
          </a:p>
        </p:txBody>
      </p:sp>
      <p:sp>
        <p:nvSpPr>
          <p:cNvPr id="5" name="Content Placeholder 2"/>
          <p:cNvSpPr>
            <a:spLocks noGrp="1"/>
          </p:cNvSpPr>
          <p:nvPr/>
        </p:nvSpPr>
        <p:spPr bwMode="auto">
          <a:xfrm>
            <a:off x="0" y="1158239"/>
            <a:ext cx="9144000" cy="762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2000" dirty="0" smtClean="0"/>
              <a:t>Reconstruction of the reaction </a:t>
            </a:r>
            <a:r>
              <a:rPr lang="en-US" sz="2000" dirty="0" err="1" smtClean="0"/>
              <a:t>ep→ep</a:t>
            </a:r>
            <a:r>
              <a:rPr lang="el-GR" sz="2000" dirty="0" smtClean="0"/>
              <a:t>γ</a:t>
            </a:r>
            <a:r>
              <a:rPr lang="fr-FR" sz="2000" dirty="0" smtClean="0"/>
              <a:t> </a:t>
            </a:r>
            <a:r>
              <a:rPr lang="fr-FR" sz="2000" dirty="0" err="1" smtClean="0"/>
              <a:t>through</a:t>
            </a:r>
            <a:r>
              <a:rPr lang="fr-FR" sz="2000" dirty="0" smtClean="0"/>
              <a:t> the </a:t>
            </a:r>
            <a:r>
              <a:rPr lang="fr-FR" sz="2000" dirty="0" err="1" smtClean="0"/>
              <a:t>whole</a:t>
            </a:r>
            <a:r>
              <a:rPr lang="fr-FR" sz="2000" dirty="0" smtClean="0"/>
              <a:t> </a:t>
            </a:r>
            <a:r>
              <a:rPr lang="fr-FR" sz="2000" dirty="0" err="1" smtClean="0"/>
              <a:t>chain</a:t>
            </a:r>
            <a:r>
              <a:rPr lang="fr-FR" sz="2000" dirty="0" smtClean="0"/>
              <a:t> </a:t>
            </a:r>
            <a:r>
              <a:rPr lang="fr-FR" sz="2000" dirty="0" err="1" smtClean="0"/>
              <a:t>dvcsgen→GEMC→SOCRAT</a:t>
            </a:r>
            <a:endParaRPr lang="en-US" sz="2000" dirty="0" smtClean="0"/>
          </a:p>
        </p:txBody>
      </p:sp>
      <p:sp>
        <p:nvSpPr>
          <p:cNvPr id="6" name="Rectangle 5"/>
          <p:cNvSpPr/>
          <p:nvPr/>
        </p:nvSpPr>
        <p:spPr>
          <a:xfrm>
            <a:off x="1081377" y="2030601"/>
            <a:ext cx="2811988" cy="276999"/>
          </a:xfrm>
          <a:prstGeom prst="rect">
            <a:avLst/>
          </a:prstGeom>
        </p:spPr>
        <p:txBody>
          <a:bodyPr wrap="none">
            <a:spAutoFit/>
          </a:bodyPr>
          <a:lstStyle/>
          <a:p>
            <a:r>
              <a:rPr lang="en-US" sz="1200" b="1" kern="0" dirty="0" smtClean="0">
                <a:solidFill>
                  <a:srgbClr val="0070C0"/>
                </a:solidFill>
                <a:ea typeface="ＭＳ Ｐゴシック" pitchFamily="-110" charset="-128"/>
              </a:rPr>
              <a:t>Efficiency for proton reconstruction</a:t>
            </a:r>
            <a:endParaRPr lang="fr-FR" sz="1400" dirty="0"/>
          </a:p>
        </p:txBody>
      </p:sp>
      <p:sp>
        <p:nvSpPr>
          <p:cNvPr id="7" name="Rectangle 6"/>
          <p:cNvSpPr/>
          <p:nvPr/>
        </p:nvSpPr>
        <p:spPr>
          <a:xfrm>
            <a:off x="5447765" y="2030601"/>
            <a:ext cx="2920992" cy="276999"/>
          </a:xfrm>
          <a:prstGeom prst="rect">
            <a:avLst/>
          </a:prstGeom>
        </p:spPr>
        <p:txBody>
          <a:bodyPr wrap="none">
            <a:spAutoFit/>
          </a:bodyPr>
          <a:lstStyle/>
          <a:p>
            <a:r>
              <a:rPr lang="en-US" sz="1200" b="1" kern="0" dirty="0" smtClean="0">
                <a:solidFill>
                  <a:srgbClr val="0070C0"/>
                </a:solidFill>
                <a:ea typeface="ＭＳ Ｐゴシック" pitchFamily="-110" charset="-128"/>
              </a:rPr>
              <a:t>Efficiency for electron reconstruction</a:t>
            </a:r>
            <a:endParaRPr lang="fr-FR" sz="14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200" y="2307600"/>
            <a:ext cx="4469033" cy="32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400" y="2307600"/>
            <a:ext cx="4468733" cy="3211200"/>
          </a:xfrm>
          <a:prstGeom prst="rect">
            <a:avLst/>
          </a:prstGeom>
        </p:spPr>
      </p:pic>
    </p:spTree>
    <p:extLst>
      <p:ext uri="{BB962C8B-B14F-4D97-AF65-F5344CB8AC3E}">
        <p14:creationId xmlns:p14="http://schemas.microsoft.com/office/powerpoint/2010/main" val="3857815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1981200"/>
            <a:ext cx="5104087" cy="366776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370" y="1787200"/>
            <a:ext cx="4339469" cy="403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type="title"/>
          </p:nvPr>
        </p:nvSpPr>
        <p:spPr bwMode="auto">
          <a:xfrm>
            <a:off x="-10160" y="243840"/>
            <a:ext cx="9144000" cy="82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pPr algn="ctr">
              <a:buNone/>
            </a:pPr>
            <a:r>
              <a:rPr lang="fr-FR" sz="3200" dirty="0" smtClean="0">
                <a:solidFill>
                  <a:srgbClr val="000099"/>
                </a:solidFill>
              </a:rPr>
              <a:t>Event Reconstruction - </a:t>
            </a:r>
            <a:r>
              <a:rPr lang="fr-FR" sz="3200" dirty="0" err="1" smtClean="0">
                <a:solidFill>
                  <a:srgbClr val="000099"/>
                </a:solidFill>
              </a:rPr>
              <a:t>Examples</a:t>
            </a:r>
            <a:endParaRPr lang="en-US" sz="3200" dirty="0" smtClean="0">
              <a:solidFill>
                <a:srgbClr val="000099"/>
              </a:solidFill>
            </a:endParaRPr>
          </a:p>
        </p:txBody>
      </p:sp>
      <p:sp>
        <p:nvSpPr>
          <p:cNvPr id="11" name="Rectangle 10"/>
          <p:cNvSpPr/>
          <p:nvPr/>
        </p:nvSpPr>
        <p:spPr bwMode="auto">
          <a:xfrm>
            <a:off x="7447280" y="2499360"/>
            <a:ext cx="762000" cy="7721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7447280" y="2499360"/>
            <a:ext cx="762000" cy="89408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416800" y="2677160"/>
            <a:ext cx="1727200" cy="355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rPr>
              <a:t>(m</a:t>
            </a:r>
            <a:r>
              <a:rPr kumimoji="0" lang="fr-FR" sz="1600" b="1" i="0" u="none" strike="noStrike" cap="none" normalizeH="0" baseline="-25000" dirty="0" smtClean="0">
                <a:ln>
                  <a:noFill/>
                </a:ln>
                <a:solidFill>
                  <a:schemeClr val="tx1"/>
                </a:solidFill>
                <a:effectLst/>
              </a:rPr>
              <a:t>X</a:t>
            </a:r>
            <a:r>
              <a:rPr kumimoji="0" lang="fr-FR" sz="1600" b="1" i="0" u="none" strike="noStrike" cap="none" normalizeH="0" baseline="0" dirty="0" smtClean="0">
                <a:ln>
                  <a:noFill/>
                </a:ln>
                <a:solidFill>
                  <a:schemeClr val="tx1"/>
                </a:solidFill>
                <a:effectLst/>
              </a:rPr>
              <a:t>=2.4 </a:t>
            </a:r>
            <a:r>
              <a:rPr kumimoji="0" lang="fr-FR" sz="1600" b="1" i="0" u="none" strike="noStrike" cap="none" normalizeH="0" baseline="0" dirty="0" err="1" smtClean="0">
                <a:ln>
                  <a:noFill/>
                </a:ln>
                <a:solidFill>
                  <a:schemeClr val="tx1"/>
                </a:solidFill>
                <a:effectLst/>
              </a:rPr>
              <a:t>GeV</a:t>
            </a:r>
            <a:r>
              <a:rPr kumimoji="0" lang="fr-FR" sz="1600" b="1" i="0" u="none" strike="noStrike" cap="none" normalizeH="0" baseline="0" dirty="0" smtClean="0">
                <a:ln>
                  <a:noFill/>
                </a:ln>
                <a:solidFill>
                  <a:schemeClr val="tx1"/>
                </a:solidFill>
                <a:effectLst/>
              </a:rPr>
              <a:t>/c²)</a:t>
            </a: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840" y="2402593"/>
            <a:ext cx="1305560" cy="88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a:spLocks noGrp="1"/>
          </p:cNvSpPr>
          <p:nvPr/>
        </p:nvSpPr>
        <p:spPr bwMode="auto">
          <a:xfrm>
            <a:off x="5379720" y="974399"/>
            <a:ext cx="3158446" cy="1159201"/>
          </a:xfrm>
          <a:prstGeom prst="rect">
            <a:avLst/>
          </a:prstGeom>
          <a:noFill/>
          <a:ln w="9525">
            <a:solidFill>
              <a:schemeClr val="accent4"/>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pPr>
              <a:buNone/>
            </a:pPr>
            <a:r>
              <a:rPr lang="fr-FR" sz="1200" dirty="0" smtClean="0"/>
              <a:t>	</a:t>
            </a:r>
            <a:r>
              <a:rPr lang="fr-FR" sz="1400" dirty="0" smtClean="0"/>
              <a:t>Reconstruction of the </a:t>
            </a:r>
            <a:r>
              <a:rPr lang="fr-FR" sz="1400" dirty="0" err="1" smtClean="0"/>
              <a:t>reaction</a:t>
            </a:r>
            <a:r>
              <a:rPr lang="fr-FR" sz="1400" dirty="0" smtClean="0"/>
              <a:t> </a:t>
            </a:r>
            <a:r>
              <a:rPr lang="en-US" sz="1400" dirty="0" err="1"/>
              <a:t>ep→</a:t>
            </a:r>
            <a:r>
              <a:rPr lang="en-US" sz="1400" dirty="0" err="1" smtClean="0"/>
              <a:t>enX→en</a:t>
            </a:r>
            <a:r>
              <a:rPr lang="el-GR" sz="1400" dirty="0" smtClean="0"/>
              <a:t>π</a:t>
            </a:r>
            <a:r>
              <a:rPr lang="fr-FR" sz="1400" baseline="30000" dirty="0" smtClean="0"/>
              <a:t>+</a:t>
            </a:r>
            <a:r>
              <a:rPr lang="el-GR" sz="1400" dirty="0" smtClean="0"/>
              <a:t>π</a:t>
            </a:r>
            <a:r>
              <a:rPr lang="fr-FR" sz="1400" strike="sngStrike" dirty="0" smtClean="0"/>
              <a:t>+</a:t>
            </a:r>
            <a:r>
              <a:rPr lang="el-GR" sz="1400" dirty="0" smtClean="0"/>
              <a:t>π</a:t>
            </a:r>
            <a:r>
              <a:rPr lang="fr-FR" sz="1400" strike="sngStrike" dirty="0" smtClean="0"/>
              <a:t>-</a:t>
            </a:r>
            <a:r>
              <a:rPr lang="fr-FR" sz="1400" dirty="0" smtClean="0"/>
              <a:t> </a:t>
            </a:r>
            <a:r>
              <a:rPr lang="fr-FR" sz="1400" dirty="0" err="1" smtClean="0"/>
              <a:t>with</a:t>
            </a:r>
            <a:r>
              <a:rPr lang="fr-FR" sz="1400" dirty="0" smtClean="0"/>
              <a:t> pions in the Forward </a:t>
            </a:r>
            <a:r>
              <a:rPr lang="fr-FR" sz="1400" dirty="0" err="1" smtClean="0"/>
              <a:t>Tracker</a:t>
            </a:r>
            <a:r>
              <a:rPr lang="fr-FR" sz="1400" dirty="0" smtClean="0"/>
              <a:t> and </a:t>
            </a:r>
            <a:r>
              <a:rPr lang="fr-FR" sz="1400" dirty="0" err="1" smtClean="0"/>
              <a:t>electron</a:t>
            </a:r>
            <a:r>
              <a:rPr lang="fr-FR" sz="1400" dirty="0" smtClean="0"/>
              <a:t> in the Very Forward </a:t>
            </a:r>
            <a:r>
              <a:rPr lang="fr-FR" sz="1400" dirty="0" err="1" smtClean="0"/>
              <a:t>Tracker</a:t>
            </a:r>
            <a:endParaRPr lang="en-US" sz="1400" dirty="0" smtClean="0"/>
          </a:p>
        </p:txBody>
      </p:sp>
      <p:sp>
        <p:nvSpPr>
          <p:cNvPr id="16" name="TextBox 15"/>
          <p:cNvSpPr txBox="1"/>
          <p:nvPr/>
        </p:nvSpPr>
        <p:spPr>
          <a:xfrm>
            <a:off x="365760" y="974399"/>
            <a:ext cx="4357155" cy="1077218"/>
          </a:xfrm>
          <a:prstGeom prst="rect">
            <a:avLst/>
          </a:prstGeom>
          <a:noFill/>
          <a:ln>
            <a:solidFill>
              <a:schemeClr val="accent4"/>
            </a:solidFill>
          </a:ln>
        </p:spPr>
        <p:txBody>
          <a:bodyPr wrap="none" rtlCol="0">
            <a:spAutoFit/>
          </a:bodyPr>
          <a:lstStyle/>
          <a:p>
            <a:r>
              <a:rPr lang="en-US" sz="1600" b="1" dirty="0" smtClean="0"/>
              <a:t>Reconstruction of the DVCS event</a:t>
            </a:r>
          </a:p>
          <a:p>
            <a:r>
              <a:rPr lang="en-US" sz="1600" b="1" dirty="0" smtClean="0"/>
              <a:t>with electron in the Forward tracker </a:t>
            </a:r>
          </a:p>
          <a:p>
            <a:r>
              <a:rPr lang="en-US" sz="1600" b="1" dirty="0" smtClean="0"/>
              <a:t>the proton in the Barrel Tracker (SVT+MM) </a:t>
            </a:r>
          </a:p>
          <a:p>
            <a:r>
              <a:rPr lang="en-US" sz="1600" b="1" dirty="0" smtClean="0"/>
              <a:t>And the photon in the Inner Calorimeter </a:t>
            </a:r>
          </a:p>
        </p:txBody>
      </p:sp>
      <p:sp>
        <p:nvSpPr>
          <p:cNvPr id="17" name="Rectangle 16"/>
          <p:cNvSpPr/>
          <p:nvPr/>
        </p:nvSpPr>
        <p:spPr>
          <a:xfrm>
            <a:off x="5619888" y="5683180"/>
            <a:ext cx="1834156" cy="276999"/>
          </a:xfrm>
          <a:prstGeom prst="rect">
            <a:avLst/>
          </a:prstGeom>
        </p:spPr>
        <p:txBody>
          <a:bodyPr wrap="none">
            <a:spAutoFit/>
          </a:bodyPr>
          <a:lstStyle/>
          <a:p>
            <a:r>
              <a:rPr lang="en-US" sz="1200" b="1" kern="0" dirty="0" smtClean="0">
                <a:solidFill>
                  <a:srgbClr val="0070C0"/>
                </a:solidFill>
                <a:ea typeface="ＭＳ Ｐゴシック" pitchFamily="-110" charset="-128"/>
              </a:rPr>
              <a:t>Neutron missing mass</a:t>
            </a:r>
            <a:endParaRPr lang="fr-FR" sz="1400" dirty="0"/>
          </a:p>
        </p:txBody>
      </p:sp>
      <p:sp>
        <p:nvSpPr>
          <p:cNvPr id="18" name="Rectangle 17"/>
          <p:cNvSpPr/>
          <p:nvPr/>
        </p:nvSpPr>
        <p:spPr bwMode="auto">
          <a:xfrm>
            <a:off x="7454044" y="3291099"/>
            <a:ext cx="492752" cy="4607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339476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856877"/>
            <a:ext cx="9144000" cy="61230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CLAS12 High Threshold Cerenkov</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040" y="856877"/>
            <a:ext cx="3759200" cy="257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856877"/>
            <a:ext cx="3978592" cy="248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52" y="3411547"/>
            <a:ext cx="3728720" cy="34464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920" y="3566570"/>
            <a:ext cx="3434080" cy="3156418"/>
          </a:xfrm>
          <a:prstGeom prst="rect">
            <a:avLst/>
          </a:prstGeom>
        </p:spPr>
      </p:pic>
      <p:sp>
        <p:nvSpPr>
          <p:cNvPr id="3" name="Action Button: Forward or Next 2">
            <a:hlinkClick r:id="" action="ppaction://noaction" highlightClick="1"/>
          </p:cNvPr>
          <p:cNvSpPr/>
          <p:nvPr/>
        </p:nvSpPr>
        <p:spPr bwMode="auto">
          <a:xfrm>
            <a:off x="8478690" y="236932"/>
            <a:ext cx="421249" cy="312750"/>
          </a:xfrm>
          <a:prstGeom prst="actionButtonForwardNex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258041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HTCC PID performance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884"/>
            <a:ext cx="4114800" cy="5356328"/>
          </a:xfrm>
          <a:prstGeom prst="rect">
            <a:avLst/>
          </a:prstGeom>
        </p:spPr>
      </p:pic>
      <p:grpSp>
        <p:nvGrpSpPr>
          <p:cNvPr id="4" name="Group 4"/>
          <p:cNvGrpSpPr/>
          <p:nvPr/>
        </p:nvGrpSpPr>
        <p:grpSpPr>
          <a:xfrm>
            <a:off x="4391696" y="888000"/>
            <a:ext cx="4376384" cy="2747668"/>
            <a:chOff x="0" y="3132885"/>
            <a:chExt cx="4572000" cy="3112072"/>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2885"/>
              <a:ext cx="4572000" cy="311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8338" y="4584879"/>
              <a:ext cx="1751527" cy="738664"/>
            </a:xfrm>
            <a:prstGeom prst="rect">
              <a:avLst/>
            </a:prstGeom>
            <a:noFill/>
          </p:spPr>
          <p:txBody>
            <a:bodyPr wrap="square" rtlCol="0">
              <a:spAutoFit/>
            </a:bodyPr>
            <a:lstStyle/>
            <a:p>
              <a:r>
                <a:rPr lang="en-US" sz="1200" dirty="0" smtClean="0"/>
                <a:t>Relative rate: </a:t>
              </a:r>
            </a:p>
            <a:p>
              <a:pPr marL="285750" indent="-285750">
                <a:buFont typeface="Arial" pitchFamily="34" charset="0"/>
                <a:buChar char="•"/>
              </a:pPr>
              <a:r>
                <a:rPr lang="en-US" sz="1200" b="1" dirty="0" smtClean="0">
                  <a:solidFill>
                    <a:srgbClr val="FF0000"/>
                  </a:solidFill>
                </a:rPr>
                <a:t>DIS electrons</a:t>
              </a:r>
            </a:p>
            <a:p>
              <a:pPr marL="285750" indent="-285750">
                <a:buFont typeface="Arial" pitchFamily="34" charset="0"/>
                <a:buChar char="•"/>
              </a:pPr>
              <a:r>
                <a:rPr lang="en-US" sz="1200" b="1" dirty="0" smtClean="0"/>
                <a:t>Inclusive </a:t>
              </a:r>
              <a:r>
                <a:rPr lang="en-US" sz="1200" b="1" dirty="0" err="1" smtClean="0"/>
                <a:t>pions</a:t>
              </a:r>
              <a:endParaRPr lang="en-US" sz="1200" b="1" dirty="0"/>
            </a:p>
          </p:txBody>
        </p:sp>
      </p:grpSp>
      <p:sp>
        <p:nvSpPr>
          <p:cNvPr id="9" name="TextBox 8"/>
          <p:cNvSpPr txBox="1"/>
          <p:nvPr/>
        </p:nvSpPr>
        <p:spPr>
          <a:xfrm>
            <a:off x="2498501" y="4969568"/>
            <a:ext cx="1339403" cy="307777"/>
          </a:xfrm>
          <a:prstGeom prst="rect">
            <a:avLst/>
          </a:prstGeom>
          <a:noFill/>
        </p:spPr>
        <p:txBody>
          <a:bodyPr wrap="square" rtlCol="0">
            <a:spAutoFit/>
          </a:bodyPr>
          <a:lstStyle/>
          <a:p>
            <a:pPr algn="ctr"/>
            <a:r>
              <a:rPr lang="en-US" sz="1400" b="1" dirty="0" err="1" smtClean="0">
                <a:solidFill>
                  <a:srgbClr val="FF0000"/>
                </a:solidFill>
              </a:rPr>
              <a:t>Pions</a:t>
            </a:r>
            <a:endParaRPr lang="en-US" sz="1400" b="1" dirty="0">
              <a:solidFill>
                <a:srgbClr val="FF0000"/>
              </a:solidFill>
            </a:endParaRPr>
          </a:p>
        </p:txBody>
      </p:sp>
      <p:sp>
        <p:nvSpPr>
          <p:cNvPr id="10" name="TextBox 9"/>
          <p:cNvSpPr txBox="1"/>
          <p:nvPr/>
        </p:nvSpPr>
        <p:spPr>
          <a:xfrm>
            <a:off x="1171977" y="1365161"/>
            <a:ext cx="2099257" cy="307777"/>
          </a:xfrm>
          <a:prstGeom prst="rect">
            <a:avLst/>
          </a:prstGeom>
          <a:noFill/>
        </p:spPr>
        <p:txBody>
          <a:bodyPr wrap="square" rtlCol="0">
            <a:spAutoFit/>
          </a:bodyPr>
          <a:lstStyle/>
          <a:p>
            <a:pPr algn="ctr"/>
            <a:r>
              <a:rPr lang="en-US" sz="1400" b="1" dirty="0" smtClean="0">
                <a:solidFill>
                  <a:srgbClr val="FF0000"/>
                </a:solidFill>
              </a:rPr>
              <a:t>Electrons</a:t>
            </a:r>
            <a:endParaRPr lang="en-US" sz="1400" b="1" dirty="0">
              <a:solidFill>
                <a:srgbClr val="FF000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466" y="3635667"/>
            <a:ext cx="4246614" cy="275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69727" y="4815680"/>
            <a:ext cx="2448673" cy="1046440"/>
          </a:xfrm>
          <a:prstGeom prst="rect">
            <a:avLst/>
          </a:prstGeom>
        </p:spPr>
        <p:txBody>
          <a:bodyPr wrap="square">
            <a:spAutoFit/>
          </a:bodyPr>
          <a:lstStyle/>
          <a:p>
            <a:pPr marL="285750" indent="-285750"/>
            <a:r>
              <a:rPr lang="en-US" sz="1400" dirty="0" smtClean="0"/>
              <a:t>	</a:t>
            </a:r>
            <a:r>
              <a:rPr lang="en-US" sz="1200" dirty="0" smtClean="0"/>
              <a:t>Assuming PMTs + electronics give us single-</a:t>
            </a:r>
            <a:r>
              <a:rPr lang="en-US" sz="1200" dirty="0" err="1" smtClean="0"/>
              <a:t>p.e</a:t>
            </a:r>
            <a:r>
              <a:rPr lang="en-US" sz="1200" dirty="0" smtClean="0"/>
              <a:t>. resolution, e</a:t>
            </a:r>
            <a:r>
              <a:rPr lang="en-US" sz="1200" baseline="30000" dirty="0" smtClean="0"/>
              <a:t>-</a:t>
            </a:r>
            <a:r>
              <a:rPr lang="en-US" sz="1200" dirty="0" smtClean="0"/>
              <a:t> efficiency exceeds 99% for threshold up to 16 </a:t>
            </a:r>
            <a:r>
              <a:rPr lang="en-US" sz="1200" dirty="0" err="1" smtClean="0"/>
              <a:t>p.e</a:t>
            </a:r>
            <a:r>
              <a:rPr lang="en-US" sz="1200" dirty="0" smtClean="0"/>
              <a:t>. !!!</a:t>
            </a:r>
            <a:endParaRPr lang="en-US" sz="1200" dirty="0"/>
          </a:p>
        </p:txBody>
      </p:sp>
    </p:spTree>
    <p:extLst>
      <p:ext uri="{BB962C8B-B14F-4D97-AF65-F5344CB8AC3E}">
        <p14:creationId xmlns:p14="http://schemas.microsoft.com/office/powerpoint/2010/main" val="21470187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71120"/>
            <a:ext cx="9144000" cy="639763"/>
          </a:xfrm>
        </p:spPr>
        <p:txBody>
          <a:bodyPr/>
          <a:lstStyle/>
          <a:p>
            <a:r>
              <a:rPr lang="en-US" dirty="0" smtClean="0"/>
              <a:t>EC + PCAL Simulation and Reconstruction</a:t>
            </a:r>
            <a:endParaRPr lang="en-US" dirty="0"/>
          </a:p>
        </p:txBody>
      </p:sp>
      <p:pic>
        <p:nvPicPr>
          <p:cNvPr id="5122" name="Picture 2"/>
          <p:cNvPicPr>
            <a:picLocks noChangeAspect="1" noChangeArrowheads="1"/>
          </p:cNvPicPr>
          <p:nvPr/>
        </p:nvPicPr>
        <p:blipFill>
          <a:blip r:embed="rId2"/>
          <a:srcRect/>
          <a:stretch>
            <a:fillRect/>
          </a:stretch>
        </p:blipFill>
        <p:spPr bwMode="auto">
          <a:xfrm>
            <a:off x="172720" y="1025525"/>
            <a:ext cx="5367338" cy="5009515"/>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5819370" y="893445"/>
            <a:ext cx="2990880" cy="5422219"/>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080"/>
            <a:ext cx="9144000" cy="639763"/>
          </a:xfrm>
        </p:spPr>
        <p:txBody>
          <a:bodyPr/>
          <a:lstStyle/>
          <a:p>
            <a:r>
              <a:rPr lang="en-US" sz="2800" dirty="0" smtClean="0">
                <a:solidFill>
                  <a:srgbClr val="800000"/>
                </a:solidFill>
              </a:rPr>
              <a:t>Cla</a:t>
            </a:r>
            <a:r>
              <a:rPr lang="en-US" sz="2800" dirty="0" smtClean="0"/>
              <a:t>s12 </a:t>
            </a:r>
            <a:r>
              <a:rPr lang="en-US" sz="2800" dirty="0" smtClean="0">
                <a:solidFill>
                  <a:srgbClr val="800000"/>
                </a:solidFill>
              </a:rPr>
              <a:t>R</a:t>
            </a:r>
            <a:r>
              <a:rPr lang="en-US" sz="2800" dirty="0" smtClean="0"/>
              <a:t>econstruction and </a:t>
            </a:r>
            <a:r>
              <a:rPr lang="en-US" sz="2800" dirty="0" smtClean="0">
                <a:solidFill>
                  <a:srgbClr val="800000"/>
                </a:solidFill>
              </a:rPr>
              <a:t>A</a:t>
            </a:r>
            <a:r>
              <a:rPr lang="en-US" sz="2800" dirty="0" smtClean="0"/>
              <a:t>nalysis Framework</a:t>
            </a:r>
            <a:endParaRPr lang="en-US" dirty="0"/>
          </a:p>
        </p:txBody>
      </p:sp>
      <p:sp>
        <p:nvSpPr>
          <p:cNvPr id="3" name="Content Placeholder 2"/>
          <p:cNvSpPr>
            <a:spLocks noGrp="1"/>
          </p:cNvSpPr>
          <p:nvPr>
            <p:ph idx="1"/>
          </p:nvPr>
        </p:nvSpPr>
        <p:spPr>
          <a:xfrm>
            <a:off x="228600" y="972669"/>
            <a:ext cx="8686800" cy="5332508"/>
          </a:xfrm>
        </p:spPr>
        <p:txBody>
          <a:bodyPr/>
          <a:lstStyle/>
          <a:p>
            <a:r>
              <a:rPr lang="en-US" b="0" dirty="0" smtClean="0"/>
              <a:t>Based on Service Oriented architecture (SOA)</a:t>
            </a:r>
          </a:p>
          <a:p>
            <a:r>
              <a:rPr lang="en-US" b="0" dirty="0"/>
              <a:t>M</a:t>
            </a:r>
            <a:r>
              <a:rPr lang="en-US" b="0" dirty="0" smtClean="0"/>
              <a:t>ajor components implemented as services</a:t>
            </a:r>
          </a:p>
          <a:p>
            <a:pPr lvl="1"/>
            <a:r>
              <a:rPr lang="en-US" sz="2000" b="0" dirty="0" smtClean="0"/>
              <a:t>Multilingual support</a:t>
            </a:r>
          </a:p>
          <a:p>
            <a:pPr lvl="2"/>
            <a:r>
              <a:rPr lang="en-US" sz="1600" b="0" dirty="0" smtClean="0"/>
              <a:t>Services can be written in C++, Java and Python</a:t>
            </a:r>
            <a:endParaRPr lang="en-US" sz="1600" b="0" dirty="0"/>
          </a:p>
          <a:p>
            <a:r>
              <a:rPr lang="en-US" b="0" dirty="0" smtClean="0"/>
              <a:t>Physics application design/composition </a:t>
            </a:r>
            <a:r>
              <a:rPr lang="en-US" b="0" dirty="0"/>
              <a:t>based on </a:t>
            </a:r>
            <a:r>
              <a:rPr lang="en-US" b="0" dirty="0" smtClean="0"/>
              <a:t>services</a:t>
            </a:r>
          </a:p>
          <a:p>
            <a:r>
              <a:rPr lang="en-US" b="0" dirty="0"/>
              <a:t>Supports both traditional and cloud computing models</a:t>
            </a:r>
          </a:p>
          <a:p>
            <a:pPr lvl="1"/>
            <a:r>
              <a:rPr lang="en-US" sz="2000" b="0" dirty="0"/>
              <a:t>Single process as well as distributed application design modes</a:t>
            </a:r>
          </a:p>
          <a:p>
            <a:pPr lvl="1"/>
            <a:r>
              <a:rPr lang="en-US" sz="2000" b="0" dirty="0"/>
              <a:t>Centralized batch processing</a:t>
            </a:r>
          </a:p>
          <a:p>
            <a:pPr lvl="1"/>
            <a:r>
              <a:rPr lang="en-US" sz="2000" b="0" dirty="0"/>
              <a:t>Distributed cloud </a:t>
            </a:r>
            <a:r>
              <a:rPr lang="en-US" sz="2000" b="0" dirty="0" smtClean="0"/>
              <a:t>processing</a:t>
            </a:r>
            <a:endParaRPr lang="en-US" b="0" dirty="0" smtClean="0"/>
          </a:p>
          <a:p>
            <a:r>
              <a:rPr lang="en-US" b="0" dirty="0" smtClean="0"/>
              <a:t>Multi-Threaded</a:t>
            </a:r>
          </a:p>
          <a:p>
            <a:r>
              <a:rPr lang="en-US" b="0" dirty="0" smtClean="0"/>
              <a:t>Framework fully functional and mature</a:t>
            </a:r>
          </a:p>
          <a:p>
            <a:r>
              <a:rPr lang="en-US" b="0" dirty="0" smtClean="0"/>
              <a:t>Large scale activities have begun for developing physics data processing services</a:t>
            </a:r>
          </a:p>
          <a:p>
            <a:pPr marL="0" indent="0">
              <a:buNone/>
            </a:pPr>
            <a:endParaRPr lang="en-US" b="0" dirty="0" smtClean="0"/>
          </a:p>
          <a:p>
            <a:endParaRPr lang="en-US" b="0" dirty="0"/>
          </a:p>
        </p:txBody>
      </p:sp>
      <p:sp>
        <p:nvSpPr>
          <p:cNvPr id="4" name="Action Button: Forward or Next 3">
            <a:hlinkClick r:id="" action="ppaction://noaction" highlightClick="1"/>
          </p:cNvPr>
          <p:cNvSpPr/>
          <p:nvPr/>
        </p:nvSpPr>
        <p:spPr bwMode="auto">
          <a:xfrm>
            <a:off x="8075343" y="1061456"/>
            <a:ext cx="454949" cy="369614"/>
          </a:xfrm>
          <a:prstGeom prst="actionButtonForwardNex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39329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080"/>
            <a:ext cx="9144000" cy="639763"/>
          </a:xfrm>
        </p:spPr>
        <p:txBody>
          <a:bodyPr/>
          <a:lstStyle/>
          <a:p>
            <a:r>
              <a:rPr lang="en-US" dirty="0" smtClean="0"/>
              <a:t>Clas12 Physics Data Processing</a:t>
            </a:r>
            <a:endParaRPr lang="en-US" dirty="0"/>
          </a:p>
        </p:txBody>
      </p:sp>
      <p:sp>
        <p:nvSpPr>
          <p:cNvPr id="5" name="Rounded Rectangle 4"/>
          <p:cNvSpPr/>
          <p:nvPr/>
        </p:nvSpPr>
        <p:spPr>
          <a:xfrm>
            <a:off x="3415106" y="1556158"/>
            <a:ext cx="757569" cy="73714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900" dirty="0" smtClean="0">
              <a:solidFill>
                <a:prstClr val="black"/>
              </a:solidFill>
            </a:endParaRPr>
          </a:p>
          <a:p>
            <a:pPr algn="ctr"/>
            <a:r>
              <a:rPr lang="en-US" sz="900" dirty="0" smtClean="0">
                <a:solidFill>
                  <a:prstClr val="black"/>
                </a:solidFill>
              </a:rPr>
              <a:t>Database</a:t>
            </a:r>
          </a:p>
          <a:p>
            <a:pPr algn="ctr"/>
            <a:endParaRPr lang="en-US" sz="900" dirty="0">
              <a:solidFill>
                <a:prstClr val="black"/>
              </a:solidFill>
            </a:endParaRPr>
          </a:p>
        </p:txBody>
      </p:sp>
      <p:sp>
        <p:nvSpPr>
          <p:cNvPr id="8" name="Rounded Rectangle 7"/>
          <p:cNvSpPr/>
          <p:nvPr/>
        </p:nvSpPr>
        <p:spPr>
          <a:xfrm>
            <a:off x="3177230" y="2754498"/>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 Geometry, Calibration</a:t>
            </a:r>
          </a:p>
          <a:p>
            <a:pPr algn="ctr"/>
            <a:r>
              <a:rPr lang="en-US" sz="900" dirty="0">
                <a:solidFill>
                  <a:prstClr val="black"/>
                </a:solidFill>
              </a:rPr>
              <a:t>a</a:t>
            </a:r>
            <a:r>
              <a:rPr lang="en-US" sz="900" dirty="0" smtClean="0">
                <a:solidFill>
                  <a:prstClr val="black"/>
                </a:solidFill>
              </a:rPr>
              <a:t>nd MFM Services</a:t>
            </a:r>
            <a:endParaRPr lang="en-US" sz="900" dirty="0">
              <a:solidFill>
                <a:prstClr val="black"/>
              </a:solidFill>
            </a:endParaRPr>
          </a:p>
        </p:txBody>
      </p:sp>
      <p:sp>
        <p:nvSpPr>
          <p:cNvPr id="10" name="Rounded Rectangle 9"/>
          <p:cNvSpPr/>
          <p:nvPr/>
        </p:nvSpPr>
        <p:spPr>
          <a:xfrm>
            <a:off x="1929193" y="3422344"/>
            <a:ext cx="768476"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900" dirty="0" smtClean="0">
              <a:solidFill>
                <a:schemeClr val="bg1">
                  <a:lumMod val="85000"/>
                </a:schemeClr>
              </a:solidFill>
            </a:endParaRPr>
          </a:p>
          <a:p>
            <a:pPr algn="ctr"/>
            <a:r>
              <a:rPr lang="en-US" sz="900" dirty="0" smtClean="0">
                <a:solidFill>
                  <a:schemeClr val="bg1">
                    <a:lumMod val="85000"/>
                  </a:schemeClr>
                </a:solidFill>
              </a:rPr>
              <a:t>Raw Data</a:t>
            </a:r>
          </a:p>
          <a:p>
            <a:pPr algn="ctr"/>
            <a:endParaRPr lang="en-US" sz="900" dirty="0">
              <a:solidFill>
                <a:schemeClr val="bg1">
                  <a:lumMod val="85000"/>
                </a:schemeClr>
              </a:solidFill>
            </a:endParaRPr>
          </a:p>
        </p:txBody>
      </p:sp>
      <p:sp>
        <p:nvSpPr>
          <p:cNvPr id="11" name="Rounded Rectangle 10"/>
          <p:cNvSpPr/>
          <p:nvPr/>
        </p:nvSpPr>
        <p:spPr>
          <a:xfrm>
            <a:off x="3177230" y="3798322"/>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Reconstruction</a:t>
            </a:r>
          </a:p>
          <a:p>
            <a:pPr algn="ctr"/>
            <a:r>
              <a:rPr lang="en-US" sz="900" dirty="0" smtClean="0">
                <a:solidFill>
                  <a:prstClr val="black"/>
                </a:solidFill>
              </a:rPr>
              <a:t>Services</a:t>
            </a:r>
            <a:endParaRPr lang="en-US" sz="900" dirty="0">
              <a:solidFill>
                <a:prstClr val="black"/>
              </a:solidFill>
            </a:endParaRPr>
          </a:p>
        </p:txBody>
      </p:sp>
      <p:sp>
        <p:nvSpPr>
          <p:cNvPr id="14" name="Rounded Rectangle 13"/>
          <p:cNvSpPr/>
          <p:nvPr/>
        </p:nvSpPr>
        <p:spPr>
          <a:xfrm>
            <a:off x="6335597" y="3794044"/>
            <a:ext cx="768476"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smtClean="0">
                <a:solidFill>
                  <a:srgbClr val="D9D9D9"/>
                </a:solidFill>
              </a:rPr>
              <a:t>DST </a:t>
            </a:r>
          </a:p>
          <a:p>
            <a:pPr algn="ctr"/>
            <a:r>
              <a:rPr lang="en-US" sz="900" dirty="0" smtClean="0">
                <a:solidFill>
                  <a:srgbClr val="D9D9D9"/>
                </a:solidFill>
              </a:rPr>
              <a:t>Tuples</a:t>
            </a:r>
            <a:endParaRPr lang="en-US" sz="900" dirty="0">
              <a:solidFill>
                <a:srgbClr val="D9D9D9"/>
              </a:solidFill>
            </a:endParaRPr>
          </a:p>
        </p:txBody>
      </p:sp>
      <p:sp>
        <p:nvSpPr>
          <p:cNvPr id="15" name="Rounded Rectangle 14"/>
          <p:cNvSpPr/>
          <p:nvPr/>
        </p:nvSpPr>
        <p:spPr>
          <a:xfrm>
            <a:off x="4749042" y="3780928"/>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DST and Tuple</a:t>
            </a:r>
          </a:p>
          <a:p>
            <a:pPr algn="ctr"/>
            <a:r>
              <a:rPr lang="en-US" sz="900" dirty="0" smtClean="0">
                <a:solidFill>
                  <a:prstClr val="black"/>
                </a:solidFill>
              </a:rPr>
              <a:t>Generation</a:t>
            </a:r>
            <a:r>
              <a:rPr lang="en-US" sz="900" dirty="0">
                <a:solidFill>
                  <a:prstClr val="black"/>
                </a:solidFill>
              </a:rPr>
              <a:t> </a:t>
            </a:r>
            <a:r>
              <a:rPr lang="en-US" sz="900" dirty="0" smtClean="0">
                <a:solidFill>
                  <a:prstClr val="black"/>
                </a:solidFill>
              </a:rPr>
              <a:t>Services</a:t>
            </a:r>
            <a:endParaRPr lang="en-US" sz="900" dirty="0">
              <a:solidFill>
                <a:prstClr val="black"/>
              </a:solidFill>
            </a:endParaRPr>
          </a:p>
        </p:txBody>
      </p:sp>
      <p:sp>
        <p:nvSpPr>
          <p:cNvPr id="9" name="Rounded Rectangle 8"/>
          <p:cNvSpPr/>
          <p:nvPr/>
        </p:nvSpPr>
        <p:spPr>
          <a:xfrm>
            <a:off x="356338" y="4354139"/>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Simulation</a:t>
            </a:r>
            <a:endParaRPr lang="en-US" sz="900" dirty="0">
              <a:solidFill>
                <a:prstClr val="black"/>
              </a:solidFill>
            </a:endParaRPr>
          </a:p>
        </p:txBody>
      </p:sp>
      <p:sp>
        <p:nvSpPr>
          <p:cNvPr id="12" name="Rounded Rectangle 11"/>
          <p:cNvSpPr/>
          <p:nvPr/>
        </p:nvSpPr>
        <p:spPr>
          <a:xfrm>
            <a:off x="1929193" y="4354139"/>
            <a:ext cx="768476" cy="53726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900" dirty="0" smtClean="0">
              <a:solidFill>
                <a:srgbClr val="D9D9D9"/>
              </a:solidFill>
            </a:endParaRPr>
          </a:p>
          <a:p>
            <a:pPr algn="ctr"/>
            <a:r>
              <a:rPr lang="en-US" sz="900" dirty="0" err="1" smtClean="0">
                <a:solidFill>
                  <a:srgbClr val="D9D9D9"/>
                </a:solidFill>
              </a:rPr>
              <a:t>Sim</a:t>
            </a:r>
            <a:r>
              <a:rPr lang="en-US" sz="900" dirty="0" smtClean="0">
                <a:solidFill>
                  <a:srgbClr val="D9D9D9"/>
                </a:solidFill>
              </a:rPr>
              <a:t> Data</a:t>
            </a:r>
          </a:p>
          <a:p>
            <a:pPr algn="ctr"/>
            <a:endParaRPr lang="en-US" sz="900" dirty="0">
              <a:solidFill>
                <a:srgbClr val="D9D9D9"/>
              </a:solidFill>
            </a:endParaRPr>
          </a:p>
        </p:txBody>
      </p:sp>
      <p:sp>
        <p:nvSpPr>
          <p:cNvPr id="13" name="Rounded Rectangle 12"/>
          <p:cNvSpPr/>
          <p:nvPr/>
        </p:nvSpPr>
        <p:spPr>
          <a:xfrm>
            <a:off x="7441442" y="3766230"/>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Physics Analysis</a:t>
            </a:r>
          </a:p>
          <a:p>
            <a:pPr algn="ctr"/>
            <a:r>
              <a:rPr lang="en-US" sz="900" dirty="0" smtClean="0">
                <a:solidFill>
                  <a:prstClr val="black"/>
                </a:solidFill>
              </a:rPr>
              <a:t>Services</a:t>
            </a:r>
            <a:endParaRPr lang="en-US" sz="900" dirty="0">
              <a:solidFill>
                <a:prstClr val="black"/>
              </a:solidFill>
            </a:endParaRPr>
          </a:p>
        </p:txBody>
      </p:sp>
      <p:sp>
        <p:nvSpPr>
          <p:cNvPr id="3" name="Right Arrow 2"/>
          <p:cNvSpPr/>
          <p:nvPr/>
        </p:nvSpPr>
        <p:spPr bwMode="auto">
          <a:xfrm>
            <a:off x="1638914" y="4502389"/>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6" name="Right Arrow 15"/>
          <p:cNvSpPr/>
          <p:nvPr/>
        </p:nvSpPr>
        <p:spPr bwMode="auto">
          <a:xfrm rot="1773392">
            <a:off x="2722850" y="3686468"/>
            <a:ext cx="463077" cy="341869"/>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7" name="Right Arrow 16"/>
          <p:cNvSpPr/>
          <p:nvPr/>
        </p:nvSpPr>
        <p:spPr bwMode="auto">
          <a:xfrm rot="19462122">
            <a:off x="2740280" y="4158381"/>
            <a:ext cx="411157" cy="32556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8" name="Right Arrow 17"/>
          <p:cNvSpPr/>
          <p:nvPr/>
        </p:nvSpPr>
        <p:spPr bwMode="auto">
          <a:xfrm>
            <a:off x="4460544" y="3959609"/>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19" name="Right Arrow 18"/>
          <p:cNvSpPr/>
          <p:nvPr/>
        </p:nvSpPr>
        <p:spPr bwMode="auto">
          <a:xfrm>
            <a:off x="6045318" y="3959609"/>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20" name="Right Arrow 19"/>
          <p:cNvSpPr/>
          <p:nvPr/>
        </p:nvSpPr>
        <p:spPr bwMode="auto">
          <a:xfrm>
            <a:off x="7150677" y="3930275"/>
            <a:ext cx="290279" cy="28442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4" name="Down Arrow 3"/>
          <p:cNvSpPr/>
          <p:nvPr/>
        </p:nvSpPr>
        <p:spPr bwMode="auto">
          <a:xfrm>
            <a:off x="3645647" y="2338126"/>
            <a:ext cx="283882" cy="386489"/>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21" name="Down Arrow 20"/>
          <p:cNvSpPr/>
          <p:nvPr/>
        </p:nvSpPr>
        <p:spPr bwMode="auto">
          <a:xfrm>
            <a:off x="3648637" y="3372045"/>
            <a:ext cx="283882" cy="386489"/>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27" name="Rounded Rectangle 26"/>
          <p:cNvSpPr/>
          <p:nvPr/>
        </p:nvSpPr>
        <p:spPr>
          <a:xfrm>
            <a:off x="3186068" y="4820697"/>
            <a:ext cx="1252694"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900" dirty="0" smtClean="0">
                <a:solidFill>
                  <a:prstClr val="black"/>
                </a:solidFill>
              </a:rPr>
              <a:t>Monitors</a:t>
            </a:r>
            <a:r>
              <a:rPr lang="en-US" sz="900" dirty="0">
                <a:solidFill>
                  <a:prstClr val="black"/>
                </a:solidFill>
              </a:rPr>
              <a:t> </a:t>
            </a:r>
            <a:r>
              <a:rPr lang="en-US" sz="900" dirty="0" smtClean="0">
                <a:solidFill>
                  <a:prstClr val="black"/>
                </a:solidFill>
              </a:rPr>
              <a:t>and Displays</a:t>
            </a:r>
          </a:p>
        </p:txBody>
      </p:sp>
      <p:sp>
        <p:nvSpPr>
          <p:cNvPr id="28" name="Down Arrow 27"/>
          <p:cNvSpPr/>
          <p:nvPr/>
        </p:nvSpPr>
        <p:spPr bwMode="auto">
          <a:xfrm>
            <a:off x="3657475" y="4394420"/>
            <a:ext cx="283882" cy="386489"/>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3200" b="1" smtClean="0">
              <a:solidFill>
                <a:prstClr val="black"/>
              </a:solidFill>
              <a:latin typeface="Times New Roman" pitchFamily="18" charset="0"/>
            </a:endParaRPr>
          </a:p>
        </p:txBody>
      </p:sp>
      <p:sp>
        <p:nvSpPr>
          <p:cNvPr id="7" name="Action Button: Forward or Next 6">
            <a:hlinkClick r:id="" action="ppaction://noaction" highlightClick="1"/>
          </p:cNvPr>
          <p:cNvSpPr/>
          <p:nvPr/>
        </p:nvSpPr>
        <p:spPr bwMode="auto">
          <a:xfrm>
            <a:off x="8302818" y="5468702"/>
            <a:ext cx="515866" cy="549484"/>
          </a:xfrm>
          <a:prstGeom prst="actionButtonForwardNex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868465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CLAS12 Specifications</a:t>
            </a:r>
          </a:p>
          <a:p>
            <a:r>
              <a:rPr lang="en-US" dirty="0" smtClean="0"/>
              <a:t>Simulations</a:t>
            </a:r>
          </a:p>
          <a:p>
            <a:r>
              <a:rPr lang="en-US" dirty="0" smtClean="0"/>
              <a:t>Tracking</a:t>
            </a:r>
          </a:p>
          <a:p>
            <a:r>
              <a:rPr lang="en-US" dirty="0" smtClean="0"/>
              <a:t>Event Reconstruction</a:t>
            </a:r>
          </a:p>
          <a:p>
            <a:r>
              <a:rPr lang="en-US" dirty="0" smtClean="0"/>
              <a:t>Framework</a:t>
            </a:r>
          </a:p>
          <a:p>
            <a:r>
              <a:rPr lang="en-US" dirty="0" smtClean="0"/>
              <a:t>Calibration and Monitoring</a:t>
            </a:r>
          </a:p>
          <a:p>
            <a:r>
              <a:rPr lang="en-US" dirty="0" smtClean="0"/>
              <a:t>Data Processing </a:t>
            </a:r>
          </a:p>
          <a:p>
            <a:r>
              <a:rPr lang="en-US" dirty="0" smtClean="0"/>
              <a:t>Software Tools and Documentation</a:t>
            </a:r>
          </a:p>
          <a:p>
            <a:r>
              <a:rPr lang="en-US" dirty="0" smtClean="0"/>
              <a:t>Risk Mitigation</a:t>
            </a:r>
          </a:p>
          <a:p>
            <a:r>
              <a:rPr lang="en-US" dirty="0" smtClean="0"/>
              <a:t>Future Plans and Milestones</a:t>
            </a:r>
          </a:p>
          <a:p>
            <a:r>
              <a:rPr lang="en-US" dirty="0" smtClean="0"/>
              <a:t>Summary</a:t>
            </a:r>
          </a:p>
          <a:p>
            <a:endParaRPr lang="en-US" dirty="0"/>
          </a:p>
        </p:txBody>
      </p:sp>
    </p:spTree>
    <p:extLst>
      <p:ext uri="{BB962C8B-B14F-4D97-AF65-F5344CB8AC3E}">
        <p14:creationId xmlns:p14="http://schemas.microsoft.com/office/powerpoint/2010/main" val="29130082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6174" y="1208211"/>
            <a:ext cx="2332624" cy="1670577"/>
          </a:xfrm>
          <a:prstGeom prst="rect">
            <a:avLst/>
          </a:prstGeom>
          <a:solidFill>
            <a:schemeClr val="accent2">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Rectangle 2"/>
          <p:cNvSpPr/>
          <p:nvPr/>
        </p:nvSpPr>
        <p:spPr>
          <a:xfrm>
            <a:off x="1378474" y="1068785"/>
            <a:ext cx="7734550" cy="4353420"/>
          </a:xfrm>
          <a:prstGeom prst="rect">
            <a:avLst/>
          </a:prstGeom>
          <a:gradFill flip="none" rotWithShape="1">
            <a:gsLst>
              <a:gs pos="0">
                <a:schemeClr val="accent2">
                  <a:tint val="100000"/>
                  <a:shade val="100000"/>
                  <a:satMod val="130000"/>
                  <a:alpha val="18000"/>
                </a:schemeClr>
              </a:gs>
              <a:gs pos="100000">
                <a:schemeClr val="accent2">
                  <a:tint val="50000"/>
                  <a:shade val="100000"/>
                  <a:satMod val="350000"/>
                  <a:alpha val="18000"/>
                </a:schemeClr>
              </a:gs>
            </a:gsLst>
            <a:lin ang="16200000" scaled="0"/>
            <a:tileRec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Rectangle 3"/>
          <p:cNvSpPr/>
          <p:nvPr/>
        </p:nvSpPr>
        <p:spPr>
          <a:xfrm>
            <a:off x="1595312" y="1208210"/>
            <a:ext cx="5130862" cy="4027262"/>
          </a:xfrm>
          <a:prstGeom prst="rect">
            <a:avLst/>
          </a:prstGeom>
          <a:solidFill>
            <a:schemeClr val="accent2">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Rectangle 4"/>
          <p:cNvSpPr/>
          <p:nvPr/>
        </p:nvSpPr>
        <p:spPr>
          <a:xfrm>
            <a:off x="6865567" y="2956238"/>
            <a:ext cx="2193231" cy="2279234"/>
          </a:xfrm>
          <a:prstGeom prst="rect">
            <a:avLst/>
          </a:prstGeom>
          <a:solidFill>
            <a:schemeClr val="accent5">
              <a:lumMod val="60000"/>
              <a:lumOff val="40000"/>
              <a:alpha val="1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Rectangle 5"/>
          <p:cNvSpPr/>
          <p:nvPr/>
        </p:nvSpPr>
        <p:spPr>
          <a:xfrm>
            <a:off x="4904051" y="1456040"/>
            <a:ext cx="1731153" cy="3390911"/>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87001" y="1456040"/>
            <a:ext cx="1731153" cy="3390911"/>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381871" y="1564472"/>
            <a:ext cx="1731153" cy="1217556"/>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089087" y="3048591"/>
            <a:ext cx="1961985" cy="532269"/>
          </a:xfrm>
          <a:prstGeom prst="rect">
            <a:avLst/>
          </a:prstGeom>
          <a:solidFill>
            <a:srgbClr val="558ED5">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104575" y="3776946"/>
            <a:ext cx="1961985" cy="532269"/>
          </a:xfrm>
          <a:prstGeom prst="rect">
            <a:avLst/>
          </a:prstGeom>
          <a:solidFill>
            <a:schemeClr val="tx2">
              <a:lumMod val="60000"/>
              <a:lumOff val="40000"/>
              <a:alpha val="1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981084" y="1755425"/>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DCClusterFinder</a:t>
            </a:r>
            <a:endParaRPr lang="en-US" sz="900" dirty="0" smtClean="0">
              <a:solidFill>
                <a:schemeClr val="tx1"/>
              </a:solidFill>
            </a:endParaRPr>
          </a:p>
          <a:p>
            <a:pPr algn="ctr"/>
            <a:endParaRPr lang="en-US" sz="900" dirty="0">
              <a:solidFill>
                <a:schemeClr val="tx1"/>
              </a:solidFill>
            </a:endParaRPr>
          </a:p>
        </p:txBody>
      </p:sp>
      <p:sp>
        <p:nvSpPr>
          <p:cNvPr id="12" name="Rounded Rectangle 11"/>
          <p:cNvSpPr/>
          <p:nvPr/>
        </p:nvSpPr>
        <p:spPr>
          <a:xfrm>
            <a:off x="4983103" y="226345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DCRoadsInClusterFinder</a:t>
            </a:r>
            <a:endParaRPr lang="en-US" sz="900" dirty="0" smtClean="0">
              <a:solidFill>
                <a:schemeClr val="tx1"/>
              </a:solidFill>
            </a:endParaRPr>
          </a:p>
          <a:p>
            <a:pPr algn="ctr"/>
            <a:endParaRPr lang="en-US" sz="900" dirty="0">
              <a:solidFill>
                <a:schemeClr val="tx1"/>
              </a:solidFill>
            </a:endParaRPr>
          </a:p>
        </p:txBody>
      </p:sp>
      <p:sp>
        <p:nvSpPr>
          <p:cNvPr id="13" name="Rounded Rectangle 12"/>
          <p:cNvSpPr/>
          <p:nvPr/>
        </p:nvSpPr>
        <p:spPr>
          <a:xfrm>
            <a:off x="4988623" y="277656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DCRegionSegmentFinder</a:t>
            </a:r>
            <a:endParaRPr lang="en-US" sz="900" dirty="0" smtClean="0">
              <a:solidFill>
                <a:schemeClr val="tx1"/>
              </a:solidFill>
            </a:endParaRPr>
          </a:p>
          <a:p>
            <a:pPr algn="ctr"/>
            <a:endParaRPr lang="en-US" sz="900" dirty="0">
              <a:solidFill>
                <a:schemeClr val="tx1"/>
              </a:solidFill>
            </a:endParaRPr>
          </a:p>
        </p:txBody>
      </p:sp>
      <p:sp>
        <p:nvSpPr>
          <p:cNvPr id="14" name="Rounded Rectangle 13"/>
          <p:cNvSpPr/>
          <p:nvPr/>
        </p:nvSpPr>
        <p:spPr>
          <a:xfrm>
            <a:off x="4988623" y="329057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DCTrackCandidateFinder</a:t>
            </a:r>
            <a:endParaRPr lang="en-US" sz="900" dirty="0" smtClean="0">
              <a:solidFill>
                <a:schemeClr val="tx1"/>
              </a:solidFill>
            </a:endParaRPr>
          </a:p>
          <a:p>
            <a:pPr algn="ctr"/>
            <a:endParaRPr lang="en-US" sz="900" dirty="0">
              <a:solidFill>
                <a:schemeClr val="tx1"/>
              </a:solidFill>
            </a:endParaRPr>
          </a:p>
        </p:txBody>
      </p:sp>
      <p:sp>
        <p:nvSpPr>
          <p:cNvPr id="15" name="Rounded Rectangle 14"/>
          <p:cNvSpPr/>
          <p:nvPr/>
        </p:nvSpPr>
        <p:spPr>
          <a:xfrm>
            <a:off x="4985503" y="381232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FMTHitsToTrackSegment</a:t>
            </a:r>
            <a:endParaRPr lang="en-US" sz="900" dirty="0" smtClean="0">
              <a:solidFill>
                <a:schemeClr val="tx1"/>
              </a:solidFill>
            </a:endParaRPr>
          </a:p>
          <a:p>
            <a:pPr algn="ctr"/>
            <a:endParaRPr lang="en-US" sz="900" dirty="0">
              <a:solidFill>
                <a:schemeClr val="tx1"/>
              </a:solidFill>
            </a:endParaRPr>
          </a:p>
        </p:txBody>
      </p:sp>
      <p:sp>
        <p:nvSpPr>
          <p:cNvPr id="16" name="Rounded Rectangle 15"/>
          <p:cNvSpPr/>
          <p:nvPr/>
        </p:nvSpPr>
        <p:spPr>
          <a:xfrm>
            <a:off x="4982383" y="432519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ForwardKalmanFilter</a:t>
            </a:r>
            <a:endParaRPr lang="en-US" sz="900" dirty="0" smtClean="0">
              <a:solidFill>
                <a:schemeClr val="tx1"/>
              </a:solidFill>
            </a:endParaRPr>
          </a:p>
          <a:p>
            <a:pPr algn="ctr"/>
            <a:endParaRPr lang="en-US" sz="900" dirty="0">
              <a:solidFill>
                <a:schemeClr val="tx1"/>
              </a:solidFill>
            </a:endParaRPr>
          </a:p>
        </p:txBody>
      </p:sp>
      <p:sp>
        <p:nvSpPr>
          <p:cNvPr id="17" name="Rectangle 16"/>
          <p:cNvSpPr/>
          <p:nvPr/>
        </p:nvSpPr>
        <p:spPr>
          <a:xfrm>
            <a:off x="4471140" y="1755425"/>
            <a:ext cx="285109" cy="298466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TextBox 17"/>
          <p:cNvSpPr txBox="1"/>
          <p:nvPr/>
        </p:nvSpPr>
        <p:spPr>
          <a:xfrm rot="16200000">
            <a:off x="3511449" y="3163983"/>
            <a:ext cx="2139697" cy="230832"/>
          </a:xfrm>
          <a:prstGeom prst="rect">
            <a:avLst/>
          </a:prstGeom>
          <a:noFill/>
        </p:spPr>
        <p:txBody>
          <a:bodyPr wrap="none" rtlCol="0">
            <a:spAutoFit/>
          </a:bodyPr>
          <a:lstStyle/>
          <a:p>
            <a:r>
              <a:rPr lang="en-US" sz="900" dirty="0" smtClean="0"/>
              <a:t>Transient Data Storage.    Shared memory</a:t>
            </a:r>
            <a:endParaRPr lang="en-US" sz="900" dirty="0"/>
          </a:p>
        </p:txBody>
      </p:sp>
      <p:cxnSp>
        <p:nvCxnSpPr>
          <p:cNvPr id="19" name="Straight Arrow Connector 18"/>
          <p:cNvCxnSpPr/>
          <p:nvPr/>
        </p:nvCxnSpPr>
        <p:spPr>
          <a:xfrm flipH="1">
            <a:off x="4756249" y="2046796"/>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756249" y="30480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752028" y="41148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756249" y="241572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768009" y="34290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768009" y="453139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2449342" y="1744476"/>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BSMTHitFilter</a:t>
            </a:r>
            <a:endParaRPr lang="en-US" sz="900" dirty="0" smtClean="0">
              <a:solidFill>
                <a:schemeClr val="tx1"/>
              </a:solidFill>
            </a:endParaRPr>
          </a:p>
          <a:p>
            <a:pPr algn="ctr"/>
            <a:endParaRPr lang="en-US" sz="900" dirty="0">
              <a:solidFill>
                <a:schemeClr val="tx1"/>
              </a:solidFill>
            </a:endParaRPr>
          </a:p>
        </p:txBody>
      </p:sp>
      <p:sp>
        <p:nvSpPr>
          <p:cNvPr id="26" name="Rounded Rectangle 25"/>
          <p:cNvSpPr/>
          <p:nvPr/>
        </p:nvSpPr>
        <p:spPr>
          <a:xfrm>
            <a:off x="2451361" y="225250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BSMTMergeHits</a:t>
            </a:r>
            <a:endParaRPr lang="en-US" sz="900" dirty="0" smtClean="0">
              <a:solidFill>
                <a:schemeClr val="tx1"/>
              </a:solidFill>
            </a:endParaRPr>
          </a:p>
          <a:p>
            <a:pPr algn="ctr"/>
            <a:endParaRPr lang="en-US" sz="900" dirty="0">
              <a:solidFill>
                <a:schemeClr val="tx1"/>
              </a:solidFill>
            </a:endParaRPr>
          </a:p>
        </p:txBody>
      </p:sp>
      <p:sp>
        <p:nvSpPr>
          <p:cNvPr id="27" name="Rounded Rectangle 26"/>
          <p:cNvSpPr/>
          <p:nvPr/>
        </p:nvSpPr>
        <p:spPr>
          <a:xfrm>
            <a:off x="2456881" y="2765620"/>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PointHitFinder</a:t>
            </a:r>
            <a:endParaRPr lang="en-US" sz="900" dirty="0" smtClean="0">
              <a:solidFill>
                <a:schemeClr val="tx1"/>
              </a:solidFill>
            </a:endParaRPr>
          </a:p>
          <a:p>
            <a:pPr algn="ctr"/>
            <a:endParaRPr lang="en-US" sz="900" dirty="0">
              <a:solidFill>
                <a:schemeClr val="tx1"/>
              </a:solidFill>
            </a:endParaRPr>
          </a:p>
        </p:txBody>
      </p:sp>
      <p:sp>
        <p:nvSpPr>
          <p:cNvPr id="28" name="Rounded Rectangle 27"/>
          <p:cNvSpPr/>
          <p:nvPr/>
        </p:nvSpPr>
        <p:spPr>
          <a:xfrm>
            <a:off x="2456881" y="3279629"/>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HoughTransform</a:t>
            </a:r>
            <a:endParaRPr lang="en-US" sz="900" dirty="0" smtClean="0">
              <a:solidFill>
                <a:schemeClr val="tx1"/>
              </a:solidFill>
            </a:endParaRPr>
          </a:p>
          <a:p>
            <a:pPr algn="ctr"/>
            <a:endParaRPr lang="en-US" sz="900" dirty="0">
              <a:solidFill>
                <a:schemeClr val="tx1"/>
              </a:solidFill>
            </a:endParaRPr>
          </a:p>
        </p:txBody>
      </p:sp>
      <p:sp>
        <p:nvSpPr>
          <p:cNvPr id="29" name="Rounded Rectangle 28"/>
          <p:cNvSpPr/>
          <p:nvPr/>
        </p:nvSpPr>
        <p:spPr>
          <a:xfrm>
            <a:off x="2453761" y="3801380"/>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HelixTrackEstimator</a:t>
            </a:r>
            <a:endParaRPr lang="en-US" sz="900" dirty="0" smtClean="0">
              <a:solidFill>
                <a:schemeClr val="tx1"/>
              </a:solidFill>
            </a:endParaRPr>
          </a:p>
          <a:p>
            <a:pPr algn="ctr"/>
            <a:endParaRPr lang="en-US" sz="900" dirty="0">
              <a:solidFill>
                <a:schemeClr val="tx1"/>
              </a:solidFill>
            </a:endParaRPr>
          </a:p>
        </p:txBody>
      </p:sp>
      <p:sp>
        <p:nvSpPr>
          <p:cNvPr id="30" name="Rounded Rectangle 29"/>
          <p:cNvSpPr/>
          <p:nvPr/>
        </p:nvSpPr>
        <p:spPr>
          <a:xfrm>
            <a:off x="2450641" y="4314250"/>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TrackFitter</a:t>
            </a:r>
            <a:endParaRPr lang="en-US" sz="900" dirty="0" smtClean="0">
              <a:solidFill>
                <a:schemeClr val="tx1"/>
              </a:solidFill>
            </a:endParaRPr>
          </a:p>
          <a:p>
            <a:pPr algn="ctr"/>
            <a:endParaRPr lang="en-US" sz="900" dirty="0">
              <a:solidFill>
                <a:schemeClr val="tx1"/>
              </a:solidFill>
            </a:endParaRPr>
          </a:p>
        </p:txBody>
      </p:sp>
      <p:sp>
        <p:nvSpPr>
          <p:cNvPr id="31" name="Rectangle 30"/>
          <p:cNvSpPr/>
          <p:nvPr/>
        </p:nvSpPr>
        <p:spPr>
          <a:xfrm>
            <a:off x="1939398" y="1744476"/>
            <a:ext cx="285109" cy="298466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TextBox 31"/>
          <p:cNvSpPr txBox="1"/>
          <p:nvPr/>
        </p:nvSpPr>
        <p:spPr>
          <a:xfrm rot="16200000">
            <a:off x="979707" y="3153034"/>
            <a:ext cx="2139697" cy="230832"/>
          </a:xfrm>
          <a:prstGeom prst="rect">
            <a:avLst/>
          </a:prstGeom>
          <a:noFill/>
        </p:spPr>
        <p:txBody>
          <a:bodyPr wrap="none" rtlCol="0">
            <a:spAutoFit/>
          </a:bodyPr>
          <a:lstStyle/>
          <a:p>
            <a:r>
              <a:rPr lang="en-US" sz="900" dirty="0" smtClean="0"/>
              <a:t>Transient Data Storage.    Shared memory</a:t>
            </a:r>
            <a:endParaRPr lang="en-US" sz="900" dirty="0"/>
          </a:p>
        </p:txBody>
      </p:sp>
      <p:cxnSp>
        <p:nvCxnSpPr>
          <p:cNvPr id="33" name="Straight Arrow Connector 32"/>
          <p:cNvCxnSpPr/>
          <p:nvPr/>
        </p:nvCxnSpPr>
        <p:spPr>
          <a:xfrm flipH="1">
            <a:off x="2224507" y="1959204"/>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224507" y="30480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2220286" y="41148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224507" y="239622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236267" y="4520441"/>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7435411" y="1777851"/>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ECStripsCreator</a:t>
            </a:r>
            <a:endParaRPr lang="en-US" sz="900" dirty="0" smtClean="0">
              <a:solidFill>
                <a:schemeClr val="tx1"/>
              </a:solidFill>
            </a:endParaRPr>
          </a:p>
          <a:p>
            <a:pPr algn="ctr"/>
            <a:endParaRPr lang="en-US" sz="900" dirty="0">
              <a:solidFill>
                <a:schemeClr val="tx1"/>
              </a:solidFill>
            </a:endParaRPr>
          </a:p>
        </p:txBody>
      </p:sp>
      <p:sp>
        <p:nvSpPr>
          <p:cNvPr id="39" name="Rounded Rectangle 38"/>
          <p:cNvSpPr/>
          <p:nvPr/>
        </p:nvSpPr>
        <p:spPr>
          <a:xfrm>
            <a:off x="7437430" y="2285884"/>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ECHitsFinder</a:t>
            </a:r>
            <a:endParaRPr lang="en-US" sz="900" dirty="0" smtClean="0">
              <a:solidFill>
                <a:schemeClr val="tx1"/>
              </a:solidFill>
            </a:endParaRPr>
          </a:p>
          <a:p>
            <a:pPr algn="ctr"/>
            <a:endParaRPr lang="en-US" sz="900" dirty="0">
              <a:solidFill>
                <a:schemeClr val="tx1"/>
              </a:solidFill>
            </a:endParaRPr>
          </a:p>
        </p:txBody>
      </p:sp>
      <p:sp>
        <p:nvSpPr>
          <p:cNvPr id="40" name="Rounded Rectangle 39"/>
          <p:cNvSpPr/>
          <p:nvPr/>
        </p:nvSpPr>
        <p:spPr>
          <a:xfrm>
            <a:off x="7442950" y="3094024"/>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ForwardTOFReconstruction</a:t>
            </a:r>
            <a:endParaRPr lang="en-US" sz="900" dirty="0" smtClean="0">
              <a:solidFill>
                <a:schemeClr val="tx1"/>
              </a:solidFill>
            </a:endParaRPr>
          </a:p>
          <a:p>
            <a:pPr algn="ctr"/>
            <a:endParaRPr lang="en-US" sz="900" dirty="0">
              <a:solidFill>
                <a:schemeClr val="tx1"/>
              </a:solidFill>
            </a:endParaRPr>
          </a:p>
        </p:txBody>
      </p:sp>
      <p:sp>
        <p:nvSpPr>
          <p:cNvPr id="41" name="Rectangle 40"/>
          <p:cNvSpPr/>
          <p:nvPr/>
        </p:nvSpPr>
        <p:spPr>
          <a:xfrm>
            <a:off x="6925467" y="1777852"/>
            <a:ext cx="285109" cy="9229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2" name="TextBox 41"/>
          <p:cNvSpPr txBox="1"/>
          <p:nvPr/>
        </p:nvSpPr>
        <p:spPr>
          <a:xfrm rot="16200000">
            <a:off x="6516847" y="2147836"/>
            <a:ext cx="1037551" cy="230832"/>
          </a:xfrm>
          <a:prstGeom prst="rect">
            <a:avLst/>
          </a:prstGeom>
          <a:noFill/>
        </p:spPr>
        <p:txBody>
          <a:bodyPr wrap="none" rtlCol="0">
            <a:spAutoFit/>
          </a:bodyPr>
          <a:lstStyle/>
          <a:p>
            <a:r>
              <a:rPr lang="en-US" sz="900" dirty="0" smtClean="0"/>
              <a:t>    Shared memory</a:t>
            </a:r>
            <a:endParaRPr lang="en-US" sz="900" dirty="0"/>
          </a:p>
        </p:txBody>
      </p:sp>
      <p:cxnSp>
        <p:nvCxnSpPr>
          <p:cNvPr id="43" name="Straight Arrow Connector 42"/>
          <p:cNvCxnSpPr/>
          <p:nvPr/>
        </p:nvCxnSpPr>
        <p:spPr>
          <a:xfrm flipH="1">
            <a:off x="7210576" y="2047324"/>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210576" y="2478995"/>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7431190" y="3823278"/>
            <a:ext cx="1592168" cy="4148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900" dirty="0" smtClean="0">
              <a:solidFill>
                <a:schemeClr val="tx1"/>
              </a:solidFill>
            </a:endParaRPr>
          </a:p>
          <a:p>
            <a:pPr algn="ctr"/>
            <a:r>
              <a:rPr lang="en-US" sz="900" dirty="0" err="1" smtClean="0">
                <a:solidFill>
                  <a:schemeClr val="tx1"/>
                </a:solidFill>
              </a:rPr>
              <a:t>ParticleIdentification</a:t>
            </a:r>
            <a:endParaRPr lang="en-US" sz="900" dirty="0" smtClean="0">
              <a:solidFill>
                <a:schemeClr val="tx1"/>
              </a:solidFill>
            </a:endParaRPr>
          </a:p>
          <a:p>
            <a:pPr algn="ctr"/>
            <a:endParaRPr lang="en-US" sz="900" dirty="0">
              <a:solidFill>
                <a:schemeClr val="tx1"/>
              </a:solidFill>
            </a:endParaRPr>
          </a:p>
        </p:txBody>
      </p:sp>
      <p:cxnSp>
        <p:nvCxnSpPr>
          <p:cNvPr id="46" name="Straight Connector 45"/>
          <p:cNvCxnSpPr/>
          <p:nvPr/>
        </p:nvCxnSpPr>
        <p:spPr>
          <a:xfrm>
            <a:off x="6573252" y="4531390"/>
            <a:ext cx="152922"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043529" y="4490092"/>
            <a:ext cx="172043"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229205" y="3518900"/>
            <a:ext cx="0" cy="351248"/>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225629" y="2700779"/>
            <a:ext cx="0" cy="393245"/>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215572" y="1876537"/>
            <a:ext cx="0" cy="2613555"/>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215572" y="1876537"/>
            <a:ext cx="255568"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4756249" y="1876537"/>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726174" y="1876537"/>
            <a:ext cx="0" cy="2643905"/>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726174" y="1886603"/>
            <a:ext cx="19403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222336" y="1886603"/>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54668" y="2878788"/>
            <a:ext cx="409988" cy="193846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600" dirty="0" smtClean="0">
                <a:solidFill>
                  <a:schemeClr val="tx1"/>
                </a:solidFill>
              </a:rPr>
              <a:t> </a:t>
            </a:r>
            <a:endParaRPr lang="en-US" sz="600" dirty="0">
              <a:solidFill>
                <a:schemeClr val="tx1"/>
              </a:solidFill>
            </a:endParaRPr>
          </a:p>
        </p:txBody>
      </p:sp>
      <p:sp>
        <p:nvSpPr>
          <p:cNvPr id="57" name="Round Diagonal Corner Rectangle 56"/>
          <p:cNvSpPr/>
          <p:nvPr/>
        </p:nvSpPr>
        <p:spPr>
          <a:xfrm>
            <a:off x="784756" y="1285661"/>
            <a:ext cx="423345" cy="5183145"/>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700" dirty="0" smtClean="0">
                <a:solidFill>
                  <a:schemeClr val="tx1"/>
                </a:solidFill>
              </a:rPr>
              <a:t> </a:t>
            </a:r>
            <a:endParaRPr lang="en-US" sz="700" dirty="0">
              <a:solidFill>
                <a:schemeClr val="tx1"/>
              </a:solidFill>
            </a:endParaRPr>
          </a:p>
        </p:txBody>
      </p:sp>
      <p:sp>
        <p:nvSpPr>
          <p:cNvPr id="58" name="Right Arrow 57"/>
          <p:cNvSpPr/>
          <p:nvPr/>
        </p:nvSpPr>
        <p:spPr>
          <a:xfrm>
            <a:off x="464656" y="3352800"/>
            <a:ext cx="449165"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59" name="Straight Connector 58"/>
          <p:cNvCxnSpPr/>
          <p:nvPr/>
        </p:nvCxnSpPr>
        <p:spPr>
          <a:xfrm>
            <a:off x="1208101" y="1456040"/>
            <a:ext cx="2059965" cy="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268066" y="1456040"/>
            <a:ext cx="0" cy="288436"/>
          </a:xfrm>
          <a:prstGeom prst="straightConnector1">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225629" y="4238173"/>
            <a:ext cx="0" cy="673960"/>
          </a:xfrm>
          <a:prstGeom prst="line">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1208101" y="4912133"/>
            <a:ext cx="7017528" cy="0"/>
          </a:xfrm>
          <a:prstGeom prst="line">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rot="16200000">
            <a:off x="7054761" y="3190302"/>
            <a:ext cx="423388" cy="230832"/>
          </a:xfrm>
          <a:prstGeom prst="rect">
            <a:avLst/>
          </a:prstGeom>
          <a:noFill/>
        </p:spPr>
        <p:txBody>
          <a:bodyPr wrap="none" rtlCol="0">
            <a:spAutoFit/>
          </a:bodyPr>
          <a:lstStyle/>
          <a:p>
            <a:r>
              <a:rPr lang="en-US" sz="900" dirty="0" smtClean="0"/>
              <a:t>FTOF</a:t>
            </a:r>
            <a:endParaRPr lang="en-US" sz="900" dirty="0"/>
          </a:p>
        </p:txBody>
      </p:sp>
      <p:sp>
        <p:nvSpPr>
          <p:cNvPr id="64" name="TextBox 63"/>
          <p:cNvSpPr txBox="1"/>
          <p:nvPr/>
        </p:nvSpPr>
        <p:spPr>
          <a:xfrm rot="16200000">
            <a:off x="7094266" y="3939619"/>
            <a:ext cx="344378" cy="230832"/>
          </a:xfrm>
          <a:prstGeom prst="rect">
            <a:avLst/>
          </a:prstGeom>
          <a:noFill/>
        </p:spPr>
        <p:txBody>
          <a:bodyPr wrap="none" rtlCol="0">
            <a:spAutoFit/>
          </a:bodyPr>
          <a:lstStyle/>
          <a:p>
            <a:r>
              <a:rPr lang="en-US" sz="900" dirty="0" smtClean="0"/>
              <a:t>PID</a:t>
            </a:r>
            <a:endParaRPr lang="en-US" sz="900" dirty="0"/>
          </a:p>
        </p:txBody>
      </p:sp>
      <p:sp>
        <p:nvSpPr>
          <p:cNvPr id="65" name="TextBox 64"/>
          <p:cNvSpPr txBox="1"/>
          <p:nvPr/>
        </p:nvSpPr>
        <p:spPr>
          <a:xfrm>
            <a:off x="8074348" y="1564472"/>
            <a:ext cx="302562" cy="230832"/>
          </a:xfrm>
          <a:prstGeom prst="rect">
            <a:avLst/>
          </a:prstGeom>
          <a:noFill/>
        </p:spPr>
        <p:txBody>
          <a:bodyPr wrap="none" rtlCol="0">
            <a:spAutoFit/>
          </a:bodyPr>
          <a:lstStyle/>
          <a:p>
            <a:r>
              <a:rPr lang="en-US" sz="900" dirty="0" smtClean="0"/>
              <a:t>EC</a:t>
            </a:r>
            <a:endParaRPr lang="en-US" sz="900" dirty="0"/>
          </a:p>
        </p:txBody>
      </p:sp>
      <p:sp>
        <p:nvSpPr>
          <p:cNvPr id="66" name="TextBox 65"/>
          <p:cNvSpPr txBox="1"/>
          <p:nvPr/>
        </p:nvSpPr>
        <p:spPr>
          <a:xfrm>
            <a:off x="3239073" y="1451684"/>
            <a:ext cx="945523" cy="230832"/>
          </a:xfrm>
          <a:prstGeom prst="rect">
            <a:avLst/>
          </a:prstGeom>
          <a:noFill/>
        </p:spPr>
        <p:txBody>
          <a:bodyPr wrap="none" rtlCol="0">
            <a:spAutoFit/>
          </a:bodyPr>
          <a:lstStyle/>
          <a:p>
            <a:r>
              <a:rPr lang="en-US" sz="900" dirty="0" smtClean="0"/>
              <a:t>Central Tracking</a:t>
            </a:r>
            <a:endParaRPr lang="en-US" sz="900" dirty="0"/>
          </a:p>
        </p:txBody>
      </p:sp>
      <p:sp>
        <p:nvSpPr>
          <p:cNvPr id="67" name="TextBox 66"/>
          <p:cNvSpPr txBox="1"/>
          <p:nvPr/>
        </p:nvSpPr>
        <p:spPr>
          <a:xfrm>
            <a:off x="5614950" y="1451684"/>
            <a:ext cx="998046" cy="230832"/>
          </a:xfrm>
          <a:prstGeom prst="rect">
            <a:avLst/>
          </a:prstGeom>
          <a:noFill/>
        </p:spPr>
        <p:txBody>
          <a:bodyPr wrap="none" rtlCol="0">
            <a:spAutoFit/>
          </a:bodyPr>
          <a:lstStyle/>
          <a:p>
            <a:r>
              <a:rPr lang="en-US" sz="900" dirty="0" smtClean="0"/>
              <a:t>Forward Tracking</a:t>
            </a:r>
            <a:endParaRPr lang="en-US" sz="900" dirty="0"/>
          </a:p>
        </p:txBody>
      </p:sp>
      <p:sp>
        <p:nvSpPr>
          <p:cNvPr id="68" name="TextBox 67"/>
          <p:cNvSpPr txBox="1"/>
          <p:nvPr/>
        </p:nvSpPr>
        <p:spPr>
          <a:xfrm rot="16200000">
            <a:off x="-368708" y="3719139"/>
            <a:ext cx="1193619" cy="246221"/>
          </a:xfrm>
          <a:prstGeom prst="rect">
            <a:avLst/>
          </a:prstGeom>
          <a:noFill/>
        </p:spPr>
        <p:txBody>
          <a:bodyPr wrap="none" rtlCol="0">
            <a:spAutoFit/>
          </a:bodyPr>
          <a:lstStyle/>
          <a:p>
            <a:r>
              <a:rPr lang="en-US" sz="1000" dirty="0" smtClean="0"/>
              <a:t>Permanent Storage</a:t>
            </a:r>
            <a:endParaRPr lang="en-US" sz="1000" dirty="0"/>
          </a:p>
        </p:txBody>
      </p:sp>
      <p:sp>
        <p:nvSpPr>
          <p:cNvPr id="69" name="TextBox 68"/>
          <p:cNvSpPr txBox="1"/>
          <p:nvPr/>
        </p:nvSpPr>
        <p:spPr>
          <a:xfrm rot="16200000">
            <a:off x="-346087" y="3656603"/>
            <a:ext cx="2736647" cy="246221"/>
          </a:xfrm>
          <a:prstGeom prst="rect">
            <a:avLst/>
          </a:prstGeom>
          <a:noFill/>
        </p:spPr>
        <p:txBody>
          <a:bodyPr wrap="none" rtlCol="0">
            <a:spAutoFit/>
          </a:bodyPr>
          <a:lstStyle/>
          <a:p>
            <a:r>
              <a:rPr lang="en-US" sz="1000" dirty="0" smtClean="0"/>
              <a:t>Physics Data Processing Application Orchestrator</a:t>
            </a:r>
            <a:endParaRPr lang="en-US" sz="1000" dirty="0"/>
          </a:p>
        </p:txBody>
      </p:sp>
      <p:sp>
        <p:nvSpPr>
          <p:cNvPr id="70" name="TextBox 69"/>
          <p:cNvSpPr txBox="1"/>
          <p:nvPr/>
        </p:nvSpPr>
        <p:spPr>
          <a:xfrm>
            <a:off x="8437419" y="4912133"/>
            <a:ext cx="592179" cy="246221"/>
          </a:xfrm>
          <a:prstGeom prst="rect">
            <a:avLst/>
          </a:prstGeom>
          <a:noFill/>
        </p:spPr>
        <p:txBody>
          <a:bodyPr wrap="none" rtlCol="0">
            <a:spAutoFit/>
          </a:bodyPr>
          <a:lstStyle/>
          <a:p>
            <a:r>
              <a:rPr lang="en-US" sz="1000" dirty="0" smtClean="0"/>
              <a:t>C++ VM</a:t>
            </a:r>
            <a:endParaRPr lang="en-US" sz="1000" dirty="0"/>
          </a:p>
        </p:txBody>
      </p:sp>
      <p:sp>
        <p:nvSpPr>
          <p:cNvPr id="71" name="TextBox 70"/>
          <p:cNvSpPr txBox="1"/>
          <p:nvPr/>
        </p:nvSpPr>
        <p:spPr>
          <a:xfrm>
            <a:off x="1330058" y="1464882"/>
            <a:ext cx="598191" cy="246221"/>
          </a:xfrm>
          <a:prstGeom prst="rect">
            <a:avLst/>
          </a:prstGeom>
          <a:noFill/>
        </p:spPr>
        <p:txBody>
          <a:bodyPr wrap="none" rtlCol="0">
            <a:spAutoFit/>
          </a:bodyPr>
          <a:lstStyle/>
          <a:p>
            <a:r>
              <a:rPr lang="en-US" sz="1000" dirty="0" smtClean="0"/>
              <a:t>Node 1</a:t>
            </a:r>
            <a:endParaRPr lang="en-US" sz="1000" dirty="0"/>
          </a:p>
        </p:txBody>
      </p:sp>
      <p:sp>
        <p:nvSpPr>
          <p:cNvPr id="72" name="Rectangle 71"/>
          <p:cNvSpPr/>
          <p:nvPr/>
        </p:nvSpPr>
        <p:spPr>
          <a:xfrm>
            <a:off x="1378474" y="5747495"/>
            <a:ext cx="7734550" cy="721311"/>
          </a:xfrm>
          <a:prstGeom prst="rect">
            <a:avLst/>
          </a:prstGeom>
          <a:gradFill flip="none" rotWithShape="1">
            <a:gsLst>
              <a:gs pos="0">
                <a:schemeClr val="accent2">
                  <a:tint val="100000"/>
                  <a:shade val="100000"/>
                  <a:satMod val="130000"/>
                  <a:alpha val="18000"/>
                </a:schemeClr>
              </a:gs>
              <a:gs pos="100000">
                <a:schemeClr val="accent2">
                  <a:tint val="50000"/>
                  <a:shade val="100000"/>
                  <a:satMod val="350000"/>
                  <a:alpha val="18000"/>
                </a:schemeClr>
              </a:gs>
            </a:gsLst>
            <a:lin ang="16200000" scaled="0"/>
            <a:tileRect/>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 name="TextBox 72"/>
          <p:cNvSpPr txBox="1"/>
          <p:nvPr/>
        </p:nvSpPr>
        <p:spPr>
          <a:xfrm>
            <a:off x="1362986" y="5755944"/>
            <a:ext cx="598191" cy="246221"/>
          </a:xfrm>
          <a:prstGeom prst="rect">
            <a:avLst/>
          </a:prstGeom>
          <a:noFill/>
        </p:spPr>
        <p:txBody>
          <a:bodyPr wrap="none" rtlCol="0">
            <a:spAutoFit/>
          </a:bodyPr>
          <a:lstStyle/>
          <a:p>
            <a:r>
              <a:rPr lang="en-US" sz="1000" dirty="0" smtClean="0"/>
              <a:t>Node n</a:t>
            </a:r>
            <a:endParaRPr lang="en-US" sz="1000" dirty="0"/>
          </a:p>
        </p:txBody>
      </p:sp>
      <p:cxnSp>
        <p:nvCxnSpPr>
          <p:cNvPr id="74" name="Straight Arrow Connector 73"/>
          <p:cNvCxnSpPr/>
          <p:nvPr/>
        </p:nvCxnSpPr>
        <p:spPr>
          <a:xfrm flipV="1">
            <a:off x="1208101" y="6064894"/>
            <a:ext cx="511119" cy="2"/>
          </a:xfrm>
          <a:prstGeom prst="straightConnector1">
            <a:avLst/>
          </a:prstGeom>
          <a:ln w="9525">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1205621" y="6217294"/>
            <a:ext cx="511119" cy="2"/>
          </a:xfrm>
          <a:prstGeom prst="straightConnector1">
            <a:avLst/>
          </a:prstGeom>
          <a:ln w="9525">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6165293" y="4912133"/>
            <a:ext cx="407959" cy="246221"/>
          </a:xfrm>
          <a:prstGeom prst="rect">
            <a:avLst/>
          </a:prstGeom>
          <a:noFill/>
        </p:spPr>
        <p:txBody>
          <a:bodyPr wrap="none" rtlCol="0">
            <a:spAutoFit/>
          </a:bodyPr>
          <a:lstStyle/>
          <a:p>
            <a:r>
              <a:rPr lang="en-US" sz="1000" dirty="0" smtClean="0"/>
              <a:t>JVM</a:t>
            </a:r>
            <a:endParaRPr lang="en-US" sz="1000" dirty="0"/>
          </a:p>
        </p:txBody>
      </p:sp>
      <p:cxnSp>
        <p:nvCxnSpPr>
          <p:cNvPr id="77" name="Straight Connector 76"/>
          <p:cNvCxnSpPr/>
          <p:nvPr/>
        </p:nvCxnSpPr>
        <p:spPr>
          <a:xfrm>
            <a:off x="4696714" y="5591734"/>
            <a:ext cx="918236" cy="0"/>
          </a:xfrm>
          <a:prstGeom prst="line">
            <a:avLst/>
          </a:prstGeom>
          <a:ln w="38100" cmpd="sng">
            <a:solidFill>
              <a:schemeClr val="accent1">
                <a:lumMod val="75000"/>
              </a:schemeClr>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78" name="Title 1"/>
          <p:cNvSpPr txBox="1">
            <a:spLocks/>
          </p:cNvSpPr>
          <p:nvPr/>
        </p:nvSpPr>
        <p:spPr>
          <a:xfrm>
            <a:off x="457200" y="181698"/>
            <a:ext cx="8229600" cy="74769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0"/>
                </a:solidFill>
              </a:rPr>
              <a:t>Event Reconstruction</a:t>
            </a:r>
            <a:endParaRPr lang="en-US" sz="1400" b="1" dirty="0">
              <a:solidFill>
                <a:srgbClr val="000090"/>
              </a:solidFill>
            </a:endParaRPr>
          </a:p>
        </p:txBody>
      </p:sp>
      <p:cxnSp>
        <p:nvCxnSpPr>
          <p:cNvPr id="79" name="Straight Arrow Connector 78"/>
          <p:cNvCxnSpPr/>
          <p:nvPr/>
        </p:nvCxnSpPr>
        <p:spPr>
          <a:xfrm>
            <a:off x="2224507" y="28956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224507" y="34290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2224507" y="39624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2209800" y="254544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2209800" y="35814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4758420" y="2895600"/>
            <a:ext cx="220614"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4766890" y="3962400"/>
            <a:ext cx="24267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4747080" y="255678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4743900" y="3581400"/>
            <a:ext cx="224835"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8" name="Right Arrow 87"/>
          <p:cNvSpPr/>
          <p:nvPr/>
        </p:nvSpPr>
        <p:spPr>
          <a:xfrm rot="10800000">
            <a:off x="381001" y="3886200"/>
            <a:ext cx="449165"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2"/>
          <a:stretch>
            <a:fillRect/>
          </a:stretch>
        </p:blipFill>
        <p:spPr>
          <a:xfrm>
            <a:off x="203392" y="3873732"/>
            <a:ext cx="3255587" cy="2189102"/>
          </a:xfrm>
          <a:prstGeom prst="rect">
            <a:avLst/>
          </a:prstGeom>
        </p:spPr>
      </p:pic>
      <p:sp>
        <p:nvSpPr>
          <p:cNvPr id="91" name="Rounded Rectangle 90"/>
          <p:cNvSpPr/>
          <p:nvPr/>
        </p:nvSpPr>
        <p:spPr>
          <a:xfrm>
            <a:off x="26043" y="1690655"/>
            <a:ext cx="668294" cy="36857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Database</a:t>
            </a:r>
          </a:p>
          <a:p>
            <a:pPr algn="ctr"/>
            <a:r>
              <a:rPr lang="en-US" sz="800" dirty="0" smtClean="0">
                <a:solidFill>
                  <a:schemeClr val="tx1"/>
                </a:solidFill>
              </a:rPr>
              <a:t>Services</a:t>
            </a:r>
          </a:p>
          <a:p>
            <a:pPr algn="ctr"/>
            <a:endParaRPr lang="en-US" sz="800" dirty="0">
              <a:solidFill>
                <a:schemeClr val="tx1"/>
              </a:solidFill>
            </a:endParaRPr>
          </a:p>
        </p:txBody>
      </p:sp>
      <p:sp>
        <p:nvSpPr>
          <p:cNvPr id="92" name="Right Arrow 91"/>
          <p:cNvSpPr/>
          <p:nvPr/>
        </p:nvSpPr>
        <p:spPr>
          <a:xfrm>
            <a:off x="653482" y="1731621"/>
            <a:ext cx="225490" cy="26474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srcRect/>
          <a:stretch>
            <a:fillRect/>
          </a:stretch>
        </p:blipFill>
        <p:spPr bwMode="auto">
          <a:xfrm>
            <a:off x="4313343" y="951850"/>
            <a:ext cx="4373457" cy="3497858"/>
          </a:xfrm>
          <a:prstGeom prst="rect">
            <a:avLst/>
          </a:prstGeom>
          <a:noFill/>
          <a:ln w="9525">
            <a:noFill/>
            <a:miter lim="800000"/>
            <a:headEnd/>
            <a:tailEnd/>
          </a:ln>
        </p:spPr>
      </p:pic>
    </p:spTree>
    <p:extLst>
      <p:ext uri="{BB962C8B-B14F-4D97-AF65-F5344CB8AC3E}">
        <p14:creationId xmlns:p14="http://schemas.microsoft.com/office/powerpoint/2010/main" val="3147532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1"/>
            <a:ext cx="9144000" cy="827088"/>
          </a:xfrm>
        </p:spPr>
        <p:txBody>
          <a:bodyPr/>
          <a:lstStyle/>
          <a:p>
            <a:pPr eaLnBrk="1" hangingPunct="1"/>
            <a:r>
              <a:rPr lang="en-US" dirty="0" smtClean="0">
                <a:ea typeface="ＭＳ Ｐゴシック" charset="-128"/>
              </a:rPr>
              <a:t>Calibration</a:t>
            </a:r>
          </a:p>
        </p:txBody>
      </p:sp>
      <p:sp>
        <p:nvSpPr>
          <p:cNvPr id="5" name="Content Placeholder 2"/>
          <p:cNvSpPr>
            <a:spLocks noGrp="1"/>
          </p:cNvSpPr>
          <p:nvPr/>
        </p:nvSpPr>
        <p:spPr bwMode="auto">
          <a:xfrm>
            <a:off x="0" y="911497"/>
            <a:ext cx="9144000" cy="5441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a:lstStyle>
          <a:p>
            <a:r>
              <a:rPr lang="en-US" sz="1800" dirty="0" smtClean="0"/>
              <a:t>Calibration Strategy</a:t>
            </a:r>
          </a:p>
          <a:p>
            <a:pPr lvl="1"/>
            <a:r>
              <a:rPr lang="en-US" sz="1800" dirty="0" smtClean="0"/>
              <a:t>Beginning of run: internal calibrations (pedestals, </a:t>
            </a:r>
            <a:r>
              <a:rPr lang="en-US" sz="1800" dirty="0" err="1" smtClean="0"/>
              <a:t>spe</a:t>
            </a:r>
            <a:r>
              <a:rPr lang="en-US" sz="1800" dirty="0" smtClean="0"/>
              <a:t> peaks, </a:t>
            </a:r>
            <a:r>
              <a:rPr lang="en-US" sz="1800" dirty="0" err="1" smtClean="0"/>
              <a:t>etc</a:t>
            </a:r>
            <a:r>
              <a:rPr lang="en-US" sz="1800" dirty="0" smtClean="0"/>
              <a:t>)</a:t>
            </a:r>
          </a:p>
          <a:p>
            <a:pPr lvl="1"/>
            <a:r>
              <a:rPr lang="en-US" sz="1800" dirty="0" smtClean="0"/>
              <a:t>5% of each run on-line calibration</a:t>
            </a:r>
          </a:p>
          <a:p>
            <a:pPr lvl="1"/>
            <a:r>
              <a:rPr lang="en-US" sz="1800" dirty="0" smtClean="0"/>
              <a:t>Required special calibration runs</a:t>
            </a:r>
          </a:p>
          <a:p>
            <a:endParaRPr lang="en-US" sz="1800" dirty="0" smtClean="0"/>
          </a:p>
          <a:p>
            <a:r>
              <a:rPr lang="en-US" sz="1800" dirty="0" smtClean="0"/>
              <a:t>Calibration Status</a:t>
            </a:r>
          </a:p>
          <a:p>
            <a:pPr lvl="1"/>
            <a:r>
              <a:rPr lang="en-US" sz="1800" dirty="0"/>
              <a:t>Calibration </a:t>
            </a:r>
            <a:r>
              <a:rPr lang="en-US" sz="1800" dirty="0" smtClean="0"/>
              <a:t>suite </a:t>
            </a:r>
            <a:r>
              <a:rPr lang="en-US" sz="1800" dirty="0"/>
              <a:t>c</a:t>
            </a:r>
            <a:r>
              <a:rPr lang="en-US" sz="1800" dirty="0" smtClean="0"/>
              <a:t>omplete </a:t>
            </a:r>
            <a:endParaRPr lang="en-US" sz="1800" dirty="0"/>
          </a:p>
          <a:p>
            <a:pPr lvl="1"/>
            <a:r>
              <a:rPr lang="en-US" sz="1800" dirty="0" smtClean="0"/>
              <a:t>PCAL/EC complete</a:t>
            </a:r>
          </a:p>
          <a:p>
            <a:pPr lvl="1"/>
            <a:r>
              <a:rPr lang="en-US" sz="1800" dirty="0" smtClean="0"/>
              <a:t>FTOF/CTOF being developed</a:t>
            </a:r>
          </a:p>
          <a:p>
            <a:pPr lvl="1"/>
            <a:r>
              <a:rPr lang="en-US" sz="1800" dirty="0" smtClean="0"/>
              <a:t>DC will be based on legacy code</a:t>
            </a:r>
          </a:p>
          <a:p>
            <a:pPr marL="0" indent="0">
              <a:buNone/>
            </a:pPr>
            <a:endParaRPr lang="en-US" sz="1800" dirty="0" smtClean="0"/>
          </a:p>
          <a:p>
            <a:r>
              <a:rPr lang="en-US" sz="1800" dirty="0" smtClean="0"/>
              <a:t>Calibration Plan</a:t>
            </a:r>
          </a:p>
          <a:p>
            <a:pPr lvl="1"/>
            <a:r>
              <a:rPr lang="en-US" sz="1800" dirty="0" smtClean="0"/>
              <a:t>Calibration and Commissioning plan for each detector subsystem has been</a:t>
            </a:r>
            <a:r>
              <a:rPr lang="en-US" sz="1800" dirty="0"/>
              <a:t> </a:t>
            </a:r>
            <a:r>
              <a:rPr lang="en-US" sz="1800" dirty="0" smtClean="0"/>
              <a:t>documented, presented, and reviewed by </a:t>
            </a:r>
            <a:r>
              <a:rPr lang="en-US" sz="1800" dirty="0" err="1" smtClean="0"/>
              <a:t>CalCom</a:t>
            </a:r>
            <a:r>
              <a:rPr lang="en-US" sz="1800" dirty="0" smtClean="0"/>
              <a:t> committee.</a:t>
            </a:r>
          </a:p>
        </p:txBody>
      </p:sp>
      <p:sp>
        <p:nvSpPr>
          <p:cNvPr id="2" name="Action Button: Forward or Next 1">
            <a:hlinkClick r:id="" action="ppaction://noaction" highlightClick="1"/>
          </p:cNvPr>
          <p:cNvSpPr/>
          <p:nvPr/>
        </p:nvSpPr>
        <p:spPr bwMode="auto">
          <a:xfrm>
            <a:off x="8132212" y="5856964"/>
            <a:ext cx="331557" cy="402186"/>
          </a:xfrm>
          <a:prstGeom prst="actionButtonForwardNex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62979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Time-of-Flight Calibration</a:t>
            </a:r>
            <a:endParaRPr lang="en-US" dirty="0"/>
          </a:p>
        </p:txBody>
      </p:sp>
      <p:sp>
        <p:nvSpPr>
          <p:cNvPr id="5" name="TextBox 4"/>
          <p:cNvSpPr txBox="1"/>
          <p:nvPr/>
        </p:nvSpPr>
        <p:spPr>
          <a:xfrm>
            <a:off x="56868" y="878009"/>
            <a:ext cx="5605471" cy="461665"/>
          </a:xfrm>
          <a:prstGeom prst="rect">
            <a:avLst/>
          </a:prstGeom>
          <a:noFill/>
        </p:spPr>
        <p:txBody>
          <a:bodyPr wrap="none" rtlCol="0">
            <a:spAutoFit/>
          </a:bodyPr>
          <a:lstStyle/>
          <a:p>
            <a:r>
              <a:rPr lang="en-US" sz="2400" b="1" dirty="0" smtClean="0">
                <a:solidFill>
                  <a:srgbClr val="000099"/>
                </a:solidFill>
                <a:latin typeface="Calibri"/>
                <a:cs typeface="Calibri"/>
              </a:rPr>
              <a:t>Program based on CLAS Legacy Algorithms</a:t>
            </a:r>
            <a:endParaRPr lang="en-US" sz="2400" b="1" dirty="0">
              <a:solidFill>
                <a:srgbClr val="000099"/>
              </a:solidFill>
              <a:latin typeface="Calibri"/>
              <a:cs typeface="Calibri"/>
            </a:endParaRPr>
          </a:p>
        </p:txBody>
      </p:sp>
      <p:sp>
        <p:nvSpPr>
          <p:cNvPr id="6" name="TextBox 5"/>
          <p:cNvSpPr txBox="1"/>
          <p:nvPr/>
        </p:nvSpPr>
        <p:spPr>
          <a:xfrm>
            <a:off x="123215" y="1339674"/>
            <a:ext cx="3901880" cy="461665"/>
          </a:xfrm>
          <a:prstGeom prst="rect">
            <a:avLst/>
          </a:prstGeom>
          <a:noFill/>
        </p:spPr>
        <p:txBody>
          <a:bodyPr wrap="none" rtlCol="0">
            <a:spAutoFit/>
          </a:bodyPr>
          <a:lstStyle/>
          <a:p>
            <a:r>
              <a:rPr lang="en-US" sz="2400" b="1" dirty="0" smtClean="0">
                <a:solidFill>
                  <a:srgbClr val="000099"/>
                </a:solidFill>
                <a:latin typeface="Calibri"/>
                <a:cs typeface="Calibri"/>
              </a:rPr>
              <a:t>Program tested on CLAS data</a:t>
            </a:r>
            <a:endParaRPr lang="en-US" sz="2400" b="1" dirty="0">
              <a:solidFill>
                <a:srgbClr val="000099"/>
              </a:solidFill>
              <a:latin typeface="Calibri"/>
              <a:cs typeface="Calibri"/>
            </a:endParaRPr>
          </a:p>
        </p:txBody>
      </p:sp>
      <p:pic>
        <p:nvPicPr>
          <p:cNvPr id="7" name="Picture 6" descr="tdi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74" y="1893271"/>
            <a:ext cx="7106207" cy="4441380"/>
          </a:xfrm>
          <a:prstGeom prst="rect">
            <a:avLst/>
          </a:prstGeom>
        </p:spPr>
      </p:pic>
    </p:spTree>
    <p:extLst>
      <p:ext uri="{BB962C8B-B14F-4D97-AF65-F5344CB8AC3E}">
        <p14:creationId xmlns:p14="http://schemas.microsoft.com/office/powerpoint/2010/main" val="1105614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80"/>
            <a:ext cx="9144000" cy="639763"/>
          </a:xfrm>
        </p:spPr>
        <p:txBody>
          <a:bodyPr/>
          <a:lstStyle/>
          <a:p>
            <a:r>
              <a:rPr lang="en-US" dirty="0" smtClean="0"/>
              <a:t>FTOF Calibration</a:t>
            </a:r>
            <a:endParaRPr lang="en-US" dirty="0"/>
          </a:p>
        </p:txBody>
      </p:sp>
      <p:pic>
        <p:nvPicPr>
          <p:cNvPr id="9219" name="Picture 3"/>
          <p:cNvPicPr>
            <a:picLocks noGrp="1" noChangeAspect="1" noChangeArrowheads="1"/>
          </p:cNvPicPr>
          <p:nvPr>
            <p:ph idx="1"/>
          </p:nvPr>
        </p:nvPicPr>
        <p:blipFill>
          <a:blip r:embed="rId2"/>
          <a:srcRect/>
          <a:stretch>
            <a:fillRect/>
          </a:stretch>
        </p:blipFill>
        <p:spPr bwMode="auto">
          <a:xfrm>
            <a:off x="228600" y="862533"/>
            <a:ext cx="8686800" cy="523929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60"/>
            <a:ext cx="9144000" cy="639763"/>
          </a:xfrm>
        </p:spPr>
        <p:txBody>
          <a:bodyPr/>
          <a:lstStyle/>
          <a:p>
            <a:r>
              <a:rPr lang="en-US" dirty="0" smtClean="0"/>
              <a:t>Pre-Shower Calorimeter Cosmic Ray Test</a:t>
            </a:r>
            <a:endParaRPr lang="en-US" dirty="0"/>
          </a:p>
        </p:txBody>
      </p:sp>
      <p:pic>
        <p:nvPicPr>
          <p:cNvPr id="3074" name="Picture 2"/>
          <p:cNvPicPr>
            <a:picLocks noChangeAspect="1" noChangeArrowheads="1"/>
          </p:cNvPicPr>
          <p:nvPr/>
        </p:nvPicPr>
        <p:blipFill>
          <a:blip r:embed="rId2"/>
          <a:srcRect/>
          <a:stretch>
            <a:fillRect/>
          </a:stretch>
        </p:blipFill>
        <p:spPr bwMode="auto">
          <a:xfrm>
            <a:off x="0" y="868112"/>
            <a:ext cx="9043878" cy="5284152"/>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5124188" y="3291098"/>
            <a:ext cx="3404257" cy="2713037"/>
          </a:xfrm>
          <a:prstGeom prst="rect">
            <a:avLst/>
          </a:prstGeom>
          <a:noFill/>
          <a:ln w="9525">
            <a:noFill/>
            <a:miter lim="800000"/>
            <a:headEnd/>
            <a:tailEnd/>
          </a:ln>
        </p:spPr>
      </p:pic>
      <p:sp>
        <p:nvSpPr>
          <p:cNvPr id="3" name="TextBox 2"/>
          <p:cNvSpPr txBox="1"/>
          <p:nvPr/>
        </p:nvSpPr>
        <p:spPr>
          <a:xfrm>
            <a:off x="5350609" y="5428913"/>
            <a:ext cx="1236912" cy="369332"/>
          </a:xfrm>
          <a:prstGeom prst="rect">
            <a:avLst/>
          </a:prstGeom>
          <a:solidFill>
            <a:schemeClr val="bg1"/>
          </a:solidFill>
          <a:ln>
            <a:solidFill>
              <a:srgbClr val="FFFF00"/>
            </a:solidFill>
          </a:ln>
        </p:spPr>
        <p:txBody>
          <a:bodyPr wrap="none" rtlCol="0">
            <a:spAutoFit/>
          </a:bodyPr>
          <a:lstStyle/>
          <a:p>
            <a:r>
              <a:rPr lang="en-US" dirty="0" smtClean="0"/>
              <a:t>April 2012</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0800" y="968058"/>
            <a:ext cx="8991600" cy="5361891"/>
          </a:xfrm>
          <a:prstGeom prst="rect">
            <a:avLst/>
          </a:prstGeom>
          <a:noFill/>
          <a:ln w="9525">
            <a:noFill/>
            <a:miter lim="800000"/>
            <a:headEnd/>
            <a:tailEnd/>
          </a:ln>
        </p:spPr>
      </p:pic>
      <p:sp>
        <p:nvSpPr>
          <p:cNvPr id="6" name="Title 1"/>
          <p:cNvSpPr>
            <a:spLocks noGrp="1"/>
          </p:cNvSpPr>
          <p:nvPr>
            <p:ph type="title"/>
          </p:nvPr>
        </p:nvSpPr>
        <p:spPr>
          <a:xfrm>
            <a:off x="0" y="111760"/>
            <a:ext cx="9144000" cy="639763"/>
          </a:xfrm>
        </p:spPr>
        <p:txBody>
          <a:bodyPr/>
          <a:lstStyle/>
          <a:p>
            <a:r>
              <a:rPr lang="en-US" dirty="0" smtClean="0"/>
              <a:t>Pre-Shower Calorimeter Cosmic Ray Test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 Chamber Calibration</a:t>
            </a:r>
            <a:endParaRPr lang="en-US" dirty="0"/>
          </a:p>
        </p:txBody>
      </p:sp>
      <p:pic>
        <p:nvPicPr>
          <p:cNvPr id="3" name="Picture 2"/>
          <p:cNvPicPr>
            <a:picLocks noChangeAspect="1"/>
          </p:cNvPicPr>
          <p:nvPr/>
        </p:nvPicPr>
        <p:blipFill>
          <a:blip r:embed="rId2"/>
          <a:stretch>
            <a:fillRect/>
          </a:stretch>
        </p:blipFill>
        <p:spPr>
          <a:xfrm>
            <a:off x="274866" y="918675"/>
            <a:ext cx="6878927" cy="5342255"/>
          </a:xfrm>
          <a:prstGeom prst="rect">
            <a:avLst/>
          </a:prstGeom>
        </p:spPr>
      </p:pic>
    </p:spTree>
    <p:extLst>
      <p:ext uri="{BB962C8B-B14F-4D97-AF65-F5344CB8AC3E}">
        <p14:creationId xmlns:p14="http://schemas.microsoft.com/office/powerpoint/2010/main" val="17929504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132"/>
            <a:ext cx="9144000" cy="639763"/>
          </a:xfrm>
        </p:spPr>
        <p:txBody>
          <a:bodyPr/>
          <a:lstStyle/>
          <a:p>
            <a:r>
              <a:rPr lang="en-US" i="1" dirty="0" smtClean="0">
                <a:solidFill>
                  <a:srgbClr val="C00000"/>
                </a:solidFill>
              </a:rPr>
              <a:t>CLAS12</a:t>
            </a:r>
            <a:r>
              <a:rPr lang="en-US" dirty="0" smtClean="0">
                <a:solidFill>
                  <a:srgbClr val="002060"/>
                </a:solidFill>
              </a:rPr>
              <a:t> - </a:t>
            </a:r>
            <a:r>
              <a:rPr lang="en-US" dirty="0" smtClean="0">
                <a:solidFill>
                  <a:srgbClr val="000099"/>
                </a:solidFill>
              </a:rPr>
              <a:t>Event Display</a:t>
            </a:r>
            <a:endParaRPr lang="en-US" dirty="0">
              <a:solidFill>
                <a:srgbClr val="000099"/>
              </a:solidFill>
            </a:endParaRPr>
          </a:p>
        </p:txBody>
      </p:sp>
      <p:sp>
        <p:nvSpPr>
          <p:cNvPr id="3" name="Content Placeholder 2"/>
          <p:cNvSpPr>
            <a:spLocks noGrp="1"/>
          </p:cNvSpPr>
          <p:nvPr>
            <p:ph sz="half" idx="1"/>
          </p:nvPr>
        </p:nvSpPr>
        <p:spPr>
          <a:xfrm>
            <a:off x="39369" y="934720"/>
            <a:ext cx="4227831" cy="7050088"/>
          </a:xfrm>
        </p:spPr>
        <p:txBody>
          <a:bodyPr/>
          <a:lstStyle/>
          <a:p>
            <a:r>
              <a:rPr lang="en-US" sz="1600" dirty="0" err="1" smtClean="0">
                <a:solidFill>
                  <a:srgbClr val="C00000"/>
                </a:solidFill>
              </a:rPr>
              <a:t>ced</a:t>
            </a:r>
            <a:r>
              <a:rPr lang="en-US" sz="1600" dirty="0" smtClean="0">
                <a:solidFill>
                  <a:srgbClr val="C00000"/>
                </a:solidFill>
              </a:rPr>
              <a:t> </a:t>
            </a:r>
            <a:r>
              <a:rPr lang="en-US" sz="1600" dirty="0" smtClean="0"/>
              <a:t>(</a:t>
            </a:r>
            <a:r>
              <a:rPr lang="en-US" sz="1600" dirty="0" err="1" smtClean="0">
                <a:solidFill>
                  <a:srgbClr val="C00000"/>
                </a:solidFill>
              </a:rPr>
              <a:t>c</a:t>
            </a:r>
            <a:r>
              <a:rPr lang="en-US" sz="1600" dirty="0" err="1" smtClean="0"/>
              <a:t>LAS</a:t>
            </a:r>
            <a:r>
              <a:rPr lang="en-US" sz="1600" dirty="0" smtClean="0"/>
              <a:t> </a:t>
            </a:r>
            <a:r>
              <a:rPr lang="en-US" sz="1600" dirty="0" err="1" smtClean="0">
                <a:solidFill>
                  <a:srgbClr val="C00000"/>
                </a:solidFill>
              </a:rPr>
              <a:t>e</a:t>
            </a:r>
            <a:r>
              <a:rPr lang="en-US" sz="1600" dirty="0" err="1" smtClean="0"/>
              <a:t>VENT</a:t>
            </a:r>
            <a:r>
              <a:rPr lang="en-US" sz="1600" dirty="0" smtClean="0"/>
              <a:t> </a:t>
            </a:r>
            <a:r>
              <a:rPr lang="en-US" sz="1600" dirty="0" err="1" smtClean="0">
                <a:solidFill>
                  <a:srgbClr val="C00000"/>
                </a:solidFill>
              </a:rPr>
              <a:t>d</a:t>
            </a:r>
            <a:r>
              <a:rPr lang="en-US" sz="1600" dirty="0" err="1" smtClean="0"/>
              <a:t>ISPLAY</a:t>
            </a:r>
            <a:r>
              <a:rPr lang="en-US" sz="1600" dirty="0" smtClean="0"/>
              <a:t>) has been operating since 1995. It is used for online detector diagnostics and offline analysis support.</a:t>
            </a:r>
          </a:p>
          <a:p>
            <a:pPr>
              <a:buNone/>
            </a:pPr>
            <a:endParaRPr lang="en-US" sz="1600" dirty="0" smtClean="0"/>
          </a:p>
          <a:p>
            <a:r>
              <a:rPr lang="en-US" sz="1600" dirty="0" smtClean="0"/>
              <a:t>It is being entirely rewritten for the 12 </a:t>
            </a:r>
            <a:r>
              <a:rPr lang="en-US" sz="1600" dirty="0" err="1" smtClean="0"/>
              <a:t>GeV</a:t>
            </a:r>
            <a:r>
              <a:rPr lang="en-US" sz="1600" dirty="0" smtClean="0"/>
              <a:t> upgrade to leverage modern technology</a:t>
            </a:r>
          </a:p>
          <a:p>
            <a:pPr lvl="1"/>
            <a:r>
              <a:rPr lang="en-US" sz="1600" dirty="0" smtClean="0"/>
              <a:t>A modern object-oriented computer language (JAVA)</a:t>
            </a:r>
          </a:p>
          <a:p>
            <a:pPr lvl="1"/>
            <a:r>
              <a:rPr lang="en-US" sz="1600" dirty="0" smtClean="0"/>
              <a:t>A modern structure– Service Oriented Architecture (SOA) </a:t>
            </a:r>
          </a:p>
          <a:p>
            <a:pPr lvl="1"/>
            <a:r>
              <a:rPr lang="en-US" sz="1600" dirty="0" smtClean="0"/>
              <a:t>With </a:t>
            </a:r>
            <a:r>
              <a:rPr lang="en-US" sz="1600" dirty="0" err="1" smtClean="0"/>
              <a:t>ClaRA</a:t>
            </a:r>
            <a:r>
              <a:rPr lang="en-US" sz="1600" dirty="0" smtClean="0"/>
              <a:t> as the service container</a:t>
            </a:r>
            <a:r>
              <a:rPr lang="en-US" dirty="0" smtClean="0"/>
              <a:t> </a:t>
            </a:r>
            <a:endParaRPr lang="en-US" dirty="0"/>
          </a:p>
        </p:txBody>
      </p:sp>
      <p:grpSp>
        <p:nvGrpSpPr>
          <p:cNvPr id="5" name="Group 4"/>
          <p:cNvGrpSpPr/>
          <p:nvPr/>
        </p:nvGrpSpPr>
        <p:grpSpPr>
          <a:xfrm>
            <a:off x="4359048" y="4331316"/>
            <a:ext cx="4206240" cy="1307966"/>
            <a:chOff x="1219200" y="866718"/>
            <a:chExt cx="7150688" cy="2800407"/>
          </a:xfrm>
        </p:grpSpPr>
        <p:sp>
          <p:nvSpPr>
            <p:cNvPr id="6" name="Rectangle 5"/>
            <p:cNvSpPr>
              <a:spLocks noChangeArrowheads="1"/>
            </p:cNvSpPr>
            <p:nvPr/>
          </p:nvSpPr>
          <p:spPr bwMode="auto">
            <a:xfrm>
              <a:off x="1219200" y="1685925"/>
              <a:ext cx="2533650" cy="1981200"/>
            </a:xfrm>
            <a:prstGeom prst="rect">
              <a:avLst/>
            </a:prstGeom>
            <a:solidFill>
              <a:srgbClr val="DDDDDD"/>
            </a:solidFill>
            <a:ln w="9525">
              <a:solidFill>
                <a:schemeClr val="tx1"/>
              </a:solidFill>
              <a:miter lim="800000"/>
              <a:headEnd/>
              <a:tailEnd/>
            </a:ln>
          </p:spPr>
          <p:txBody>
            <a:bodyPr wrap="none" anchor="ctr">
              <a:prstTxWarp prst="textNoShape">
                <a:avLst/>
              </a:prstTxWarp>
            </a:bodyPr>
            <a:lstStyle/>
            <a:p>
              <a:endParaRPr lang="en-US" sz="2000"/>
            </a:p>
          </p:txBody>
        </p:sp>
        <p:sp>
          <p:nvSpPr>
            <p:cNvPr id="7" name="Rectangle 6"/>
            <p:cNvSpPr>
              <a:spLocks noChangeArrowheads="1"/>
            </p:cNvSpPr>
            <p:nvPr/>
          </p:nvSpPr>
          <p:spPr bwMode="auto">
            <a:xfrm>
              <a:off x="1219200" y="3000375"/>
              <a:ext cx="2533650"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smtClean="0"/>
                <a:t>jevio</a:t>
              </a:r>
              <a:r>
                <a:rPr lang="en-US" sz="1600" dirty="0" smtClean="0"/>
                <a:t> (</a:t>
              </a:r>
              <a:r>
                <a:rPr lang="en-US" sz="1600" dirty="0" err="1" smtClean="0"/>
                <a:t>hdfio</a:t>
              </a:r>
              <a:r>
                <a:rPr lang="en-US" sz="1600" dirty="0" smtClean="0"/>
                <a:t>)</a:t>
              </a:r>
              <a:endParaRPr lang="en-US" sz="1600" dirty="0"/>
            </a:p>
          </p:txBody>
        </p:sp>
        <p:sp>
          <p:nvSpPr>
            <p:cNvPr id="8" name="Rectangle 7"/>
            <p:cNvSpPr>
              <a:spLocks noChangeArrowheads="1"/>
            </p:cNvSpPr>
            <p:nvPr/>
          </p:nvSpPr>
          <p:spPr bwMode="auto">
            <a:xfrm>
              <a:off x="1219200" y="2333625"/>
              <a:ext cx="1762125"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a:t>bCNU</a:t>
              </a:r>
              <a:endParaRPr lang="en-US" sz="1600" dirty="0"/>
            </a:p>
          </p:txBody>
        </p:sp>
        <p:sp>
          <p:nvSpPr>
            <p:cNvPr id="9" name="Text Box 7"/>
            <p:cNvSpPr txBox="1">
              <a:spLocks noChangeArrowheads="1"/>
            </p:cNvSpPr>
            <p:nvPr/>
          </p:nvSpPr>
          <p:spPr bwMode="auto">
            <a:xfrm>
              <a:off x="1619957" y="1532316"/>
              <a:ext cx="660757" cy="400111"/>
            </a:xfrm>
            <a:prstGeom prst="rect">
              <a:avLst/>
            </a:prstGeom>
            <a:noFill/>
            <a:ln w="9525">
              <a:noFill/>
              <a:miter lim="800000"/>
              <a:headEnd/>
              <a:tailEnd/>
            </a:ln>
          </p:spPr>
          <p:txBody>
            <a:bodyPr wrap="none">
              <a:prstTxWarp prst="textNoShape">
                <a:avLst/>
              </a:prstTxWarp>
              <a:spAutoFit/>
            </a:bodyPr>
            <a:lstStyle/>
            <a:p>
              <a:r>
                <a:rPr lang="en-US" sz="2000" i="1" dirty="0" err="1"/>
                <a:t>ced</a:t>
              </a:r>
              <a:endParaRPr lang="en-US" sz="2000" i="1" dirty="0"/>
            </a:p>
          </p:txBody>
        </p:sp>
        <p:sp>
          <p:nvSpPr>
            <p:cNvPr id="10" name="Rectangle 9"/>
            <p:cNvSpPr>
              <a:spLocks noChangeArrowheads="1"/>
            </p:cNvSpPr>
            <p:nvPr/>
          </p:nvSpPr>
          <p:spPr bwMode="auto">
            <a:xfrm>
              <a:off x="5562600" y="1685925"/>
              <a:ext cx="2533650" cy="1981200"/>
            </a:xfrm>
            <a:prstGeom prst="rect">
              <a:avLst/>
            </a:prstGeom>
            <a:solidFill>
              <a:srgbClr val="DDDDDD"/>
            </a:solidFill>
            <a:ln w="9525">
              <a:solidFill>
                <a:schemeClr val="tx1"/>
              </a:solidFill>
              <a:miter lim="800000"/>
              <a:headEnd/>
              <a:tailEnd/>
            </a:ln>
          </p:spPr>
          <p:txBody>
            <a:bodyPr wrap="none" anchor="ctr">
              <a:prstTxWarp prst="textNoShape">
                <a:avLst/>
              </a:prstTxWarp>
            </a:bodyPr>
            <a:lstStyle/>
            <a:p>
              <a:endParaRPr lang="en-US" sz="2000"/>
            </a:p>
          </p:txBody>
        </p:sp>
        <p:sp>
          <p:nvSpPr>
            <p:cNvPr id="11" name="Rectangle 10"/>
            <p:cNvSpPr>
              <a:spLocks noChangeArrowheads="1"/>
            </p:cNvSpPr>
            <p:nvPr/>
          </p:nvSpPr>
          <p:spPr bwMode="auto">
            <a:xfrm>
              <a:off x="5562600" y="3000375"/>
              <a:ext cx="2533650"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smtClean="0"/>
                <a:t>jevio</a:t>
              </a:r>
              <a:r>
                <a:rPr lang="en-US" sz="1600" dirty="0" smtClean="0"/>
                <a:t> (</a:t>
              </a:r>
              <a:r>
                <a:rPr lang="en-US" sz="1600" dirty="0" err="1" smtClean="0"/>
                <a:t>hdfio</a:t>
              </a:r>
              <a:r>
                <a:rPr lang="en-US" sz="1600" dirty="0" smtClean="0"/>
                <a:t>)</a:t>
              </a:r>
              <a:endParaRPr lang="en-US" sz="1600" dirty="0"/>
            </a:p>
          </p:txBody>
        </p:sp>
        <p:sp>
          <p:nvSpPr>
            <p:cNvPr id="12" name="Rectangle 11"/>
            <p:cNvSpPr>
              <a:spLocks noChangeArrowheads="1"/>
            </p:cNvSpPr>
            <p:nvPr/>
          </p:nvSpPr>
          <p:spPr bwMode="auto">
            <a:xfrm>
              <a:off x="5562600" y="2333625"/>
              <a:ext cx="1762125" cy="6667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600" dirty="0" err="1"/>
                <a:t>bCNU</a:t>
              </a:r>
              <a:endParaRPr lang="en-US" sz="1600" dirty="0"/>
            </a:p>
          </p:txBody>
        </p:sp>
        <p:sp>
          <p:nvSpPr>
            <p:cNvPr id="13" name="Text Box 12"/>
            <p:cNvSpPr txBox="1">
              <a:spLocks noChangeArrowheads="1"/>
            </p:cNvSpPr>
            <p:nvPr/>
          </p:nvSpPr>
          <p:spPr bwMode="auto">
            <a:xfrm>
              <a:off x="5550488" y="1717957"/>
              <a:ext cx="2819400" cy="724858"/>
            </a:xfrm>
            <a:prstGeom prst="rect">
              <a:avLst/>
            </a:prstGeom>
            <a:noFill/>
            <a:ln w="9525">
              <a:noFill/>
              <a:miter lim="800000"/>
              <a:headEnd/>
              <a:tailEnd/>
            </a:ln>
          </p:spPr>
          <p:txBody>
            <a:bodyPr wrap="square">
              <a:prstTxWarp prst="textNoShape">
                <a:avLst/>
              </a:prstTxWarp>
              <a:spAutoFit/>
            </a:bodyPr>
            <a:lstStyle/>
            <a:p>
              <a:r>
                <a:rPr lang="en-US" sz="1600" i="1" dirty="0" err="1" smtClean="0"/>
                <a:t>ded</a:t>
              </a:r>
              <a:endParaRPr lang="en-US" sz="1600" b="1" baseline="30000" dirty="0">
                <a:solidFill>
                  <a:srgbClr val="000099"/>
                </a:solidFill>
                <a:ea typeface="Arial" pitchFamily="-111" charset="0"/>
                <a:cs typeface="Arial" pitchFamily="-111" charset="0"/>
              </a:endParaRPr>
            </a:p>
          </p:txBody>
        </p:sp>
        <p:sp>
          <p:nvSpPr>
            <p:cNvPr id="14" name="Text Box 17"/>
            <p:cNvSpPr txBox="1">
              <a:spLocks noChangeArrowheads="1"/>
            </p:cNvSpPr>
            <p:nvPr/>
          </p:nvSpPr>
          <p:spPr bwMode="auto">
            <a:xfrm>
              <a:off x="1926590" y="904818"/>
              <a:ext cx="911225" cy="400050"/>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rPr>
                <a:t>Hall B</a:t>
              </a:r>
            </a:p>
          </p:txBody>
        </p:sp>
        <p:sp>
          <p:nvSpPr>
            <p:cNvPr id="15" name="Text Box 18"/>
            <p:cNvSpPr txBox="1">
              <a:spLocks noChangeArrowheads="1"/>
            </p:cNvSpPr>
            <p:nvPr/>
          </p:nvSpPr>
          <p:spPr bwMode="auto">
            <a:xfrm>
              <a:off x="6405752" y="866718"/>
              <a:ext cx="911225" cy="400050"/>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rPr>
                <a:t>Hall D</a:t>
              </a:r>
            </a:p>
          </p:txBody>
        </p:sp>
        <p:sp>
          <p:nvSpPr>
            <p:cNvPr id="16" name="AutoShape 19"/>
            <p:cNvSpPr>
              <a:spLocks noChangeArrowheads="1"/>
            </p:cNvSpPr>
            <p:nvPr/>
          </p:nvSpPr>
          <p:spPr bwMode="auto">
            <a:xfrm>
              <a:off x="4019550" y="2619375"/>
              <a:ext cx="1214438" cy="257175"/>
            </a:xfrm>
            <a:prstGeom prst="leftRightArrow">
              <a:avLst>
                <a:gd name="adj1" fmla="val 50000"/>
                <a:gd name="adj2" fmla="val 94444"/>
              </a:avLst>
            </a:prstGeom>
            <a:solidFill>
              <a:srgbClr val="FFFF00"/>
            </a:solidFill>
            <a:ln w="9525">
              <a:solidFill>
                <a:srgbClr val="FF0000"/>
              </a:solidFill>
              <a:miter lim="800000"/>
              <a:headEnd/>
              <a:tailEnd/>
            </a:ln>
          </p:spPr>
          <p:txBody>
            <a:bodyPr wrap="none" anchor="ctr">
              <a:prstTxWarp prst="textNoShape">
                <a:avLst/>
              </a:prstTxWarp>
            </a:bodyPr>
            <a:lstStyle/>
            <a:p>
              <a:endParaRPr lang="en-US" sz="2000"/>
            </a:p>
          </p:txBody>
        </p:sp>
      </p:grpSp>
      <p:sp>
        <p:nvSpPr>
          <p:cNvPr id="17" name="Text Box 16"/>
          <p:cNvSpPr txBox="1">
            <a:spLocks noChangeArrowheads="1"/>
          </p:cNvSpPr>
          <p:nvPr/>
        </p:nvSpPr>
        <p:spPr bwMode="auto">
          <a:xfrm>
            <a:off x="60959" y="5406530"/>
            <a:ext cx="8945701" cy="892552"/>
          </a:xfrm>
          <a:prstGeom prst="rect">
            <a:avLst/>
          </a:prstGeom>
          <a:noFill/>
          <a:ln w="9525">
            <a:noFill/>
            <a:miter lim="800000"/>
            <a:headEnd/>
            <a:tailEnd/>
          </a:ln>
        </p:spPr>
        <p:txBody>
          <a:bodyPr wrap="square">
            <a:prstTxWarp prst="textNoShape">
              <a:avLst/>
            </a:prstTxWarp>
            <a:spAutoFit/>
          </a:bodyPr>
          <a:lstStyle/>
          <a:p>
            <a:r>
              <a:rPr lang="en-US" sz="2000" b="1" u="sng" dirty="0">
                <a:solidFill>
                  <a:srgbClr val="C00000"/>
                </a:solidFill>
              </a:rPr>
              <a:t>Goal</a:t>
            </a:r>
            <a:r>
              <a:rPr lang="en-US" sz="2000" b="1" u="sng" dirty="0" smtClean="0">
                <a:solidFill>
                  <a:srgbClr val="C00000"/>
                </a:solidFill>
              </a:rPr>
              <a:t>:</a:t>
            </a:r>
          </a:p>
          <a:p>
            <a:r>
              <a:rPr lang="en-US" sz="1600" dirty="0" smtClean="0"/>
              <a:t> </a:t>
            </a:r>
            <a:r>
              <a:rPr lang="en-US" sz="1600" b="1" dirty="0"/>
              <a:t>C</a:t>
            </a:r>
            <a:r>
              <a:rPr lang="en-US" sz="1600" b="1" dirty="0" smtClean="0"/>
              <a:t>ommon features for Hall D and Hall B are </a:t>
            </a:r>
            <a:r>
              <a:rPr lang="en-US" sz="1600" b="1" dirty="0"/>
              <a:t>developed in </a:t>
            </a:r>
            <a:r>
              <a:rPr lang="en-US" sz="1600" b="1" i="1" dirty="0" err="1"/>
              <a:t>bCNU</a:t>
            </a:r>
            <a:r>
              <a:rPr lang="en-US" sz="1600" b="1" dirty="0"/>
              <a:t> (or migrated to </a:t>
            </a:r>
            <a:r>
              <a:rPr lang="en-US" sz="1600" b="1" i="1" dirty="0" err="1"/>
              <a:t>bCNU</a:t>
            </a:r>
            <a:r>
              <a:rPr lang="en-US" sz="1600" b="1" dirty="0"/>
              <a:t>) with the intent that the </a:t>
            </a:r>
            <a:r>
              <a:rPr lang="en-US" sz="1600" b="1" i="1" dirty="0" err="1"/>
              <a:t>ced</a:t>
            </a:r>
            <a:r>
              <a:rPr lang="en-US" sz="1600" b="1" dirty="0"/>
              <a:t> and </a:t>
            </a:r>
            <a:r>
              <a:rPr lang="en-US" sz="1600" b="1" i="1" dirty="0" err="1"/>
              <a:t>ded</a:t>
            </a:r>
            <a:r>
              <a:rPr lang="en-US" sz="1600" b="1" dirty="0"/>
              <a:t> code bases are &lt;~ </a:t>
            </a:r>
            <a:r>
              <a:rPr lang="en-US" sz="1600" b="1" dirty="0">
                <a:ea typeface="Arial" pitchFamily="-111" charset="0"/>
                <a:cs typeface="Arial" pitchFamily="-111" charset="0"/>
              </a:rPr>
              <a:t>¼</a:t>
            </a:r>
            <a:r>
              <a:rPr lang="en-US" sz="1600" b="1" dirty="0"/>
              <a:t> the size of the </a:t>
            </a:r>
            <a:r>
              <a:rPr lang="en-US" sz="1600" b="1" i="1" dirty="0" err="1"/>
              <a:t>bCNU</a:t>
            </a:r>
            <a:r>
              <a:rPr lang="en-US" sz="1600" b="1" dirty="0"/>
              <a:t> code base.</a:t>
            </a:r>
          </a:p>
        </p:txBody>
      </p:sp>
      <p:sp>
        <p:nvSpPr>
          <p:cNvPr id="18" name="TextBox 17"/>
          <p:cNvSpPr txBox="1"/>
          <p:nvPr/>
        </p:nvSpPr>
        <p:spPr>
          <a:xfrm>
            <a:off x="5395581" y="4151870"/>
            <a:ext cx="2512226" cy="246221"/>
          </a:xfrm>
          <a:prstGeom prst="rect">
            <a:avLst/>
          </a:prstGeom>
          <a:noFill/>
        </p:spPr>
        <p:txBody>
          <a:bodyPr wrap="none" rtlCol="0">
            <a:spAutoFit/>
          </a:bodyPr>
          <a:lstStyle/>
          <a:p>
            <a:r>
              <a:rPr lang="en-US" sz="1000" b="1" i="1" dirty="0" smtClean="0"/>
              <a:t>Christopher Newport University(CNU) </a:t>
            </a:r>
            <a:endParaRPr lang="en-US" sz="1000" b="1" i="1" dirty="0"/>
          </a:p>
        </p:txBody>
      </p:sp>
      <p:pic>
        <p:nvPicPr>
          <p:cNvPr id="19" name="Picture 18" descr="Screen Shot 2012-05-28 at 1.55.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294" y="1067402"/>
            <a:ext cx="4944941" cy="296464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528"/>
            <a:ext cx="9144000" cy="639763"/>
          </a:xfrm>
        </p:spPr>
        <p:txBody>
          <a:bodyPr/>
          <a:lstStyle/>
          <a:p>
            <a:r>
              <a:rPr lang="en-US" dirty="0" smtClean="0"/>
              <a:t>Data Processing Plans</a:t>
            </a:r>
            <a:endParaRPr lang="en-US" dirty="0"/>
          </a:p>
        </p:txBody>
      </p:sp>
      <p:sp>
        <p:nvSpPr>
          <p:cNvPr id="3" name="Content Placeholder 2"/>
          <p:cNvSpPr>
            <a:spLocks noGrp="1"/>
          </p:cNvSpPr>
          <p:nvPr>
            <p:ph idx="1"/>
          </p:nvPr>
        </p:nvSpPr>
        <p:spPr>
          <a:xfrm>
            <a:off x="228600" y="927846"/>
            <a:ext cx="8686800" cy="5287963"/>
          </a:xfrm>
        </p:spPr>
        <p:txBody>
          <a:bodyPr/>
          <a:lstStyle/>
          <a:p>
            <a:r>
              <a:rPr lang="en-US" sz="2200" b="0" dirty="0" smtClean="0"/>
              <a:t>For calibration use 5% of the data</a:t>
            </a:r>
          </a:p>
          <a:p>
            <a:r>
              <a:rPr lang="en-US" sz="2200" b="0" dirty="0" smtClean="0"/>
              <a:t>Simulate 10X of the real data events</a:t>
            </a:r>
            <a:endParaRPr lang="en-US" b="0" dirty="0" smtClean="0"/>
          </a:p>
          <a:p>
            <a:pPr lvl="1"/>
            <a:r>
              <a:rPr lang="en-US" sz="1800" b="0" dirty="0" smtClean="0"/>
              <a:t>400msec to generate Monte Carlo event (full background)</a:t>
            </a:r>
          </a:p>
          <a:p>
            <a:r>
              <a:rPr lang="en-US" sz="2200" b="0" dirty="0" smtClean="0"/>
              <a:t>Estimated time spent on event reconstruction  ~155 </a:t>
            </a:r>
            <a:r>
              <a:rPr lang="en-US" sz="2200" b="0" dirty="0" err="1" smtClean="0"/>
              <a:t>msec</a:t>
            </a:r>
            <a:r>
              <a:rPr lang="en-US" sz="2200" b="0" dirty="0" smtClean="0"/>
              <a:t> on a single core. </a:t>
            </a:r>
          </a:p>
          <a:p>
            <a:pPr lvl="1"/>
            <a:r>
              <a:rPr lang="en-US" sz="1800" b="0" dirty="0" smtClean="0">
                <a:solidFill>
                  <a:srgbClr val="000099"/>
                </a:solidFill>
              </a:rPr>
              <a:t>~40 </a:t>
            </a:r>
            <a:r>
              <a:rPr lang="en-US" sz="1800" b="0" dirty="0" err="1" smtClean="0">
                <a:solidFill>
                  <a:srgbClr val="000099"/>
                </a:solidFill>
              </a:rPr>
              <a:t>msec</a:t>
            </a:r>
            <a:r>
              <a:rPr lang="en-US" sz="1800" b="0" dirty="0" smtClean="0">
                <a:solidFill>
                  <a:srgbClr val="000099"/>
                </a:solidFill>
              </a:rPr>
              <a:t> </a:t>
            </a:r>
            <a:r>
              <a:rPr lang="en-US" sz="1800" b="0" dirty="0">
                <a:solidFill>
                  <a:srgbClr val="000099"/>
                </a:solidFill>
              </a:rPr>
              <a:t>currently measured including charge particle tracking, EC, FTOF reconstructions and </a:t>
            </a:r>
            <a:r>
              <a:rPr lang="en-US" sz="1800" b="0" dirty="0" smtClean="0">
                <a:solidFill>
                  <a:srgbClr val="000099"/>
                </a:solidFill>
              </a:rPr>
              <a:t>PID; single track, dual hypothesis</a:t>
            </a:r>
          </a:p>
          <a:p>
            <a:r>
              <a:rPr lang="en-US" sz="2200" b="0" dirty="0"/>
              <a:t>Online reconstruction and calibration</a:t>
            </a:r>
          </a:p>
          <a:p>
            <a:pPr lvl="1"/>
            <a:r>
              <a:rPr lang="en-US" sz="1800" b="0" dirty="0"/>
              <a:t>~20% data reconstruction for data quality checks</a:t>
            </a:r>
          </a:p>
          <a:p>
            <a:r>
              <a:rPr lang="en-US" sz="2200" b="0" dirty="0" smtClean="0"/>
              <a:t>First pass event reconstruction on JLAB compute farm.</a:t>
            </a:r>
          </a:p>
          <a:p>
            <a:r>
              <a:rPr lang="en-US" sz="2200" b="0" dirty="0" smtClean="0"/>
              <a:t>DST generation applications at JLAB.</a:t>
            </a:r>
          </a:p>
          <a:p>
            <a:pPr lvl="1"/>
            <a:r>
              <a:rPr lang="en-US" b="0" dirty="0" smtClean="0"/>
              <a:t> </a:t>
            </a:r>
            <a:r>
              <a:rPr lang="en-US" sz="1800" b="0" dirty="0" smtClean="0"/>
              <a:t>Large fraction of the DST data will be stored on disks</a:t>
            </a:r>
          </a:p>
          <a:p>
            <a:r>
              <a:rPr lang="en-US" sz="2200" b="0" dirty="0" smtClean="0"/>
              <a:t>Transfer DST to the collaborating university farms/clouds for further analysis.</a:t>
            </a:r>
          </a:p>
          <a:p>
            <a:pPr marL="223837" lvl="1" indent="0">
              <a:buNone/>
            </a:pPr>
            <a:r>
              <a:rPr lang="en-US" sz="2800" dirty="0" smtClean="0"/>
              <a:t>   </a:t>
            </a:r>
            <a:endParaRPr lang="en-US" sz="2800" dirty="0"/>
          </a:p>
        </p:txBody>
      </p:sp>
    </p:spTree>
    <p:extLst>
      <p:ext uri="{BB962C8B-B14F-4D97-AF65-F5344CB8AC3E}">
        <p14:creationId xmlns:p14="http://schemas.microsoft.com/office/powerpoint/2010/main" val="32883823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014" y="1055711"/>
            <a:ext cx="4816732" cy="1550576"/>
          </a:xfrm>
          <a:prstGeom prst="rect">
            <a:avLst/>
          </a:prstGeom>
          <a:gradFill flip="none" rotWithShape="1">
            <a:gsLst>
              <a:gs pos="0">
                <a:schemeClr val="accent1">
                  <a:shade val="51000"/>
                  <a:satMod val="130000"/>
                  <a:alpha val="67000"/>
                </a:schemeClr>
              </a:gs>
              <a:gs pos="80000">
                <a:schemeClr val="accent1">
                  <a:shade val="93000"/>
                  <a:satMod val="130000"/>
                  <a:alpha val="67000"/>
                </a:schemeClr>
              </a:gs>
              <a:gs pos="100000">
                <a:schemeClr val="accent1">
                  <a:shade val="94000"/>
                  <a:satMod val="135000"/>
                  <a:alpha val="67000"/>
                </a:schemeClr>
              </a:gs>
            </a:gsLst>
            <a:lin ang="16200000" scaled="0"/>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0" y="101599"/>
            <a:ext cx="9143999" cy="584776"/>
          </a:xfrm>
          <a:prstGeom prst="rect">
            <a:avLst/>
          </a:prstGeom>
          <a:noFill/>
        </p:spPr>
        <p:txBody>
          <a:bodyPr wrap="square" rtlCol="0">
            <a:spAutoFit/>
          </a:bodyPr>
          <a:lstStyle/>
          <a:p>
            <a:pPr algn="ctr"/>
            <a:r>
              <a:rPr lang="en-US" sz="3200" b="1" dirty="0" smtClean="0">
                <a:solidFill>
                  <a:srgbClr val="000090"/>
                </a:solidFill>
                <a:latin typeface="+mj-lt"/>
              </a:rPr>
              <a:t>CLAS12 Data Volumes/Core Requirements</a:t>
            </a:r>
            <a:endParaRPr lang="en-US" sz="3200" b="1" dirty="0">
              <a:solidFill>
                <a:srgbClr val="000090"/>
              </a:solidFill>
              <a:latin typeface="+mj-lt"/>
            </a:endParaRPr>
          </a:p>
        </p:txBody>
      </p:sp>
      <p:sp>
        <p:nvSpPr>
          <p:cNvPr id="3" name="TextBox 2"/>
          <p:cNvSpPr txBox="1"/>
          <p:nvPr/>
        </p:nvSpPr>
        <p:spPr>
          <a:xfrm>
            <a:off x="448732" y="1313794"/>
            <a:ext cx="4120175" cy="923330"/>
          </a:xfrm>
          <a:prstGeom prst="rect">
            <a:avLst/>
          </a:prstGeom>
          <a:noFill/>
        </p:spPr>
        <p:txBody>
          <a:bodyPr wrap="square" rtlCol="0">
            <a:spAutoFit/>
          </a:bodyPr>
          <a:lstStyle/>
          <a:p>
            <a:r>
              <a:rPr lang="en-US" dirty="0" smtClean="0">
                <a:solidFill>
                  <a:srgbClr val="FFFF00"/>
                </a:solidFill>
              </a:rPr>
              <a:t>Raw                  :     1.3 PB/year</a:t>
            </a:r>
          </a:p>
          <a:p>
            <a:r>
              <a:rPr lang="en-US" dirty="0" smtClean="0">
                <a:solidFill>
                  <a:srgbClr val="FFFF00"/>
                </a:solidFill>
              </a:rPr>
              <a:t>Reconstructed  :     5    PB/year</a:t>
            </a:r>
          </a:p>
          <a:p>
            <a:r>
              <a:rPr lang="en-US" dirty="0" smtClean="0">
                <a:solidFill>
                  <a:srgbClr val="FFFF00"/>
                </a:solidFill>
              </a:rPr>
              <a:t>Simulated         :     1.5 PB/year</a:t>
            </a:r>
            <a:endParaRPr lang="en-US" dirty="0">
              <a:solidFill>
                <a:srgbClr val="FFFF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68873700"/>
              </p:ext>
            </p:extLst>
          </p:nvPr>
        </p:nvGraphicFramePr>
        <p:xfrm>
          <a:off x="214014" y="2816921"/>
          <a:ext cx="8695268" cy="2966720"/>
        </p:xfrm>
        <a:graphic>
          <a:graphicData uri="http://schemas.openxmlformats.org/drawingml/2006/table">
            <a:tbl>
              <a:tblPr firstRow="1" bandRow="1">
                <a:tableStyleId>{5C22544A-7EE6-4342-B048-85BDC9FD1C3A}</a:tableStyleId>
              </a:tblPr>
              <a:tblGrid>
                <a:gridCol w="2173817"/>
                <a:gridCol w="2173817"/>
                <a:gridCol w="2173817"/>
                <a:gridCol w="2173817"/>
              </a:tblGrid>
              <a:tr h="370840">
                <a:tc>
                  <a:txBody>
                    <a:bodyPr/>
                    <a:lstStyle/>
                    <a:p>
                      <a:endParaRPr lang="en-US" sz="1600" dirty="0"/>
                    </a:p>
                  </a:txBody>
                  <a:tcPr/>
                </a:tc>
                <a:tc>
                  <a:txBody>
                    <a:bodyPr/>
                    <a:lstStyle/>
                    <a:p>
                      <a:pPr algn="ctr"/>
                      <a:r>
                        <a:rPr lang="en-US" sz="1600" b="1" dirty="0" smtClean="0"/>
                        <a:t>Core</a:t>
                      </a:r>
                      <a:endParaRPr lang="en-US" sz="1600" b="1" dirty="0"/>
                    </a:p>
                  </a:txBody>
                  <a:tcPr/>
                </a:tc>
                <a:tc>
                  <a:txBody>
                    <a:bodyPr/>
                    <a:lstStyle/>
                    <a:p>
                      <a:pPr algn="ctr"/>
                      <a:r>
                        <a:rPr lang="en-US" sz="1600" dirty="0" smtClean="0"/>
                        <a:t>Disk (TB)</a:t>
                      </a:r>
                      <a:endParaRPr lang="en-US" sz="1600" dirty="0"/>
                    </a:p>
                  </a:txBody>
                  <a:tcPr/>
                </a:tc>
                <a:tc>
                  <a:txBody>
                    <a:bodyPr/>
                    <a:lstStyle/>
                    <a:p>
                      <a:pPr algn="ctr"/>
                      <a:r>
                        <a:rPr lang="en-US" sz="1600" dirty="0" smtClean="0"/>
                        <a:t>Tape (TB/</a:t>
                      </a:r>
                      <a:r>
                        <a:rPr lang="en-US" sz="1600" dirty="0" err="1" smtClean="0"/>
                        <a:t>yr</a:t>
                      </a:r>
                      <a:r>
                        <a:rPr lang="en-US" sz="1600" dirty="0" smtClean="0"/>
                        <a:t>)</a:t>
                      </a:r>
                      <a:endParaRPr lang="en-US" sz="1600" dirty="0"/>
                    </a:p>
                  </a:txBody>
                  <a:tcPr/>
                </a:tc>
              </a:tr>
              <a:tr h="370840">
                <a:tc>
                  <a:txBody>
                    <a:bodyPr/>
                    <a:lstStyle/>
                    <a:p>
                      <a:r>
                        <a:rPr lang="en-US" sz="1600" dirty="0" smtClean="0"/>
                        <a:t>DAQ</a:t>
                      </a:r>
                      <a:endParaRPr lang="en-US" sz="1600" dirty="0"/>
                    </a:p>
                  </a:txBody>
                  <a:tcPr/>
                </a:tc>
                <a:tc>
                  <a:txBody>
                    <a:bodyPr/>
                    <a:lstStyle/>
                    <a:p>
                      <a:r>
                        <a:rPr lang="en-US" sz="1600" dirty="0" smtClean="0"/>
                        <a:t> -</a:t>
                      </a:r>
                      <a:endParaRPr lang="en-US" sz="1600" dirty="0"/>
                    </a:p>
                  </a:txBody>
                  <a:tcPr/>
                </a:tc>
                <a:tc>
                  <a:txBody>
                    <a:bodyPr/>
                    <a:lstStyle/>
                    <a:p>
                      <a:r>
                        <a:rPr lang="en-US" sz="1600" dirty="0" smtClean="0"/>
                        <a:t>-</a:t>
                      </a:r>
                      <a:endParaRPr lang="en-US" sz="1600" dirty="0"/>
                    </a:p>
                  </a:txBody>
                  <a:tcPr/>
                </a:tc>
                <a:tc>
                  <a:txBody>
                    <a:bodyPr/>
                    <a:lstStyle/>
                    <a:p>
                      <a:r>
                        <a:rPr lang="en-US" sz="1600" dirty="0" smtClean="0"/>
                        <a:t>1,270 </a:t>
                      </a:r>
                      <a:endParaRPr lang="en-US" sz="1600" dirty="0"/>
                    </a:p>
                  </a:txBody>
                  <a:tcPr/>
                </a:tc>
              </a:tr>
              <a:tr h="370840">
                <a:tc>
                  <a:txBody>
                    <a:bodyPr/>
                    <a:lstStyle/>
                    <a:p>
                      <a:r>
                        <a:rPr lang="en-US" sz="1600" dirty="0" smtClean="0"/>
                        <a:t>Calibration</a:t>
                      </a:r>
                      <a:endParaRPr lang="en-US" sz="1600" dirty="0"/>
                    </a:p>
                  </a:txBody>
                  <a:tcPr/>
                </a:tc>
                <a:tc>
                  <a:txBody>
                    <a:bodyPr/>
                    <a:lstStyle/>
                    <a:p>
                      <a:r>
                        <a:rPr lang="en-US" sz="1600" dirty="0" smtClean="0"/>
                        <a:t>2173   </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370840">
                <a:tc>
                  <a:txBody>
                    <a:bodyPr/>
                    <a:lstStyle/>
                    <a:p>
                      <a:r>
                        <a:rPr lang="en-US" sz="1600" dirty="0" smtClean="0"/>
                        <a:t>Reconstruction</a:t>
                      </a:r>
                      <a:endParaRPr lang="en-US" sz="1600" dirty="0"/>
                    </a:p>
                  </a:txBody>
                  <a:tcPr/>
                </a:tc>
                <a:tc>
                  <a:txBody>
                    <a:bodyPr/>
                    <a:lstStyle/>
                    <a:p>
                      <a:r>
                        <a:rPr lang="en-US" sz="1600" dirty="0" smtClean="0"/>
                        <a:t>1,387</a:t>
                      </a:r>
                      <a:endParaRPr lang="en-US" sz="1600" dirty="0"/>
                    </a:p>
                  </a:txBody>
                  <a:tcPr/>
                </a:tc>
                <a:tc>
                  <a:txBody>
                    <a:bodyPr/>
                    <a:lstStyle/>
                    <a:p>
                      <a:r>
                        <a:rPr lang="en-US" sz="1600" dirty="0" smtClean="0"/>
                        <a:t>508  </a:t>
                      </a:r>
                      <a:endParaRPr lang="en-US" sz="1600" dirty="0"/>
                    </a:p>
                  </a:txBody>
                  <a:tcPr/>
                </a:tc>
                <a:tc>
                  <a:txBody>
                    <a:bodyPr/>
                    <a:lstStyle/>
                    <a:p>
                      <a:r>
                        <a:rPr lang="en-US" sz="1600" dirty="0" smtClean="0"/>
                        <a:t>5,080  </a:t>
                      </a:r>
                      <a:endParaRPr lang="en-US" sz="1600" dirty="0"/>
                    </a:p>
                  </a:txBody>
                  <a:tcPr/>
                </a:tc>
              </a:tr>
              <a:tr h="370840">
                <a:tc>
                  <a:txBody>
                    <a:bodyPr/>
                    <a:lstStyle/>
                    <a:p>
                      <a:r>
                        <a:rPr lang="en-US" sz="1600" dirty="0" smtClean="0"/>
                        <a:t>Simulation</a:t>
                      </a:r>
                      <a:endParaRPr lang="en-US" sz="1600" dirty="0"/>
                    </a:p>
                  </a:txBody>
                  <a:tcPr/>
                </a:tc>
                <a:tc>
                  <a:txBody>
                    <a:bodyPr/>
                    <a:lstStyle/>
                    <a:p>
                      <a:r>
                        <a:rPr lang="en-US" sz="1600" dirty="0" smtClean="0"/>
                        <a:t>8,139</a:t>
                      </a:r>
                      <a:endParaRPr lang="en-US" sz="1600" dirty="0"/>
                    </a:p>
                  </a:txBody>
                  <a:tcPr/>
                </a:tc>
                <a:tc>
                  <a:txBody>
                    <a:bodyPr/>
                    <a:lstStyle/>
                    <a:p>
                      <a:r>
                        <a:rPr lang="en-US" sz="1600" dirty="0" smtClean="0"/>
                        <a:t>318   </a:t>
                      </a:r>
                      <a:endParaRPr lang="en-US" sz="1600" dirty="0"/>
                    </a:p>
                  </a:txBody>
                  <a:tcPr/>
                </a:tc>
                <a:tc>
                  <a:txBody>
                    <a:bodyPr/>
                    <a:lstStyle/>
                    <a:p>
                      <a:r>
                        <a:rPr lang="en-US" sz="1600" dirty="0" smtClean="0"/>
                        <a:t>1,588</a:t>
                      </a:r>
                      <a:endParaRPr lang="en-US" sz="1600" dirty="0"/>
                    </a:p>
                  </a:txBody>
                  <a:tcPr/>
                </a:tc>
              </a:tr>
              <a:tr h="370840">
                <a:tc>
                  <a:txBody>
                    <a:bodyPr/>
                    <a:lstStyle/>
                    <a:p>
                      <a:r>
                        <a:rPr lang="en-US" sz="1600" dirty="0" smtClean="0"/>
                        <a:t>Post-Reconstruction </a:t>
                      </a:r>
                      <a:endParaRPr lang="en-US" sz="1600" dirty="0"/>
                    </a:p>
                  </a:txBody>
                  <a:tcPr/>
                </a:tc>
                <a:tc>
                  <a:txBody>
                    <a:bodyPr/>
                    <a:lstStyle/>
                    <a:p>
                      <a:r>
                        <a:rPr lang="en-US" sz="1600" dirty="0" smtClean="0"/>
                        <a:t>1,214  </a:t>
                      </a:r>
                      <a:endParaRPr lang="en-US" sz="1600" dirty="0"/>
                    </a:p>
                  </a:txBody>
                  <a:tcPr/>
                </a:tc>
                <a:tc>
                  <a:txBody>
                    <a:bodyPr/>
                    <a:lstStyle/>
                    <a:p>
                      <a:r>
                        <a:rPr lang="en-US" sz="1600" dirty="0" smtClean="0"/>
                        <a:t>508  </a:t>
                      </a:r>
                      <a:endParaRPr lang="en-US" sz="1600" dirty="0"/>
                    </a:p>
                  </a:txBody>
                  <a:tcPr/>
                </a:tc>
                <a:tc>
                  <a:txBody>
                    <a:bodyPr/>
                    <a:lstStyle/>
                    <a:p>
                      <a:r>
                        <a:rPr lang="en-US" sz="1600" dirty="0" smtClean="0"/>
                        <a:t>-</a:t>
                      </a:r>
                      <a:endParaRPr lang="en-US" sz="1600" dirty="0"/>
                    </a:p>
                  </a:txBody>
                  <a:tcPr/>
                </a:tc>
              </a:tr>
              <a:tr h="370840">
                <a:tc>
                  <a:txBody>
                    <a:bodyPr/>
                    <a:lstStyle/>
                    <a:p>
                      <a:r>
                        <a:rPr lang="en-US" sz="1600" dirty="0" smtClean="0"/>
                        <a:t>Physics</a:t>
                      </a:r>
                      <a:r>
                        <a:rPr lang="en-US" sz="1600" baseline="0" dirty="0" smtClean="0"/>
                        <a:t> Analysis</a:t>
                      </a:r>
                      <a:endParaRPr lang="en-US" sz="1600" dirty="0"/>
                    </a:p>
                  </a:txBody>
                  <a:tcPr/>
                </a:tc>
                <a:tc>
                  <a:txBody>
                    <a:bodyPr/>
                    <a:lstStyle/>
                    <a:p>
                      <a:r>
                        <a:rPr lang="en-US" sz="1600" dirty="0" smtClean="0"/>
                        <a:t>607    </a:t>
                      </a:r>
                      <a:endParaRPr lang="en-US" sz="1600" dirty="0"/>
                    </a:p>
                  </a:txBody>
                  <a:tcPr/>
                </a:tc>
                <a:tc>
                  <a:txBody>
                    <a:bodyPr/>
                    <a:lstStyle/>
                    <a:p>
                      <a:r>
                        <a:rPr lang="en-US" sz="1600" dirty="0" smtClean="0"/>
                        <a:t>889   </a:t>
                      </a:r>
                      <a:endParaRPr lang="en-US" sz="1600" dirty="0"/>
                    </a:p>
                  </a:txBody>
                  <a:tcPr/>
                </a:tc>
                <a:tc>
                  <a:txBody>
                    <a:bodyPr/>
                    <a:lstStyle/>
                    <a:p>
                      <a:r>
                        <a:rPr lang="en-US" sz="1600" dirty="0" smtClean="0"/>
                        <a:t>-</a:t>
                      </a:r>
                      <a:endParaRPr lang="en-US" sz="1600" dirty="0"/>
                    </a:p>
                  </a:txBody>
                  <a:tcPr/>
                </a:tc>
              </a:tr>
              <a:tr h="370840">
                <a:tc>
                  <a:txBody>
                    <a:bodyPr/>
                    <a:lstStyle/>
                    <a:p>
                      <a:r>
                        <a:rPr lang="en-US" sz="1600" dirty="0" smtClean="0"/>
                        <a:t>Total</a:t>
                      </a:r>
                      <a:endParaRPr lang="en-US" sz="1600" dirty="0"/>
                    </a:p>
                  </a:txBody>
                  <a:tcPr/>
                </a:tc>
                <a:tc>
                  <a:txBody>
                    <a:bodyPr/>
                    <a:lstStyle/>
                    <a:p>
                      <a:r>
                        <a:rPr lang="en-US" sz="1600" dirty="0" smtClean="0"/>
                        <a:t>11,520</a:t>
                      </a:r>
                      <a:endParaRPr lang="en-US" sz="1600" dirty="0"/>
                    </a:p>
                  </a:txBody>
                  <a:tcPr/>
                </a:tc>
                <a:tc>
                  <a:txBody>
                    <a:bodyPr/>
                    <a:lstStyle/>
                    <a:p>
                      <a:r>
                        <a:rPr lang="en-US" sz="1600" dirty="0" smtClean="0"/>
                        <a:t>2,223</a:t>
                      </a:r>
                      <a:endParaRPr lang="en-US" sz="1600" dirty="0"/>
                    </a:p>
                  </a:txBody>
                  <a:tcPr/>
                </a:tc>
                <a:tc>
                  <a:txBody>
                    <a:bodyPr/>
                    <a:lstStyle/>
                    <a:p>
                      <a:r>
                        <a:rPr lang="en-US" sz="1600" dirty="0" smtClean="0"/>
                        <a:t>7,938  </a:t>
                      </a:r>
                      <a:endParaRPr lang="en-US" sz="1600" dirty="0"/>
                    </a:p>
                  </a:txBody>
                  <a:tcPr/>
                </a:tc>
              </a:tr>
            </a:tbl>
          </a:graphicData>
        </a:graphic>
      </p:graphicFrame>
      <p:sp>
        <p:nvSpPr>
          <p:cNvPr id="4" name="Action Button: Forward or Next 3">
            <a:hlinkClick r:id="" action="ppaction://noaction" highlightClick="1"/>
          </p:cNvPr>
          <p:cNvSpPr/>
          <p:nvPr/>
        </p:nvSpPr>
        <p:spPr bwMode="auto">
          <a:xfrm>
            <a:off x="8558768" y="1029560"/>
            <a:ext cx="350514" cy="284234"/>
          </a:xfrm>
          <a:prstGeom prst="actionButtonForwardNex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190996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352800" y="914400"/>
            <a:ext cx="5715000" cy="5334000"/>
            <a:chOff x="1447800" y="838200"/>
            <a:chExt cx="5715000" cy="5334000"/>
          </a:xfrm>
        </p:grpSpPr>
        <p:sp>
          <p:nvSpPr>
            <p:cNvPr id="44042" name="Text Box 4"/>
            <p:cNvSpPr txBox="1">
              <a:spLocks noChangeArrowheads="1"/>
            </p:cNvSpPr>
            <p:nvPr/>
          </p:nvSpPr>
          <p:spPr bwMode="auto">
            <a:xfrm>
              <a:off x="2286000" y="1524000"/>
              <a:ext cx="4419600" cy="579438"/>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endParaRPr lang="en-US" sz="3200" b="1">
                <a:solidFill>
                  <a:srgbClr val="FFFFFF"/>
                </a:solidFill>
                <a:latin typeface="Times New Roman" pitchFamily="1" charset="0"/>
              </a:endParaRPr>
            </a:p>
          </p:txBody>
        </p:sp>
        <p:sp>
          <p:nvSpPr>
            <p:cNvPr id="44043" name="Text Box 5"/>
            <p:cNvSpPr txBox="1">
              <a:spLocks noChangeArrowheads="1"/>
            </p:cNvSpPr>
            <p:nvPr/>
          </p:nvSpPr>
          <p:spPr bwMode="auto">
            <a:xfrm>
              <a:off x="1447800" y="869950"/>
              <a:ext cx="5638800" cy="526298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1600" dirty="0">
                  <a:solidFill>
                    <a:srgbClr val="FFFFFF"/>
                  </a:solidFill>
                  <a:latin typeface="Times New Roman" pitchFamily="1" charset="0"/>
                </a:rPr>
                <a:t>		Forward		   	Central </a:t>
              </a:r>
            </a:p>
            <a:p>
              <a:pPr defTabSz="914400" eaLnBrk="0" fontAlgn="base" hangingPunct="0">
                <a:spcBef>
                  <a:spcPct val="0"/>
                </a:spcBef>
                <a:spcAft>
                  <a:spcPct val="0"/>
                </a:spcAft>
              </a:pPr>
              <a:r>
                <a:rPr lang="en-US" sz="1600" dirty="0">
                  <a:latin typeface="Times New Roman" pitchFamily="1" charset="0"/>
                </a:rPr>
                <a:t>		Detector      		Detector</a:t>
              </a:r>
            </a:p>
            <a:p>
              <a:pPr defTabSz="914400" eaLnBrk="0" fontAlgn="base" hangingPunct="0">
                <a:spcBef>
                  <a:spcPct val="0"/>
                </a:spcBef>
                <a:spcAft>
                  <a:spcPct val="0"/>
                </a:spcAft>
              </a:pPr>
              <a:r>
                <a:rPr lang="en-US" sz="1600" b="1" dirty="0">
                  <a:latin typeface="Times New Roman" pitchFamily="1" charset="0"/>
                </a:rPr>
                <a:t>Angular range</a:t>
              </a:r>
              <a:r>
                <a:rPr lang="en-US" sz="1600" dirty="0">
                  <a:latin typeface="Times New Roman" pitchFamily="1" charset="0"/>
                </a:rPr>
                <a:t>	</a:t>
              </a:r>
            </a:p>
            <a:p>
              <a:pPr defTabSz="914400" eaLnBrk="0" fontAlgn="base" hangingPunct="0">
                <a:spcBef>
                  <a:spcPct val="0"/>
                </a:spcBef>
                <a:spcAft>
                  <a:spcPct val="0"/>
                </a:spcAft>
              </a:pPr>
              <a:r>
                <a:rPr lang="en-US" sz="1600" dirty="0">
                  <a:latin typeface="Times New Roman" pitchFamily="1" charset="0"/>
                </a:rPr>
                <a:t>	Tracks	 5</a:t>
              </a:r>
              <a:r>
                <a:rPr lang="en-US" sz="1600" baseline="30000" dirty="0">
                  <a:latin typeface="Times New Roman" pitchFamily="1" charset="0"/>
                </a:rPr>
                <a:t>0</a:t>
              </a:r>
              <a:r>
                <a:rPr lang="en-US" sz="1600" dirty="0">
                  <a:latin typeface="Times New Roman" pitchFamily="1" charset="0"/>
                </a:rPr>
                <a:t> – 40</a:t>
              </a:r>
              <a:r>
                <a:rPr lang="en-US" sz="1600" baseline="30000" dirty="0">
                  <a:latin typeface="Times New Roman" pitchFamily="1" charset="0"/>
                </a:rPr>
                <a:t>0	</a:t>
              </a:r>
              <a:r>
                <a:rPr lang="en-US" sz="1600" dirty="0">
                  <a:latin typeface="Times New Roman" pitchFamily="1" charset="0"/>
                </a:rPr>
                <a:t>	  35</a:t>
              </a:r>
              <a:r>
                <a:rPr lang="en-US" sz="1600" baseline="30000" dirty="0">
                  <a:latin typeface="Times New Roman" pitchFamily="1" charset="0"/>
                </a:rPr>
                <a:t>0</a:t>
              </a:r>
              <a:r>
                <a:rPr lang="en-US" sz="1600" dirty="0">
                  <a:latin typeface="Times New Roman" pitchFamily="1" charset="0"/>
                </a:rPr>
                <a:t> – 125</a:t>
              </a:r>
              <a:r>
                <a:rPr lang="en-US" sz="1600" baseline="30000" dirty="0">
                  <a:latin typeface="Times New Roman" pitchFamily="1" charset="0"/>
                </a:rPr>
                <a:t>0</a:t>
              </a:r>
              <a:endParaRPr lang="en-US" sz="1600" dirty="0">
                <a:latin typeface="Times New Roman" pitchFamily="1" charset="0"/>
              </a:endParaRPr>
            </a:p>
            <a:p>
              <a:pPr defTabSz="914400" eaLnBrk="0" fontAlgn="base" hangingPunct="0">
                <a:spcBef>
                  <a:spcPct val="0"/>
                </a:spcBef>
                <a:spcAft>
                  <a:spcPct val="0"/>
                </a:spcAft>
              </a:pPr>
              <a:r>
                <a:rPr lang="en-US" sz="1600" dirty="0">
                  <a:latin typeface="Times New Roman" pitchFamily="1" charset="0"/>
                </a:rPr>
                <a:t>	Photons	 2.5</a:t>
              </a:r>
              <a:r>
                <a:rPr lang="en-US" sz="1600" baseline="30000" dirty="0">
                  <a:latin typeface="Times New Roman" pitchFamily="1" charset="0"/>
                </a:rPr>
                <a:t>0</a:t>
              </a:r>
              <a:r>
                <a:rPr lang="en-US" sz="1600" dirty="0">
                  <a:latin typeface="Times New Roman" pitchFamily="1" charset="0"/>
                </a:rPr>
                <a:t> – 40</a:t>
              </a:r>
              <a:r>
                <a:rPr lang="en-US" sz="1600" baseline="30000" dirty="0">
                  <a:latin typeface="Times New Roman" pitchFamily="1" charset="0"/>
                </a:rPr>
                <a:t>0</a:t>
              </a:r>
              <a:r>
                <a:rPr lang="en-US" sz="1600" b="1" dirty="0">
                  <a:latin typeface="Times New Roman" pitchFamily="1" charset="0"/>
                </a:rPr>
                <a:t> </a:t>
              </a:r>
              <a:r>
                <a:rPr lang="en-US" sz="1600" dirty="0">
                  <a:latin typeface="Times New Roman" pitchFamily="1" charset="0"/>
                </a:rPr>
                <a:t>	 ---</a:t>
              </a:r>
            </a:p>
            <a:p>
              <a:pPr defTabSz="914400" eaLnBrk="0" fontAlgn="base" hangingPunct="0">
                <a:spcBef>
                  <a:spcPct val="0"/>
                </a:spcBef>
                <a:spcAft>
                  <a:spcPct val="0"/>
                </a:spcAft>
              </a:pPr>
              <a:r>
                <a:rPr lang="en-US" sz="1600" b="1" dirty="0">
                  <a:latin typeface="Times New Roman" pitchFamily="1" charset="0"/>
                </a:rPr>
                <a:t>Resolution</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a:t>
              </a:r>
              <a:r>
                <a:rPr lang="en-US" sz="1600" dirty="0" err="1">
                  <a:latin typeface="Times New Roman" pitchFamily="1" charset="0"/>
                </a:rPr>
                <a:t>p/p</a:t>
              </a:r>
              <a:r>
                <a:rPr lang="en-US" sz="1600" dirty="0">
                  <a:latin typeface="Times New Roman" pitchFamily="1" charset="0"/>
                </a:rPr>
                <a:t> (%) 	&lt; 1 @ 5 GeV/</a:t>
              </a:r>
              <a:r>
                <a:rPr lang="en-US" sz="1600" dirty="0" err="1">
                  <a:latin typeface="Times New Roman" pitchFamily="1" charset="0"/>
                </a:rPr>
                <a:t>c</a:t>
              </a:r>
              <a:r>
                <a:rPr lang="en-US" sz="1600" dirty="0">
                  <a:latin typeface="Times New Roman" pitchFamily="1" charset="0"/>
                </a:rPr>
                <a:t> 	  &lt; 5 @ 1.5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dq</a:t>
              </a:r>
              <a:r>
                <a:rPr lang="en-US" sz="1600" dirty="0">
                  <a:latin typeface="Symbol" pitchFamily="1" charset="2"/>
                </a:rPr>
                <a:t> </a:t>
              </a:r>
              <a:r>
                <a:rPr lang="en-US" sz="1600" dirty="0">
                  <a:latin typeface="Times New Roman" pitchFamily="1" charset="0"/>
                </a:rPr>
                <a:t>(</a:t>
              </a:r>
              <a:r>
                <a:rPr lang="en-US" sz="1600" dirty="0" err="1">
                  <a:latin typeface="Times New Roman" pitchFamily="1" charset="0"/>
                </a:rPr>
                <a:t>mr</a:t>
              </a:r>
              <a:r>
                <a:rPr lang="en-US" sz="1600" dirty="0">
                  <a:latin typeface="Times New Roman" pitchFamily="1" charset="0"/>
                </a:rPr>
                <a:t>)	&lt; 1		  &lt; 10 - 20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Df</a:t>
              </a:r>
              <a:r>
                <a:rPr lang="en-US" sz="1600" dirty="0">
                  <a:latin typeface="Symbol" pitchFamily="1" charset="2"/>
                </a:rPr>
                <a:t> </a:t>
              </a:r>
              <a:r>
                <a:rPr lang="en-US" sz="1600" dirty="0">
                  <a:latin typeface="Times New Roman" pitchFamily="1" charset="0"/>
                </a:rPr>
                <a:t>(</a:t>
              </a:r>
              <a:r>
                <a:rPr lang="en-US" sz="1600" dirty="0" err="1">
                  <a:latin typeface="Times New Roman" pitchFamily="1" charset="0"/>
                </a:rPr>
                <a:t>mr</a:t>
              </a:r>
              <a:r>
                <a:rPr lang="en-US" sz="1600" dirty="0">
                  <a:latin typeface="Times New Roman" pitchFamily="1" charset="0"/>
                </a:rPr>
                <a:t>)	&lt; 3		  &lt;   5   </a:t>
              </a:r>
            </a:p>
            <a:p>
              <a:pPr defTabSz="914400" eaLnBrk="0" fontAlgn="base" hangingPunct="0">
                <a:spcBef>
                  <a:spcPct val="0"/>
                </a:spcBef>
                <a:spcAft>
                  <a:spcPct val="0"/>
                </a:spcAft>
              </a:pPr>
              <a:r>
                <a:rPr lang="en-US" sz="1600" b="1" dirty="0">
                  <a:latin typeface="Times New Roman" pitchFamily="1" charset="0"/>
                </a:rPr>
                <a:t>Photon detection</a:t>
              </a:r>
            </a:p>
            <a:p>
              <a:pPr defTabSz="914400" eaLnBrk="0" fontAlgn="base" hangingPunct="0">
                <a:spcBef>
                  <a:spcPct val="0"/>
                </a:spcBef>
                <a:spcAft>
                  <a:spcPct val="0"/>
                </a:spcAft>
              </a:pPr>
              <a:r>
                <a:rPr lang="en-US" sz="1600" dirty="0">
                  <a:latin typeface="Times New Roman" pitchFamily="1" charset="0"/>
                </a:rPr>
                <a:t>Energy (</a:t>
              </a:r>
              <a:r>
                <a:rPr lang="en-US" sz="1600" dirty="0" err="1">
                  <a:latin typeface="Times New Roman" pitchFamily="1" charset="0"/>
                </a:rPr>
                <a:t>MeV</a:t>
              </a:r>
              <a:r>
                <a:rPr lang="en-US" sz="1600" dirty="0">
                  <a:latin typeface="Times New Roman" pitchFamily="1" charset="0"/>
                </a:rPr>
                <a:t>)	&gt;150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dq</a:t>
              </a:r>
              <a:r>
                <a:rPr lang="en-US" sz="1600" dirty="0">
                  <a:latin typeface="Times New Roman" pitchFamily="1" charset="0"/>
                </a:rPr>
                <a:t> (</a:t>
              </a:r>
              <a:r>
                <a:rPr lang="en-US" sz="1600" dirty="0" err="1">
                  <a:latin typeface="Times New Roman" pitchFamily="1" charset="0"/>
                </a:rPr>
                <a:t>mr</a:t>
              </a:r>
              <a:r>
                <a:rPr lang="en-US" sz="1600" dirty="0">
                  <a:latin typeface="Times New Roman" pitchFamily="1" charset="0"/>
                </a:rPr>
                <a:t>)</a:t>
              </a:r>
              <a:r>
                <a:rPr lang="en-US" sz="1600" b="1" dirty="0">
                  <a:latin typeface="Times New Roman" pitchFamily="1" charset="0"/>
                </a:rPr>
                <a:t>	</a:t>
              </a:r>
              <a:r>
                <a:rPr lang="en-US" sz="1600" dirty="0">
                  <a:latin typeface="Times New Roman" pitchFamily="1" charset="0"/>
                </a:rPr>
                <a:t>4 @ 1 GeV	 ---</a:t>
              </a:r>
            </a:p>
            <a:p>
              <a:pPr defTabSz="914400" eaLnBrk="0" fontAlgn="base" hangingPunct="0">
                <a:spcBef>
                  <a:spcPct val="0"/>
                </a:spcBef>
                <a:spcAft>
                  <a:spcPct val="0"/>
                </a:spcAft>
              </a:pPr>
              <a:r>
                <a:rPr lang="en-US" sz="1600" b="1" dirty="0">
                  <a:latin typeface="Times New Roman" pitchFamily="1" charset="0"/>
                </a:rPr>
                <a:t>Neutron detection</a:t>
              </a:r>
            </a:p>
            <a:p>
              <a:pPr defTabSz="914400" eaLnBrk="0" fontAlgn="base" hangingPunct="0">
                <a:spcBef>
                  <a:spcPct val="0"/>
                </a:spcBef>
                <a:spcAft>
                  <a:spcPct val="0"/>
                </a:spcAft>
              </a:pPr>
              <a:r>
                <a:rPr lang="en-US" sz="1600" dirty="0">
                  <a:latin typeface="Times New Roman" pitchFamily="1" charset="0"/>
                </a:rPr>
                <a:t>	N</a:t>
              </a:r>
              <a:r>
                <a:rPr lang="en-US" sz="1600" baseline="-25000" dirty="0">
                  <a:latin typeface="Times New Roman" pitchFamily="1" charset="0"/>
                </a:rPr>
                <a:t>eff	</a:t>
              </a:r>
              <a:r>
                <a:rPr lang="en-US" sz="1600" dirty="0">
                  <a:latin typeface="Times New Roman" pitchFamily="1" charset="0"/>
                </a:rPr>
                <a:t>&lt; 0.7 (EC+PCAL)	under development</a:t>
              </a:r>
            </a:p>
            <a:p>
              <a:pPr defTabSz="914400" eaLnBrk="0" fontAlgn="base" hangingPunct="0">
                <a:spcBef>
                  <a:spcPct val="0"/>
                </a:spcBef>
                <a:spcAft>
                  <a:spcPct val="0"/>
                </a:spcAft>
              </a:pPr>
              <a:r>
                <a:rPr lang="en-US" sz="1600" b="1" dirty="0">
                  <a:latin typeface="Times New Roman" pitchFamily="1" charset="0"/>
                </a:rPr>
                <a:t>Particle ID</a:t>
              </a:r>
            </a:p>
            <a:p>
              <a:pPr defTabSz="914400" eaLnBrk="0" fontAlgn="base" hangingPunct="0">
                <a:spcBef>
                  <a:spcPct val="0"/>
                </a:spcBef>
                <a:spcAft>
                  <a:spcPct val="0"/>
                </a:spcAft>
              </a:pPr>
              <a:r>
                <a:rPr lang="en-US" sz="1600" dirty="0">
                  <a:latin typeface="Times New Roman" pitchFamily="1" charset="0"/>
                </a:rPr>
                <a:t>	</a:t>
              </a:r>
              <a:r>
                <a:rPr lang="en-US" sz="1600" dirty="0" err="1">
                  <a:latin typeface="Times New Roman" pitchFamily="1" charset="0"/>
                </a:rPr>
                <a:t>e</a:t>
              </a:r>
              <a:r>
                <a:rPr lang="en-US" sz="1600" b="1" dirty="0" err="1">
                  <a:latin typeface="Times New Roman" pitchFamily="1" charset="0"/>
                </a:rPr>
                <a:t>/</a:t>
              </a:r>
              <a:r>
                <a:rPr lang="en-US" sz="1600" dirty="0" err="1">
                  <a:latin typeface="Symbol" pitchFamily="1" charset="2"/>
                </a:rPr>
                <a:t>p</a:t>
              </a:r>
              <a:r>
                <a:rPr lang="en-US" sz="1600" dirty="0">
                  <a:latin typeface="Symbol" pitchFamily="1" charset="2"/>
                </a:rPr>
                <a:t>	</a:t>
              </a:r>
              <a:r>
                <a:rPr lang="en-US" sz="1600" dirty="0">
                  <a:latin typeface="Times New Roman" pitchFamily="1" charset="0"/>
                </a:rPr>
                <a:t>Full range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p/</a:t>
              </a:r>
              <a:r>
                <a:rPr lang="en-US" sz="1600" dirty="0" err="1">
                  <a:latin typeface="Times New Roman" pitchFamily="1" charset="0"/>
                </a:rPr>
                <a:t>p</a:t>
              </a:r>
              <a:r>
                <a:rPr lang="en-US" sz="1600" dirty="0">
                  <a:latin typeface="Symbol" pitchFamily="1" charset="2"/>
                </a:rPr>
                <a:t>	</a:t>
              </a:r>
              <a:r>
                <a:rPr lang="en-US" sz="1600" dirty="0">
                  <a:latin typeface="Times New Roman" pitchFamily="1" charset="0"/>
                </a:rPr>
                <a:t>&lt; 5 GeV/</a:t>
              </a:r>
              <a:r>
                <a:rPr lang="en-US" sz="1600" dirty="0" err="1">
                  <a:latin typeface="Times New Roman" pitchFamily="1" charset="0"/>
                </a:rPr>
                <a:t>c</a:t>
              </a:r>
              <a:r>
                <a:rPr lang="en-US" sz="1600" dirty="0">
                  <a:latin typeface="Times New Roman" pitchFamily="1" charset="0"/>
                </a:rPr>
                <a:t>		 &lt; 1.25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p</a:t>
              </a:r>
              <a:r>
                <a:rPr lang="en-US" sz="1600" dirty="0">
                  <a:latin typeface="Times New Roman" pitchFamily="1" charset="0"/>
                </a:rPr>
                <a:t>/K	&lt; 2.5 GeV/</a:t>
              </a:r>
              <a:r>
                <a:rPr lang="en-US" sz="1600" dirty="0" err="1">
                  <a:latin typeface="Times New Roman" pitchFamily="1" charset="0"/>
                </a:rPr>
                <a:t>c</a:t>
              </a:r>
              <a:r>
                <a:rPr lang="en-US" sz="1600" dirty="0">
                  <a:latin typeface="Times New Roman" pitchFamily="1" charset="0"/>
                </a:rPr>
                <a:t>	 &lt; 0.65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Times New Roman" pitchFamily="1" charset="0"/>
                </a:rPr>
                <a:t>	K/</a:t>
              </a:r>
              <a:r>
                <a:rPr lang="en-US" sz="1600" dirty="0" err="1">
                  <a:latin typeface="Times New Roman" pitchFamily="1" charset="0"/>
                </a:rPr>
                <a:t>p</a:t>
              </a:r>
              <a:r>
                <a:rPr lang="en-US" sz="1600" dirty="0">
                  <a:latin typeface="Symbol" pitchFamily="1" charset="2"/>
                </a:rPr>
                <a:t>	&lt; 4 </a:t>
              </a:r>
              <a:r>
                <a:rPr lang="en-US" sz="1600" dirty="0">
                  <a:latin typeface="Times New Roman" pitchFamily="1" charset="0"/>
                </a:rPr>
                <a:t>GeV/</a:t>
              </a:r>
              <a:r>
                <a:rPr lang="en-US" sz="1600" dirty="0" err="1">
                  <a:latin typeface="Times New Roman" pitchFamily="1" charset="0"/>
                </a:rPr>
                <a:t>c</a:t>
              </a:r>
              <a:r>
                <a:rPr lang="en-US" sz="1600" dirty="0">
                  <a:latin typeface="Times New Roman" pitchFamily="1" charset="0"/>
                </a:rPr>
                <a:t>		 &lt; 1.0 GeV/</a:t>
              </a:r>
              <a:r>
                <a:rPr lang="en-US" sz="1600" dirty="0" err="1">
                  <a:latin typeface="Times New Roman" pitchFamily="1" charset="0"/>
                </a:rPr>
                <a:t>c</a:t>
              </a:r>
              <a:endParaRPr lang="en-US" sz="1600" dirty="0">
                <a:latin typeface="Times New Roman" pitchFamily="1" charset="0"/>
              </a:endParaRPr>
            </a:p>
            <a:p>
              <a:pPr defTabSz="914400" eaLnBrk="0" fontAlgn="base" hangingPunct="0">
                <a:spcBef>
                  <a:spcPct val="0"/>
                </a:spcBef>
                <a:spcAft>
                  <a:spcPct val="0"/>
                </a:spcAft>
              </a:pPr>
              <a:r>
                <a:rPr lang="en-US" sz="1600" dirty="0">
                  <a:latin typeface="Symbol" pitchFamily="1" charset="2"/>
                </a:rPr>
                <a:t>	p</a:t>
              </a:r>
              <a:r>
                <a:rPr lang="en-US" sz="1600" baseline="30000" dirty="0">
                  <a:latin typeface="Symbol" pitchFamily="1" charset="2"/>
                </a:rPr>
                <a:t>0</a:t>
              </a:r>
              <a:r>
                <a:rPr lang="en-US" sz="1600" dirty="0">
                  <a:latin typeface="Symbol" pitchFamily="1" charset="2"/>
                  <a:sym typeface="Symbol" pitchFamily="1" charset="2"/>
                </a:rPr>
                <a:t>gg	</a:t>
              </a:r>
              <a:r>
                <a:rPr lang="en-US" sz="1600" dirty="0">
                  <a:latin typeface="Times New Roman" pitchFamily="1" charset="0"/>
                  <a:sym typeface="Symbol" pitchFamily="1" charset="2"/>
                </a:rPr>
                <a:t>Full range		 ---</a:t>
              </a:r>
            </a:p>
            <a:p>
              <a:pPr defTabSz="914400" eaLnBrk="0" fontAlgn="base" hangingPunct="0">
                <a:spcBef>
                  <a:spcPct val="0"/>
                </a:spcBef>
                <a:spcAft>
                  <a:spcPct val="0"/>
                </a:spcAft>
              </a:pPr>
              <a:r>
                <a:rPr lang="en-US" sz="1600" dirty="0">
                  <a:latin typeface="Symbol" pitchFamily="1" charset="2"/>
                </a:rPr>
                <a:t>	</a:t>
              </a:r>
              <a:r>
                <a:rPr lang="en-US" sz="1600" dirty="0" err="1">
                  <a:latin typeface="Symbol" pitchFamily="1" charset="2"/>
                </a:rPr>
                <a:t>h</a:t>
              </a:r>
              <a:r>
                <a:rPr lang="en-US" sz="1600" dirty="0" err="1">
                  <a:latin typeface="Symbol" pitchFamily="1" charset="2"/>
                  <a:sym typeface="Symbol" pitchFamily="1" charset="2"/>
                </a:rPr>
                <a:t>gg</a:t>
              </a:r>
              <a:r>
                <a:rPr lang="en-US" sz="1600" dirty="0">
                  <a:latin typeface="Symbol" pitchFamily="1" charset="2"/>
                  <a:sym typeface="Symbol" pitchFamily="1" charset="2"/>
                </a:rPr>
                <a:t>	</a:t>
              </a:r>
              <a:r>
                <a:rPr lang="en-US" sz="1600" dirty="0">
                  <a:latin typeface="Times New Roman" pitchFamily="1" charset="0"/>
                  <a:sym typeface="Symbol" pitchFamily="1" charset="2"/>
                </a:rPr>
                <a:t>Full range		 ---</a:t>
              </a:r>
            </a:p>
          </p:txBody>
        </p:sp>
        <p:sp>
          <p:nvSpPr>
            <p:cNvPr id="44044" name="Line 6"/>
            <p:cNvSpPr>
              <a:spLocks noChangeShapeType="1"/>
            </p:cNvSpPr>
            <p:nvPr/>
          </p:nvSpPr>
          <p:spPr bwMode="auto">
            <a:xfrm>
              <a:off x="1447800" y="838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5" name="Line 7"/>
            <p:cNvSpPr>
              <a:spLocks noChangeShapeType="1"/>
            </p:cNvSpPr>
            <p:nvPr/>
          </p:nvSpPr>
          <p:spPr bwMode="auto">
            <a:xfrm>
              <a:off x="1447800" y="14478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6" name="Line 8"/>
            <p:cNvSpPr>
              <a:spLocks noChangeShapeType="1"/>
            </p:cNvSpPr>
            <p:nvPr/>
          </p:nvSpPr>
          <p:spPr bwMode="auto">
            <a:xfrm>
              <a:off x="1447800" y="21336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7" name="Line 9"/>
            <p:cNvSpPr>
              <a:spLocks noChangeShapeType="1"/>
            </p:cNvSpPr>
            <p:nvPr/>
          </p:nvSpPr>
          <p:spPr bwMode="auto">
            <a:xfrm>
              <a:off x="1524000" y="3124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8" name="Line 10"/>
            <p:cNvSpPr>
              <a:spLocks noChangeShapeType="1"/>
            </p:cNvSpPr>
            <p:nvPr/>
          </p:nvSpPr>
          <p:spPr bwMode="auto">
            <a:xfrm>
              <a:off x="1447800" y="3886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49" name="Line 11"/>
            <p:cNvSpPr>
              <a:spLocks noChangeShapeType="1"/>
            </p:cNvSpPr>
            <p:nvPr/>
          </p:nvSpPr>
          <p:spPr bwMode="auto">
            <a:xfrm>
              <a:off x="1447800" y="43434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0" name="Line 12"/>
            <p:cNvSpPr>
              <a:spLocks noChangeShapeType="1"/>
            </p:cNvSpPr>
            <p:nvPr/>
          </p:nvSpPr>
          <p:spPr bwMode="auto">
            <a:xfrm>
              <a:off x="1447800" y="6172200"/>
              <a:ext cx="5638800" cy="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1" name="Line 13"/>
            <p:cNvSpPr>
              <a:spLocks noChangeShapeType="1"/>
            </p:cNvSpPr>
            <p:nvPr/>
          </p:nvSpPr>
          <p:spPr bwMode="auto">
            <a:xfrm>
              <a:off x="14478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2" name="Line 14"/>
            <p:cNvSpPr>
              <a:spLocks noChangeShapeType="1"/>
            </p:cNvSpPr>
            <p:nvPr/>
          </p:nvSpPr>
          <p:spPr bwMode="auto">
            <a:xfrm>
              <a:off x="32004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3" name="Line 15"/>
            <p:cNvSpPr>
              <a:spLocks noChangeShapeType="1"/>
            </p:cNvSpPr>
            <p:nvPr/>
          </p:nvSpPr>
          <p:spPr bwMode="auto">
            <a:xfrm>
              <a:off x="51054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sp>
          <p:nvSpPr>
            <p:cNvPr id="44054" name="Line 16"/>
            <p:cNvSpPr>
              <a:spLocks noChangeShapeType="1"/>
            </p:cNvSpPr>
            <p:nvPr/>
          </p:nvSpPr>
          <p:spPr bwMode="auto">
            <a:xfrm>
              <a:off x="7086600" y="838200"/>
              <a:ext cx="0" cy="5334000"/>
            </a:xfrm>
            <a:prstGeom prst="line">
              <a:avLst/>
            </a:prstGeom>
            <a:no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a:solidFill>
                  <a:srgbClr val="FFFFFF"/>
                </a:solidFill>
              </a:endParaRPr>
            </a:p>
          </p:txBody>
        </p:sp>
      </p:grpSp>
      <p:sp>
        <p:nvSpPr>
          <p:cNvPr id="44035" name="Rectangle 2"/>
          <p:cNvSpPr>
            <a:spLocks noGrp="1" noChangeArrowheads="1"/>
          </p:cNvSpPr>
          <p:nvPr>
            <p:ph type="title"/>
          </p:nvPr>
        </p:nvSpPr>
        <p:spPr>
          <a:xfrm>
            <a:off x="381000" y="76200"/>
            <a:ext cx="7696200" cy="865188"/>
          </a:xfrm>
        </p:spPr>
        <p:txBody>
          <a:bodyPr/>
          <a:lstStyle/>
          <a:p>
            <a:pPr eaLnBrk="1" hangingPunct="1"/>
            <a:r>
              <a:rPr lang="en-US" sz="4000" b="1" i="1" dirty="0" smtClean="0">
                <a:solidFill>
                  <a:srgbClr val="FF0000"/>
                </a:solidFill>
                <a:ea typeface="Arial" pitchFamily="1" charset="0"/>
                <a:cs typeface="Arial" pitchFamily="1" charset="0"/>
              </a:rPr>
              <a:t>CLAS12</a:t>
            </a:r>
            <a:r>
              <a:rPr lang="en-US" sz="4000" i="1" dirty="0" smtClean="0">
                <a:solidFill>
                  <a:srgbClr val="000000"/>
                </a:solidFill>
                <a:effectLst>
                  <a:outerShdw blurRad="38100" dist="38100" dir="2700000" algn="tl">
                    <a:srgbClr val="FFFFFF"/>
                  </a:outerShdw>
                </a:effectLst>
                <a:ea typeface="Arial" pitchFamily="1" charset="0"/>
                <a:cs typeface="Arial" pitchFamily="1" charset="0"/>
              </a:rPr>
              <a:t> </a:t>
            </a:r>
            <a:r>
              <a:rPr lang="en-US" sz="4000" i="1" dirty="0" smtClean="0">
                <a:ea typeface="Arial" pitchFamily="1" charset="0"/>
                <a:cs typeface="Arial" pitchFamily="1" charset="0"/>
              </a:rPr>
              <a:t>–</a:t>
            </a:r>
            <a:r>
              <a:rPr lang="en-US" sz="4000" dirty="0" smtClean="0">
                <a:ea typeface="Arial" pitchFamily="1" charset="0"/>
                <a:cs typeface="Arial" pitchFamily="1" charset="0"/>
              </a:rPr>
              <a:t> </a:t>
            </a:r>
            <a:r>
              <a:rPr lang="en-US" sz="4000" dirty="0" smtClean="0">
                <a:solidFill>
                  <a:srgbClr val="000000"/>
                </a:solidFill>
                <a:ea typeface="Arial" pitchFamily="1" charset="0"/>
                <a:cs typeface="Arial" pitchFamily="1" charset="0"/>
              </a:rPr>
              <a:t>Design Parameters</a:t>
            </a:r>
            <a:endParaRPr lang="en-US" sz="4000" dirty="0" smtClean="0">
              <a:solidFill>
                <a:srgbClr val="000000"/>
              </a:solidFill>
              <a:ea typeface="ＭＳ Ｐゴシック" pitchFamily="1" charset="-128"/>
              <a:cs typeface="ＭＳ Ｐゴシック" pitchFamily="1" charset="-128"/>
            </a:endParaRPr>
          </a:p>
        </p:txBody>
      </p:sp>
      <p:sp>
        <p:nvSpPr>
          <p:cNvPr id="44036" name="Line 17"/>
          <p:cNvSpPr>
            <a:spLocks noChangeShapeType="1"/>
          </p:cNvSpPr>
          <p:nvPr/>
        </p:nvSpPr>
        <p:spPr bwMode="auto">
          <a:xfrm>
            <a:off x="0" y="914400"/>
            <a:ext cx="9144000" cy="0"/>
          </a:xfrm>
          <a:prstGeom prst="line">
            <a:avLst/>
          </a:prstGeom>
          <a:noFill/>
          <a:ln w="2857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a:solidFill>
                <a:srgbClr val="FFFFFF"/>
              </a:solidFill>
            </a:endParaRPr>
          </a:p>
        </p:txBody>
      </p:sp>
      <p:pic>
        <p:nvPicPr>
          <p:cNvPr id="44037" name="Picture 18"/>
          <p:cNvPicPr>
            <a:picLocks noChangeAspect="1"/>
          </p:cNvPicPr>
          <p:nvPr/>
        </p:nvPicPr>
        <p:blipFill>
          <a:blip r:embed="rId3">
            <a:lum contrast="6000"/>
          </a:blip>
          <a:srcRect/>
          <a:stretch>
            <a:fillRect/>
          </a:stretch>
        </p:blipFill>
        <p:spPr bwMode="auto">
          <a:xfrm>
            <a:off x="42863" y="2133600"/>
            <a:ext cx="3233737" cy="3200400"/>
          </a:xfrm>
          <a:prstGeom prst="rect">
            <a:avLst/>
          </a:prstGeom>
          <a:noFill/>
          <a:ln w="9525">
            <a:noFill/>
            <a:miter lim="800000"/>
            <a:headEnd/>
            <a:tailEnd/>
          </a:ln>
        </p:spPr>
      </p:pic>
      <p:sp>
        <p:nvSpPr>
          <p:cNvPr id="44041" name="TextBox 21"/>
          <p:cNvSpPr txBox="1">
            <a:spLocks noChangeArrowheads="1"/>
          </p:cNvSpPr>
          <p:nvPr/>
        </p:nvSpPr>
        <p:spPr bwMode="auto">
          <a:xfrm>
            <a:off x="914400" y="1611313"/>
            <a:ext cx="1792288" cy="369887"/>
          </a:xfrm>
          <a:prstGeom prst="rect">
            <a:avLst/>
          </a:prstGeom>
          <a:noFill/>
          <a:ln w="9525">
            <a:solidFill>
              <a:srgbClr val="FFFFFF"/>
            </a:solid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a:solidFill>
                  <a:srgbClr val="FFFFFF"/>
                </a:solidFill>
              </a:rPr>
              <a:t>L=10</a:t>
            </a:r>
            <a:r>
              <a:rPr lang="en-US" baseline="30000">
                <a:solidFill>
                  <a:srgbClr val="FFFFFF"/>
                </a:solidFill>
              </a:rPr>
              <a:t>35</a:t>
            </a:r>
            <a:r>
              <a:rPr lang="en-US">
                <a:solidFill>
                  <a:srgbClr val="FFFFFF"/>
                </a:solidFill>
              </a:rPr>
              <a:t>cm</a:t>
            </a:r>
            <a:r>
              <a:rPr lang="en-US" baseline="30000">
                <a:solidFill>
                  <a:srgbClr val="FFFFFF"/>
                </a:solidFill>
              </a:rPr>
              <a:t>-2</a:t>
            </a:r>
            <a:r>
              <a:rPr lang="en-US">
                <a:solidFill>
                  <a:srgbClr val="FFFFFF"/>
                </a:solidFill>
              </a:rPr>
              <a:t>s</a:t>
            </a:r>
            <a:r>
              <a:rPr lang="en-US" baseline="30000">
                <a:solidFill>
                  <a:srgbClr val="FFFFFF"/>
                </a:solidFil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
            <a:ext cx="9144000" cy="827088"/>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pPr eaLnBrk="1" hangingPunct="1"/>
            <a:r>
              <a:rPr lang="en-US" dirty="0" smtClean="0">
                <a:ea typeface="ＭＳ Ｐゴシック" charset="-128"/>
              </a:rPr>
              <a:t> </a:t>
            </a:r>
            <a:r>
              <a:rPr lang="en-US" dirty="0" smtClean="0">
                <a:solidFill>
                  <a:srgbClr val="000000"/>
                </a:solidFill>
                <a:ea typeface="ＭＳ Ｐゴシック" charset="-128"/>
              </a:rPr>
              <a:t>Software Tools</a:t>
            </a:r>
          </a:p>
        </p:txBody>
      </p:sp>
      <p:sp>
        <p:nvSpPr>
          <p:cNvPr id="6" name="Rectangle 5"/>
          <p:cNvSpPr/>
          <p:nvPr/>
        </p:nvSpPr>
        <p:spPr>
          <a:xfrm>
            <a:off x="157905" y="2825308"/>
            <a:ext cx="2625935" cy="1200329"/>
          </a:xfrm>
          <a:prstGeom prst="rect">
            <a:avLst/>
          </a:prstGeom>
        </p:spPr>
        <p:txBody>
          <a:bodyPr wrap="square">
            <a:spAutoFit/>
          </a:bodyPr>
          <a:lstStyle/>
          <a:p>
            <a:r>
              <a:rPr lang="en-US" dirty="0"/>
              <a:t>HEP/NP Data analysis</a:t>
            </a:r>
          </a:p>
          <a:p>
            <a:r>
              <a:rPr lang="en-US" dirty="0" smtClean="0"/>
              <a:t>Root         </a:t>
            </a:r>
          </a:p>
          <a:p>
            <a:r>
              <a:rPr lang="en-US" dirty="0" smtClean="0"/>
              <a:t>CLHEP: C++ tools for HEP</a:t>
            </a:r>
          </a:p>
        </p:txBody>
      </p:sp>
      <p:sp>
        <p:nvSpPr>
          <p:cNvPr id="7" name="Rectangle 6"/>
          <p:cNvSpPr/>
          <p:nvPr/>
        </p:nvSpPr>
        <p:spPr>
          <a:xfrm>
            <a:off x="264160" y="4227169"/>
            <a:ext cx="4282015" cy="923330"/>
          </a:xfrm>
          <a:prstGeom prst="rect">
            <a:avLst/>
          </a:prstGeom>
        </p:spPr>
        <p:txBody>
          <a:bodyPr wrap="square">
            <a:spAutoFit/>
          </a:bodyPr>
          <a:lstStyle/>
          <a:p>
            <a:r>
              <a:rPr lang="en-US" dirty="0" err="1" smtClean="0"/>
              <a:t>jHepWork</a:t>
            </a:r>
            <a:r>
              <a:rPr lang="en-US" dirty="0" smtClean="0"/>
              <a:t>/</a:t>
            </a:r>
            <a:r>
              <a:rPr lang="en-US" dirty="0" err="1" smtClean="0"/>
              <a:t>freeHep</a:t>
            </a:r>
            <a:endParaRPr lang="en-US" dirty="0" smtClean="0"/>
          </a:p>
          <a:p>
            <a:r>
              <a:rPr lang="en-US" dirty="0" smtClean="0"/>
              <a:t>COLT:   Java implementation of CLHEP</a:t>
            </a:r>
          </a:p>
          <a:p>
            <a:r>
              <a:rPr lang="en-US" dirty="0" smtClean="0"/>
              <a:t>JAIDA</a:t>
            </a:r>
          </a:p>
        </p:txBody>
      </p:sp>
      <p:sp>
        <p:nvSpPr>
          <p:cNvPr id="8" name="Rectangle 7"/>
          <p:cNvSpPr/>
          <p:nvPr/>
        </p:nvSpPr>
        <p:spPr>
          <a:xfrm>
            <a:off x="157905" y="5142434"/>
            <a:ext cx="4572000" cy="646331"/>
          </a:xfrm>
          <a:prstGeom prst="rect">
            <a:avLst/>
          </a:prstGeom>
        </p:spPr>
        <p:txBody>
          <a:bodyPr>
            <a:spAutoFit/>
          </a:bodyPr>
          <a:lstStyle/>
          <a:p>
            <a:r>
              <a:rPr lang="en-US" dirty="0" err="1" smtClean="0"/>
              <a:t>NumPy</a:t>
            </a:r>
            <a:r>
              <a:rPr lang="en-US" dirty="0" smtClean="0"/>
              <a:t>:  Python Mathematical tools</a:t>
            </a:r>
          </a:p>
          <a:p>
            <a:r>
              <a:rPr lang="en-US" dirty="0" err="1" smtClean="0"/>
              <a:t>SciPy</a:t>
            </a:r>
            <a:r>
              <a:rPr lang="en-US" dirty="0" smtClean="0"/>
              <a:t>:     Python Numerical tools</a:t>
            </a:r>
          </a:p>
        </p:txBody>
      </p:sp>
      <p:sp>
        <p:nvSpPr>
          <p:cNvPr id="9" name="Rectangle 8"/>
          <p:cNvSpPr/>
          <p:nvPr/>
        </p:nvSpPr>
        <p:spPr>
          <a:xfrm>
            <a:off x="149645" y="5779144"/>
            <a:ext cx="4240464" cy="369332"/>
          </a:xfrm>
          <a:prstGeom prst="rect">
            <a:avLst/>
          </a:prstGeom>
        </p:spPr>
        <p:txBody>
          <a:bodyPr wrap="none">
            <a:spAutoFit/>
          </a:bodyPr>
          <a:lstStyle/>
          <a:p>
            <a:r>
              <a:rPr lang="en-US" dirty="0" smtClean="0"/>
              <a:t>Geant4:   Particle tracking through material</a:t>
            </a:r>
            <a:endParaRPr lang="en-US" dirty="0"/>
          </a:p>
        </p:txBody>
      </p:sp>
      <p:sp>
        <p:nvSpPr>
          <p:cNvPr id="10" name="Rectangle 9"/>
          <p:cNvSpPr/>
          <p:nvPr/>
        </p:nvSpPr>
        <p:spPr>
          <a:xfrm>
            <a:off x="4322347" y="883079"/>
            <a:ext cx="4572000" cy="3416320"/>
          </a:xfrm>
          <a:prstGeom prst="rect">
            <a:avLst/>
          </a:prstGeom>
        </p:spPr>
        <p:txBody>
          <a:bodyPr>
            <a:spAutoFit/>
          </a:bodyPr>
          <a:lstStyle/>
          <a:p>
            <a:r>
              <a:rPr lang="en-US" dirty="0" err="1"/>
              <a:t>Jlab</a:t>
            </a:r>
            <a:r>
              <a:rPr lang="en-US" dirty="0"/>
              <a:t> </a:t>
            </a:r>
            <a:r>
              <a:rPr lang="en-US" dirty="0" smtClean="0"/>
              <a:t>Developed Tools</a:t>
            </a:r>
            <a:endParaRPr lang="en-US" dirty="0"/>
          </a:p>
          <a:p>
            <a:r>
              <a:rPr lang="en-US" dirty="0" smtClean="0"/>
              <a:t>EVIO</a:t>
            </a:r>
          </a:p>
          <a:p>
            <a:r>
              <a:rPr lang="en-US" dirty="0" smtClean="0"/>
              <a:t>CCDB:  </a:t>
            </a:r>
            <a:r>
              <a:rPr lang="en-US" dirty="0" err="1" smtClean="0"/>
              <a:t>mysql</a:t>
            </a:r>
            <a:r>
              <a:rPr lang="en-US" dirty="0" smtClean="0"/>
              <a:t> based calibration and conditions (and geometry) database (Shared with </a:t>
            </a:r>
            <a:r>
              <a:rPr lang="en-US" dirty="0" err="1" smtClean="0"/>
              <a:t>GlueX</a:t>
            </a:r>
            <a:r>
              <a:rPr lang="en-US" dirty="0" smtClean="0"/>
              <a:t>)</a:t>
            </a:r>
          </a:p>
          <a:p>
            <a:r>
              <a:rPr lang="en-US" dirty="0" err="1"/>
              <a:t>bCNU</a:t>
            </a:r>
            <a:r>
              <a:rPr lang="en-US" dirty="0"/>
              <a:t>/</a:t>
            </a:r>
            <a:r>
              <a:rPr lang="en-US" dirty="0" err="1"/>
              <a:t>jevio</a:t>
            </a:r>
            <a:r>
              <a:rPr lang="en-US" dirty="0"/>
              <a:t> Event Display</a:t>
            </a:r>
          </a:p>
          <a:p>
            <a:r>
              <a:rPr lang="en-US" dirty="0"/>
              <a:t>	(Shared with </a:t>
            </a:r>
            <a:r>
              <a:rPr lang="en-US" dirty="0" err="1"/>
              <a:t>GlueX</a:t>
            </a:r>
            <a:r>
              <a:rPr lang="en-US" dirty="0" smtClean="0"/>
              <a:t>)</a:t>
            </a:r>
          </a:p>
          <a:p>
            <a:r>
              <a:rPr lang="en-US" dirty="0" err="1"/>
              <a:t>jMath</a:t>
            </a:r>
            <a:endParaRPr lang="en-US" dirty="0"/>
          </a:p>
          <a:p>
            <a:r>
              <a:rPr lang="en-US" dirty="0" err="1"/>
              <a:t>JToolBox</a:t>
            </a:r>
            <a:r>
              <a:rPr lang="en-US" dirty="0"/>
              <a:t>/</a:t>
            </a:r>
            <a:r>
              <a:rPr lang="en-US" dirty="0" err="1"/>
              <a:t>CToolBox</a:t>
            </a:r>
            <a:endParaRPr lang="en-US" dirty="0"/>
          </a:p>
          <a:p>
            <a:endParaRPr lang="en-US" dirty="0"/>
          </a:p>
          <a:p>
            <a:endParaRPr lang="en-US" dirty="0" smtClean="0"/>
          </a:p>
          <a:p>
            <a:endParaRPr lang="en-US" dirty="0" smtClean="0"/>
          </a:p>
        </p:txBody>
      </p:sp>
      <p:sp>
        <p:nvSpPr>
          <p:cNvPr id="11" name="Rectangle 10"/>
          <p:cNvSpPr/>
          <p:nvPr/>
        </p:nvSpPr>
        <p:spPr>
          <a:xfrm>
            <a:off x="4729905" y="4042503"/>
            <a:ext cx="3531736" cy="369332"/>
          </a:xfrm>
          <a:prstGeom prst="rect">
            <a:avLst/>
          </a:prstGeom>
        </p:spPr>
        <p:txBody>
          <a:bodyPr wrap="none">
            <a:spAutoFit/>
          </a:bodyPr>
          <a:lstStyle/>
          <a:p>
            <a:r>
              <a:rPr lang="en-US" dirty="0" smtClean="0"/>
              <a:t>HDF5: NCSA developed data format</a:t>
            </a:r>
          </a:p>
        </p:txBody>
      </p:sp>
      <p:pic>
        <p:nvPicPr>
          <p:cNvPr id="12" name="Picture 11"/>
          <p:cNvPicPr>
            <a:picLocks noChangeAspect="1"/>
          </p:cNvPicPr>
          <p:nvPr/>
        </p:nvPicPr>
        <p:blipFill>
          <a:blip r:embed="rId2"/>
          <a:stretch>
            <a:fillRect/>
          </a:stretch>
        </p:blipFill>
        <p:spPr>
          <a:xfrm>
            <a:off x="3490385" y="3307520"/>
            <a:ext cx="5130800" cy="3543300"/>
          </a:xfrm>
          <a:prstGeom prst="rect">
            <a:avLst/>
          </a:prstGeom>
        </p:spPr>
      </p:pic>
      <p:sp>
        <p:nvSpPr>
          <p:cNvPr id="15" name="TextBox 14"/>
          <p:cNvSpPr txBox="1"/>
          <p:nvPr/>
        </p:nvSpPr>
        <p:spPr>
          <a:xfrm>
            <a:off x="157905" y="872443"/>
            <a:ext cx="3332480" cy="369332"/>
          </a:xfrm>
          <a:prstGeom prst="rect">
            <a:avLst/>
          </a:prstGeom>
          <a:noFill/>
        </p:spPr>
        <p:txBody>
          <a:bodyPr wrap="square" rtlCol="0">
            <a:spAutoFit/>
          </a:bodyPr>
          <a:lstStyle/>
          <a:p>
            <a:r>
              <a:rPr lang="en-US" dirty="0" smtClean="0"/>
              <a:t>Languages: C++, Java, Python</a:t>
            </a:r>
            <a:endParaRPr lang="en-US" dirty="0"/>
          </a:p>
        </p:txBody>
      </p:sp>
      <p:sp>
        <p:nvSpPr>
          <p:cNvPr id="16" name="TextBox 15"/>
          <p:cNvSpPr txBox="1"/>
          <p:nvPr/>
        </p:nvSpPr>
        <p:spPr>
          <a:xfrm>
            <a:off x="157905" y="1329174"/>
            <a:ext cx="3114367" cy="369332"/>
          </a:xfrm>
          <a:prstGeom prst="rect">
            <a:avLst/>
          </a:prstGeom>
          <a:noFill/>
        </p:spPr>
        <p:txBody>
          <a:bodyPr wrap="none" rtlCol="0">
            <a:spAutoFit/>
          </a:bodyPr>
          <a:lstStyle/>
          <a:p>
            <a:r>
              <a:rPr lang="en-US" dirty="0" smtClean="0"/>
              <a:t>Code management: Subversion</a:t>
            </a:r>
            <a:endParaRPr lang="en-US" dirty="0"/>
          </a:p>
        </p:txBody>
      </p:sp>
      <p:sp>
        <p:nvSpPr>
          <p:cNvPr id="18" name="TextBox 17"/>
          <p:cNvSpPr txBox="1"/>
          <p:nvPr/>
        </p:nvSpPr>
        <p:spPr>
          <a:xfrm>
            <a:off x="149645" y="1760243"/>
            <a:ext cx="3944896" cy="1200329"/>
          </a:xfrm>
          <a:prstGeom prst="rect">
            <a:avLst/>
          </a:prstGeom>
          <a:noFill/>
        </p:spPr>
        <p:txBody>
          <a:bodyPr wrap="square" rtlCol="0">
            <a:spAutoFit/>
          </a:bodyPr>
          <a:lstStyle/>
          <a:p>
            <a:r>
              <a:rPr lang="en-US" dirty="0" smtClean="0"/>
              <a:t>Code Development:</a:t>
            </a:r>
          </a:p>
          <a:p>
            <a:r>
              <a:rPr lang="en-US" dirty="0" smtClean="0"/>
              <a:t>	Standard IDE’s: Eclipse, </a:t>
            </a:r>
            <a:r>
              <a:rPr lang="en-US" dirty="0" err="1" smtClean="0"/>
              <a:t>IntelliJ</a:t>
            </a:r>
            <a:r>
              <a:rPr lang="en-US" dirty="0" smtClean="0"/>
              <a:t>, 	</a:t>
            </a:r>
            <a:r>
              <a:rPr lang="en-US" dirty="0" err="1" smtClean="0"/>
              <a:t>Netbeans</a:t>
            </a:r>
            <a:endParaRPr lang="en-US" dirty="0" smtClean="0"/>
          </a:p>
          <a:p>
            <a:endParaRPr lang="en-US" dirty="0"/>
          </a:p>
        </p:txBody>
      </p:sp>
    </p:spTree>
    <p:extLst>
      <p:ext uri="{BB962C8B-B14F-4D97-AF65-F5344CB8AC3E}">
        <p14:creationId xmlns:p14="http://schemas.microsoft.com/office/powerpoint/2010/main" val="1972257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5"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TextBox 2"/>
          <p:cNvSpPr txBox="1"/>
          <p:nvPr/>
        </p:nvSpPr>
        <p:spPr>
          <a:xfrm>
            <a:off x="355599" y="1092200"/>
            <a:ext cx="8652934" cy="523220"/>
          </a:xfrm>
          <a:prstGeom prst="rect">
            <a:avLst/>
          </a:prstGeom>
          <a:noFill/>
        </p:spPr>
        <p:txBody>
          <a:bodyPr wrap="square" rtlCol="0">
            <a:spAutoFit/>
          </a:bodyPr>
          <a:lstStyle/>
          <a:p>
            <a:r>
              <a:rPr lang="en-US" sz="2800" smtClean="0"/>
              <a:t>Principal </a:t>
            </a:r>
            <a:r>
              <a:rPr lang="en-US" sz="2800" dirty="0" smtClean="0"/>
              <a:t>Source of Documentation is CLAS wiki</a:t>
            </a:r>
            <a:endParaRPr lang="en-US" sz="2800" dirty="0"/>
          </a:p>
        </p:txBody>
      </p:sp>
      <p:sp>
        <p:nvSpPr>
          <p:cNvPr id="5" name="TextBox 4"/>
          <p:cNvSpPr txBox="1"/>
          <p:nvPr/>
        </p:nvSpPr>
        <p:spPr>
          <a:xfrm>
            <a:off x="889394" y="1724706"/>
            <a:ext cx="4084246" cy="1661993"/>
          </a:xfrm>
          <a:prstGeom prst="rect">
            <a:avLst/>
          </a:prstGeom>
          <a:noFill/>
        </p:spPr>
        <p:txBody>
          <a:bodyPr wrap="none" rtlCol="0">
            <a:spAutoFit/>
          </a:bodyPr>
          <a:lstStyle/>
          <a:p>
            <a:pPr>
              <a:spcAft>
                <a:spcPts val="1200"/>
              </a:spcAft>
            </a:pPr>
            <a:r>
              <a:rPr lang="en-US" dirty="0" smtClean="0"/>
              <a:t>Within the wiki is access to:</a:t>
            </a:r>
          </a:p>
          <a:p>
            <a:pPr>
              <a:spcAft>
                <a:spcPts val="1200"/>
              </a:spcAft>
            </a:pPr>
            <a:r>
              <a:rPr lang="en-US" dirty="0"/>
              <a:t>	</a:t>
            </a:r>
            <a:r>
              <a:rPr lang="en-US" dirty="0" smtClean="0"/>
              <a:t>Tutorials/</a:t>
            </a:r>
            <a:r>
              <a:rPr lang="en-US" dirty="0" err="1" smtClean="0"/>
              <a:t>HowTos</a:t>
            </a:r>
            <a:endParaRPr lang="en-US" dirty="0" smtClean="0"/>
          </a:p>
          <a:p>
            <a:pPr>
              <a:spcAft>
                <a:spcPts val="1200"/>
              </a:spcAft>
            </a:pPr>
            <a:r>
              <a:rPr lang="en-US" dirty="0"/>
              <a:t>	</a:t>
            </a:r>
            <a:r>
              <a:rPr lang="en-US" dirty="0" err="1" smtClean="0"/>
              <a:t>Javadoc</a:t>
            </a:r>
            <a:r>
              <a:rPr lang="en-US" dirty="0" smtClean="0"/>
              <a:t>/</a:t>
            </a:r>
            <a:r>
              <a:rPr lang="en-US" dirty="0" err="1" smtClean="0"/>
              <a:t>Doxygen</a:t>
            </a:r>
            <a:r>
              <a:rPr lang="en-US" dirty="0" smtClean="0"/>
              <a:t> </a:t>
            </a:r>
          </a:p>
          <a:p>
            <a:pPr>
              <a:spcAft>
                <a:spcPts val="1200"/>
              </a:spcAft>
            </a:pPr>
            <a:r>
              <a:rPr lang="en-US" dirty="0"/>
              <a:t>	</a:t>
            </a:r>
            <a:r>
              <a:rPr lang="en-US" dirty="0" smtClean="0"/>
              <a:t>Access to ancillary websites/wikis</a:t>
            </a:r>
            <a:endParaRPr lang="en-US" dirty="0"/>
          </a:p>
        </p:txBody>
      </p:sp>
      <p:sp>
        <p:nvSpPr>
          <p:cNvPr id="6" name="TextBox 5"/>
          <p:cNvSpPr txBox="1"/>
          <p:nvPr/>
        </p:nvSpPr>
        <p:spPr>
          <a:xfrm>
            <a:off x="355599" y="5471951"/>
            <a:ext cx="5983880" cy="461665"/>
          </a:xfrm>
          <a:prstGeom prst="rect">
            <a:avLst/>
          </a:prstGeom>
          <a:noFill/>
        </p:spPr>
        <p:txBody>
          <a:bodyPr wrap="none" rtlCol="0">
            <a:spAutoFit/>
          </a:bodyPr>
          <a:lstStyle/>
          <a:p>
            <a:r>
              <a:rPr lang="en-US" sz="2400" dirty="0" smtClean="0"/>
              <a:t>Bug Tracking/Feature Requests via Mantis</a:t>
            </a:r>
            <a:endParaRPr lang="en-US" sz="2400" dirty="0"/>
          </a:p>
        </p:txBody>
      </p:sp>
      <p:pic>
        <p:nvPicPr>
          <p:cNvPr id="7" name="Picture 6"/>
          <p:cNvPicPr>
            <a:picLocks noChangeAspect="1"/>
          </p:cNvPicPr>
          <p:nvPr/>
        </p:nvPicPr>
        <p:blipFill>
          <a:blip r:embed="rId2"/>
          <a:stretch>
            <a:fillRect/>
          </a:stretch>
        </p:blipFill>
        <p:spPr>
          <a:xfrm>
            <a:off x="5401733" y="1727200"/>
            <a:ext cx="2891543" cy="3991784"/>
          </a:xfrm>
          <a:prstGeom prst="rect">
            <a:avLst/>
          </a:prstGeom>
        </p:spPr>
      </p:pic>
      <p:sp>
        <p:nvSpPr>
          <p:cNvPr id="4" name="TextBox 3"/>
          <p:cNvSpPr txBox="1"/>
          <p:nvPr/>
        </p:nvSpPr>
        <p:spPr>
          <a:xfrm>
            <a:off x="458075" y="4485290"/>
            <a:ext cx="3138449" cy="461665"/>
          </a:xfrm>
          <a:prstGeom prst="rect">
            <a:avLst/>
          </a:prstGeom>
          <a:noFill/>
        </p:spPr>
        <p:txBody>
          <a:bodyPr wrap="none" rtlCol="0">
            <a:spAutoFit/>
          </a:bodyPr>
          <a:lstStyle/>
          <a:p>
            <a:r>
              <a:rPr lang="en-US" sz="2400" dirty="0" smtClean="0"/>
              <a:t>Hands-on Workshops</a:t>
            </a:r>
            <a:endParaRPr lang="en-US" sz="2400" dirty="0"/>
          </a:p>
        </p:txBody>
      </p:sp>
      <p:sp>
        <p:nvSpPr>
          <p:cNvPr id="10" name="TextBox 9"/>
          <p:cNvSpPr txBox="1"/>
          <p:nvPr/>
        </p:nvSpPr>
        <p:spPr>
          <a:xfrm>
            <a:off x="458075" y="3594538"/>
            <a:ext cx="5545108" cy="830997"/>
          </a:xfrm>
          <a:prstGeom prst="rect">
            <a:avLst/>
          </a:prstGeom>
          <a:noFill/>
        </p:spPr>
        <p:txBody>
          <a:bodyPr wrap="none" rtlCol="0">
            <a:spAutoFit/>
          </a:bodyPr>
          <a:lstStyle/>
          <a:p>
            <a:r>
              <a:rPr lang="en-US" sz="2400" dirty="0" smtClean="0"/>
              <a:t>TDR for Software</a:t>
            </a:r>
          </a:p>
          <a:p>
            <a:r>
              <a:rPr lang="en-US" sz="2400" dirty="0" smtClean="0"/>
              <a:t>TDR for Calibration and commissioning</a:t>
            </a:r>
            <a:endParaRPr lang="en-US" sz="2400" dirty="0"/>
          </a:p>
        </p:txBody>
      </p:sp>
      <p:pic>
        <p:nvPicPr>
          <p:cNvPr id="9" name="Picture 8"/>
          <p:cNvPicPr>
            <a:picLocks noChangeAspect="1"/>
          </p:cNvPicPr>
          <p:nvPr/>
        </p:nvPicPr>
        <p:blipFill>
          <a:blip r:embed="rId3"/>
          <a:stretch>
            <a:fillRect/>
          </a:stretch>
        </p:blipFill>
        <p:spPr>
          <a:xfrm>
            <a:off x="2420006" y="961697"/>
            <a:ext cx="6389939" cy="5519291"/>
          </a:xfrm>
          <a:prstGeom prst="rect">
            <a:avLst/>
          </a:prstGeom>
        </p:spPr>
      </p:pic>
    </p:spTree>
    <p:extLst>
      <p:ext uri="{BB962C8B-B14F-4D97-AF65-F5344CB8AC3E}">
        <p14:creationId xmlns:p14="http://schemas.microsoft.com/office/powerpoint/2010/main" val="29854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790"/>
            <a:ext cx="9144000" cy="639763"/>
          </a:xfrm>
        </p:spPr>
        <p:txBody>
          <a:bodyPr/>
          <a:lstStyle/>
          <a:p>
            <a:r>
              <a:rPr lang="en-US" sz="2800" dirty="0" smtClean="0"/>
              <a:t>Collaboration wide Utilization and Contribution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23181"/>
              </p:ext>
            </p:extLst>
          </p:nvPr>
        </p:nvGraphicFramePr>
        <p:xfrm>
          <a:off x="815117" y="1634429"/>
          <a:ext cx="7417860" cy="3882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6959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748"/>
            <a:ext cx="9144000" cy="639763"/>
          </a:xfrm>
        </p:spPr>
        <p:txBody>
          <a:bodyPr/>
          <a:lstStyle/>
          <a:p>
            <a:r>
              <a:rPr lang="en-US" sz="2800" dirty="0" smtClean="0"/>
              <a:t>Transitioning from Development to Operations</a:t>
            </a:r>
            <a:endParaRPr lang="en-US" sz="2800" dirty="0"/>
          </a:p>
        </p:txBody>
      </p:sp>
      <p:sp>
        <p:nvSpPr>
          <p:cNvPr id="3" name="Content Placeholder 2"/>
          <p:cNvSpPr>
            <a:spLocks noGrp="1"/>
          </p:cNvSpPr>
          <p:nvPr>
            <p:ph idx="1"/>
          </p:nvPr>
        </p:nvSpPr>
        <p:spPr>
          <a:xfrm>
            <a:off x="228600" y="1672345"/>
            <a:ext cx="8686800" cy="2915453"/>
          </a:xfrm>
        </p:spPr>
        <p:txBody>
          <a:bodyPr/>
          <a:lstStyle/>
          <a:p>
            <a:r>
              <a:rPr lang="en-US" b="0" dirty="0" smtClean="0"/>
              <a:t>Many test deployments at local and remote desktops and laptops.</a:t>
            </a:r>
          </a:p>
          <a:p>
            <a:r>
              <a:rPr lang="en-US" b="0" dirty="0" err="1"/>
              <a:t>ClaRA</a:t>
            </a:r>
            <a:r>
              <a:rPr lang="en-US" b="0" dirty="0"/>
              <a:t> operational platforms at </a:t>
            </a:r>
            <a:r>
              <a:rPr lang="en-US" b="0" dirty="0" smtClean="0"/>
              <a:t>UR, </a:t>
            </a:r>
            <a:r>
              <a:rPr lang="en-US" b="0" dirty="0"/>
              <a:t>ODU and JLAB</a:t>
            </a:r>
            <a:r>
              <a:rPr lang="en-US" b="0" dirty="0" smtClean="0"/>
              <a:t>.</a:t>
            </a:r>
          </a:p>
          <a:p>
            <a:r>
              <a:rPr lang="en-US" b="0" dirty="0" smtClean="0"/>
              <a:t>Deployment of the </a:t>
            </a:r>
            <a:r>
              <a:rPr lang="en-US" b="0" dirty="0" err="1" smtClean="0"/>
              <a:t>ClaRA</a:t>
            </a:r>
            <a:r>
              <a:rPr lang="en-US" b="0" dirty="0" smtClean="0"/>
              <a:t> platform on the batch queue system at the JLAB is in the progress with the help of the IT department.</a:t>
            </a:r>
            <a:endParaRPr lang="en-US" b="0" dirty="0"/>
          </a:p>
        </p:txBody>
      </p:sp>
    </p:spTree>
    <p:extLst>
      <p:ext uri="{BB962C8B-B14F-4D97-AF65-F5344CB8AC3E}">
        <p14:creationId xmlns:p14="http://schemas.microsoft.com/office/powerpoint/2010/main" val="21860689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a:spLocks/>
          </p:cNvSpPr>
          <p:nvPr/>
        </p:nvSpPr>
        <p:spPr>
          <a:xfrm>
            <a:off x="221735" y="153702"/>
            <a:ext cx="8748406" cy="75330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000090"/>
                </a:solidFill>
              </a:rPr>
              <a:t>ClaRA</a:t>
            </a:r>
            <a:r>
              <a:rPr lang="en-US" sz="3200" b="1" dirty="0" smtClean="0">
                <a:solidFill>
                  <a:srgbClr val="000090"/>
                </a:solidFill>
              </a:rPr>
              <a:t> Deployment on the JLAB Batch Farm</a:t>
            </a:r>
            <a:endParaRPr lang="en-US" sz="3200" b="1" dirty="0">
              <a:solidFill>
                <a:srgbClr val="000090"/>
              </a:solidFill>
            </a:endParaRPr>
          </a:p>
        </p:txBody>
      </p:sp>
      <p:grpSp>
        <p:nvGrpSpPr>
          <p:cNvPr id="56" name="Group 55"/>
          <p:cNvGrpSpPr/>
          <p:nvPr/>
        </p:nvGrpSpPr>
        <p:grpSpPr>
          <a:xfrm>
            <a:off x="1620177" y="1161266"/>
            <a:ext cx="6373754" cy="4835923"/>
            <a:chOff x="1438686" y="1467762"/>
            <a:chExt cx="6191014" cy="4541065"/>
          </a:xfrm>
        </p:grpSpPr>
        <p:sp>
          <p:nvSpPr>
            <p:cNvPr id="66" name="TextBox 65"/>
            <p:cNvSpPr txBox="1"/>
            <p:nvPr/>
          </p:nvSpPr>
          <p:spPr>
            <a:xfrm>
              <a:off x="1932607" y="2188879"/>
              <a:ext cx="1548646" cy="246221"/>
            </a:xfrm>
            <a:prstGeom prst="rect">
              <a:avLst/>
            </a:prstGeom>
            <a:noFill/>
          </p:spPr>
          <p:txBody>
            <a:bodyPr wrap="square" rtlCol="0">
              <a:spAutoFit/>
            </a:bodyPr>
            <a:lstStyle/>
            <a:p>
              <a:r>
                <a:rPr lang="en-US" sz="1000" dirty="0" smtClean="0"/>
                <a:t> Java Service Container</a:t>
              </a:r>
              <a:endParaRPr lang="en-US" sz="1000" dirty="0"/>
            </a:p>
          </p:txBody>
        </p:sp>
        <p:sp>
          <p:nvSpPr>
            <p:cNvPr id="73" name="TextBox 72"/>
            <p:cNvSpPr txBox="1"/>
            <p:nvPr/>
          </p:nvSpPr>
          <p:spPr>
            <a:xfrm>
              <a:off x="1932607" y="2791239"/>
              <a:ext cx="1548646" cy="246221"/>
            </a:xfrm>
            <a:prstGeom prst="rect">
              <a:avLst/>
            </a:prstGeom>
            <a:noFill/>
          </p:spPr>
          <p:txBody>
            <a:bodyPr wrap="square" rtlCol="0">
              <a:spAutoFit/>
            </a:bodyPr>
            <a:lstStyle/>
            <a:p>
              <a:r>
                <a:rPr lang="en-US" sz="1000" dirty="0" smtClean="0"/>
                <a:t> C++ Service Container</a:t>
              </a:r>
              <a:endParaRPr lang="en-US" sz="1000" dirty="0"/>
            </a:p>
          </p:txBody>
        </p:sp>
        <p:sp>
          <p:nvSpPr>
            <p:cNvPr id="78" name="TextBox 77"/>
            <p:cNvSpPr txBox="1"/>
            <p:nvPr/>
          </p:nvSpPr>
          <p:spPr>
            <a:xfrm rot="16200000">
              <a:off x="3528118" y="4355252"/>
              <a:ext cx="714859" cy="230832"/>
            </a:xfrm>
            <a:prstGeom prst="rect">
              <a:avLst/>
            </a:prstGeom>
            <a:noFill/>
          </p:spPr>
          <p:txBody>
            <a:bodyPr wrap="none" rtlCol="0">
              <a:spAutoFit/>
            </a:bodyPr>
            <a:lstStyle/>
            <a:p>
              <a:r>
                <a:rPr lang="en-US" sz="900" dirty="0" smtClean="0"/>
                <a:t>Service Bus</a:t>
              </a:r>
              <a:endParaRPr lang="en-US" sz="900" dirty="0"/>
            </a:p>
          </p:txBody>
        </p:sp>
        <p:sp>
          <p:nvSpPr>
            <p:cNvPr id="80" name="TextBox 79"/>
            <p:cNvSpPr txBox="1"/>
            <p:nvPr/>
          </p:nvSpPr>
          <p:spPr>
            <a:xfrm>
              <a:off x="1925719" y="3953693"/>
              <a:ext cx="1548646" cy="246221"/>
            </a:xfrm>
            <a:prstGeom prst="rect">
              <a:avLst/>
            </a:prstGeom>
            <a:noFill/>
          </p:spPr>
          <p:txBody>
            <a:bodyPr wrap="square" rtlCol="0">
              <a:spAutoFit/>
            </a:bodyPr>
            <a:lstStyle/>
            <a:p>
              <a:r>
                <a:rPr lang="en-US" sz="1000" dirty="0" smtClean="0"/>
                <a:t> C++ Service Container</a:t>
              </a:r>
              <a:endParaRPr lang="en-US" sz="1000" dirty="0"/>
            </a:p>
          </p:txBody>
        </p:sp>
        <p:sp>
          <p:nvSpPr>
            <p:cNvPr id="77" name="TextBox 76"/>
            <p:cNvSpPr txBox="1"/>
            <p:nvPr/>
          </p:nvSpPr>
          <p:spPr>
            <a:xfrm>
              <a:off x="1910642" y="4414856"/>
              <a:ext cx="1548646" cy="246221"/>
            </a:xfrm>
            <a:prstGeom prst="rect">
              <a:avLst/>
            </a:prstGeom>
            <a:noFill/>
          </p:spPr>
          <p:txBody>
            <a:bodyPr wrap="square" rtlCol="0">
              <a:spAutoFit/>
            </a:bodyPr>
            <a:lstStyle/>
            <a:p>
              <a:r>
                <a:rPr lang="en-US" sz="1000" dirty="0" smtClean="0"/>
                <a:t> Java Service Container</a:t>
              </a:r>
              <a:endParaRPr lang="en-US" sz="1000" dirty="0"/>
            </a:p>
          </p:txBody>
        </p:sp>
        <p:sp>
          <p:nvSpPr>
            <p:cNvPr id="74" name="Rectangle 73"/>
            <p:cNvSpPr/>
            <p:nvPr/>
          </p:nvSpPr>
          <p:spPr>
            <a:xfrm>
              <a:off x="1438686" y="3801763"/>
              <a:ext cx="2760088" cy="1840423"/>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438686" y="1837851"/>
              <a:ext cx="2760088" cy="1388928"/>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flipV="1">
              <a:off x="5324230" y="3148362"/>
              <a:ext cx="0" cy="1219611"/>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4339874" y="2951049"/>
              <a:ext cx="0" cy="1511585"/>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672238" y="1994705"/>
              <a:ext cx="2957462" cy="3084541"/>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837415" y="2090092"/>
              <a:ext cx="1878051"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8" name="Rounded Rectangle 17"/>
            <p:cNvSpPr/>
            <p:nvPr/>
          </p:nvSpPr>
          <p:spPr>
            <a:xfrm>
              <a:off x="2563835" y="4796706"/>
              <a:ext cx="702236"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Event</a:t>
              </a:r>
            </a:p>
            <a:p>
              <a:pPr algn="ctr"/>
              <a:r>
                <a:rPr lang="en-US" sz="800" dirty="0" smtClean="0">
                  <a:solidFill>
                    <a:schemeClr val="tx1"/>
                  </a:solidFill>
                </a:rPr>
                <a:t>Services</a:t>
              </a:r>
            </a:p>
            <a:p>
              <a:pPr algn="ctr"/>
              <a:endParaRPr lang="en-US" sz="500" dirty="0" smtClean="0">
                <a:solidFill>
                  <a:schemeClr val="tx1"/>
                </a:solidFill>
              </a:endParaRPr>
            </a:p>
            <a:p>
              <a:pPr algn="ctr"/>
              <a:endParaRPr lang="en-US" sz="800" dirty="0">
                <a:solidFill>
                  <a:schemeClr val="tx1"/>
                </a:solidFill>
              </a:endParaRPr>
            </a:p>
          </p:txBody>
        </p:sp>
        <p:sp>
          <p:nvSpPr>
            <p:cNvPr id="42" name="Rectangle 41"/>
            <p:cNvSpPr/>
            <p:nvPr/>
          </p:nvSpPr>
          <p:spPr>
            <a:xfrm>
              <a:off x="7167596" y="2090092"/>
              <a:ext cx="320993" cy="2642963"/>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3" name="TextBox 42"/>
            <p:cNvSpPr txBox="1"/>
            <p:nvPr/>
          </p:nvSpPr>
          <p:spPr>
            <a:xfrm rot="16200000">
              <a:off x="6881431" y="3321013"/>
              <a:ext cx="830219" cy="230832"/>
            </a:xfrm>
            <a:prstGeom prst="rect">
              <a:avLst/>
            </a:prstGeom>
            <a:noFill/>
          </p:spPr>
          <p:txBody>
            <a:bodyPr wrap="none" rtlCol="0">
              <a:spAutoFit/>
            </a:bodyPr>
            <a:lstStyle/>
            <a:p>
              <a:r>
                <a:rPr lang="en-US" sz="900" dirty="0" smtClean="0"/>
                <a:t>Cloud Control</a:t>
              </a:r>
              <a:endParaRPr lang="en-US" sz="900" dirty="0"/>
            </a:p>
          </p:txBody>
        </p:sp>
        <p:sp>
          <p:nvSpPr>
            <p:cNvPr id="44" name="Rectangle 43"/>
            <p:cNvSpPr/>
            <p:nvPr/>
          </p:nvSpPr>
          <p:spPr>
            <a:xfrm>
              <a:off x="6776342" y="3391801"/>
              <a:ext cx="319204" cy="1339536"/>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5" name="Rectangle 44"/>
            <p:cNvSpPr/>
            <p:nvPr/>
          </p:nvSpPr>
          <p:spPr>
            <a:xfrm>
              <a:off x="6771724" y="2110714"/>
              <a:ext cx="320076" cy="1234641"/>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6" name="TextBox 45"/>
            <p:cNvSpPr txBox="1"/>
            <p:nvPr/>
          </p:nvSpPr>
          <p:spPr>
            <a:xfrm rot="16200000">
              <a:off x="6358321" y="2630925"/>
              <a:ext cx="1112335" cy="230832"/>
            </a:xfrm>
            <a:prstGeom prst="rect">
              <a:avLst/>
            </a:prstGeom>
            <a:noFill/>
          </p:spPr>
          <p:txBody>
            <a:bodyPr wrap="none" rtlCol="0">
              <a:spAutoFit/>
            </a:bodyPr>
            <a:lstStyle/>
            <a:p>
              <a:r>
                <a:rPr lang="en-US" sz="900" dirty="0" smtClean="0"/>
                <a:t>Service Registration</a:t>
              </a:r>
              <a:endParaRPr lang="en-US" sz="900" dirty="0"/>
            </a:p>
          </p:txBody>
        </p:sp>
        <p:sp>
          <p:nvSpPr>
            <p:cNvPr id="47" name="TextBox 46"/>
            <p:cNvSpPr txBox="1"/>
            <p:nvPr/>
          </p:nvSpPr>
          <p:spPr>
            <a:xfrm rot="16200000">
              <a:off x="6466690" y="3933523"/>
              <a:ext cx="895591" cy="230832"/>
            </a:xfrm>
            <a:prstGeom prst="rect">
              <a:avLst/>
            </a:prstGeom>
            <a:noFill/>
          </p:spPr>
          <p:txBody>
            <a:bodyPr wrap="none" rtlCol="0">
              <a:spAutoFit/>
            </a:bodyPr>
            <a:lstStyle/>
            <a:p>
              <a:r>
                <a:rPr lang="en-US" sz="900" dirty="0" smtClean="0"/>
                <a:t>Service Control</a:t>
              </a:r>
              <a:endParaRPr lang="en-US" sz="900" dirty="0"/>
            </a:p>
          </p:txBody>
        </p:sp>
        <p:sp>
          <p:nvSpPr>
            <p:cNvPr id="48" name="TextBox 47"/>
            <p:cNvSpPr txBox="1"/>
            <p:nvPr/>
          </p:nvSpPr>
          <p:spPr>
            <a:xfrm>
              <a:off x="5836017" y="4702299"/>
              <a:ext cx="1544589" cy="400110"/>
            </a:xfrm>
            <a:prstGeom prst="rect">
              <a:avLst/>
            </a:prstGeom>
            <a:noFill/>
          </p:spPr>
          <p:txBody>
            <a:bodyPr wrap="none" rtlCol="0">
              <a:spAutoFit/>
            </a:bodyPr>
            <a:lstStyle/>
            <a:p>
              <a:r>
                <a:rPr lang="en-US" sz="1000" dirty="0" err="1" smtClean="0">
                  <a:solidFill>
                    <a:schemeClr val="accent1">
                      <a:lumMod val="60000"/>
                      <a:lumOff val="40000"/>
                    </a:schemeClr>
                  </a:solidFill>
                </a:rPr>
                <a:t>ClaRA</a:t>
              </a:r>
              <a:r>
                <a:rPr lang="en-US" sz="1000" dirty="0">
                  <a:solidFill>
                    <a:schemeClr val="accent1">
                      <a:lumMod val="60000"/>
                      <a:lumOff val="40000"/>
                    </a:schemeClr>
                  </a:solidFill>
                </a:rPr>
                <a:t> </a:t>
              </a:r>
              <a:r>
                <a:rPr lang="en-US" sz="1000" dirty="0" smtClean="0">
                  <a:solidFill>
                    <a:schemeClr val="accent1">
                      <a:lumMod val="60000"/>
                      <a:lumOff val="40000"/>
                    </a:schemeClr>
                  </a:solidFill>
                </a:rPr>
                <a:t>Cloud Control Node</a:t>
              </a:r>
            </a:p>
            <a:p>
              <a:r>
                <a:rPr lang="en-US" sz="1000" dirty="0" smtClean="0">
                  <a:solidFill>
                    <a:schemeClr val="accent1">
                      <a:lumMod val="60000"/>
                      <a:lumOff val="40000"/>
                    </a:schemeClr>
                  </a:solidFill>
                </a:rPr>
                <a:t>Clas12 private resource</a:t>
              </a:r>
              <a:endParaRPr lang="en-US" sz="1000" dirty="0">
                <a:solidFill>
                  <a:schemeClr val="accent1">
                    <a:lumMod val="60000"/>
                    <a:lumOff val="40000"/>
                  </a:schemeClr>
                </a:solidFill>
              </a:endParaRPr>
            </a:p>
          </p:txBody>
        </p:sp>
        <p:sp>
          <p:nvSpPr>
            <p:cNvPr id="49" name="Round Diagonal Corner Rectangle 48"/>
            <p:cNvSpPr/>
            <p:nvPr/>
          </p:nvSpPr>
          <p:spPr>
            <a:xfrm rot="5400000">
              <a:off x="5686770" y="3518470"/>
              <a:ext cx="1141193" cy="557813"/>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dirty="0" smtClean="0">
                  <a:solidFill>
                    <a:schemeClr val="bg1"/>
                  </a:solidFill>
                </a:rPr>
                <a:t>PDP</a:t>
              </a:r>
            </a:p>
            <a:p>
              <a:pPr algn="ctr"/>
              <a:r>
                <a:rPr lang="en-US" sz="800" dirty="0" smtClean="0">
                  <a:solidFill>
                    <a:schemeClr val="bg1"/>
                  </a:solidFill>
                </a:rPr>
                <a:t>Application</a:t>
              </a:r>
            </a:p>
            <a:p>
              <a:pPr algn="ctr"/>
              <a:r>
                <a:rPr lang="en-US" sz="800" dirty="0" smtClean="0">
                  <a:solidFill>
                    <a:schemeClr val="bg1"/>
                  </a:solidFill>
                </a:rPr>
                <a:t>Orchestrator</a:t>
              </a:r>
              <a:endParaRPr lang="en-US" sz="800" dirty="0">
                <a:solidFill>
                  <a:schemeClr val="bg1"/>
                </a:solidFill>
              </a:endParaRPr>
            </a:p>
          </p:txBody>
        </p:sp>
        <p:sp>
          <p:nvSpPr>
            <p:cNvPr id="50" name="Rounded Rectangle 49"/>
            <p:cNvSpPr/>
            <p:nvPr/>
          </p:nvSpPr>
          <p:spPr>
            <a:xfrm>
              <a:off x="4912146" y="2385970"/>
              <a:ext cx="757569"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 Run Conditions  </a:t>
              </a:r>
            </a:p>
            <a:p>
              <a:pPr algn="ctr"/>
              <a:r>
                <a:rPr lang="en-US" sz="800" dirty="0" smtClean="0">
                  <a:solidFill>
                    <a:schemeClr val="tx1"/>
                  </a:solidFill>
                </a:rPr>
                <a:t>Services</a:t>
              </a:r>
              <a:endParaRPr lang="en-US" sz="800" dirty="0">
                <a:solidFill>
                  <a:schemeClr val="tx1"/>
                </a:solidFill>
              </a:endParaRPr>
            </a:p>
          </p:txBody>
        </p:sp>
        <p:sp>
          <p:nvSpPr>
            <p:cNvPr id="51" name="Rounded Rectangle 50"/>
            <p:cNvSpPr/>
            <p:nvPr/>
          </p:nvSpPr>
          <p:spPr>
            <a:xfrm>
              <a:off x="5916234" y="2385970"/>
              <a:ext cx="750902" cy="565079"/>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 dirty="0" smtClean="0">
                  <a:solidFill>
                    <a:schemeClr val="tx1"/>
                  </a:solidFill>
                </a:rPr>
                <a:t> Geometry Calibration Services</a:t>
              </a:r>
              <a:endParaRPr lang="en-US" sz="800" dirty="0">
                <a:solidFill>
                  <a:schemeClr val="tx1"/>
                </a:solidFill>
              </a:endParaRPr>
            </a:p>
          </p:txBody>
        </p:sp>
        <p:sp>
          <p:nvSpPr>
            <p:cNvPr id="52" name="Rounded Rectangle 51"/>
            <p:cNvSpPr/>
            <p:nvPr/>
          </p:nvSpPr>
          <p:spPr>
            <a:xfrm>
              <a:off x="4057662" y="4872083"/>
              <a:ext cx="854483" cy="113674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700" dirty="0" smtClean="0">
                <a:solidFill>
                  <a:schemeClr val="tx1"/>
                </a:solidFill>
              </a:endParaRPr>
            </a:p>
            <a:p>
              <a:pPr algn="ctr"/>
              <a:r>
                <a:rPr lang="en-US" sz="800" dirty="0" smtClean="0">
                  <a:solidFill>
                    <a:schemeClr val="bg1"/>
                  </a:solidFill>
                </a:rPr>
                <a:t>Permanent</a:t>
              </a:r>
            </a:p>
            <a:p>
              <a:pPr algn="ctr"/>
              <a:r>
                <a:rPr lang="en-US" sz="800" dirty="0" smtClean="0">
                  <a:solidFill>
                    <a:schemeClr val="bg1"/>
                  </a:solidFill>
                </a:rPr>
                <a:t>Data Storage</a:t>
              </a:r>
            </a:p>
            <a:p>
              <a:pPr algn="ctr"/>
              <a:endParaRPr lang="en-US" sz="800" dirty="0">
                <a:solidFill>
                  <a:schemeClr val="bg1"/>
                </a:solidFill>
              </a:endParaRPr>
            </a:p>
          </p:txBody>
        </p:sp>
        <p:sp>
          <p:nvSpPr>
            <p:cNvPr id="53" name="Rounded Rectangle 52"/>
            <p:cNvSpPr/>
            <p:nvPr/>
          </p:nvSpPr>
          <p:spPr>
            <a:xfrm>
              <a:off x="5871396" y="1467762"/>
              <a:ext cx="740917" cy="72241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Calibration</a:t>
              </a:r>
            </a:p>
            <a:p>
              <a:pPr algn="ctr"/>
              <a:r>
                <a:rPr lang="en-US" sz="800" dirty="0" smtClean="0">
                  <a:solidFill>
                    <a:schemeClr val="tx1"/>
                  </a:solidFill>
                </a:rPr>
                <a:t>Database</a:t>
              </a:r>
            </a:p>
            <a:p>
              <a:pPr algn="ctr"/>
              <a:endParaRPr lang="en-US" sz="800" dirty="0">
                <a:solidFill>
                  <a:schemeClr val="tx1"/>
                </a:solidFill>
              </a:endParaRPr>
            </a:p>
          </p:txBody>
        </p:sp>
        <p:sp>
          <p:nvSpPr>
            <p:cNvPr id="54" name="Rounded Rectangle 53"/>
            <p:cNvSpPr/>
            <p:nvPr/>
          </p:nvSpPr>
          <p:spPr>
            <a:xfrm>
              <a:off x="4912146" y="1467762"/>
              <a:ext cx="757569" cy="73714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800" dirty="0" smtClean="0">
                <a:solidFill>
                  <a:schemeClr val="tx1"/>
                </a:solidFill>
              </a:endParaRPr>
            </a:p>
            <a:p>
              <a:pPr algn="ctr"/>
              <a:r>
                <a:rPr lang="en-US" sz="800" dirty="0" smtClean="0">
                  <a:solidFill>
                    <a:schemeClr val="tx1"/>
                  </a:solidFill>
                </a:rPr>
                <a:t>Conditions</a:t>
              </a:r>
            </a:p>
            <a:p>
              <a:pPr algn="ctr"/>
              <a:r>
                <a:rPr lang="en-US" sz="800" dirty="0" smtClean="0">
                  <a:solidFill>
                    <a:schemeClr val="tx1"/>
                  </a:solidFill>
                </a:rPr>
                <a:t>Database</a:t>
              </a:r>
            </a:p>
            <a:p>
              <a:pPr algn="ctr"/>
              <a:endParaRPr lang="en-US" sz="800" dirty="0">
                <a:solidFill>
                  <a:schemeClr val="tx1"/>
                </a:solidFill>
              </a:endParaRPr>
            </a:p>
          </p:txBody>
        </p:sp>
        <p:sp>
          <p:nvSpPr>
            <p:cNvPr id="58" name="Rectangle 57"/>
            <p:cNvSpPr/>
            <p:nvPr/>
          </p:nvSpPr>
          <p:spPr>
            <a:xfrm>
              <a:off x="1576211" y="2108105"/>
              <a:ext cx="2085042" cy="440395"/>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0" name="Rectangle 59"/>
            <p:cNvSpPr/>
            <p:nvPr/>
          </p:nvSpPr>
          <p:spPr>
            <a:xfrm>
              <a:off x="3768714" y="2108105"/>
              <a:ext cx="288949" cy="1040257"/>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1" name="TextBox 70"/>
            <p:cNvSpPr txBox="1"/>
            <p:nvPr/>
          </p:nvSpPr>
          <p:spPr>
            <a:xfrm rot="16200000">
              <a:off x="3528118" y="2512546"/>
              <a:ext cx="714859" cy="230832"/>
            </a:xfrm>
            <a:prstGeom prst="rect">
              <a:avLst/>
            </a:prstGeom>
            <a:noFill/>
          </p:spPr>
          <p:txBody>
            <a:bodyPr wrap="none" rtlCol="0">
              <a:spAutoFit/>
            </a:bodyPr>
            <a:lstStyle/>
            <a:p>
              <a:r>
                <a:rPr lang="en-US" sz="900" dirty="0" smtClean="0"/>
                <a:t>Service Bus</a:t>
              </a:r>
              <a:endParaRPr lang="en-US" sz="900" dirty="0"/>
            </a:p>
          </p:txBody>
        </p:sp>
        <p:sp>
          <p:nvSpPr>
            <p:cNvPr id="72" name="Rectangle 71"/>
            <p:cNvSpPr/>
            <p:nvPr/>
          </p:nvSpPr>
          <p:spPr>
            <a:xfrm>
              <a:off x="1576211" y="2676445"/>
              <a:ext cx="2085042" cy="440395"/>
            </a:xfrm>
            <a:prstGeom prst="rect">
              <a:avLst/>
            </a:prstGeom>
            <a:solidFill>
              <a:schemeClr val="accent2">
                <a:lumMod val="40000"/>
                <a:lumOff val="60000"/>
                <a:alpha val="3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5" name="Rectangle 74"/>
            <p:cNvSpPr/>
            <p:nvPr/>
          </p:nvSpPr>
          <p:spPr>
            <a:xfrm>
              <a:off x="1563724" y="4334082"/>
              <a:ext cx="2085042" cy="1172220"/>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6" name="Rectangle 75"/>
            <p:cNvSpPr/>
            <p:nvPr/>
          </p:nvSpPr>
          <p:spPr>
            <a:xfrm>
              <a:off x="3768714" y="3865518"/>
              <a:ext cx="288949" cy="1040257"/>
            </a:xfrm>
            <a:prstGeom prst="rect">
              <a:avLst/>
            </a:prstGeom>
            <a:gradFill flip="none" rotWithShape="1">
              <a:gsLst>
                <a:gs pos="0">
                  <a:schemeClr val="accent3">
                    <a:tint val="100000"/>
                    <a:shade val="100000"/>
                    <a:satMod val="130000"/>
                    <a:alpha val="22000"/>
                  </a:schemeClr>
                </a:gs>
                <a:gs pos="100000">
                  <a:schemeClr val="accent3">
                    <a:tint val="50000"/>
                    <a:shade val="100000"/>
                    <a:satMod val="350000"/>
                    <a:alpha val="22000"/>
                  </a:schemeClr>
                </a:gs>
              </a:gsLst>
              <a:lin ang="16200000" scaled="0"/>
              <a:tileRec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9" name="Rectangle 78"/>
            <p:cNvSpPr/>
            <p:nvPr/>
          </p:nvSpPr>
          <p:spPr>
            <a:xfrm>
              <a:off x="1569323" y="3838899"/>
              <a:ext cx="2085042" cy="440395"/>
            </a:xfrm>
            <a:prstGeom prst="rect">
              <a:avLst/>
            </a:prstGeom>
            <a:solidFill>
              <a:schemeClr val="accent2">
                <a:lumMod val="40000"/>
                <a:lumOff val="60000"/>
                <a:alpha val="3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82" name="Straight Arrow Connector 81"/>
            <p:cNvCxnSpPr/>
            <p:nvPr/>
          </p:nvCxnSpPr>
          <p:spPr>
            <a:xfrm>
              <a:off x="6536273" y="3732038"/>
              <a:ext cx="26279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6536273" y="3954850"/>
              <a:ext cx="23545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1438686" y="3447016"/>
              <a:ext cx="2760088" cy="191750"/>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w="3175">
              <a:solidFill>
                <a:schemeClr val="tx2">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Left-Right Arrow 86"/>
            <p:cNvSpPr/>
            <p:nvPr/>
          </p:nvSpPr>
          <p:spPr>
            <a:xfrm>
              <a:off x="3212614" y="5002747"/>
              <a:ext cx="872305" cy="409556"/>
            </a:xfrm>
            <a:prstGeom prst="leftRightArrow">
              <a:avLst/>
            </a:prstGeom>
            <a:gradFill flip="none" rotWithShape="1">
              <a:gsLst>
                <a:gs pos="0">
                  <a:schemeClr val="accent1">
                    <a:shade val="51000"/>
                    <a:satMod val="130000"/>
                    <a:alpha val="58000"/>
                  </a:schemeClr>
                </a:gs>
                <a:gs pos="80000">
                  <a:schemeClr val="accent1">
                    <a:shade val="93000"/>
                    <a:satMod val="130000"/>
                    <a:alpha val="58000"/>
                  </a:schemeClr>
                </a:gs>
                <a:gs pos="100000">
                  <a:schemeClr val="accent1">
                    <a:shade val="94000"/>
                    <a:satMod val="135000"/>
                    <a:alpha val="5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flipH="1">
              <a:off x="4187474" y="4603307"/>
              <a:ext cx="258886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4339874" y="4462634"/>
              <a:ext cx="2436468"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4143110" y="2951049"/>
              <a:ext cx="19676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196355" y="4361906"/>
              <a:ext cx="1136756" cy="14217"/>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5315349" y="3143483"/>
              <a:ext cx="147484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4198774" y="2306041"/>
              <a:ext cx="260029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9" name="Left-Right Arrow 108"/>
            <p:cNvSpPr/>
            <p:nvPr/>
          </p:nvSpPr>
          <p:spPr>
            <a:xfrm rot="16200000">
              <a:off x="2520653" y="4056328"/>
              <a:ext cx="1162979" cy="327856"/>
            </a:xfrm>
            <a:prstGeom prst="leftRightArrow">
              <a:avLst/>
            </a:prstGeom>
            <a:gradFill flip="none" rotWithShape="1">
              <a:gsLst>
                <a:gs pos="0">
                  <a:schemeClr val="accent1">
                    <a:shade val="51000"/>
                    <a:satMod val="130000"/>
                    <a:alpha val="31000"/>
                  </a:schemeClr>
                </a:gs>
                <a:gs pos="80000">
                  <a:schemeClr val="accent1">
                    <a:shade val="93000"/>
                    <a:satMod val="130000"/>
                    <a:alpha val="31000"/>
                  </a:schemeClr>
                </a:gs>
                <a:gs pos="100000">
                  <a:schemeClr val="accent1">
                    <a:shade val="94000"/>
                    <a:satMod val="135000"/>
                    <a:alpha val="3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Up-Down Arrow 109"/>
            <p:cNvSpPr/>
            <p:nvPr/>
          </p:nvSpPr>
          <p:spPr>
            <a:xfrm>
              <a:off x="5262064" y="2204908"/>
              <a:ext cx="106571" cy="181062"/>
            </a:xfrm>
            <a:prstGeom prst="upDown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Up-Down Arrow 110"/>
            <p:cNvSpPr/>
            <p:nvPr/>
          </p:nvSpPr>
          <p:spPr>
            <a:xfrm>
              <a:off x="6213745" y="2188879"/>
              <a:ext cx="106571" cy="181062"/>
            </a:xfrm>
            <a:prstGeom prst="upDown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Left-Right Arrow 112"/>
            <p:cNvSpPr/>
            <p:nvPr/>
          </p:nvSpPr>
          <p:spPr>
            <a:xfrm>
              <a:off x="5659270" y="2615463"/>
              <a:ext cx="248082" cy="121964"/>
            </a:xfrm>
            <a:prstGeom prst="leftRight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Up-Down Arrow 113"/>
            <p:cNvSpPr/>
            <p:nvPr/>
          </p:nvSpPr>
          <p:spPr>
            <a:xfrm>
              <a:off x="6209989" y="2954911"/>
              <a:ext cx="126663" cy="262988"/>
            </a:xfrm>
            <a:prstGeom prst="upDown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1517890" y="3407802"/>
              <a:ext cx="825867" cy="246221"/>
            </a:xfrm>
            <a:prstGeom prst="rect">
              <a:avLst/>
            </a:prstGeom>
            <a:noFill/>
          </p:spPr>
          <p:txBody>
            <a:bodyPr wrap="none" rtlCol="0">
              <a:spAutoFit/>
            </a:bodyPr>
            <a:lstStyle/>
            <a:p>
              <a:r>
                <a:rPr lang="en-US" sz="1000" dirty="0" smtClean="0">
                  <a:solidFill>
                    <a:schemeClr val="accent1">
                      <a:lumMod val="60000"/>
                      <a:lumOff val="40000"/>
                    </a:schemeClr>
                  </a:solidFill>
                </a:rPr>
                <a:t>Farm  Nod 2</a:t>
              </a:r>
            </a:p>
          </p:txBody>
        </p:sp>
        <p:sp>
          <p:nvSpPr>
            <p:cNvPr id="117" name="TextBox 116"/>
            <p:cNvSpPr txBox="1"/>
            <p:nvPr/>
          </p:nvSpPr>
          <p:spPr>
            <a:xfrm>
              <a:off x="1512754" y="1830173"/>
              <a:ext cx="821922" cy="246221"/>
            </a:xfrm>
            <a:prstGeom prst="rect">
              <a:avLst/>
            </a:prstGeom>
            <a:noFill/>
          </p:spPr>
          <p:txBody>
            <a:bodyPr wrap="none" rtlCol="0">
              <a:spAutoFit/>
            </a:bodyPr>
            <a:lstStyle/>
            <a:p>
              <a:r>
                <a:rPr lang="en-US" sz="1000" dirty="0" smtClean="0">
                  <a:solidFill>
                    <a:schemeClr val="accent1">
                      <a:lumMod val="60000"/>
                      <a:lumOff val="40000"/>
                    </a:schemeClr>
                  </a:solidFill>
                </a:rPr>
                <a:t>Farm  Nod 1</a:t>
              </a:r>
            </a:p>
          </p:txBody>
        </p:sp>
        <p:sp>
          <p:nvSpPr>
            <p:cNvPr id="55" name="Left-Right Arrow 54"/>
            <p:cNvSpPr/>
            <p:nvPr/>
          </p:nvSpPr>
          <p:spPr>
            <a:xfrm rot="16200000">
              <a:off x="1919980" y="3857879"/>
              <a:ext cx="1607817" cy="327856"/>
            </a:xfrm>
            <a:prstGeom prst="leftRightArrow">
              <a:avLst/>
            </a:prstGeom>
            <a:gradFill flip="none" rotWithShape="1">
              <a:gsLst>
                <a:gs pos="0">
                  <a:schemeClr val="accent1">
                    <a:shade val="51000"/>
                    <a:satMod val="130000"/>
                    <a:alpha val="31000"/>
                  </a:schemeClr>
                </a:gs>
                <a:gs pos="80000">
                  <a:schemeClr val="accent1">
                    <a:shade val="93000"/>
                    <a:satMod val="130000"/>
                    <a:alpha val="31000"/>
                  </a:schemeClr>
                </a:gs>
                <a:gs pos="100000">
                  <a:schemeClr val="accent1">
                    <a:shade val="94000"/>
                    <a:satMod val="135000"/>
                    <a:alpha val="3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70719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Timeline/Milestones</a:t>
            </a:r>
            <a:endParaRPr lang="en-US" dirty="0"/>
          </a:p>
        </p:txBody>
      </p:sp>
      <p:pic>
        <p:nvPicPr>
          <p:cNvPr id="1026" name="Picture 2"/>
          <p:cNvPicPr>
            <a:picLocks noChangeAspect="1" noChangeArrowheads="1"/>
          </p:cNvPicPr>
          <p:nvPr/>
        </p:nvPicPr>
        <p:blipFill>
          <a:blip r:embed="rId2"/>
          <a:srcRect/>
          <a:stretch>
            <a:fillRect/>
          </a:stretch>
        </p:blipFill>
        <p:spPr bwMode="auto">
          <a:xfrm>
            <a:off x="55416" y="906544"/>
            <a:ext cx="8998197" cy="5124801"/>
          </a:xfrm>
          <a:prstGeom prst="rect">
            <a:avLst/>
          </a:prstGeom>
          <a:noFill/>
          <a:ln w="9525">
            <a:noFill/>
            <a:miter lim="800000"/>
            <a:headEnd/>
            <a:tailEnd/>
          </a:ln>
        </p:spPr>
      </p:pic>
    </p:spTree>
    <p:extLst>
      <p:ext uri="{BB962C8B-B14F-4D97-AF65-F5344CB8AC3E}">
        <p14:creationId xmlns:p14="http://schemas.microsoft.com/office/powerpoint/2010/main" val="10402550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248"/>
            <a:ext cx="9144000" cy="639763"/>
          </a:xfrm>
        </p:spPr>
        <p:txBody>
          <a:bodyPr>
            <a:noAutofit/>
          </a:bodyPr>
          <a:lstStyle/>
          <a:p>
            <a:r>
              <a:rPr lang="en-US" dirty="0" smtClean="0"/>
              <a:t>Risks and Mitigation</a:t>
            </a:r>
            <a:br>
              <a:rPr lang="en-US" dirty="0" smtClean="0"/>
            </a:br>
            <a:r>
              <a:rPr lang="en-US" sz="1400" dirty="0" smtClean="0">
                <a:solidFill>
                  <a:schemeClr val="accent5">
                    <a:lumMod val="75000"/>
                  </a:schemeClr>
                </a:solidFill>
              </a:rPr>
              <a:t> </a:t>
            </a:r>
            <a:endParaRPr lang="en-US" sz="1400" dirty="0">
              <a:solidFill>
                <a:schemeClr val="accent5">
                  <a:lumMod val="75000"/>
                </a:schemeClr>
              </a:solidFill>
            </a:endParaRPr>
          </a:p>
        </p:txBody>
      </p:sp>
      <p:sp>
        <p:nvSpPr>
          <p:cNvPr id="3" name="Content Placeholder 2"/>
          <p:cNvSpPr>
            <a:spLocks noGrp="1"/>
          </p:cNvSpPr>
          <p:nvPr>
            <p:ph idx="1"/>
          </p:nvPr>
        </p:nvSpPr>
        <p:spPr>
          <a:xfrm>
            <a:off x="126607" y="892093"/>
            <a:ext cx="8932985" cy="5377573"/>
          </a:xfrm>
        </p:spPr>
        <p:txBody>
          <a:bodyPr>
            <a:noAutofit/>
          </a:bodyPr>
          <a:lstStyle/>
          <a:p>
            <a:r>
              <a:rPr lang="en-US" sz="2400" b="0" dirty="0"/>
              <a:t>C</a:t>
            </a:r>
            <a:r>
              <a:rPr lang="en-US" sz="2400" b="0" dirty="0" smtClean="0"/>
              <a:t>ommunication latency</a:t>
            </a:r>
          </a:p>
          <a:p>
            <a:pPr lvl="1"/>
            <a:r>
              <a:rPr lang="en-US" sz="2000" b="0" dirty="0"/>
              <a:t>C</a:t>
            </a:r>
            <a:r>
              <a:rPr lang="en-US" sz="2000" b="0" dirty="0" smtClean="0"/>
              <a:t>areful </a:t>
            </a:r>
            <a:r>
              <a:rPr lang="en-US" sz="2000" b="0" dirty="0"/>
              <a:t>analysis of the criticality of a service, introduce built-in tolerance for variations in network service response times </a:t>
            </a:r>
            <a:endParaRPr lang="en-US" sz="2000" b="0" dirty="0" smtClean="0"/>
          </a:p>
          <a:p>
            <a:pPr lvl="1"/>
            <a:r>
              <a:rPr lang="en-US" sz="2000" b="0" dirty="0" smtClean="0"/>
              <a:t>Application design taking into account data distribution</a:t>
            </a:r>
          </a:p>
          <a:p>
            <a:r>
              <a:rPr lang="en-US" b="0" dirty="0" smtClean="0"/>
              <a:t>Broad </a:t>
            </a:r>
            <a:r>
              <a:rPr lang="en-US" sz="2400" b="0" dirty="0" smtClean="0"/>
              <a:t>author and user pools</a:t>
            </a:r>
          </a:p>
          <a:p>
            <a:pPr lvl="1"/>
            <a:r>
              <a:rPr lang="en-US" sz="2000" b="0" dirty="0" smtClean="0"/>
              <a:t>Proper management </a:t>
            </a:r>
            <a:r>
              <a:rPr lang="en-US" sz="2000" b="0" dirty="0"/>
              <a:t>and </a:t>
            </a:r>
            <a:r>
              <a:rPr lang="en-US" sz="2000" b="0" dirty="0" smtClean="0"/>
              <a:t>administration; strict </a:t>
            </a:r>
            <a:r>
              <a:rPr lang="en-US" sz="2000" b="0" dirty="0"/>
              <a:t>service canonization </a:t>
            </a:r>
            <a:r>
              <a:rPr lang="en-US" sz="2000" b="0" dirty="0" smtClean="0"/>
              <a:t>rules</a:t>
            </a:r>
            <a:endParaRPr lang="en-US" sz="2000" b="0" dirty="0"/>
          </a:p>
          <a:p>
            <a:r>
              <a:rPr lang="en-US" sz="2400" b="0" dirty="0"/>
              <a:t>W</a:t>
            </a:r>
            <a:r>
              <a:rPr lang="en-US" sz="2400" b="0" dirty="0" smtClean="0"/>
              <a:t>orkloads </a:t>
            </a:r>
            <a:r>
              <a:rPr lang="en-US" sz="2400" b="0" dirty="0"/>
              <a:t>of different clients may </a:t>
            </a:r>
            <a:r>
              <a:rPr lang="en-US" sz="2400" b="0" dirty="0" smtClean="0"/>
              <a:t>introduce </a:t>
            </a:r>
            <a:r>
              <a:rPr lang="en-US" sz="2400" b="0" dirty="0"/>
              <a:t>“pileups</a:t>
            </a:r>
            <a:r>
              <a:rPr lang="en-US" sz="2400" b="0" dirty="0" smtClean="0"/>
              <a:t>” on a single service</a:t>
            </a:r>
          </a:p>
          <a:p>
            <a:pPr lvl="1"/>
            <a:r>
              <a:rPr lang="en-US" sz="2000" b="0" dirty="0" smtClean="0"/>
              <a:t>Service and Cloud governance (e.g. service locking)</a:t>
            </a:r>
            <a:endParaRPr lang="en-US" sz="2000" b="0" dirty="0"/>
          </a:p>
          <a:p>
            <a:r>
              <a:rPr lang="en-US" sz="2400" b="0" dirty="0"/>
              <a:t>Network </a:t>
            </a:r>
            <a:r>
              <a:rPr lang="en-US" sz="2400" b="0" dirty="0" smtClean="0"/>
              <a:t>security</a:t>
            </a:r>
          </a:p>
          <a:p>
            <a:pPr lvl="1"/>
            <a:r>
              <a:rPr lang="en-US" sz="2000" b="0" dirty="0" smtClean="0"/>
              <a:t>Client </a:t>
            </a:r>
            <a:r>
              <a:rPr lang="en-US" sz="2000" b="0" dirty="0"/>
              <a:t>authentication and message </a:t>
            </a:r>
            <a:r>
              <a:rPr lang="en-US" sz="2000" b="0" dirty="0" smtClean="0"/>
              <a:t>encryption</a:t>
            </a:r>
          </a:p>
          <a:p>
            <a:r>
              <a:rPr lang="en-US" b="0" dirty="0" smtClean="0">
                <a:latin typeface="+mj-lt"/>
              </a:rPr>
              <a:t>Limited manpower</a:t>
            </a:r>
          </a:p>
          <a:p>
            <a:pPr lvl="1"/>
            <a:r>
              <a:rPr lang="en-US" sz="2000" b="0" dirty="0" smtClean="0">
                <a:latin typeface="+mj-lt"/>
              </a:rPr>
              <a:t>Interfaces (C++/Java) provide </a:t>
            </a:r>
            <a:r>
              <a:rPr lang="en-US" sz="2000" b="0" dirty="0">
                <a:latin typeface="+mj-lt"/>
              </a:rPr>
              <a:t>a</a:t>
            </a:r>
            <a:r>
              <a:rPr lang="en-US" sz="2000" b="0" dirty="0" smtClean="0">
                <a:latin typeface="+mj-lt"/>
              </a:rPr>
              <a:t>ccess to CLAS legacy code </a:t>
            </a:r>
          </a:p>
          <a:p>
            <a:pPr marL="0" indent="0">
              <a:buNone/>
            </a:pPr>
            <a:endParaRPr lang="en-US" sz="2400" b="0" dirty="0"/>
          </a:p>
          <a:p>
            <a:pPr marL="457200" lvl="1" indent="0">
              <a:buNone/>
            </a:pPr>
            <a:endParaRPr lang="en-US" sz="2400" b="0" dirty="0" smtClean="0"/>
          </a:p>
        </p:txBody>
      </p:sp>
    </p:spTree>
    <p:extLst>
      <p:ext uri="{BB962C8B-B14F-4D97-AF65-F5344CB8AC3E}">
        <p14:creationId xmlns:p14="http://schemas.microsoft.com/office/powerpoint/2010/main" val="22366782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228599" y="936676"/>
            <a:ext cx="9070145" cy="5287963"/>
          </a:xfrm>
        </p:spPr>
        <p:txBody>
          <a:bodyPr/>
          <a:lstStyle/>
          <a:p>
            <a:r>
              <a:rPr lang="en-US" dirty="0" smtClean="0"/>
              <a:t>Extend database services to all systems</a:t>
            </a:r>
          </a:p>
          <a:p>
            <a:r>
              <a:rPr lang="en-US" dirty="0" smtClean="0"/>
              <a:t>Optimize </a:t>
            </a:r>
            <a:r>
              <a:rPr lang="en-US" dirty="0" err="1" smtClean="0"/>
              <a:t>Kalman</a:t>
            </a:r>
            <a:r>
              <a:rPr lang="en-US" dirty="0" smtClean="0"/>
              <a:t> Filter parameters (3</a:t>
            </a:r>
            <a:r>
              <a:rPr lang="en-US" baseline="30000" dirty="0" smtClean="0"/>
              <a:t>rd</a:t>
            </a:r>
            <a:r>
              <a:rPr lang="en-US" dirty="0" smtClean="0"/>
              <a:t> generation tracking)</a:t>
            </a:r>
          </a:p>
          <a:p>
            <a:r>
              <a:rPr lang="en-US" dirty="0" smtClean="0"/>
              <a:t>Implement calibration suite for all systems</a:t>
            </a:r>
          </a:p>
          <a:p>
            <a:r>
              <a:rPr lang="en-US" dirty="0" smtClean="0"/>
              <a:t>Develop monitoring for all systems</a:t>
            </a:r>
          </a:p>
          <a:p>
            <a:r>
              <a:rPr lang="en-US" dirty="0" smtClean="0"/>
              <a:t>Complete event </a:t>
            </a:r>
            <a:r>
              <a:rPr lang="en-US" dirty="0"/>
              <a:t>r</a:t>
            </a:r>
            <a:r>
              <a:rPr lang="en-US" dirty="0" smtClean="0"/>
              <a:t>econstruction</a:t>
            </a:r>
          </a:p>
          <a:p>
            <a:r>
              <a:rPr lang="en-US" dirty="0" smtClean="0"/>
              <a:t>Explore DST formats </a:t>
            </a:r>
          </a:p>
          <a:p>
            <a:r>
              <a:rPr lang="en-US" dirty="0" smtClean="0"/>
              <a:t>Complete digitization for all systems</a:t>
            </a:r>
          </a:p>
          <a:p>
            <a:r>
              <a:rPr lang="en-US" dirty="0" smtClean="0"/>
              <a:t>Develop standard tests</a:t>
            </a:r>
          </a:p>
          <a:p>
            <a:pPr marL="0" indent="0">
              <a:buNone/>
            </a:pPr>
            <a:endParaRPr lang="en-US" dirty="0"/>
          </a:p>
        </p:txBody>
      </p:sp>
    </p:spTree>
    <p:extLst>
      <p:ext uri="{BB962C8B-B14F-4D97-AF65-F5344CB8AC3E}">
        <p14:creationId xmlns:p14="http://schemas.microsoft.com/office/powerpoint/2010/main" val="20153386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txBox="1">
            <a:spLocks noGrp="1"/>
          </p:cNvSpPr>
          <p:nvPr>
            <p:ph idx="1"/>
          </p:nvPr>
        </p:nvSpPr>
        <p:spPr>
          <a:xfrm>
            <a:off x="228600" y="894472"/>
            <a:ext cx="8788791" cy="5618871"/>
          </a:xfrm>
          <a:prstGeom prst="rect">
            <a:avLst/>
          </a:prstGeom>
          <a:noFill/>
        </p:spPr>
        <p:txBody>
          <a:bodyPr wrap="square" rtlCol="0">
            <a:normAutofit fontScale="92500" lnSpcReduction="10000"/>
          </a:bodyPr>
          <a:lstStyle/>
          <a:p>
            <a:r>
              <a:rPr lang="en-US" b="0" dirty="0" smtClean="0"/>
              <a:t>The CLAS12 framework is stable and ready for production deployment</a:t>
            </a:r>
          </a:p>
          <a:p>
            <a:endParaRPr lang="en-US" sz="800" b="0" dirty="0" smtClean="0"/>
          </a:p>
          <a:p>
            <a:r>
              <a:rPr lang="en-US" b="0" dirty="0" smtClean="0"/>
              <a:t>Simulation</a:t>
            </a:r>
            <a:r>
              <a:rPr lang="en-US" b="0" dirty="0"/>
              <a:t>, reconstruction and database services are </a:t>
            </a:r>
            <a:r>
              <a:rPr lang="en-US" b="0" dirty="0" smtClean="0"/>
              <a:t>available</a:t>
            </a:r>
          </a:p>
          <a:p>
            <a:endParaRPr lang="en-US" sz="900" b="0" dirty="0" smtClean="0"/>
          </a:p>
          <a:p>
            <a:r>
              <a:rPr lang="en-US" b="0" dirty="0" smtClean="0"/>
              <a:t>The software project timeline has been developed with the appropriate milestones </a:t>
            </a:r>
            <a:r>
              <a:rPr lang="en-US" b="0" dirty="0"/>
              <a:t>and </a:t>
            </a:r>
            <a:r>
              <a:rPr lang="en-US" b="0" dirty="0" smtClean="0"/>
              <a:t>tests included</a:t>
            </a:r>
          </a:p>
          <a:p>
            <a:endParaRPr lang="en-US" sz="900" b="0" dirty="0" smtClean="0"/>
          </a:p>
          <a:p>
            <a:r>
              <a:rPr lang="en-US" b="0" dirty="0" smtClean="0"/>
              <a:t>Project management established, risks and mitigations identified, commissioning plan developed and resource needs estimated</a:t>
            </a:r>
          </a:p>
          <a:p>
            <a:endParaRPr lang="en-US" sz="900" b="0" dirty="0"/>
          </a:p>
          <a:p>
            <a:r>
              <a:rPr lang="en-US" b="0" dirty="0" smtClean="0"/>
              <a:t>User support </a:t>
            </a:r>
            <a:r>
              <a:rPr lang="en-US" b="0" dirty="0"/>
              <a:t>is achieved through </a:t>
            </a:r>
            <a:r>
              <a:rPr lang="en-US" b="0" dirty="0" smtClean="0"/>
              <a:t>online documentation, mailing </a:t>
            </a:r>
            <a:r>
              <a:rPr lang="en-US" b="0" dirty="0"/>
              <a:t>lists</a:t>
            </a:r>
            <a:r>
              <a:rPr lang="en-US" b="0" dirty="0" smtClean="0"/>
              <a:t>, </a:t>
            </a:r>
            <a:r>
              <a:rPr lang="en-US" b="0" dirty="0"/>
              <a:t>and bug tracking </a:t>
            </a:r>
            <a:r>
              <a:rPr lang="en-US" b="0" dirty="0" smtClean="0"/>
              <a:t>software</a:t>
            </a:r>
            <a:endParaRPr lang="en-US" sz="2200" b="0" dirty="0" smtClean="0"/>
          </a:p>
          <a:p>
            <a:endParaRPr lang="en-US" sz="800" b="0" dirty="0" smtClean="0"/>
          </a:p>
          <a:p>
            <a:r>
              <a:rPr lang="en-US" b="0" dirty="0" smtClean="0"/>
              <a:t>Use of a wide variety of software tools: </a:t>
            </a:r>
            <a:r>
              <a:rPr lang="en-US" b="0" dirty="0"/>
              <a:t>developed </a:t>
            </a:r>
            <a:r>
              <a:rPr lang="en-US" b="0" dirty="0" smtClean="0"/>
              <a:t>within </a:t>
            </a:r>
            <a:r>
              <a:rPr lang="en-US" b="0" dirty="0" err="1" smtClean="0"/>
              <a:t>JLab</a:t>
            </a:r>
            <a:r>
              <a:rPr lang="en-US" b="0" dirty="0" smtClean="0"/>
              <a:t>, the </a:t>
            </a:r>
            <a:r>
              <a:rPr lang="en-US" b="0" dirty="0"/>
              <a:t>larger HEP community, and from previous CLAS experience </a:t>
            </a:r>
            <a:endParaRPr lang="en-US" b="0" dirty="0" smtClean="0"/>
          </a:p>
          <a:p>
            <a:endParaRPr lang="en-US" sz="800" b="0" dirty="0" smtClean="0"/>
          </a:p>
          <a:p>
            <a:r>
              <a:rPr lang="en-US" b="0" dirty="0" smtClean="0"/>
              <a:t>All </a:t>
            </a:r>
            <a:r>
              <a:rPr lang="en-US" b="0" dirty="0"/>
              <a:t>essential components of the analysis </a:t>
            </a:r>
            <a:r>
              <a:rPr lang="en-US" b="0" dirty="0" smtClean="0"/>
              <a:t>software (simulation</a:t>
            </a:r>
            <a:r>
              <a:rPr lang="en-US" b="0" dirty="0"/>
              <a:t>, reconstruction, </a:t>
            </a:r>
            <a:r>
              <a:rPr lang="en-US" b="0" dirty="0" smtClean="0"/>
              <a:t>calibration, and </a:t>
            </a:r>
            <a:r>
              <a:rPr lang="en-US" b="0" dirty="0"/>
              <a:t>ancillary </a:t>
            </a:r>
            <a:r>
              <a:rPr lang="en-US" b="0" dirty="0" smtClean="0"/>
              <a:t>software) are </a:t>
            </a:r>
            <a:r>
              <a:rPr lang="en-US" b="0" dirty="0"/>
              <a:t>due to be </a:t>
            </a:r>
            <a:r>
              <a:rPr lang="en-US" b="0" dirty="0" smtClean="0"/>
              <a:t>complete </a:t>
            </a:r>
            <a:r>
              <a:rPr lang="en-US" b="0" dirty="0"/>
              <a:t>by 12/2013, </a:t>
            </a:r>
            <a:r>
              <a:rPr lang="en-US" b="0" dirty="0" smtClean="0"/>
              <a:t>18 </a:t>
            </a:r>
            <a:r>
              <a:rPr lang="en-US" b="0" dirty="0"/>
              <a:t>months prior to physics </a:t>
            </a:r>
            <a:r>
              <a:rPr lang="en-US" b="0" dirty="0" smtClean="0"/>
              <a:t>beam</a:t>
            </a:r>
            <a:endParaRPr lang="en-US" b="0" dirty="0"/>
          </a:p>
        </p:txBody>
      </p:sp>
    </p:spTree>
    <p:extLst>
      <p:ext uri="{BB962C8B-B14F-4D97-AF65-F5344CB8AC3E}">
        <p14:creationId xmlns:p14="http://schemas.microsoft.com/office/powerpoint/2010/main" val="14120382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8839200" cy="838200"/>
          </a:xfrm>
        </p:spPr>
        <p:txBody>
          <a:bodyPr/>
          <a:lstStyle/>
          <a:p>
            <a:pPr eaLnBrk="1" hangingPunct="1"/>
            <a:r>
              <a:rPr lang="en-US" b="1" i="1" dirty="0" smtClean="0">
                <a:solidFill>
                  <a:srgbClr val="FF0000"/>
                </a:solidFill>
                <a:ea typeface="Arial" pitchFamily="1" charset="0"/>
                <a:cs typeface="Arial" pitchFamily="1" charset="0"/>
              </a:rPr>
              <a:t>CLAS12 </a:t>
            </a:r>
            <a:r>
              <a:rPr lang="en-US" b="1" i="1" dirty="0" smtClean="0">
                <a:ea typeface="Arial" pitchFamily="1" charset="0"/>
                <a:cs typeface="Arial" pitchFamily="1" charset="0"/>
              </a:rPr>
              <a:t>– </a:t>
            </a:r>
            <a:r>
              <a:rPr lang="en-US" dirty="0" smtClean="0">
                <a:solidFill>
                  <a:srgbClr val="000000"/>
                </a:solidFill>
                <a:ea typeface="Arial" pitchFamily="1" charset="0"/>
                <a:cs typeface="Arial" pitchFamily="1" charset="0"/>
              </a:rPr>
              <a:t>Solenoid and </a:t>
            </a:r>
            <a:r>
              <a:rPr lang="en-US" dirty="0" smtClean="0">
                <a:solidFill>
                  <a:srgbClr val="000000"/>
                </a:solidFill>
                <a:ea typeface="ＭＳ Ｐゴシック" pitchFamily="1" charset="-128"/>
                <a:cs typeface="ＭＳ Ｐゴシック" pitchFamily="1" charset="-128"/>
              </a:rPr>
              <a:t>Torus </a:t>
            </a:r>
            <a:r>
              <a:rPr lang="en-US" dirty="0" smtClean="0">
                <a:solidFill>
                  <a:srgbClr val="FFFFFF"/>
                </a:solidFill>
                <a:ea typeface="ＭＳ Ｐゴシック" pitchFamily="1" charset="-128"/>
                <a:cs typeface="ＭＳ Ｐゴシック" pitchFamily="1" charset="-128"/>
              </a:rPr>
              <a:t>Magnets</a:t>
            </a:r>
          </a:p>
        </p:txBody>
      </p:sp>
      <p:sp>
        <p:nvSpPr>
          <p:cNvPr id="34819" name="Line 10"/>
          <p:cNvSpPr>
            <a:spLocks noChangeShapeType="1"/>
          </p:cNvSpPr>
          <p:nvPr/>
        </p:nvSpPr>
        <p:spPr bwMode="auto">
          <a:xfrm>
            <a:off x="0" y="914400"/>
            <a:ext cx="9144000" cy="0"/>
          </a:xfrm>
          <a:prstGeom prst="line">
            <a:avLst/>
          </a:prstGeom>
          <a:noFill/>
          <a:ln w="28575">
            <a:solidFill>
              <a:srgbClr val="CCECFF"/>
            </a:solidFill>
            <a:round/>
            <a:headEnd/>
            <a:tailEnd/>
          </a:ln>
        </p:spPr>
        <p:txBody>
          <a:bodyPr wrap="none" anchor="ctr">
            <a:prstTxWarp prst="textNoShape">
              <a:avLst/>
            </a:prstTxWarp>
          </a:bodyPr>
          <a:lstStyle/>
          <a:p>
            <a:endParaRPr lang="en-US"/>
          </a:p>
        </p:txBody>
      </p:sp>
      <p:pic>
        <p:nvPicPr>
          <p:cNvPr id="33800" name="Picture 4"/>
          <p:cNvPicPr>
            <a:picLocks noChangeAspect="1" noChangeArrowheads="1"/>
          </p:cNvPicPr>
          <p:nvPr/>
        </p:nvPicPr>
        <p:blipFill>
          <a:blip r:embed="rId3"/>
          <a:srcRect/>
          <a:stretch>
            <a:fillRect/>
          </a:stretch>
        </p:blipFill>
        <p:spPr bwMode="auto">
          <a:xfrm>
            <a:off x="5943600" y="1133475"/>
            <a:ext cx="2514600" cy="3133725"/>
          </a:xfrm>
          <a:prstGeom prst="rect">
            <a:avLst/>
          </a:prstGeom>
          <a:noFill/>
          <a:ln w="9525">
            <a:noFill/>
            <a:miter lim="800000"/>
            <a:headEnd/>
            <a:tailEnd/>
          </a:ln>
        </p:spPr>
      </p:pic>
      <p:sp>
        <p:nvSpPr>
          <p:cNvPr id="33802" name="TextBox 9"/>
          <p:cNvSpPr txBox="1">
            <a:spLocks noChangeArrowheads="1"/>
          </p:cNvSpPr>
          <p:nvPr/>
        </p:nvSpPr>
        <p:spPr bwMode="auto">
          <a:xfrm>
            <a:off x="6553200" y="4419600"/>
            <a:ext cx="2133600" cy="1816100"/>
          </a:xfrm>
          <a:prstGeom prst="rect">
            <a:avLst/>
          </a:prstGeom>
          <a:noFill/>
          <a:ln w="9525">
            <a:noFill/>
            <a:miter lim="800000"/>
            <a:headEnd/>
            <a:tailEnd/>
          </a:ln>
        </p:spPr>
        <p:txBody>
          <a:bodyPr>
            <a:prstTxWarp prst="textNoShape">
              <a:avLst/>
            </a:prstTxWarp>
            <a:spAutoFit/>
          </a:bodyPr>
          <a:lstStyle/>
          <a:p>
            <a:r>
              <a:rPr lang="en-US" sz="1600"/>
              <a:t>The B-field transverse to the particle trajectory is approximately matched to the average particle momentum.</a:t>
            </a:r>
          </a:p>
        </p:txBody>
      </p:sp>
      <p:pic>
        <p:nvPicPr>
          <p:cNvPr id="34823" name="Picture 8" descr="T and S high res_Man2.png"/>
          <p:cNvPicPr>
            <a:picLocks noChangeAspect="1"/>
          </p:cNvPicPr>
          <p:nvPr/>
        </p:nvPicPr>
        <p:blipFill>
          <a:blip r:embed="rId4"/>
          <a:srcRect b="24069"/>
          <a:stretch>
            <a:fillRect/>
          </a:stretch>
        </p:blipFill>
        <p:spPr bwMode="auto">
          <a:xfrm>
            <a:off x="1108075" y="990600"/>
            <a:ext cx="3997325" cy="3365500"/>
          </a:xfrm>
          <a:prstGeom prst="rect">
            <a:avLst/>
          </a:prstGeom>
          <a:noFill/>
          <a:ln w="9525">
            <a:noFill/>
            <a:miter lim="800000"/>
            <a:headEnd/>
            <a:tailEnd/>
          </a:ln>
        </p:spPr>
      </p:pic>
      <p:pic>
        <p:nvPicPr>
          <p:cNvPr id="34824" name="Picture 3"/>
          <p:cNvPicPr>
            <a:picLocks noChangeAspect="1"/>
          </p:cNvPicPr>
          <p:nvPr/>
        </p:nvPicPr>
        <p:blipFill>
          <a:blip r:embed="rId5"/>
          <a:srcRect/>
          <a:stretch>
            <a:fillRect/>
          </a:stretch>
        </p:blipFill>
        <p:spPr bwMode="auto">
          <a:xfrm>
            <a:off x="228600" y="4419600"/>
            <a:ext cx="2971800" cy="1981200"/>
          </a:xfrm>
          <a:prstGeom prst="rect">
            <a:avLst/>
          </a:prstGeom>
          <a:noFill/>
          <a:ln w="9525">
            <a:noFill/>
            <a:miter lim="800000"/>
            <a:headEnd/>
            <a:tailEnd/>
          </a:ln>
        </p:spPr>
      </p:pic>
      <p:pic>
        <p:nvPicPr>
          <p:cNvPr id="34825" name="Picture 5"/>
          <p:cNvPicPr>
            <a:picLocks noChangeAspect="1"/>
          </p:cNvPicPr>
          <p:nvPr/>
        </p:nvPicPr>
        <p:blipFill>
          <a:blip r:embed="rId6"/>
          <a:srcRect/>
          <a:stretch>
            <a:fillRect/>
          </a:stretch>
        </p:blipFill>
        <p:spPr bwMode="auto">
          <a:xfrm>
            <a:off x="3352800" y="4419600"/>
            <a:ext cx="2971800" cy="1981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5428" y="106754"/>
            <a:ext cx="5747487" cy="584776"/>
          </a:xfrm>
          <a:prstGeom prst="rect">
            <a:avLst/>
          </a:prstGeom>
          <a:noFill/>
        </p:spPr>
        <p:txBody>
          <a:bodyPr wrap="none" rtlCol="0">
            <a:spAutoFit/>
          </a:bodyPr>
          <a:lstStyle/>
          <a:p>
            <a:r>
              <a:rPr lang="en-US" sz="3200" b="1" kern="0" dirty="0" smtClean="0">
                <a:solidFill>
                  <a:srgbClr val="C00000"/>
                </a:solidFill>
                <a:latin typeface="Arial"/>
                <a:ea typeface="ＭＳ Ｐゴシック" charset="-128"/>
                <a:cs typeface="+mj-cs"/>
              </a:rPr>
              <a:t>GE</a:t>
            </a:r>
            <a:r>
              <a:rPr lang="en-US" sz="3200" b="1" kern="0" dirty="0" smtClean="0">
                <a:solidFill>
                  <a:srgbClr val="333399"/>
                </a:solidFill>
                <a:latin typeface="Arial"/>
                <a:ea typeface="ＭＳ Ｐゴシック" charset="-128"/>
                <a:cs typeface="+mj-cs"/>
              </a:rPr>
              <a:t>ant4 </a:t>
            </a:r>
            <a:r>
              <a:rPr lang="en-US" sz="3200" b="1" kern="0" dirty="0" smtClean="0">
                <a:solidFill>
                  <a:srgbClr val="C00000"/>
                </a:solidFill>
                <a:latin typeface="Arial"/>
                <a:ea typeface="ＭＳ Ｐゴシック" charset="-128"/>
                <a:cs typeface="+mj-cs"/>
              </a:rPr>
              <a:t>M</a:t>
            </a:r>
            <a:r>
              <a:rPr lang="en-US" sz="3200" b="1" kern="0" dirty="0" smtClean="0">
                <a:solidFill>
                  <a:srgbClr val="333399"/>
                </a:solidFill>
                <a:latin typeface="Arial"/>
                <a:ea typeface="ＭＳ Ｐゴシック" charset="-128"/>
                <a:cs typeface="+mj-cs"/>
              </a:rPr>
              <a:t>onte-</a:t>
            </a:r>
            <a:r>
              <a:rPr lang="en-US" sz="3200" b="1" kern="0" dirty="0" smtClean="0">
                <a:solidFill>
                  <a:srgbClr val="C00000"/>
                </a:solidFill>
                <a:latin typeface="Arial"/>
                <a:ea typeface="ＭＳ Ｐゴシック" charset="-128"/>
                <a:cs typeface="+mj-cs"/>
              </a:rPr>
              <a:t>C</a:t>
            </a:r>
            <a:r>
              <a:rPr lang="en-US" sz="3200" b="1" kern="0" dirty="0" smtClean="0">
                <a:solidFill>
                  <a:srgbClr val="333399"/>
                </a:solidFill>
                <a:latin typeface="Arial"/>
                <a:ea typeface="ＭＳ Ｐゴシック" charset="-128"/>
                <a:cs typeface="+mj-cs"/>
              </a:rPr>
              <a:t>arlo </a:t>
            </a:r>
            <a:r>
              <a:rPr lang="en-US" sz="3200" b="1" kern="0" dirty="0" smtClean="0">
                <a:solidFill>
                  <a:srgbClr val="C00000"/>
                </a:solidFill>
                <a:latin typeface="Arial"/>
                <a:ea typeface="ＭＳ Ｐゴシック" charset="-128"/>
                <a:cs typeface="+mj-cs"/>
              </a:rPr>
              <a:t>(GEMC)</a:t>
            </a:r>
            <a:endParaRPr lang="en-US" dirty="0">
              <a:solidFill>
                <a:srgbClr val="C00000"/>
              </a:solidFill>
            </a:endParaRPr>
          </a:p>
        </p:txBody>
      </p:sp>
      <p:sp>
        <p:nvSpPr>
          <p:cNvPr id="5" name="TextBox 4"/>
          <p:cNvSpPr txBox="1">
            <a:spLocks noChangeArrowheads="1"/>
          </p:cNvSpPr>
          <p:nvPr/>
        </p:nvSpPr>
        <p:spPr bwMode="auto">
          <a:xfrm>
            <a:off x="304800" y="1143000"/>
            <a:ext cx="7924800" cy="461665"/>
          </a:xfrm>
          <a:prstGeom prst="rect">
            <a:avLst/>
          </a:prstGeom>
          <a:noFill/>
          <a:ln w="9525">
            <a:noFill/>
            <a:miter lim="800000"/>
            <a:headEnd/>
            <a:tailEnd/>
          </a:ln>
        </p:spPr>
        <p:txBody>
          <a:bodyPr>
            <a:prstTxWarp prst="textNoShape">
              <a:avLst/>
            </a:prstTxWarp>
            <a:spAutoFit/>
          </a:bodyPr>
          <a:lstStyle/>
          <a:p>
            <a:pPr algn="l"/>
            <a:r>
              <a:rPr lang="en-US" sz="2400" dirty="0">
                <a:solidFill>
                  <a:srgbClr val="C00000"/>
                </a:solidFill>
              </a:rPr>
              <a:t>Object Oriented Approach</a:t>
            </a:r>
          </a:p>
        </p:txBody>
      </p:sp>
      <p:sp>
        <p:nvSpPr>
          <p:cNvPr id="6" name="Rectangle 5"/>
          <p:cNvSpPr>
            <a:spLocks noChangeArrowheads="1"/>
          </p:cNvSpPr>
          <p:nvPr/>
        </p:nvSpPr>
        <p:spPr bwMode="auto">
          <a:xfrm>
            <a:off x="304800" y="1752600"/>
            <a:ext cx="7086600" cy="400110"/>
          </a:xfrm>
          <a:prstGeom prst="rect">
            <a:avLst/>
          </a:prstGeom>
          <a:noFill/>
          <a:ln w="9525">
            <a:noFill/>
            <a:miter lim="800000"/>
            <a:headEnd/>
            <a:tailEnd/>
          </a:ln>
        </p:spPr>
        <p:txBody>
          <a:bodyPr>
            <a:prstTxWarp prst="textNoShape">
              <a:avLst/>
            </a:prstTxWarp>
            <a:spAutoFit/>
          </a:bodyPr>
          <a:lstStyle/>
          <a:p>
            <a:pPr algn="l">
              <a:buFont typeface="Arial" charset="0"/>
              <a:buChar char="•"/>
            </a:pPr>
            <a:r>
              <a:rPr lang="en-US" sz="2000" dirty="0">
                <a:latin typeface="Calibri" charset="0"/>
              </a:rPr>
              <a:t> C</a:t>
            </a:r>
            <a:r>
              <a:rPr lang="en-US" sz="2000" dirty="0" smtClean="0">
                <a:latin typeface="Calibri" charset="0"/>
              </a:rPr>
              <a:t>+</a:t>
            </a:r>
            <a:r>
              <a:rPr lang="en-US" sz="2000" dirty="0">
                <a:latin typeface="Calibri" charset="0"/>
              </a:rPr>
              <a:t>+ classes, Standard Template </a:t>
            </a:r>
            <a:r>
              <a:rPr lang="en-US" sz="2000" dirty="0" smtClean="0">
                <a:latin typeface="Calibri" charset="0"/>
              </a:rPr>
              <a:t>Library</a:t>
            </a:r>
            <a:endParaRPr lang="en-US" sz="2000" dirty="0">
              <a:latin typeface="Calibri" charset="0"/>
            </a:endParaRPr>
          </a:p>
        </p:txBody>
      </p:sp>
      <p:sp>
        <p:nvSpPr>
          <p:cNvPr id="7" name="TextBox 6"/>
          <p:cNvSpPr txBox="1">
            <a:spLocks noChangeArrowheads="1"/>
          </p:cNvSpPr>
          <p:nvPr/>
        </p:nvSpPr>
        <p:spPr bwMode="auto">
          <a:xfrm>
            <a:off x="304800" y="2766642"/>
            <a:ext cx="7924800" cy="461665"/>
          </a:xfrm>
          <a:prstGeom prst="rect">
            <a:avLst/>
          </a:prstGeom>
          <a:noFill/>
          <a:ln w="9525">
            <a:noFill/>
            <a:miter lim="800000"/>
            <a:headEnd/>
            <a:tailEnd/>
          </a:ln>
        </p:spPr>
        <p:txBody>
          <a:bodyPr>
            <a:prstTxWarp prst="textNoShape">
              <a:avLst/>
            </a:prstTxWarp>
            <a:spAutoFit/>
          </a:bodyPr>
          <a:lstStyle/>
          <a:p>
            <a:pPr algn="l"/>
            <a:r>
              <a:rPr lang="en-US" sz="2400" dirty="0">
                <a:solidFill>
                  <a:srgbClr val="C00000"/>
                </a:solidFill>
              </a:rPr>
              <a:t>Simulation Parameters are External to Software</a:t>
            </a:r>
          </a:p>
        </p:txBody>
      </p:sp>
      <p:sp>
        <p:nvSpPr>
          <p:cNvPr id="8" name="Rectangle 7"/>
          <p:cNvSpPr>
            <a:spLocks noChangeArrowheads="1"/>
          </p:cNvSpPr>
          <p:nvPr/>
        </p:nvSpPr>
        <p:spPr bwMode="auto">
          <a:xfrm>
            <a:off x="304800" y="3504505"/>
            <a:ext cx="3687596" cy="2246769"/>
          </a:xfrm>
          <a:prstGeom prst="rect">
            <a:avLst/>
          </a:prstGeom>
          <a:noFill/>
          <a:ln w="9525">
            <a:noFill/>
            <a:miter lim="800000"/>
            <a:headEnd/>
            <a:tailEnd/>
          </a:ln>
        </p:spPr>
        <p:txBody>
          <a:bodyPr wrap="square">
            <a:prstTxWarp prst="textNoShape">
              <a:avLst/>
            </a:prstTxWarp>
            <a:spAutoFit/>
          </a:bodyPr>
          <a:lstStyle/>
          <a:p>
            <a:pPr algn="l">
              <a:buFont typeface="Arial" charset="0"/>
              <a:buChar char="•"/>
            </a:pPr>
            <a:r>
              <a:rPr lang="en-US" sz="2000" dirty="0">
                <a:latin typeface="Calibri" charset="0"/>
              </a:rPr>
              <a:t> Geometry, Materials, </a:t>
            </a:r>
            <a:r>
              <a:rPr lang="en-US" sz="2000" dirty="0" smtClean="0">
                <a:latin typeface="Calibri" charset="0"/>
              </a:rPr>
              <a:t>Parameters, Sensitivity, Fields</a:t>
            </a:r>
            <a:r>
              <a:rPr lang="en-US" sz="2000" dirty="0">
                <a:latin typeface="Calibri" charset="0"/>
              </a:rPr>
              <a:t>, </a:t>
            </a:r>
            <a:r>
              <a:rPr lang="en-US" sz="2000" dirty="0" smtClean="0">
                <a:latin typeface="Calibri" charset="0"/>
              </a:rPr>
              <a:t>Banks</a:t>
            </a:r>
          </a:p>
          <a:p>
            <a:pPr algn="l">
              <a:buFont typeface="Arial" charset="0"/>
              <a:buChar char="•"/>
            </a:pPr>
            <a:endParaRPr lang="en-US" sz="2000" dirty="0">
              <a:latin typeface="Calibri" charset="0"/>
            </a:endParaRPr>
          </a:p>
          <a:p>
            <a:pPr algn="l">
              <a:buFont typeface="Arial" charset="0"/>
              <a:buChar char="•"/>
            </a:pPr>
            <a:r>
              <a:rPr lang="en-US" sz="2000" dirty="0">
                <a:latin typeface="Calibri" charset="0"/>
              </a:rPr>
              <a:t> Run-Time </a:t>
            </a:r>
            <a:r>
              <a:rPr lang="en-US" sz="2000" dirty="0" smtClean="0">
                <a:latin typeface="Calibri" charset="0"/>
              </a:rPr>
              <a:t>decisions </a:t>
            </a:r>
            <a:r>
              <a:rPr lang="en-US" sz="2000" dirty="0">
                <a:latin typeface="Calibri" charset="0"/>
              </a:rPr>
              <a:t>on </a:t>
            </a:r>
            <a:r>
              <a:rPr lang="en-US" sz="2000" dirty="0" smtClean="0">
                <a:latin typeface="Calibri" charset="0"/>
              </a:rPr>
              <a:t>step, </a:t>
            </a:r>
            <a:r>
              <a:rPr lang="en-US" sz="2000" dirty="0">
                <a:latin typeface="Calibri" charset="0"/>
              </a:rPr>
              <a:t>Output Format, </a:t>
            </a:r>
            <a:r>
              <a:rPr lang="en-US" sz="2000" dirty="0" smtClean="0">
                <a:latin typeface="Calibri" charset="0"/>
              </a:rPr>
              <a:t>Parameters Factory, </a:t>
            </a:r>
            <a:r>
              <a:rPr lang="en-US" sz="2000" dirty="0" err="1" smtClean="0">
                <a:latin typeface="Calibri" charset="0"/>
              </a:rPr>
              <a:t>etc</a:t>
            </a:r>
            <a:endParaRPr lang="en-US" sz="2000" dirty="0">
              <a:latin typeface="Calibri" charset="0"/>
            </a:endParaRPr>
          </a:p>
        </p:txBody>
      </p:sp>
      <p:pic>
        <p:nvPicPr>
          <p:cNvPr id="3" name="Picture 2" descr="Screen Shot 2012-04-25 at 8.00.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224" y="3465692"/>
            <a:ext cx="4779920" cy="2659794"/>
          </a:xfrm>
          <a:prstGeom prst="rect">
            <a:avLst/>
          </a:prstGeom>
          <a:ln>
            <a:noFill/>
          </a:ln>
          <a:effectLst>
            <a:outerShdw blurRad="292100" dist="139700" dir="2700000" algn="tl" rotWithShape="0">
              <a:srgbClr val="333333">
                <a:alpha val="65000"/>
              </a:srgbClr>
            </a:outerShdw>
          </a:effectLst>
        </p:spPr>
      </p:pic>
      <p:sp>
        <p:nvSpPr>
          <p:cNvPr id="10" name="Action Button: Forward or Next 9">
            <a:hlinkClick r:id="" action="ppaction://noaction" highlightClick="1"/>
          </p:cNvPr>
          <p:cNvSpPr/>
          <p:nvPr/>
        </p:nvSpPr>
        <p:spPr bwMode="auto">
          <a:xfrm>
            <a:off x="8501858" y="312439"/>
            <a:ext cx="265210" cy="270060"/>
          </a:xfrm>
          <a:prstGeom prst="actionButtonForwardNex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356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5237" y="106754"/>
            <a:ext cx="3240390" cy="584776"/>
          </a:xfrm>
          <a:prstGeom prst="rect">
            <a:avLst/>
          </a:prstGeom>
          <a:noFill/>
        </p:spPr>
        <p:txBody>
          <a:bodyPr wrap="none" rtlCol="0">
            <a:spAutoFit/>
          </a:bodyPr>
          <a:lstStyle/>
          <a:p>
            <a:r>
              <a:rPr lang="en-US" sz="3200" b="1" kern="0" dirty="0" smtClean="0">
                <a:solidFill>
                  <a:srgbClr val="333399"/>
                </a:solidFill>
                <a:latin typeface="Arial"/>
                <a:ea typeface="ＭＳ Ｐゴシック" charset="-128"/>
                <a:cs typeface="+mj-cs"/>
              </a:rPr>
              <a:t>GEMC Features</a:t>
            </a:r>
            <a:endParaRPr lang="en-US" dirty="0"/>
          </a:p>
        </p:txBody>
      </p:sp>
      <p:sp>
        <p:nvSpPr>
          <p:cNvPr id="5" name="TextBox 4"/>
          <p:cNvSpPr txBox="1">
            <a:spLocks noChangeArrowheads="1"/>
          </p:cNvSpPr>
          <p:nvPr/>
        </p:nvSpPr>
        <p:spPr bwMode="auto">
          <a:xfrm>
            <a:off x="238660" y="946880"/>
            <a:ext cx="8229600" cy="400110"/>
          </a:xfrm>
          <a:prstGeom prst="rect">
            <a:avLst/>
          </a:prstGeom>
          <a:noFill/>
          <a:ln w="9525">
            <a:noFill/>
            <a:miter lim="800000"/>
            <a:headEnd/>
            <a:tailEnd/>
          </a:ln>
        </p:spPr>
        <p:txBody>
          <a:bodyPr>
            <a:prstTxWarp prst="textNoShape">
              <a:avLst/>
            </a:prstTxWarp>
            <a:spAutoFit/>
          </a:bodyPr>
          <a:lstStyle/>
          <a:p>
            <a:pPr algn="l"/>
            <a:r>
              <a:rPr lang="en-US" sz="2000" dirty="0">
                <a:solidFill>
                  <a:srgbClr val="C00000"/>
                </a:solidFill>
              </a:rPr>
              <a:t>1) </a:t>
            </a:r>
            <a:r>
              <a:rPr lang="en-US" sz="2000" dirty="0" smtClean="0">
                <a:solidFill>
                  <a:srgbClr val="C00000"/>
                </a:solidFill>
              </a:rPr>
              <a:t>No Hardcoded Numbers</a:t>
            </a:r>
            <a:endParaRPr lang="en-US" sz="2000" dirty="0">
              <a:solidFill>
                <a:srgbClr val="C00000"/>
              </a:solidFill>
            </a:endParaRPr>
          </a:p>
        </p:txBody>
      </p:sp>
      <p:sp>
        <p:nvSpPr>
          <p:cNvPr id="6" name="TextBox 5"/>
          <p:cNvSpPr txBox="1">
            <a:spLocks noChangeArrowheads="1"/>
          </p:cNvSpPr>
          <p:nvPr/>
        </p:nvSpPr>
        <p:spPr bwMode="auto">
          <a:xfrm>
            <a:off x="506944" y="1329723"/>
            <a:ext cx="4556662" cy="1200329"/>
          </a:xfrm>
          <a:prstGeom prst="rect">
            <a:avLst/>
          </a:prstGeom>
          <a:noFill/>
          <a:ln w="9525">
            <a:noFill/>
            <a:miter lim="800000"/>
            <a:headEnd/>
            <a:tailEnd/>
          </a:ln>
        </p:spPr>
        <p:txBody>
          <a:bodyPr wrap="square">
            <a:prstTxWarp prst="textNoShape">
              <a:avLst/>
            </a:prstTxWarp>
            <a:spAutoFit/>
          </a:bodyPr>
          <a:lstStyle/>
          <a:p>
            <a:pPr marL="342900" indent="-342900" algn="l">
              <a:buFont typeface="Arial"/>
              <a:buChar char="•"/>
            </a:pPr>
            <a:r>
              <a:rPr lang="en-US" dirty="0" smtClean="0">
                <a:latin typeface="Calibri" charset="0"/>
              </a:rPr>
              <a:t>Realistic Geometry</a:t>
            </a:r>
          </a:p>
          <a:p>
            <a:pPr marL="342900" indent="-342900">
              <a:buFont typeface="Arial"/>
              <a:buChar char="•"/>
            </a:pPr>
            <a:r>
              <a:rPr lang="en-US" dirty="0" smtClean="0">
                <a:latin typeface="Calibri" charset="0"/>
              </a:rPr>
              <a:t>No Recompiling</a:t>
            </a:r>
          </a:p>
          <a:p>
            <a:pPr marL="342900" indent="-342900" algn="l">
              <a:buFont typeface="Arial"/>
              <a:buChar char="•"/>
            </a:pPr>
            <a:r>
              <a:rPr lang="en-US" dirty="0" smtClean="0">
                <a:latin typeface="Calibri" charset="0"/>
              </a:rPr>
              <a:t>At </a:t>
            </a:r>
            <a:r>
              <a:rPr lang="en-US" dirty="0">
                <a:latin typeface="Calibri" charset="0"/>
              </a:rPr>
              <a:t>run-</a:t>
            </a:r>
            <a:r>
              <a:rPr lang="en-US" dirty="0" smtClean="0">
                <a:latin typeface="Calibri" charset="0"/>
              </a:rPr>
              <a:t>time: tilt, displacements, step sizes, fields, </a:t>
            </a:r>
            <a:r>
              <a:rPr lang="en-US" dirty="0" err="1" smtClean="0">
                <a:latin typeface="Calibri" charset="0"/>
              </a:rPr>
              <a:t>etc</a:t>
            </a:r>
            <a:endParaRPr lang="en-US" dirty="0" smtClean="0">
              <a:latin typeface="Calibri" charset="0"/>
            </a:endParaRPr>
          </a:p>
        </p:txBody>
      </p:sp>
      <p:sp>
        <p:nvSpPr>
          <p:cNvPr id="7" name="Rectangle 7"/>
          <p:cNvSpPr>
            <a:spLocks noChangeArrowheads="1"/>
          </p:cNvSpPr>
          <p:nvPr/>
        </p:nvSpPr>
        <p:spPr bwMode="auto">
          <a:xfrm>
            <a:off x="238660" y="2948286"/>
            <a:ext cx="7620000" cy="400110"/>
          </a:xfrm>
          <a:prstGeom prst="rect">
            <a:avLst/>
          </a:prstGeom>
          <a:noFill/>
          <a:ln w="9525">
            <a:noFill/>
            <a:miter lim="800000"/>
            <a:headEnd/>
            <a:tailEnd/>
          </a:ln>
        </p:spPr>
        <p:txBody>
          <a:bodyPr>
            <a:prstTxWarp prst="textNoShape">
              <a:avLst/>
            </a:prstTxWarp>
            <a:spAutoFit/>
          </a:bodyPr>
          <a:lstStyle/>
          <a:p>
            <a:pPr algn="l"/>
            <a:r>
              <a:rPr lang="en-US" sz="2000" dirty="0">
                <a:solidFill>
                  <a:srgbClr val="C00000"/>
                </a:solidFill>
              </a:rPr>
              <a:t>2) Flexible, Maintainable Code. Cross Platform.</a:t>
            </a:r>
          </a:p>
        </p:txBody>
      </p:sp>
      <p:sp>
        <p:nvSpPr>
          <p:cNvPr id="9" name="Rectangle 10"/>
          <p:cNvSpPr>
            <a:spLocks noChangeArrowheads="1"/>
          </p:cNvSpPr>
          <p:nvPr/>
        </p:nvSpPr>
        <p:spPr bwMode="auto">
          <a:xfrm>
            <a:off x="238660" y="4348846"/>
            <a:ext cx="7620000" cy="400110"/>
          </a:xfrm>
          <a:prstGeom prst="rect">
            <a:avLst/>
          </a:prstGeom>
          <a:noFill/>
          <a:ln w="9525">
            <a:noFill/>
            <a:miter lim="800000"/>
            <a:headEnd/>
            <a:tailEnd/>
          </a:ln>
        </p:spPr>
        <p:txBody>
          <a:bodyPr>
            <a:prstTxWarp prst="textNoShape">
              <a:avLst/>
            </a:prstTxWarp>
            <a:spAutoFit/>
          </a:bodyPr>
          <a:lstStyle/>
          <a:p>
            <a:pPr algn="l"/>
            <a:r>
              <a:rPr lang="en-US" sz="2000" dirty="0">
                <a:solidFill>
                  <a:srgbClr val="C00000"/>
                </a:solidFill>
              </a:rPr>
              <a:t>3)</a:t>
            </a:r>
            <a:r>
              <a:rPr lang="en-US" sz="2000" dirty="0" smtClean="0">
                <a:solidFill>
                  <a:srgbClr val="C00000"/>
                </a:solidFill>
              </a:rPr>
              <a:t> Documentation</a:t>
            </a:r>
            <a:endParaRPr lang="en-US" sz="2000" dirty="0">
              <a:solidFill>
                <a:srgbClr val="C00000"/>
              </a:solidFill>
            </a:endParaRPr>
          </a:p>
        </p:txBody>
      </p:sp>
      <p:pic>
        <p:nvPicPr>
          <p:cNvPr id="3" name="Picture 2" descr="Screen Shot 2012-04-25 at 8.25.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2948286"/>
            <a:ext cx="2798980" cy="1830250"/>
          </a:xfrm>
          <a:prstGeom prst="rect">
            <a:avLst/>
          </a:prstGeom>
          <a:ln>
            <a:noFill/>
          </a:ln>
          <a:effectLst>
            <a:outerShdw blurRad="292100" dist="139700" dir="2700000" algn="tl" rotWithShape="0">
              <a:srgbClr val="333333">
                <a:alpha val="65000"/>
              </a:srgbClr>
            </a:outerShdw>
          </a:effectLst>
        </p:spPr>
      </p:pic>
      <p:pic>
        <p:nvPicPr>
          <p:cNvPr id="10" name="Picture 9" descr="Screen Shot 2012-04-25 at 8.27.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709" y="946880"/>
            <a:ext cx="3653314" cy="187760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517709" y="4748956"/>
            <a:ext cx="4572000" cy="1200329"/>
          </a:xfrm>
          <a:prstGeom prst="rect">
            <a:avLst/>
          </a:prstGeom>
        </p:spPr>
        <p:txBody>
          <a:bodyPr>
            <a:spAutoFit/>
          </a:bodyPr>
          <a:lstStyle/>
          <a:p>
            <a:pPr marL="285750" indent="-285750">
              <a:buFont typeface="Arial"/>
              <a:buChar char="•"/>
            </a:pPr>
            <a:r>
              <a:rPr lang="en-US" dirty="0" err="1" smtClean="0">
                <a:latin typeface="Calibri" charset="0"/>
              </a:rPr>
              <a:t>Doxygen</a:t>
            </a:r>
            <a:endParaRPr lang="en-US" dirty="0">
              <a:latin typeface="Calibri" charset="0"/>
            </a:endParaRPr>
          </a:p>
          <a:p>
            <a:pPr marL="285750" indent="-285750">
              <a:buFont typeface="Arial"/>
              <a:buChar char="•"/>
            </a:pPr>
            <a:r>
              <a:rPr lang="en-US" dirty="0" smtClean="0">
                <a:latin typeface="Calibri" charset="0"/>
              </a:rPr>
              <a:t>Mantis </a:t>
            </a:r>
            <a:r>
              <a:rPr lang="en-US" dirty="0">
                <a:latin typeface="Calibri" charset="0"/>
              </a:rPr>
              <a:t>Bug </a:t>
            </a:r>
            <a:r>
              <a:rPr lang="en-US" dirty="0" smtClean="0">
                <a:latin typeface="Calibri" charset="0"/>
              </a:rPr>
              <a:t>Report / Feature Request</a:t>
            </a:r>
          </a:p>
          <a:p>
            <a:pPr marL="285750" indent="-285750">
              <a:buFont typeface="Arial"/>
              <a:buChar char="•"/>
            </a:pPr>
            <a:r>
              <a:rPr lang="en-US" dirty="0" smtClean="0">
                <a:latin typeface="Calibri" charset="0"/>
              </a:rPr>
              <a:t>Timeline, Software Management</a:t>
            </a:r>
          </a:p>
          <a:p>
            <a:pPr marL="285750" indent="-285750">
              <a:buFont typeface="Arial"/>
              <a:buChar char="•"/>
            </a:pPr>
            <a:r>
              <a:rPr lang="en-US" dirty="0" err="1" smtClean="0">
                <a:latin typeface="Calibri" charset="0"/>
              </a:rPr>
              <a:t>gemc.jlab.org</a:t>
            </a:r>
            <a:r>
              <a:rPr lang="en-US" dirty="0" smtClean="0">
                <a:latin typeface="Calibri" charset="0"/>
              </a:rPr>
              <a:t>, mailing list, blog </a:t>
            </a:r>
            <a:endParaRPr lang="en-US" dirty="0">
              <a:latin typeface="Calibri" charset="0"/>
            </a:endParaRPr>
          </a:p>
        </p:txBody>
      </p:sp>
      <p:grpSp>
        <p:nvGrpSpPr>
          <p:cNvPr id="8" name="Group 13"/>
          <p:cNvGrpSpPr/>
          <p:nvPr/>
        </p:nvGrpSpPr>
        <p:grpSpPr>
          <a:xfrm>
            <a:off x="5089709" y="4931941"/>
            <a:ext cx="3378551" cy="1454250"/>
            <a:chOff x="5421318" y="5186429"/>
            <a:chExt cx="3473686" cy="1460948"/>
          </a:xfrm>
        </p:grpSpPr>
        <p:pic>
          <p:nvPicPr>
            <p:cNvPr id="12" name="Picture 11" descr="Screen Shot 2012-04-25 at 8.31.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1318" y="5186429"/>
              <a:ext cx="1704439" cy="1460948"/>
            </a:xfrm>
            <a:prstGeom prst="rect">
              <a:avLst/>
            </a:prstGeom>
            <a:ln>
              <a:noFill/>
            </a:ln>
            <a:effectLst>
              <a:outerShdw blurRad="292100" dist="139700" dir="2700000" algn="tl" rotWithShape="0">
                <a:srgbClr val="333333">
                  <a:alpha val="65000"/>
                </a:srgbClr>
              </a:outerShdw>
            </a:effectLst>
          </p:spPr>
        </p:pic>
        <p:pic>
          <p:nvPicPr>
            <p:cNvPr id="13" name="Picture 12" descr="Screen Shot 2012-04-25 at 8.32.21 AM.png"/>
            <p:cNvPicPr>
              <a:picLocks noChangeAspect="1"/>
            </p:cNvPicPr>
            <p:nvPr/>
          </p:nvPicPr>
          <p:blipFill rotWithShape="1">
            <a:blip r:embed="rId6">
              <a:extLst>
                <a:ext uri="{28A0092B-C50C-407E-A947-70E740481C1C}">
                  <a14:useLocalDpi xmlns:a14="http://schemas.microsoft.com/office/drawing/2010/main" val="0"/>
                </a:ext>
              </a:extLst>
            </a:blip>
            <a:srcRect r="22015"/>
            <a:stretch/>
          </p:blipFill>
          <p:spPr>
            <a:xfrm>
              <a:off x="7125757" y="5186429"/>
              <a:ext cx="1769247" cy="1460948"/>
            </a:xfrm>
            <a:prstGeom prst="rect">
              <a:avLst/>
            </a:prstGeom>
            <a:ln>
              <a:noFill/>
            </a:ln>
            <a:effectLst>
              <a:outerShdw blurRad="292100" dist="139700" dir="2700000" algn="tl" rotWithShape="0">
                <a:srgbClr val="333333">
                  <a:alpha val="65000"/>
                </a:srgbClr>
              </a:outerShdw>
            </a:effectLst>
          </p:spPr>
        </p:pic>
      </p:grpSp>
      <p:sp>
        <p:nvSpPr>
          <p:cNvPr id="15" name="Rectangle 8"/>
          <p:cNvSpPr>
            <a:spLocks noChangeArrowheads="1"/>
          </p:cNvSpPr>
          <p:nvPr/>
        </p:nvSpPr>
        <p:spPr bwMode="auto">
          <a:xfrm>
            <a:off x="489058" y="3425516"/>
            <a:ext cx="4932260" cy="923330"/>
          </a:xfrm>
          <a:prstGeom prst="rect">
            <a:avLst/>
          </a:prstGeom>
          <a:noFill/>
          <a:ln w="9525">
            <a:noFill/>
            <a:miter lim="800000"/>
            <a:headEnd/>
            <a:tailEnd/>
          </a:ln>
        </p:spPr>
        <p:txBody>
          <a:bodyPr wrap="square">
            <a:prstTxWarp prst="textNoShape">
              <a:avLst/>
            </a:prstTxWarp>
            <a:spAutoFit/>
          </a:bodyPr>
          <a:lstStyle/>
          <a:p>
            <a:pPr marL="285750" indent="-285750" algn="l">
              <a:buFont typeface="Arial"/>
              <a:buChar char="•"/>
            </a:pPr>
            <a:r>
              <a:rPr lang="en-US" dirty="0" smtClean="0">
                <a:latin typeface="Calibri" charset="0"/>
              </a:rPr>
              <a:t> </a:t>
            </a:r>
            <a:r>
              <a:rPr lang="en-US" dirty="0">
                <a:latin typeface="Calibri" charset="0"/>
              </a:rPr>
              <a:t>U</a:t>
            </a:r>
            <a:r>
              <a:rPr lang="en-US" dirty="0" smtClean="0">
                <a:latin typeface="Calibri" charset="0"/>
              </a:rPr>
              <a:t>ser selection of routines (plugins) at run time</a:t>
            </a:r>
            <a:endParaRPr lang="en-US" dirty="0">
              <a:latin typeface="Calibri" charset="0"/>
            </a:endParaRPr>
          </a:p>
          <a:p>
            <a:pPr marL="285750" indent="-285750" algn="l">
              <a:buFont typeface="Arial"/>
              <a:buChar char="•"/>
            </a:pPr>
            <a:r>
              <a:rPr lang="en-US" dirty="0">
                <a:latin typeface="Calibri" charset="0"/>
              </a:rPr>
              <a:t> </a:t>
            </a:r>
            <a:r>
              <a:rPr lang="en-US" dirty="0" smtClean="0">
                <a:latin typeface="Calibri" charset="0"/>
              </a:rPr>
              <a:t>Windows</a:t>
            </a:r>
            <a:r>
              <a:rPr lang="en-US" dirty="0">
                <a:latin typeface="Calibri" charset="0"/>
              </a:rPr>
              <a:t>, Mac, </a:t>
            </a:r>
            <a:r>
              <a:rPr lang="en-US" dirty="0" smtClean="0">
                <a:latin typeface="Calibri" charset="0"/>
              </a:rPr>
              <a:t>Linux</a:t>
            </a:r>
          </a:p>
          <a:p>
            <a:pPr marL="285750" indent="-285750" algn="l">
              <a:buFont typeface="Arial"/>
              <a:buChar char="•"/>
            </a:pPr>
            <a:r>
              <a:rPr lang="en-US" dirty="0" smtClean="0">
                <a:latin typeface="Calibri" charset="0"/>
              </a:rPr>
              <a:t> Used in several experiments</a:t>
            </a:r>
          </a:p>
        </p:txBody>
      </p:sp>
    </p:spTree>
    <p:extLst>
      <p:ext uri="{BB962C8B-B14F-4D97-AF65-F5344CB8AC3E}">
        <p14:creationId xmlns:p14="http://schemas.microsoft.com/office/powerpoint/2010/main" val="320221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890" y="1202267"/>
            <a:ext cx="4159716" cy="3429765"/>
          </a:xfrm>
          <a:prstGeom prst="rect">
            <a:avLst/>
          </a:prstGeom>
          <a:ln>
            <a:noFill/>
          </a:ln>
          <a:effectLst>
            <a:outerShdw blurRad="292100" dist="139700" dir="2700000" algn="tl" rotWithShape="0">
              <a:srgbClr val="333333">
                <a:alpha val="65000"/>
              </a:srgbClr>
            </a:outerShdw>
          </a:effectLst>
        </p:spPr>
      </p:pic>
      <p:sp>
        <p:nvSpPr>
          <p:cNvPr id="8" name="Rectangle 5"/>
          <p:cNvSpPr>
            <a:spLocks/>
          </p:cNvSpPr>
          <p:nvPr/>
        </p:nvSpPr>
        <p:spPr bwMode="auto">
          <a:xfrm>
            <a:off x="701373" y="5054813"/>
            <a:ext cx="1244644" cy="3385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2200" dirty="0">
                <a:solidFill>
                  <a:prstClr val="black"/>
                </a:solidFill>
                <a:latin typeface="Gill Sans" charset="0"/>
                <a:ea typeface="Gill Sans" charset="0"/>
                <a:cs typeface="Gill Sans" charset="0"/>
                <a:sym typeface="Gill Sans" charset="0"/>
              </a:rPr>
              <a:t>Resources:</a:t>
            </a:r>
          </a:p>
        </p:txBody>
      </p:sp>
      <p:sp>
        <p:nvSpPr>
          <p:cNvPr id="10" name="Rectangle 9"/>
          <p:cNvSpPr/>
          <p:nvPr/>
        </p:nvSpPr>
        <p:spPr>
          <a:xfrm>
            <a:off x="548973" y="5368118"/>
            <a:ext cx="1714500" cy="1323439"/>
          </a:xfrm>
          <a:prstGeom prst="rect">
            <a:avLst/>
          </a:prstGeom>
        </p:spPr>
        <p:txBody>
          <a:bodyPr wrap="square">
            <a:spAutoFit/>
          </a:bodyPr>
          <a:lstStyle/>
          <a:p>
            <a:r>
              <a:rPr lang="en-US" sz="1000" dirty="0">
                <a:solidFill>
                  <a:prstClr val="black"/>
                </a:solidFill>
                <a:latin typeface="Helvetica Neue"/>
                <a:cs typeface="Helvetica Neue"/>
              </a:rPr>
              <a:t>  </a:t>
            </a:r>
            <a:r>
              <a:rPr lang="en-US" sz="1000" dirty="0" err="1">
                <a:solidFill>
                  <a:prstClr val="black"/>
                </a:solidFill>
                <a:latin typeface="Helvetica Neue"/>
                <a:cs typeface="Helvetica Neue"/>
              </a:rPr>
              <a:t>Sebastien</a:t>
            </a:r>
            <a:r>
              <a:rPr lang="en-US" sz="1000" dirty="0">
                <a:solidFill>
                  <a:prstClr val="black"/>
                </a:solidFill>
                <a:latin typeface="Helvetica Neue"/>
                <a:cs typeface="Helvetica Neue"/>
              </a:rPr>
              <a:t> </a:t>
            </a:r>
            <a:r>
              <a:rPr lang="en-US" sz="1000" dirty="0" err="1">
                <a:solidFill>
                  <a:prstClr val="black"/>
                </a:solidFill>
                <a:latin typeface="Helvetica Neue"/>
                <a:cs typeface="Helvetica Neue"/>
              </a:rPr>
              <a:t>Procureur</a:t>
            </a:r>
            <a:endParaRPr lang="en-US" sz="1000" dirty="0">
              <a:solidFill>
                <a:prstClr val="black"/>
              </a:solidFill>
              <a:latin typeface="Helvetica Neue"/>
              <a:cs typeface="Helvetica Neue"/>
            </a:endParaRPr>
          </a:p>
          <a:p>
            <a:r>
              <a:rPr lang="en-US" sz="1000" dirty="0">
                <a:solidFill>
                  <a:prstClr val="black"/>
                </a:solidFill>
                <a:latin typeface="Helvetica Neue"/>
                <a:cs typeface="Helvetica Neue"/>
              </a:rPr>
              <a:t>  Gabriel Charles</a:t>
            </a:r>
          </a:p>
          <a:p>
            <a:endParaRPr lang="en-US" sz="1000" dirty="0">
              <a:solidFill>
                <a:srgbClr val="000000"/>
              </a:solidFill>
              <a:latin typeface="Helvetica Neue" charset="0"/>
              <a:ea typeface="Helvetica Neue" charset="0"/>
              <a:cs typeface="Helvetica Neue" charset="0"/>
              <a:sym typeface="Helvetica Neue" charset="0"/>
            </a:endParaRPr>
          </a:p>
          <a:p>
            <a:r>
              <a:rPr lang="en-US" sz="1000" dirty="0">
                <a:solidFill>
                  <a:srgbClr val="000000"/>
                </a:solidFill>
                <a:latin typeface="Helvetica Neue" charset="0"/>
                <a:ea typeface="Helvetica Neue" charset="0"/>
                <a:cs typeface="Helvetica Neue" charset="0"/>
                <a:sym typeface="Helvetica Neue" charset="0"/>
              </a:rPr>
              <a:t>  Maurizio Ungaro</a:t>
            </a:r>
          </a:p>
          <a:p>
            <a:r>
              <a:rPr lang="en-US" sz="1000" dirty="0">
                <a:solidFill>
                  <a:srgbClr val="000000"/>
                </a:solidFill>
                <a:latin typeface="Helvetica Neue" charset="0"/>
                <a:ea typeface="Helvetica Neue" charset="0"/>
                <a:cs typeface="Helvetica Neue" charset="0"/>
                <a:sym typeface="Helvetica Neue" charset="0"/>
              </a:rPr>
              <a:t>  </a:t>
            </a:r>
            <a:r>
              <a:rPr lang="en-US" sz="1000" dirty="0" err="1">
                <a:solidFill>
                  <a:srgbClr val="000000"/>
                </a:solidFill>
                <a:latin typeface="Helvetica Neue" charset="0"/>
                <a:ea typeface="Helvetica Neue" charset="0"/>
                <a:cs typeface="Helvetica Neue" charset="0"/>
                <a:sym typeface="Helvetica Neue" charset="0"/>
              </a:rPr>
              <a:t>Amrit</a:t>
            </a:r>
            <a:r>
              <a:rPr lang="en-US" sz="1000" dirty="0">
                <a:solidFill>
                  <a:srgbClr val="000000"/>
                </a:solidFill>
                <a:latin typeface="Helvetica Neue" charset="0"/>
                <a:ea typeface="Helvetica Neue" charset="0"/>
                <a:cs typeface="Helvetica Neue" charset="0"/>
                <a:sym typeface="Helvetica Neue" charset="0"/>
              </a:rPr>
              <a:t> </a:t>
            </a:r>
            <a:r>
              <a:rPr lang="en-US" sz="1000" dirty="0" err="1">
                <a:solidFill>
                  <a:srgbClr val="000000"/>
                </a:solidFill>
                <a:latin typeface="Helvetica Neue" charset="0"/>
                <a:ea typeface="Helvetica Neue" charset="0"/>
                <a:cs typeface="Helvetica Neue" charset="0"/>
                <a:sym typeface="Helvetica Neue" charset="0"/>
              </a:rPr>
              <a:t>Yegneswaran</a:t>
            </a:r>
            <a:endParaRPr lang="en-US" sz="1000" dirty="0">
              <a:solidFill>
                <a:srgbClr val="000000"/>
              </a:solidFill>
              <a:latin typeface="Helvetica Neue" charset="0"/>
              <a:ea typeface="Helvetica Neue" charset="0"/>
              <a:cs typeface="Helvetica Neue" charset="0"/>
              <a:sym typeface="Helvetica Neue" charset="0"/>
            </a:endParaRPr>
          </a:p>
          <a:p>
            <a:r>
              <a:rPr lang="en-US" sz="1000" dirty="0">
                <a:solidFill>
                  <a:srgbClr val="000000"/>
                </a:solidFill>
                <a:latin typeface="Helvetica Neue" charset="0"/>
                <a:ea typeface="Helvetica Neue" charset="0"/>
                <a:cs typeface="Helvetica Neue" charset="0"/>
                <a:sym typeface="Helvetica Neue" charset="0"/>
              </a:rPr>
              <a:t>  Yuri </a:t>
            </a:r>
            <a:r>
              <a:rPr lang="en-US" sz="1000" dirty="0" err="1">
                <a:solidFill>
                  <a:srgbClr val="000000"/>
                </a:solidFill>
                <a:latin typeface="Helvetica Neue" charset="0"/>
                <a:ea typeface="Helvetica Neue" charset="0"/>
                <a:cs typeface="Helvetica Neue" charset="0"/>
                <a:sym typeface="Helvetica Neue" charset="0"/>
              </a:rPr>
              <a:t>Gotra</a:t>
            </a:r>
            <a:endParaRPr lang="en-US" sz="1000" dirty="0">
              <a:solidFill>
                <a:srgbClr val="000000"/>
              </a:solidFill>
              <a:latin typeface="Helvetica Neue" charset="0"/>
              <a:ea typeface="Helvetica Neue" charset="0"/>
              <a:cs typeface="Helvetica Neue" charset="0"/>
              <a:sym typeface="Helvetica Neue" charset="0"/>
            </a:endParaRPr>
          </a:p>
          <a:p>
            <a:endParaRPr lang="en-US" sz="1000" dirty="0">
              <a:solidFill>
                <a:prstClr val="black"/>
              </a:solidFill>
              <a:latin typeface="Helvetica Neue"/>
              <a:cs typeface="Helvetica Neue"/>
            </a:endParaRPr>
          </a:p>
          <a:p>
            <a:endParaRPr lang="en-US" sz="1000" dirty="0">
              <a:solidFill>
                <a:prstClr val="black"/>
              </a:solidFill>
              <a:latin typeface="Helvetica Neue"/>
              <a:cs typeface="Helvetica Neue"/>
            </a:endParaRPr>
          </a:p>
        </p:txBody>
      </p:sp>
      <p:sp>
        <p:nvSpPr>
          <p:cNvPr id="12" name="TextBox 11"/>
          <p:cNvSpPr txBox="1"/>
          <p:nvPr/>
        </p:nvSpPr>
        <p:spPr>
          <a:xfrm>
            <a:off x="5196136" y="5019040"/>
            <a:ext cx="2555094" cy="1200329"/>
          </a:xfrm>
          <a:prstGeom prst="rect">
            <a:avLst/>
          </a:prstGeom>
          <a:noFill/>
        </p:spPr>
        <p:txBody>
          <a:bodyPr wrap="none" rtlCol="0">
            <a:spAutoFit/>
          </a:bodyPr>
          <a:lstStyle/>
          <a:p>
            <a:r>
              <a:rPr lang="en-US" dirty="0">
                <a:solidFill>
                  <a:prstClr val="black"/>
                </a:solidFill>
              </a:rPr>
              <a:t>3 BST Regions, 2 SL each</a:t>
            </a:r>
          </a:p>
          <a:p>
            <a:endParaRPr lang="en-US" dirty="0">
              <a:solidFill>
                <a:prstClr val="black"/>
              </a:solidFill>
            </a:endParaRPr>
          </a:p>
          <a:p>
            <a:endParaRPr lang="en-US" dirty="0">
              <a:solidFill>
                <a:prstClr val="black"/>
              </a:solidFill>
            </a:endParaRPr>
          </a:p>
          <a:p>
            <a:r>
              <a:rPr lang="en-US" dirty="0">
                <a:solidFill>
                  <a:prstClr val="black"/>
                </a:solidFill>
              </a:rPr>
              <a:t>3 BMT Regions, 2 SL each</a:t>
            </a:r>
          </a:p>
        </p:txBody>
      </p:sp>
      <p:cxnSp>
        <p:nvCxnSpPr>
          <p:cNvPr id="14" name="Straight Arrow Connector 13"/>
          <p:cNvCxnSpPr/>
          <p:nvPr/>
        </p:nvCxnSpPr>
        <p:spPr>
          <a:xfrm flipH="1" flipV="1">
            <a:off x="3310467" y="3139440"/>
            <a:ext cx="1877488" cy="20741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064925" y="3312160"/>
            <a:ext cx="2100984" cy="19014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733040" y="3312160"/>
            <a:ext cx="2454918" cy="19014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3"/>
          <p:cNvSpPr>
            <a:spLocks/>
          </p:cNvSpPr>
          <p:nvPr/>
        </p:nvSpPr>
        <p:spPr bwMode="auto">
          <a:xfrm>
            <a:off x="4783668" y="1154465"/>
            <a:ext cx="4110302" cy="3231654"/>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400" dirty="0">
                <a:solidFill>
                  <a:srgbClr val="0000FF"/>
                </a:solidFill>
                <a:latin typeface="Gill Sans" charset="0"/>
                <a:ea typeface="Gill Sans" charset="0"/>
                <a:cs typeface="Gill Sans" charset="0"/>
                <a:sym typeface="Gill Sans" charset="0"/>
              </a:rPr>
              <a:t>Geometry</a:t>
            </a:r>
            <a:r>
              <a:rPr lang="en-US" sz="1400" dirty="0">
                <a:solidFill>
                  <a:prstClr val="black"/>
                </a:solidFill>
                <a:ea typeface="Gill Sans Light" charset="0"/>
                <a:cs typeface="Gill Sans Light" charset="0"/>
              </a:rPr>
              <a:t>: Complete</a:t>
            </a:r>
          </a:p>
          <a:p>
            <a:endParaRPr lang="en-US" sz="1400" dirty="0">
              <a:solidFill>
                <a:prstClr val="black"/>
              </a:solidFill>
              <a:ea typeface="Gill Sans Light" charset="0"/>
              <a:cs typeface="Gill Sans Light" charset="0"/>
            </a:endParaRPr>
          </a:p>
          <a:p>
            <a:r>
              <a:rPr lang="en-US" sz="1400" dirty="0">
                <a:solidFill>
                  <a:srgbClr val="0000FF"/>
                </a:solidFill>
                <a:latin typeface="Gill Sans" charset="0"/>
                <a:ea typeface="Gill Sans" charset="0"/>
                <a:cs typeface="Gill Sans" charset="0"/>
                <a:sym typeface="Gill Sans" charset="0"/>
              </a:rPr>
              <a:t>Sensitivity (BST): </a:t>
            </a:r>
            <a:r>
              <a:rPr lang="en-US" sz="1400" dirty="0">
                <a:solidFill>
                  <a:prstClr val="black"/>
                </a:solidFill>
              </a:rPr>
              <a:t>3 or 4 regions, 2 layers/</a:t>
            </a:r>
            <a:r>
              <a:rPr lang="en-US" sz="1400" dirty="0" err="1">
                <a:solidFill>
                  <a:prstClr val="black"/>
                </a:solidFill>
              </a:rPr>
              <a:t>reg</a:t>
            </a:r>
            <a:r>
              <a:rPr lang="en-US" sz="1400" dirty="0">
                <a:solidFill>
                  <a:prstClr val="black"/>
                </a:solidFill>
              </a:rPr>
              <a:t>, 3 modules/lay, 256 variable angle strips /lay. Charge Sharing, Electronic Noise.</a:t>
            </a:r>
          </a:p>
          <a:p>
            <a:endParaRPr lang="en-US" sz="1400" dirty="0">
              <a:solidFill>
                <a:prstClr val="black"/>
              </a:solidFill>
              <a:ea typeface="Gill Sans Light" charset="0"/>
              <a:cs typeface="Gill Sans Light" charset="0"/>
            </a:endParaRPr>
          </a:p>
          <a:p>
            <a:r>
              <a:rPr lang="en-US" sz="1400" dirty="0">
                <a:solidFill>
                  <a:srgbClr val="0000FF"/>
                </a:solidFill>
                <a:latin typeface="Gill Sans" charset="0"/>
                <a:ea typeface="Gill Sans" charset="0"/>
                <a:cs typeface="Gill Sans" charset="0"/>
                <a:sym typeface="Gill Sans" charset="0"/>
              </a:rPr>
              <a:t>Sensitivity (BMT): </a:t>
            </a:r>
            <a:r>
              <a:rPr lang="en-US" sz="1400" dirty="0">
                <a:solidFill>
                  <a:prstClr val="black"/>
                </a:solidFill>
              </a:rPr>
              <a:t>3 or 4 regions, 2 layers/</a:t>
            </a:r>
            <a:r>
              <a:rPr lang="en-US" sz="1400" dirty="0" err="1">
                <a:solidFill>
                  <a:prstClr val="black"/>
                </a:solidFill>
              </a:rPr>
              <a:t>reg</a:t>
            </a:r>
            <a:r>
              <a:rPr lang="en-US" sz="1400" dirty="0">
                <a:solidFill>
                  <a:prstClr val="black"/>
                </a:solidFill>
              </a:rPr>
              <a:t>, 3 tiles/lay, 1000 strips /tiles. Charge Sharing, Lorentz Angle.</a:t>
            </a:r>
          </a:p>
          <a:p>
            <a:endParaRPr lang="en-US" sz="1400" dirty="0">
              <a:solidFill>
                <a:srgbClr val="0000FF"/>
              </a:solidFill>
              <a:latin typeface="Gill Sans" charset="0"/>
              <a:ea typeface="Gill Sans" charset="0"/>
              <a:cs typeface="Gill Sans" charset="0"/>
              <a:sym typeface="Gill Sans" charset="0"/>
            </a:endParaRPr>
          </a:p>
          <a:p>
            <a:r>
              <a:rPr lang="en-US" sz="1400" dirty="0">
                <a:solidFill>
                  <a:srgbClr val="0000FF"/>
                </a:solidFill>
                <a:latin typeface="Gill Sans" charset="0"/>
                <a:ea typeface="Gill Sans" charset="0"/>
                <a:cs typeface="Gill Sans" charset="0"/>
                <a:sym typeface="Gill Sans" charset="0"/>
              </a:rPr>
              <a:t>Digitization (BST)</a:t>
            </a:r>
            <a:r>
              <a:rPr lang="en-US" sz="1400" dirty="0">
                <a:solidFill>
                  <a:prstClr val="black"/>
                </a:solidFill>
                <a:ea typeface="Gill Sans Light" charset="0"/>
                <a:cs typeface="Gill Sans Light" charset="0"/>
              </a:rPr>
              <a:t>:  </a:t>
            </a:r>
            <a:r>
              <a:rPr lang="en-US" sz="1400" dirty="0">
                <a:solidFill>
                  <a:prstClr val="black"/>
                </a:solidFill>
              </a:rPr>
              <a:t>3 bit ADC, region/layer/strip #</a:t>
            </a:r>
          </a:p>
          <a:p>
            <a:endParaRPr lang="en-US" sz="1400" dirty="0">
              <a:solidFill>
                <a:srgbClr val="0000FF"/>
              </a:solidFill>
              <a:latin typeface="Gill Sans" charset="0"/>
              <a:ea typeface="Gill Sans" charset="0"/>
              <a:cs typeface="Gill Sans" charset="0"/>
              <a:sym typeface="Gill Sans" charset="0"/>
            </a:endParaRPr>
          </a:p>
          <a:p>
            <a:r>
              <a:rPr lang="en-US" sz="1400" dirty="0">
                <a:solidFill>
                  <a:srgbClr val="0000FF"/>
                </a:solidFill>
                <a:latin typeface="Gill Sans" charset="0"/>
                <a:ea typeface="Gill Sans" charset="0"/>
                <a:cs typeface="Gill Sans" charset="0"/>
                <a:sym typeface="Gill Sans" charset="0"/>
              </a:rPr>
              <a:t>Digitization (BMT)</a:t>
            </a:r>
            <a:r>
              <a:rPr lang="en-US" sz="1400" dirty="0">
                <a:solidFill>
                  <a:prstClr val="black"/>
                </a:solidFill>
                <a:ea typeface="Gill Sans Light" charset="0"/>
                <a:cs typeface="Gill Sans Light" charset="0"/>
              </a:rPr>
              <a:t>:  </a:t>
            </a:r>
            <a:r>
              <a:rPr lang="en-US" sz="1400" dirty="0">
                <a:solidFill>
                  <a:prstClr val="black"/>
                </a:solidFill>
              </a:rPr>
              <a:t>12 bit ADC, region/layer/tiles/strip #</a:t>
            </a:r>
          </a:p>
          <a:p>
            <a:endParaRPr lang="en-US" sz="1400" dirty="0">
              <a:solidFill>
                <a:prstClr val="black"/>
              </a:solidFill>
            </a:endParaRPr>
          </a:p>
          <a:p>
            <a:endParaRPr lang="en-US" sz="1400" dirty="0">
              <a:solidFill>
                <a:prstClr val="black"/>
              </a:solidFill>
            </a:endParaRPr>
          </a:p>
          <a:p>
            <a:r>
              <a:rPr lang="en-US" sz="1400" dirty="0">
                <a:solidFill>
                  <a:srgbClr val="0000FF"/>
                </a:solidFill>
                <a:latin typeface="Gill Sans" charset="0"/>
                <a:ea typeface="Gill Sans" charset="0"/>
                <a:cs typeface="Gill Sans" charset="0"/>
                <a:sym typeface="Gill Sans" charset="0"/>
              </a:rPr>
              <a:t>Time Window: </a:t>
            </a:r>
            <a:r>
              <a:rPr lang="en-US" sz="1400" dirty="0">
                <a:solidFill>
                  <a:prstClr val="black"/>
                </a:solidFill>
                <a:sym typeface="Gill Sans" charset="0"/>
              </a:rPr>
              <a:t>132 (BST)/100 (BMT) ns</a:t>
            </a:r>
            <a:endParaRPr lang="en-US" sz="1400" dirty="0">
              <a:solidFill>
                <a:prstClr val="black"/>
              </a:solidFill>
              <a:ea typeface="Gill Sans Light" charset="0"/>
              <a:cs typeface="Gill Sans Light" charset="0"/>
            </a:endParaRPr>
          </a:p>
        </p:txBody>
      </p:sp>
      <p:sp>
        <p:nvSpPr>
          <p:cNvPr id="46" name="Rectangle 1"/>
          <p:cNvSpPr>
            <a:spLocks noGrp="1" noChangeArrowheads="1"/>
          </p:cNvSpPr>
          <p:nvPr>
            <p:ph type="title"/>
          </p:nvPr>
        </p:nvSpPr>
        <p:spPr>
          <a:xfrm>
            <a:off x="250031" y="116086"/>
            <a:ext cx="8643938" cy="616148"/>
          </a:xfrm>
          <a:ln/>
        </p:spPr>
        <p:txBody>
          <a:bodyPr/>
          <a:lstStyle/>
          <a:p>
            <a:r>
              <a:rPr lang="en-US" sz="3200" b="1" dirty="0" smtClean="0">
                <a:solidFill>
                  <a:srgbClr val="2D369B"/>
                </a:solidFill>
                <a:latin typeface="Calibri (Headings)"/>
                <a:cs typeface="Calibri (Headings)"/>
              </a:rPr>
              <a:t>Barrel Tracker</a:t>
            </a:r>
            <a:endParaRPr lang="en-US" sz="3200" b="1" dirty="0">
              <a:solidFill>
                <a:srgbClr val="2D369B"/>
              </a:solidFill>
              <a:latin typeface="Calibri (Headings)"/>
              <a:cs typeface="Calibri (Headings)"/>
            </a:endParaRPr>
          </a:p>
        </p:txBody>
      </p:sp>
      <p:cxnSp>
        <p:nvCxnSpPr>
          <p:cNvPr id="25" name="Straight Arrow Connector 24"/>
          <p:cNvCxnSpPr/>
          <p:nvPr/>
        </p:nvCxnSpPr>
        <p:spPr>
          <a:xfrm flipH="1" flipV="1">
            <a:off x="3310467" y="4196080"/>
            <a:ext cx="1870706" cy="18514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3064925" y="4196080"/>
            <a:ext cx="2094203" cy="18514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2540000" y="4013200"/>
            <a:ext cx="2641178" cy="20343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776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8808" y="106754"/>
            <a:ext cx="4562467" cy="584776"/>
          </a:xfrm>
          <a:prstGeom prst="rect">
            <a:avLst/>
          </a:prstGeom>
          <a:noFill/>
        </p:spPr>
        <p:txBody>
          <a:bodyPr wrap="none" rtlCol="0">
            <a:spAutoFit/>
          </a:bodyPr>
          <a:lstStyle/>
          <a:p>
            <a:r>
              <a:rPr lang="en-US" sz="3200" b="1" kern="0" dirty="0" smtClean="0">
                <a:solidFill>
                  <a:srgbClr val="333399"/>
                </a:solidFill>
                <a:latin typeface="Arial"/>
                <a:ea typeface="ＭＳ Ｐゴシック" charset="-128"/>
                <a:cs typeface="+mj-cs"/>
              </a:rPr>
              <a:t>Sensitivity/Digitization</a:t>
            </a:r>
            <a:endParaRPr lang="en-US" dirty="0"/>
          </a:p>
        </p:txBody>
      </p:sp>
      <p:graphicFrame>
        <p:nvGraphicFramePr>
          <p:cNvPr id="3" name="Table 2"/>
          <p:cNvGraphicFramePr>
            <a:graphicFrameLocks noGrp="1"/>
          </p:cNvGraphicFramePr>
          <p:nvPr/>
        </p:nvGraphicFramePr>
        <p:xfrm>
          <a:off x="1524000" y="1397000"/>
          <a:ext cx="6096000" cy="1483360"/>
        </p:xfrm>
        <a:graphic>
          <a:graphicData uri="http://schemas.openxmlformats.org/drawingml/2006/table">
            <a:tbl>
              <a:tblPr firstRow="1" bandRow="1">
                <a:tableStyleId>{2D5ABB26-0587-4C30-8999-92F81FD0307C}</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21003801"/>
              </p:ext>
            </p:extLst>
          </p:nvPr>
        </p:nvGraphicFramePr>
        <p:xfrm>
          <a:off x="614466" y="956736"/>
          <a:ext cx="8030000" cy="5433000"/>
        </p:xfrm>
        <a:graphic>
          <a:graphicData uri="http://schemas.openxmlformats.org/drawingml/2006/table">
            <a:tbl>
              <a:tblPr firstRow="1" bandRow="1">
                <a:tableStyleId>{5C22544A-7EE6-4342-B048-85BDC9FD1C3A}</a:tableStyleId>
              </a:tblPr>
              <a:tblGrid>
                <a:gridCol w="760956"/>
                <a:gridCol w="4504873"/>
                <a:gridCol w="2082605"/>
                <a:gridCol w="681566"/>
              </a:tblGrid>
              <a:tr h="353939">
                <a:tc>
                  <a:txBody>
                    <a:bodyPr/>
                    <a:lstStyle/>
                    <a:p>
                      <a:r>
                        <a:rPr lang="en-US" sz="1000" dirty="0" smtClean="0"/>
                        <a:t>Detector</a:t>
                      </a:r>
                      <a:endParaRPr lang="en-US" sz="1000" dirty="0"/>
                    </a:p>
                  </a:txBody>
                  <a:tcPr/>
                </a:tc>
                <a:tc>
                  <a:txBody>
                    <a:bodyPr/>
                    <a:lstStyle/>
                    <a:p>
                      <a:r>
                        <a:rPr lang="en-US" sz="1000" dirty="0" smtClean="0"/>
                        <a:t>Sensitivity</a:t>
                      </a:r>
                      <a:endParaRPr lang="en-US" sz="1000" dirty="0"/>
                    </a:p>
                  </a:txBody>
                  <a:tcPr/>
                </a:tc>
                <a:tc>
                  <a:txBody>
                    <a:bodyPr/>
                    <a:lstStyle/>
                    <a:p>
                      <a:r>
                        <a:rPr lang="en-US" sz="1000" dirty="0" smtClean="0"/>
                        <a:t>Digitization</a:t>
                      </a:r>
                      <a:endParaRPr lang="en-US" sz="1000" dirty="0"/>
                    </a:p>
                  </a:txBody>
                  <a:tcPr/>
                </a:tc>
                <a:tc>
                  <a:txBody>
                    <a:bodyPr/>
                    <a:lstStyle/>
                    <a:p>
                      <a:r>
                        <a:rPr lang="en-US" sz="1000" dirty="0" smtClean="0"/>
                        <a:t>Time Window</a:t>
                      </a:r>
                      <a:endParaRPr lang="en-US" sz="1000" dirty="0"/>
                    </a:p>
                  </a:txBody>
                  <a:tcPr/>
                </a:tc>
              </a:tr>
              <a:tr h="439400">
                <a:tc>
                  <a:txBody>
                    <a:bodyPr/>
                    <a:lstStyle/>
                    <a:p>
                      <a:r>
                        <a:rPr lang="en-US" sz="1000" dirty="0" smtClean="0"/>
                        <a:t>BST</a:t>
                      </a:r>
                      <a:endParaRPr lang="en-US" sz="1000" dirty="0"/>
                    </a:p>
                  </a:txBody>
                  <a:tcPr/>
                </a:tc>
                <a:tc>
                  <a:txBody>
                    <a:bodyPr/>
                    <a:lstStyle/>
                    <a:p>
                      <a:r>
                        <a:rPr lang="en-US" sz="1000" b="1" baseline="0" dirty="0" smtClean="0"/>
                        <a:t>3 or 4 regions, 2 layers/</a:t>
                      </a:r>
                      <a:r>
                        <a:rPr lang="en-US" sz="1000" b="1" baseline="0" dirty="0" err="1" smtClean="0"/>
                        <a:t>reg</a:t>
                      </a:r>
                      <a:r>
                        <a:rPr lang="en-US" sz="1000" b="1" baseline="0" dirty="0" smtClean="0"/>
                        <a:t>, 3 modules/lay, 256 variable angle strips /lay. Charge Sharing, Electronic Noise</a:t>
                      </a:r>
                      <a:r>
                        <a:rPr lang="en-US" sz="1000" baseline="0" dirty="0" smtClean="0"/>
                        <a:t>.</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3 bit</a:t>
                      </a:r>
                      <a:r>
                        <a:rPr lang="en-US" sz="1000" b="1" baseline="0" dirty="0" smtClean="0"/>
                        <a:t> ADC, region/layer/strip #</a:t>
                      </a:r>
                    </a:p>
                    <a:p>
                      <a:endParaRPr lang="en-US" sz="1000" dirty="0"/>
                    </a:p>
                  </a:txBody>
                  <a:tcPr/>
                </a:tc>
                <a:tc>
                  <a:txBody>
                    <a:bodyPr/>
                    <a:lstStyle/>
                    <a:p>
                      <a:r>
                        <a:rPr lang="en-US" sz="1000" dirty="0" smtClean="0"/>
                        <a:t>130 ns</a:t>
                      </a:r>
                      <a:endParaRPr lang="en-US" sz="1000" dirty="0"/>
                    </a:p>
                  </a:txBody>
                  <a:tcPr/>
                </a:tc>
              </a:tr>
              <a:tr h="230443">
                <a:tc>
                  <a:txBody>
                    <a:bodyPr/>
                    <a:lstStyle/>
                    <a:p>
                      <a:r>
                        <a:rPr lang="en-US" sz="1000" dirty="0" smtClean="0"/>
                        <a:t>BMT/FMT</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3 or 4 regions, 2 layers/</a:t>
                      </a:r>
                      <a:r>
                        <a:rPr lang="en-US" sz="1000" b="1" dirty="0" err="1" smtClean="0"/>
                        <a:t>reg</a:t>
                      </a:r>
                      <a:r>
                        <a:rPr lang="en-US" sz="1000" b="1" dirty="0" smtClean="0"/>
                        <a:t>, 3 tiles/lay, 1000 strips /tiles. Charge Sharing, Lorentz Angle.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12 bit</a:t>
                      </a:r>
                      <a:r>
                        <a:rPr lang="en-US" sz="1000" b="1" baseline="0" dirty="0" smtClean="0"/>
                        <a:t> ADC, region/layer/tile/strip #</a:t>
                      </a:r>
                    </a:p>
                  </a:txBody>
                  <a:tcPr/>
                </a:tc>
                <a:tc>
                  <a:txBody>
                    <a:bodyPr/>
                    <a:lstStyle/>
                    <a:p>
                      <a:r>
                        <a:rPr lang="en-US" sz="1000" dirty="0" smtClean="0"/>
                        <a:t>130 ns</a:t>
                      </a:r>
                      <a:endParaRPr lang="en-US" sz="1000" dirty="0"/>
                    </a:p>
                  </a:txBody>
                  <a:tcPr/>
                </a:tc>
              </a:tr>
              <a:tr h="353939">
                <a:tc>
                  <a:txBody>
                    <a:bodyPr/>
                    <a:lstStyle/>
                    <a:p>
                      <a:r>
                        <a:rPr lang="en-US" sz="1000" dirty="0" smtClean="0"/>
                        <a:t>CTOF</a:t>
                      </a:r>
                      <a:endParaRPr lang="en-US" sz="1000" dirty="0"/>
                    </a:p>
                  </a:txBody>
                  <a:tcPr/>
                </a:tc>
                <a:tc>
                  <a:txBody>
                    <a:bodyPr/>
                    <a:lstStyle/>
                    <a:p>
                      <a:r>
                        <a:rPr kumimoji="0" lang="en-US" sz="1000" b="1" i="0" u="none" strike="noStrike" kern="1200" cap="none" spc="0" normalizeH="0" baseline="0" noProof="0" dirty="0" smtClean="0">
                          <a:ln>
                            <a:noFill/>
                          </a:ln>
                          <a:solidFill>
                            <a:prstClr val="black"/>
                          </a:solidFill>
                          <a:effectLst/>
                          <a:uLnTx/>
                          <a:uFillTx/>
                          <a:latin typeface="+mn-lt"/>
                          <a:ea typeface="+mn-ea"/>
                          <a:cs typeface="+mn-cs"/>
                        </a:rPr>
                        <a:t>58 </a:t>
                      </a:r>
                      <a:r>
                        <a:rPr lang="en-US" sz="1000" b="1" baseline="0" dirty="0" err="1" smtClean="0"/>
                        <a:t>scintillators</a:t>
                      </a:r>
                      <a:r>
                        <a:rPr lang="en-US" sz="1000" b="1" baseline="0" dirty="0" smtClean="0"/>
                        <a:t> , </a:t>
                      </a:r>
                      <a:r>
                        <a:rPr lang="en-US" sz="1000" baseline="0" dirty="0" smtClean="0"/>
                        <a:t>(</a:t>
                      </a:r>
                      <a:r>
                        <a:rPr lang="en-US" sz="1000" i="1" baseline="0" dirty="0" smtClean="0"/>
                        <a:t>photo-sensor quantum efficiency, attenuation length, effective velocity*)</a:t>
                      </a:r>
                      <a:endParaRPr lang="en-US" sz="1000" i="1" dirty="0"/>
                    </a:p>
                  </a:txBody>
                  <a:tcPr/>
                </a:tc>
                <a:tc>
                  <a:txBody>
                    <a:bodyPr/>
                    <a:lstStyle/>
                    <a:p>
                      <a:r>
                        <a:rPr lang="en-US" sz="1000" b="1" dirty="0" smtClean="0"/>
                        <a:t>Paddle #, </a:t>
                      </a:r>
                      <a:r>
                        <a:rPr lang="en-US" sz="1000" dirty="0" smtClean="0"/>
                        <a:t>(</a:t>
                      </a:r>
                      <a:r>
                        <a:rPr lang="en-US" sz="1000" i="1" dirty="0" smtClean="0"/>
                        <a:t>ADC, TDC*</a:t>
                      </a:r>
                      <a:r>
                        <a:rPr lang="en-US" sz="1000" dirty="0" smtClean="0"/>
                        <a:t>) </a:t>
                      </a:r>
                      <a:endParaRPr lang="en-US" sz="1000" dirty="0"/>
                    </a:p>
                  </a:txBody>
                  <a:tcPr/>
                </a:tc>
                <a:tc>
                  <a:txBody>
                    <a:bodyPr/>
                    <a:lstStyle/>
                    <a:p>
                      <a:r>
                        <a:rPr lang="en-US" sz="1000" dirty="0" smtClean="0"/>
                        <a:t>4</a:t>
                      </a:r>
                      <a:r>
                        <a:rPr lang="en-US" sz="1000" baseline="0" dirty="0" smtClean="0"/>
                        <a:t> </a:t>
                      </a:r>
                      <a:r>
                        <a:rPr lang="en-US" sz="1000" dirty="0" smtClean="0"/>
                        <a:t>ns</a:t>
                      </a:r>
                      <a:endParaRPr lang="en-US" sz="1000" dirty="0"/>
                    </a:p>
                  </a:txBody>
                  <a:tcPr/>
                </a:tc>
              </a:tr>
              <a:tr h="439400">
                <a:tc>
                  <a:txBody>
                    <a:bodyPr/>
                    <a:lstStyle/>
                    <a:p>
                      <a:r>
                        <a:rPr lang="en-US" sz="1000" dirty="0" smtClean="0"/>
                        <a:t>CND</a:t>
                      </a:r>
                      <a:endParaRPr lang="en-US" sz="1000" dirty="0"/>
                    </a:p>
                  </a:txBody>
                  <a:tcPr/>
                </a:tc>
                <a:tc>
                  <a:txBody>
                    <a:bodyPr/>
                    <a:lstStyle/>
                    <a:p>
                      <a:r>
                        <a:rPr lang="en-US" sz="1000" b="1" dirty="0" smtClean="0"/>
                        <a:t>3 or 4 layers, 48</a:t>
                      </a:r>
                      <a:r>
                        <a:rPr lang="en-US" sz="1000" b="1" baseline="0" dirty="0" smtClean="0"/>
                        <a:t> </a:t>
                      </a:r>
                      <a:r>
                        <a:rPr lang="en-US" sz="1000" b="1" baseline="0" dirty="0" err="1" smtClean="0"/>
                        <a:t>scintillators</a:t>
                      </a:r>
                      <a:r>
                        <a:rPr lang="en-US" sz="1000" b="1" baseline="0" dirty="0" smtClean="0"/>
                        <a:t> each, photo-sensor quantum efficiency, attenuation length, effective velocity, Birks Effect,  paddle resolution</a:t>
                      </a:r>
                      <a:endParaRPr lang="en-US" sz="1000" b="1" dirty="0"/>
                    </a:p>
                  </a:txBody>
                  <a:tcPr/>
                </a:tc>
                <a:tc>
                  <a:txBody>
                    <a:bodyPr/>
                    <a:lstStyle/>
                    <a:p>
                      <a:r>
                        <a:rPr lang="en-US" sz="1000" b="1" dirty="0" smtClean="0"/>
                        <a:t>Region, Paddle #, ADC, TDC</a:t>
                      </a:r>
                      <a:endParaRPr lang="en-US" sz="1000" b="1" dirty="0"/>
                    </a:p>
                  </a:txBody>
                  <a:tcPr/>
                </a:tc>
                <a:tc>
                  <a:txBody>
                    <a:bodyPr/>
                    <a:lstStyle/>
                    <a:p>
                      <a:r>
                        <a:rPr lang="en-US" sz="1000" dirty="0" smtClean="0"/>
                        <a:t>4 ns</a:t>
                      </a:r>
                      <a:endParaRPr lang="en-US" sz="1000" dirty="0"/>
                    </a:p>
                  </a:txBody>
                  <a:tcPr/>
                </a:tc>
              </a:tr>
              <a:tr h="439400">
                <a:tc>
                  <a:txBody>
                    <a:bodyPr/>
                    <a:lstStyle/>
                    <a:p>
                      <a:r>
                        <a:rPr lang="en-US" sz="1000" dirty="0" smtClean="0"/>
                        <a:t>HTCC</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12 sectors, 4 layers. Wavelength-dependent PMT quantum efficiency and gas, mirrors refraction indexes. </a:t>
                      </a:r>
                      <a:endParaRPr lang="en-US" sz="1000" b="1" dirty="0"/>
                    </a:p>
                  </a:txBody>
                  <a:tcPr/>
                </a:tc>
                <a:tc>
                  <a:txBody>
                    <a:bodyPr/>
                    <a:lstStyle/>
                    <a:p>
                      <a:r>
                        <a:rPr lang="en-US" sz="1000" b="1" dirty="0" smtClean="0"/>
                        <a:t>PMT#, ADC, TDC</a:t>
                      </a:r>
                      <a:endParaRPr lang="en-US" sz="1000" b="1" dirty="0"/>
                    </a:p>
                  </a:txBody>
                  <a:tcPr/>
                </a:tc>
                <a:tc>
                  <a:txBody>
                    <a:bodyPr/>
                    <a:lstStyle/>
                    <a:p>
                      <a:r>
                        <a:rPr lang="en-US" sz="1000" dirty="0" smtClean="0"/>
                        <a:t>100 ns</a:t>
                      </a:r>
                      <a:endParaRPr lang="en-US" sz="1000" dirty="0"/>
                    </a:p>
                  </a:txBody>
                  <a:tcPr/>
                </a:tc>
              </a:tr>
              <a:tr h="353939">
                <a:tc>
                  <a:txBody>
                    <a:bodyPr/>
                    <a:lstStyle/>
                    <a:p>
                      <a:r>
                        <a:rPr lang="en-US" sz="1000" dirty="0" smtClean="0"/>
                        <a:t>DC</a:t>
                      </a:r>
                      <a:endParaRPr lang="en-US" sz="1000" dirty="0"/>
                    </a:p>
                  </a:txBody>
                  <a:tcPr/>
                </a:tc>
                <a:tc>
                  <a:txBody>
                    <a:bodyPr/>
                    <a:lstStyle/>
                    <a:p>
                      <a:r>
                        <a:rPr lang="en-US" sz="1000" b="1" dirty="0" smtClean="0"/>
                        <a:t>3</a:t>
                      </a:r>
                      <a:r>
                        <a:rPr lang="en-US" sz="1000" b="1" baseline="0" dirty="0" smtClean="0"/>
                        <a:t> regions 2 </a:t>
                      </a:r>
                      <a:r>
                        <a:rPr lang="en-US" sz="1000" b="1" baseline="0" dirty="0" err="1" smtClean="0"/>
                        <a:t>Superlayers/reg</a:t>
                      </a:r>
                      <a:r>
                        <a:rPr lang="en-US" sz="1000" b="1" baseline="0" dirty="0" smtClean="0"/>
                        <a:t> 6 layers/SL. DOCA, drift velocity, cell resolution.</a:t>
                      </a:r>
                      <a:endParaRPr lang="en-US" sz="1000" b="1" dirty="0"/>
                    </a:p>
                  </a:txBody>
                  <a:tcPr/>
                </a:tc>
                <a:tc>
                  <a:txBody>
                    <a:bodyPr/>
                    <a:lstStyle/>
                    <a:p>
                      <a:r>
                        <a:rPr lang="en-US" sz="1000" b="1" dirty="0" smtClean="0"/>
                        <a:t>Sector, Region, SL, L, wire #, </a:t>
                      </a:r>
                      <a:r>
                        <a:rPr lang="en-US" sz="1000" i="1" dirty="0" smtClean="0"/>
                        <a:t>(ADC, TDC*)</a:t>
                      </a:r>
                      <a:endParaRPr lang="en-US" sz="1000" i="1" dirty="0"/>
                    </a:p>
                  </a:txBody>
                  <a:tcPr/>
                </a:tc>
                <a:tc>
                  <a:txBody>
                    <a:bodyPr/>
                    <a:lstStyle/>
                    <a:p>
                      <a:r>
                        <a:rPr lang="en-US" sz="1000" dirty="0" smtClean="0"/>
                        <a:t>250, 500 ns</a:t>
                      </a:r>
                      <a:endParaRPr lang="en-US" sz="1000" dirty="0"/>
                    </a:p>
                  </a:txBody>
                  <a:tcPr/>
                </a:tc>
              </a:tr>
              <a:tr h="626200">
                <a:tc>
                  <a:txBody>
                    <a:bodyPr/>
                    <a:lstStyle/>
                    <a:p>
                      <a:r>
                        <a:rPr lang="en-US" sz="1000" dirty="0" smtClean="0"/>
                        <a:t>LTCC</a:t>
                      </a:r>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36 elliptical, 36 hyperbolical mirrors,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WC*</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PMT</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 (Wavelength-dependent PMT quantum efficiency and gas, mirrors refraction indexes*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Number of photoelectrons and timing.</a:t>
                      </a:r>
                    </a:p>
                    <a:p>
                      <a:endParaRPr lang="en-US" sz="1000" dirty="0"/>
                    </a:p>
                  </a:txBody>
                  <a:tcPr/>
                </a:tc>
                <a:tc>
                  <a:txBody>
                    <a:bodyPr/>
                    <a:lstStyle/>
                    <a:p>
                      <a:r>
                        <a:rPr lang="en-US" sz="1000" b="1" dirty="0" smtClean="0"/>
                        <a:t>Sector, PMT# L/R</a:t>
                      </a:r>
                      <a:r>
                        <a:rPr lang="en-US" sz="1000" b="1" i="1" dirty="0" smtClean="0"/>
                        <a:t>, </a:t>
                      </a:r>
                      <a:r>
                        <a:rPr lang="en-US" sz="1000" i="1" dirty="0" smtClean="0"/>
                        <a:t>(ADC, TDC*)</a:t>
                      </a:r>
                      <a:endParaRPr lang="en-US" sz="1000" i="1" dirty="0"/>
                    </a:p>
                  </a:txBody>
                  <a:tcPr/>
                </a:tc>
                <a:tc>
                  <a:txBody>
                    <a:bodyPr/>
                    <a:lstStyle/>
                    <a:p>
                      <a:r>
                        <a:rPr lang="en-US" sz="1000" dirty="0" smtClean="0"/>
                        <a:t>100 ns</a:t>
                      </a:r>
                      <a:endParaRPr lang="en-US" sz="1000" dirty="0"/>
                    </a:p>
                  </a:txBody>
                  <a:tcPr/>
                </a:tc>
              </a:tr>
              <a:tr h="353939">
                <a:tc>
                  <a:txBody>
                    <a:bodyPr/>
                    <a:lstStyle/>
                    <a:p>
                      <a:r>
                        <a:rPr lang="en-US" sz="1000" dirty="0" smtClean="0"/>
                        <a:t>FTOF</a:t>
                      </a:r>
                      <a:endParaRPr lang="en-US" sz="1000" dirty="0"/>
                    </a:p>
                  </a:txBody>
                  <a:tcPr/>
                </a:tc>
                <a:tc>
                  <a:txBody>
                    <a:bodyPr/>
                    <a:lstStyle/>
                    <a:p>
                      <a:r>
                        <a:rPr lang="en-US" sz="1000" b="1" dirty="0" smtClean="0"/>
                        <a:t>3 panels,</a:t>
                      </a:r>
                      <a:r>
                        <a:rPr lang="en-US" sz="1000" b="1" baseline="0" dirty="0" smtClean="0"/>
                        <a:t> 5, 56, 120 paddles. </a:t>
                      </a:r>
                      <a:r>
                        <a:rPr lang="en-US" sz="1000" i="1" baseline="0" dirty="0" smtClean="0"/>
                        <a:t>(photo-sensor quantum efficiency, attenuation length, effective velocity*)</a:t>
                      </a:r>
                      <a:endParaRPr lang="en-US" sz="1000" i="1" dirty="0"/>
                    </a:p>
                  </a:txBody>
                  <a:tcPr/>
                </a:tc>
                <a:tc>
                  <a:txBody>
                    <a:bodyPr/>
                    <a:lstStyle/>
                    <a:p>
                      <a:r>
                        <a:rPr lang="en-US" sz="1000" b="1" dirty="0" smtClean="0"/>
                        <a:t>Sector, Panel, PMT#, ADC, TDC</a:t>
                      </a:r>
                      <a:endParaRPr lang="en-US" sz="1000" b="1" dirty="0"/>
                    </a:p>
                  </a:txBody>
                  <a:tcPr/>
                </a:tc>
                <a:tc>
                  <a:txBody>
                    <a:bodyPr/>
                    <a:lstStyle/>
                    <a:p>
                      <a:r>
                        <a:rPr lang="en-US" sz="1000" dirty="0" smtClean="0"/>
                        <a:t>4 ns</a:t>
                      </a:r>
                      <a:endParaRPr lang="en-US" sz="1000" dirty="0"/>
                    </a:p>
                  </a:txBody>
                  <a:tcPr/>
                </a:tc>
              </a:tr>
              <a:tr h="353939">
                <a:tc>
                  <a:txBody>
                    <a:bodyPr/>
                    <a:lstStyle/>
                    <a:p>
                      <a:r>
                        <a:rPr lang="en-US" sz="1000" dirty="0" smtClean="0"/>
                        <a:t>PCAL</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15 </a:t>
                      </a:r>
                      <a:r>
                        <a:rPr lang="en-US" sz="1000" b="1" baseline="0" dirty="0" smtClean="0"/>
                        <a:t> </a:t>
                      </a:r>
                      <a:r>
                        <a:rPr lang="en-US" sz="1000" b="1" dirty="0" smtClean="0"/>
                        <a:t>layers, </a:t>
                      </a:r>
                      <a:r>
                        <a:rPr lang="en-US" sz="1000" b="1" dirty="0" err="1" smtClean="0"/>
                        <a:t>u,v,w</a:t>
                      </a:r>
                      <a:r>
                        <a:rPr lang="en-US" sz="1000" b="1" dirty="0" smtClean="0"/>
                        <a:t> views,</a:t>
                      </a:r>
                      <a:r>
                        <a:rPr lang="en-US" sz="1000" b="1" baseline="0" dirty="0" smtClean="0"/>
                        <a:t> 24 </a:t>
                      </a:r>
                      <a:r>
                        <a:rPr lang="en-US" sz="1000" b="1" baseline="0" dirty="0" err="1" smtClean="0"/>
                        <a:t>scintillators</a:t>
                      </a:r>
                      <a:r>
                        <a:rPr lang="en-US" sz="1000" b="1" baseline="0" dirty="0" smtClean="0"/>
                        <a:t>/view </a:t>
                      </a:r>
                      <a:r>
                        <a:rPr lang="en-US" sz="1000" b="1" dirty="0" smtClean="0"/>
                        <a:t>, </a:t>
                      </a:r>
                      <a:r>
                        <a:rPr lang="en-US" sz="1000" b="1" baseline="0" dirty="0" smtClean="0"/>
                        <a:t>attenuation length, effective velocity, PMT gain, number of photons/charge</a:t>
                      </a:r>
                      <a:endParaRPr lang="en-US" sz="1000"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t>Sector, stack, view, strip, ADC, TDC</a:t>
                      </a:r>
                    </a:p>
                  </a:txBody>
                  <a:tcPr/>
                </a:tc>
                <a:tc>
                  <a:txBody>
                    <a:bodyPr/>
                    <a:lstStyle/>
                    <a:p>
                      <a:r>
                        <a:rPr lang="en-US" sz="1000" dirty="0" smtClean="0"/>
                        <a:t>200 ns</a:t>
                      </a:r>
                      <a:endParaRPr lang="en-US" sz="1000" dirty="0"/>
                    </a:p>
                  </a:txBody>
                  <a:tcPr/>
                </a:tc>
              </a:tr>
              <a:tr h="353939">
                <a:tc>
                  <a:txBody>
                    <a:bodyPr/>
                    <a:lstStyle/>
                    <a:p>
                      <a:r>
                        <a:rPr lang="en-US" sz="1000" dirty="0" smtClean="0"/>
                        <a:t>EC</a:t>
                      </a:r>
                      <a:endParaRPr lang="en-US" sz="1000" dirty="0"/>
                    </a:p>
                  </a:txBody>
                  <a:tcPr/>
                </a:tc>
                <a:tc>
                  <a:txBody>
                    <a:bodyPr/>
                    <a:lstStyle/>
                    <a:p>
                      <a:r>
                        <a:rPr lang="en-US" sz="1000" b="1" dirty="0" smtClean="0"/>
                        <a:t>39</a:t>
                      </a:r>
                      <a:r>
                        <a:rPr lang="en-US" sz="1000" b="1" baseline="0" dirty="0" smtClean="0"/>
                        <a:t> </a:t>
                      </a:r>
                      <a:r>
                        <a:rPr lang="en-US" sz="1000" b="1" dirty="0" smtClean="0"/>
                        <a:t>layers, </a:t>
                      </a:r>
                      <a:r>
                        <a:rPr lang="en-US" sz="1000" b="1" dirty="0" err="1" smtClean="0"/>
                        <a:t>u</a:t>
                      </a:r>
                      <a:r>
                        <a:rPr lang="en-US" sz="1000" b="1" dirty="0" smtClean="0"/>
                        <a:t>, </a:t>
                      </a:r>
                      <a:r>
                        <a:rPr lang="en-US" sz="1000" b="1" dirty="0" err="1" smtClean="0"/>
                        <a:t>v</a:t>
                      </a:r>
                      <a:r>
                        <a:rPr lang="en-US" sz="1000" b="1" dirty="0" smtClean="0"/>
                        <a:t>, </a:t>
                      </a:r>
                      <a:r>
                        <a:rPr lang="en-US" sz="1000" b="1" dirty="0" err="1" smtClean="0"/>
                        <a:t>w</a:t>
                      </a:r>
                      <a:r>
                        <a:rPr lang="en-US" sz="1000" b="1" dirty="0" smtClean="0"/>
                        <a:t> views, 36 </a:t>
                      </a:r>
                      <a:r>
                        <a:rPr lang="en-US" sz="1000" b="1" dirty="0" err="1" smtClean="0"/>
                        <a:t>scintillators</a:t>
                      </a:r>
                      <a:r>
                        <a:rPr lang="en-US" sz="1000" b="1" dirty="0" smtClean="0"/>
                        <a:t>/view, </a:t>
                      </a:r>
                      <a:r>
                        <a:rPr lang="en-US" sz="1000" b="1" baseline="0" dirty="0" smtClean="0"/>
                        <a:t>attenuation length, effective velocity, PMT gain, number of photons/charge</a:t>
                      </a:r>
                      <a:endParaRPr lang="en-US" sz="1000" b="1" dirty="0"/>
                    </a:p>
                  </a:txBody>
                  <a:tcPr/>
                </a:tc>
                <a:tc>
                  <a:txBody>
                    <a:bodyPr/>
                    <a:lstStyle/>
                    <a:p>
                      <a:r>
                        <a:rPr lang="en-US" sz="1000" b="1" dirty="0" smtClean="0"/>
                        <a:t>Sector, stack, view, strip, ADC, TDC</a:t>
                      </a:r>
                      <a:endParaRPr lang="en-US" sz="1000" b="1" dirty="0"/>
                    </a:p>
                  </a:txBody>
                  <a:tcPr/>
                </a:tc>
                <a:tc>
                  <a:txBody>
                    <a:bodyPr/>
                    <a:lstStyle/>
                    <a:p>
                      <a:r>
                        <a:rPr lang="en-US" sz="1000" dirty="0" smtClean="0"/>
                        <a:t>200 ns</a:t>
                      </a:r>
                      <a:endParaRPr lang="en-US" sz="1000" dirty="0"/>
                    </a:p>
                  </a:txBody>
                  <a:tcPr/>
                </a:tc>
              </a:tr>
              <a:tr h="353939">
                <a:tc>
                  <a:txBody>
                    <a:bodyPr/>
                    <a:lstStyle/>
                    <a:p>
                      <a:r>
                        <a:rPr lang="en-US" sz="1000" dirty="0" smtClean="0"/>
                        <a:t>RICH</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Wavelength-dependent PMT quantum efficiency and gas, mirrors refraction indexes. Multi-channel PMT</a:t>
                      </a:r>
                      <a:endParaRPr lang="en-US" sz="1000" b="1" dirty="0"/>
                    </a:p>
                  </a:txBody>
                  <a:tcPr/>
                </a:tc>
                <a:tc>
                  <a:txBody>
                    <a:bodyPr/>
                    <a:lstStyle/>
                    <a:p>
                      <a:r>
                        <a:rPr lang="en-US" sz="1000" b="1" dirty="0" smtClean="0"/>
                        <a:t>Multi-channel</a:t>
                      </a:r>
                      <a:r>
                        <a:rPr lang="en-US" sz="1000" b="1" baseline="0" dirty="0" smtClean="0"/>
                        <a:t> PMT#, ADC, TDC</a:t>
                      </a:r>
                      <a:endParaRPr lang="en-US" sz="1000" b="1" dirty="0"/>
                    </a:p>
                  </a:txBody>
                  <a:tcPr/>
                </a:tc>
                <a:tc>
                  <a:txBody>
                    <a:bodyPr/>
                    <a:lstStyle/>
                    <a:p>
                      <a:r>
                        <a:rPr lang="en-US" sz="1000" dirty="0" smtClean="0"/>
                        <a:t>4 ns</a:t>
                      </a:r>
                      <a:endParaRPr lang="en-US" sz="1000" dirty="0"/>
                    </a:p>
                  </a:txBody>
                  <a:tcPr/>
                </a:tc>
              </a:tr>
              <a:tr h="230443">
                <a:tc>
                  <a:txBody>
                    <a:bodyPr/>
                    <a:lstStyle/>
                    <a:p>
                      <a:r>
                        <a:rPr lang="en-US" sz="1000" dirty="0" smtClean="0"/>
                        <a:t>FT</a:t>
                      </a:r>
                      <a:endParaRPr lang="en-US" sz="1000" dirty="0"/>
                    </a:p>
                  </a:txBody>
                  <a:tcPr/>
                </a:tc>
                <a:tc>
                  <a:txBody>
                    <a:bodyPr/>
                    <a:lstStyle/>
                    <a:p>
                      <a:r>
                        <a:rPr lang="en-US" sz="1000" b="1" dirty="0" smtClean="0"/>
                        <a:t>Light Yield for PbWO4, APD Quantum Efficiency, gain, noise. </a:t>
                      </a:r>
                      <a:endParaRPr lang="en-US" sz="1000" b="1" dirty="0"/>
                    </a:p>
                  </a:txBody>
                  <a:tcPr/>
                </a:tc>
                <a:tc>
                  <a:txBody>
                    <a:bodyPr/>
                    <a:lstStyle/>
                    <a:p>
                      <a:r>
                        <a:rPr lang="en-US" sz="1000" b="1" dirty="0" smtClean="0"/>
                        <a:t>PMT#, ADC, TDC</a:t>
                      </a:r>
                      <a:endParaRPr lang="en-US" sz="1000" b="1" dirty="0"/>
                    </a:p>
                  </a:txBody>
                  <a:tcPr/>
                </a:tc>
                <a:tc>
                  <a:txBody>
                    <a:bodyPr/>
                    <a:lstStyle/>
                    <a:p>
                      <a:r>
                        <a:rPr lang="en-US" sz="1000" dirty="0" smtClean="0"/>
                        <a:t>132 ns</a:t>
                      </a:r>
                      <a:endParaRPr lang="en-US" sz="1000" dirty="0"/>
                    </a:p>
                  </a:txBody>
                  <a:tcPr/>
                </a:tc>
              </a:tr>
            </a:tbl>
          </a:graphicData>
        </a:graphic>
      </p:graphicFrame>
      <p:sp>
        <p:nvSpPr>
          <p:cNvPr id="6" name="TextBox 5"/>
          <p:cNvSpPr txBox="1"/>
          <p:nvPr/>
        </p:nvSpPr>
        <p:spPr>
          <a:xfrm>
            <a:off x="1564222" y="6335174"/>
            <a:ext cx="1161759" cy="307777"/>
          </a:xfrm>
          <a:prstGeom prst="rect">
            <a:avLst/>
          </a:prstGeom>
          <a:noFill/>
        </p:spPr>
        <p:txBody>
          <a:bodyPr wrap="none" rtlCol="0">
            <a:spAutoFit/>
          </a:bodyPr>
          <a:lstStyle/>
          <a:p>
            <a:r>
              <a:rPr lang="en-US" sz="1400" i="1" dirty="0" smtClean="0"/>
              <a:t>* In progress</a:t>
            </a:r>
            <a:endParaRPr lang="en-US" sz="1400" i="1" dirty="0"/>
          </a:p>
        </p:txBody>
      </p:sp>
    </p:spTree>
    <p:extLst>
      <p:ext uri="{BB962C8B-B14F-4D97-AF65-F5344CB8AC3E}">
        <p14:creationId xmlns:p14="http://schemas.microsoft.com/office/powerpoint/2010/main" val="326947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4" y="863591"/>
            <a:ext cx="4224867" cy="5774267"/>
          </a:xfrm>
        </p:spPr>
        <p:txBody>
          <a:bodyPr>
            <a:noAutofit/>
          </a:bodyPr>
          <a:lstStyle/>
          <a:p>
            <a:pPr>
              <a:buFont typeface="Wingdings" charset="2"/>
              <a:buChar char="§"/>
            </a:pPr>
            <a:r>
              <a:rPr lang="en-US" sz="2000" dirty="0" smtClean="0">
                <a:latin typeface="Calibri"/>
                <a:cs typeface="Calibri"/>
              </a:rPr>
              <a:t>Object Oriented Design</a:t>
            </a:r>
          </a:p>
          <a:p>
            <a:pPr lvl="1">
              <a:buFont typeface="Arial"/>
              <a:buChar char="•"/>
            </a:pPr>
            <a:r>
              <a:rPr lang="en-US" sz="1800" dirty="0">
                <a:latin typeface="Calibri" charset="0"/>
              </a:rPr>
              <a:t>C</a:t>
            </a:r>
            <a:r>
              <a:rPr lang="en-US" sz="1800" dirty="0" smtClean="0">
                <a:latin typeface="Calibri" charset="0"/>
              </a:rPr>
              <a:t>++ classes, Standard Template Library</a:t>
            </a:r>
          </a:p>
          <a:p>
            <a:pPr lvl="1"/>
            <a:endParaRPr lang="en-US" sz="700" dirty="0" smtClean="0">
              <a:latin typeface="Calibri" charset="0"/>
            </a:endParaRPr>
          </a:p>
          <a:p>
            <a:pPr>
              <a:buFont typeface="Wingdings" charset="2"/>
              <a:buChar char="§"/>
            </a:pPr>
            <a:r>
              <a:rPr lang="en-US" sz="2000" dirty="0" smtClean="0">
                <a:latin typeface="Calibri" charset="0"/>
              </a:rPr>
              <a:t>Includes the complete </a:t>
            </a:r>
            <a:r>
              <a:rPr lang="en-US" sz="2000" i="1" dirty="0" smtClean="0">
                <a:solidFill>
                  <a:srgbClr val="C00000"/>
                </a:solidFill>
                <a:latin typeface="Calibri" charset="0"/>
              </a:rPr>
              <a:t>CLAS12</a:t>
            </a:r>
            <a:r>
              <a:rPr lang="en-US" sz="2000" dirty="0" smtClean="0">
                <a:latin typeface="Calibri" charset="0"/>
              </a:rPr>
              <a:t> base line</a:t>
            </a:r>
          </a:p>
          <a:p>
            <a:endParaRPr lang="en-US" sz="700" dirty="0" smtClean="0">
              <a:latin typeface="Calibri" charset="0"/>
            </a:endParaRPr>
          </a:p>
          <a:p>
            <a:pPr>
              <a:buFont typeface="Wingdings" charset="2"/>
              <a:buChar char="§"/>
            </a:pPr>
            <a:r>
              <a:rPr lang="en-US" sz="2000" dirty="0" smtClean="0">
                <a:latin typeface="Calibri" charset="0"/>
              </a:rPr>
              <a:t>Includes all detectors upgrades to </a:t>
            </a:r>
            <a:r>
              <a:rPr lang="en-US" sz="2000" i="1" dirty="0" smtClean="0">
                <a:solidFill>
                  <a:srgbClr val="C00000"/>
                </a:solidFill>
                <a:latin typeface="Calibri" charset="0"/>
              </a:rPr>
              <a:t>CLAS12 </a:t>
            </a:r>
          </a:p>
          <a:p>
            <a:endParaRPr lang="en-US" sz="700" dirty="0" smtClean="0">
              <a:latin typeface="Calibri" charset="0"/>
            </a:endParaRPr>
          </a:p>
          <a:p>
            <a:pPr>
              <a:buFont typeface="Wingdings" charset="2"/>
              <a:buChar char="§"/>
            </a:pPr>
            <a:r>
              <a:rPr lang="en-US" sz="2000" dirty="0" smtClean="0">
                <a:latin typeface="Calibri" charset="0"/>
              </a:rPr>
              <a:t>In use since 2007 for: </a:t>
            </a:r>
          </a:p>
          <a:p>
            <a:pPr lvl="1">
              <a:buFont typeface="Arial"/>
              <a:buChar char="•"/>
            </a:pPr>
            <a:r>
              <a:rPr lang="en-US" sz="1800" dirty="0" smtClean="0">
                <a:latin typeface="Calibri" charset="0"/>
              </a:rPr>
              <a:t>input for detector design and optimization </a:t>
            </a:r>
          </a:p>
          <a:p>
            <a:pPr lvl="1">
              <a:buFont typeface="Arial"/>
              <a:buChar char="•"/>
            </a:pPr>
            <a:r>
              <a:rPr lang="en-US" sz="1800" dirty="0" smtClean="0">
                <a:latin typeface="Calibri" charset="0"/>
              </a:rPr>
              <a:t>event reconstruction  </a:t>
            </a:r>
          </a:p>
          <a:p>
            <a:pPr lvl="1">
              <a:buFont typeface="Arial"/>
              <a:buChar char="•"/>
            </a:pPr>
            <a:r>
              <a:rPr lang="en-US" sz="1800" dirty="0" smtClean="0">
                <a:latin typeface="Calibri" charset="0"/>
              </a:rPr>
              <a:t>high level physics analysis</a:t>
            </a:r>
          </a:p>
          <a:p>
            <a:pPr lvl="1">
              <a:buFont typeface="Arial"/>
              <a:buChar char="•"/>
            </a:pPr>
            <a:r>
              <a:rPr lang="en-US" sz="1800" dirty="0" smtClean="0">
                <a:latin typeface="Calibri" charset="0"/>
              </a:rPr>
              <a:t>beam background</a:t>
            </a:r>
          </a:p>
          <a:p>
            <a:pPr>
              <a:buFont typeface="Wingdings" charset="2"/>
              <a:buChar char="§"/>
            </a:pPr>
            <a:r>
              <a:rPr lang="en-US" sz="2000" dirty="0" smtClean="0">
                <a:latin typeface="Calibri" charset="0"/>
              </a:rPr>
              <a:t>No hardcoded numbers: geometry, digitization from database </a:t>
            </a:r>
          </a:p>
          <a:p>
            <a:endParaRPr lang="en-US" sz="1200" dirty="0" smtClean="0"/>
          </a:p>
          <a:p>
            <a:pPr lvl="1"/>
            <a:endParaRPr lang="en-US" sz="1200" b="0" dirty="0" smtClean="0"/>
          </a:p>
        </p:txBody>
      </p:sp>
      <p:sp>
        <p:nvSpPr>
          <p:cNvPr id="6" name="Title 5"/>
          <p:cNvSpPr txBox="1">
            <a:spLocks noGrp="1"/>
          </p:cNvSpPr>
          <p:nvPr>
            <p:ph type="title"/>
          </p:nvPr>
        </p:nvSpPr>
        <p:spPr>
          <a:xfrm>
            <a:off x="1701662" y="199579"/>
            <a:ext cx="5740674" cy="584775"/>
          </a:xfrm>
          <a:prstGeom prst="rect">
            <a:avLst/>
          </a:prstGeom>
          <a:noFill/>
        </p:spPr>
        <p:txBody>
          <a:bodyPr wrap="none" rtlCol="0">
            <a:spAutoFit/>
          </a:bodyPr>
          <a:lstStyle/>
          <a:p>
            <a:r>
              <a:rPr lang="en-US" sz="3200" b="1" kern="0" dirty="0" smtClean="0">
                <a:solidFill>
                  <a:srgbClr val="C00000"/>
                </a:solidFill>
                <a:latin typeface="Arial"/>
                <a:ea typeface="ＭＳ Ｐゴシック" charset="-128"/>
                <a:cs typeface="+mj-cs"/>
              </a:rPr>
              <a:t>GE</a:t>
            </a:r>
            <a:r>
              <a:rPr lang="en-US" sz="3200" b="1" kern="0" dirty="0" smtClean="0">
                <a:solidFill>
                  <a:srgbClr val="333399"/>
                </a:solidFill>
                <a:latin typeface="Arial"/>
                <a:ea typeface="ＭＳ Ｐゴシック" charset="-128"/>
                <a:cs typeface="+mj-cs"/>
              </a:rPr>
              <a:t>ant4 </a:t>
            </a:r>
            <a:r>
              <a:rPr lang="en-US" sz="3200" b="1" kern="0" dirty="0" smtClean="0">
                <a:solidFill>
                  <a:srgbClr val="C00000"/>
                </a:solidFill>
                <a:latin typeface="Arial"/>
                <a:ea typeface="ＭＳ Ｐゴシック" charset="-128"/>
                <a:cs typeface="+mj-cs"/>
              </a:rPr>
              <a:t>M</a:t>
            </a:r>
            <a:r>
              <a:rPr lang="en-US" sz="3200" b="1" kern="0" dirty="0" smtClean="0">
                <a:solidFill>
                  <a:srgbClr val="333399"/>
                </a:solidFill>
                <a:latin typeface="Arial"/>
                <a:ea typeface="ＭＳ Ｐゴシック" charset="-128"/>
                <a:cs typeface="+mj-cs"/>
              </a:rPr>
              <a:t>onte-</a:t>
            </a:r>
            <a:r>
              <a:rPr lang="en-US" sz="3200" b="1" kern="0" dirty="0" smtClean="0">
                <a:solidFill>
                  <a:srgbClr val="C00000"/>
                </a:solidFill>
                <a:latin typeface="Arial"/>
                <a:ea typeface="ＭＳ Ｐゴシック" charset="-128"/>
                <a:cs typeface="+mj-cs"/>
              </a:rPr>
              <a:t>C</a:t>
            </a:r>
            <a:r>
              <a:rPr lang="en-US" sz="3200" b="1" kern="0" dirty="0" smtClean="0">
                <a:solidFill>
                  <a:srgbClr val="333399"/>
                </a:solidFill>
                <a:latin typeface="Arial"/>
                <a:ea typeface="ＭＳ Ｐゴシック" charset="-128"/>
                <a:cs typeface="+mj-cs"/>
              </a:rPr>
              <a:t>arlo (</a:t>
            </a:r>
            <a:r>
              <a:rPr lang="en-US" sz="3200" b="1" kern="0" dirty="0" smtClean="0">
                <a:solidFill>
                  <a:srgbClr val="C00000"/>
                </a:solidFill>
                <a:latin typeface="Arial"/>
                <a:ea typeface="ＭＳ Ｐゴシック" charset="-128"/>
                <a:cs typeface="+mj-cs"/>
              </a:rPr>
              <a:t>GEMC</a:t>
            </a:r>
            <a:r>
              <a:rPr lang="en-US" sz="3200" b="1" kern="0" dirty="0" smtClean="0">
                <a:solidFill>
                  <a:srgbClr val="333399"/>
                </a:solidFill>
                <a:latin typeface="Arial"/>
                <a:ea typeface="ＭＳ Ｐゴシック" charset="-128"/>
                <a:cs typeface="+mj-cs"/>
              </a:rPr>
              <a:t>)</a:t>
            </a:r>
            <a:endParaRPr lang="en-US" dirty="0"/>
          </a:p>
        </p:txBody>
      </p:sp>
      <p:grpSp>
        <p:nvGrpSpPr>
          <p:cNvPr id="2" name="Group 23"/>
          <p:cNvGrpSpPr/>
          <p:nvPr/>
        </p:nvGrpSpPr>
        <p:grpSpPr>
          <a:xfrm>
            <a:off x="4582160" y="1469532"/>
            <a:ext cx="4472846" cy="4926465"/>
            <a:chOff x="4582160" y="1469532"/>
            <a:chExt cx="4472846" cy="4926465"/>
          </a:xfrm>
        </p:grpSpPr>
        <p:pic>
          <p:nvPicPr>
            <p:cNvPr id="23" name="Picture 22" descr="Screen shot 2012-05-09 at 8.27.26 AM.png"/>
            <p:cNvPicPr>
              <a:picLocks noChangeAspect="1"/>
            </p:cNvPicPr>
            <p:nvPr/>
          </p:nvPicPr>
          <p:blipFill>
            <a:blip r:embed="rId2"/>
            <a:srcRect l="5193" r="6060"/>
            <a:stretch>
              <a:fillRect/>
            </a:stretch>
          </p:blipFill>
          <p:spPr>
            <a:xfrm>
              <a:off x="4582160" y="1850184"/>
              <a:ext cx="3983489" cy="3811278"/>
            </a:xfrm>
            <a:prstGeom prst="rect">
              <a:avLst/>
            </a:prstGeom>
            <a:ln>
              <a:noFill/>
            </a:ln>
            <a:effectLst>
              <a:outerShdw blurRad="292100" dist="139700" dir="2700000" algn="tl" rotWithShape="0">
                <a:srgbClr val="333333">
                  <a:alpha val="65000"/>
                </a:srgbClr>
              </a:outerShdw>
            </a:effectLst>
          </p:spPr>
        </p:pic>
        <p:grpSp>
          <p:nvGrpSpPr>
            <p:cNvPr id="4" name="Group 42"/>
            <p:cNvGrpSpPr/>
            <p:nvPr/>
          </p:nvGrpSpPr>
          <p:grpSpPr>
            <a:xfrm>
              <a:off x="4792746" y="1469532"/>
              <a:ext cx="4262260" cy="4926465"/>
              <a:chOff x="4792746" y="1469532"/>
              <a:chExt cx="4262260" cy="4926465"/>
            </a:xfrm>
          </p:grpSpPr>
          <p:sp>
            <p:nvSpPr>
              <p:cNvPr id="5" name="TextBox 4"/>
              <p:cNvSpPr txBox="1"/>
              <p:nvPr/>
            </p:nvSpPr>
            <p:spPr>
              <a:xfrm>
                <a:off x="8246534" y="2692400"/>
                <a:ext cx="45397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a:solidFill>
                      <a:prstClr val="white"/>
                    </a:solidFill>
                  </a:rPr>
                  <a:t>DC</a:t>
                </a:r>
              </a:p>
            </p:txBody>
          </p:sp>
          <p:cxnSp>
            <p:nvCxnSpPr>
              <p:cNvPr id="8" name="Straight Arrow Connector 7"/>
              <p:cNvCxnSpPr/>
              <p:nvPr/>
            </p:nvCxnSpPr>
            <p:spPr>
              <a:xfrm rot="10800000">
                <a:off x="7653868" y="2692400"/>
                <a:ext cx="592668" cy="135466"/>
              </a:xfrm>
              <a:prstGeom prst="straightConnector1">
                <a:avLst/>
              </a:prstGeom>
              <a:ln w="15875"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1"/>
              </p:cNvCxnSpPr>
              <p:nvPr/>
            </p:nvCxnSpPr>
            <p:spPr>
              <a:xfrm rot="10800000" flipV="1">
                <a:off x="7442338" y="2877066"/>
                <a:ext cx="804197" cy="184666"/>
              </a:xfrm>
              <a:prstGeom prst="straightConnector1">
                <a:avLst/>
              </a:prstGeom>
              <a:ln w="15875"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1"/>
              </p:cNvCxnSpPr>
              <p:nvPr/>
            </p:nvCxnSpPr>
            <p:spPr>
              <a:xfrm rot="10800000" flipV="1">
                <a:off x="7653868" y="2877066"/>
                <a:ext cx="592666" cy="729734"/>
              </a:xfrm>
              <a:prstGeom prst="straightConnector1">
                <a:avLst/>
              </a:prstGeom>
              <a:ln w="15875"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944964" y="2057401"/>
                <a:ext cx="62068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solidFill>
                      <a:prstClr val="white"/>
                    </a:solidFill>
                  </a:rPr>
                  <a:t>LTCC</a:t>
                </a:r>
              </a:p>
            </p:txBody>
          </p:sp>
          <p:cxnSp>
            <p:nvCxnSpPr>
              <p:cNvPr id="16" name="Straight Arrow Connector 15"/>
              <p:cNvCxnSpPr/>
              <p:nvPr/>
            </p:nvCxnSpPr>
            <p:spPr>
              <a:xfrm rot="10800000" flipV="1">
                <a:off x="6358470" y="2252132"/>
                <a:ext cx="1586495" cy="575733"/>
              </a:xfrm>
              <a:prstGeom prst="straightConnector1">
                <a:avLst/>
              </a:prstGeom>
              <a:ln w="15875"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24281" y="1501798"/>
                <a:ext cx="655573"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solidFill>
                      <a:srgbClr val="000090"/>
                    </a:solidFill>
                  </a:rPr>
                  <a:t>FTOF</a:t>
                </a:r>
              </a:p>
            </p:txBody>
          </p:sp>
          <p:cxnSp>
            <p:nvCxnSpPr>
              <p:cNvPr id="20" name="Straight Arrow Connector 19"/>
              <p:cNvCxnSpPr>
                <a:stCxn id="19" idx="1"/>
              </p:cNvCxnSpPr>
              <p:nvPr/>
            </p:nvCxnSpPr>
            <p:spPr>
              <a:xfrm rot="10800000" flipV="1">
                <a:off x="6561669" y="1686463"/>
                <a:ext cx="762612" cy="565667"/>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030683" y="1469532"/>
                <a:ext cx="65915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solidFill>
                      <a:srgbClr val="000090"/>
                    </a:solidFill>
                  </a:rPr>
                  <a:t>PCAL</a:t>
                </a:r>
              </a:p>
            </p:txBody>
          </p:sp>
          <p:sp>
            <p:nvSpPr>
              <p:cNvPr id="26" name="TextBox 25"/>
              <p:cNvSpPr txBox="1"/>
              <p:nvPr/>
            </p:nvSpPr>
            <p:spPr>
              <a:xfrm>
                <a:off x="4792746" y="1882800"/>
                <a:ext cx="505267"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a:solidFill>
                      <a:schemeClr val="bg1"/>
                    </a:solidFill>
                  </a:rPr>
                  <a:t>EC</a:t>
                </a:r>
              </a:p>
            </p:txBody>
          </p:sp>
          <p:cxnSp>
            <p:nvCxnSpPr>
              <p:cNvPr id="27" name="Straight Arrow Connector 26"/>
              <p:cNvCxnSpPr/>
              <p:nvPr/>
            </p:nvCxnSpPr>
            <p:spPr>
              <a:xfrm rot="5400000">
                <a:off x="5874444" y="2039039"/>
                <a:ext cx="521729" cy="209250"/>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a:off x="5175934" y="2297264"/>
                <a:ext cx="304801" cy="214532"/>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069155" y="5657332"/>
                <a:ext cx="68480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solidFill>
                      <a:prstClr val="white"/>
                    </a:solidFill>
                  </a:rPr>
                  <a:t>HTCC</a:t>
                </a:r>
              </a:p>
            </p:txBody>
          </p:sp>
          <p:cxnSp>
            <p:nvCxnSpPr>
              <p:cNvPr id="34" name="Straight Arrow Connector 33"/>
              <p:cNvCxnSpPr/>
              <p:nvPr/>
            </p:nvCxnSpPr>
            <p:spPr>
              <a:xfrm rot="5400000" flipH="1" flipV="1">
                <a:off x="6264844" y="4597893"/>
                <a:ext cx="1356265" cy="762614"/>
              </a:xfrm>
              <a:prstGeom prst="straightConnector1">
                <a:avLst/>
              </a:prstGeom>
              <a:ln w="15875"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24281" y="5472667"/>
                <a:ext cx="1730725" cy="92333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solidFill>
                      <a:srgbClr val="000090"/>
                    </a:solidFill>
                  </a:rPr>
                  <a:t>Central Detector</a:t>
                </a:r>
              </a:p>
              <a:p>
                <a:r>
                  <a:rPr lang="en-US" dirty="0">
                    <a:solidFill>
                      <a:srgbClr val="000090"/>
                    </a:solidFill>
                  </a:rPr>
                  <a:t>BST, BMT, FMT, </a:t>
                </a:r>
              </a:p>
              <a:p>
                <a:r>
                  <a:rPr lang="en-US" dirty="0">
                    <a:solidFill>
                      <a:srgbClr val="000090"/>
                    </a:solidFill>
                  </a:rPr>
                  <a:t>CTOF, CND</a:t>
                </a:r>
              </a:p>
            </p:txBody>
          </p:sp>
          <p:cxnSp>
            <p:nvCxnSpPr>
              <p:cNvPr id="38" name="Straight Arrow Connector 37"/>
              <p:cNvCxnSpPr/>
              <p:nvPr/>
            </p:nvCxnSpPr>
            <p:spPr>
              <a:xfrm rot="16200000" flipV="1">
                <a:off x="8108159" y="5015177"/>
                <a:ext cx="595866" cy="319114"/>
              </a:xfrm>
              <a:prstGeom prst="straightConnector1">
                <a:avLst/>
              </a:prstGeom>
              <a:ln w="158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286422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Powerpoint Template Lehman Review June 07">
  <a:themeElements>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owerpoint Template Lehman Review June 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owerpoint Template Lehman Review June 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owerpoint Template Lehman Review June 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8358</TotalTime>
  <Words>2868</Words>
  <Application>Microsoft Macintosh PowerPoint</Application>
  <PresentationFormat>On-screen Show (4:3)</PresentationFormat>
  <Paragraphs>572</Paragraphs>
  <Slides>38</Slides>
  <Notes>16</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1_Powerpoint Template Lehman Review June 07</vt:lpstr>
      <vt:lpstr>2_Powerpoint Template Lehman Review June 07</vt:lpstr>
      <vt:lpstr>3_Powerpoint Template Lehman Review June 07</vt:lpstr>
      <vt:lpstr>4_Powerpoint Template Lehman Review June 07</vt:lpstr>
      <vt:lpstr>Software Project  for Hall B 12 GeV Upgrade Status and Plans </vt:lpstr>
      <vt:lpstr>Outline</vt:lpstr>
      <vt:lpstr>CLAS12 – Design Parameters</vt:lpstr>
      <vt:lpstr>CLAS12 – Solenoid and Torus Magnets</vt:lpstr>
      <vt:lpstr>PowerPoint Presentation</vt:lpstr>
      <vt:lpstr>PowerPoint Presentation</vt:lpstr>
      <vt:lpstr>Barrel Tracker</vt:lpstr>
      <vt:lpstr>PowerPoint Presentation</vt:lpstr>
      <vt:lpstr>GEant4 Monte-Carlo (GEMC)</vt:lpstr>
      <vt:lpstr>Reconstruction Code</vt:lpstr>
      <vt:lpstr>Elements of CLAS12 Track Reconstruction</vt:lpstr>
      <vt:lpstr>Results – DVCS reconstruction </vt:lpstr>
      <vt:lpstr>Results – DVCS reconstruction </vt:lpstr>
      <vt:lpstr>Event Reconstruction - Examples</vt:lpstr>
      <vt:lpstr>CLAS12 High Threshold Cerenkov</vt:lpstr>
      <vt:lpstr>HTCC PID performance</vt:lpstr>
      <vt:lpstr>EC + PCAL Simulation and Reconstruction</vt:lpstr>
      <vt:lpstr>Clas12 Reconstruction and Analysis Framework</vt:lpstr>
      <vt:lpstr>Clas12 Physics Data Processing</vt:lpstr>
      <vt:lpstr>PowerPoint Presentation</vt:lpstr>
      <vt:lpstr>Calibration</vt:lpstr>
      <vt:lpstr>Time-of-Flight Calibration</vt:lpstr>
      <vt:lpstr>FTOF Calibration</vt:lpstr>
      <vt:lpstr>Pre-Shower Calorimeter Cosmic Ray Test</vt:lpstr>
      <vt:lpstr>Pre-Shower Calorimeter Cosmic Ray Test</vt:lpstr>
      <vt:lpstr>Drift Chamber Calibration</vt:lpstr>
      <vt:lpstr>CLAS12 - Event Display</vt:lpstr>
      <vt:lpstr>Data Processing Plans</vt:lpstr>
      <vt:lpstr>PowerPoint Presentation</vt:lpstr>
      <vt:lpstr>PowerPoint Presentation</vt:lpstr>
      <vt:lpstr>Documentation</vt:lpstr>
      <vt:lpstr>Collaboration wide Utilization and Contribution </vt:lpstr>
      <vt:lpstr>Transitioning from Development to Operations</vt:lpstr>
      <vt:lpstr>PowerPoint Presentation</vt:lpstr>
      <vt:lpstr>Timeline/Milestones</vt:lpstr>
      <vt:lpstr>Risks and Mitigation  </vt:lpstr>
      <vt:lpstr>Future Plans</vt:lpstr>
      <vt:lpstr>Summary</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Volker Burkert</dc:creator>
  <cp:lastModifiedBy>Andy Kowalski</cp:lastModifiedBy>
  <cp:revision>146</cp:revision>
  <dcterms:created xsi:type="dcterms:W3CDTF">2012-05-15T10:35:08Z</dcterms:created>
  <dcterms:modified xsi:type="dcterms:W3CDTF">2012-06-07T21:33:00Z</dcterms:modified>
</cp:coreProperties>
</file>