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Lst>
  <p:notesMasterIdLst>
    <p:notesMasterId r:id="rId13"/>
  </p:notesMasterIdLst>
  <p:sldIdLst>
    <p:sldId id="256" r:id="rId4"/>
    <p:sldId id="261" r:id="rId5"/>
    <p:sldId id="257" r:id="rId6"/>
    <p:sldId id="259" r:id="rId7"/>
    <p:sldId id="258" r:id="rId8"/>
    <p:sldId id="262" r:id="rId9"/>
    <p:sldId id="264" r:id="rId10"/>
    <p:sldId id="260"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09"/>
    <p:restoredTop sz="80816"/>
  </p:normalViewPr>
  <p:slideViewPr>
    <p:cSldViewPr snapToGrid="0" snapToObjects="1">
      <p:cViewPr varScale="1">
        <p:scale>
          <a:sx n="120" d="100"/>
          <a:sy n="120" d="100"/>
        </p:scale>
        <p:origin x="72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nicholaszachariou/Downloads/CSC%20Plo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nicholaszachariou/Downloads/CSC%20Plot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nicholaszachariou/Library/Containers/com.apple.mail/Data/Library/Mail%20Downloads/896B3589-EC9D-4238-B47C-53E315D67E6F/conference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nicholaszachariou/Library/Containers/com.apple.mail/Data/Library/Mail%20Downloads/896B3589-EC9D-4238-B47C-53E315D67E6F/conference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nicholaszachariou/Library/Containers/com.apple.mail/Data/Library/Mail%20Downloads/896B3589-EC9D-4238-B47C-53E315D67E6F/conference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Users/nicholaszachariou/Downloads/CSC%20Plots.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0"/>
    <c:plotArea>
      <c:layout>
        <c:manualLayout>
          <c:layoutTarget val="inner"/>
          <c:xMode val="edge"/>
          <c:yMode val="edge"/>
          <c:x val="5.8016140475683597E-2"/>
          <c:y val="3.6247419733762984E-2"/>
          <c:w val="0.93231069444566095"/>
          <c:h val="0.8917171360807592"/>
        </c:manualLayout>
      </c:layout>
      <c:barChart>
        <c:barDir val="col"/>
        <c:grouping val="clustered"/>
        <c:varyColors val="0"/>
        <c:ser>
          <c:idx val="0"/>
          <c:order val="0"/>
          <c:spPr>
            <a:pattFill prst="narHorz">
              <a:fgClr>
                <a:schemeClr val="accent6"/>
              </a:fgClr>
              <a:bgClr>
                <a:schemeClr val="accent6">
                  <a:lumMod val="20000"/>
                  <a:lumOff val="80000"/>
                </a:schemeClr>
              </a:bgClr>
            </a:pattFill>
            <a:ln>
              <a:noFill/>
            </a:ln>
            <a:effectLst>
              <a:innerShdw blurRad="114300">
                <a:schemeClr val="accent6"/>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Foglio1!$A$3:$A$25</c:f>
              <c:numCache>
                <c:formatCode>General</c:formatCode>
                <c:ptCount val="23"/>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pt idx="17">
                  <c:v>2015</c:v>
                </c:pt>
                <c:pt idx="18">
                  <c:v>2016</c:v>
                </c:pt>
                <c:pt idx="19">
                  <c:v>2017</c:v>
                </c:pt>
                <c:pt idx="20">
                  <c:v>2018</c:v>
                </c:pt>
                <c:pt idx="21">
                  <c:v>2019</c:v>
                </c:pt>
                <c:pt idx="22">
                  <c:v>2020</c:v>
                </c:pt>
              </c:numCache>
            </c:numRef>
          </c:cat>
          <c:val>
            <c:numRef>
              <c:f>Foglio1!$B$3:$B$25</c:f>
              <c:numCache>
                <c:formatCode>General</c:formatCode>
                <c:ptCount val="23"/>
                <c:pt idx="0">
                  <c:v>17</c:v>
                </c:pt>
                <c:pt idx="1">
                  <c:v>45</c:v>
                </c:pt>
                <c:pt idx="2">
                  <c:v>59</c:v>
                </c:pt>
                <c:pt idx="3">
                  <c:v>62</c:v>
                </c:pt>
                <c:pt idx="4">
                  <c:v>92</c:v>
                </c:pt>
                <c:pt idx="5">
                  <c:v>114</c:v>
                </c:pt>
                <c:pt idx="6">
                  <c:v>93</c:v>
                </c:pt>
                <c:pt idx="7">
                  <c:v>94</c:v>
                </c:pt>
                <c:pt idx="8">
                  <c:v>80</c:v>
                </c:pt>
                <c:pt idx="9">
                  <c:v>113</c:v>
                </c:pt>
                <c:pt idx="10">
                  <c:v>108</c:v>
                </c:pt>
                <c:pt idx="11">
                  <c:v>132</c:v>
                </c:pt>
                <c:pt idx="12">
                  <c:v>137</c:v>
                </c:pt>
                <c:pt idx="13">
                  <c:v>133</c:v>
                </c:pt>
                <c:pt idx="14">
                  <c:v>121</c:v>
                </c:pt>
                <c:pt idx="15">
                  <c:v>154</c:v>
                </c:pt>
                <c:pt idx="16">
                  <c:v>105</c:v>
                </c:pt>
                <c:pt idx="17">
                  <c:v>203</c:v>
                </c:pt>
                <c:pt idx="18">
                  <c:v>170</c:v>
                </c:pt>
                <c:pt idx="19">
                  <c:v>150</c:v>
                </c:pt>
                <c:pt idx="20">
                  <c:v>176</c:v>
                </c:pt>
                <c:pt idx="21">
                  <c:v>178</c:v>
                </c:pt>
                <c:pt idx="22">
                  <c:v>56</c:v>
                </c:pt>
              </c:numCache>
            </c:numRef>
          </c:val>
          <c:extLst>
            <c:ext xmlns:c16="http://schemas.microsoft.com/office/drawing/2014/chart" uri="{C3380CC4-5D6E-409C-BE32-E72D297353CC}">
              <c16:uniqueId val="{00000000-B8F2-3F4A-922B-BA56F79048FC}"/>
            </c:ext>
          </c:extLst>
        </c:ser>
        <c:dLbls>
          <c:dLblPos val="outEnd"/>
          <c:showLegendKey val="0"/>
          <c:showVal val="1"/>
          <c:showCatName val="0"/>
          <c:showSerName val="0"/>
          <c:showPercent val="0"/>
          <c:showBubbleSize val="0"/>
        </c:dLbls>
        <c:gapWidth val="164"/>
        <c:overlap val="-22"/>
        <c:axId val="2108579336"/>
        <c:axId val="2108635976"/>
      </c:barChart>
      <c:catAx>
        <c:axId val="2108579336"/>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08635976"/>
        <c:crosses val="autoZero"/>
        <c:auto val="1"/>
        <c:lblAlgn val="ctr"/>
        <c:lblOffset val="100"/>
        <c:noMultiLvlLbl val="0"/>
      </c:catAx>
      <c:valAx>
        <c:axId val="210863597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085793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Sheet1!$A$7</c:f>
              <c:strCache>
                <c:ptCount val="1"/>
                <c:pt idx="0">
                  <c:v>CSC Not notified</c:v>
                </c:pt>
              </c:strCache>
            </c:strRef>
          </c:tx>
          <c:spPr>
            <a:solidFill>
              <a:schemeClr val="accent1"/>
            </a:solidFill>
            <a:ln>
              <a:noFill/>
            </a:ln>
            <a:effectLst/>
          </c:spPr>
          <c:invertIfNegative val="0"/>
          <c:val>
            <c:numRef>
              <c:f>Sheet1!$B$7:$E$7</c:f>
              <c:numCache>
                <c:formatCode>General</c:formatCode>
                <c:ptCount val="4"/>
                <c:pt idx="0">
                  <c:v>36</c:v>
                </c:pt>
                <c:pt idx="1">
                  <c:v>44</c:v>
                </c:pt>
                <c:pt idx="2">
                  <c:v>39</c:v>
                </c:pt>
                <c:pt idx="3">
                  <c:v>2</c:v>
                </c:pt>
              </c:numCache>
            </c:numRef>
          </c:val>
          <c:extLst>
            <c:ext xmlns:c16="http://schemas.microsoft.com/office/drawing/2014/chart" uri="{C3380CC4-5D6E-409C-BE32-E72D297353CC}">
              <c16:uniqueId val="{00000000-4FBB-9747-9175-5D625D26A4DA}"/>
            </c:ext>
          </c:extLst>
        </c:ser>
        <c:ser>
          <c:idx val="1"/>
          <c:order val="1"/>
          <c:tx>
            <c:strRef>
              <c:f>Sheet1!$A$8</c:f>
              <c:strCache>
                <c:ptCount val="1"/>
                <c:pt idx="0">
                  <c:v>CSC Not approved</c:v>
                </c:pt>
              </c:strCache>
            </c:strRef>
          </c:tx>
          <c:spPr>
            <a:solidFill>
              <a:schemeClr val="accent2"/>
            </a:solidFill>
            <a:ln>
              <a:noFill/>
            </a:ln>
            <a:effectLst/>
          </c:spPr>
          <c:invertIfNegative val="0"/>
          <c:val>
            <c:numRef>
              <c:f>Sheet1!$B$8:$E$8</c:f>
              <c:numCache>
                <c:formatCode>General</c:formatCode>
                <c:ptCount val="4"/>
                <c:pt idx="0">
                  <c:v>16</c:v>
                </c:pt>
                <c:pt idx="1">
                  <c:v>6</c:v>
                </c:pt>
                <c:pt idx="2">
                  <c:v>6</c:v>
                </c:pt>
                <c:pt idx="3">
                  <c:v>1</c:v>
                </c:pt>
              </c:numCache>
            </c:numRef>
          </c:val>
          <c:extLst>
            <c:ext xmlns:c16="http://schemas.microsoft.com/office/drawing/2014/chart" uri="{C3380CC4-5D6E-409C-BE32-E72D297353CC}">
              <c16:uniqueId val="{00000001-4FBB-9747-9175-5D625D26A4DA}"/>
            </c:ext>
          </c:extLst>
        </c:ser>
        <c:dLbls>
          <c:showLegendKey val="0"/>
          <c:showVal val="0"/>
          <c:showCatName val="0"/>
          <c:showSerName val="0"/>
          <c:showPercent val="0"/>
          <c:showBubbleSize val="0"/>
        </c:dLbls>
        <c:gapWidth val="219"/>
        <c:overlap val="-27"/>
        <c:axId val="1405409984"/>
        <c:axId val="1445319216"/>
      </c:barChart>
      <c:catAx>
        <c:axId val="1405409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45319216"/>
        <c:crosses val="autoZero"/>
        <c:auto val="1"/>
        <c:lblAlgn val="ctr"/>
        <c:lblOffset val="100"/>
        <c:noMultiLvlLbl val="0"/>
      </c:catAx>
      <c:valAx>
        <c:axId val="14453192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54099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GB"/>
              <a:t>2019</a:t>
            </a:r>
          </a:p>
        </c:rich>
      </c:tx>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E59E-9C47-BC78-51CA24130AC2}"/>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E59E-9C47-BC78-51CA24130AC2}"/>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E59E-9C47-BC78-51CA24130AC2}"/>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E59E-9C47-BC78-51CA24130AC2}"/>
              </c:ext>
            </c:extLst>
          </c:dPt>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1-E59E-9C47-BC78-51CA24130AC2}"/>
                </c:ext>
              </c:extLst>
            </c:dLbl>
            <c:dLbl>
              <c:idx val="1"/>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3-E59E-9C47-BC78-51CA24130AC2}"/>
                </c:ext>
              </c:extLst>
            </c:dLbl>
            <c:dLbl>
              <c:idx val="2"/>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5-E59E-9C47-BC78-51CA24130AC2}"/>
                </c:ext>
              </c:extLst>
            </c:dLbl>
            <c:dLbl>
              <c:idx val="3"/>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7-E59E-9C47-BC78-51CA24130AC2}"/>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Invited Talks</c:v>
                </c:pt>
                <c:pt idx="1">
                  <c:v>General</c:v>
                </c:pt>
                <c:pt idx="2">
                  <c:v>Contributed</c:v>
                </c:pt>
                <c:pt idx="3">
                  <c:v>Poster</c:v>
                </c:pt>
              </c:strCache>
            </c:strRef>
          </c:cat>
          <c:val>
            <c:numRef>
              <c:f>Sheet1!$D$2:$D$5</c:f>
              <c:numCache>
                <c:formatCode>General</c:formatCode>
                <c:ptCount val="4"/>
                <c:pt idx="0">
                  <c:v>55</c:v>
                </c:pt>
                <c:pt idx="1">
                  <c:v>49</c:v>
                </c:pt>
                <c:pt idx="2">
                  <c:v>60</c:v>
                </c:pt>
                <c:pt idx="3">
                  <c:v>10</c:v>
                </c:pt>
              </c:numCache>
            </c:numRef>
          </c:val>
          <c:extLst>
            <c:ext xmlns:c16="http://schemas.microsoft.com/office/drawing/2014/chart" uri="{C3380CC4-5D6E-409C-BE32-E72D297353CC}">
              <c16:uniqueId val="{00000008-E59E-9C47-BC78-51CA24130AC2}"/>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GB"/>
              <a:t>2018</a:t>
            </a:r>
          </a:p>
        </c:rich>
      </c:tx>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1F46-484A-9CC5-5B68C79E9589}"/>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1F46-484A-9CC5-5B68C79E9589}"/>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1F46-484A-9CC5-5B68C79E9589}"/>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1F46-484A-9CC5-5B68C79E9589}"/>
              </c:ext>
            </c:extLst>
          </c:dPt>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1-1F46-484A-9CC5-5B68C79E9589}"/>
                </c:ext>
              </c:extLst>
            </c:dLbl>
            <c:dLbl>
              <c:idx val="1"/>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3-1F46-484A-9CC5-5B68C79E9589}"/>
                </c:ext>
              </c:extLst>
            </c:dLbl>
            <c:dLbl>
              <c:idx val="2"/>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5-1F46-484A-9CC5-5B68C79E9589}"/>
                </c:ext>
              </c:extLst>
            </c:dLbl>
            <c:dLbl>
              <c:idx val="3"/>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7-1F46-484A-9CC5-5B68C79E9589}"/>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Invited Talks</c:v>
                </c:pt>
                <c:pt idx="1">
                  <c:v>General</c:v>
                </c:pt>
                <c:pt idx="2">
                  <c:v>Contributed</c:v>
                </c:pt>
                <c:pt idx="3">
                  <c:v>Poster</c:v>
                </c:pt>
              </c:strCache>
            </c:strRef>
          </c:cat>
          <c:val>
            <c:numRef>
              <c:f>Sheet1!$C$2:$C$5</c:f>
              <c:numCache>
                <c:formatCode>General</c:formatCode>
                <c:ptCount val="4"/>
                <c:pt idx="0">
                  <c:v>58</c:v>
                </c:pt>
                <c:pt idx="1">
                  <c:v>57</c:v>
                </c:pt>
                <c:pt idx="2">
                  <c:v>50</c:v>
                </c:pt>
                <c:pt idx="3">
                  <c:v>11</c:v>
                </c:pt>
              </c:numCache>
            </c:numRef>
          </c:val>
          <c:extLst>
            <c:ext xmlns:c16="http://schemas.microsoft.com/office/drawing/2014/chart" uri="{C3380CC4-5D6E-409C-BE32-E72D297353CC}">
              <c16:uniqueId val="{00000008-1F46-484A-9CC5-5B68C79E9589}"/>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GB"/>
              <a:t>2017</a:t>
            </a:r>
          </a:p>
        </c:rich>
      </c:tx>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dLbls>
          <c:dLblPos val="outEnd"/>
          <c:showLegendKey val="0"/>
          <c:showVal val="0"/>
          <c:showCatName val="0"/>
          <c:showSerName val="0"/>
          <c:showPercent val="1"/>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GB"/>
              <a:t>2020</a:t>
            </a:r>
          </a:p>
        </c:rich>
      </c:tx>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97BD-D04F-ADFD-9A7FC96311CB}"/>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97BD-D04F-ADFD-9A7FC96311CB}"/>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97BD-D04F-ADFD-9A7FC96311CB}"/>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97BD-D04F-ADFD-9A7FC96311CB}"/>
              </c:ext>
            </c:extLst>
          </c:dPt>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1-97BD-D04F-ADFD-9A7FC96311CB}"/>
                </c:ext>
              </c:extLst>
            </c:dLbl>
            <c:dLbl>
              <c:idx val="1"/>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3-97BD-D04F-ADFD-9A7FC96311CB}"/>
                </c:ext>
              </c:extLst>
            </c:dLbl>
            <c:dLbl>
              <c:idx val="2"/>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5-97BD-D04F-ADFD-9A7FC96311CB}"/>
                </c:ext>
              </c:extLst>
            </c:dLbl>
            <c:dLbl>
              <c:idx val="3"/>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7-97BD-D04F-ADFD-9A7FC96311CB}"/>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Invited Talks</c:v>
                </c:pt>
                <c:pt idx="1">
                  <c:v>General</c:v>
                </c:pt>
                <c:pt idx="2">
                  <c:v>Contributed</c:v>
                </c:pt>
                <c:pt idx="3">
                  <c:v>Poster</c:v>
                </c:pt>
              </c:strCache>
            </c:strRef>
          </c:cat>
          <c:val>
            <c:numRef>
              <c:f>Sheet1!$E$2:$E$5</c:f>
              <c:numCache>
                <c:formatCode>General</c:formatCode>
                <c:ptCount val="4"/>
                <c:pt idx="0">
                  <c:v>26</c:v>
                </c:pt>
                <c:pt idx="1">
                  <c:v>2</c:v>
                </c:pt>
                <c:pt idx="2">
                  <c:v>25</c:v>
                </c:pt>
                <c:pt idx="3">
                  <c:v>3</c:v>
                </c:pt>
              </c:numCache>
            </c:numRef>
          </c:val>
          <c:extLst>
            <c:ext xmlns:c16="http://schemas.microsoft.com/office/drawing/2014/chart" uri="{C3380CC4-5D6E-409C-BE32-E72D297353CC}">
              <c16:uniqueId val="{00000008-97BD-D04F-ADFD-9A7FC96311CB}"/>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ED4C59-0680-AE49-BB11-CDB6B112B6D4}" type="datetimeFigureOut">
              <a:rPr lang="en-US" smtClean="0"/>
              <a:t>7/23/20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BAFDAA-A953-4747-8F82-366762E70452}" type="slidenum">
              <a:rPr lang="en-US" smtClean="0"/>
              <a:t>‹#›</a:t>
            </a:fld>
            <a:endParaRPr lang="en-US"/>
          </a:p>
        </p:txBody>
      </p:sp>
    </p:spTree>
    <p:extLst>
      <p:ext uri="{BB962C8B-B14F-4D97-AF65-F5344CB8AC3E}">
        <p14:creationId xmlns:p14="http://schemas.microsoft.com/office/powerpoint/2010/main" val="4039822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 everyone! Its been about a year since our last update and as always I would like to take this opportunity to go over the CLAS speakers committee responsibilities. Our main goal is to supervise and promote the dissemination of CLAS research. For this, we have a yearly compilation of conferences and we actively promote invitations to organizing committees, with a bit more emphasis on young researchers. We also take the responsibility of assigning invited talked to appropriate CLAS speakers always in collaboration with Physics Working Group chairs and representatives. The committee also is responsible for reviewing and approving conference proceedings, and we aim at doing that withing a one-week timeframe. </a:t>
            </a:r>
          </a:p>
        </p:txBody>
      </p:sp>
      <p:sp>
        <p:nvSpPr>
          <p:cNvPr id="4" name="Slide Number Placeholder 3"/>
          <p:cNvSpPr>
            <a:spLocks noGrp="1"/>
          </p:cNvSpPr>
          <p:nvPr>
            <p:ph type="sldNum" sz="quarter" idx="5"/>
          </p:nvPr>
        </p:nvSpPr>
        <p:spPr/>
        <p:txBody>
          <a:bodyPr/>
          <a:lstStyle/>
          <a:p>
            <a:fld id="{ADBAFDAA-A953-4747-8F82-366762E70452}" type="slidenum">
              <a:rPr lang="en-US" smtClean="0"/>
              <a:t>1</a:t>
            </a:fld>
            <a:endParaRPr lang="en-US"/>
          </a:p>
        </p:txBody>
      </p:sp>
    </p:spTree>
    <p:extLst>
      <p:ext uri="{BB962C8B-B14F-4D97-AF65-F5344CB8AC3E}">
        <p14:creationId xmlns:p14="http://schemas.microsoft.com/office/powerpoint/2010/main" val="4093480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these we are also responsible for maintaining a database of CLAS-related talks. In this respect, CLAS members are asked to follow CLAS rules for requesting or notifying the speakers committee for any upcoming talks. In an attempt to ensure we have a completed database the committee spends a significant amount of time checking past conferences for talks given in which the CSC was not notified. In such cases, we stimulate post-submission notification or requests and update the </a:t>
            </a:r>
            <a:r>
              <a:rPr lang="en-US" dirty="0" err="1"/>
              <a:t>dabase</a:t>
            </a:r>
            <a:r>
              <a:rPr lang="en-US" dirty="0"/>
              <a:t> with unnotified talks. It is exactly here where we need the collaborations cooperation and kindly ask you all to ensure you and your groups members notify us in advance for any planned talks. </a:t>
            </a:r>
          </a:p>
        </p:txBody>
      </p:sp>
      <p:sp>
        <p:nvSpPr>
          <p:cNvPr id="4" name="Slide Number Placeholder 3"/>
          <p:cNvSpPr>
            <a:spLocks noGrp="1"/>
          </p:cNvSpPr>
          <p:nvPr>
            <p:ph type="sldNum" sz="quarter" idx="5"/>
          </p:nvPr>
        </p:nvSpPr>
        <p:spPr/>
        <p:txBody>
          <a:bodyPr/>
          <a:lstStyle/>
          <a:p>
            <a:fld id="{ADBAFDAA-A953-4747-8F82-366762E70452}" type="slidenum">
              <a:rPr lang="en-US" smtClean="0"/>
              <a:t>2</a:t>
            </a:fld>
            <a:endParaRPr lang="en-US"/>
          </a:p>
        </p:txBody>
      </p:sp>
    </p:spTree>
    <p:extLst>
      <p:ext uri="{BB962C8B-B14F-4D97-AF65-F5344CB8AC3E}">
        <p14:creationId xmlns:p14="http://schemas.microsoft.com/office/powerpoint/2010/main" val="1893464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who are we? The committee has 2 representatives from each working group and 4 at large representatives. If you would like to promote any young researchers you can either contact CSC directly or get in touch with the representative of your working group. Specifically we have </a:t>
            </a:r>
            <a:r>
              <a:rPr lang="en-US" dirty="0" err="1"/>
              <a:t>Annalis</a:t>
            </a:r>
            <a:r>
              <a:rPr lang="en-US" dirty="0"/>
              <a:t> and Lei as representatives of the Hadron spectroscopy group, Carlos and Aram for Deep processes, </a:t>
            </a:r>
            <a:r>
              <a:rPr lang="en-US" dirty="0" err="1"/>
              <a:t>Yordanka</a:t>
            </a:r>
            <a:r>
              <a:rPr lang="en-US" dirty="0"/>
              <a:t> and Mohammad for Nuclear physics. The four at large members are myself, James Victor and Yelena. </a:t>
            </a:r>
          </a:p>
          <a:p>
            <a:endParaRPr lang="en-US" dirty="0"/>
          </a:p>
        </p:txBody>
      </p:sp>
      <p:sp>
        <p:nvSpPr>
          <p:cNvPr id="4" name="Slide Number Placeholder 3"/>
          <p:cNvSpPr>
            <a:spLocks noGrp="1"/>
          </p:cNvSpPr>
          <p:nvPr>
            <p:ph type="sldNum" sz="quarter" idx="5"/>
          </p:nvPr>
        </p:nvSpPr>
        <p:spPr/>
        <p:txBody>
          <a:bodyPr/>
          <a:lstStyle/>
          <a:p>
            <a:fld id="{ADBAFDAA-A953-4747-8F82-366762E70452}" type="slidenum">
              <a:rPr lang="en-US" smtClean="0"/>
              <a:t>3</a:t>
            </a:fld>
            <a:endParaRPr lang="en-US"/>
          </a:p>
        </p:txBody>
      </p:sp>
    </p:spTree>
    <p:extLst>
      <p:ext uri="{BB962C8B-B14F-4D97-AF65-F5344CB8AC3E}">
        <p14:creationId xmlns:p14="http://schemas.microsoft.com/office/powerpoint/2010/main" val="449111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who are your responsibilities as a CLAS member? If you receive an invitation for a CLAS related talk you need to submit a CSC request for approval. The committee is responsible for deciding if the speaker is appropriate for the given topic. For CLAS-related contributed talks members are requested to notify CSC, and the same goes for invited seminars and posters. If the poster is presented by a student that is not a CLAS member, the supervisor should submit the notification. we request that CSC is also notified for any general talks, mainly to ensure that we have a full database of CLAS-related talks. Proceedings need to be submitted to CSC for review and approval at least 1 week in advance. </a:t>
            </a:r>
          </a:p>
          <a:p>
            <a:endParaRPr lang="en-GB" dirty="0"/>
          </a:p>
          <a:p>
            <a:r>
              <a:rPr lang="en-GB" dirty="0"/>
              <a:t>You are also requested to ensure you have your Physics Working groups approval for any talks and proceedings. </a:t>
            </a:r>
            <a:endParaRPr lang="en-US" dirty="0"/>
          </a:p>
        </p:txBody>
      </p:sp>
      <p:sp>
        <p:nvSpPr>
          <p:cNvPr id="4" name="Slide Number Placeholder 3"/>
          <p:cNvSpPr>
            <a:spLocks noGrp="1"/>
          </p:cNvSpPr>
          <p:nvPr>
            <p:ph type="sldNum" sz="quarter" idx="5"/>
          </p:nvPr>
        </p:nvSpPr>
        <p:spPr/>
        <p:txBody>
          <a:bodyPr/>
          <a:lstStyle/>
          <a:p>
            <a:fld id="{ADBAFDAA-A953-4747-8F82-366762E70452}" type="slidenum">
              <a:rPr lang="en-US" smtClean="0"/>
              <a:t>4</a:t>
            </a:fld>
            <a:endParaRPr lang="en-US"/>
          </a:p>
        </p:txBody>
      </p:sp>
    </p:spTree>
    <p:extLst>
      <p:ext uri="{BB962C8B-B14F-4D97-AF65-F5344CB8AC3E}">
        <p14:creationId xmlns:p14="http://schemas.microsoft.com/office/powerpoint/2010/main" val="2258239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how are we doing this year? In comparison to previous years we are a bit behind, and this is mainly due to the whole COVID19 situation where we saw a lot of conferences being cancelled or postponed. Are are currently at 56 invited and contributed talk, which is well below the average and at less 1/3 of what we had last year.</a:t>
            </a:r>
          </a:p>
        </p:txBody>
      </p:sp>
      <p:sp>
        <p:nvSpPr>
          <p:cNvPr id="4" name="Slide Number Placeholder 3"/>
          <p:cNvSpPr>
            <a:spLocks noGrp="1"/>
          </p:cNvSpPr>
          <p:nvPr>
            <p:ph type="sldNum" sz="quarter" idx="5"/>
          </p:nvPr>
        </p:nvSpPr>
        <p:spPr/>
        <p:txBody>
          <a:bodyPr/>
          <a:lstStyle/>
          <a:p>
            <a:fld id="{ADBAFDAA-A953-4747-8F82-366762E70452}" type="slidenum">
              <a:rPr lang="en-US" smtClean="0"/>
              <a:t>5</a:t>
            </a:fld>
            <a:endParaRPr lang="en-US"/>
          </a:p>
        </p:txBody>
      </p:sp>
    </p:spTree>
    <p:extLst>
      <p:ext uri="{BB962C8B-B14F-4D97-AF65-F5344CB8AC3E}">
        <p14:creationId xmlns:p14="http://schemas.microsoft.com/office/powerpoint/2010/main" val="1992716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distribution of talks is also quite different, with the majority of talked given this year being invited at 46% and contributed at 45%. Contributed talks were of the order of 4%, where last years general talks took about 30% of the pie…What is also quite nice is that the number of CSC not notified and not approved talks was also significantly reduced, from about 40 to 2…</a:t>
            </a:r>
          </a:p>
        </p:txBody>
      </p:sp>
      <p:sp>
        <p:nvSpPr>
          <p:cNvPr id="4" name="Slide Number Placeholder 3"/>
          <p:cNvSpPr>
            <a:spLocks noGrp="1"/>
          </p:cNvSpPr>
          <p:nvPr>
            <p:ph type="sldNum" sz="quarter" idx="5"/>
          </p:nvPr>
        </p:nvSpPr>
        <p:spPr/>
        <p:txBody>
          <a:bodyPr/>
          <a:lstStyle/>
          <a:p>
            <a:fld id="{ADBAFDAA-A953-4747-8F82-366762E70452}" type="slidenum">
              <a:rPr lang="en-US" smtClean="0"/>
              <a:t>6</a:t>
            </a:fld>
            <a:endParaRPr lang="en-US"/>
          </a:p>
        </p:txBody>
      </p:sp>
    </p:spTree>
    <p:extLst>
      <p:ext uri="{BB962C8B-B14F-4D97-AF65-F5344CB8AC3E}">
        <p14:creationId xmlns:p14="http://schemas.microsoft.com/office/powerpoint/2010/main" val="2815462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how can you help us?</a:t>
            </a:r>
          </a:p>
          <a:p>
            <a:endParaRPr lang="en-US" dirty="0"/>
          </a:p>
          <a:p>
            <a:endParaRPr lang="en-US" dirty="0"/>
          </a:p>
        </p:txBody>
      </p:sp>
      <p:sp>
        <p:nvSpPr>
          <p:cNvPr id="4" name="Slide Number Placeholder 3"/>
          <p:cNvSpPr>
            <a:spLocks noGrp="1"/>
          </p:cNvSpPr>
          <p:nvPr>
            <p:ph type="sldNum" sz="quarter" idx="5"/>
          </p:nvPr>
        </p:nvSpPr>
        <p:spPr/>
        <p:txBody>
          <a:bodyPr/>
          <a:lstStyle/>
          <a:p>
            <a:fld id="{ADBAFDAA-A953-4747-8F82-366762E70452}" type="slidenum">
              <a:rPr lang="en-US" smtClean="0"/>
              <a:t>7</a:t>
            </a:fld>
            <a:endParaRPr lang="en-US"/>
          </a:p>
        </p:txBody>
      </p:sp>
    </p:spTree>
    <p:extLst>
      <p:ext uri="{BB962C8B-B14F-4D97-AF65-F5344CB8AC3E}">
        <p14:creationId xmlns:p14="http://schemas.microsoft.com/office/powerpoint/2010/main" val="3261894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lot more info is provided on our wiki page, where you can find all the necessary procedures and forms you would need to request approval or notify CSC for upcoming talks. We also maintain a database for all previous talks and we aim at keeping a record of the slides shown. You can also find detailed statistics as the ones shown before as well as a list of upcoming conferences. </a:t>
            </a:r>
          </a:p>
        </p:txBody>
      </p:sp>
      <p:sp>
        <p:nvSpPr>
          <p:cNvPr id="4" name="Slide Number Placeholder 3"/>
          <p:cNvSpPr>
            <a:spLocks noGrp="1"/>
          </p:cNvSpPr>
          <p:nvPr>
            <p:ph type="sldNum" sz="quarter" idx="5"/>
          </p:nvPr>
        </p:nvSpPr>
        <p:spPr/>
        <p:txBody>
          <a:bodyPr/>
          <a:lstStyle/>
          <a:p>
            <a:fld id="{ADBAFDAA-A953-4747-8F82-366762E70452}" type="slidenum">
              <a:rPr lang="en-US" smtClean="0"/>
              <a:t>8</a:t>
            </a:fld>
            <a:endParaRPr lang="en-US"/>
          </a:p>
        </p:txBody>
      </p:sp>
    </p:spTree>
    <p:extLst>
      <p:ext uri="{BB962C8B-B14F-4D97-AF65-F5344CB8AC3E}">
        <p14:creationId xmlns:p14="http://schemas.microsoft.com/office/powerpoint/2010/main" val="3687587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pretty much what I wanted to say today and I would like to conclude by emphasizing that </a:t>
            </a:r>
          </a:p>
        </p:txBody>
      </p:sp>
      <p:sp>
        <p:nvSpPr>
          <p:cNvPr id="4" name="Slide Number Placeholder 3"/>
          <p:cNvSpPr>
            <a:spLocks noGrp="1"/>
          </p:cNvSpPr>
          <p:nvPr>
            <p:ph type="sldNum" sz="quarter" idx="5"/>
          </p:nvPr>
        </p:nvSpPr>
        <p:spPr/>
        <p:txBody>
          <a:bodyPr/>
          <a:lstStyle/>
          <a:p>
            <a:fld id="{ADBAFDAA-A953-4747-8F82-366762E70452}" type="slidenum">
              <a:rPr lang="en-US" smtClean="0"/>
              <a:t>9</a:t>
            </a:fld>
            <a:endParaRPr lang="en-US"/>
          </a:p>
        </p:txBody>
      </p:sp>
    </p:spTree>
    <p:extLst>
      <p:ext uri="{BB962C8B-B14F-4D97-AF65-F5344CB8AC3E}">
        <p14:creationId xmlns:p14="http://schemas.microsoft.com/office/powerpoint/2010/main" val="19379129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16A1A-66F4-9446-8887-5EFB647D05E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2514C6D4-DAA8-174E-912D-3CD89411AB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E4FB4909-FC96-814C-B434-5E826A3B44C9}"/>
              </a:ext>
            </a:extLst>
          </p:cNvPr>
          <p:cNvSpPr>
            <a:spLocks noGrp="1"/>
          </p:cNvSpPr>
          <p:nvPr>
            <p:ph type="dt" sz="half" idx="10"/>
          </p:nvPr>
        </p:nvSpPr>
        <p:spPr/>
        <p:txBody>
          <a:bodyPr/>
          <a:lstStyle/>
          <a:p>
            <a:r>
              <a:rPr lang="en-GB"/>
              <a:t>Nicholas Zachariou</a:t>
            </a:r>
            <a:endParaRPr lang="en-US" dirty="0"/>
          </a:p>
        </p:txBody>
      </p:sp>
      <p:sp>
        <p:nvSpPr>
          <p:cNvPr id="5" name="Footer Placeholder 4">
            <a:extLst>
              <a:ext uri="{FF2B5EF4-FFF2-40B4-BE49-F238E27FC236}">
                <a16:creationId xmlns:a16="http://schemas.microsoft.com/office/drawing/2014/main" id="{2F8F6A7C-8D4E-634A-8DD9-34FAFF820BE2}"/>
              </a:ext>
            </a:extLst>
          </p:cNvPr>
          <p:cNvSpPr>
            <a:spLocks noGrp="1"/>
          </p:cNvSpPr>
          <p:nvPr>
            <p:ph type="ftr" sz="quarter" idx="11"/>
          </p:nvPr>
        </p:nvSpPr>
        <p:spPr/>
        <p:txBody>
          <a:bodyPr/>
          <a:lstStyle/>
          <a:p>
            <a:r>
              <a:rPr lang="en-US" dirty="0"/>
              <a:t>CLAS Collaboration Nov. 2019</a:t>
            </a:r>
          </a:p>
        </p:txBody>
      </p:sp>
      <p:sp>
        <p:nvSpPr>
          <p:cNvPr id="6" name="Slide Number Placeholder 5">
            <a:extLst>
              <a:ext uri="{FF2B5EF4-FFF2-40B4-BE49-F238E27FC236}">
                <a16:creationId xmlns:a16="http://schemas.microsoft.com/office/drawing/2014/main" id="{27FD4BDE-CD04-1142-B6D9-187845D3AFC6}"/>
              </a:ext>
            </a:extLst>
          </p:cNvPr>
          <p:cNvSpPr>
            <a:spLocks noGrp="1"/>
          </p:cNvSpPr>
          <p:nvPr>
            <p:ph type="sldNum" sz="quarter" idx="12"/>
          </p:nvPr>
        </p:nvSpPr>
        <p:spPr/>
        <p:txBody>
          <a:bodyPr/>
          <a:lstStyle/>
          <a:p>
            <a:fld id="{8FE91484-0758-CC46-9399-26A1FD97A2E9}" type="slidenum">
              <a:rPr lang="en-US" smtClean="0"/>
              <a:t>‹#›</a:t>
            </a:fld>
            <a:endParaRPr lang="en-US"/>
          </a:p>
        </p:txBody>
      </p:sp>
      <p:pic>
        <p:nvPicPr>
          <p:cNvPr id="7" name="Picture 73">
            <a:extLst>
              <a:ext uri="{FF2B5EF4-FFF2-40B4-BE49-F238E27FC236}">
                <a16:creationId xmlns:a16="http://schemas.microsoft.com/office/drawing/2014/main" id="{E20C845A-7249-4F4F-A00D-94C96F7E75E7}"/>
              </a:ext>
            </a:extLst>
          </p:cNvPr>
          <p:cNvPicPr/>
          <p:nvPr userDrawn="1"/>
        </p:nvPicPr>
        <p:blipFill>
          <a:blip r:embed="rId2"/>
          <a:srcRect l="57498" t="51988" r="5695" b="15972"/>
          <a:stretch/>
        </p:blipFill>
        <p:spPr>
          <a:xfrm>
            <a:off x="9730409" y="5326811"/>
            <a:ext cx="2461591" cy="1513827"/>
          </a:xfrm>
          <a:prstGeom prst="rect">
            <a:avLst/>
          </a:prstGeom>
          <a:ln>
            <a:noFill/>
          </a:ln>
        </p:spPr>
      </p:pic>
    </p:spTree>
    <p:extLst>
      <p:ext uri="{BB962C8B-B14F-4D97-AF65-F5344CB8AC3E}">
        <p14:creationId xmlns:p14="http://schemas.microsoft.com/office/powerpoint/2010/main" val="4103737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6ED32-A718-5F48-9548-1E2A5A4F79F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2BBCCFD-DDAB-FA45-BF22-E7AC7C4D043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050FC16-0D1C-EC41-A298-760AEE31EFB7}"/>
              </a:ext>
            </a:extLst>
          </p:cNvPr>
          <p:cNvSpPr>
            <a:spLocks noGrp="1"/>
          </p:cNvSpPr>
          <p:nvPr>
            <p:ph type="dt" sz="half" idx="10"/>
          </p:nvPr>
        </p:nvSpPr>
        <p:spPr/>
        <p:txBody>
          <a:bodyPr/>
          <a:lstStyle/>
          <a:p>
            <a:r>
              <a:rPr lang="en-GB"/>
              <a:t>Nicholas Zachariou</a:t>
            </a:r>
            <a:endParaRPr lang="en-US"/>
          </a:p>
        </p:txBody>
      </p:sp>
      <p:sp>
        <p:nvSpPr>
          <p:cNvPr id="5" name="Footer Placeholder 4">
            <a:extLst>
              <a:ext uri="{FF2B5EF4-FFF2-40B4-BE49-F238E27FC236}">
                <a16:creationId xmlns:a16="http://schemas.microsoft.com/office/drawing/2014/main" id="{4C6BA1EB-D09A-0143-8DF7-FF39287BB3A6}"/>
              </a:ext>
            </a:extLst>
          </p:cNvPr>
          <p:cNvSpPr>
            <a:spLocks noGrp="1"/>
          </p:cNvSpPr>
          <p:nvPr>
            <p:ph type="ftr" sz="quarter" idx="11"/>
          </p:nvPr>
        </p:nvSpPr>
        <p:spPr/>
        <p:txBody>
          <a:bodyPr/>
          <a:lstStyle/>
          <a:p>
            <a:r>
              <a:rPr lang="en-US"/>
              <a:t>CLAS Collaboration Nov. 2019</a:t>
            </a:r>
          </a:p>
        </p:txBody>
      </p:sp>
      <p:sp>
        <p:nvSpPr>
          <p:cNvPr id="6" name="Slide Number Placeholder 5">
            <a:extLst>
              <a:ext uri="{FF2B5EF4-FFF2-40B4-BE49-F238E27FC236}">
                <a16:creationId xmlns:a16="http://schemas.microsoft.com/office/drawing/2014/main" id="{DA330EC2-2DA8-B740-A4BF-EB3EF2A9FE3B}"/>
              </a:ext>
            </a:extLst>
          </p:cNvPr>
          <p:cNvSpPr>
            <a:spLocks noGrp="1"/>
          </p:cNvSpPr>
          <p:nvPr>
            <p:ph type="sldNum" sz="quarter" idx="12"/>
          </p:nvPr>
        </p:nvSpPr>
        <p:spPr/>
        <p:txBody>
          <a:bodyPr/>
          <a:lstStyle/>
          <a:p>
            <a:fld id="{8FE91484-0758-CC46-9399-26A1FD97A2E9}" type="slidenum">
              <a:rPr lang="en-US" smtClean="0"/>
              <a:t>‹#›</a:t>
            </a:fld>
            <a:endParaRPr lang="en-US"/>
          </a:p>
        </p:txBody>
      </p:sp>
    </p:spTree>
    <p:extLst>
      <p:ext uri="{BB962C8B-B14F-4D97-AF65-F5344CB8AC3E}">
        <p14:creationId xmlns:p14="http://schemas.microsoft.com/office/powerpoint/2010/main" val="2587498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A03508-46B2-CC43-9FBF-0C568702396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86D4CD3-1F3E-A546-84A4-0092AE55EA1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24744E4-9597-8C4C-BCEC-A170A0DC405A}"/>
              </a:ext>
            </a:extLst>
          </p:cNvPr>
          <p:cNvSpPr>
            <a:spLocks noGrp="1"/>
          </p:cNvSpPr>
          <p:nvPr>
            <p:ph type="dt" sz="half" idx="10"/>
          </p:nvPr>
        </p:nvSpPr>
        <p:spPr/>
        <p:txBody>
          <a:bodyPr/>
          <a:lstStyle/>
          <a:p>
            <a:r>
              <a:rPr lang="en-GB"/>
              <a:t>Nicholas Zachariou</a:t>
            </a:r>
            <a:endParaRPr lang="en-US"/>
          </a:p>
        </p:txBody>
      </p:sp>
      <p:sp>
        <p:nvSpPr>
          <p:cNvPr id="5" name="Footer Placeholder 4">
            <a:extLst>
              <a:ext uri="{FF2B5EF4-FFF2-40B4-BE49-F238E27FC236}">
                <a16:creationId xmlns:a16="http://schemas.microsoft.com/office/drawing/2014/main" id="{0C7E8A47-A022-8940-9B17-60CE35572D81}"/>
              </a:ext>
            </a:extLst>
          </p:cNvPr>
          <p:cNvSpPr>
            <a:spLocks noGrp="1"/>
          </p:cNvSpPr>
          <p:nvPr>
            <p:ph type="ftr" sz="quarter" idx="11"/>
          </p:nvPr>
        </p:nvSpPr>
        <p:spPr/>
        <p:txBody>
          <a:bodyPr/>
          <a:lstStyle/>
          <a:p>
            <a:r>
              <a:rPr lang="en-US"/>
              <a:t>CLAS Collaboration Nov. 2019</a:t>
            </a:r>
          </a:p>
        </p:txBody>
      </p:sp>
      <p:sp>
        <p:nvSpPr>
          <p:cNvPr id="6" name="Slide Number Placeholder 5">
            <a:extLst>
              <a:ext uri="{FF2B5EF4-FFF2-40B4-BE49-F238E27FC236}">
                <a16:creationId xmlns:a16="http://schemas.microsoft.com/office/drawing/2014/main" id="{3B7A5823-2CE4-CE44-ABED-945D2EBB1C5D}"/>
              </a:ext>
            </a:extLst>
          </p:cNvPr>
          <p:cNvSpPr>
            <a:spLocks noGrp="1"/>
          </p:cNvSpPr>
          <p:nvPr>
            <p:ph type="sldNum" sz="quarter" idx="12"/>
          </p:nvPr>
        </p:nvSpPr>
        <p:spPr/>
        <p:txBody>
          <a:bodyPr/>
          <a:lstStyle/>
          <a:p>
            <a:fld id="{8FE91484-0758-CC46-9399-26A1FD97A2E9}" type="slidenum">
              <a:rPr lang="en-US" smtClean="0"/>
              <a:t>‹#›</a:t>
            </a:fld>
            <a:endParaRPr lang="en-US"/>
          </a:p>
        </p:txBody>
      </p:sp>
    </p:spTree>
    <p:extLst>
      <p:ext uri="{BB962C8B-B14F-4D97-AF65-F5344CB8AC3E}">
        <p14:creationId xmlns:p14="http://schemas.microsoft.com/office/powerpoint/2010/main" val="1315487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0E310-45AF-4647-A910-7C7DC6CE36B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12C4A5F1-8AA0-DF41-89E0-D32CEAE71F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55E989A8-5857-3645-95F3-869E4C887A00}"/>
              </a:ext>
            </a:extLst>
          </p:cNvPr>
          <p:cNvSpPr>
            <a:spLocks noGrp="1"/>
          </p:cNvSpPr>
          <p:nvPr>
            <p:ph type="dt" sz="half" idx="10"/>
          </p:nvPr>
        </p:nvSpPr>
        <p:spPr/>
        <p:txBody>
          <a:bodyPr/>
          <a:lstStyle/>
          <a:p>
            <a:fld id="{AAD54BB7-FA6B-644E-8908-0EF5979026CE}" type="datetimeFigureOut">
              <a:rPr lang="en-US" smtClean="0"/>
              <a:t>7/23/20</a:t>
            </a:fld>
            <a:endParaRPr lang="en-US"/>
          </a:p>
        </p:txBody>
      </p:sp>
      <p:sp>
        <p:nvSpPr>
          <p:cNvPr id="5" name="Footer Placeholder 4">
            <a:extLst>
              <a:ext uri="{FF2B5EF4-FFF2-40B4-BE49-F238E27FC236}">
                <a16:creationId xmlns:a16="http://schemas.microsoft.com/office/drawing/2014/main" id="{16BECCA9-B076-6A40-B3FB-5DB6084A97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94AFEE-D269-EB40-B1F3-5635623659D0}"/>
              </a:ext>
            </a:extLst>
          </p:cNvPr>
          <p:cNvSpPr>
            <a:spLocks noGrp="1"/>
          </p:cNvSpPr>
          <p:nvPr>
            <p:ph type="sldNum" sz="quarter" idx="12"/>
          </p:nvPr>
        </p:nvSpPr>
        <p:spPr/>
        <p:txBody>
          <a:bodyPr/>
          <a:lstStyle/>
          <a:p>
            <a:fld id="{363948E7-19E1-1D43-9CF7-8A0D621BE4BD}" type="slidenum">
              <a:rPr lang="en-US" smtClean="0"/>
              <a:t>‹#›</a:t>
            </a:fld>
            <a:endParaRPr lang="en-US"/>
          </a:p>
        </p:txBody>
      </p:sp>
    </p:spTree>
    <p:extLst>
      <p:ext uri="{BB962C8B-B14F-4D97-AF65-F5344CB8AC3E}">
        <p14:creationId xmlns:p14="http://schemas.microsoft.com/office/powerpoint/2010/main" val="8875127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2CEAF-DC72-0B4D-ACB2-D1510FED1E5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5EEC391-B83B-404E-8A71-9B6B33E17D9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877471F-B79B-974A-8A07-5F523E42A2DC}"/>
              </a:ext>
            </a:extLst>
          </p:cNvPr>
          <p:cNvSpPr>
            <a:spLocks noGrp="1"/>
          </p:cNvSpPr>
          <p:nvPr>
            <p:ph type="dt" sz="half" idx="10"/>
          </p:nvPr>
        </p:nvSpPr>
        <p:spPr/>
        <p:txBody>
          <a:bodyPr/>
          <a:lstStyle/>
          <a:p>
            <a:fld id="{AAD54BB7-FA6B-644E-8908-0EF5979026CE}" type="datetimeFigureOut">
              <a:rPr lang="en-US" smtClean="0"/>
              <a:t>7/23/20</a:t>
            </a:fld>
            <a:endParaRPr lang="en-US"/>
          </a:p>
        </p:txBody>
      </p:sp>
      <p:sp>
        <p:nvSpPr>
          <p:cNvPr id="5" name="Footer Placeholder 4">
            <a:extLst>
              <a:ext uri="{FF2B5EF4-FFF2-40B4-BE49-F238E27FC236}">
                <a16:creationId xmlns:a16="http://schemas.microsoft.com/office/drawing/2014/main" id="{1BAEEB30-D7F1-CD4D-9920-F815AE9FF8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4C3C2B-360F-854F-9B3F-1F48B036D3B8}"/>
              </a:ext>
            </a:extLst>
          </p:cNvPr>
          <p:cNvSpPr>
            <a:spLocks noGrp="1"/>
          </p:cNvSpPr>
          <p:nvPr>
            <p:ph type="sldNum" sz="quarter" idx="12"/>
          </p:nvPr>
        </p:nvSpPr>
        <p:spPr/>
        <p:txBody>
          <a:bodyPr/>
          <a:lstStyle/>
          <a:p>
            <a:fld id="{363948E7-19E1-1D43-9CF7-8A0D621BE4BD}" type="slidenum">
              <a:rPr lang="en-US" smtClean="0"/>
              <a:t>‹#›</a:t>
            </a:fld>
            <a:endParaRPr lang="en-US"/>
          </a:p>
        </p:txBody>
      </p:sp>
    </p:spTree>
    <p:extLst>
      <p:ext uri="{BB962C8B-B14F-4D97-AF65-F5344CB8AC3E}">
        <p14:creationId xmlns:p14="http://schemas.microsoft.com/office/powerpoint/2010/main" val="38345112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DFF15-38B0-0542-B1AE-0BBC164EC56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80AE2DC-B8C9-8F48-A5E1-28BB97B15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43DC2D5-0F7A-314A-A37D-4093E0AD0A08}"/>
              </a:ext>
            </a:extLst>
          </p:cNvPr>
          <p:cNvSpPr>
            <a:spLocks noGrp="1"/>
          </p:cNvSpPr>
          <p:nvPr>
            <p:ph type="dt" sz="half" idx="10"/>
          </p:nvPr>
        </p:nvSpPr>
        <p:spPr/>
        <p:txBody>
          <a:bodyPr/>
          <a:lstStyle/>
          <a:p>
            <a:fld id="{AAD54BB7-FA6B-644E-8908-0EF5979026CE}" type="datetimeFigureOut">
              <a:rPr lang="en-US" smtClean="0"/>
              <a:t>7/23/20</a:t>
            </a:fld>
            <a:endParaRPr lang="en-US"/>
          </a:p>
        </p:txBody>
      </p:sp>
      <p:sp>
        <p:nvSpPr>
          <p:cNvPr id="5" name="Footer Placeholder 4">
            <a:extLst>
              <a:ext uri="{FF2B5EF4-FFF2-40B4-BE49-F238E27FC236}">
                <a16:creationId xmlns:a16="http://schemas.microsoft.com/office/drawing/2014/main" id="{E250CAEB-C1FB-8B43-A067-A8035CC868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62836D-5661-F644-911F-28E5AD71CF9C}"/>
              </a:ext>
            </a:extLst>
          </p:cNvPr>
          <p:cNvSpPr>
            <a:spLocks noGrp="1"/>
          </p:cNvSpPr>
          <p:nvPr>
            <p:ph type="sldNum" sz="quarter" idx="12"/>
          </p:nvPr>
        </p:nvSpPr>
        <p:spPr/>
        <p:txBody>
          <a:bodyPr/>
          <a:lstStyle/>
          <a:p>
            <a:fld id="{363948E7-19E1-1D43-9CF7-8A0D621BE4BD}" type="slidenum">
              <a:rPr lang="en-US" smtClean="0"/>
              <a:t>‹#›</a:t>
            </a:fld>
            <a:endParaRPr lang="en-US"/>
          </a:p>
        </p:txBody>
      </p:sp>
    </p:spTree>
    <p:extLst>
      <p:ext uri="{BB962C8B-B14F-4D97-AF65-F5344CB8AC3E}">
        <p14:creationId xmlns:p14="http://schemas.microsoft.com/office/powerpoint/2010/main" val="23998863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DA265-94AD-7C46-A3DC-923E6043C19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6A18D58-1088-F940-9997-1A11D6A5135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4A5CFD1-B7D9-3840-BC60-0A520FEC261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62756313-6BA7-654F-9197-89CF89C1FE16}"/>
              </a:ext>
            </a:extLst>
          </p:cNvPr>
          <p:cNvSpPr>
            <a:spLocks noGrp="1"/>
          </p:cNvSpPr>
          <p:nvPr>
            <p:ph type="dt" sz="half" idx="10"/>
          </p:nvPr>
        </p:nvSpPr>
        <p:spPr/>
        <p:txBody>
          <a:bodyPr/>
          <a:lstStyle/>
          <a:p>
            <a:fld id="{AAD54BB7-FA6B-644E-8908-0EF5979026CE}" type="datetimeFigureOut">
              <a:rPr lang="en-US" smtClean="0"/>
              <a:t>7/23/20</a:t>
            </a:fld>
            <a:endParaRPr lang="en-US"/>
          </a:p>
        </p:txBody>
      </p:sp>
      <p:sp>
        <p:nvSpPr>
          <p:cNvPr id="6" name="Footer Placeholder 5">
            <a:extLst>
              <a:ext uri="{FF2B5EF4-FFF2-40B4-BE49-F238E27FC236}">
                <a16:creationId xmlns:a16="http://schemas.microsoft.com/office/drawing/2014/main" id="{D659DE63-3BFB-B147-AD96-4A8338E5A3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BE7EE7-05CD-3B4D-999B-81690CA3E0B3}"/>
              </a:ext>
            </a:extLst>
          </p:cNvPr>
          <p:cNvSpPr>
            <a:spLocks noGrp="1"/>
          </p:cNvSpPr>
          <p:nvPr>
            <p:ph type="sldNum" sz="quarter" idx="12"/>
          </p:nvPr>
        </p:nvSpPr>
        <p:spPr/>
        <p:txBody>
          <a:bodyPr/>
          <a:lstStyle/>
          <a:p>
            <a:fld id="{363948E7-19E1-1D43-9CF7-8A0D621BE4BD}" type="slidenum">
              <a:rPr lang="en-US" smtClean="0"/>
              <a:t>‹#›</a:t>
            </a:fld>
            <a:endParaRPr lang="en-US"/>
          </a:p>
        </p:txBody>
      </p:sp>
    </p:spTree>
    <p:extLst>
      <p:ext uri="{BB962C8B-B14F-4D97-AF65-F5344CB8AC3E}">
        <p14:creationId xmlns:p14="http://schemas.microsoft.com/office/powerpoint/2010/main" val="30298734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9B172-000A-1543-BE3C-2A5FD1E1285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EE54B41-1C7C-1941-9465-6B9AE08F67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83F4487-AE5B-0947-ACBE-F8CC012C164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2E98C6C2-3CF0-A746-81AB-781F6E3D08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AA81776-BAFB-E449-875C-74A6F97C4F9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FEEC2DEA-31D0-504B-A26F-ED25E942E4CD}"/>
              </a:ext>
            </a:extLst>
          </p:cNvPr>
          <p:cNvSpPr>
            <a:spLocks noGrp="1"/>
          </p:cNvSpPr>
          <p:nvPr>
            <p:ph type="dt" sz="half" idx="10"/>
          </p:nvPr>
        </p:nvSpPr>
        <p:spPr/>
        <p:txBody>
          <a:bodyPr/>
          <a:lstStyle/>
          <a:p>
            <a:fld id="{AAD54BB7-FA6B-644E-8908-0EF5979026CE}" type="datetimeFigureOut">
              <a:rPr lang="en-US" smtClean="0"/>
              <a:t>7/23/20</a:t>
            </a:fld>
            <a:endParaRPr lang="en-US"/>
          </a:p>
        </p:txBody>
      </p:sp>
      <p:sp>
        <p:nvSpPr>
          <p:cNvPr id="8" name="Footer Placeholder 7">
            <a:extLst>
              <a:ext uri="{FF2B5EF4-FFF2-40B4-BE49-F238E27FC236}">
                <a16:creationId xmlns:a16="http://schemas.microsoft.com/office/drawing/2014/main" id="{BE237C79-3875-5341-BCDF-D9AB9D8C47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713267-EC89-314A-A934-DC980DEF9B92}"/>
              </a:ext>
            </a:extLst>
          </p:cNvPr>
          <p:cNvSpPr>
            <a:spLocks noGrp="1"/>
          </p:cNvSpPr>
          <p:nvPr>
            <p:ph type="sldNum" sz="quarter" idx="12"/>
          </p:nvPr>
        </p:nvSpPr>
        <p:spPr/>
        <p:txBody>
          <a:bodyPr/>
          <a:lstStyle/>
          <a:p>
            <a:fld id="{363948E7-19E1-1D43-9CF7-8A0D621BE4BD}" type="slidenum">
              <a:rPr lang="en-US" smtClean="0"/>
              <a:t>‹#›</a:t>
            </a:fld>
            <a:endParaRPr lang="en-US"/>
          </a:p>
        </p:txBody>
      </p:sp>
    </p:spTree>
    <p:extLst>
      <p:ext uri="{BB962C8B-B14F-4D97-AF65-F5344CB8AC3E}">
        <p14:creationId xmlns:p14="http://schemas.microsoft.com/office/powerpoint/2010/main" val="18799830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EEA3D-6D92-F049-9BD1-17D06D60E9F4}"/>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0B266E6F-A45F-8B41-B2D5-FC0AD9D9600C}"/>
              </a:ext>
            </a:extLst>
          </p:cNvPr>
          <p:cNvSpPr>
            <a:spLocks noGrp="1"/>
          </p:cNvSpPr>
          <p:nvPr>
            <p:ph type="dt" sz="half" idx="10"/>
          </p:nvPr>
        </p:nvSpPr>
        <p:spPr/>
        <p:txBody>
          <a:bodyPr/>
          <a:lstStyle/>
          <a:p>
            <a:fld id="{AAD54BB7-FA6B-644E-8908-0EF5979026CE}" type="datetimeFigureOut">
              <a:rPr lang="en-US" smtClean="0"/>
              <a:t>7/23/20</a:t>
            </a:fld>
            <a:endParaRPr lang="en-US"/>
          </a:p>
        </p:txBody>
      </p:sp>
      <p:sp>
        <p:nvSpPr>
          <p:cNvPr id="4" name="Footer Placeholder 3">
            <a:extLst>
              <a:ext uri="{FF2B5EF4-FFF2-40B4-BE49-F238E27FC236}">
                <a16:creationId xmlns:a16="http://schemas.microsoft.com/office/drawing/2014/main" id="{3192FA42-5AB3-5C44-A81C-F6BF6C320D2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A0AB57-6217-3C44-A723-CDE13E8CCB80}"/>
              </a:ext>
            </a:extLst>
          </p:cNvPr>
          <p:cNvSpPr>
            <a:spLocks noGrp="1"/>
          </p:cNvSpPr>
          <p:nvPr>
            <p:ph type="sldNum" sz="quarter" idx="12"/>
          </p:nvPr>
        </p:nvSpPr>
        <p:spPr/>
        <p:txBody>
          <a:bodyPr/>
          <a:lstStyle/>
          <a:p>
            <a:fld id="{363948E7-19E1-1D43-9CF7-8A0D621BE4BD}" type="slidenum">
              <a:rPr lang="en-US" smtClean="0"/>
              <a:t>‹#›</a:t>
            </a:fld>
            <a:endParaRPr lang="en-US"/>
          </a:p>
        </p:txBody>
      </p:sp>
    </p:spTree>
    <p:extLst>
      <p:ext uri="{BB962C8B-B14F-4D97-AF65-F5344CB8AC3E}">
        <p14:creationId xmlns:p14="http://schemas.microsoft.com/office/powerpoint/2010/main" val="12693288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913EF4-3F0D-4B41-90D2-A91F5C068932}"/>
              </a:ext>
            </a:extLst>
          </p:cNvPr>
          <p:cNvSpPr>
            <a:spLocks noGrp="1"/>
          </p:cNvSpPr>
          <p:nvPr>
            <p:ph type="dt" sz="half" idx="10"/>
          </p:nvPr>
        </p:nvSpPr>
        <p:spPr/>
        <p:txBody>
          <a:bodyPr/>
          <a:lstStyle/>
          <a:p>
            <a:fld id="{AAD54BB7-FA6B-644E-8908-0EF5979026CE}" type="datetimeFigureOut">
              <a:rPr lang="en-US" smtClean="0"/>
              <a:t>7/23/20</a:t>
            </a:fld>
            <a:endParaRPr lang="en-US"/>
          </a:p>
        </p:txBody>
      </p:sp>
      <p:sp>
        <p:nvSpPr>
          <p:cNvPr id="3" name="Footer Placeholder 2">
            <a:extLst>
              <a:ext uri="{FF2B5EF4-FFF2-40B4-BE49-F238E27FC236}">
                <a16:creationId xmlns:a16="http://schemas.microsoft.com/office/drawing/2014/main" id="{5B79663B-3705-9E41-88B5-0A295DA04A5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C91FCE9-535F-B94F-91E6-D959ACC9334E}"/>
              </a:ext>
            </a:extLst>
          </p:cNvPr>
          <p:cNvSpPr>
            <a:spLocks noGrp="1"/>
          </p:cNvSpPr>
          <p:nvPr>
            <p:ph type="sldNum" sz="quarter" idx="12"/>
          </p:nvPr>
        </p:nvSpPr>
        <p:spPr/>
        <p:txBody>
          <a:bodyPr/>
          <a:lstStyle/>
          <a:p>
            <a:fld id="{363948E7-19E1-1D43-9CF7-8A0D621BE4BD}" type="slidenum">
              <a:rPr lang="en-US" smtClean="0"/>
              <a:t>‹#›</a:t>
            </a:fld>
            <a:endParaRPr lang="en-US"/>
          </a:p>
        </p:txBody>
      </p:sp>
    </p:spTree>
    <p:extLst>
      <p:ext uri="{BB962C8B-B14F-4D97-AF65-F5344CB8AC3E}">
        <p14:creationId xmlns:p14="http://schemas.microsoft.com/office/powerpoint/2010/main" val="36176103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CB419-B4F9-BA4C-903D-66BC6843381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743D4E93-D814-224F-9F69-C69C82D4DA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F50D1A3-69D3-5F45-B72A-93EE006A3B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97E151A-D6D7-B24D-B634-DBC33D002FA4}"/>
              </a:ext>
            </a:extLst>
          </p:cNvPr>
          <p:cNvSpPr>
            <a:spLocks noGrp="1"/>
          </p:cNvSpPr>
          <p:nvPr>
            <p:ph type="dt" sz="half" idx="10"/>
          </p:nvPr>
        </p:nvSpPr>
        <p:spPr/>
        <p:txBody>
          <a:bodyPr/>
          <a:lstStyle/>
          <a:p>
            <a:fld id="{AAD54BB7-FA6B-644E-8908-0EF5979026CE}" type="datetimeFigureOut">
              <a:rPr lang="en-US" smtClean="0"/>
              <a:t>7/23/20</a:t>
            </a:fld>
            <a:endParaRPr lang="en-US"/>
          </a:p>
        </p:txBody>
      </p:sp>
      <p:sp>
        <p:nvSpPr>
          <p:cNvPr id="6" name="Footer Placeholder 5">
            <a:extLst>
              <a:ext uri="{FF2B5EF4-FFF2-40B4-BE49-F238E27FC236}">
                <a16:creationId xmlns:a16="http://schemas.microsoft.com/office/drawing/2014/main" id="{147F4B93-B2D3-8248-AF8A-61ADDAE173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8ABFB-6B48-A940-8749-F37252D30002}"/>
              </a:ext>
            </a:extLst>
          </p:cNvPr>
          <p:cNvSpPr>
            <a:spLocks noGrp="1"/>
          </p:cNvSpPr>
          <p:nvPr>
            <p:ph type="sldNum" sz="quarter" idx="12"/>
          </p:nvPr>
        </p:nvSpPr>
        <p:spPr/>
        <p:txBody>
          <a:bodyPr/>
          <a:lstStyle/>
          <a:p>
            <a:fld id="{363948E7-19E1-1D43-9CF7-8A0D621BE4BD}" type="slidenum">
              <a:rPr lang="en-US" smtClean="0"/>
              <a:t>‹#›</a:t>
            </a:fld>
            <a:endParaRPr lang="en-US"/>
          </a:p>
        </p:txBody>
      </p:sp>
    </p:spTree>
    <p:extLst>
      <p:ext uri="{BB962C8B-B14F-4D97-AF65-F5344CB8AC3E}">
        <p14:creationId xmlns:p14="http://schemas.microsoft.com/office/powerpoint/2010/main" val="2192343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7D3F0-66B6-5D46-9C4B-02CA202E6DA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74EC4D2-8719-8D44-A647-38231A24615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9DA8E9A-F0F5-4549-9192-7F77FDA0BF27}"/>
              </a:ext>
            </a:extLst>
          </p:cNvPr>
          <p:cNvSpPr>
            <a:spLocks noGrp="1"/>
          </p:cNvSpPr>
          <p:nvPr>
            <p:ph type="dt" sz="half" idx="10"/>
          </p:nvPr>
        </p:nvSpPr>
        <p:spPr/>
        <p:txBody>
          <a:bodyPr/>
          <a:lstStyle/>
          <a:p>
            <a:r>
              <a:rPr lang="en-GB"/>
              <a:t>Nicholas Zachariou</a:t>
            </a:r>
            <a:endParaRPr lang="en-US" dirty="0"/>
          </a:p>
        </p:txBody>
      </p:sp>
      <p:sp>
        <p:nvSpPr>
          <p:cNvPr id="5" name="Footer Placeholder 4">
            <a:extLst>
              <a:ext uri="{FF2B5EF4-FFF2-40B4-BE49-F238E27FC236}">
                <a16:creationId xmlns:a16="http://schemas.microsoft.com/office/drawing/2014/main" id="{0DDB49D8-F63C-D14B-9942-09E16D42EBD6}"/>
              </a:ext>
            </a:extLst>
          </p:cNvPr>
          <p:cNvSpPr>
            <a:spLocks noGrp="1"/>
          </p:cNvSpPr>
          <p:nvPr>
            <p:ph type="ftr" sz="quarter" idx="11"/>
          </p:nvPr>
        </p:nvSpPr>
        <p:spPr/>
        <p:txBody>
          <a:bodyPr/>
          <a:lstStyle/>
          <a:p>
            <a:r>
              <a:rPr lang="en-US" dirty="0"/>
              <a:t>CLAS Collaboration Nov. 2019</a:t>
            </a:r>
          </a:p>
        </p:txBody>
      </p:sp>
      <p:sp>
        <p:nvSpPr>
          <p:cNvPr id="6" name="Slide Number Placeholder 5">
            <a:extLst>
              <a:ext uri="{FF2B5EF4-FFF2-40B4-BE49-F238E27FC236}">
                <a16:creationId xmlns:a16="http://schemas.microsoft.com/office/drawing/2014/main" id="{A9165CC9-A416-F84F-8688-8A3CFC59D493}"/>
              </a:ext>
            </a:extLst>
          </p:cNvPr>
          <p:cNvSpPr>
            <a:spLocks noGrp="1"/>
          </p:cNvSpPr>
          <p:nvPr>
            <p:ph type="sldNum" sz="quarter" idx="12"/>
          </p:nvPr>
        </p:nvSpPr>
        <p:spPr/>
        <p:txBody>
          <a:bodyPr/>
          <a:lstStyle/>
          <a:p>
            <a:fld id="{8FE91484-0758-CC46-9399-26A1FD97A2E9}" type="slidenum">
              <a:rPr lang="en-US" smtClean="0"/>
              <a:t>‹#›</a:t>
            </a:fld>
            <a:endParaRPr lang="en-US"/>
          </a:p>
        </p:txBody>
      </p:sp>
      <p:pic>
        <p:nvPicPr>
          <p:cNvPr id="7" name="Picture 73">
            <a:extLst>
              <a:ext uri="{FF2B5EF4-FFF2-40B4-BE49-F238E27FC236}">
                <a16:creationId xmlns:a16="http://schemas.microsoft.com/office/drawing/2014/main" id="{0B1CDDE2-3CDD-4C49-9C77-FCF12D47EDF1}"/>
              </a:ext>
            </a:extLst>
          </p:cNvPr>
          <p:cNvPicPr/>
          <p:nvPr userDrawn="1"/>
        </p:nvPicPr>
        <p:blipFill>
          <a:blip r:embed="rId2"/>
          <a:srcRect l="57498" t="51988" r="5695" b="15972"/>
          <a:stretch/>
        </p:blipFill>
        <p:spPr>
          <a:xfrm>
            <a:off x="10894200" y="6042518"/>
            <a:ext cx="1297800" cy="798120"/>
          </a:xfrm>
          <a:prstGeom prst="rect">
            <a:avLst/>
          </a:prstGeom>
          <a:ln>
            <a:noFill/>
          </a:ln>
        </p:spPr>
      </p:pic>
    </p:spTree>
    <p:extLst>
      <p:ext uri="{BB962C8B-B14F-4D97-AF65-F5344CB8AC3E}">
        <p14:creationId xmlns:p14="http://schemas.microsoft.com/office/powerpoint/2010/main" val="36569256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81993-3C51-B942-9B75-09C174709FE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051A10C-435E-C94A-8887-56A28B3C56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C6FC66-53FC-7144-8450-77DABBF18E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1D19E19-8474-4546-8310-4303DA592718}"/>
              </a:ext>
            </a:extLst>
          </p:cNvPr>
          <p:cNvSpPr>
            <a:spLocks noGrp="1"/>
          </p:cNvSpPr>
          <p:nvPr>
            <p:ph type="dt" sz="half" idx="10"/>
          </p:nvPr>
        </p:nvSpPr>
        <p:spPr/>
        <p:txBody>
          <a:bodyPr/>
          <a:lstStyle/>
          <a:p>
            <a:fld id="{AAD54BB7-FA6B-644E-8908-0EF5979026CE}" type="datetimeFigureOut">
              <a:rPr lang="en-US" smtClean="0"/>
              <a:t>7/23/20</a:t>
            </a:fld>
            <a:endParaRPr lang="en-US"/>
          </a:p>
        </p:txBody>
      </p:sp>
      <p:sp>
        <p:nvSpPr>
          <p:cNvPr id="6" name="Footer Placeholder 5">
            <a:extLst>
              <a:ext uri="{FF2B5EF4-FFF2-40B4-BE49-F238E27FC236}">
                <a16:creationId xmlns:a16="http://schemas.microsoft.com/office/drawing/2014/main" id="{F8B9A4C1-C362-AD45-9F20-345A23BD81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65954B-E751-954E-B583-3C5F90B41238}"/>
              </a:ext>
            </a:extLst>
          </p:cNvPr>
          <p:cNvSpPr>
            <a:spLocks noGrp="1"/>
          </p:cNvSpPr>
          <p:nvPr>
            <p:ph type="sldNum" sz="quarter" idx="12"/>
          </p:nvPr>
        </p:nvSpPr>
        <p:spPr/>
        <p:txBody>
          <a:bodyPr/>
          <a:lstStyle/>
          <a:p>
            <a:fld id="{363948E7-19E1-1D43-9CF7-8A0D621BE4BD}" type="slidenum">
              <a:rPr lang="en-US" smtClean="0"/>
              <a:t>‹#›</a:t>
            </a:fld>
            <a:endParaRPr lang="en-US"/>
          </a:p>
        </p:txBody>
      </p:sp>
    </p:spTree>
    <p:extLst>
      <p:ext uri="{BB962C8B-B14F-4D97-AF65-F5344CB8AC3E}">
        <p14:creationId xmlns:p14="http://schemas.microsoft.com/office/powerpoint/2010/main" val="1607445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3D867-0D37-1D4D-8282-763987046467}"/>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B6A88E1-6BC3-364B-AE10-FBA0B237AFC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4EA1739-A1F3-5547-AC63-FCA07F5AF325}"/>
              </a:ext>
            </a:extLst>
          </p:cNvPr>
          <p:cNvSpPr>
            <a:spLocks noGrp="1"/>
          </p:cNvSpPr>
          <p:nvPr>
            <p:ph type="dt" sz="half" idx="10"/>
          </p:nvPr>
        </p:nvSpPr>
        <p:spPr/>
        <p:txBody>
          <a:bodyPr/>
          <a:lstStyle/>
          <a:p>
            <a:fld id="{AAD54BB7-FA6B-644E-8908-0EF5979026CE}" type="datetimeFigureOut">
              <a:rPr lang="en-US" smtClean="0"/>
              <a:t>7/23/20</a:t>
            </a:fld>
            <a:endParaRPr lang="en-US"/>
          </a:p>
        </p:txBody>
      </p:sp>
      <p:sp>
        <p:nvSpPr>
          <p:cNvPr id="5" name="Footer Placeholder 4">
            <a:extLst>
              <a:ext uri="{FF2B5EF4-FFF2-40B4-BE49-F238E27FC236}">
                <a16:creationId xmlns:a16="http://schemas.microsoft.com/office/drawing/2014/main" id="{4E59D22A-2A6B-4249-B16F-AC0829CDCB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780A25-50D3-D249-8348-F81EA1B00EC3}"/>
              </a:ext>
            </a:extLst>
          </p:cNvPr>
          <p:cNvSpPr>
            <a:spLocks noGrp="1"/>
          </p:cNvSpPr>
          <p:nvPr>
            <p:ph type="sldNum" sz="quarter" idx="12"/>
          </p:nvPr>
        </p:nvSpPr>
        <p:spPr/>
        <p:txBody>
          <a:bodyPr/>
          <a:lstStyle/>
          <a:p>
            <a:fld id="{363948E7-19E1-1D43-9CF7-8A0D621BE4BD}" type="slidenum">
              <a:rPr lang="en-US" smtClean="0"/>
              <a:t>‹#›</a:t>
            </a:fld>
            <a:endParaRPr lang="en-US"/>
          </a:p>
        </p:txBody>
      </p:sp>
    </p:spTree>
    <p:extLst>
      <p:ext uri="{BB962C8B-B14F-4D97-AF65-F5344CB8AC3E}">
        <p14:creationId xmlns:p14="http://schemas.microsoft.com/office/powerpoint/2010/main" val="9884200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04BB1E-A97D-224F-8DCB-4A57704881F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DD2B403-0411-FE4D-B400-C6AAB6EC933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2F499D8-1E10-5946-964B-974917009CFD}"/>
              </a:ext>
            </a:extLst>
          </p:cNvPr>
          <p:cNvSpPr>
            <a:spLocks noGrp="1"/>
          </p:cNvSpPr>
          <p:nvPr>
            <p:ph type="dt" sz="half" idx="10"/>
          </p:nvPr>
        </p:nvSpPr>
        <p:spPr/>
        <p:txBody>
          <a:bodyPr/>
          <a:lstStyle/>
          <a:p>
            <a:fld id="{AAD54BB7-FA6B-644E-8908-0EF5979026CE}" type="datetimeFigureOut">
              <a:rPr lang="en-US" smtClean="0"/>
              <a:t>7/23/20</a:t>
            </a:fld>
            <a:endParaRPr lang="en-US"/>
          </a:p>
        </p:txBody>
      </p:sp>
      <p:sp>
        <p:nvSpPr>
          <p:cNvPr id="5" name="Footer Placeholder 4">
            <a:extLst>
              <a:ext uri="{FF2B5EF4-FFF2-40B4-BE49-F238E27FC236}">
                <a16:creationId xmlns:a16="http://schemas.microsoft.com/office/drawing/2014/main" id="{BC7A5AF4-BD24-A246-8972-6E66D6A5F5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5A8DCD-1248-4046-9568-62AE77995CDB}"/>
              </a:ext>
            </a:extLst>
          </p:cNvPr>
          <p:cNvSpPr>
            <a:spLocks noGrp="1"/>
          </p:cNvSpPr>
          <p:nvPr>
            <p:ph type="sldNum" sz="quarter" idx="12"/>
          </p:nvPr>
        </p:nvSpPr>
        <p:spPr/>
        <p:txBody>
          <a:bodyPr/>
          <a:lstStyle/>
          <a:p>
            <a:fld id="{363948E7-19E1-1D43-9CF7-8A0D621BE4BD}" type="slidenum">
              <a:rPr lang="en-US" smtClean="0"/>
              <a:t>‹#›</a:t>
            </a:fld>
            <a:endParaRPr lang="en-US"/>
          </a:p>
        </p:txBody>
      </p:sp>
    </p:spTree>
    <p:extLst>
      <p:ext uri="{BB962C8B-B14F-4D97-AF65-F5344CB8AC3E}">
        <p14:creationId xmlns:p14="http://schemas.microsoft.com/office/powerpoint/2010/main" val="6609584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49E58-9FA8-E84E-9087-98AD418B604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9FA8BEF-0896-C84B-A1EE-049F67BF95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522B20D-A69A-5F4D-80B1-C38BA0A21F33}"/>
              </a:ext>
            </a:extLst>
          </p:cNvPr>
          <p:cNvSpPr>
            <a:spLocks noGrp="1"/>
          </p:cNvSpPr>
          <p:nvPr>
            <p:ph type="dt" sz="half" idx="10"/>
          </p:nvPr>
        </p:nvSpPr>
        <p:spPr/>
        <p:txBody>
          <a:bodyPr/>
          <a:lstStyle/>
          <a:p>
            <a:fld id="{1BB25FE0-FAF4-8146-9D62-BBB16879CA7C}" type="datetimeFigureOut">
              <a:rPr lang="en-US" smtClean="0"/>
              <a:t>7/23/20</a:t>
            </a:fld>
            <a:endParaRPr lang="en-US"/>
          </a:p>
        </p:txBody>
      </p:sp>
      <p:sp>
        <p:nvSpPr>
          <p:cNvPr id="5" name="Footer Placeholder 4">
            <a:extLst>
              <a:ext uri="{FF2B5EF4-FFF2-40B4-BE49-F238E27FC236}">
                <a16:creationId xmlns:a16="http://schemas.microsoft.com/office/drawing/2014/main" id="{C8853F9C-ED2B-AB4C-8827-DF19852D34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E5F4F5-C702-5D45-B19D-57DB72DD02A7}"/>
              </a:ext>
            </a:extLst>
          </p:cNvPr>
          <p:cNvSpPr>
            <a:spLocks noGrp="1"/>
          </p:cNvSpPr>
          <p:nvPr>
            <p:ph type="sldNum" sz="quarter" idx="12"/>
          </p:nvPr>
        </p:nvSpPr>
        <p:spPr/>
        <p:txBody>
          <a:bodyPr/>
          <a:lstStyle/>
          <a:p>
            <a:fld id="{43759B9D-0F41-5B41-9ECF-8C8BB229A60C}" type="slidenum">
              <a:rPr lang="en-US" smtClean="0"/>
              <a:t>‹#›</a:t>
            </a:fld>
            <a:endParaRPr lang="en-US"/>
          </a:p>
        </p:txBody>
      </p:sp>
    </p:spTree>
    <p:extLst>
      <p:ext uri="{BB962C8B-B14F-4D97-AF65-F5344CB8AC3E}">
        <p14:creationId xmlns:p14="http://schemas.microsoft.com/office/powerpoint/2010/main" val="33867401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D2371-3685-B94E-BA52-9AE697F70CA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C2948B4-503D-D740-8E8F-AC4571B8360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68E5B27-2DFA-C246-9EF6-4EC7F460424C}"/>
              </a:ext>
            </a:extLst>
          </p:cNvPr>
          <p:cNvSpPr>
            <a:spLocks noGrp="1"/>
          </p:cNvSpPr>
          <p:nvPr>
            <p:ph type="dt" sz="half" idx="10"/>
          </p:nvPr>
        </p:nvSpPr>
        <p:spPr/>
        <p:txBody>
          <a:bodyPr/>
          <a:lstStyle/>
          <a:p>
            <a:fld id="{1BB25FE0-FAF4-8146-9D62-BBB16879CA7C}" type="datetimeFigureOut">
              <a:rPr lang="en-US" smtClean="0"/>
              <a:t>7/23/20</a:t>
            </a:fld>
            <a:endParaRPr lang="en-US"/>
          </a:p>
        </p:txBody>
      </p:sp>
      <p:sp>
        <p:nvSpPr>
          <p:cNvPr id="5" name="Footer Placeholder 4">
            <a:extLst>
              <a:ext uri="{FF2B5EF4-FFF2-40B4-BE49-F238E27FC236}">
                <a16:creationId xmlns:a16="http://schemas.microsoft.com/office/drawing/2014/main" id="{87E68CD8-4A13-464A-933A-C3704FBC57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727B5E-2D1E-8647-8AD5-3DAEA1D885BF}"/>
              </a:ext>
            </a:extLst>
          </p:cNvPr>
          <p:cNvSpPr>
            <a:spLocks noGrp="1"/>
          </p:cNvSpPr>
          <p:nvPr>
            <p:ph type="sldNum" sz="quarter" idx="12"/>
          </p:nvPr>
        </p:nvSpPr>
        <p:spPr/>
        <p:txBody>
          <a:bodyPr/>
          <a:lstStyle/>
          <a:p>
            <a:fld id="{43759B9D-0F41-5B41-9ECF-8C8BB229A60C}" type="slidenum">
              <a:rPr lang="en-US" smtClean="0"/>
              <a:t>‹#›</a:t>
            </a:fld>
            <a:endParaRPr lang="en-US"/>
          </a:p>
        </p:txBody>
      </p:sp>
    </p:spTree>
    <p:extLst>
      <p:ext uri="{BB962C8B-B14F-4D97-AF65-F5344CB8AC3E}">
        <p14:creationId xmlns:p14="http://schemas.microsoft.com/office/powerpoint/2010/main" val="20799809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45BE0-054D-764A-B073-9651C500840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ACE8BFF-33BD-964D-BDCC-D3068D5746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226D1A1-55B9-9C49-BEEE-9144F243AFCD}"/>
              </a:ext>
            </a:extLst>
          </p:cNvPr>
          <p:cNvSpPr>
            <a:spLocks noGrp="1"/>
          </p:cNvSpPr>
          <p:nvPr>
            <p:ph type="dt" sz="half" idx="10"/>
          </p:nvPr>
        </p:nvSpPr>
        <p:spPr/>
        <p:txBody>
          <a:bodyPr/>
          <a:lstStyle/>
          <a:p>
            <a:fld id="{1BB25FE0-FAF4-8146-9D62-BBB16879CA7C}" type="datetimeFigureOut">
              <a:rPr lang="en-US" smtClean="0"/>
              <a:t>7/23/20</a:t>
            </a:fld>
            <a:endParaRPr lang="en-US"/>
          </a:p>
        </p:txBody>
      </p:sp>
      <p:sp>
        <p:nvSpPr>
          <p:cNvPr id="5" name="Footer Placeholder 4">
            <a:extLst>
              <a:ext uri="{FF2B5EF4-FFF2-40B4-BE49-F238E27FC236}">
                <a16:creationId xmlns:a16="http://schemas.microsoft.com/office/drawing/2014/main" id="{C3F8EB94-B1ED-C94D-B19E-A83B2F5690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D1B3F3-63B1-6345-8690-35DEEAD8150A}"/>
              </a:ext>
            </a:extLst>
          </p:cNvPr>
          <p:cNvSpPr>
            <a:spLocks noGrp="1"/>
          </p:cNvSpPr>
          <p:nvPr>
            <p:ph type="sldNum" sz="quarter" idx="12"/>
          </p:nvPr>
        </p:nvSpPr>
        <p:spPr/>
        <p:txBody>
          <a:bodyPr/>
          <a:lstStyle/>
          <a:p>
            <a:fld id="{43759B9D-0F41-5B41-9ECF-8C8BB229A60C}" type="slidenum">
              <a:rPr lang="en-US" smtClean="0"/>
              <a:t>‹#›</a:t>
            </a:fld>
            <a:endParaRPr lang="en-US"/>
          </a:p>
        </p:txBody>
      </p:sp>
    </p:spTree>
    <p:extLst>
      <p:ext uri="{BB962C8B-B14F-4D97-AF65-F5344CB8AC3E}">
        <p14:creationId xmlns:p14="http://schemas.microsoft.com/office/powerpoint/2010/main" val="22568563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0DB37-2FE6-1443-92E8-8EAB13A5DB4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B791C66-8171-1E4D-979C-D97DD37661A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690D128-5F62-384C-B171-6D62BEC1DB7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8899E54-41E8-2043-993B-1832C12B9E70}"/>
              </a:ext>
            </a:extLst>
          </p:cNvPr>
          <p:cNvSpPr>
            <a:spLocks noGrp="1"/>
          </p:cNvSpPr>
          <p:nvPr>
            <p:ph type="dt" sz="half" idx="10"/>
          </p:nvPr>
        </p:nvSpPr>
        <p:spPr/>
        <p:txBody>
          <a:bodyPr/>
          <a:lstStyle/>
          <a:p>
            <a:fld id="{1BB25FE0-FAF4-8146-9D62-BBB16879CA7C}" type="datetimeFigureOut">
              <a:rPr lang="en-US" smtClean="0"/>
              <a:t>7/23/20</a:t>
            </a:fld>
            <a:endParaRPr lang="en-US"/>
          </a:p>
        </p:txBody>
      </p:sp>
      <p:sp>
        <p:nvSpPr>
          <p:cNvPr id="6" name="Footer Placeholder 5">
            <a:extLst>
              <a:ext uri="{FF2B5EF4-FFF2-40B4-BE49-F238E27FC236}">
                <a16:creationId xmlns:a16="http://schemas.microsoft.com/office/drawing/2014/main" id="{A7E302ED-9895-CA4C-8F8D-2B022137BC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850FEC-CC04-F749-AED2-8EE68AC5AEF0}"/>
              </a:ext>
            </a:extLst>
          </p:cNvPr>
          <p:cNvSpPr>
            <a:spLocks noGrp="1"/>
          </p:cNvSpPr>
          <p:nvPr>
            <p:ph type="sldNum" sz="quarter" idx="12"/>
          </p:nvPr>
        </p:nvSpPr>
        <p:spPr/>
        <p:txBody>
          <a:bodyPr/>
          <a:lstStyle/>
          <a:p>
            <a:fld id="{43759B9D-0F41-5B41-9ECF-8C8BB229A60C}" type="slidenum">
              <a:rPr lang="en-US" smtClean="0"/>
              <a:t>‹#›</a:t>
            </a:fld>
            <a:endParaRPr lang="en-US"/>
          </a:p>
        </p:txBody>
      </p:sp>
    </p:spTree>
    <p:extLst>
      <p:ext uri="{BB962C8B-B14F-4D97-AF65-F5344CB8AC3E}">
        <p14:creationId xmlns:p14="http://schemas.microsoft.com/office/powerpoint/2010/main" val="2329301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6E71A-1B41-2148-9E07-4AE0603DEA2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402228D-64F1-424C-9F0E-210C7FA1ED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4919742-27CC-A942-9AB9-B72D769AB18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2D1F5544-6F91-8B46-AB3F-F1B6394135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0413547-67F8-034C-8292-58722D196EF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4B9CF82-EC1E-C646-8EF7-B58C5C31CB9D}"/>
              </a:ext>
            </a:extLst>
          </p:cNvPr>
          <p:cNvSpPr>
            <a:spLocks noGrp="1"/>
          </p:cNvSpPr>
          <p:nvPr>
            <p:ph type="dt" sz="half" idx="10"/>
          </p:nvPr>
        </p:nvSpPr>
        <p:spPr/>
        <p:txBody>
          <a:bodyPr/>
          <a:lstStyle/>
          <a:p>
            <a:fld id="{1BB25FE0-FAF4-8146-9D62-BBB16879CA7C}" type="datetimeFigureOut">
              <a:rPr lang="en-US" smtClean="0"/>
              <a:t>7/23/20</a:t>
            </a:fld>
            <a:endParaRPr lang="en-US"/>
          </a:p>
        </p:txBody>
      </p:sp>
      <p:sp>
        <p:nvSpPr>
          <p:cNvPr id="8" name="Footer Placeholder 7">
            <a:extLst>
              <a:ext uri="{FF2B5EF4-FFF2-40B4-BE49-F238E27FC236}">
                <a16:creationId xmlns:a16="http://schemas.microsoft.com/office/drawing/2014/main" id="{B6880FE1-9D5A-9744-A4FF-82C7443D5F1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AC68FF-2145-A042-84A0-340C68153B02}"/>
              </a:ext>
            </a:extLst>
          </p:cNvPr>
          <p:cNvSpPr>
            <a:spLocks noGrp="1"/>
          </p:cNvSpPr>
          <p:nvPr>
            <p:ph type="sldNum" sz="quarter" idx="12"/>
          </p:nvPr>
        </p:nvSpPr>
        <p:spPr/>
        <p:txBody>
          <a:bodyPr/>
          <a:lstStyle/>
          <a:p>
            <a:fld id="{43759B9D-0F41-5B41-9ECF-8C8BB229A60C}" type="slidenum">
              <a:rPr lang="en-US" smtClean="0"/>
              <a:t>‹#›</a:t>
            </a:fld>
            <a:endParaRPr lang="en-US"/>
          </a:p>
        </p:txBody>
      </p:sp>
    </p:spTree>
    <p:extLst>
      <p:ext uri="{BB962C8B-B14F-4D97-AF65-F5344CB8AC3E}">
        <p14:creationId xmlns:p14="http://schemas.microsoft.com/office/powerpoint/2010/main" val="10942082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4FA0-10AA-0047-AFFD-5DC9C13A78A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71DCA49-2A81-9D4E-A8E0-13BBB2A17D9B}"/>
              </a:ext>
            </a:extLst>
          </p:cNvPr>
          <p:cNvSpPr>
            <a:spLocks noGrp="1"/>
          </p:cNvSpPr>
          <p:nvPr>
            <p:ph type="dt" sz="half" idx="10"/>
          </p:nvPr>
        </p:nvSpPr>
        <p:spPr/>
        <p:txBody>
          <a:bodyPr/>
          <a:lstStyle/>
          <a:p>
            <a:fld id="{1BB25FE0-FAF4-8146-9D62-BBB16879CA7C}" type="datetimeFigureOut">
              <a:rPr lang="en-US" smtClean="0"/>
              <a:t>7/23/20</a:t>
            </a:fld>
            <a:endParaRPr lang="en-US"/>
          </a:p>
        </p:txBody>
      </p:sp>
      <p:sp>
        <p:nvSpPr>
          <p:cNvPr id="4" name="Footer Placeholder 3">
            <a:extLst>
              <a:ext uri="{FF2B5EF4-FFF2-40B4-BE49-F238E27FC236}">
                <a16:creationId xmlns:a16="http://schemas.microsoft.com/office/drawing/2014/main" id="{7E1479B6-C675-F743-A6C2-50BAF432D2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B9C38E-3561-4E44-85C4-9A78BEA0AC4B}"/>
              </a:ext>
            </a:extLst>
          </p:cNvPr>
          <p:cNvSpPr>
            <a:spLocks noGrp="1"/>
          </p:cNvSpPr>
          <p:nvPr>
            <p:ph type="sldNum" sz="quarter" idx="12"/>
          </p:nvPr>
        </p:nvSpPr>
        <p:spPr/>
        <p:txBody>
          <a:bodyPr/>
          <a:lstStyle/>
          <a:p>
            <a:fld id="{43759B9D-0F41-5B41-9ECF-8C8BB229A60C}" type="slidenum">
              <a:rPr lang="en-US" smtClean="0"/>
              <a:t>‹#›</a:t>
            </a:fld>
            <a:endParaRPr lang="en-US"/>
          </a:p>
        </p:txBody>
      </p:sp>
    </p:spTree>
    <p:extLst>
      <p:ext uri="{BB962C8B-B14F-4D97-AF65-F5344CB8AC3E}">
        <p14:creationId xmlns:p14="http://schemas.microsoft.com/office/powerpoint/2010/main" val="26264789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80C568-9DD1-3B49-976D-95415C571F50}"/>
              </a:ext>
            </a:extLst>
          </p:cNvPr>
          <p:cNvSpPr>
            <a:spLocks noGrp="1"/>
          </p:cNvSpPr>
          <p:nvPr>
            <p:ph type="dt" sz="half" idx="10"/>
          </p:nvPr>
        </p:nvSpPr>
        <p:spPr/>
        <p:txBody>
          <a:bodyPr/>
          <a:lstStyle/>
          <a:p>
            <a:fld id="{1BB25FE0-FAF4-8146-9D62-BBB16879CA7C}" type="datetimeFigureOut">
              <a:rPr lang="en-US" smtClean="0"/>
              <a:t>7/23/20</a:t>
            </a:fld>
            <a:endParaRPr lang="en-US"/>
          </a:p>
        </p:txBody>
      </p:sp>
      <p:sp>
        <p:nvSpPr>
          <p:cNvPr id="3" name="Footer Placeholder 2">
            <a:extLst>
              <a:ext uri="{FF2B5EF4-FFF2-40B4-BE49-F238E27FC236}">
                <a16:creationId xmlns:a16="http://schemas.microsoft.com/office/drawing/2014/main" id="{218FB64C-8B97-544D-9598-2B2CEBC0A7C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CC18B88-2FC9-FF40-94DD-8E6A9D998BFA}"/>
              </a:ext>
            </a:extLst>
          </p:cNvPr>
          <p:cNvSpPr>
            <a:spLocks noGrp="1"/>
          </p:cNvSpPr>
          <p:nvPr>
            <p:ph type="sldNum" sz="quarter" idx="12"/>
          </p:nvPr>
        </p:nvSpPr>
        <p:spPr/>
        <p:txBody>
          <a:bodyPr/>
          <a:lstStyle/>
          <a:p>
            <a:fld id="{43759B9D-0F41-5B41-9ECF-8C8BB229A60C}" type="slidenum">
              <a:rPr lang="en-US" smtClean="0"/>
              <a:t>‹#›</a:t>
            </a:fld>
            <a:endParaRPr lang="en-US"/>
          </a:p>
        </p:txBody>
      </p:sp>
    </p:spTree>
    <p:extLst>
      <p:ext uri="{BB962C8B-B14F-4D97-AF65-F5344CB8AC3E}">
        <p14:creationId xmlns:p14="http://schemas.microsoft.com/office/powerpoint/2010/main" val="1989081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CAA41-4888-E641-AF77-7B550946208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9F15BEE3-57EC-5549-B990-DBB9AFC363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3110B67-0C0D-844A-92BD-322BE2017428}"/>
              </a:ext>
            </a:extLst>
          </p:cNvPr>
          <p:cNvSpPr>
            <a:spLocks noGrp="1"/>
          </p:cNvSpPr>
          <p:nvPr>
            <p:ph type="dt" sz="half" idx="10"/>
          </p:nvPr>
        </p:nvSpPr>
        <p:spPr/>
        <p:txBody>
          <a:bodyPr/>
          <a:lstStyle/>
          <a:p>
            <a:r>
              <a:rPr lang="en-GB"/>
              <a:t>Nicholas Zachariou</a:t>
            </a:r>
            <a:endParaRPr lang="en-US"/>
          </a:p>
        </p:txBody>
      </p:sp>
      <p:sp>
        <p:nvSpPr>
          <p:cNvPr id="5" name="Footer Placeholder 4">
            <a:extLst>
              <a:ext uri="{FF2B5EF4-FFF2-40B4-BE49-F238E27FC236}">
                <a16:creationId xmlns:a16="http://schemas.microsoft.com/office/drawing/2014/main" id="{63D50B33-8588-1E40-A81F-37FEA7A85E06}"/>
              </a:ext>
            </a:extLst>
          </p:cNvPr>
          <p:cNvSpPr>
            <a:spLocks noGrp="1"/>
          </p:cNvSpPr>
          <p:nvPr>
            <p:ph type="ftr" sz="quarter" idx="11"/>
          </p:nvPr>
        </p:nvSpPr>
        <p:spPr/>
        <p:txBody>
          <a:bodyPr/>
          <a:lstStyle/>
          <a:p>
            <a:r>
              <a:rPr lang="en-US"/>
              <a:t>CLAS Collaboration Nov. 2019</a:t>
            </a:r>
          </a:p>
        </p:txBody>
      </p:sp>
      <p:sp>
        <p:nvSpPr>
          <p:cNvPr id="6" name="Slide Number Placeholder 5">
            <a:extLst>
              <a:ext uri="{FF2B5EF4-FFF2-40B4-BE49-F238E27FC236}">
                <a16:creationId xmlns:a16="http://schemas.microsoft.com/office/drawing/2014/main" id="{CBF286C8-A43B-C14A-B7CB-FE8CA13F10FA}"/>
              </a:ext>
            </a:extLst>
          </p:cNvPr>
          <p:cNvSpPr>
            <a:spLocks noGrp="1"/>
          </p:cNvSpPr>
          <p:nvPr>
            <p:ph type="sldNum" sz="quarter" idx="12"/>
          </p:nvPr>
        </p:nvSpPr>
        <p:spPr/>
        <p:txBody>
          <a:bodyPr/>
          <a:lstStyle/>
          <a:p>
            <a:fld id="{8FE91484-0758-CC46-9399-26A1FD97A2E9}" type="slidenum">
              <a:rPr lang="en-US" smtClean="0"/>
              <a:t>‹#›</a:t>
            </a:fld>
            <a:endParaRPr lang="en-US"/>
          </a:p>
        </p:txBody>
      </p:sp>
    </p:spTree>
    <p:extLst>
      <p:ext uri="{BB962C8B-B14F-4D97-AF65-F5344CB8AC3E}">
        <p14:creationId xmlns:p14="http://schemas.microsoft.com/office/powerpoint/2010/main" val="36784073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75485-DC54-D042-98A2-ED29A858DA5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EF0BBD4-4EC8-BC42-BC5E-84EBB210C6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9BC4426-7C9A-0C47-879C-F22873E1B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8703146-8330-1B4F-B9B0-790E2C8DC165}"/>
              </a:ext>
            </a:extLst>
          </p:cNvPr>
          <p:cNvSpPr>
            <a:spLocks noGrp="1"/>
          </p:cNvSpPr>
          <p:nvPr>
            <p:ph type="dt" sz="half" idx="10"/>
          </p:nvPr>
        </p:nvSpPr>
        <p:spPr/>
        <p:txBody>
          <a:bodyPr/>
          <a:lstStyle/>
          <a:p>
            <a:fld id="{1BB25FE0-FAF4-8146-9D62-BBB16879CA7C}" type="datetimeFigureOut">
              <a:rPr lang="en-US" smtClean="0"/>
              <a:t>7/23/20</a:t>
            </a:fld>
            <a:endParaRPr lang="en-US"/>
          </a:p>
        </p:txBody>
      </p:sp>
      <p:sp>
        <p:nvSpPr>
          <p:cNvPr id="6" name="Footer Placeholder 5">
            <a:extLst>
              <a:ext uri="{FF2B5EF4-FFF2-40B4-BE49-F238E27FC236}">
                <a16:creationId xmlns:a16="http://schemas.microsoft.com/office/drawing/2014/main" id="{08802CE3-9711-D141-A415-DE57317B01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9DD6C3-AA91-874D-AC88-81DDE29E5201}"/>
              </a:ext>
            </a:extLst>
          </p:cNvPr>
          <p:cNvSpPr>
            <a:spLocks noGrp="1"/>
          </p:cNvSpPr>
          <p:nvPr>
            <p:ph type="sldNum" sz="quarter" idx="12"/>
          </p:nvPr>
        </p:nvSpPr>
        <p:spPr/>
        <p:txBody>
          <a:bodyPr/>
          <a:lstStyle/>
          <a:p>
            <a:fld id="{43759B9D-0F41-5B41-9ECF-8C8BB229A60C}" type="slidenum">
              <a:rPr lang="en-US" smtClean="0"/>
              <a:t>‹#›</a:t>
            </a:fld>
            <a:endParaRPr lang="en-US"/>
          </a:p>
        </p:txBody>
      </p:sp>
    </p:spTree>
    <p:extLst>
      <p:ext uri="{BB962C8B-B14F-4D97-AF65-F5344CB8AC3E}">
        <p14:creationId xmlns:p14="http://schemas.microsoft.com/office/powerpoint/2010/main" val="21190049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EC70F-040F-634C-A741-8BFA3DB5E52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7479173-DCBE-D742-BFEA-192072DB85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105B32C-B9CA-B042-B66F-30E65F4BA4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1143CD6-FFF8-9E40-A612-D80F082C607E}"/>
              </a:ext>
            </a:extLst>
          </p:cNvPr>
          <p:cNvSpPr>
            <a:spLocks noGrp="1"/>
          </p:cNvSpPr>
          <p:nvPr>
            <p:ph type="dt" sz="half" idx="10"/>
          </p:nvPr>
        </p:nvSpPr>
        <p:spPr/>
        <p:txBody>
          <a:bodyPr/>
          <a:lstStyle/>
          <a:p>
            <a:fld id="{1BB25FE0-FAF4-8146-9D62-BBB16879CA7C}" type="datetimeFigureOut">
              <a:rPr lang="en-US" smtClean="0"/>
              <a:t>7/23/20</a:t>
            </a:fld>
            <a:endParaRPr lang="en-US"/>
          </a:p>
        </p:txBody>
      </p:sp>
      <p:sp>
        <p:nvSpPr>
          <p:cNvPr id="6" name="Footer Placeholder 5">
            <a:extLst>
              <a:ext uri="{FF2B5EF4-FFF2-40B4-BE49-F238E27FC236}">
                <a16:creationId xmlns:a16="http://schemas.microsoft.com/office/drawing/2014/main" id="{CDD9FDEF-F281-DA4C-8166-1036C05765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B506F1-B602-0945-BB76-C2A69055E288}"/>
              </a:ext>
            </a:extLst>
          </p:cNvPr>
          <p:cNvSpPr>
            <a:spLocks noGrp="1"/>
          </p:cNvSpPr>
          <p:nvPr>
            <p:ph type="sldNum" sz="quarter" idx="12"/>
          </p:nvPr>
        </p:nvSpPr>
        <p:spPr/>
        <p:txBody>
          <a:bodyPr/>
          <a:lstStyle/>
          <a:p>
            <a:fld id="{43759B9D-0F41-5B41-9ECF-8C8BB229A60C}" type="slidenum">
              <a:rPr lang="en-US" smtClean="0"/>
              <a:t>‹#›</a:t>
            </a:fld>
            <a:endParaRPr lang="en-US"/>
          </a:p>
        </p:txBody>
      </p:sp>
    </p:spTree>
    <p:extLst>
      <p:ext uri="{BB962C8B-B14F-4D97-AF65-F5344CB8AC3E}">
        <p14:creationId xmlns:p14="http://schemas.microsoft.com/office/powerpoint/2010/main" val="32157453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C604B-D8E6-7C43-806B-DEAF629BF32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F6C3510-3087-024A-BC03-ADECC1BCE15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575FBA3-B607-7C4D-85EF-4AC260673001}"/>
              </a:ext>
            </a:extLst>
          </p:cNvPr>
          <p:cNvSpPr>
            <a:spLocks noGrp="1"/>
          </p:cNvSpPr>
          <p:nvPr>
            <p:ph type="dt" sz="half" idx="10"/>
          </p:nvPr>
        </p:nvSpPr>
        <p:spPr/>
        <p:txBody>
          <a:bodyPr/>
          <a:lstStyle/>
          <a:p>
            <a:fld id="{1BB25FE0-FAF4-8146-9D62-BBB16879CA7C}" type="datetimeFigureOut">
              <a:rPr lang="en-US" smtClean="0"/>
              <a:t>7/23/20</a:t>
            </a:fld>
            <a:endParaRPr lang="en-US"/>
          </a:p>
        </p:txBody>
      </p:sp>
      <p:sp>
        <p:nvSpPr>
          <p:cNvPr id="5" name="Footer Placeholder 4">
            <a:extLst>
              <a:ext uri="{FF2B5EF4-FFF2-40B4-BE49-F238E27FC236}">
                <a16:creationId xmlns:a16="http://schemas.microsoft.com/office/drawing/2014/main" id="{DCF29A7E-CF0D-A649-A6E2-4D0ED76EE7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1AB2B2-2777-D441-B747-25A7C9C4116E}"/>
              </a:ext>
            </a:extLst>
          </p:cNvPr>
          <p:cNvSpPr>
            <a:spLocks noGrp="1"/>
          </p:cNvSpPr>
          <p:nvPr>
            <p:ph type="sldNum" sz="quarter" idx="12"/>
          </p:nvPr>
        </p:nvSpPr>
        <p:spPr/>
        <p:txBody>
          <a:bodyPr/>
          <a:lstStyle/>
          <a:p>
            <a:fld id="{43759B9D-0F41-5B41-9ECF-8C8BB229A60C}" type="slidenum">
              <a:rPr lang="en-US" smtClean="0"/>
              <a:t>‹#›</a:t>
            </a:fld>
            <a:endParaRPr lang="en-US"/>
          </a:p>
        </p:txBody>
      </p:sp>
    </p:spTree>
    <p:extLst>
      <p:ext uri="{BB962C8B-B14F-4D97-AF65-F5344CB8AC3E}">
        <p14:creationId xmlns:p14="http://schemas.microsoft.com/office/powerpoint/2010/main" val="18995706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E688DF-D434-4345-AE58-1B977885308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BE5B395-F9B3-DE49-8530-C3D0693DC79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CCEE86B-0798-E94A-B541-DECA5FEF8CDD}"/>
              </a:ext>
            </a:extLst>
          </p:cNvPr>
          <p:cNvSpPr>
            <a:spLocks noGrp="1"/>
          </p:cNvSpPr>
          <p:nvPr>
            <p:ph type="dt" sz="half" idx="10"/>
          </p:nvPr>
        </p:nvSpPr>
        <p:spPr/>
        <p:txBody>
          <a:bodyPr/>
          <a:lstStyle/>
          <a:p>
            <a:fld id="{1BB25FE0-FAF4-8146-9D62-BBB16879CA7C}" type="datetimeFigureOut">
              <a:rPr lang="en-US" smtClean="0"/>
              <a:t>7/23/20</a:t>
            </a:fld>
            <a:endParaRPr lang="en-US"/>
          </a:p>
        </p:txBody>
      </p:sp>
      <p:sp>
        <p:nvSpPr>
          <p:cNvPr id="5" name="Footer Placeholder 4">
            <a:extLst>
              <a:ext uri="{FF2B5EF4-FFF2-40B4-BE49-F238E27FC236}">
                <a16:creationId xmlns:a16="http://schemas.microsoft.com/office/drawing/2014/main" id="{775567E3-818B-D346-B7B2-1453480145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554A7D-3665-EA4F-A360-DF3422DFCB42}"/>
              </a:ext>
            </a:extLst>
          </p:cNvPr>
          <p:cNvSpPr>
            <a:spLocks noGrp="1"/>
          </p:cNvSpPr>
          <p:nvPr>
            <p:ph type="sldNum" sz="quarter" idx="12"/>
          </p:nvPr>
        </p:nvSpPr>
        <p:spPr/>
        <p:txBody>
          <a:bodyPr/>
          <a:lstStyle/>
          <a:p>
            <a:fld id="{43759B9D-0F41-5B41-9ECF-8C8BB229A60C}" type="slidenum">
              <a:rPr lang="en-US" smtClean="0"/>
              <a:t>‹#›</a:t>
            </a:fld>
            <a:endParaRPr lang="en-US"/>
          </a:p>
        </p:txBody>
      </p:sp>
    </p:spTree>
    <p:extLst>
      <p:ext uri="{BB962C8B-B14F-4D97-AF65-F5344CB8AC3E}">
        <p14:creationId xmlns:p14="http://schemas.microsoft.com/office/powerpoint/2010/main" val="3705030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6D0CB-B6AA-C846-BE17-1CB5FFAF25A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80A5344-137E-4748-9784-DEB2E8ED17D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28CC8C4-7AC3-9B4A-944A-70F256F65B0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9635B5F7-C17F-944E-8AB1-F688EBE4FCF5}"/>
              </a:ext>
            </a:extLst>
          </p:cNvPr>
          <p:cNvSpPr>
            <a:spLocks noGrp="1"/>
          </p:cNvSpPr>
          <p:nvPr>
            <p:ph type="dt" sz="half" idx="10"/>
          </p:nvPr>
        </p:nvSpPr>
        <p:spPr/>
        <p:txBody>
          <a:bodyPr/>
          <a:lstStyle/>
          <a:p>
            <a:r>
              <a:rPr lang="en-GB"/>
              <a:t>Nicholas Zachariou</a:t>
            </a:r>
            <a:endParaRPr lang="en-US"/>
          </a:p>
        </p:txBody>
      </p:sp>
      <p:sp>
        <p:nvSpPr>
          <p:cNvPr id="6" name="Footer Placeholder 5">
            <a:extLst>
              <a:ext uri="{FF2B5EF4-FFF2-40B4-BE49-F238E27FC236}">
                <a16:creationId xmlns:a16="http://schemas.microsoft.com/office/drawing/2014/main" id="{89F961CD-1C69-ED4D-BCFB-8D00A9EC97B7}"/>
              </a:ext>
            </a:extLst>
          </p:cNvPr>
          <p:cNvSpPr>
            <a:spLocks noGrp="1"/>
          </p:cNvSpPr>
          <p:nvPr>
            <p:ph type="ftr" sz="quarter" idx="11"/>
          </p:nvPr>
        </p:nvSpPr>
        <p:spPr/>
        <p:txBody>
          <a:bodyPr/>
          <a:lstStyle/>
          <a:p>
            <a:r>
              <a:rPr lang="en-US"/>
              <a:t>CLAS Collaboration Nov. 2019</a:t>
            </a:r>
          </a:p>
        </p:txBody>
      </p:sp>
      <p:sp>
        <p:nvSpPr>
          <p:cNvPr id="7" name="Slide Number Placeholder 6">
            <a:extLst>
              <a:ext uri="{FF2B5EF4-FFF2-40B4-BE49-F238E27FC236}">
                <a16:creationId xmlns:a16="http://schemas.microsoft.com/office/drawing/2014/main" id="{552C4D22-6A23-8140-8BF6-98EBBF130044}"/>
              </a:ext>
            </a:extLst>
          </p:cNvPr>
          <p:cNvSpPr>
            <a:spLocks noGrp="1"/>
          </p:cNvSpPr>
          <p:nvPr>
            <p:ph type="sldNum" sz="quarter" idx="12"/>
          </p:nvPr>
        </p:nvSpPr>
        <p:spPr/>
        <p:txBody>
          <a:bodyPr/>
          <a:lstStyle/>
          <a:p>
            <a:fld id="{8FE91484-0758-CC46-9399-26A1FD97A2E9}" type="slidenum">
              <a:rPr lang="en-US" smtClean="0"/>
              <a:t>‹#›</a:t>
            </a:fld>
            <a:endParaRPr lang="en-US"/>
          </a:p>
        </p:txBody>
      </p:sp>
    </p:spTree>
    <p:extLst>
      <p:ext uri="{BB962C8B-B14F-4D97-AF65-F5344CB8AC3E}">
        <p14:creationId xmlns:p14="http://schemas.microsoft.com/office/powerpoint/2010/main" val="1545629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8D946-DB01-FE41-A212-15077313523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5344B92-700B-F94C-A1EC-83A58FD047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2AF36AD-0084-3441-97A3-AF362DA9B8D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1268143-D57B-F142-A6F1-93BC9769ED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0059E6A-F955-CA4C-93D5-CC812585AD9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ECF78CA-B84B-CF4A-935B-9E16BE5DF624}"/>
              </a:ext>
            </a:extLst>
          </p:cNvPr>
          <p:cNvSpPr>
            <a:spLocks noGrp="1"/>
          </p:cNvSpPr>
          <p:nvPr>
            <p:ph type="dt" sz="half" idx="10"/>
          </p:nvPr>
        </p:nvSpPr>
        <p:spPr/>
        <p:txBody>
          <a:bodyPr/>
          <a:lstStyle/>
          <a:p>
            <a:r>
              <a:rPr lang="en-GB"/>
              <a:t>Nicholas Zachariou</a:t>
            </a:r>
            <a:endParaRPr lang="en-US"/>
          </a:p>
        </p:txBody>
      </p:sp>
      <p:sp>
        <p:nvSpPr>
          <p:cNvPr id="8" name="Footer Placeholder 7">
            <a:extLst>
              <a:ext uri="{FF2B5EF4-FFF2-40B4-BE49-F238E27FC236}">
                <a16:creationId xmlns:a16="http://schemas.microsoft.com/office/drawing/2014/main" id="{4FBE2DC2-D2F4-3043-BE29-982755F91A4F}"/>
              </a:ext>
            </a:extLst>
          </p:cNvPr>
          <p:cNvSpPr>
            <a:spLocks noGrp="1"/>
          </p:cNvSpPr>
          <p:nvPr>
            <p:ph type="ftr" sz="quarter" idx="11"/>
          </p:nvPr>
        </p:nvSpPr>
        <p:spPr/>
        <p:txBody>
          <a:bodyPr/>
          <a:lstStyle/>
          <a:p>
            <a:r>
              <a:rPr lang="en-US"/>
              <a:t>CLAS Collaboration Nov. 2019</a:t>
            </a:r>
          </a:p>
        </p:txBody>
      </p:sp>
      <p:sp>
        <p:nvSpPr>
          <p:cNvPr id="9" name="Slide Number Placeholder 8">
            <a:extLst>
              <a:ext uri="{FF2B5EF4-FFF2-40B4-BE49-F238E27FC236}">
                <a16:creationId xmlns:a16="http://schemas.microsoft.com/office/drawing/2014/main" id="{263AEBA1-375F-C740-A4AF-02CA2CFCBF2F}"/>
              </a:ext>
            </a:extLst>
          </p:cNvPr>
          <p:cNvSpPr>
            <a:spLocks noGrp="1"/>
          </p:cNvSpPr>
          <p:nvPr>
            <p:ph type="sldNum" sz="quarter" idx="12"/>
          </p:nvPr>
        </p:nvSpPr>
        <p:spPr/>
        <p:txBody>
          <a:bodyPr/>
          <a:lstStyle/>
          <a:p>
            <a:fld id="{8FE91484-0758-CC46-9399-26A1FD97A2E9}" type="slidenum">
              <a:rPr lang="en-US" smtClean="0"/>
              <a:t>‹#›</a:t>
            </a:fld>
            <a:endParaRPr lang="en-US"/>
          </a:p>
        </p:txBody>
      </p:sp>
    </p:spTree>
    <p:extLst>
      <p:ext uri="{BB962C8B-B14F-4D97-AF65-F5344CB8AC3E}">
        <p14:creationId xmlns:p14="http://schemas.microsoft.com/office/powerpoint/2010/main" val="3059004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95B1F-9D89-9247-83DC-1A64B7BD848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EDDBC2A-25D0-B54D-A941-C6ED20B7A925}"/>
              </a:ext>
            </a:extLst>
          </p:cNvPr>
          <p:cNvSpPr>
            <a:spLocks noGrp="1"/>
          </p:cNvSpPr>
          <p:nvPr>
            <p:ph type="dt" sz="half" idx="10"/>
          </p:nvPr>
        </p:nvSpPr>
        <p:spPr/>
        <p:txBody>
          <a:bodyPr/>
          <a:lstStyle/>
          <a:p>
            <a:r>
              <a:rPr lang="en-GB"/>
              <a:t>Nicholas Zachariou</a:t>
            </a:r>
            <a:endParaRPr lang="en-US"/>
          </a:p>
        </p:txBody>
      </p:sp>
      <p:sp>
        <p:nvSpPr>
          <p:cNvPr id="4" name="Footer Placeholder 3">
            <a:extLst>
              <a:ext uri="{FF2B5EF4-FFF2-40B4-BE49-F238E27FC236}">
                <a16:creationId xmlns:a16="http://schemas.microsoft.com/office/drawing/2014/main" id="{EDF81D27-950B-694F-9E19-9EC1E3EF2086}"/>
              </a:ext>
            </a:extLst>
          </p:cNvPr>
          <p:cNvSpPr>
            <a:spLocks noGrp="1"/>
          </p:cNvSpPr>
          <p:nvPr>
            <p:ph type="ftr" sz="quarter" idx="11"/>
          </p:nvPr>
        </p:nvSpPr>
        <p:spPr/>
        <p:txBody>
          <a:bodyPr/>
          <a:lstStyle/>
          <a:p>
            <a:r>
              <a:rPr lang="en-US"/>
              <a:t>CLAS Collaboration Nov. 2019</a:t>
            </a:r>
          </a:p>
        </p:txBody>
      </p:sp>
      <p:sp>
        <p:nvSpPr>
          <p:cNvPr id="5" name="Slide Number Placeholder 4">
            <a:extLst>
              <a:ext uri="{FF2B5EF4-FFF2-40B4-BE49-F238E27FC236}">
                <a16:creationId xmlns:a16="http://schemas.microsoft.com/office/drawing/2014/main" id="{398AC552-4264-C94D-867B-4653D8559F78}"/>
              </a:ext>
            </a:extLst>
          </p:cNvPr>
          <p:cNvSpPr>
            <a:spLocks noGrp="1"/>
          </p:cNvSpPr>
          <p:nvPr>
            <p:ph type="sldNum" sz="quarter" idx="12"/>
          </p:nvPr>
        </p:nvSpPr>
        <p:spPr/>
        <p:txBody>
          <a:bodyPr/>
          <a:lstStyle/>
          <a:p>
            <a:fld id="{8FE91484-0758-CC46-9399-26A1FD97A2E9}" type="slidenum">
              <a:rPr lang="en-US" smtClean="0"/>
              <a:t>‹#›</a:t>
            </a:fld>
            <a:endParaRPr lang="en-US"/>
          </a:p>
        </p:txBody>
      </p:sp>
    </p:spTree>
    <p:extLst>
      <p:ext uri="{BB962C8B-B14F-4D97-AF65-F5344CB8AC3E}">
        <p14:creationId xmlns:p14="http://schemas.microsoft.com/office/powerpoint/2010/main" val="1262418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82289E-D683-A34B-AF1B-6BA518AEB44A}"/>
              </a:ext>
            </a:extLst>
          </p:cNvPr>
          <p:cNvSpPr>
            <a:spLocks noGrp="1"/>
          </p:cNvSpPr>
          <p:nvPr>
            <p:ph type="dt" sz="half" idx="10"/>
          </p:nvPr>
        </p:nvSpPr>
        <p:spPr/>
        <p:txBody>
          <a:bodyPr/>
          <a:lstStyle/>
          <a:p>
            <a:r>
              <a:rPr lang="en-GB"/>
              <a:t>Nicholas Zachariou</a:t>
            </a:r>
            <a:endParaRPr lang="en-US"/>
          </a:p>
        </p:txBody>
      </p:sp>
      <p:sp>
        <p:nvSpPr>
          <p:cNvPr id="3" name="Footer Placeholder 2">
            <a:extLst>
              <a:ext uri="{FF2B5EF4-FFF2-40B4-BE49-F238E27FC236}">
                <a16:creationId xmlns:a16="http://schemas.microsoft.com/office/drawing/2014/main" id="{75234264-C9A5-1B4E-A24D-F223BC2A51C3}"/>
              </a:ext>
            </a:extLst>
          </p:cNvPr>
          <p:cNvSpPr>
            <a:spLocks noGrp="1"/>
          </p:cNvSpPr>
          <p:nvPr>
            <p:ph type="ftr" sz="quarter" idx="11"/>
          </p:nvPr>
        </p:nvSpPr>
        <p:spPr/>
        <p:txBody>
          <a:bodyPr/>
          <a:lstStyle/>
          <a:p>
            <a:r>
              <a:rPr lang="en-US"/>
              <a:t>CLAS Collaboration Nov. 2019</a:t>
            </a:r>
          </a:p>
        </p:txBody>
      </p:sp>
      <p:sp>
        <p:nvSpPr>
          <p:cNvPr id="4" name="Slide Number Placeholder 3">
            <a:extLst>
              <a:ext uri="{FF2B5EF4-FFF2-40B4-BE49-F238E27FC236}">
                <a16:creationId xmlns:a16="http://schemas.microsoft.com/office/drawing/2014/main" id="{85757DD5-D766-104F-97AE-E19AF97DC89B}"/>
              </a:ext>
            </a:extLst>
          </p:cNvPr>
          <p:cNvSpPr>
            <a:spLocks noGrp="1"/>
          </p:cNvSpPr>
          <p:nvPr>
            <p:ph type="sldNum" sz="quarter" idx="12"/>
          </p:nvPr>
        </p:nvSpPr>
        <p:spPr/>
        <p:txBody>
          <a:bodyPr/>
          <a:lstStyle/>
          <a:p>
            <a:fld id="{8FE91484-0758-CC46-9399-26A1FD97A2E9}" type="slidenum">
              <a:rPr lang="en-US" smtClean="0"/>
              <a:t>‹#›</a:t>
            </a:fld>
            <a:endParaRPr lang="en-US"/>
          </a:p>
        </p:txBody>
      </p:sp>
    </p:spTree>
    <p:extLst>
      <p:ext uri="{BB962C8B-B14F-4D97-AF65-F5344CB8AC3E}">
        <p14:creationId xmlns:p14="http://schemas.microsoft.com/office/powerpoint/2010/main" val="2169512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F68B-8C4C-5D48-A6BC-E395A1E43D2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27E2BE4-6244-984D-86E4-3A5EB70BF6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7A98E84-3135-5646-82C8-44F86CF429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1E0E776-BB89-2D42-815D-708E500C21D5}"/>
              </a:ext>
            </a:extLst>
          </p:cNvPr>
          <p:cNvSpPr>
            <a:spLocks noGrp="1"/>
          </p:cNvSpPr>
          <p:nvPr>
            <p:ph type="dt" sz="half" idx="10"/>
          </p:nvPr>
        </p:nvSpPr>
        <p:spPr/>
        <p:txBody>
          <a:bodyPr/>
          <a:lstStyle/>
          <a:p>
            <a:r>
              <a:rPr lang="en-GB"/>
              <a:t>Nicholas Zachariou</a:t>
            </a:r>
            <a:endParaRPr lang="en-US"/>
          </a:p>
        </p:txBody>
      </p:sp>
      <p:sp>
        <p:nvSpPr>
          <p:cNvPr id="6" name="Footer Placeholder 5">
            <a:extLst>
              <a:ext uri="{FF2B5EF4-FFF2-40B4-BE49-F238E27FC236}">
                <a16:creationId xmlns:a16="http://schemas.microsoft.com/office/drawing/2014/main" id="{B9745CC3-5190-1D44-A335-B7D018069D5D}"/>
              </a:ext>
            </a:extLst>
          </p:cNvPr>
          <p:cNvSpPr>
            <a:spLocks noGrp="1"/>
          </p:cNvSpPr>
          <p:nvPr>
            <p:ph type="ftr" sz="quarter" idx="11"/>
          </p:nvPr>
        </p:nvSpPr>
        <p:spPr/>
        <p:txBody>
          <a:bodyPr/>
          <a:lstStyle/>
          <a:p>
            <a:r>
              <a:rPr lang="en-US"/>
              <a:t>CLAS Collaboration Nov. 2019</a:t>
            </a:r>
          </a:p>
        </p:txBody>
      </p:sp>
      <p:sp>
        <p:nvSpPr>
          <p:cNvPr id="7" name="Slide Number Placeholder 6">
            <a:extLst>
              <a:ext uri="{FF2B5EF4-FFF2-40B4-BE49-F238E27FC236}">
                <a16:creationId xmlns:a16="http://schemas.microsoft.com/office/drawing/2014/main" id="{3E37805A-EE79-9749-8840-9DB0DBDBF67F}"/>
              </a:ext>
            </a:extLst>
          </p:cNvPr>
          <p:cNvSpPr>
            <a:spLocks noGrp="1"/>
          </p:cNvSpPr>
          <p:nvPr>
            <p:ph type="sldNum" sz="quarter" idx="12"/>
          </p:nvPr>
        </p:nvSpPr>
        <p:spPr/>
        <p:txBody>
          <a:bodyPr/>
          <a:lstStyle/>
          <a:p>
            <a:fld id="{8FE91484-0758-CC46-9399-26A1FD97A2E9}" type="slidenum">
              <a:rPr lang="en-US" smtClean="0"/>
              <a:t>‹#›</a:t>
            </a:fld>
            <a:endParaRPr lang="en-US"/>
          </a:p>
        </p:txBody>
      </p:sp>
    </p:spTree>
    <p:extLst>
      <p:ext uri="{BB962C8B-B14F-4D97-AF65-F5344CB8AC3E}">
        <p14:creationId xmlns:p14="http://schemas.microsoft.com/office/powerpoint/2010/main" val="3574595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AB611-0E9F-404D-B159-0F8ADF472BB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583971F-EBE9-C549-9F12-53A7E524F0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18E3DE-3331-6245-ADC3-0E455375D4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0FF3F1B-8B00-E141-B7AB-E6C5429BA7A0}"/>
              </a:ext>
            </a:extLst>
          </p:cNvPr>
          <p:cNvSpPr>
            <a:spLocks noGrp="1"/>
          </p:cNvSpPr>
          <p:nvPr>
            <p:ph type="dt" sz="half" idx="10"/>
          </p:nvPr>
        </p:nvSpPr>
        <p:spPr/>
        <p:txBody>
          <a:bodyPr/>
          <a:lstStyle/>
          <a:p>
            <a:r>
              <a:rPr lang="en-GB"/>
              <a:t>Nicholas Zachariou</a:t>
            </a:r>
            <a:endParaRPr lang="en-US"/>
          </a:p>
        </p:txBody>
      </p:sp>
      <p:sp>
        <p:nvSpPr>
          <p:cNvPr id="6" name="Footer Placeholder 5">
            <a:extLst>
              <a:ext uri="{FF2B5EF4-FFF2-40B4-BE49-F238E27FC236}">
                <a16:creationId xmlns:a16="http://schemas.microsoft.com/office/drawing/2014/main" id="{4F62EE04-EF10-2443-A181-1C673AF555ED}"/>
              </a:ext>
            </a:extLst>
          </p:cNvPr>
          <p:cNvSpPr>
            <a:spLocks noGrp="1"/>
          </p:cNvSpPr>
          <p:nvPr>
            <p:ph type="ftr" sz="quarter" idx="11"/>
          </p:nvPr>
        </p:nvSpPr>
        <p:spPr/>
        <p:txBody>
          <a:bodyPr/>
          <a:lstStyle/>
          <a:p>
            <a:r>
              <a:rPr lang="en-US"/>
              <a:t>CLAS Collaboration Nov. 2019</a:t>
            </a:r>
          </a:p>
        </p:txBody>
      </p:sp>
      <p:sp>
        <p:nvSpPr>
          <p:cNvPr id="7" name="Slide Number Placeholder 6">
            <a:extLst>
              <a:ext uri="{FF2B5EF4-FFF2-40B4-BE49-F238E27FC236}">
                <a16:creationId xmlns:a16="http://schemas.microsoft.com/office/drawing/2014/main" id="{50727BB1-E3A6-C14D-AF12-4EC9AF0D2FC2}"/>
              </a:ext>
            </a:extLst>
          </p:cNvPr>
          <p:cNvSpPr>
            <a:spLocks noGrp="1"/>
          </p:cNvSpPr>
          <p:nvPr>
            <p:ph type="sldNum" sz="quarter" idx="12"/>
          </p:nvPr>
        </p:nvSpPr>
        <p:spPr/>
        <p:txBody>
          <a:bodyPr/>
          <a:lstStyle/>
          <a:p>
            <a:fld id="{8FE91484-0758-CC46-9399-26A1FD97A2E9}" type="slidenum">
              <a:rPr lang="en-US" smtClean="0"/>
              <a:t>‹#›</a:t>
            </a:fld>
            <a:endParaRPr lang="en-US"/>
          </a:p>
        </p:txBody>
      </p:sp>
    </p:spTree>
    <p:extLst>
      <p:ext uri="{BB962C8B-B14F-4D97-AF65-F5344CB8AC3E}">
        <p14:creationId xmlns:p14="http://schemas.microsoft.com/office/powerpoint/2010/main" val="196352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18750A-88AE-D748-A000-1CF9AC58C0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D4D409D-F251-AD41-B9D9-A1D08CD3C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8CBE4B6-6DD9-C847-BF82-745D031C21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a:t>Nicholas Zachariou</a:t>
            </a:r>
            <a:endParaRPr lang="en-US" dirty="0"/>
          </a:p>
        </p:txBody>
      </p:sp>
      <p:sp>
        <p:nvSpPr>
          <p:cNvPr id="5" name="Footer Placeholder 4">
            <a:extLst>
              <a:ext uri="{FF2B5EF4-FFF2-40B4-BE49-F238E27FC236}">
                <a16:creationId xmlns:a16="http://schemas.microsoft.com/office/drawing/2014/main" id="{3600A9E8-C1E2-E94E-82D4-D055E5486D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CLAS Collaboration Nov. 2019</a:t>
            </a:r>
          </a:p>
        </p:txBody>
      </p:sp>
      <p:sp>
        <p:nvSpPr>
          <p:cNvPr id="6" name="Slide Number Placeholder 5">
            <a:extLst>
              <a:ext uri="{FF2B5EF4-FFF2-40B4-BE49-F238E27FC236}">
                <a16:creationId xmlns:a16="http://schemas.microsoft.com/office/drawing/2014/main" id="{0206641F-1E6C-3E45-BA05-9F7E28F6C6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E91484-0758-CC46-9399-26A1FD97A2E9}" type="slidenum">
              <a:rPr lang="en-US" smtClean="0"/>
              <a:t>‹#›</a:t>
            </a:fld>
            <a:endParaRPr lang="en-US"/>
          </a:p>
        </p:txBody>
      </p:sp>
      <p:pic>
        <p:nvPicPr>
          <p:cNvPr id="7" name="Picture 73">
            <a:extLst>
              <a:ext uri="{FF2B5EF4-FFF2-40B4-BE49-F238E27FC236}">
                <a16:creationId xmlns:a16="http://schemas.microsoft.com/office/drawing/2014/main" id="{B649A5B0-58E7-DF4B-9569-D96FB2BB3019}"/>
              </a:ext>
            </a:extLst>
          </p:cNvPr>
          <p:cNvPicPr/>
          <p:nvPr userDrawn="1"/>
        </p:nvPicPr>
        <p:blipFill>
          <a:blip r:embed="rId13"/>
          <a:srcRect l="57498" t="51988" r="5695" b="15972"/>
          <a:stretch/>
        </p:blipFill>
        <p:spPr>
          <a:xfrm>
            <a:off x="10894200" y="6042518"/>
            <a:ext cx="1297800" cy="798120"/>
          </a:xfrm>
          <a:prstGeom prst="rect">
            <a:avLst/>
          </a:prstGeom>
          <a:ln>
            <a:noFill/>
          </a:ln>
        </p:spPr>
      </p:pic>
    </p:spTree>
    <p:extLst>
      <p:ext uri="{BB962C8B-B14F-4D97-AF65-F5344CB8AC3E}">
        <p14:creationId xmlns:p14="http://schemas.microsoft.com/office/powerpoint/2010/main" val="3250155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2027BB-ECB7-5F45-B6BD-36BE028EDC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939E7F5-2184-2547-8234-FFE022CAFB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C6841DF-72FB-D74A-B896-A16C99A8C1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D54BB7-FA6B-644E-8908-0EF5979026CE}" type="datetimeFigureOut">
              <a:rPr lang="en-US" smtClean="0"/>
              <a:t>7/23/20</a:t>
            </a:fld>
            <a:endParaRPr lang="en-US"/>
          </a:p>
        </p:txBody>
      </p:sp>
      <p:sp>
        <p:nvSpPr>
          <p:cNvPr id="5" name="Footer Placeholder 4">
            <a:extLst>
              <a:ext uri="{FF2B5EF4-FFF2-40B4-BE49-F238E27FC236}">
                <a16:creationId xmlns:a16="http://schemas.microsoft.com/office/drawing/2014/main" id="{58EE6B03-6948-E84A-AE78-A4315F4234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050A090-9CC0-8440-8321-3FC4CAA8A5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3948E7-19E1-1D43-9CF7-8A0D621BE4BD}" type="slidenum">
              <a:rPr lang="en-US" smtClean="0"/>
              <a:t>‹#›</a:t>
            </a:fld>
            <a:endParaRPr lang="en-US"/>
          </a:p>
        </p:txBody>
      </p:sp>
    </p:spTree>
    <p:extLst>
      <p:ext uri="{BB962C8B-B14F-4D97-AF65-F5344CB8AC3E}">
        <p14:creationId xmlns:p14="http://schemas.microsoft.com/office/powerpoint/2010/main" val="41386538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C9160A-64B1-404F-9283-A03066855C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96CA2CA-8E28-5044-9B02-F944D06B00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7DFD678-1D5C-9441-B340-C0012D09B3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B25FE0-FAF4-8146-9D62-BBB16879CA7C}" type="datetimeFigureOut">
              <a:rPr lang="en-US" smtClean="0"/>
              <a:t>7/23/20</a:t>
            </a:fld>
            <a:endParaRPr lang="en-US"/>
          </a:p>
        </p:txBody>
      </p:sp>
      <p:sp>
        <p:nvSpPr>
          <p:cNvPr id="5" name="Footer Placeholder 4">
            <a:extLst>
              <a:ext uri="{FF2B5EF4-FFF2-40B4-BE49-F238E27FC236}">
                <a16:creationId xmlns:a16="http://schemas.microsoft.com/office/drawing/2014/main" id="{A302179E-0711-C44E-A7D6-B8BAAE5FC6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4ACFDE-2157-F842-84D1-0FB2102C3F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759B9D-0F41-5B41-9ECF-8C8BB229A60C}" type="slidenum">
              <a:rPr lang="en-US" smtClean="0"/>
              <a:t>‹#›</a:t>
            </a:fld>
            <a:endParaRPr lang="en-US"/>
          </a:p>
        </p:txBody>
      </p:sp>
    </p:spTree>
    <p:extLst>
      <p:ext uri="{BB962C8B-B14F-4D97-AF65-F5344CB8AC3E}">
        <p14:creationId xmlns:p14="http://schemas.microsoft.com/office/powerpoint/2010/main" val="39436139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hyperlink" Target="mailto:csc@jlab.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clasweb.jlab.org/csc/wiki/index.php/Main_Page#tab=Overview"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6A0D4-FC1E-6447-9567-EF099BA13F52}"/>
              </a:ext>
            </a:extLst>
          </p:cNvPr>
          <p:cNvSpPr>
            <a:spLocks noGrp="1"/>
          </p:cNvSpPr>
          <p:nvPr>
            <p:ph type="ctrTitle"/>
          </p:nvPr>
        </p:nvSpPr>
        <p:spPr>
          <a:xfrm>
            <a:off x="1524000" y="294482"/>
            <a:ext cx="9144000" cy="827881"/>
          </a:xfrm>
        </p:spPr>
        <p:txBody>
          <a:bodyPr>
            <a:normAutofit fontScale="90000"/>
          </a:bodyPr>
          <a:lstStyle/>
          <a:p>
            <a:r>
              <a:rPr lang="en-US" b="1" dirty="0"/>
              <a:t>CLAS Speakers Committee</a:t>
            </a:r>
          </a:p>
        </p:txBody>
      </p:sp>
      <p:sp>
        <p:nvSpPr>
          <p:cNvPr id="3" name="Subtitle 2">
            <a:extLst>
              <a:ext uri="{FF2B5EF4-FFF2-40B4-BE49-F238E27FC236}">
                <a16:creationId xmlns:a16="http://schemas.microsoft.com/office/drawing/2014/main" id="{C5B13FCE-7952-7D40-84BF-D4C70814E995}"/>
              </a:ext>
            </a:extLst>
          </p:cNvPr>
          <p:cNvSpPr>
            <a:spLocks noGrp="1"/>
          </p:cNvSpPr>
          <p:nvPr>
            <p:ph type="subTitle" idx="1"/>
          </p:nvPr>
        </p:nvSpPr>
        <p:spPr>
          <a:xfrm>
            <a:off x="288324" y="1631093"/>
            <a:ext cx="6940379" cy="3993094"/>
          </a:xfrm>
        </p:spPr>
        <p:txBody>
          <a:bodyPr/>
          <a:lstStyle/>
          <a:p>
            <a:br>
              <a:rPr lang="en-GB" dirty="0"/>
            </a:br>
            <a:endParaRPr lang="en-GB" dirty="0"/>
          </a:p>
          <a:p>
            <a:endParaRPr lang="en-US" dirty="0"/>
          </a:p>
        </p:txBody>
      </p:sp>
      <p:sp>
        <p:nvSpPr>
          <p:cNvPr id="5" name="TextBox 4">
            <a:extLst>
              <a:ext uri="{FF2B5EF4-FFF2-40B4-BE49-F238E27FC236}">
                <a16:creationId xmlns:a16="http://schemas.microsoft.com/office/drawing/2014/main" id="{7E8D462C-976C-FD4B-9937-CB1875B849C9}"/>
              </a:ext>
            </a:extLst>
          </p:cNvPr>
          <p:cNvSpPr txBox="1"/>
          <p:nvPr/>
        </p:nvSpPr>
        <p:spPr>
          <a:xfrm>
            <a:off x="4606938" y="1233813"/>
            <a:ext cx="2978123" cy="584775"/>
          </a:xfrm>
          <a:prstGeom prst="rect">
            <a:avLst/>
          </a:prstGeom>
          <a:noFill/>
        </p:spPr>
        <p:txBody>
          <a:bodyPr wrap="none" rtlCol="0">
            <a:spAutoFit/>
          </a:bodyPr>
          <a:lstStyle/>
          <a:p>
            <a:r>
              <a:rPr lang="en-US" sz="3200" dirty="0">
                <a:solidFill>
                  <a:schemeClr val="accent1">
                    <a:lumMod val="75000"/>
                  </a:schemeClr>
                </a:solidFill>
              </a:rPr>
              <a:t>What do we do?</a:t>
            </a:r>
          </a:p>
        </p:txBody>
      </p:sp>
      <p:sp>
        <p:nvSpPr>
          <p:cNvPr id="7" name="Date Placeholder 6">
            <a:extLst>
              <a:ext uri="{FF2B5EF4-FFF2-40B4-BE49-F238E27FC236}">
                <a16:creationId xmlns:a16="http://schemas.microsoft.com/office/drawing/2014/main" id="{158F2729-AC13-9644-BCAA-E046248CC7D6}"/>
              </a:ext>
            </a:extLst>
          </p:cNvPr>
          <p:cNvSpPr>
            <a:spLocks noGrp="1"/>
          </p:cNvSpPr>
          <p:nvPr>
            <p:ph type="dt" sz="half" idx="10"/>
          </p:nvPr>
        </p:nvSpPr>
        <p:spPr/>
        <p:txBody>
          <a:bodyPr/>
          <a:lstStyle/>
          <a:p>
            <a:r>
              <a:rPr lang="en-GB"/>
              <a:t>Nicholas Zachariou</a:t>
            </a:r>
            <a:endParaRPr lang="en-US" dirty="0"/>
          </a:p>
        </p:txBody>
      </p:sp>
      <p:sp>
        <p:nvSpPr>
          <p:cNvPr id="8" name="Footer Placeholder 7">
            <a:extLst>
              <a:ext uri="{FF2B5EF4-FFF2-40B4-BE49-F238E27FC236}">
                <a16:creationId xmlns:a16="http://schemas.microsoft.com/office/drawing/2014/main" id="{D8BFDEC2-769C-744A-807B-00C4DFFC8840}"/>
              </a:ext>
            </a:extLst>
          </p:cNvPr>
          <p:cNvSpPr>
            <a:spLocks noGrp="1"/>
          </p:cNvSpPr>
          <p:nvPr>
            <p:ph type="ftr" sz="quarter" idx="11"/>
          </p:nvPr>
        </p:nvSpPr>
        <p:spPr/>
        <p:txBody>
          <a:bodyPr/>
          <a:lstStyle/>
          <a:p>
            <a:r>
              <a:rPr lang="en-US" dirty="0"/>
              <a:t>CLAS Collaboration July. 2020</a:t>
            </a:r>
          </a:p>
        </p:txBody>
      </p:sp>
      <p:sp>
        <p:nvSpPr>
          <p:cNvPr id="9" name="Rectangle 8">
            <a:extLst>
              <a:ext uri="{FF2B5EF4-FFF2-40B4-BE49-F238E27FC236}">
                <a16:creationId xmlns:a16="http://schemas.microsoft.com/office/drawing/2014/main" id="{E4862DFC-00EB-4640-9EA2-E118E59D170A}"/>
              </a:ext>
            </a:extLst>
          </p:cNvPr>
          <p:cNvSpPr/>
          <p:nvPr/>
        </p:nvSpPr>
        <p:spPr>
          <a:xfrm>
            <a:off x="288324" y="1818588"/>
            <a:ext cx="11786766" cy="1569660"/>
          </a:xfrm>
          <a:prstGeom prst="rect">
            <a:avLst/>
          </a:prstGeom>
        </p:spPr>
        <p:txBody>
          <a:bodyPr wrap="square">
            <a:spAutoFit/>
          </a:bodyPr>
          <a:lstStyle/>
          <a:p>
            <a:pPr algn="ctr"/>
            <a:r>
              <a:rPr lang="en-GB" sz="2400" b="0" i="0" dirty="0">
                <a:solidFill>
                  <a:srgbClr val="FF0000"/>
                </a:solidFill>
                <a:effectLst/>
                <a:latin typeface="Arial" panose="020B0604020202020204" pitchFamily="34" charset="0"/>
              </a:rPr>
              <a:t>Our main role is to supervise and promote an accurate and broad dissemination of results to the scientific community by talks from members of the CLAS Collaboration.</a:t>
            </a:r>
          </a:p>
          <a:p>
            <a:pPr algn="just"/>
            <a:br>
              <a:rPr lang="en-GB" sz="2400" dirty="0"/>
            </a:br>
            <a:endParaRPr lang="en-US" sz="2400" dirty="0"/>
          </a:p>
        </p:txBody>
      </p:sp>
      <p:sp>
        <p:nvSpPr>
          <p:cNvPr id="10" name="TextBox 9">
            <a:extLst>
              <a:ext uri="{FF2B5EF4-FFF2-40B4-BE49-F238E27FC236}">
                <a16:creationId xmlns:a16="http://schemas.microsoft.com/office/drawing/2014/main" id="{928ED541-3A17-224B-89F3-EB2AC63D55DB}"/>
              </a:ext>
            </a:extLst>
          </p:cNvPr>
          <p:cNvSpPr txBox="1"/>
          <p:nvPr/>
        </p:nvSpPr>
        <p:spPr>
          <a:xfrm>
            <a:off x="359542" y="2634691"/>
            <a:ext cx="11264611" cy="3108543"/>
          </a:xfrm>
          <a:prstGeom prst="rect">
            <a:avLst/>
          </a:prstGeom>
          <a:noFill/>
        </p:spPr>
        <p:txBody>
          <a:bodyPr wrap="square" rtlCol="0">
            <a:spAutoFit/>
          </a:bodyPr>
          <a:lstStyle/>
          <a:p>
            <a:pPr marL="457200" indent="-457200">
              <a:buFont typeface="Arial" panose="020B0604020202020204" pitchFamily="34" charset="0"/>
              <a:buChar char="•"/>
            </a:pPr>
            <a:r>
              <a:rPr lang="en-US" sz="2800" b="1" dirty="0"/>
              <a:t>Compile</a:t>
            </a:r>
            <a:r>
              <a:rPr lang="en-US" sz="2800" dirty="0"/>
              <a:t> </a:t>
            </a:r>
            <a:r>
              <a:rPr lang="en-US" sz="2800" dirty="0">
                <a:solidFill>
                  <a:schemeClr val="accent1">
                    <a:lumMod val="75000"/>
                  </a:schemeClr>
                </a:solidFill>
              </a:rPr>
              <a:t>a list of conferences</a:t>
            </a:r>
          </a:p>
          <a:p>
            <a:pPr marL="457200" indent="-457200">
              <a:buFont typeface="Arial" panose="020B0604020202020204" pitchFamily="34" charset="0"/>
              <a:buChar char="•"/>
            </a:pPr>
            <a:r>
              <a:rPr lang="en-US" sz="2800" b="1" dirty="0"/>
              <a:t>Promote</a:t>
            </a:r>
            <a:r>
              <a:rPr lang="en-US" sz="2800" dirty="0">
                <a:solidFill>
                  <a:schemeClr val="accent1">
                    <a:lumMod val="75000"/>
                  </a:schemeClr>
                </a:solidFill>
              </a:rPr>
              <a:t> invitations to organizers –Table of topics suggested to conference organizers</a:t>
            </a:r>
          </a:p>
          <a:p>
            <a:pPr marL="457200" indent="-457200">
              <a:buFont typeface="Arial" panose="020B0604020202020204" pitchFamily="34" charset="0"/>
              <a:buChar char="•"/>
            </a:pPr>
            <a:r>
              <a:rPr lang="en-US" sz="2800" b="1" dirty="0"/>
              <a:t>Assign</a:t>
            </a:r>
            <a:r>
              <a:rPr lang="en-US" sz="2800" dirty="0"/>
              <a:t> </a:t>
            </a:r>
            <a:r>
              <a:rPr lang="en-US" sz="2800" dirty="0">
                <a:solidFill>
                  <a:schemeClr val="accent1">
                    <a:lumMod val="75000"/>
                  </a:schemeClr>
                </a:solidFill>
              </a:rPr>
              <a:t>invited talks to appropriate CLAS speakers – In collaboration with the PWG chairs</a:t>
            </a:r>
          </a:p>
          <a:p>
            <a:pPr marL="457200" indent="-457200">
              <a:buFont typeface="Arial" panose="020B0604020202020204" pitchFamily="34" charset="0"/>
              <a:buChar char="•"/>
            </a:pPr>
            <a:r>
              <a:rPr lang="en-US" sz="2800" b="1" dirty="0"/>
              <a:t>Review</a:t>
            </a:r>
            <a:r>
              <a:rPr lang="en-US" sz="2800" dirty="0">
                <a:solidFill>
                  <a:schemeClr val="accent1">
                    <a:lumMod val="75000"/>
                  </a:schemeClr>
                </a:solidFill>
              </a:rPr>
              <a:t> conference proceedings within a one-week timeframe</a:t>
            </a:r>
          </a:p>
          <a:p>
            <a:endParaRPr lang="en-US" sz="2800" dirty="0">
              <a:solidFill>
                <a:schemeClr val="accent1">
                  <a:lumMod val="75000"/>
                </a:schemeClr>
              </a:solidFill>
            </a:endParaRPr>
          </a:p>
        </p:txBody>
      </p:sp>
    </p:spTree>
    <p:extLst>
      <p:ext uri="{BB962C8B-B14F-4D97-AF65-F5344CB8AC3E}">
        <p14:creationId xmlns:p14="http://schemas.microsoft.com/office/powerpoint/2010/main" val="3652350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6A0D4-FC1E-6447-9567-EF099BA13F52}"/>
              </a:ext>
            </a:extLst>
          </p:cNvPr>
          <p:cNvSpPr>
            <a:spLocks noGrp="1"/>
          </p:cNvSpPr>
          <p:nvPr>
            <p:ph type="ctrTitle"/>
          </p:nvPr>
        </p:nvSpPr>
        <p:spPr>
          <a:xfrm>
            <a:off x="1524000" y="294482"/>
            <a:ext cx="9144000" cy="827881"/>
          </a:xfrm>
        </p:spPr>
        <p:txBody>
          <a:bodyPr>
            <a:normAutofit fontScale="90000"/>
          </a:bodyPr>
          <a:lstStyle/>
          <a:p>
            <a:r>
              <a:rPr lang="en-US" b="1" dirty="0"/>
              <a:t>CLAS Speakers Committee</a:t>
            </a:r>
          </a:p>
        </p:txBody>
      </p:sp>
      <p:sp>
        <p:nvSpPr>
          <p:cNvPr id="3" name="Subtitle 2">
            <a:extLst>
              <a:ext uri="{FF2B5EF4-FFF2-40B4-BE49-F238E27FC236}">
                <a16:creationId xmlns:a16="http://schemas.microsoft.com/office/drawing/2014/main" id="{C5B13FCE-7952-7D40-84BF-D4C70814E995}"/>
              </a:ext>
            </a:extLst>
          </p:cNvPr>
          <p:cNvSpPr>
            <a:spLocks noGrp="1"/>
          </p:cNvSpPr>
          <p:nvPr>
            <p:ph type="subTitle" idx="1"/>
          </p:nvPr>
        </p:nvSpPr>
        <p:spPr>
          <a:xfrm>
            <a:off x="288324" y="1631093"/>
            <a:ext cx="6940379" cy="3993094"/>
          </a:xfrm>
        </p:spPr>
        <p:txBody>
          <a:bodyPr/>
          <a:lstStyle/>
          <a:p>
            <a:br>
              <a:rPr lang="en-GB" dirty="0"/>
            </a:br>
            <a:endParaRPr lang="en-GB" dirty="0"/>
          </a:p>
          <a:p>
            <a:endParaRPr lang="en-US" dirty="0"/>
          </a:p>
        </p:txBody>
      </p:sp>
      <p:sp>
        <p:nvSpPr>
          <p:cNvPr id="5" name="TextBox 4">
            <a:extLst>
              <a:ext uri="{FF2B5EF4-FFF2-40B4-BE49-F238E27FC236}">
                <a16:creationId xmlns:a16="http://schemas.microsoft.com/office/drawing/2014/main" id="{7E8D462C-976C-FD4B-9937-CB1875B849C9}"/>
              </a:ext>
            </a:extLst>
          </p:cNvPr>
          <p:cNvSpPr txBox="1"/>
          <p:nvPr/>
        </p:nvSpPr>
        <p:spPr>
          <a:xfrm>
            <a:off x="4606938" y="1233813"/>
            <a:ext cx="2978123" cy="584775"/>
          </a:xfrm>
          <a:prstGeom prst="rect">
            <a:avLst/>
          </a:prstGeom>
          <a:noFill/>
        </p:spPr>
        <p:txBody>
          <a:bodyPr wrap="none" rtlCol="0">
            <a:spAutoFit/>
          </a:bodyPr>
          <a:lstStyle/>
          <a:p>
            <a:r>
              <a:rPr lang="en-US" sz="3200" dirty="0">
                <a:solidFill>
                  <a:schemeClr val="accent1">
                    <a:lumMod val="75000"/>
                  </a:schemeClr>
                </a:solidFill>
              </a:rPr>
              <a:t>What do we do?</a:t>
            </a:r>
          </a:p>
        </p:txBody>
      </p:sp>
      <p:sp>
        <p:nvSpPr>
          <p:cNvPr id="7" name="Date Placeholder 6">
            <a:extLst>
              <a:ext uri="{FF2B5EF4-FFF2-40B4-BE49-F238E27FC236}">
                <a16:creationId xmlns:a16="http://schemas.microsoft.com/office/drawing/2014/main" id="{158F2729-AC13-9644-BCAA-E046248CC7D6}"/>
              </a:ext>
            </a:extLst>
          </p:cNvPr>
          <p:cNvSpPr>
            <a:spLocks noGrp="1"/>
          </p:cNvSpPr>
          <p:nvPr>
            <p:ph type="dt" sz="half" idx="10"/>
          </p:nvPr>
        </p:nvSpPr>
        <p:spPr/>
        <p:txBody>
          <a:bodyPr/>
          <a:lstStyle/>
          <a:p>
            <a:r>
              <a:rPr lang="en-GB"/>
              <a:t>Nicholas Zachariou</a:t>
            </a:r>
            <a:endParaRPr lang="en-US" dirty="0"/>
          </a:p>
        </p:txBody>
      </p:sp>
      <p:sp>
        <p:nvSpPr>
          <p:cNvPr id="9" name="Rectangle 8">
            <a:extLst>
              <a:ext uri="{FF2B5EF4-FFF2-40B4-BE49-F238E27FC236}">
                <a16:creationId xmlns:a16="http://schemas.microsoft.com/office/drawing/2014/main" id="{E4862DFC-00EB-4640-9EA2-E118E59D170A}"/>
              </a:ext>
            </a:extLst>
          </p:cNvPr>
          <p:cNvSpPr/>
          <p:nvPr/>
        </p:nvSpPr>
        <p:spPr>
          <a:xfrm>
            <a:off x="288324" y="1818588"/>
            <a:ext cx="11786766" cy="1569660"/>
          </a:xfrm>
          <a:prstGeom prst="rect">
            <a:avLst/>
          </a:prstGeom>
        </p:spPr>
        <p:txBody>
          <a:bodyPr wrap="square">
            <a:spAutoFit/>
          </a:bodyPr>
          <a:lstStyle/>
          <a:p>
            <a:pPr algn="ctr"/>
            <a:r>
              <a:rPr lang="en-GB" sz="2400" b="0" i="0" dirty="0">
                <a:solidFill>
                  <a:srgbClr val="FF0000"/>
                </a:solidFill>
                <a:effectLst/>
                <a:latin typeface="Arial" panose="020B0604020202020204" pitchFamily="34" charset="0"/>
              </a:rPr>
              <a:t>Our main role is to supervise and promote an accurate and broad dissemination of results to the scientific community by talks from members of the CLAS Collaboration.</a:t>
            </a:r>
          </a:p>
          <a:p>
            <a:pPr algn="just"/>
            <a:br>
              <a:rPr lang="en-GB" sz="2400" dirty="0"/>
            </a:br>
            <a:endParaRPr lang="en-US" sz="2400" dirty="0"/>
          </a:p>
        </p:txBody>
      </p:sp>
      <p:sp>
        <p:nvSpPr>
          <p:cNvPr id="10" name="TextBox 9">
            <a:extLst>
              <a:ext uri="{FF2B5EF4-FFF2-40B4-BE49-F238E27FC236}">
                <a16:creationId xmlns:a16="http://schemas.microsoft.com/office/drawing/2014/main" id="{928ED541-3A17-224B-89F3-EB2AC63D55DB}"/>
              </a:ext>
            </a:extLst>
          </p:cNvPr>
          <p:cNvSpPr txBox="1"/>
          <p:nvPr/>
        </p:nvSpPr>
        <p:spPr>
          <a:xfrm>
            <a:off x="359542" y="2634691"/>
            <a:ext cx="11264611" cy="3539430"/>
          </a:xfrm>
          <a:prstGeom prst="rect">
            <a:avLst/>
          </a:prstGeom>
          <a:noFill/>
        </p:spPr>
        <p:txBody>
          <a:bodyPr wrap="square" rtlCol="0">
            <a:spAutoFit/>
          </a:bodyPr>
          <a:lstStyle/>
          <a:p>
            <a:pPr marL="457200" indent="-457200">
              <a:buFont typeface="Arial" panose="020B0604020202020204" pitchFamily="34" charset="0"/>
              <a:buChar char="•"/>
            </a:pPr>
            <a:r>
              <a:rPr lang="en-US" sz="2800" b="1" dirty="0"/>
              <a:t>Collect</a:t>
            </a:r>
            <a:r>
              <a:rPr lang="en-US" sz="2800" dirty="0">
                <a:solidFill>
                  <a:schemeClr val="accent1">
                    <a:lumMod val="75000"/>
                  </a:schemeClr>
                </a:solidFill>
              </a:rPr>
              <a:t> speakers request and notifications and approve them on a weekly basis</a:t>
            </a:r>
          </a:p>
          <a:p>
            <a:pPr marL="457200" indent="-457200">
              <a:buFont typeface="Arial" panose="020B0604020202020204" pitchFamily="34" charset="0"/>
              <a:buChar char="•"/>
            </a:pPr>
            <a:endParaRPr lang="en-US" sz="2800" b="1" dirty="0"/>
          </a:p>
          <a:p>
            <a:pPr marL="457200" indent="-457200">
              <a:buFont typeface="Arial" panose="020B0604020202020204" pitchFamily="34" charset="0"/>
              <a:buChar char="•"/>
            </a:pPr>
            <a:r>
              <a:rPr lang="en-US" sz="2800" b="1" dirty="0"/>
              <a:t>Check</a:t>
            </a:r>
            <a:r>
              <a:rPr lang="en-US" sz="2800" dirty="0"/>
              <a:t> </a:t>
            </a:r>
            <a:r>
              <a:rPr lang="en-US" sz="2800" dirty="0">
                <a:solidFill>
                  <a:schemeClr val="accent1">
                    <a:lumMod val="75000"/>
                  </a:schemeClr>
                </a:solidFill>
              </a:rPr>
              <a:t>past conference websites for not notified/approved CLAS-related talks</a:t>
            </a:r>
          </a:p>
          <a:p>
            <a:pPr marL="914400" lvl="1" indent="-457200">
              <a:buFont typeface="Arial" panose="020B0604020202020204" pitchFamily="34" charset="0"/>
              <a:buChar char="•"/>
            </a:pPr>
            <a:r>
              <a:rPr lang="en-US" sz="2800" b="1" dirty="0">
                <a:solidFill>
                  <a:schemeClr val="accent1">
                    <a:lumMod val="75000"/>
                  </a:schemeClr>
                </a:solidFill>
              </a:rPr>
              <a:t>Stimulate</a:t>
            </a:r>
            <a:r>
              <a:rPr lang="en-US" sz="2800" dirty="0">
                <a:solidFill>
                  <a:schemeClr val="accent1">
                    <a:lumMod val="75000"/>
                  </a:schemeClr>
                </a:solidFill>
              </a:rPr>
              <a:t> post-submission notification/request</a:t>
            </a:r>
          </a:p>
          <a:p>
            <a:pPr marL="914400" lvl="1" indent="-457200">
              <a:buFont typeface="Arial" panose="020B0604020202020204" pitchFamily="34" charset="0"/>
              <a:buChar char="•"/>
            </a:pPr>
            <a:r>
              <a:rPr lang="en-US" sz="2800" b="1" dirty="0">
                <a:solidFill>
                  <a:schemeClr val="accent1">
                    <a:lumMod val="75000"/>
                  </a:schemeClr>
                </a:solidFill>
              </a:rPr>
              <a:t>Update </a:t>
            </a:r>
            <a:r>
              <a:rPr lang="en-US" sz="2800" dirty="0">
                <a:solidFill>
                  <a:schemeClr val="accent1">
                    <a:lumMod val="75000"/>
                  </a:schemeClr>
                </a:solidFill>
              </a:rPr>
              <a:t>DB with unnotified/not approved talks  </a:t>
            </a:r>
          </a:p>
          <a:p>
            <a:pPr marL="457200" indent="-457200">
              <a:buFont typeface="Arial" panose="020B0604020202020204" pitchFamily="34" charset="0"/>
              <a:buChar char="•"/>
            </a:pPr>
            <a:endParaRPr lang="en-US" sz="2800" dirty="0">
              <a:solidFill>
                <a:schemeClr val="accent1">
                  <a:lumMod val="75000"/>
                </a:schemeClr>
              </a:solidFill>
            </a:endParaRPr>
          </a:p>
        </p:txBody>
      </p:sp>
      <p:sp>
        <p:nvSpPr>
          <p:cNvPr id="11" name="Footer Placeholder 7">
            <a:extLst>
              <a:ext uri="{FF2B5EF4-FFF2-40B4-BE49-F238E27FC236}">
                <a16:creationId xmlns:a16="http://schemas.microsoft.com/office/drawing/2014/main" id="{3DA14679-B868-F546-958B-232C77381409}"/>
              </a:ext>
            </a:extLst>
          </p:cNvPr>
          <p:cNvSpPr>
            <a:spLocks noGrp="1"/>
          </p:cNvSpPr>
          <p:nvPr>
            <p:ph type="ftr" sz="quarter" idx="11"/>
          </p:nvPr>
        </p:nvSpPr>
        <p:spPr>
          <a:xfrm>
            <a:off x="4038600" y="6356350"/>
            <a:ext cx="4114800" cy="365125"/>
          </a:xfrm>
        </p:spPr>
        <p:txBody>
          <a:bodyPr/>
          <a:lstStyle/>
          <a:p>
            <a:r>
              <a:rPr lang="en-US" dirty="0"/>
              <a:t>CLAS Collaboration July. 2020</a:t>
            </a:r>
          </a:p>
        </p:txBody>
      </p:sp>
    </p:spTree>
    <p:extLst>
      <p:ext uri="{BB962C8B-B14F-4D97-AF65-F5344CB8AC3E}">
        <p14:creationId xmlns:p14="http://schemas.microsoft.com/office/powerpoint/2010/main" val="2697757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6A0D4-FC1E-6447-9567-EF099BA13F52}"/>
              </a:ext>
            </a:extLst>
          </p:cNvPr>
          <p:cNvSpPr>
            <a:spLocks noGrp="1"/>
          </p:cNvSpPr>
          <p:nvPr>
            <p:ph type="ctrTitle"/>
          </p:nvPr>
        </p:nvSpPr>
        <p:spPr>
          <a:xfrm>
            <a:off x="1524000" y="294482"/>
            <a:ext cx="9144000" cy="827881"/>
          </a:xfrm>
        </p:spPr>
        <p:txBody>
          <a:bodyPr>
            <a:normAutofit fontScale="90000"/>
          </a:bodyPr>
          <a:lstStyle/>
          <a:p>
            <a:r>
              <a:rPr lang="en-US" b="1" dirty="0"/>
              <a:t>CLAS Speakers Committee</a:t>
            </a:r>
          </a:p>
        </p:txBody>
      </p:sp>
      <p:sp>
        <p:nvSpPr>
          <p:cNvPr id="3" name="Subtitle 2">
            <a:extLst>
              <a:ext uri="{FF2B5EF4-FFF2-40B4-BE49-F238E27FC236}">
                <a16:creationId xmlns:a16="http://schemas.microsoft.com/office/drawing/2014/main" id="{C5B13FCE-7952-7D40-84BF-D4C70814E995}"/>
              </a:ext>
            </a:extLst>
          </p:cNvPr>
          <p:cNvSpPr>
            <a:spLocks noGrp="1"/>
          </p:cNvSpPr>
          <p:nvPr>
            <p:ph type="subTitle" idx="1"/>
          </p:nvPr>
        </p:nvSpPr>
        <p:spPr>
          <a:xfrm>
            <a:off x="288324" y="1631093"/>
            <a:ext cx="6940379" cy="3993094"/>
          </a:xfrm>
        </p:spPr>
        <p:txBody>
          <a:bodyPr/>
          <a:lstStyle/>
          <a:p>
            <a:br>
              <a:rPr lang="en-GB" dirty="0"/>
            </a:br>
            <a:endParaRPr lang="en-GB" dirty="0"/>
          </a:p>
          <a:p>
            <a:endParaRPr lang="en-US" dirty="0"/>
          </a:p>
        </p:txBody>
      </p:sp>
      <p:sp>
        <p:nvSpPr>
          <p:cNvPr id="5" name="TextBox 4">
            <a:extLst>
              <a:ext uri="{FF2B5EF4-FFF2-40B4-BE49-F238E27FC236}">
                <a16:creationId xmlns:a16="http://schemas.microsoft.com/office/drawing/2014/main" id="{7E8D462C-976C-FD4B-9937-CB1875B849C9}"/>
              </a:ext>
            </a:extLst>
          </p:cNvPr>
          <p:cNvSpPr txBox="1"/>
          <p:nvPr/>
        </p:nvSpPr>
        <p:spPr>
          <a:xfrm>
            <a:off x="4879064" y="1233813"/>
            <a:ext cx="2433871" cy="584775"/>
          </a:xfrm>
          <a:prstGeom prst="rect">
            <a:avLst/>
          </a:prstGeom>
          <a:noFill/>
        </p:spPr>
        <p:txBody>
          <a:bodyPr wrap="none" rtlCol="0">
            <a:spAutoFit/>
          </a:bodyPr>
          <a:lstStyle/>
          <a:p>
            <a:r>
              <a:rPr lang="en-US" sz="3200" b="1" dirty="0">
                <a:solidFill>
                  <a:schemeClr val="accent1">
                    <a:lumMod val="75000"/>
                  </a:schemeClr>
                </a:solidFill>
              </a:rPr>
              <a:t>Who are we?</a:t>
            </a:r>
          </a:p>
        </p:txBody>
      </p:sp>
      <p:sp>
        <p:nvSpPr>
          <p:cNvPr id="7" name="Date Placeholder 6">
            <a:extLst>
              <a:ext uri="{FF2B5EF4-FFF2-40B4-BE49-F238E27FC236}">
                <a16:creationId xmlns:a16="http://schemas.microsoft.com/office/drawing/2014/main" id="{158F2729-AC13-9644-BCAA-E046248CC7D6}"/>
              </a:ext>
            </a:extLst>
          </p:cNvPr>
          <p:cNvSpPr>
            <a:spLocks noGrp="1"/>
          </p:cNvSpPr>
          <p:nvPr>
            <p:ph type="dt" sz="half" idx="10"/>
          </p:nvPr>
        </p:nvSpPr>
        <p:spPr/>
        <p:txBody>
          <a:bodyPr/>
          <a:lstStyle/>
          <a:p>
            <a:r>
              <a:rPr lang="en-GB"/>
              <a:t>Nicholas Zachariou</a:t>
            </a:r>
            <a:endParaRPr lang="en-US" dirty="0"/>
          </a:p>
        </p:txBody>
      </p:sp>
      <p:sp>
        <p:nvSpPr>
          <p:cNvPr id="10" name="TextBox 9">
            <a:extLst>
              <a:ext uri="{FF2B5EF4-FFF2-40B4-BE49-F238E27FC236}">
                <a16:creationId xmlns:a16="http://schemas.microsoft.com/office/drawing/2014/main" id="{3C88DC70-CBC9-CF44-93BF-7AD3DF3EFE43}"/>
              </a:ext>
            </a:extLst>
          </p:cNvPr>
          <p:cNvSpPr txBox="1"/>
          <p:nvPr/>
        </p:nvSpPr>
        <p:spPr>
          <a:xfrm>
            <a:off x="159127" y="1861443"/>
            <a:ext cx="5878420" cy="2610350"/>
          </a:xfrm>
          <a:prstGeom prst="rect">
            <a:avLst/>
          </a:prstGeom>
          <a:noFill/>
        </p:spPr>
        <p:txBody>
          <a:bodyPr wrap="square" rtlCol="0">
            <a:noAutofit/>
          </a:bodyPr>
          <a:lstStyle/>
          <a:p>
            <a:r>
              <a:rPr lang="en-US" sz="2800" b="1" u="sng" dirty="0"/>
              <a:t>Representatives</a:t>
            </a:r>
          </a:p>
          <a:p>
            <a:r>
              <a:rPr lang="en-US" sz="2600" b="1" dirty="0">
                <a:solidFill>
                  <a:schemeClr val="accent1"/>
                </a:solidFill>
              </a:rPr>
              <a:t>Annalisa D’Angelo – Hadron Spectroscopy</a:t>
            </a:r>
          </a:p>
          <a:p>
            <a:r>
              <a:rPr lang="en-US" sz="2600" b="1" strike="noStrike" spc="-1" dirty="0">
                <a:solidFill>
                  <a:schemeClr val="accent1"/>
                </a:solidFill>
                <a:uFill>
                  <a:solidFill>
                    <a:srgbClr val="FFFFFF"/>
                  </a:solidFill>
                </a:uFill>
                <a:latin typeface="Calibri" panose="020F0502020204030204" pitchFamily="34" charset="0"/>
                <a:cs typeface="Calibri" panose="020F0502020204030204" pitchFamily="34" charset="0"/>
              </a:rPr>
              <a:t>Carlos Muñoz </a:t>
            </a:r>
            <a:r>
              <a:rPr lang="en-US" sz="2600" b="1" strike="noStrike" spc="-1" dirty="0" err="1">
                <a:solidFill>
                  <a:schemeClr val="accent1"/>
                </a:solidFill>
                <a:uFill>
                  <a:solidFill>
                    <a:srgbClr val="FFFFFF"/>
                  </a:solidFill>
                </a:uFill>
                <a:latin typeface="Calibri" panose="020F0502020204030204" pitchFamily="34" charset="0"/>
                <a:cs typeface="Calibri" panose="020F0502020204030204" pitchFamily="34" charset="0"/>
              </a:rPr>
              <a:t>Comacho</a:t>
            </a:r>
            <a:r>
              <a:rPr lang="en-US" sz="2600" b="1" strike="noStrike" spc="-1" dirty="0">
                <a:solidFill>
                  <a:schemeClr val="accent1"/>
                </a:solidFill>
                <a:uFill>
                  <a:solidFill>
                    <a:srgbClr val="FFFFFF"/>
                  </a:solidFill>
                </a:uFill>
                <a:latin typeface="Calibri" panose="020F0502020204030204" pitchFamily="34" charset="0"/>
                <a:cs typeface="Calibri" panose="020F0502020204030204" pitchFamily="34" charset="0"/>
              </a:rPr>
              <a:t> – Deep processes</a:t>
            </a:r>
          </a:p>
          <a:p>
            <a:r>
              <a:rPr lang="en-US" sz="2600" b="1" spc="-1" dirty="0" err="1">
                <a:solidFill>
                  <a:schemeClr val="accent1"/>
                </a:solidFill>
                <a:uFill>
                  <a:solidFill>
                    <a:srgbClr val="FFFFFF"/>
                  </a:solidFill>
                </a:uFill>
                <a:latin typeface="Calibri" panose="020F0502020204030204" pitchFamily="34" charset="0"/>
                <a:cs typeface="Calibri" panose="020F0502020204030204" pitchFamily="34" charset="0"/>
              </a:rPr>
              <a:t>Yordanka</a:t>
            </a:r>
            <a:r>
              <a:rPr lang="en-US" sz="2600" b="1" spc="-1" dirty="0">
                <a:solidFill>
                  <a:schemeClr val="accent1"/>
                </a:solidFill>
                <a:uFill>
                  <a:solidFill>
                    <a:srgbClr val="FFFFFF"/>
                  </a:solidFill>
                </a:uFill>
                <a:latin typeface="Calibri" panose="020F0502020204030204" pitchFamily="34" charset="0"/>
                <a:cs typeface="Calibri" panose="020F0502020204030204" pitchFamily="34" charset="0"/>
              </a:rPr>
              <a:t> </a:t>
            </a:r>
            <a:r>
              <a:rPr lang="en-US" sz="2600" b="1" spc="-1" dirty="0" err="1">
                <a:solidFill>
                  <a:schemeClr val="accent1"/>
                </a:solidFill>
                <a:uFill>
                  <a:solidFill>
                    <a:srgbClr val="FFFFFF"/>
                  </a:solidFill>
                </a:uFill>
                <a:latin typeface="Calibri" panose="020F0502020204030204" pitchFamily="34" charset="0"/>
                <a:cs typeface="Calibri" panose="020F0502020204030204" pitchFamily="34" charset="0"/>
              </a:rPr>
              <a:t>Ilieva</a:t>
            </a:r>
            <a:r>
              <a:rPr lang="en-US" sz="2600" b="1" spc="-1" dirty="0">
                <a:solidFill>
                  <a:schemeClr val="accent1"/>
                </a:solidFill>
                <a:uFill>
                  <a:solidFill>
                    <a:srgbClr val="FFFFFF"/>
                  </a:solidFill>
                </a:uFill>
                <a:latin typeface="Calibri" panose="020F0502020204030204" pitchFamily="34" charset="0"/>
                <a:cs typeface="Calibri" panose="020F0502020204030204" pitchFamily="34" charset="0"/>
              </a:rPr>
              <a:t> – Nuclear Physics</a:t>
            </a:r>
          </a:p>
          <a:p>
            <a:r>
              <a:rPr lang="en-US" sz="2600" b="1" spc="-1" dirty="0">
                <a:solidFill>
                  <a:schemeClr val="accent1"/>
                </a:solidFill>
                <a:uFill>
                  <a:solidFill>
                    <a:srgbClr val="FFFFFF"/>
                  </a:solidFill>
                </a:uFill>
                <a:latin typeface="Calibri" panose="020F0502020204030204" pitchFamily="34" charset="0"/>
                <a:cs typeface="Calibri" panose="020F0502020204030204" pitchFamily="34" charset="0"/>
              </a:rPr>
              <a:t>Nicholas </a:t>
            </a:r>
            <a:r>
              <a:rPr lang="en-US" sz="2600" b="1" spc="-1" dirty="0" err="1">
                <a:solidFill>
                  <a:schemeClr val="accent1"/>
                </a:solidFill>
                <a:uFill>
                  <a:solidFill>
                    <a:srgbClr val="FFFFFF"/>
                  </a:solidFill>
                </a:uFill>
                <a:latin typeface="Calibri" panose="020F0502020204030204" pitchFamily="34" charset="0"/>
                <a:cs typeface="Calibri" panose="020F0502020204030204" pitchFamily="34" charset="0"/>
              </a:rPr>
              <a:t>Zachariou</a:t>
            </a:r>
            <a:r>
              <a:rPr lang="en-US" sz="2600" b="1" spc="-1" dirty="0">
                <a:solidFill>
                  <a:schemeClr val="accent1"/>
                </a:solidFill>
                <a:uFill>
                  <a:solidFill>
                    <a:srgbClr val="FFFFFF"/>
                  </a:solidFill>
                </a:uFill>
                <a:latin typeface="Calibri" panose="020F0502020204030204" pitchFamily="34" charset="0"/>
                <a:cs typeface="Calibri" panose="020F0502020204030204" pitchFamily="34" charset="0"/>
              </a:rPr>
              <a:t> – At large 1</a:t>
            </a:r>
          </a:p>
          <a:p>
            <a:r>
              <a:rPr lang="en-US" sz="2600" b="1" spc="-1" dirty="0">
                <a:solidFill>
                  <a:schemeClr val="accent1"/>
                </a:solidFill>
                <a:uFill>
                  <a:solidFill>
                    <a:srgbClr val="FFFFFF"/>
                  </a:solidFill>
                </a:uFill>
                <a:latin typeface="Calibri" panose="020F0502020204030204" pitchFamily="34" charset="0"/>
                <a:cs typeface="Calibri" panose="020F0502020204030204" pitchFamily="34" charset="0"/>
              </a:rPr>
              <a:t>James </a:t>
            </a:r>
            <a:r>
              <a:rPr lang="en-US" sz="2600" b="1" spc="-1" dirty="0" err="1">
                <a:solidFill>
                  <a:schemeClr val="accent1"/>
                </a:solidFill>
                <a:uFill>
                  <a:solidFill>
                    <a:srgbClr val="FFFFFF"/>
                  </a:solidFill>
                </a:uFill>
                <a:latin typeface="Calibri" panose="020F0502020204030204" pitchFamily="34" charset="0"/>
                <a:cs typeface="Calibri" panose="020F0502020204030204" pitchFamily="34" charset="0"/>
              </a:rPr>
              <a:t>Ritman</a:t>
            </a:r>
            <a:r>
              <a:rPr lang="en-US" sz="2600" b="1" spc="-1" dirty="0">
                <a:solidFill>
                  <a:schemeClr val="accent1"/>
                </a:solidFill>
                <a:uFill>
                  <a:solidFill>
                    <a:srgbClr val="FFFFFF"/>
                  </a:solidFill>
                </a:uFill>
                <a:latin typeface="Calibri" panose="020F0502020204030204" pitchFamily="34" charset="0"/>
                <a:cs typeface="Calibri" panose="020F0502020204030204" pitchFamily="34" charset="0"/>
              </a:rPr>
              <a:t> – At large 2 </a:t>
            </a:r>
            <a:endParaRPr lang="en-US" sz="2600" dirty="0">
              <a:solidFill>
                <a:schemeClr val="accent1"/>
              </a:solidFill>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endParaRPr lang="en-US" sz="2800" dirty="0">
              <a:solidFill>
                <a:schemeClr val="accent1">
                  <a:lumMod val="75000"/>
                </a:schemeClr>
              </a:solidFill>
            </a:endParaRPr>
          </a:p>
          <a:p>
            <a:endParaRPr lang="en-US" sz="2800" dirty="0">
              <a:solidFill>
                <a:schemeClr val="accent1">
                  <a:lumMod val="75000"/>
                </a:schemeClr>
              </a:solidFill>
            </a:endParaRPr>
          </a:p>
        </p:txBody>
      </p:sp>
      <p:sp>
        <p:nvSpPr>
          <p:cNvPr id="11" name="TextBox 10">
            <a:extLst>
              <a:ext uri="{FF2B5EF4-FFF2-40B4-BE49-F238E27FC236}">
                <a16:creationId xmlns:a16="http://schemas.microsoft.com/office/drawing/2014/main" id="{1CDBABFE-F5EC-3447-8299-9FC42CC1BF79}"/>
              </a:ext>
            </a:extLst>
          </p:cNvPr>
          <p:cNvSpPr txBox="1"/>
          <p:nvPr/>
        </p:nvSpPr>
        <p:spPr>
          <a:xfrm>
            <a:off x="6652405" y="1861442"/>
            <a:ext cx="5878420" cy="4506157"/>
          </a:xfrm>
          <a:prstGeom prst="rect">
            <a:avLst/>
          </a:prstGeom>
          <a:noFill/>
        </p:spPr>
        <p:txBody>
          <a:bodyPr wrap="square" rtlCol="0">
            <a:noAutofit/>
          </a:bodyPr>
          <a:lstStyle/>
          <a:p>
            <a:r>
              <a:rPr lang="en-US" sz="2800" b="1" u="sng" dirty="0"/>
              <a:t>Alternates</a:t>
            </a:r>
          </a:p>
          <a:p>
            <a:r>
              <a:rPr lang="en-US" sz="2600" b="1" dirty="0">
                <a:solidFill>
                  <a:schemeClr val="accent1"/>
                </a:solidFill>
              </a:rPr>
              <a:t>Lei Guo – Hadron Spectroscopy</a:t>
            </a:r>
          </a:p>
          <a:p>
            <a:r>
              <a:rPr lang="en-US" sz="2600" b="1" strike="noStrike" spc="-1" dirty="0">
                <a:solidFill>
                  <a:schemeClr val="accent1"/>
                </a:solidFill>
                <a:uFill>
                  <a:solidFill>
                    <a:srgbClr val="FFFFFF"/>
                  </a:solidFill>
                </a:uFill>
                <a:latin typeface="Calibri" panose="020F0502020204030204" pitchFamily="34" charset="0"/>
                <a:cs typeface="Calibri" panose="020F0502020204030204" pitchFamily="34" charset="0"/>
              </a:rPr>
              <a:t>Aram </a:t>
            </a:r>
            <a:r>
              <a:rPr lang="en-US" sz="2600" b="1" strike="noStrike" spc="-1" dirty="0" err="1">
                <a:solidFill>
                  <a:schemeClr val="accent1"/>
                </a:solidFill>
                <a:uFill>
                  <a:solidFill>
                    <a:srgbClr val="FFFFFF"/>
                  </a:solidFill>
                </a:uFill>
                <a:latin typeface="Calibri" panose="020F0502020204030204" pitchFamily="34" charset="0"/>
                <a:cs typeface="Calibri" panose="020F0502020204030204" pitchFamily="34" charset="0"/>
              </a:rPr>
              <a:t>Movsisyan</a:t>
            </a:r>
            <a:r>
              <a:rPr lang="en-US" sz="2600" b="1" strike="noStrike" spc="-1" dirty="0">
                <a:solidFill>
                  <a:schemeClr val="accent1"/>
                </a:solidFill>
                <a:uFill>
                  <a:solidFill>
                    <a:srgbClr val="FFFFFF"/>
                  </a:solidFill>
                </a:uFill>
                <a:latin typeface="Calibri" panose="020F0502020204030204" pitchFamily="34" charset="0"/>
                <a:cs typeface="Calibri" panose="020F0502020204030204" pitchFamily="34" charset="0"/>
              </a:rPr>
              <a:t>– Deep processes</a:t>
            </a:r>
          </a:p>
          <a:p>
            <a:r>
              <a:rPr lang="en-US" sz="2600" b="1" spc="-1" dirty="0">
                <a:solidFill>
                  <a:schemeClr val="accent1"/>
                </a:solidFill>
                <a:uFill>
                  <a:solidFill>
                    <a:srgbClr val="FFFFFF"/>
                  </a:solidFill>
                </a:uFill>
                <a:latin typeface="Calibri" panose="020F0502020204030204" pitchFamily="34" charset="0"/>
                <a:cs typeface="Calibri" panose="020F0502020204030204" pitchFamily="34" charset="0"/>
              </a:rPr>
              <a:t>Mohammad </a:t>
            </a:r>
            <a:r>
              <a:rPr lang="en-US" sz="2600" b="1" spc="-1" dirty="0" err="1">
                <a:solidFill>
                  <a:schemeClr val="accent1"/>
                </a:solidFill>
                <a:uFill>
                  <a:solidFill>
                    <a:srgbClr val="FFFFFF"/>
                  </a:solidFill>
                </a:uFill>
                <a:latin typeface="Calibri" panose="020F0502020204030204" pitchFamily="34" charset="0"/>
                <a:cs typeface="Calibri" panose="020F0502020204030204" pitchFamily="34" charset="0"/>
              </a:rPr>
              <a:t>Hattawy</a:t>
            </a:r>
            <a:r>
              <a:rPr lang="en-US" sz="2600" b="1" spc="-1" dirty="0">
                <a:solidFill>
                  <a:schemeClr val="accent1"/>
                </a:solidFill>
                <a:uFill>
                  <a:solidFill>
                    <a:srgbClr val="FFFFFF"/>
                  </a:solidFill>
                </a:uFill>
                <a:latin typeface="Calibri" panose="020F0502020204030204" pitchFamily="34" charset="0"/>
                <a:cs typeface="Calibri" panose="020F0502020204030204" pitchFamily="34" charset="0"/>
              </a:rPr>
              <a:t> – Nuclear Physics</a:t>
            </a:r>
          </a:p>
          <a:p>
            <a:r>
              <a:rPr lang="en-US" sz="2600" b="1" spc="-1" dirty="0">
                <a:solidFill>
                  <a:schemeClr val="accent1"/>
                </a:solidFill>
                <a:uFill>
                  <a:solidFill>
                    <a:srgbClr val="FFFFFF"/>
                  </a:solidFill>
                </a:uFill>
                <a:latin typeface="Calibri" panose="020F0502020204030204" pitchFamily="34" charset="0"/>
                <a:cs typeface="Calibri" panose="020F0502020204030204" pitchFamily="34" charset="0"/>
              </a:rPr>
              <a:t>Victor </a:t>
            </a:r>
            <a:r>
              <a:rPr lang="en-US" sz="2600" b="1" spc="-1" dirty="0" err="1">
                <a:solidFill>
                  <a:schemeClr val="accent1"/>
                </a:solidFill>
                <a:uFill>
                  <a:solidFill>
                    <a:srgbClr val="FFFFFF"/>
                  </a:solidFill>
                </a:uFill>
                <a:latin typeface="Calibri" panose="020F0502020204030204" pitchFamily="34" charset="0"/>
                <a:cs typeface="Calibri" panose="020F0502020204030204" pitchFamily="34" charset="0"/>
              </a:rPr>
              <a:t>Mokeev</a:t>
            </a:r>
            <a:r>
              <a:rPr lang="en-US" sz="2600" b="1" spc="-1" dirty="0">
                <a:solidFill>
                  <a:schemeClr val="accent1"/>
                </a:solidFill>
                <a:uFill>
                  <a:solidFill>
                    <a:srgbClr val="FFFFFF"/>
                  </a:solidFill>
                </a:uFill>
                <a:latin typeface="Calibri" panose="020F0502020204030204" pitchFamily="34" charset="0"/>
                <a:cs typeface="Calibri" panose="020F0502020204030204" pitchFamily="34" charset="0"/>
              </a:rPr>
              <a:t>– At large 1</a:t>
            </a:r>
          </a:p>
          <a:p>
            <a:r>
              <a:rPr lang="en-US" sz="2600" b="1" spc="-1" dirty="0">
                <a:solidFill>
                  <a:schemeClr val="accent1"/>
                </a:solidFill>
                <a:uFill>
                  <a:solidFill>
                    <a:srgbClr val="FFFFFF"/>
                  </a:solidFill>
                </a:uFill>
                <a:latin typeface="Calibri" panose="020F0502020204030204" pitchFamily="34" charset="0"/>
                <a:cs typeface="Calibri" panose="020F0502020204030204" pitchFamily="34" charset="0"/>
              </a:rPr>
              <a:t>Yelena </a:t>
            </a:r>
            <a:r>
              <a:rPr lang="en-US" sz="2600" b="1" spc="-1" dirty="0" err="1">
                <a:solidFill>
                  <a:schemeClr val="accent1"/>
                </a:solidFill>
                <a:uFill>
                  <a:solidFill>
                    <a:srgbClr val="FFFFFF"/>
                  </a:solidFill>
                </a:uFill>
                <a:latin typeface="Calibri" panose="020F0502020204030204" pitchFamily="34" charset="0"/>
                <a:cs typeface="Calibri" panose="020F0502020204030204" pitchFamily="34" charset="0"/>
              </a:rPr>
              <a:t>Prok</a:t>
            </a:r>
            <a:r>
              <a:rPr lang="en-US" sz="2600" b="1" spc="-1" dirty="0">
                <a:solidFill>
                  <a:schemeClr val="accent1"/>
                </a:solidFill>
                <a:uFill>
                  <a:solidFill>
                    <a:srgbClr val="FFFFFF"/>
                  </a:solidFill>
                </a:uFill>
                <a:latin typeface="Calibri" panose="020F0502020204030204" pitchFamily="34" charset="0"/>
                <a:cs typeface="Calibri" panose="020F0502020204030204" pitchFamily="34" charset="0"/>
              </a:rPr>
              <a:t> – At large 2 </a:t>
            </a:r>
            <a:endParaRPr lang="en-US" sz="2600" dirty="0">
              <a:solidFill>
                <a:schemeClr val="accent1"/>
              </a:solidFill>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endParaRPr lang="en-US" sz="2800" dirty="0">
              <a:solidFill>
                <a:schemeClr val="accent1">
                  <a:lumMod val="75000"/>
                </a:schemeClr>
              </a:solidFill>
            </a:endParaRPr>
          </a:p>
          <a:p>
            <a:pPr marL="457200" indent="-457200">
              <a:buFont typeface="Arial" panose="020B0604020202020204" pitchFamily="34" charset="0"/>
              <a:buChar char="•"/>
            </a:pPr>
            <a:endParaRPr lang="en-US" sz="2800" dirty="0">
              <a:solidFill>
                <a:schemeClr val="accent1">
                  <a:lumMod val="75000"/>
                </a:schemeClr>
              </a:solidFill>
            </a:endParaRPr>
          </a:p>
        </p:txBody>
      </p:sp>
      <p:sp>
        <p:nvSpPr>
          <p:cNvPr id="12" name="TextBox 11">
            <a:extLst>
              <a:ext uri="{FF2B5EF4-FFF2-40B4-BE49-F238E27FC236}">
                <a16:creationId xmlns:a16="http://schemas.microsoft.com/office/drawing/2014/main" id="{8065B023-9F0D-614D-B867-B6320184D677}"/>
              </a:ext>
            </a:extLst>
          </p:cNvPr>
          <p:cNvSpPr txBox="1"/>
          <p:nvPr/>
        </p:nvSpPr>
        <p:spPr>
          <a:xfrm>
            <a:off x="4739246" y="4582090"/>
            <a:ext cx="2716898" cy="1384995"/>
          </a:xfrm>
          <a:prstGeom prst="rect">
            <a:avLst/>
          </a:prstGeom>
          <a:noFill/>
        </p:spPr>
        <p:txBody>
          <a:bodyPr wrap="none" rtlCol="0">
            <a:spAutoFit/>
          </a:bodyPr>
          <a:lstStyle/>
          <a:p>
            <a:pPr algn="ctr"/>
            <a:r>
              <a:rPr lang="en-US" sz="2800" b="1" dirty="0" err="1">
                <a:solidFill>
                  <a:schemeClr val="accent1">
                    <a:lumMod val="75000"/>
                  </a:schemeClr>
                </a:solidFill>
              </a:rPr>
              <a:t>csc@jlab.org</a:t>
            </a:r>
            <a:endParaRPr lang="en-US" sz="2800" b="1" dirty="0">
              <a:solidFill>
                <a:schemeClr val="accent1">
                  <a:lumMod val="75000"/>
                </a:schemeClr>
              </a:solidFill>
            </a:endParaRPr>
          </a:p>
          <a:p>
            <a:pPr algn="ctr"/>
            <a:r>
              <a:rPr lang="en-US" sz="2800" b="1" dirty="0">
                <a:solidFill>
                  <a:schemeClr val="accent1">
                    <a:lumMod val="75000"/>
                  </a:schemeClr>
                </a:solidFill>
              </a:rPr>
              <a:t>Chair: </a:t>
            </a:r>
            <a:r>
              <a:rPr lang="en-US" sz="2800" dirty="0">
                <a:solidFill>
                  <a:schemeClr val="accent1">
                    <a:lumMod val="75000"/>
                  </a:schemeClr>
                </a:solidFill>
                <a:sym typeface="Wingdings" pitchFamily="2" charset="2"/>
              </a:rPr>
              <a:t>Nicholas</a:t>
            </a:r>
          </a:p>
          <a:p>
            <a:pPr algn="ctr"/>
            <a:r>
              <a:rPr lang="en-US" sz="2800" b="1" dirty="0">
                <a:solidFill>
                  <a:schemeClr val="accent1">
                    <a:lumMod val="75000"/>
                  </a:schemeClr>
                </a:solidFill>
                <a:sym typeface="Wingdings" pitchFamily="2" charset="2"/>
              </a:rPr>
              <a:t>Secretary:</a:t>
            </a:r>
            <a:r>
              <a:rPr lang="en-US" sz="2800" dirty="0">
                <a:solidFill>
                  <a:schemeClr val="accent1">
                    <a:lumMod val="75000"/>
                  </a:schemeClr>
                </a:solidFill>
                <a:sym typeface="Wingdings" pitchFamily="2" charset="2"/>
              </a:rPr>
              <a:t> Yelena</a:t>
            </a:r>
          </a:p>
        </p:txBody>
      </p:sp>
      <p:sp>
        <p:nvSpPr>
          <p:cNvPr id="14" name="Footer Placeholder 7">
            <a:extLst>
              <a:ext uri="{FF2B5EF4-FFF2-40B4-BE49-F238E27FC236}">
                <a16:creationId xmlns:a16="http://schemas.microsoft.com/office/drawing/2014/main" id="{64D38CE1-FBBE-3D49-BC26-E53139A67C42}"/>
              </a:ext>
            </a:extLst>
          </p:cNvPr>
          <p:cNvSpPr>
            <a:spLocks noGrp="1"/>
          </p:cNvSpPr>
          <p:nvPr>
            <p:ph type="ftr" sz="quarter" idx="11"/>
          </p:nvPr>
        </p:nvSpPr>
        <p:spPr>
          <a:xfrm>
            <a:off x="4038600" y="6356350"/>
            <a:ext cx="4114800" cy="365125"/>
          </a:xfrm>
        </p:spPr>
        <p:txBody>
          <a:bodyPr/>
          <a:lstStyle/>
          <a:p>
            <a:r>
              <a:rPr lang="en-US" dirty="0"/>
              <a:t>CLAS Collaboration July. 2020</a:t>
            </a:r>
          </a:p>
        </p:txBody>
      </p:sp>
    </p:spTree>
    <p:extLst>
      <p:ext uri="{BB962C8B-B14F-4D97-AF65-F5344CB8AC3E}">
        <p14:creationId xmlns:p14="http://schemas.microsoft.com/office/powerpoint/2010/main" val="2775528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6A0D4-FC1E-6447-9567-EF099BA13F52}"/>
              </a:ext>
            </a:extLst>
          </p:cNvPr>
          <p:cNvSpPr>
            <a:spLocks noGrp="1"/>
          </p:cNvSpPr>
          <p:nvPr>
            <p:ph type="ctrTitle"/>
          </p:nvPr>
        </p:nvSpPr>
        <p:spPr>
          <a:xfrm>
            <a:off x="1524000" y="294482"/>
            <a:ext cx="9144000" cy="827881"/>
          </a:xfrm>
        </p:spPr>
        <p:txBody>
          <a:bodyPr>
            <a:normAutofit fontScale="90000"/>
          </a:bodyPr>
          <a:lstStyle/>
          <a:p>
            <a:r>
              <a:rPr lang="en-US" b="1" dirty="0"/>
              <a:t>CLAS Speakers Committee</a:t>
            </a:r>
          </a:p>
        </p:txBody>
      </p:sp>
      <p:sp>
        <p:nvSpPr>
          <p:cNvPr id="3" name="Subtitle 2">
            <a:extLst>
              <a:ext uri="{FF2B5EF4-FFF2-40B4-BE49-F238E27FC236}">
                <a16:creationId xmlns:a16="http://schemas.microsoft.com/office/drawing/2014/main" id="{C5B13FCE-7952-7D40-84BF-D4C70814E995}"/>
              </a:ext>
            </a:extLst>
          </p:cNvPr>
          <p:cNvSpPr>
            <a:spLocks noGrp="1"/>
          </p:cNvSpPr>
          <p:nvPr>
            <p:ph type="subTitle" idx="1"/>
          </p:nvPr>
        </p:nvSpPr>
        <p:spPr>
          <a:xfrm>
            <a:off x="288324" y="1631093"/>
            <a:ext cx="11761714" cy="3993094"/>
          </a:xfrm>
        </p:spPr>
        <p:txBody>
          <a:bodyPr>
            <a:normAutofit lnSpcReduction="10000"/>
          </a:bodyPr>
          <a:lstStyle/>
          <a:p>
            <a:endParaRPr lang="en-GB" dirty="0"/>
          </a:p>
          <a:p>
            <a:pPr marL="342900" indent="-342900" algn="just">
              <a:lnSpc>
                <a:spcPct val="150000"/>
              </a:lnSpc>
              <a:buFont typeface="Arial" panose="020B0604020202020204" pitchFamily="34" charset="0"/>
              <a:buChar char="•"/>
            </a:pPr>
            <a:r>
              <a:rPr lang="en-US" dirty="0"/>
              <a:t>All </a:t>
            </a:r>
            <a:r>
              <a:rPr lang="en-US" dirty="0">
                <a:solidFill>
                  <a:srgbClr val="FF0000"/>
                </a:solidFill>
              </a:rPr>
              <a:t>Invited</a:t>
            </a:r>
            <a:r>
              <a:rPr lang="en-US" dirty="0"/>
              <a:t> talks need to be </a:t>
            </a:r>
            <a:r>
              <a:rPr lang="en-US" dirty="0">
                <a:solidFill>
                  <a:srgbClr val="0070C0"/>
                </a:solidFill>
              </a:rPr>
              <a:t>Approved</a:t>
            </a:r>
            <a:r>
              <a:rPr lang="en-US" dirty="0"/>
              <a:t> by the CSC committee</a:t>
            </a:r>
          </a:p>
          <a:p>
            <a:pPr marL="342900" indent="-342900" algn="just">
              <a:lnSpc>
                <a:spcPct val="150000"/>
              </a:lnSpc>
              <a:buFont typeface="Arial" panose="020B0604020202020204" pitchFamily="34" charset="0"/>
              <a:buChar char="•"/>
            </a:pPr>
            <a:r>
              <a:rPr lang="en-US" dirty="0"/>
              <a:t>CLAS Members need to </a:t>
            </a:r>
            <a:r>
              <a:rPr lang="en-US" dirty="0">
                <a:solidFill>
                  <a:srgbClr val="0070C0"/>
                </a:solidFill>
              </a:rPr>
              <a:t>Notify </a:t>
            </a:r>
            <a:r>
              <a:rPr lang="en-US" dirty="0"/>
              <a:t>CSC for </a:t>
            </a:r>
            <a:r>
              <a:rPr lang="en-US" dirty="0">
                <a:solidFill>
                  <a:srgbClr val="FF0000"/>
                </a:solidFill>
              </a:rPr>
              <a:t>Contributed</a:t>
            </a:r>
            <a:r>
              <a:rPr lang="en-US" dirty="0"/>
              <a:t> talks, for </a:t>
            </a:r>
            <a:r>
              <a:rPr lang="en-US" dirty="0">
                <a:solidFill>
                  <a:srgbClr val="FF0000"/>
                </a:solidFill>
              </a:rPr>
              <a:t>Invited seminars, </a:t>
            </a:r>
            <a:r>
              <a:rPr lang="en-US" dirty="0"/>
              <a:t>or</a:t>
            </a:r>
            <a:r>
              <a:rPr lang="en-US" dirty="0">
                <a:solidFill>
                  <a:srgbClr val="FF0000"/>
                </a:solidFill>
              </a:rPr>
              <a:t> Posters</a:t>
            </a:r>
          </a:p>
          <a:p>
            <a:pPr marL="342900" indent="-342900" algn="just">
              <a:lnSpc>
                <a:spcPct val="150000"/>
              </a:lnSpc>
              <a:buFont typeface="Arial" panose="020B0604020202020204" pitchFamily="34" charset="0"/>
              <a:buChar char="•"/>
            </a:pPr>
            <a:r>
              <a:rPr lang="en-US" dirty="0"/>
              <a:t>For</a:t>
            </a:r>
            <a:r>
              <a:rPr lang="en-US" dirty="0">
                <a:solidFill>
                  <a:srgbClr val="FF0000"/>
                </a:solidFill>
              </a:rPr>
              <a:t> General </a:t>
            </a:r>
            <a:r>
              <a:rPr lang="en-US" dirty="0"/>
              <a:t>talks in which 50% of the slides or less are CLAS related members need to </a:t>
            </a:r>
            <a:r>
              <a:rPr lang="en-US" dirty="0">
                <a:solidFill>
                  <a:schemeClr val="accent1"/>
                </a:solidFill>
              </a:rPr>
              <a:t>Notify</a:t>
            </a:r>
            <a:r>
              <a:rPr lang="en-US" dirty="0"/>
              <a:t>  CSC</a:t>
            </a:r>
          </a:p>
          <a:p>
            <a:pPr marL="342900" indent="-342900" algn="just">
              <a:lnSpc>
                <a:spcPct val="150000"/>
              </a:lnSpc>
              <a:buFont typeface="Arial" panose="020B0604020202020204" pitchFamily="34" charset="0"/>
              <a:buChar char="•"/>
            </a:pPr>
            <a:r>
              <a:rPr lang="en-US" dirty="0"/>
              <a:t>All </a:t>
            </a:r>
            <a:r>
              <a:rPr lang="en-US" dirty="0">
                <a:solidFill>
                  <a:srgbClr val="FF0000"/>
                </a:solidFill>
              </a:rPr>
              <a:t>Proceedings</a:t>
            </a:r>
            <a:r>
              <a:rPr lang="en-US" dirty="0"/>
              <a:t> need to be submitted to CSC for review and approval at least 1 week before the submission deadline</a:t>
            </a:r>
          </a:p>
          <a:p>
            <a:endParaRPr lang="en-US" dirty="0"/>
          </a:p>
        </p:txBody>
      </p:sp>
      <p:sp>
        <p:nvSpPr>
          <p:cNvPr id="5" name="TextBox 4">
            <a:extLst>
              <a:ext uri="{FF2B5EF4-FFF2-40B4-BE49-F238E27FC236}">
                <a16:creationId xmlns:a16="http://schemas.microsoft.com/office/drawing/2014/main" id="{7E8D462C-976C-FD4B-9937-CB1875B849C9}"/>
              </a:ext>
            </a:extLst>
          </p:cNvPr>
          <p:cNvSpPr txBox="1"/>
          <p:nvPr/>
        </p:nvSpPr>
        <p:spPr>
          <a:xfrm>
            <a:off x="1664347" y="1233813"/>
            <a:ext cx="8863324" cy="584775"/>
          </a:xfrm>
          <a:prstGeom prst="rect">
            <a:avLst/>
          </a:prstGeom>
          <a:noFill/>
        </p:spPr>
        <p:txBody>
          <a:bodyPr wrap="none" rtlCol="0">
            <a:spAutoFit/>
          </a:bodyPr>
          <a:lstStyle/>
          <a:p>
            <a:pPr algn="ctr"/>
            <a:r>
              <a:rPr lang="en-US" sz="3200" b="1" dirty="0">
                <a:solidFill>
                  <a:schemeClr val="accent1">
                    <a:lumMod val="75000"/>
                  </a:schemeClr>
                </a:solidFill>
              </a:rPr>
              <a:t>What are your responsibilities as a CLAS member?</a:t>
            </a:r>
          </a:p>
        </p:txBody>
      </p:sp>
      <p:sp>
        <p:nvSpPr>
          <p:cNvPr id="7" name="Date Placeholder 6">
            <a:extLst>
              <a:ext uri="{FF2B5EF4-FFF2-40B4-BE49-F238E27FC236}">
                <a16:creationId xmlns:a16="http://schemas.microsoft.com/office/drawing/2014/main" id="{158F2729-AC13-9644-BCAA-E046248CC7D6}"/>
              </a:ext>
            </a:extLst>
          </p:cNvPr>
          <p:cNvSpPr>
            <a:spLocks noGrp="1"/>
          </p:cNvSpPr>
          <p:nvPr>
            <p:ph type="dt" sz="half" idx="10"/>
          </p:nvPr>
        </p:nvSpPr>
        <p:spPr/>
        <p:txBody>
          <a:bodyPr/>
          <a:lstStyle/>
          <a:p>
            <a:r>
              <a:rPr lang="en-GB"/>
              <a:t>Nicholas Zachariou</a:t>
            </a:r>
            <a:endParaRPr lang="en-US" dirty="0"/>
          </a:p>
        </p:txBody>
      </p:sp>
      <p:sp>
        <p:nvSpPr>
          <p:cNvPr id="9" name="Footer Placeholder 7">
            <a:extLst>
              <a:ext uri="{FF2B5EF4-FFF2-40B4-BE49-F238E27FC236}">
                <a16:creationId xmlns:a16="http://schemas.microsoft.com/office/drawing/2014/main" id="{20FA6E9F-B276-7E47-811A-3DAB8E870AAC}"/>
              </a:ext>
            </a:extLst>
          </p:cNvPr>
          <p:cNvSpPr>
            <a:spLocks noGrp="1"/>
          </p:cNvSpPr>
          <p:nvPr>
            <p:ph type="ftr" sz="quarter" idx="11"/>
          </p:nvPr>
        </p:nvSpPr>
        <p:spPr>
          <a:xfrm>
            <a:off x="4038600" y="6356350"/>
            <a:ext cx="4114800" cy="365125"/>
          </a:xfrm>
        </p:spPr>
        <p:txBody>
          <a:bodyPr/>
          <a:lstStyle/>
          <a:p>
            <a:r>
              <a:rPr lang="en-US" dirty="0"/>
              <a:t>CLAS Collaboration July. 2020</a:t>
            </a:r>
          </a:p>
        </p:txBody>
      </p:sp>
    </p:spTree>
    <p:extLst>
      <p:ext uri="{BB962C8B-B14F-4D97-AF65-F5344CB8AC3E}">
        <p14:creationId xmlns:p14="http://schemas.microsoft.com/office/powerpoint/2010/main" val="3050851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6A0D4-FC1E-6447-9567-EF099BA13F52}"/>
              </a:ext>
            </a:extLst>
          </p:cNvPr>
          <p:cNvSpPr>
            <a:spLocks noGrp="1"/>
          </p:cNvSpPr>
          <p:nvPr>
            <p:ph type="ctrTitle"/>
          </p:nvPr>
        </p:nvSpPr>
        <p:spPr>
          <a:xfrm>
            <a:off x="1524000" y="294482"/>
            <a:ext cx="9144000" cy="827881"/>
          </a:xfrm>
        </p:spPr>
        <p:txBody>
          <a:bodyPr>
            <a:normAutofit fontScale="90000"/>
          </a:bodyPr>
          <a:lstStyle/>
          <a:p>
            <a:r>
              <a:rPr lang="en-US" b="1" dirty="0"/>
              <a:t>CLAS Speakers Committee</a:t>
            </a:r>
          </a:p>
        </p:txBody>
      </p:sp>
      <p:sp>
        <p:nvSpPr>
          <p:cNvPr id="3" name="Subtitle 2">
            <a:extLst>
              <a:ext uri="{FF2B5EF4-FFF2-40B4-BE49-F238E27FC236}">
                <a16:creationId xmlns:a16="http://schemas.microsoft.com/office/drawing/2014/main" id="{C5B13FCE-7952-7D40-84BF-D4C70814E995}"/>
              </a:ext>
            </a:extLst>
          </p:cNvPr>
          <p:cNvSpPr>
            <a:spLocks noGrp="1"/>
          </p:cNvSpPr>
          <p:nvPr>
            <p:ph type="subTitle" idx="1"/>
          </p:nvPr>
        </p:nvSpPr>
        <p:spPr>
          <a:xfrm>
            <a:off x="288324" y="1631093"/>
            <a:ext cx="6940379" cy="3993094"/>
          </a:xfrm>
        </p:spPr>
        <p:txBody>
          <a:bodyPr/>
          <a:lstStyle/>
          <a:p>
            <a:br>
              <a:rPr lang="en-GB" dirty="0"/>
            </a:br>
            <a:endParaRPr lang="en-GB" dirty="0"/>
          </a:p>
          <a:p>
            <a:endParaRPr lang="en-US" dirty="0"/>
          </a:p>
        </p:txBody>
      </p:sp>
      <p:sp>
        <p:nvSpPr>
          <p:cNvPr id="5" name="TextBox 4">
            <a:extLst>
              <a:ext uri="{FF2B5EF4-FFF2-40B4-BE49-F238E27FC236}">
                <a16:creationId xmlns:a16="http://schemas.microsoft.com/office/drawing/2014/main" id="{7E8D462C-976C-FD4B-9937-CB1875B849C9}"/>
              </a:ext>
            </a:extLst>
          </p:cNvPr>
          <p:cNvSpPr txBox="1"/>
          <p:nvPr/>
        </p:nvSpPr>
        <p:spPr>
          <a:xfrm>
            <a:off x="4368123" y="1233813"/>
            <a:ext cx="3455754" cy="584775"/>
          </a:xfrm>
          <a:prstGeom prst="rect">
            <a:avLst/>
          </a:prstGeom>
          <a:noFill/>
        </p:spPr>
        <p:txBody>
          <a:bodyPr wrap="none" rtlCol="0">
            <a:spAutoFit/>
          </a:bodyPr>
          <a:lstStyle/>
          <a:p>
            <a:r>
              <a:rPr lang="en-US" sz="3200" b="1" dirty="0">
                <a:solidFill>
                  <a:schemeClr val="accent1">
                    <a:lumMod val="75000"/>
                  </a:schemeClr>
                </a:solidFill>
              </a:rPr>
              <a:t>How are we doing?</a:t>
            </a:r>
          </a:p>
        </p:txBody>
      </p:sp>
      <p:sp>
        <p:nvSpPr>
          <p:cNvPr id="7" name="Date Placeholder 6">
            <a:extLst>
              <a:ext uri="{FF2B5EF4-FFF2-40B4-BE49-F238E27FC236}">
                <a16:creationId xmlns:a16="http://schemas.microsoft.com/office/drawing/2014/main" id="{158F2729-AC13-9644-BCAA-E046248CC7D6}"/>
              </a:ext>
            </a:extLst>
          </p:cNvPr>
          <p:cNvSpPr>
            <a:spLocks noGrp="1"/>
          </p:cNvSpPr>
          <p:nvPr>
            <p:ph type="dt" sz="half" idx="10"/>
          </p:nvPr>
        </p:nvSpPr>
        <p:spPr/>
        <p:txBody>
          <a:bodyPr/>
          <a:lstStyle/>
          <a:p>
            <a:r>
              <a:rPr lang="en-GB"/>
              <a:t>Nicholas Zachariou</a:t>
            </a:r>
            <a:endParaRPr lang="en-US" dirty="0"/>
          </a:p>
        </p:txBody>
      </p:sp>
      <p:sp>
        <p:nvSpPr>
          <p:cNvPr id="4" name="TextBox 3">
            <a:extLst>
              <a:ext uri="{FF2B5EF4-FFF2-40B4-BE49-F238E27FC236}">
                <a16:creationId xmlns:a16="http://schemas.microsoft.com/office/drawing/2014/main" id="{E8DB9ABC-9CC8-6E48-AF1B-2CA6966732D4}"/>
              </a:ext>
            </a:extLst>
          </p:cNvPr>
          <p:cNvSpPr txBox="1"/>
          <p:nvPr/>
        </p:nvSpPr>
        <p:spPr>
          <a:xfrm>
            <a:off x="10050555" y="2493818"/>
            <a:ext cx="1823641" cy="523220"/>
          </a:xfrm>
          <a:prstGeom prst="rect">
            <a:avLst/>
          </a:prstGeom>
          <a:noFill/>
        </p:spPr>
        <p:txBody>
          <a:bodyPr wrap="none" rtlCol="0">
            <a:spAutoFit/>
          </a:bodyPr>
          <a:lstStyle/>
          <a:p>
            <a:r>
              <a:rPr lang="en-US" sz="2800" b="1" dirty="0"/>
              <a:t>Total: 2612</a:t>
            </a:r>
          </a:p>
        </p:txBody>
      </p:sp>
      <p:cxnSp>
        <p:nvCxnSpPr>
          <p:cNvPr id="10" name="Straight Connector 9">
            <a:extLst>
              <a:ext uri="{FF2B5EF4-FFF2-40B4-BE49-F238E27FC236}">
                <a16:creationId xmlns:a16="http://schemas.microsoft.com/office/drawing/2014/main" id="{7545866F-536F-A54E-A242-2CCDE51B7CCA}"/>
              </a:ext>
            </a:extLst>
          </p:cNvPr>
          <p:cNvCxnSpPr>
            <a:cxnSpLocks/>
          </p:cNvCxnSpPr>
          <p:nvPr/>
        </p:nvCxnSpPr>
        <p:spPr>
          <a:xfrm>
            <a:off x="712519" y="4288293"/>
            <a:ext cx="9338036" cy="0"/>
          </a:xfrm>
          <a:prstGeom prst="line">
            <a:avLst/>
          </a:prstGeom>
          <a:ln w="25400">
            <a:prstDash val="lgDashDotDot"/>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54D021A7-9F1E-2645-97B9-375FDF90057B}"/>
              </a:ext>
            </a:extLst>
          </p:cNvPr>
          <p:cNvSpPr txBox="1"/>
          <p:nvPr/>
        </p:nvSpPr>
        <p:spPr>
          <a:xfrm>
            <a:off x="10050554" y="3989759"/>
            <a:ext cx="1470980" cy="523220"/>
          </a:xfrm>
          <a:prstGeom prst="rect">
            <a:avLst/>
          </a:prstGeom>
          <a:noFill/>
        </p:spPr>
        <p:txBody>
          <a:bodyPr wrap="none" rtlCol="0">
            <a:spAutoFit/>
          </a:bodyPr>
          <a:lstStyle/>
          <a:p>
            <a:r>
              <a:rPr lang="en-US" sz="2800" b="1" dirty="0"/>
              <a:t>Ave: 112</a:t>
            </a:r>
          </a:p>
        </p:txBody>
      </p:sp>
      <p:sp>
        <p:nvSpPr>
          <p:cNvPr id="14" name="5-point Star 13">
            <a:extLst>
              <a:ext uri="{FF2B5EF4-FFF2-40B4-BE49-F238E27FC236}">
                <a16:creationId xmlns:a16="http://schemas.microsoft.com/office/drawing/2014/main" id="{BE63B957-591B-7C4D-A23D-D56D7FA2376F}"/>
              </a:ext>
            </a:extLst>
          </p:cNvPr>
          <p:cNvSpPr/>
          <p:nvPr/>
        </p:nvSpPr>
        <p:spPr>
          <a:xfrm>
            <a:off x="9642764" y="5024167"/>
            <a:ext cx="237506" cy="225631"/>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2504DC41-E60C-EB45-9B94-09A4A8983A0C}"/>
              </a:ext>
            </a:extLst>
          </p:cNvPr>
          <p:cNvSpPr txBox="1"/>
          <p:nvPr/>
        </p:nvSpPr>
        <p:spPr>
          <a:xfrm>
            <a:off x="9880270" y="4811513"/>
            <a:ext cx="2708842" cy="646331"/>
          </a:xfrm>
          <a:prstGeom prst="rect">
            <a:avLst/>
          </a:prstGeom>
          <a:noFill/>
        </p:spPr>
        <p:txBody>
          <a:bodyPr wrap="square" rtlCol="0">
            <a:spAutoFit/>
          </a:bodyPr>
          <a:lstStyle/>
          <a:p>
            <a:r>
              <a:rPr lang="en-US" dirty="0"/>
              <a:t>Seminars and </a:t>
            </a:r>
          </a:p>
          <a:p>
            <a:r>
              <a:rPr lang="en-US" dirty="0"/>
              <a:t>Colloquia NOT included</a:t>
            </a:r>
          </a:p>
        </p:txBody>
      </p:sp>
      <p:sp>
        <p:nvSpPr>
          <p:cNvPr id="13" name="Footer Placeholder 7">
            <a:extLst>
              <a:ext uri="{FF2B5EF4-FFF2-40B4-BE49-F238E27FC236}">
                <a16:creationId xmlns:a16="http://schemas.microsoft.com/office/drawing/2014/main" id="{09189DC6-87CA-654C-AEF9-8BC484290229}"/>
              </a:ext>
            </a:extLst>
          </p:cNvPr>
          <p:cNvSpPr>
            <a:spLocks noGrp="1"/>
          </p:cNvSpPr>
          <p:nvPr>
            <p:ph type="ftr" sz="quarter" idx="11"/>
          </p:nvPr>
        </p:nvSpPr>
        <p:spPr>
          <a:xfrm>
            <a:off x="4038600" y="6356350"/>
            <a:ext cx="4114800" cy="365125"/>
          </a:xfrm>
        </p:spPr>
        <p:txBody>
          <a:bodyPr/>
          <a:lstStyle/>
          <a:p>
            <a:r>
              <a:rPr lang="en-US" dirty="0"/>
              <a:t>CLAS Collaboration July. 2020</a:t>
            </a:r>
          </a:p>
        </p:txBody>
      </p:sp>
      <p:graphicFrame>
        <p:nvGraphicFramePr>
          <p:cNvPr id="16" name="Grafico 4">
            <a:extLst>
              <a:ext uri="{FF2B5EF4-FFF2-40B4-BE49-F238E27FC236}">
                <a16:creationId xmlns:a16="http://schemas.microsoft.com/office/drawing/2014/main" id="{00000000-0008-0000-0000-000005000000}"/>
              </a:ext>
            </a:extLst>
          </p:cNvPr>
          <p:cNvGraphicFramePr>
            <a:graphicFrameLocks/>
          </p:cNvGraphicFramePr>
          <p:nvPr>
            <p:extLst>
              <p:ext uri="{D42A27DB-BD31-4B8C-83A1-F6EECF244321}">
                <p14:modId xmlns:p14="http://schemas.microsoft.com/office/powerpoint/2010/main" val="1201282187"/>
              </p:ext>
            </p:extLst>
          </p:nvPr>
        </p:nvGraphicFramePr>
        <p:xfrm>
          <a:off x="317804" y="1930038"/>
          <a:ext cx="8980059" cy="44263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82870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Chart 23">
            <a:extLst>
              <a:ext uri="{FF2B5EF4-FFF2-40B4-BE49-F238E27FC236}">
                <a16:creationId xmlns:a16="http://schemas.microsoft.com/office/drawing/2014/main" id="{EA4B50BA-3FEF-6F48-9F24-D9F81DBBF9BA}"/>
              </a:ext>
            </a:extLst>
          </p:cNvPr>
          <p:cNvGraphicFramePr>
            <a:graphicFrameLocks/>
          </p:cNvGraphicFramePr>
          <p:nvPr>
            <p:extLst>
              <p:ext uri="{D42A27DB-BD31-4B8C-83A1-F6EECF244321}">
                <p14:modId xmlns:p14="http://schemas.microsoft.com/office/powerpoint/2010/main" val="1296448116"/>
              </p:ext>
            </p:extLst>
          </p:nvPr>
        </p:nvGraphicFramePr>
        <p:xfrm>
          <a:off x="7317207" y="2337679"/>
          <a:ext cx="5171583" cy="305930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7EB6A0D4-FC1E-6447-9567-EF099BA13F52}"/>
              </a:ext>
            </a:extLst>
          </p:cNvPr>
          <p:cNvSpPr>
            <a:spLocks noGrp="1"/>
          </p:cNvSpPr>
          <p:nvPr>
            <p:ph type="ctrTitle"/>
          </p:nvPr>
        </p:nvSpPr>
        <p:spPr>
          <a:xfrm>
            <a:off x="1524000" y="294482"/>
            <a:ext cx="9144000" cy="827881"/>
          </a:xfrm>
        </p:spPr>
        <p:txBody>
          <a:bodyPr>
            <a:normAutofit fontScale="90000"/>
          </a:bodyPr>
          <a:lstStyle/>
          <a:p>
            <a:r>
              <a:rPr lang="en-US" b="1" dirty="0"/>
              <a:t>CLAS Speakers Committee</a:t>
            </a:r>
          </a:p>
        </p:txBody>
      </p:sp>
      <p:sp>
        <p:nvSpPr>
          <p:cNvPr id="3" name="Subtitle 2">
            <a:extLst>
              <a:ext uri="{FF2B5EF4-FFF2-40B4-BE49-F238E27FC236}">
                <a16:creationId xmlns:a16="http://schemas.microsoft.com/office/drawing/2014/main" id="{C5B13FCE-7952-7D40-84BF-D4C70814E995}"/>
              </a:ext>
            </a:extLst>
          </p:cNvPr>
          <p:cNvSpPr>
            <a:spLocks noGrp="1"/>
          </p:cNvSpPr>
          <p:nvPr>
            <p:ph type="subTitle" idx="1"/>
          </p:nvPr>
        </p:nvSpPr>
        <p:spPr>
          <a:xfrm>
            <a:off x="288324" y="1631093"/>
            <a:ext cx="6940379" cy="3993094"/>
          </a:xfrm>
        </p:spPr>
        <p:txBody>
          <a:bodyPr/>
          <a:lstStyle/>
          <a:p>
            <a:br>
              <a:rPr lang="en-GB" dirty="0"/>
            </a:br>
            <a:endParaRPr lang="en-GB" dirty="0"/>
          </a:p>
          <a:p>
            <a:endParaRPr lang="en-US" dirty="0"/>
          </a:p>
        </p:txBody>
      </p:sp>
      <p:sp>
        <p:nvSpPr>
          <p:cNvPr id="5" name="TextBox 4">
            <a:extLst>
              <a:ext uri="{FF2B5EF4-FFF2-40B4-BE49-F238E27FC236}">
                <a16:creationId xmlns:a16="http://schemas.microsoft.com/office/drawing/2014/main" id="{7E8D462C-976C-FD4B-9937-CB1875B849C9}"/>
              </a:ext>
            </a:extLst>
          </p:cNvPr>
          <p:cNvSpPr txBox="1"/>
          <p:nvPr/>
        </p:nvSpPr>
        <p:spPr>
          <a:xfrm>
            <a:off x="4368123" y="1233813"/>
            <a:ext cx="3455754" cy="584775"/>
          </a:xfrm>
          <a:prstGeom prst="rect">
            <a:avLst/>
          </a:prstGeom>
          <a:noFill/>
        </p:spPr>
        <p:txBody>
          <a:bodyPr wrap="none" rtlCol="0">
            <a:spAutoFit/>
          </a:bodyPr>
          <a:lstStyle/>
          <a:p>
            <a:r>
              <a:rPr lang="en-US" sz="3200" b="1" dirty="0">
                <a:solidFill>
                  <a:schemeClr val="accent1">
                    <a:lumMod val="75000"/>
                  </a:schemeClr>
                </a:solidFill>
              </a:rPr>
              <a:t>How are we doing?</a:t>
            </a:r>
          </a:p>
        </p:txBody>
      </p:sp>
      <p:sp>
        <p:nvSpPr>
          <p:cNvPr id="7" name="Date Placeholder 6">
            <a:extLst>
              <a:ext uri="{FF2B5EF4-FFF2-40B4-BE49-F238E27FC236}">
                <a16:creationId xmlns:a16="http://schemas.microsoft.com/office/drawing/2014/main" id="{158F2729-AC13-9644-BCAA-E046248CC7D6}"/>
              </a:ext>
            </a:extLst>
          </p:cNvPr>
          <p:cNvSpPr>
            <a:spLocks noGrp="1"/>
          </p:cNvSpPr>
          <p:nvPr>
            <p:ph type="dt" sz="half" idx="10"/>
          </p:nvPr>
        </p:nvSpPr>
        <p:spPr/>
        <p:txBody>
          <a:bodyPr/>
          <a:lstStyle/>
          <a:p>
            <a:r>
              <a:rPr lang="en-GB"/>
              <a:t>Nicholas Zachariou</a:t>
            </a:r>
            <a:endParaRPr lang="en-US" dirty="0"/>
          </a:p>
        </p:txBody>
      </p:sp>
      <p:graphicFrame>
        <p:nvGraphicFramePr>
          <p:cNvPr id="11" name="Chart 10">
            <a:extLst>
              <a:ext uri="{FF2B5EF4-FFF2-40B4-BE49-F238E27FC236}">
                <a16:creationId xmlns:a16="http://schemas.microsoft.com/office/drawing/2014/main" id="{81E94950-56C2-D64F-9F69-DECE2B86852D}"/>
              </a:ext>
            </a:extLst>
          </p:cNvPr>
          <p:cNvGraphicFramePr>
            <a:graphicFrameLocks/>
          </p:cNvGraphicFramePr>
          <p:nvPr>
            <p:extLst>
              <p:ext uri="{D42A27DB-BD31-4B8C-83A1-F6EECF244321}">
                <p14:modId xmlns:p14="http://schemas.microsoft.com/office/powerpoint/2010/main" val="1256139229"/>
              </p:ext>
            </p:extLst>
          </p:nvPr>
        </p:nvGraphicFramePr>
        <p:xfrm>
          <a:off x="2745207" y="2546734"/>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a:extLst>
              <a:ext uri="{FF2B5EF4-FFF2-40B4-BE49-F238E27FC236}">
                <a16:creationId xmlns:a16="http://schemas.microsoft.com/office/drawing/2014/main" id="{0E327FF0-7CDB-7149-8EE7-EBC95C688F14}"/>
              </a:ext>
            </a:extLst>
          </p:cNvPr>
          <p:cNvGraphicFramePr>
            <a:graphicFrameLocks/>
          </p:cNvGraphicFramePr>
          <p:nvPr>
            <p:extLst>
              <p:ext uri="{D42A27DB-BD31-4B8C-83A1-F6EECF244321}">
                <p14:modId xmlns:p14="http://schemas.microsoft.com/office/powerpoint/2010/main" val="3042242571"/>
              </p:ext>
            </p:extLst>
          </p:nvPr>
        </p:nvGraphicFramePr>
        <p:xfrm>
          <a:off x="-484991" y="1195255"/>
          <a:ext cx="457200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hart 12">
            <a:extLst>
              <a:ext uri="{FF2B5EF4-FFF2-40B4-BE49-F238E27FC236}">
                <a16:creationId xmlns:a16="http://schemas.microsoft.com/office/drawing/2014/main" id="{DCBFEBBF-82FE-2E48-AA8D-06665EC51EEA}"/>
              </a:ext>
            </a:extLst>
          </p:cNvPr>
          <p:cNvGraphicFramePr>
            <a:graphicFrameLocks/>
          </p:cNvGraphicFramePr>
          <p:nvPr>
            <p:extLst>
              <p:ext uri="{D42A27DB-BD31-4B8C-83A1-F6EECF244321}">
                <p14:modId xmlns:p14="http://schemas.microsoft.com/office/powerpoint/2010/main" val="1147971378"/>
              </p:ext>
            </p:extLst>
          </p:nvPr>
        </p:nvGraphicFramePr>
        <p:xfrm>
          <a:off x="-461214" y="1057323"/>
          <a:ext cx="4572000" cy="2743200"/>
        </p:xfrm>
        <a:graphic>
          <a:graphicData uri="http://schemas.openxmlformats.org/drawingml/2006/chart">
            <c:chart xmlns:c="http://schemas.openxmlformats.org/drawingml/2006/chart" xmlns:r="http://schemas.openxmlformats.org/officeDocument/2006/relationships" r:id="rId6"/>
          </a:graphicData>
        </a:graphic>
      </p:graphicFrame>
      <p:sp>
        <p:nvSpPr>
          <p:cNvPr id="15" name="TextBox 14">
            <a:extLst>
              <a:ext uri="{FF2B5EF4-FFF2-40B4-BE49-F238E27FC236}">
                <a16:creationId xmlns:a16="http://schemas.microsoft.com/office/drawing/2014/main" id="{677FCD19-226F-4646-8462-9DA238956929}"/>
              </a:ext>
            </a:extLst>
          </p:cNvPr>
          <p:cNvSpPr txBox="1"/>
          <p:nvPr/>
        </p:nvSpPr>
        <p:spPr>
          <a:xfrm>
            <a:off x="7897593" y="4833256"/>
            <a:ext cx="550151" cy="307777"/>
          </a:xfrm>
          <a:prstGeom prst="rect">
            <a:avLst/>
          </a:prstGeom>
          <a:solidFill>
            <a:schemeClr val="tx1"/>
          </a:solidFill>
        </p:spPr>
        <p:txBody>
          <a:bodyPr wrap="none" rtlCol="0">
            <a:spAutoFit/>
          </a:bodyPr>
          <a:lstStyle/>
          <a:p>
            <a:r>
              <a:rPr lang="en-US" sz="1400" dirty="0">
                <a:solidFill>
                  <a:srgbClr val="FF0000"/>
                </a:solidFill>
              </a:rPr>
              <a:t>2017</a:t>
            </a:r>
          </a:p>
        </p:txBody>
      </p:sp>
      <p:sp>
        <p:nvSpPr>
          <p:cNvPr id="16" name="TextBox 15">
            <a:extLst>
              <a:ext uri="{FF2B5EF4-FFF2-40B4-BE49-F238E27FC236}">
                <a16:creationId xmlns:a16="http://schemas.microsoft.com/office/drawing/2014/main" id="{36C6D4D4-B106-AB42-A92E-4D1F52E3B2F7}"/>
              </a:ext>
            </a:extLst>
          </p:cNvPr>
          <p:cNvSpPr txBox="1"/>
          <p:nvPr/>
        </p:nvSpPr>
        <p:spPr>
          <a:xfrm>
            <a:off x="9135435" y="4833256"/>
            <a:ext cx="550151" cy="307777"/>
          </a:xfrm>
          <a:prstGeom prst="rect">
            <a:avLst/>
          </a:prstGeom>
          <a:solidFill>
            <a:schemeClr val="tx1"/>
          </a:solidFill>
        </p:spPr>
        <p:txBody>
          <a:bodyPr wrap="none" rtlCol="0">
            <a:spAutoFit/>
          </a:bodyPr>
          <a:lstStyle/>
          <a:p>
            <a:r>
              <a:rPr lang="en-US" sz="1400" dirty="0">
                <a:solidFill>
                  <a:srgbClr val="FF0000"/>
                </a:solidFill>
              </a:rPr>
              <a:t>2018</a:t>
            </a:r>
          </a:p>
        </p:txBody>
      </p:sp>
      <p:sp>
        <p:nvSpPr>
          <p:cNvPr id="17" name="TextBox 16">
            <a:extLst>
              <a:ext uri="{FF2B5EF4-FFF2-40B4-BE49-F238E27FC236}">
                <a16:creationId xmlns:a16="http://schemas.microsoft.com/office/drawing/2014/main" id="{3E87747B-88F9-A041-94F2-FA3B8053AE28}"/>
              </a:ext>
            </a:extLst>
          </p:cNvPr>
          <p:cNvSpPr txBox="1"/>
          <p:nvPr/>
        </p:nvSpPr>
        <p:spPr>
          <a:xfrm>
            <a:off x="10296050" y="4833256"/>
            <a:ext cx="550151" cy="307777"/>
          </a:xfrm>
          <a:prstGeom prst="rect">
            <a:avLst/>
          </a:prstGeom>
          <a:solidFill>
            <a:schemeClr val="tx1"/>
          </a:solidFill>
        </p:spPr>
        <p:txBody>
          <a:bodyPr wrap="none" rtlCol="0">
            <a:spAutoFit/>
          </a:bodyPr>
          <a:lstStyle/>
          <a:p>
            <a:r>
              <a:rPr lang="en-US" sz="1400" dirty="0">
                <a:solidFill>
                  <a:srgbClr val="FF0000"/>
                </a:solidFill>
              </a:rPr>
              <a:t>2019</a:t>
            </a:r>
          </a:p>
        </p:txBody>
      </p:sp>
      <p:sp>
        <p:nvSpPr>
          <p:cNvPr id="19" name="TextBox 18">
            <a:extLst>
              <a:ext uri="{FF2B5EF4-FFF2-40B4-BE49-F238E27FC236}">
                <a16:creationId xmlns:a16="http://schemas.microsoft.com/office/drawing/2014/main" id="{8A7FE19B-CE14-6645-B23F-3A1B44F1A49C}"/>
              </a:ext>
            </a:extLst>
          </p:cNvPr>
          <p:cNvSpPr txBox="1"/>
          <p:nvPr/>
        </p:nvSpPr>
        <p:spPr>
          <a:xfrm>
            <a:off x="1394202" y="2443234"/>
            <a:ext cx="774892" cy="523220"/>
          </a:xfrm>
          <a:prstGeom prst="rect">
            <a:avLst/>
          </a:prstGeom>
          <a:solidFill>
            <a:schemeClr val="tx1">
              <a:alpha val="53000"/>
            </a:schemeClr>
          </a:solidFill>
        </p:spPr>
        <p:txBody>
          <a:bodyPr wrap="none" rtlCol="0">
            <a:spAutoFit/>
          </a:bodyPr>
          <a:lstStyle/>
          <a:p>
            <a:pPr algn="ctr"/>
            <a:r>
              <a:rPr lang="en-US" sz="1400" dirty="0">
                <a:solidFill>
                  <a:srgbClr val="FF0000"/>
                </a:solidFill>
              </a:rPr>
              <a:t>176</a:t>
            </a:r>
          </a:p>
          <a:p>
            <a:pPr algn="ctr"/>
            <a:r>
              <a:rPr lang="en-US" sz="1400" dirty="0">
                <a:solidFill>
                  <a:srgbClr val="FF0000"/>
                </a:solidFill>
              </a:rPr>
              <a:t>Proc. 10</a:t>
            </a:r>
          </a:p>
        </p:txBody>
      </p:sp>
      <p:sp>
        <p:nvSpPr>
          <p:cNvPr id="20" name="TextBox 19">
            <a:extLst>
              <a:ext uri="{FF2B5EF4-FFF2-40B4-BE49-F238E27FC236}">
                <a16:creationId xmlns:a16="http://schemas.microsoft.com/office/drawing/2014/main" id="{F19EA1CC-6C7B-F84A-A915-54C6F232B9DF}"/>
              </a:ext>
            </a:extLst>
          </p:cNvPr>
          <p:cNvSpPr txBox="1"/>
          <p:nvPr/>
        </p:nvSpPr>
        <p:spPr>
          <a:xfrm>
            <a:off x="4678820" y="3816316"/>
            <a:ext cx="683520" cy="523220"/>
          </a:xfrm>
          <a:prstGeom prst="rect">
            <a:avLst/>
          </a:prstGeom>
          <a:solidFill>
            <a:schemeClr val="tx1">
              <a:alpha val="53000"/>
            </a:schemeClr>
          </a:solidFill>
        </p:spPr>
        <p:txBody>
          <a:bodyPr wrap="none" rtlCol="0">
            <a:spAutoFit/>
          </a:bodyPr>
          <a:lstStyle/>
          <a:p>
            <a:pPr algn="ctr"/>
            <a:r>
              <a:rPr lang="en-US" sz="1400" dirty="0">
                <a:solidFill>
                  <a:srgbClr val="FF0000"/>
                </a:solidFill>
              </a:rPr>
              <a:t>174</a:t>
            </a:r>
          </a:p>
          <a:p>
            <a:pPr algn="ctr"/>
            <a:r>
              <a:rPr lang="en-US" sz="1400" dirty="0">
                <a:solidFill>
                  <a:srgbClr val="FF0000"/>
                </a:solidFill>
              </a:rPr>
              <a:t>Proc. 9</a:t>
            </a:r>
          </a:p>
        </p:txBody>
      </p:sp>
      <p:sp>
        <p:nvSpPr>
          <p:cNvPr id="21" name="Footer Placeholder 7">
            <a:extLst>
              <a:ext uri="{FF2B5EF4-FFF2-40B4-BE49-F238E27FC236}">
                <a16:creationId xmlns:a16="http://schemas.microsoft.com/office/drawing/2014/main" id="{81500BF6-C655-8D48-BA3B-D9E54F3BC0C9}"/>
              </a:ext>
            </a:extLst>
          </p:cNvPr>
          <p:cNvSpPr>
            <a:spLocks noGrp="1"/>
          </p:cNvSpPr>
          <p:nvPr>
            <p:ph type="ftr" sz="quarter" idx="11"/>
          </p:nvPr>
        </p:nvSpPr>
        <p:spPr>
          <a:xfrm>
            <a:off x="4038600" y="6356350"/>
            <a:ext cx="4114800" cy="365125"/>
          </a:xfrm>
        </p:spPr>
        <p:txBody>
          <a:bodyPr/>
          <a:lstStyle/>
          <a:p>
            <a:r>
              <a:rPr lang="en-US" dirty="0"/>
              <a:t>CLAS Collaboration July. 2020</a:t>
            </a:r>
          </a:p>
        </p:txBody>
      </p:sp>
      <p:graphicFrame>
        <p:nvGraphicFramePr>
          <p:cNvPr id="22" name="Chart 21">
            <a:extLst>
              <a:ext uri="{FF2B5EF4-FFF2-40B4-BE49-F238E27FC236}">
                <a16:creationId xmlns:a16="http://schemas.microsoft.com/office/drawing/2014/main" id="{275BFE58-5A22-6646-9113-41A424DF5478}"/>
              </a:ext>
            </a:extLst>
          </p:cNvPr>
          <p:cNvGraphicFramePr>
            <a:graphicFrameLocks/>
          </p:cNvGraphicFramePr>
          <p:nvPr>
            <p:extLst>
              <p:ext uri="{D42A27DB-BD31-4B8C-83A1-F6EECF244321}">
                <p14:modId xmlns:p14="http://schemas.microsoft.com/office/powerpoint/2010/main" val="4001479889"/>
              </p:ext>
            </p:extLst>
          </p:nvPr>
        </p:nvGraphicFramePr>
        <p:xfrm>
          <a:off x="-345143" y="3849168"/>
          <a:ext cx="4065405" cy="2587160"/>
        </p:xfrm>
        <a:graphic>
          <a:graphicData uri="http://schemas.openxmlformats.org/drawingml/2006/chart">
            <c:chart xmlns:c="http://schemas.openxmlformats.org/drawingml/2006/chart" xmlns:r="http://schemas.openxmlformats.org/officeDocument/2006/relationships" r:id="rId7"/>
          </a:graphicData>
        </a:graphic>
      </p:graphicFrame>
      <p:sp>
        <p:nvSpPr>
          <p:cNvPr id="23" name="TextBox 22">
            <a:extLst>
              <a:ext uri="{FF2B5EF4-FFF2-40B4-BE49-F238E27FC236}">
                <a16:creationId xmlns:a16="http://schemas.microsoft.com/office/drawing/2014/main" id="{80E8C11A-6263-A74F-B0DF-C11D3ECF1C19}"/>
              </a:ext>
            </a:extLst>
          </p:cNvPr>
          <p:cNvSpPr txBox="1"/>
          <p:nvPr/>
        </p:nvSpPr>
        <p:spPr>
          <a:xfrm>
            <a:off x="1345799" y="5093723"/>
            <a:ext cx="683520" cy="523220"/>
          </a:xfrm>
          <a:prstGeom prst="rect">
            <a:avLst/>
          </a:prstGeom>
          <a:solidFill>
            <a:schemeClr val="tx1">
              <a:alpha val="53000"/>
            </a:schemeClr>
          </a:solidFill>
        </p:spPr>
        <p:txBody>
          <a:bodyPr wrap="none" rtlCol="0">
            <a:spAutoFit/>
          </a:bodyPr>
          <a:lstStyle/>
          <a:p>
            <a:pPr algn="ctr"/>
            <a:r>
              <a:rPr lang="en-US" sz="1400" dirty="0">
                <a:solidFill>
                  <a:srgbClr val="FF0000"/>
                </a:solidFill>
              </a:rPr>
              <a:t>56</a:t>
            </a:r>
          </a:p>
          <a:p>
            <a:pPr algn="ctr"/>
            <a:r>
              <a:rPr lang="en-US" sz="1400" dirty="0">
                <a:solidFill>
                  <a:srgbClr val="FF0000"/>
                </a:solidFill>
              </a:rPr>
              <a:t>Proc. 0</a:t>
            </a:r>
          </a:p>
        </p:txBody>
      </p:sp>
      <p:sp>
        <p:nvSpPr>
          <p:cNvPr id="25" name="TextBox 24">
            <a:extLst>
              <a:ext uri="{FF2B5EF4-FFF2-40B4-BE49-F238E27FC236}">
                <a16:creationId xmlns:a16="http://schemas.microsoft.com/office/drawing/2014/main" id="{9145FE11-72AF-5D4A-9994-924AC6CE84C4}"/>
              </a:ext>
            </a:extLst>
          </p:cNvPr>
          <p:cNvSpPr txBox="1"/>
          <p:nvPr/>
        </p:nvSpPr>
        <p:spPr>
          <a:xfrm>
            <a:off x="11456665" y="4835041"/>
            <a:ext cx="550151" cy="307777"/>
          </a:xfrm>
          <a:prstGeom prst="rect">
            <a:avLst/>
          </a:prstGeom>
          <a:solidFill>
            <a:schemeClr val="tx1"/>
          </a:solidFill>
        </p:spPr>
        <p:txBody>
          <a:bodyPr wrap="none" rtlCol="0">
            <a:spAutoFit/>
          </a:bodyPr>
          <a:lstStyle/>
          <a:p>
            <a:r>
              <a:rPr lang="en-US" sz="1400" dirty="0">
                <a:solidFill>
                  <a:srgbClr val="FF0000"/>
                </a:solidFill>
              </a:rPr>
              <a:t>2020</a:t>
            </a:r>
          </a:p>
        </p:txBody>
      </p:sp>
      <p:sp>
        <p:nvSpPr>
          <p:cNvPr id="4" name="TextBox 3">
            <a:extLst>
              <a:ext uri="{FF2B5EF4-FFF2-40B4-BE49-F238E27FC236}">
                <a16:creationId xmlns:a16="http://schemas.microsoft.com/office/drawing/2014/main" id="{CA1C7E7E-1B01-3340-991E-CE38C028C7E2}"/>
              </a:ext>
            </a:extLst>
          </p:cNvPr>
          <p:cNvSpPr txBox="1"/>
          <p:nvPr/>
        </p:nvSpPr>
        <p:spPr>
          <a:xfrm>
            <a:off x="3401897" y="6010307"/>
            <a:ext cx="5388206" cy="369332"/>
          </a:xfrm>
          <a:prstGeom prst="rect">
            <a:avLst/>
          </a:prstGeom>
          <a:noFill/>
        </p:spPr>
        <p:txBody>
          <a:bodyPr wrap="none" rtlCol="0">
            <a:spAutoFit/>
          </a:bodyPr>
          <a:lstStyle/>
          <a:p>
            <a:r>
              <a:rPr lang="en-US" dirty="0">
                <a:solidFill>
                  <a:srgbClr val="FF0000"/>
                </a:solidFill>
              </a:rPr>
              <a:t>COVID effects evident – Biggest impact on General talks</a:t>
            </a:r>
          </a:p>
        </p:txBody>
      </p:sp>
    </p:spTree>
    <p:extLst>
      <p:ext uri="{BB962C8B-B14F-4D97-AF65-F5344CB8AC3E}">
        <p14:creationId xmlns:p14="http://schemas.microsoft.com/office/powerpoint/2010/main" val="2973681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6A0D4-FC1E-6447-9567-EF099BA13F52}"/>
              </a:ext>
            </a:extLst>
          </p:cNvPr>
          <p:cNvSpPr>
            <a:spLocks noGrp="1"/>
          </p:cNvSpPr>
          <p:nvPr>
            <p:ph type="ctrTitle"/>
          </p:nvPr>
        </p:nvSpPr>
        <p:spPr>
          <a:xfrm>
            <a:off x="1524000" y="294482"/>
            <a:ext cx="9144000" cy="827881"/>
          </a:xfrm>
        </p:spPr>
        <p:txBody>
          <a:bodyPr>
            <a:normAutofit fontScale="90000"/>
          </a:bodyPr>
          <a:lstStyle/>
          <a:p>
            <a:r>
              <a:rPr lang="en-US" b="1" dirty="0"/>
              <a:t>CLAS Speakers Committee</a:t>
            </a:r>
          </a:p>
        </p:txBody>
      </p:sp>
      <p:sp>
        <p:nvSpPr>
          <p:cNvPr id="3" name="Subtitle 2">
            <a:extLst>
              <a:ext uri="{FF2B5EF4-FFF2-40B4-BE49-F238E27FC236}">
                <a16:creationId xmlns:a16="http://schemas.microsoft.com/office/drawing/2014/main" id="{C5B13FCE-7952-7D40-84BF-D4C70814E995}"/>
              </a:ext>
            </a:extLst>
          </p:cNvPr>
          <p:cNvSpPr>
            <a:spLocks noGrp="1"/>
          </p:cNvSpPr>
          <p:nvPr>
            <p:ph type="subTitle" idx="1"/>
          </p:nvPr>
        </p:nvSpPr>
        <p:spPr>
          <a:xfrm>
            <a:off x="288324" y="1631093"/>
            <a:ext cx="6940379" cy="3993094"/>
          </a:xfrm>
        </p:spPr>
        <p:txBody>
          <a:bodyPr/>
          <a:lstStyle/>
          <a:p>
            <a:br>
              <a:rPr lang="en-GB" dirty="0"/>
            </a:br>
            <a:endParaRPr lang="en-GB" dirty="0"/>
          </a:p>
          <a:p>
            <a:endParaRPr lang="en-US" dirty="0"/>
          </a:p>
        </p:txBody>
      </p:sp>
      <p:sp>
        <p:nvSpPr>
          <p:cNvPr id="5" name="TextBox 4">
            <a:extLst>
              <a:ext uri="{FF2B5EF4-FFF2-40B4-BE49-F238E27FC236}">
                <a16:creationId xmlns:a16="http://schemas.microsoft.com/office/drawing/2014/main" id="{7E8D462C-976C-FD4B-9937-CB1875B849C9}"/>
              </a:ext>
            </a:extLst>
          </p:cNvPr>
          <p:cNvSpPr txBox="1"/>
          <p:nvPr/>
        </p:nvSpPr>
        <p:spPr>
          <a:xfrm>
            <a:off x="4153641" y="1233813"/>
            <a:ext cx="3884718" cy="584775"/>
          </a:xfrm>
          <a:prstGeom prst="rect">
            <a:avLst/>
          </a:prstGeom>
          <a:noFill/>
        </p:spPr>
        <p:txBody>
          <a:bodyPr wrap="none" rtlCol="0">
            <a:spAutoFit/>
          </a:bodyPr>
          <a:lstStyle/>
          <a:p>
            <a:r>
              <a:rPr lang="en-US" sz="3200" b="1" dirty="0">
                <a:solidFill>
                  <a:schemeClr val="accent1">
                    <a:lumMod val="75000"/>
                  </a:schemeClr>
                </a:solidFill>
              </a:rPr>
              <a:t>How can you help us?</a:t>
            </a:r>
          </a:p>
        </p:txBody>
      </p:sp>
      <p:sp>
        <p:nvSpPr>
          <p:cNvPr id="7" name="Date Placeholder 6">
            <a:extLst>
              <a:ext uri="{FF2B5EF4-FFF2-40B4-BE49-F238E27FC236}">
                <a16:creationId xmlns:a16="http://schemas.microsoft.com/office/drawing/2014/main" id="{158F2729-AC13-9644-BCAA-E046248CC7D6}"/>
              </a:ext>
            </a:extLst>
          </p:cNvPr>
          <p:cNvSpPr>
            <a:spLocks noGrp="1"/>
          </p:cNvSpPr>
          <p:nvPr>
            <p:ph type="dt" sz="half" idx="10"/>
          </p:nvPr>
        </p:nvSpPr>
        <p:spPr/>
        <p:txBody>
          <a:bodyPr/>
          <a:lstStyle/>
          <a:p>
            <a:r>
              <a:rPr lang="en-GB"/>
              <a:t>Nicholas Zachariou</a:t>
            </a:r>
            <a:endParaRPr lang="en-US" dirty="0"/>
          </a:p>
        </p:txBody>
      </p:sp>
      <p:sp>
        <p:nvSpPr>
          <p:cNvPr id="9" name="Subtitle 2">
            <a:extLst>
              <a:ext uri="{FF2B5EF4-FFF2-40B4-BE49-F238E27FC236}">
                <a16:creationId xmlns:a16="http://schemas.microsoft.com/office/drawing/2014/main" id="{0D53ED47-59AD-5B4F-A839-54CFD7527523}"/>
              </a:ext>
            </a:extLst>
          </p:cNvPr>
          <p:cNvSpPr txBox="1">
            <a:spLocks/>
          </p:cNvSpPr>
          <p:nvPr/>
        </p:nvSpPr>
        <p:spPr>
          <a:xfrm>
            <a:off x="288324" y="1504328"/>
            <a:ext cx="11761714" cy="453522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dirty="0"/>
          </a:p>
          <a:p>
            <a:pPr marL="342900" indent="-342900" algn="just">
              <a:lnSpc>
                <a:spcPct val="150000"/>
              </a:lnSpc>
              <a:buFont typeface="Arial" panose="020B0604020202020204" pitchFamily="34" charset="0"/>
              <a:buChar char="•"/>
            </a:pPr>
            <a:r>
              <a:rPr lang="en-US" dirty="0"/>
              <a:t>If you are informed of an upcoming conference please let us know</a:t>
            </a:r>
          </a:p>
          <a:p>
            <a:pPr marL="342900" indent="-342900" algn="just">
              <a:lnSpc>
                <a:spcPct val="150000"/>
              </a:lnSpc>
              <a:buFont typeface="Arial" panose="020B0604020202020204" pitchFamily="34" charset="0"/>
              <a:buChar char="•"/>
            </a:pPr>
            <a:r>
              <a:rPr lang="en-US" dirty="0"/>
              <a:t>PI who are willing to promote young scientist contact CSC with name and topics</a:t>
            </a:r>
          </a:p>
          <a:p>
            <a:pPr marL="342900" indent="-342900" algn="just">
              <a:lnSpc>
                <a:spcPct val="150000"/>
              </a:lnSpc>
              <a:buFont typeface="Arial" panose="020B0604020202020204" pitchFamily="34" charset="0"/>
              <a:buChar char="•"/>
            </a:pPr>
            <a:r>
              <a:rPr lang="en-US" dirty="0"/>
              <a:t>Young scientists are also welcome to nominate them selves</a:t>
            </a:r>
          </a:p>
          <a:p>
            <a:pPr marL="342900" indent="-342900" algn="just">
              <a:lnSpc>
                <a:spcPct val="150000"/>
              </a:lnSpc>
              <a:buFont typeface="Arial" panose="020B0604020202020204" pitchFamily="34" charset="0"/>
              <a:buChar char="•"/>
            </a:pPr>
            <a:r>
              <a:rPr lang="en-US" dirty="0"/>
              <a:t>If you are encountering issues with the </a:t>
            </a:r>
            <a:r>
              <a:rPr lang="en-US" dirty="0" err="1"/>
              <a:t>shiftbot</a:t>
            </a:r>
            <a:r>
              <a:rPr lang="en-US" dirty="0"/>
              <a:t> database contact the </a:t>
            </a:r>
            <a:r>
              <a:rPr lang="en-US" dirty="0" err="1"/>
              <a:t>shiftbot</a:t>
            </a:r>
            <a:r>
              <a:rPr lang="en-US" dirty="0"/>
              <a:t> administrator</a:t>
            </a:r>
          </a:p>
          <a:p>
            <a:pPr marL="342900" indent="-342900" algn="just">
              <a:lnSpc>
                <a:spcPct val="150000"/>
              </a:lnSpc>
              <a:buFont typeface="Arial" panose="020B0604020202020204" pitchFamily="34" charset="0"/>
              <a:buChar char="•"/>
            </a:pPr>
            <a:r>
              <a:rPr lang="en-US" dirty="0"/>
              <a:t>Contact us (</a:t>
            </a:r>
            <a:r>
              <a:rPr lang="en-US" dirty="0">
                <a:hlinkClick r:id="rId3"/>
              </a:rPr>
              <a:t>csc@jlab.org</a:t>
            </a:r>
            <a:r>
              <a:rPr lang="en-US" dirty="0"/>
              <a:t>) directly for any other issues, concerns, or recommendations</a:t>
            </a:r>
          </a:p>
          <a:p>
            <a:pPr marL="342900" indent="-342900" algn="just">
              <a:lnSpc>
                <a:spcPct val="150000"/>
              </a:lnSpc>
              <a:buFont typeface="Arial" panose="020B0604020202020204" pitchFamily="34" charset="0"/>
              <a:buChar char="•"/>
            </a:pPr>
            <a:endParaRPr lang="en-US" dirty="0">
              <a:solidFill>
                <a:srgbClr val="FF0000"/>
              </a:solidFill>
            </a:endParaRPr>
          </a:p>
          <a:p>
            <a:endParaRPr lang="en-US" dirty="0"/>
          </a:p>
        </p:txBody>
      </p:sp>
      <p:sp>
        <p:nvSpPr>
          <p:cNvPr id="11" name="Footer Placeholder 7">
            <a:extLst>
              <a:ext uri="{FF2B5EF4-FFF2-40B4-BE49-F238E27FC236}">
                <a16:creationId xmlns:a16="http://schemas.microsoft.com/office/drawing/2014/main" id="{58482DD9-8F28-5D46-861D-036C544E133B}"/>
              </a:ext>
            </a:extLst>
          </p:cNvPr>
          <p:cNvSpPr>
            <a:spLocks noGrp="1"/>
          </p:cNvSpPr>
          <p:nvPr>
            <p:ph type="ftr" sz="quarter" idx="11"/>
          </p:nvPr>
        </p:nvSpPr>
        <p:spPr>
          <a:xfrm>
            <a:off x="4038600" y="6356350"/>
            <a:ext cx="4114800" cy="365125"/>
          </a:xfrm>
        </p:spPr>
        <p:txBody>
          <a:bodyPr/>
          <a:lstStyle/>
          <a:p>
            <a:r>
              <a:rPr lang="en-US" dirty="0"/>
              <a:t>CLAS Collaboration July. 2020</a:t>
            </a:r>
          </a:p>
        </p:txBody>
      </p:sp>
    </p:spTree>
    <p:extLst>
      <p:ext uri="{BB962C8B-B14F-4D97-AF65-F5344CB8AC3E}">
        <p14:creationId xmlns:p14="http://schemas.microsoft.com/office/powerpoint/2010/main" val="1306658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443BFFFF-84A1-344D-B3F6-E16A43AD8029}"/>
              </a:ext>
            </a:extLst>
          </p:cNvPr>
          <p:cNvPicPr>
            <a:picLocks noChangeAspect="1"/>
          </p:cNvPicPr>
          <p:nvPr/>
        </p:nvPicPr>
        <p:blipFill>
          <a:blip r:embed="rId3"/>
          <a:stretch>
            <a:fillRect/>
          </a:stretch>
        </p:blipFill>
        <p:spPr>
          <a:xfrm>
            <a:off x="157647" y="1539986"/>
            <a:ext cx="11876706" cy="5318014"/>
          </a:xfrm>
          <a:prstGeom prst="rect">
            <a:avLst/>
          </a:prstGeom>
        </p:spPr>
      </p:pic>
      <p:sp>
        <p:nvSpPr>
          <p:cNvPr id="2" name="Title 1">
            <a:extLst>
              <a:ext uri="{FF2B5EF4-FFF2-40B4-BE49-F238E27FC236}">
                <a16:creationId xmlns:a16="http://schemas.microsoft.com/office/drawing/2014/main" id="{7EB6A0D4-FC1E-6447-9567-EF099BA13F52}"/>
              </a:ext>
            </a:extLst>
          </p:cNvPr>
          <p:cNvSpPr>
            <a:spLocks noGrp="1"/>
          </p:cNvSpPr>
          <p:nvPr>
            <p:ph type="ctrTitle"/>
          </p:nvPr>
        </p:nvSpPr>
        <p:spPr>
          <a:xfrm>
            <a:off x="1524000" y="294482"/>
            <a:ext cx="9144000" cy="827881"/>
          </a:xfrm>
        </p:spPr>
        <p:txBody>
          <a:bodyPr>
            <a:normAutofit fontScale="90000"/>
          </a:bodyPr>
          <a:lstStyle/>
          <a:p>
            <a:r>
              <a:rPr lang="en-US" b="1" dirty="0"/>
              <a:t>CLAS Speakers Committee</a:t>
            </a:r>
          </a:p>
        </p:txBody>
      </p:sp>
      <p:sp>
        <p:nvSpPr>
          <p:cNvPr id="3" name="Subtitle 2">
            <a:extLst>
              <a:ext uri="{FF2B5EF4-FFF2-40B4-BE49-F238E27FC236}">
                <a16:creationId xmlns:a16="http://schemas.microsoft.com/office/drawing/2014/main" id="{C5B13FCE-7952-7D40-84BF-D4C70814E995}"/>
              </a:ext>
            </a:extLst>
          </p:cNvPr>
          <p:cNvSpPr>
            <a:spLocks noGrp="1"/>
          </p:cNvSpPr>
          <p:nvPr>
            <p:ph type="subTitle" idx="1"/>
          </p:nvPr>
        </p:nvSpPr>
        <p:spPr>
          <a:xfrm>
            <a:off x="288324" y="1631093"/>
            <a:ext cx="6940379" cy="3993094"/>
          </a:xfrm>
        </p:spPr>
        <p:txBody>
          <a:bodyPr/>
          <a:lstStyle/>
          <a:p>
            <a:br>
              <a:rPr lang="en-GB" dirty="0"/>
            </a:br>
            <a:endParaRPr lang="en-GB" dirty="0"/>
          </a:p>
          <a:p>
            <a:endParaRPr lang="en-US" dirty="0"/>
          </a:p>
        </p:txBody>
      </p:sp>
      <p:sp>
        <p:nvSpPr>
          <p:cNvPr id="5" name="TextBox 4">
            <a:extLst>
              <a:ext uri="{FF2B5EF4-FFF2-40B4-BE49-F238E27FC236}">
                <a16:creationId xmlns:a16="http://schemas.microsoft.com/office/drawing/2014/main" id="{7E8D462C-976C-FD4B-9937-CB1875B849C9}"/>
              </a:ext>
            </a:extLst>
          </p:cNvPr>
          <p:cNvSpPr txBox="1"/>
          <p:nvPr/>
        </p:nvSpPr>
        <p:spPr>
          <a:xfrm>
            <a:off x="4098241" y="983667"/>
            <a:ext cx="3995517" cy="584775"/>
          </a:xfrm>
          <a:prstGeom prst="rect">
            <a:avLst/>
          </a:prstGeom>
          <a:noFill/>
        </p:spPr>
        <p:txBody>
          <a:bodyPr wrap="none" rtlCol="0">
            <a:spAutoFit/>
          </a:bodyPr>
          <a:lstStyle/>
          <a:p>
            <a:pPr algn="ctr"/>
            <a:r>
              <a:rPr lang="en-US" sz="3200" b="1" dirty="0">
                <a:solidFill>
                  <a:schemeClr val="accent1">
                    <a:lumMod val="75000"/>
                  </a:schemeClr>
                </a:solidFill>
              </a:rPr>
              <a:t>How to get more info?</a:t>
            </a:r>
          </a:p>
        </p:txBody>
      </p:sp>
      <p:sp>
        <p:nvSpPr>
          <p:cNvPr id="7" name="Date Placeholder 6">
            <a:extLst>
              <a:ext uri="{FF2B5EF4-FFF2-40B4-BE49-F238E27FC236}">
                <a16:creationId xmlns:a16="http://schemas.microsoft.com/office/drawing/2014/main" id="{158F2729-AC13-9644-BCAA-E046248CC7D6}"/>
              </a:ext>
            </a:extLst>
          </p:cNvPr>
          <p:cNvSpPr>
            <a:spLocks noGrp="1"/>
          </p:cNvSpPr>
          <p:nvPr>
            <p:ph type="dt" sz="half" idx="10"/>
          </p:nvPr>
        </p:nvSpPr>
        <p:spPr/>
        <p:txBody>
          <a:bodyPr/>
          <a:lstStyle/>
          <a:p>
            <a:r>
              <a:rPr lang="en-GB"/>
              <a:t>Nicholas Zachariou</a:t>
            </a:r>
            <a:endParaRPr lang="en-US" dirty="0"/>
          </a:p>
        </p:txBody>
      </p:sp>
      <p:sp>
        <p:nvSpPr>
          <p:cNvPr id="4" name="Rectangle 3">
            <a:extLst>
              <a:ext uri="{FF2B5EF4-FFF2-40B4-BE49-F238E27FC236}">
                <a16:creationId xmlns:a16="http://schemas.microsoft.com/office/drawing/2014/main" id="{6D31F8DE-9DF5-9E4E-A8E1-4C3A492812D7}"/>
              </a:ext>
            </a:extLst>
          </p:cNvPr>
          <p:cNvSpPr/>
          <p:nvPr/>
        </p:nvSpPr>
        <p:spPr>
          <a:xfrm>
            <a:off x="5197811" y="1437010"/>
            <a:ext cx="1796376" cy="523220"/>
          </a:xfrm>
          <a:prstGeom prst="rect">
            <a:avLst/>
          </a:prstGeom>
        </p:spPr>
        <p:txBody>
          <a:bodyPr wrap="square">
            <a:spAutoFit/>
          </a:bodyPr>
          <a:lstStyle/>
          <a:p>
            <a:r>
              <a:rPr lang="en-US" sz="2800" b="1" dirty="0">
                <a:hlinkClick r:id="rId4"/>
              </a:rPr>
              <a:t>Wiki page</a:t>
            </a:r>
            <a:endParaRPr lang="en-US" sz="2800" b="1" dirty="0"/>
          </a:p>
        </p:txBody>
      </p:sp>
      <p:sp>
        <p:nvSpPr>
          <p:cNvPr id="9" name="Footer Placeholder 7">
            <a:extLst>
              <a:ext uri="{FF2B5EF4-FFF2-40B4-BE49-F238E27FC236}">
                <a16:creationId xmlns:a16="http://schemas.microsoft.com/office/drawing/2014/main" id="{E858AFC6-5D11-C94D-A8B1-E818BBAE52C4}"/>
              </a:ext>
            </a:extLst>
          </p:cNvPr>
          <p:cNvSpPr>
            <a:spLocks noGrp="1"/>
          </p:cNvSpPr>
          <p:nvPr>
            <p:ph type="ftr" sz="quarter" idx="11"/>
          </p:nvPr>
        </p:nvSpPr>
        <p:spPr>
          <a:xfrm>
            <a:off x="4038600" y="6356350"/>
            <a:ext cx="4114800" cy="365125"/>
          </a:xfrm>
        </p:spPr>
        <p:txBody>
          <a:bodyPr/>
          <a:lstStyle/>
          <a:p>
            <a:r>
              <a:rPr lang="en-US" dirty="0"/>
              <a:t>CLAS Collaboration July. 2020</a:t>
            </a:r>
          </a:p>
        </p:txBody>
      </p:sp>
    </p:spTree>
    <p:extLst>
      <p:ext uri="{BB962C8B-B14F-4D97-AF65-F5344CB8AC3E}">
        <p14:creationId xmlns:p14="http://schemas.microsoft.com/office/powerpoint/2010/main" val="2029568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6A0D4-FC1E-6447-9567-EF099BA13F52}"/>
              </a:ext>
            </a:extLst>
          </p:cNvPr>
          <p:cNvSpPr>
            <a:spLocks noGrp="1"/>
          </p:cNvSpPr>
          <p:nvPr>
            <p:ph type="ctrTitle"/>
          </p:nvPr>
        </p:nvSpPr>
        <p:spPr>
          <a:xfrm>
            <a:off x="1524000" y="294482"/>
            <a:ext cx="9144000" cy="827881"/>
          </a:xfrm>
        </p:spPr>
        <p:txBody>
          <a:bodyPr>
            <a:normAutofit fontScale="90000"/>
          </a:bodyPr>
          <a:lstStyle/>
          <a:p>
            <a:r>
              <a:rPr lang="en-US" b="1" dirty="0"/>
              <a:t>CLAS Speakers Committee</a:t>
            </a:r>
          </a:p>
        </p:txBody>
      </p:sp>
      <p:sp>
        <p:nvSpPr>
          <p:cNvPr id="3" name="Subtitle 2">
            <a:extLst>
              <a:ext uri="{FF2B5EF4-FFF2-40B4-BE49-F238E27FC236}">
                <a16:creationId xmlns:a16="http://schemas.microsoft.com/office/drawing/2014/main" id="{C5B13FCE-7952-7D40-84BF-D4C70814E995}"/>
              </a:ext>
            </a:extLst>
          </p:cNvPr>
          <p:cNvSpPr>
            <a:spLocks noGrp="1"/>
          </p:cNvSpPr>
          <p:nvPr>
            <p:ph type="subTitle" idx="1"/>
          </p:nvPr>
        </p:nvSpPr>
        <p:spPr>
          <a:xfrm>
            <a:off x="288324" y="1631093"/>
            <a:ext cx="6940379" cy="3993094"/>
          </a:xfrm>
        </p:spPr>
        <p:txBody>
          <a:bodyPr/>
          <a:lstStyle/>
          <a:p>
            <a:br>
              <a:rPr lang="en-GB" dirty="0"/>
            </a:br>
            <a:endParaRPr lang="en-GB" dirty="0"/>
          </a:p>
          <a:p>
            <a:endParaRPr lang="en-US" dirty="0"/>
          </a:p>
        </p:txBody>
      </p:sp>
      <p:sp>
        <p:nvSpPr>
          <p:cNvPr id="7" name="Date Placeholder 6">
            <a:extLst>
              <a:ext uri="{FF2B5EF4-FFF2-40B4-BE49-F238E27FC236}">
                <a16:creationId xmlns:a16="http://schemas.microsoft.com/office/drawing/2014/main" id="{158F2729-AC13-9644-BCAA-E046248CC7D6}"/>
              </a:ext>
            </a:extLst>
          </p:cNvPr>
          <p:cNvSpPr>
            <a:spLocks noGrp="1"/>
          </p:cNvSpPr>
          <p:nvPr>
            <p:ph type="dt" sz="half" idx="10"/>
          </p:nvPr>
        </p:nvSpPr>
        <p:spPr/>
        <p:txBody>
          <a:bodyPr/>
          <a:lstStyle/>
          <a:p>
            <a:r>
              <a:rPr lang="en-GB"/>
              <a:t>Nicholas Zachariou</a:t>
            </a:r>
            <a:endParaRPr lang="en-US" dirty="0"/>
          </a:p>
        </p:txBody>
      </p:sp>
      <p:sp>
        <p:nvSpPr>
          <p:cNvPr id="6" name="Rectangle 5">
            <a:extLst>
              <a:ext uri="{FF2B5EF4-FFF2-40B4-BE49-F238E27FC236}">
                <a16:creationId xmlns:a16="http://schemas.microsoft.com/office/drawing/2014/main" id="{59F89A9F-FD94-BC4B-8A69-B4F6387682BC}"/>
              </a:ext>
            </a:extLst>
          </p:cNvPr>
          <p:cNvSpPr/>
          <p:nvPr/>
        </p:nvSpPr>
        <p:spPr>
          <a:xfrm>
            <a:off x="288324" y="2018805"/>
            <a:ext cx="11615352" cy="4832092"/>
          </a:xfrm>
          <a:prstGeom prst="rect">
            <a:avLst/>
          </a:prstGeom>
        </p:spPr>
        <p:txBody>
          <a:bodyPr wrap="square">
            <a:spAutoFit/>
          </a:bodyPr>
          <a:lstStyle/>
          <a:p>
            <a:pPr marL="355600" indent="-355600" algn="ctr">
              <a:lnSpc>
                <a:spcPct val="100000"/>
              </a:lnSpc>
            </a:pPr>
            <a:r>
              <a:rPr lang="en-US" sz="2800" b="1" spc="-1" dirty="0">
                <a:solidFill>
                  <a:srgbClr val="292934"/>
                </a:solidFill>
                <a:uFill>
                  <a:solidFill>
                    <a:srgbClr val="FFFFFF"/>
                  </a:solidFill>
                </a:uFill>
              </a:rPr>
              <a:t>If you are a CLAS member </a:t>
            </a:r>
            <a:r>
              <a:rPr lang="en-US" sz="2800" spc="-1" dirty="0">
                <a:solidFill>
                  <a:srgbClr val="292934"/>
                </a:solidFill>
                <a:uFill>
                  <a:solidFill>
                    <a:srgbClr val="FFFFFF"/>
                  </a:solidFill>
                </a:uFill>
              </a:rPr>
              <a:t>and you present </a:t>
            </a:r>
          </a:p>
          <a:p>
            <a:pPr marL="355600" indent="-355600" algn="ctr">
              <a:lnSpc>
                <a:spcPct val="100000"/>
              </a:lnSpc>
            </a:pPr>
            <a:r>
              <a:rPr lang="en-US" sz="2800" b="1" spc="-1" dirty="0">
                <a:solidFill>
                  <a:srgbClr val="0000FF"/>
                </a:solidFill>
                <a:uFill>
                  <a:solidFill>
                    <a:srgbClr val="FFFFFF"/>
                  </a:solidFill>
                </a:uFill>
              </a:rPr>
              <a:t>as little as 1 or 2  </a:t>
            </a:r>
            <a:r>
              <a:rPr lang="en-US" sz="2800" spc="-1" dirty="0">
                <a:solidFill>
                  <a:srgbClr val="292934"/>
                </a:solidFill>
                <a:uFill>
                  <a:solidFill>
                    <a:srgbClr val="FFFFFF"/>
                  </a:solidFill>
                </a:uFill>
              </a:rPr>
              <a:t>slides on CLAS data</a:t>
            </a:r>
          </a:p>
          <a:p>
            <a:pPr marL="355600" indent="-355600" algn="ctr">
              <a:lnSpc>
                <a:spcPct val="100000"/>
              </a:lnSpc>
            </a:pPr>
            <a:r>
              <a:rPr lang="en-US" sz="2800" b="1" spc="-1" dirty="0">
                <a:solidFill>
                  <a:srgbClr val="FF6600"/>
                </a:solidFill>
                <a:uFill>
                  <a:solidFill>
                    <a:srgbClr val="FFFFFF"/>
                  </a:solidFill>
                </a:uFill>
              </a:rPr>
              <a:t>We would appreciate if you notify CSC about your talk</a:t>
            </a:r>
          </a:p>
          <a:p>
            <a:pPr algn="ctr">
              <a:lnSpc>
                <a:spcPct val="100000"/>
              </a:lnSpc>
            </a:pPr>
            <a:endParaRPr lang="en-US" sz="2800" b="1" spc="-1" dirty="0">
              <a:solidFill>
                <a:srgbClr val="FF6600"/>
              </a:solidFill>
              <a:uFill>
                <a:solidFill>
                  <a:srgbClr val="FFFFFF"/>
                </a:solidFill>
              </a:uFill>
            </a:endParaRPr>
          </a:p>
          <a:p>
            <a:pPr algn="ctr">
              <a:lnSpc>
                <a:spcPct val="100000"/>
              </a:lnSpc>
            </a:pPr>
            <a:r>
              <a:rPr lang="en-US" sz="2800" b="1" spc="-1" dirty="0">
                <a:solidFill>
                  <a:srgbClr val="FF0000"/>
                </a:solidFill>
                <a:uFill>
                  <a:solidFill>
                    <a:srgbClr val="FFFFFF"/>
                  </a:solidFill>
                </a:uFill>
              </a:rPr>
              <a:t>For CLAS related contributed talks</a:t>
            </a:r>
          </a:p>
          <a:p>
            <a:pPr algn="ctr">
              <a:lnSpc>
                <a:spcPct val="100000"/>
              </a:lnSpc>
            </a:pPr>
            <a:r>
              <a:rPr lang="en-US" sz="2800" b="1" spc="-1" dirty="0">
                <a:solidFill>
                  <a:schemeClr val="accent2"/>
                </a:solidFill>
                <a:uFill>
                  <a:solidFill>
                    <a:srgbClr val="FFFFFF"/>
                  </a:solidFill>
                </a:uFill>
              </a:rPr>
              <a:t> you need to get approval from your PWG and notify CSC</a:t>
            </a:r>
          </a:p>
          <a:p>
            <a:pPr algn="ctr">
              <a:lnSpc>
                <a:spcPct val="100000"/>
              </a:lnSpc>
            </a:pPr>
            <a:endParaRPr lang="en-US" sz="2800" b="1" spc="-1" dirty="0">
              <a:solidFill>
                <a:srgbClr val="FF6600"/>
              </a:solidFill>
              <a:uFill>
                <a:solidFill>
                  <a:srgbClr val="FFFFFF"/>
                </a:solidFill>
              </a:uFill>
            </a:endParaRPr>
          </a:p>
          <a:p>
            <a:pPr algn="ctr">
              <a:lnSpc>
                <a:spcPct val="100000"/>
              </a:lnSpc>
            </a:pPr>
            <a:r>
              <a:rPr lang="en-US" sz="2800" b="1" spc="-1" dirty="0">
                <a:solidFill>
                  <a:srgbClr val="FF0000"/>
                </a:solidFill>
                <a:uFill>
                  <a:solidFill>
                    <a:srgbClr val="FFFFFF"/>
                  </a:solidFill>
                </a:uFill>
              </a:rPr>
              <a:t>For CLAS related invited talks</a:t>
            </a:r>
          </a:p>
          <a:p>
            <a:pPr algn="ctr">
              <a:lnSpc>
                <a:spcPct val="100000"/>
              </a:lnSpc>
            </a:pPr>
            <a:r>
              <a:rPr lang="en-US" sz="2800" b="1" spc="-1" dirty="0">
                <a:solidFill>
                  <a:schemeClr val="accent2"/>
                </a:solidFill>
                <a:uFill>
                  <a:solidFill>
                    <a:srgbClr val="FFFFFF"/>
                  </a:solidFill>
                </a:uFill>
              </a:rPr>
              <a:t> you need to request approval from your PWG and CSC</a:t>
            </a:r>
            <a:endParaRPr lang="en-US" sz="2800" b="1" spc="-1" dirty="0">
              <a:solidFill>
                <a:srgbClr val="FF6600"/>
              </a:solidFill>
              <a:uFill>
                <a:solidFill>
                  <a:srgbClr val="FFFFFF"/>
                </a:solidFill>
              </a:uFill>
            </a:endParaRPr>
          </a:p>
          <a:p>
            <a:pPr algn="ctr">
              <a:lnSpc>
                <a:spcPct val="100000"/>
              </a:lnSpc>
            </a:pPr>
            <a:endParaRPr lang="en-US" sz="2800" spc="-1" dirty="0">
              <a:solidFill>
                <a:srgbClr val="000000"/>
              </a:solidFill>
              <a:uFill>
                <a:solidFill>
                  <a:srgbClr val="FFFFFF"/>
                </a:solidFill>
              </a:uFill>
            </a:endParaRPr>
          </a:p>
          <a:p>
            <a:pPr marL="184320" algn="just">
              <a:lnSpc>
                <a:spcPct val="100000"/>
              </a:lnSpc>
              <a:buClr>
                <a:srgbClr val="93A299"/>
              </a:buClr>
              <a:buSzPct val="85000"/>
            </a:pPr>
            <a:endParaRPr lang="en-US" sz="2800" spc="-1" dirty="0">
              <a:solidFill>
                <a:srgbClr val="FF0000"/>
              </a:solidFill>
              <a:uFill>
                <a:solidFill>
                  <a:srgbClr val="FFFFFF"/>
                </a:solidFill>
              </a:uFill>
              <a:latin typeface="Arial"/>
            </a:endParaRPr>
          </a:p>
        </p:txBody>
      </p:sp>
      <p:sp>
        <p:nvSpPr>
          <p:cNvPr id="9" name="Footer Placeholder 7">
            <a:extLst>
              <a:ext uri="{FF2B5EF4-FFF2-40B4-BE49-F238E27FC236}">
                <a16:creationId xmlns:a16="http://schemas.microsoft.com/office/drawing/2014/main" id="{4E9194A7-C98A-A146-88BD-44CFCDD48177}"/>
              </a:ext>
            </a:extLst>
          </p:cNvPr>
          <p:cNvSpPr>
            <a:spLocks noGrp="1"/>
          </p:cNvSpPr>
          <p:nvPr>
            <p:ph type="ftr" sz="quarter" idx="11"/>
          </p:nvPr>
        </p:nvSpPr>
        <p:spPr>
          <a:xfrm>
            <a:off x="4038600" y="6356350"/>
            <a:ext cx="4114800" cy="365125"/>
          </a:xfrm>
        </p:spPr>
        <p:txBody>
          <a:bodyPr/>
          <a:lstStyle/>
          <a:p>
            <a:r>
              <a:rPr lang="en-US" dirty="0"/>
              <a:t>CLAS Collaboration July. 2020</a:t>
            </a:r>
          </a:p>
        </p:txBody>
      </p:sp>
    </p:spTree>
    <p:extLst>
      <p:ext uri="{BB962C8B-B14F-4D97-AF65-F5344CB8AC3E}">
        <p14:creationId xmlns:p14="http://schemas.microsoft.com/office/powerpoint/2010/main" val="22875522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6081</TotalTime>
  <Words>1354</Words>
  <Application>Microsoft Macintosh PowerPoint</Application>
  <PresentationFormat>Widescreen</PresentationFormat>
  <Paragraphs>144</Paragraphs>
  <Slides>9</Slides>
  <Notes>9</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9</vt:i4>
      </vt:variant>
    </vt:vector>
  </HeadingPairs>
  <TitlesOfParts>
    <vt:vector size="15" baseType="lpstr">
      <vt:lpstr>Arial</vt:lpstr>
      <vt:lpstr>Calibri</vt:lpstr>
      <vt:lpstr>Calibri Light</vt:lpstr>
      <vt:lpstr>Office Theme</vt:lpstr>
      <vt:lpstr>Custom Design</vt:lpstr>
      <vt:lpstr>1_Custom Design</vt:lpstr>
      <vt:lpstr>CLAS Speakers Committee</vt:lpstr>
      <vt:lpstr>CLAS Speakers Committee</vt:lpstr>
      <vt:lpstr>CLAS Speakers Committee</vt:lpstr>
      <vt:lpstr>CLAS Speakers Committee</vt:lpstr>
      <vt:lpstr>CLAS Speakers Committee</vt:lpstr>
      <vt:lpstr>CLAS Speakers Committee</vt:lpstr>
      <vt:lpstr>CLAS Speakers Committee</vt:lpstr>
      <vt:lpstr>CLAS Speakers Committee</vt:lpstr>
      <vt:lpstr>CLAS Speakers Committee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 Speakers committee</dc:title>
  <dc:creator>ZACHARIOU Nicholas</dc:creator>
  <cp:lastModifiedBy>ZACHARIOU Nicholas</cp:lastModifiedBy>
  <cp:revision>37</cp:revision>
  <cp:lastPrinted>2020-07-23T06:20:43Z</cp:lastPrinted>
  <dcterms:created xsi:type="dcterms:W3CDTF">2019-11-12T12:16:56Z</dcterms:created>
  <dcterms:modified xsi:type="dcterms:W3CDTF">2020-07-24T10:11:06Z</dcterms:modified>
</cp:coreProperties>
</file>