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sldIdLst>
    <p:sldId id="256" r:id="rId2"/>
    <p:sldId id="268" r:id="rId3"/>
    <p:sldId id="1160" r:id="rId4"/>
    <p:sldId id="1153" r:id="rId5"/>
    <p:sldId id="1161" r:id="rId6"/>
    <p:sldId id="1165" r:id="rId7"/>
    <p:sldId id="1167" r:id="rId8"/>
    <p:sldId id="272" r:id="rId9"/>
    <p:sldId id="1166" r:id="rId10"/>
    <p:sldId id="1159" r:id="rId11"/>
    <p:sldId id="257" r:id="rId12"/>
    <p:sldId id="651" r:id="rId13"/>
    <p:sldId id="2209" r:id="rId14"/>
    <p:sldId id="278" r:id="rId15"/>
    <p:sldId id="319" r:id="rId16"/>
    <p:sldId id="259" r:id="rId17"/>
    <p:sldId id="1168" r:id="rId18"/>
    <p:sldId id="264" r:id="rId19"/>
    <p:sldId id="1155" r:id="rId20"/>
    <p:sldId id="265"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678" autoAdjust="0"/>
    <p:restoredTop sz="96408" autoAdjust="0"/>
  </p:normalViewPr>
  <p:slideViewPr>
    <p:cSldViewPr snapToGrid="0" snapToObjects="1">
      <p:cViewPr varScale="1">
        <p:scale>
          <a:sx n="127" d="100"/>
          <a:sy n="127" d="100"/>
        </p:scale>
        <p:origin x="808" y="184"/>
      </p:cViewPr>
      <p:guideLst/>
    </p:cSldViewPr>
  </p:slideViewPr>
  <p:outlineViewPr>
    <p:cViewPr>
      <p:scale>
        <a:sx n="33" d="100"/>
        <a:sy n="33" d="100"/>
      </p:scale>
      <p:origin x="0" y="-11706"/>
    </p:cViewPr>
  </p:outlineViewPr>
  <p:notesTextViewPr>
    <p:cViewPr>
      <p:scale>
        <a:sx n="1" d="1"/>
        <a:sy n="1" d="1"/>
      </p:scale>
      <p:origin x="0" y="0"/>
    </p:cViewPr>
  </p:notesTextViewPr>
  <p:sorterViewPr>
    <p:cViewPr>
      <p:scale>
        <a:sx n="160" d="100"/>
        <a:sy n="160" d="100"/>
      </p:scale>
      <p:origin x="0" y="0"/>
    </p:cViewPr>
  </p:sorter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bnlnt1A\users\D\dhatton\My%20Documents\aaEIC\Funding\Scenarios\Pre-CD1\EIC%20Scenariosv18.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Staged CD-4</a:t>
            </a:r>
            <a:r>
              <a:rPr lang="en-US" baseline="0" dirty="0"/>
              <a:t> - $1.97B </a:t>
            </a:r>
            <a:endParaRPr lang="en-US" dirty="0"/>
          </a:p>
        </c:rich>
      </c:tx>
      <c:layout>
        <c:manualLayout>
          <c:xMode val="edge"/>
          <c:yMode val="edge"/>
          <c:x val="0.37320458993070049"/>
          <c:y val="6.013267716535431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600709120082561"/>
          <c:y val="0.19945433070866139"/>
          <c:w val="0.78914608813002984"/>
          <c:h val="0.57607883306133556"/>
        </c:manualLayout>
      </c:layout>
      <c:barChart>
        <c:barDir val="col"/>
        <c:grouping val="stacked"/>
        <c:varyColors val="0"/>
        <c:ser>
          <c:idx val="1"/>
          <c:order val="0"/>
          <c:tx>
            <c:v>New Funds Required</c:v>
          </c:tx>
          <c:spPr>
            <a:solidFill>
              <a:schemeClr val="accent2"/>
            </a:solidFill>
            <a:ln>
              <a:noFill/>
            </a:ln>
            <a:effectLst/>
          </c:spPr>
          <c:invertIfNegative val="0"/>
          <c:cat>
            <c:strRef>
              <c:f>'EIC Scenario Info'!$C$2:$N$2</c:f>
              <c:strCache>
                <c:ptCount val="12"/>
                <c:pt idx="0">
                  <c:v>FY20</c:v>
                </c:pt>
                <c:pt idx="1">
                  <c:v>FY21</c:v>
                </c:pt>
                <c:pt idx="2">
                  <c:v>FY22</c:v>
                </c:pt>
                <c:pt idx="3">
                  <c:v>FY23</c:v>
                </c:pt>
                <c:pt idx="4">
                  <c:v>FY24</c:v>
                </c:pt>
                <c:pt idx="5">
                  <c:v>FY25</c:v>
                </c:pt>
                <c:pt idx="6">
                  <c:v>FY26</c:v>
                </c:pt>
                <c:pt idx="7">
                  <c:v>FY27</c:v>
                </c:pt>
                <c:pt idx="8">
                  <c:v>FY28</c:v>
                </c:pt>
                <c:pt idx="9">
                  <c:v>FY29</c:v>
                </c:pt>
                <c:pt idx="10">
                  <c:v>FY30</c:v>
                </c:pt>
                <c:pt idx="11">
                  <c:v>FY31</c:v>
                </c:pt>
              </c:strCache>
            </c:strRef>
          </c:cat>
          <c:val>
            <c:numRef>
              <c:f>'EIC Scenario Info'!$C$951:$N$951</c:f>
              <c:numCache>
                <c:formatCode>#,##0</c:formatCode>
                <c:ptCount val="12"/>
                <c:pt idx="0">
                  <c:v>11808963.43</c:v>
                </c:pt>
                <c:pt idx="1">
                  <c:v>30000000</c:v>
                </c:pt>
                <c:pt idx="2">
                  <c:v>75652597.138999999</c:v>
                </c:pt>
                <c:pt idx="3">
                  <c:v>138432620.70500004</c:v>
                </c:pt>
                <c:pt idx="4">
                  <c:v>149750087.27099997</c:v>
                </c:pt>
                <c:pt idx="5">
                  <c:v>149536909.972</c:v>
                </c:pt>
                <c:pt idx="6">
                  <c:v>149808997.7245</c:v>
                </c:pt>
                <c:pt idx="7">
                  <c:v>149822093.97549999</c:v>
                </c:pt>
                <c:pt idx="8">
                  <c:v>95273103.0394288</c:v>
                </c:pt>
                <c:pt idx="9">
                  <c:v>39795136.796005011</c:v>
                </c:pt>
                <c:pt idx="10">
                  <c:v>31701740.690622672</c:v>
                </c:pt>
                <c:pt idx="11">
                  <c:v>11056924.265858546</c:v>
                </c:pt>
              </c:numCache>
            </c:numRef>
          </c:val>
          <c:extLst>
            <c:ext xmlns:c16="http://schemas.microsoft.com/office/drawing/2014/chart" uri="{C3380CC4-5D6E-409C-BE32-E72D297353CC}">
              <c16:uniqueId val="{00000000-5C58-4036-BAAC-101146019576}"/>
            </c:ext>
          </c:extLst>
        </c:ser>
        <c:ser>
          <c:idx val="0"/>
          <c:order val="1"/>
          <c:tx>
            <c:v>Reprioritized</c:v>
          </c:tx>
          <c:spPr>
            <a:solidFill>
              <a:schemeClr val="accent2"/>
            </a:solidFill>
            <a:ln>
              <a:noFill/>
            </a:ln>
            <a:effectLst/>
          </c:spPr>
          <c:invertIfNegative val="0"/>
          <c:cat>
            <c:strRef>
              <c:f>'EIC Scenario Info'!$C$2:$N$2</c:f>
              <c:strCache>
                <c:ptCount val="12"/>
                <c:pt idx="0">
                  <c:v>FY20</c:v>
                </c:pt>
                <c:pt idx="1">
                  <c:v>FY21</c:v>
                </c:pt>
                <c:pt idx="2">
                  <c:v>FY22</c:v>
                </c:pt>
                <c:pt idx="3">
                  <c:v>FY23</c:v>
                </c:pt>
                <c:pt idx="4">
                  <c:v>FY24</c:v>
                </c:pt>
                <c:pt idx="5">
                  <c:v>FY25</c:v>
                </c:pt>
                <c:pt idx="6">
                  <c:v>FY26</c:v>
                </c:pt>
                <c:pt idx="7">
                  <c:v>FY27</c:v>
                </c:pt>
                <c:pt idx="8">
                  <c:v>FY28</c:v>
                </c:pt>
                <c:pt idx="9">
                  <c:v>FY29</c:v>
                </c:pt>
                <c:pt idx="10">
                  <c:v>FY30</c:v>
                </c:pt>
                <c:pt idx="11">
                  <c:v>FY31</c:v>
                </c:pt>
              </c:strCache>
            </c:strRef>
          </c:cat>
          <c:val>
            <c:numRef>
              <c:f>'EIC Scenario Info'!$C$949:$N$949</c:f>
              <c:numCache>
                <c:formatCode>#,##0</c:formatCode>
                <c:ptCount val="12"/>
                <c:pt idx="0">
                  <c:v>0</c:v>
                </c:pt>
                <c:pt idx="1">
                  <c:v>13000000</c:v>
                </c:pt>
                <c:pt idx="2">
                  <c:v>24000000</c:v>
                </c:pt>
                <c:pt idx="3">
                  <c:v>26000000</c:v>
                </c:pt>
                <c:pt idx="4">
                  <c:v>31000000</c:v>
                </c:pt>
                <c:pt idx="5">
                  <c:v>69000000</c:v>
                </c:pt>
                <c:pt idx="6">
                  <c:v>147000000</c:v>
                </c:pt>
                <c:pt idx="7">
                  <c:v>151410000</c:v>
                </c:pt>
                <c:pt idx="8">
                  <c:v>155952300</c:v>
                </c:pt>
                <c:pt idx="9">
                  <c:v>160630869</c:v>
                </c:pt>
                <c:pt idx="10">
                  <c:v>79989911.126699999</c:v>
                </c:pt>
                <c:pt idx="11">
                  <c:v>82389608.460501</c:v>
                </c:pt>
              </c:numCache>
            </c:numRef>
          </c:val>
          <c:extLst>
            <c:ext xmlns:c16="http://schemas.microsoft.com/office/drawing/2014/chart" uri="{C3380CC4-5D6E-409C-BE32-E72D297353CC}">
              <c16:uniqueId val="{00000001-5C58-4036-BAAC-101146019576}"/>
            </c:ext>
          </c:extLst>
        </c:ser>
        <c:dLbls>
          <c:showLegendKey val="0"/>
          <c:showVal val="0"/>
          <c:showCatName val="0"/>
          <c:showSerName val="0"/>
          <c:showPercent val="0"/>
          <c:showBubbleSize val="0"/>
        </c:dLbls>
        <c:gapWidth val="150"/>
        <c:overlap val="100"/>
        <c:axId val="487810672"/>
        <c:axId val="487811328"/>
      </c:barChart>
      <c:catAx>
        <c:axId val="487810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487811328"/>
        <c:crosses val="autoZero"/>
        <c:auto val="1"/>
        <c:lblAlgn val="ctr"/>
        <c:lblOffset val="100"/>
        <c:tickLblSkip val="1"/>
        <c:noMultiLvlLbl val="0"/>
      </c:catAx>
      <c:valAx>
        <c:axId val="48781132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78106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7/16/20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a:t>Author</a:t>
            </a:r>
          </a:p>
        </p:txBody>
      </p:sp>
      <p:sp>
        <p:nvSpPr>
          <p:cNvPr id="8" name="Date Placeholder 7"/>
          <p:cNvSpPr>
            <a:spLocks noGrp="1"/>
          </p:cNvSpPr>
          <p:nvPr>
            <p:ph type="dt" sz="half" idx="15"/>
          </p:nvPr>
        </p:nvSpPr>
        <p:spPr>
          <a:xfrm>
            <a:off x="333244" y="5611326"/>
            <a:ext cx="2057400" cy="365125"/>
          </a:xfrm>
        </p:spPr>
        <p:txBody>
          <a:bodyPr/>
          <a:lstStyle>
            <a:lvl1pPr>
              <a:defRPr>
                <a:solidFill>
                  <a:schemeClr val="tx1"/>
                </a:solidFill>
              </a:defRPr>
            </a:lvl1pPr>
          </a:lstStyle>
          <a:p>
            <a:fld id="{BDC57488-3539-8349-95E7-E0E3D7B2EDB0}" type="datetime2">
              <a:rPr lang="en-US" smtClean="0"/>
              <a:pPr/>
              <a:t>Thursday, July 16, 2020</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a:t>Questions?</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a:t>Contact</a:t>
            </a:r>
          </a:p>
        </p:txBody>
      </p:sp>
      <p:sp>
        <p:nvSpPr>
          <p:cNvPr id="8" name="Date Placeholder 7"/>
          <p:cNvSpPr>
            <a:spLocks noGrp="1"/>
          </p:cNvSpPr>
          <p:nvPr>
            <p:ph type="dt" sz="half" idx="15"/>
          </p:nvPr>
        </p:nvSpPr>
        <p:spPr>
          <a:xfrm>
            <a:off x="3623451" y="6328296"/>
            <a:ext cx="2057400" cy="365125"/>
          </a:xfrm>
        </p:spPr>
        <p:txBody>
          <a:bodyPr/>
          <a:lstStyle>
            <a:lvl1pPr>
              <a:defRPr>
                <a:solidFill>
                  <a:schemeClr val="tx1"/>
                </a:solidFill>
              </a:defRPr>
            </a:lvl1pPr>
          </a:lstStyle>
          <a:p>
            <a:fld id="{BDC57488-3539-8349-95E7-E0E3D7B2EDB0}" type="datetime2">
              <a:rPr lang="en-US" smtClean="0"/>
              <a:pPr/>
              <a:t>Thursday, July 16, 2020</a:t>
            </a:fld>
            <a:endParaRPr lang="en-US" dirty="0"/>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0519D"/>
                </a:solidFill>
                <a:latin typeface="Arial" charset="0"/>
                <a:ea typeface="Arial" charset="0"/>
                <a:cs typeface="Arial"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4EA1F38-64BF-45D8-A585-21D9054B0B10}" type="datetime1">
              <a:rPr lang="en-US" smtClean="0"/>
              <a:t>7/17/20</a:t>
            </a:fld>
            <a:endParaRPr lang="en-US" dirty="0"/>
          </a:p>
        </p:txBody>
      </p:sp>
      <p:sp>
        <p:nvSpPr>
          <p:cNvPr id="6" name="Slide Number Placeholder 5"/>
          <p:cNvSpPr>
            <a:spLocks noGrp="1"/>
          </p:cNvSpPr>
          <p:nvPr>
            <p:ph type="sldNum" sz="quarter" idx="12"/>
          </p:nvPr>
        </p:nvSpPr>
        <p:spPr>
          <a:xfrm>
            <a:off x="3543300" y="6295371"/>
            <a:ext cx="2057400" cy="365125"/>
          </a:xfrm>
        </p:spPr>
        <p:txBody>
          <a:bodyPr/>
          <a:lstStyle>
            <a:lvl1pPr algn="ctr">
              <a:defRPr/>
            </a:lvl1pPr>
          </a:lstStyle>
          <a:p>
            <a:fld id="{893C5830-40F3-F04E-B2E3-10E6672BA8FF}" type="slidenum">
              <a:rPr lang="en-US" smtClean="0"/>
              <a:pPr/>
              <a:t>‹#›</a:t>
            </a:fld>
            <a:endParaRPr lang="en-US" dirty="0"/>
          </a:p>
        </p:txBody>
      </p:sp>
    </p:spTree>
    <p:extLst>
      <p:ext uri="{BB962C8B-B14F-4D97-AF65-F5344CB8AC3E}">
        <p14:creationId xmlns:p14="http://schemas.microsoft.com/office/powerpoint/2010/main" val="1260852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Electron Ion Collider Physics</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Electron Ion Collider Physics</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a:t>Click icon to add picture</a:t>
            </a:r>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a:t>Click icon to add picture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a:t>Click icon to add picture</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a:t>Click icon to add picture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4" y="983116"/>
            <a:ext cx="4148781" cy="2381250"/>
          </a:xfrm>
          <a:solidFill>
            <a:schemeClr val="accent2"/>
          </a:solidFill>
        </p:spPr>
        <p:txBody>
          <a:bodyPr/>
          <a:lstStyle/>
          <a:p>
            <a:r>
              <a:rPr lang="en-US"/>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BDC57488-3539-8349-95E7-E0E3D7B2EDB0}" type="datetime2">
              <a:rPr lang="en-US" smtClean="0"/>
              <a:pPr/>
              <a:t>Thursday, July 16, 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a:t>Talk Title Here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72" r:id="rId4"/>
    <p:sldLayoutId id="2147483673" r:id="rId5"/>
    <p:sldLayoutId id="2147483671" r:id="rId6"/>
    <p:sldLayoutId id="2147483675" r:id="rId7"/>
    <p:sldLayoutId id="2147483674" r:id="rId8"/>
    <p:sldLayoutId id="2147483676" r:id="rId9"/>
    <p:sldLayoutId id="2147483678" r:id="rId10"/>
    <p:sldLayoutId id="2147483691" r:id="rId11"/>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arxiv.org/abs/2001.07862" TargetMode="External"/><Relationship Id="rId2" Type="http://schemas.openxmlformats.org/officeDocument/2006/relationships/hyperlink" Target="https://doi.org/10.1103/PhysRevD.100.094040" TargetMode="External"/><Relationship Id="rId1" Type="http://schemas.openxmlformats.org/officeDocument/2006/relationships/slideLayout" Target="../slideLayouts/slideLayout2.xml"/><Relationship Id="rId4" Type="http://schemas.openxmlformats.org/officeDocument/2006/relationships/hyperlink" Target="https://arxiv.org/abs/2006.12520"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hyperlink" Target="https://github.com/sherwberry/SULI2020_CrabCrossingAnimation" TargetMode="External"/><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18.xml.rels><?xml version="1.0" encoding="UTF-8" standalone="yes"?>
<Relationships xmlns="http://schemas.openxmlformats.org/package/2006/relationships"><Relationship Id="rId3" Type="http://schemas.openxmlformats.org/officeDocument/2006/relationships/hyperlink" Target="https://arxiv.org/abs/2006.05422" TargetMode="External"/><Relationship Id="rId2" Type="http://schemas.openxmlformats.org/officeDocument/2006/relationships/hyperlink" Target="https://www.jlab.org/indico/event/378/" TargetMode="Externa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hyperlink" Target="https://www.eiccenter.org/detector-testin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jleic-docdb.jlab.org/cgi-bin/private/DisplayMeeting?conferenceid=1"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hyperlink" Target="https://www.nap.edu/catalog/25171/an-assessment-of-us-based-electron-ion-collider-science" TargetMode="External"/><Relationship Id="rId2" Type="http://schemas.openxmlformats.org/officeDocument/2006/relationships/hyperlink" Target="https://arxiv.org/abs/1212.1701" TargetMode="External"/><Relationship Id="rId1" Type="http://schemas.openxmlformats.org/officeDocument/2006/relationships/slideLayout" Target="../slideLayouts/slideLayout6.xml"/><Relationship Id="rId5" Type="http://schemas.openxmlformats.org/officeDocument/2006/relationships/image" Target="../media/image9.tiff"/><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2" Type="http://schemas.openxmlformats.org/officeDocument/2006/relationships/hyperlink" Target="https://www.energy.gov/articles/us-department-energy-selects-brookhaven-national-laboratory-host-major-new-nuclear-physic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indico.bnl.gov/event/7449/" TargetMode="External"/><Relationship Id="rId2" Type="http://schemas.openxmlformats.org/officeDocument/2006/relationships/hyperlink" Target="https://www.jlab.org/indico/event/348/overview" TargetMode="External"/><Relationship Id="rId1" Type="http://schemas.openxmlformats.org/officeDocument/2006/relationships/slideLayout" Target="../slideLayouts/slideLayout2.xml"/><Relationship Id="rId6" Type="http://schemas.openxmlformats.org/officeDocument/2006/relationships/hyperlink" Target="http://www.eicug.org/web/content/yellow-report-detector-working-group" TargetMode="External"/><Relationship Id="rId5" Type="http://schemas.openxmlformats.org/officeDocument/2006/relationships/hyperlink" Target="http://www.eicug.org/web/content/yellow-report-physics-working-group" TargetMode="External"/><Relationship Id="rId4" Type="http://schemas.openxmlformats.org/officeDocument/2006/relationships/hyperlink" Target="https://indico.bnl.gov/event/8231/" TargetMode="External"/></Relationships>
</file>

<file path=ppt/slides/_rels/slide6.xml.rels><?xml version="1.0" encoding="UTF-8" standalone="yes"?>
<Relationships xmlns="http://schemas.openxmlformats.org/package/2006/relationships"><Relationship Id="rId2" Type="http://schemas.openxmlformats.org/officeDocument/2006/relationships/hyperlink" Target="https://www.youtube.com/channel/UCXc9WfDKdlLXoZMGrotkf7w"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indico.bnl.gov/event/8315/timetable/"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hyperlink" Target="https://arxiv.org/abs/2005.14706" TargetMode="External"/><Relationship Id="rId1" Type="http://schemas.openxmlformats.org/officeDocument/2006/relationships/slideLayout" Target="../slideLayouts/slideLayout9.xml"/><Relationship Id="rId5" Type="http://schemas.openxmlformats.org/officeDocument/2006/relationships/image" Target="../media/image13.emf"/><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hyperlink" Target="https://doi.org/10.1103/PhysRevLett.88.102302" TargetMode="Externa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Electron Ion Collider Update</a:t>
            </a:r>
          </a:p>
        </p:txBody>
      </p:sp>
      <p:pic>
        <p:nvPicPr>
          <p:cNvPr id="8" name="Picture Placeholder 7">
            <a:extLst>
              <a:ext uri="{FF2B5EF4-FFF2-40B4-BE49-F238E27FC236}">
                <a16:creationId xmlns:a16="http://schemas.microsoft.com/office/drawing/2014/main" id="{351990C6-F448-BA45-A498-6338097A10C2}"/>
              </a:ext>
            </a:extLst>
          </p:cNvPr>
          <p:cNvPicPr>
            <a:picLocks noGrp="1" noChangeAspect="1"/>
          </p:cNvPicPr>
          <p:nvPr>
            <p:ph type="pic" sz="quarter" idx="13"/>
          </p:nvPr>
        </p:nvPicPr>
        <p:blipFill rotWithShape="1">
          <a:blip r:embed="rId2"/>
          <a:srcRect l="7055" t="10808" r="15579"/>
          <a:stretch/>
        </p:blipFill>
        <p:spPr>
          <a:xfrm>
            <a:off x="4785704" y="1428962"/>
            <a:ext cx="4202653" cy="2364825"/>
          </a:xfrm>
        </p:spPr>
      </p:pic>
      <p:sp>
        <p:nvSpPr>
          <p:cNvPr id="5" name="Text Placeholder 4"/>
          <p:cNvSpPr>
            <a:spLocks noGrp="1"/>
          </p:cNvSpPr>
          <p:nvPr>
            <p:ph type="body" sz="quarter" idx="14"/>
          </p:nvPr>
        </p:nvSpPr>
        <p:spPr/>
        <p:txBody>
          <a:bodyPr/>
          <a:lstStyle/>
          <a:p>
            <a:r>
              <a:rPr lang="en-US" dirty="0"/>
              <a:t>Douglas W. Higinbotham</a:t>
            </a:r>
          </a:p>
        </p:txBody>
      </p:sp>
      <p:sp>
        <p:nvSpPr>
          <p:cNvPr id="6" name="Date Placeholder 5"/>
          <p:cNvSpPr>
            <a:spLocks noGrp="1"/>
          </p:cNvSpPr>
          <p:nvPr>
            <p:ph type="dt" sz="half" idx="15"/>
          </p:nvPr>
        </p:nvSpPr>
        <p:spPr/>
        <p:txBody>
          <a:bodyPr/>
          <a:lstStyle/>
          <a:p>
            <a:fld id="{BDC57488-3539-8349-95E7-E0E3D7B2EDB0}" type="datetime2">
              <a:rPr lang="en-US" smtClean="0"/>
              <a:pPr/>
              <a:t>Thursday, July 16, 2020</a:t>
            </a:fld>
            <a:endParaRPr lang="en-US" dirty="0"/>
          </a:p>
        </p:txBody>
      </p:sp>
    </p:spTree>
    <p:extLst>
      <p:ext uri="{BB962C8B-B14F-4D97-AF65-F5344CB8AC3E}">
        <p14:creationId xmlns:p14="http://schemas.microsoft.com/office/powerpoint/2010/main" val="1392747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734B8-46B8-9546-88AB-2DD7D9A1619E}"/>
              </a:ext>
            </a:extLst>
          </p:cNvPr>
          <p:cNvSpPr>
            <a:spLocks noGrp="1"/>
          </p:cNvSpPr>
          <p:nvPr>
            <p:ph type="title"/>
          </p:nvPr>
        </p:nvSpPr>
        <p:spPr/>
        <p:txBody>
          <a:bodyPr/>
          <a:lstStyle/>
          <a:p>
            <a:r>
              <a:rPr lang="en-US" dirty="0"/>
              <a:t>2019/20 Jefferson Lab EIC Postdoctoral Fellows</a:t>
            </a:r>
          </a:p>
        </p:txBody>
      </p:sp>
      <p:sp>
        <p:nvSpPr>
          <p:cNvPr id="3" name="Content Placeholder 2">
            <a:extLst>
              <a:ext uri="{FF2B5EF4-FFF2-40B4-BE49-F238E27FC236}">
                <a16:creationId xmlns:a16="http://schemas.microsoft.com/office/drawing/2014/main" id="{0AA03481-14C5-1E40-BE6C-740B7E6763F3}"/>
              </a:ext>
            </a:extLst>
          </p:cNvPr>
          <p:cNvSpPr>
            <a:spLocks noGrp="1"/>
          </p:cNvSpPr>
          <p:nvPr>
            <p:ph idx="1"/>
          </p:nvPr>
        </p:nvSpPr>
        <p:spPr>
          <a:xfrm>
            <a:off x="130628" y="966055"/>
            <a:ext cx="9013371" cy="5381694"/>
          </a:xfrm>
        </p:spPr>
        <p:txBody>
          <a:bodyPr>
            <a:normAutofit fontScale="92500"/>
          </a:bodyPr>
          <a:lstStyle/>
          <a:p>
            <a:pPr>
              <a:lnSpc>
                <a:spcPct val="120000"/>
              </a:lnSpc>
            </a:pPr>
            <a:r>
              <a:rPr lang="en-US" sz="2500" dirty="0"/>
              <a:t>Postdoc Tim Hobbs (SMU) Theory: </a:t>
            </a:r>
          </a:p>
          <a:p>
            <a:pPr lvl="1">
              <a:lnSpc>
                <a:spcPct val="120000"/>
              </a:lnSpc>
            </a:pPr>
            <a:r>
              <a:rPr lang="en-US" sz="2300" dirty="0"/>
              <a:t>detailed studies of the impact of future EIC quark-gluon structure measurements </a:t>
            </a:r>
            <a:r>
              <a:rPr lang="en-US" sz="2300" dirty="0">
                <a:hlinkClick r:id="rId2"/>
              </a:rPr>
              <a:t>https://doi.org/10.1103/PhysRevD.100.094040</a:t>
            </a:r>
            <a:r>
              <a:rPr lang="en-US" sz="2300" dirty="0"/>
              <a:t> and </a:t>
            </a:r>
            <a:r>
              <a:rPr lang="en-US" sz="2300" dirty="0">
                <a:hlinkClick r:id="rId3"/>
              </a:rPr>
              <a:t>https://arxiv.org/abs/2001.07862</a:t>
            </a:r>
            <a:r>
              <a:rPr lang="en-US" sz="2300" dirty="0"/>
              <a:t> </a:t>
            </a:r>
          </a:p>
          <a:p>
            <a:pPr lvl="1">
              <a:lnSpc>
                <a:spcPct val="120000"/>
              </a:lnSpc>
            </a:pPr>
            <a:r>
              <a:rPr lang="en-US" sz="2300" dirty="0"/>
              <a:t>Charm jets studies to understand vertex requirement for the yellow report: </a:t>
            </a:r>
            <a:r>
              <a:rPr lang="en-US" sz="2300" dirty="0">
                <a:hlinkClick r:id="rId4"/>
              </a:rPr>
              <a:t>https://arxiv.org/abs/2006.12520</a:t>
            </a:r>
            <a:r>
              <a:rPr lang="en-US" sz="2300" dirty="0"/>
              <a:t>  </a:t>
            </a:r>
          </a:p>
          <a:p>
            <a:pPr>
              <a:lnSpc>
                <a:spcPct val="120000"/>
              </a:lnSpc>
            </a:pPr>
            <a:r>
              <a:rPr lang="en-US" sz="2500" dirty="0"/>
              <a:t>Postdoc Ivica </a:t>
            </a:r>
            <a:r>
              <a:rPr lang="en-US" sz="2500" dirty="0" err="1"/>
              <a:t>Friscic</a:t>
            </a:r>
            <a:r>
              <a:rPr lang="en-US" sz="2500" dirty="0"/>
              <a:t> (MIT) Experimental Nuclear: </a:t>
            </a:r>
          </a:p>
          <a:p>
            <a:pPr lvl="1">
              <a:lnSpc>
                <a:spcPct val="120000"/>
              </a:lnSpc>
            </a:pPr>
            <a:r>
              <a:rPr lang="en-US" sz="2300" dirty="0"/>
              <a:t>streaming readout </a:t>
            </a:r>
          </a:p>
          <a:p>
            <a:pPr lvl="1">
              <a:lnSpc>
                <a:spcPct val="120000"/>
              </a:lnSpc>
            </a:pPr>
            <a:r>
              <a:rPr lang="en-US" sz="2300" dirty="0"/>
              <a:t>polarized SIDIS 3He measurements with CLAS12 &amp; the EIC. </a:t>
            </a:r>
          </a:p>
          <a:p>
            <a:pPr>
              <a:lnSpc>
                <a:spcPct val="120000"/>
              </a:lnSpc>
            </a:pPr>
            <a:r>
              <a:rPr lang="en-US" sz="2500" dirty="0"/>
              <a:t>Graduate Student Abdullah Farhat (ODU) Multidisciplinary: </a:t>
            </a:r>
          </a:p>
          <a:p>
            <a:pPr lvl="1">
              <a:lnSpc>
                <a:spcPct val="120000"/>
              </a:lnSpc>
            </a:pPr>
            <a:r>
              <a:rPr lang="en-US" sz="2300" dirty="0"/>
              <a:t>applying machine learning and artificial intelligence on HERA data to develop techniques for the EIC. publication in progress</a:t>
            </a:r>
          </a:p>
        </p:txBody>
      </p:sp>
      <p:sp>
        <p:nvSpPr>
          <p:cNvPr id="4" name="Footer Placeholder 3">
            <a:extLst>
              <a:ext uri="{FF2B5EF4-FFF2-40B4-BE49-F238E27FC236}">
                <a16:creationId xmlns:a16="http://schemas.microsoft.com/office/drawing/2014/main" id="{AABC5D88-10FD-0646-9AAC-9B59C50EB399}"/>
              </a:ext>
            </a:extLst>
          </p:cNvPr>
          <p:cNvSpPr>
            <a:spLocks noGrp="1"/>
          </p:cNvSpPr>
          <p:nvPr>
            <p:ph type="ftr" sz="quarter" idx="11"/>
          </p:nvPr>
        </p:nvSpPr>
        <p:spPr/>
        <p:txBody>
          <a:bodyPr/>
          <a:lstStyle/>
          <a:p>
            <a:r>
              <a:rPr lang="en-US"/>
              <a:t>Electron Ion Collider Physics</a:t>
            </a:r>
            <a:endParaRPr lang="en-US" dirty="0"/>
          </a:p>
        </p:txBody>
      </p:sp>
      <p:sp>
        <p:nvSpPr>
          <p:cNvPr id="5" name="Slide Number Placeholder 4">
            <a:extLst>
              <a:ext uri="{FF2B5EF4-FFF2-40B4-BE49-F238E27FC236}">
                <a16:creationId xmlns:a16="http://schemas.microsoft.com/office/drawing/2014/main" id="{2DA84016-B09F-0F42-8C85-185625673D73}"/>
              </a:ext>
            </a:extLst>
          </p:cNvPr>
          <p:cNvSpPr>
            <a:spLocks noGrp="1"/>
          </p:cNvSpPr>
          <p:nvPr>
            <p:ph type="sldNum" sz="quarter" idx="12"/>
          </p:nvPr>
        </p:nvSpPr>
        <p:spPr/>
        <p:txBody>
          <a:bodyPr/>
          <a:lstStyle/>
          <a:p>
            <a:fld id="{07E1C93C-5050-FC42-8F10-D22D4F119D13}" type="slidenum">
              <a:rPr lang="en-US" smtClean="0"/>
              <a:pPr/>
              <a:t>10</a:t>
            </a:fld>
            <a:endParaRPr lang="en-US" dirty="0"/>
          </a:p>
        </p:txBody>
      </p:sp>
    </p:spTree>
    <p:extLst>
      <p:ext uri="{BB962C8B-B14F-4D97-AF65-F5344CB8AC3E}">
        <p14:creationId xmlns:p14="http://schemas.microsoft.com/office/powerpoint/2010/main" val="962191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Electron Ion Collider Center Fellowship Program</a:t>
            </a:r>
          </a:p>
        </p:txBody>
      </p:sp>
      <p:sp>
        <p:nvSpPr>
          <p:cNvPr id="3" name="Content Placeholder 2"/>
          <p:cNvSpPr>
            <a:spLocks noGrp="1"/>
          </p:cNvSpPr>
          <p:nvPr>
            <p:ph idx="1"/>
          </p:nvPr>
        </p:nvSpPr>
        <p:spPr/>
        <p:txBody>
          <a:bodyPr>
            <a:normAutofit/>
          </a:bodyPr>
          <a:lstStyle/>
          <a:p>
            <a:r>
              <a:rPr lang="en-US" sz="2400" dirty="0"/>
              <a:t>19 Completed Applications </a:t>
            </a:r>
          </a:p>
          <a:p>
            <a:pPr lvl="1"/>
            <a:r>
              <a:rPr lang="en-US" dirty="0"/>
              <a:t>8 Postdocs / 11 Graduate Students</a:t>
            </a:r>
          </a:p>
          <a:p>
            <a:pPr lvl="1"/>
            <a:r>
              <a:rPr lang="en-US" dirty="0"/>
              <a:t>6 Women Applied (3 Postdoc and 3 Graduate Students)</a:t>
            </a:r>
          </a:p>
          <a:p>
            <a:r>
              <a:rPr lang="en-US" sz="2400" dirty="0"/>
              <a:t>2020/21 funding for 3 Postdoc and 3 Graduate Students</a:t>
            </a:r>
            <a:endParaRPr lang="en-US" sz="2200" dirty="0"/>
          </a:p>
          <a:p>
            <a:pPr lvl="1"/>
            <a:r>
              <a:rPr lang="en-US" dirty="0"/>
              <a:t>Funding provided by the Commonwealth of Virginia via SURA/JSA</a:t>
            </a:r>
          </a:p>
          <a:p>
            <a:pPr lvl="1"/>
            <a:r>
              <a:rPr lang="en-US" dirty="0"/>
              <a:t>Follows are typically expected to spend half their time at </a:t>
            </a:r>
            <a:r>
              <a:rPr lang="en-US" dirty="0" err="1"/>
              <a:t>Jlab</a:t>
            </a:r>
            <a:endParaRPr lang="en-US" dirty="0"/>
          </a:p>
          <a:p>
            <a:r>
              <a:rPr lang="en-US" sz="2400" dirty="0"/>
              <a:t>Members of the Selection Committee</a:t>
            </a:r>
          </a:p>
          <a:p>
            <a:pPr lvl="1"/>
            <a:r>
              <a:rPr lang="en-US" dirty="0"/>
              <a:t>Dr. Douglas Higinbotham (JLab/Head of EIC Center) </a:t>
            </a:r>
          </a:p>
          <a:p>
            <a:pPr lvl="1"/>
            <a:r>
              <a:rPr lang="en-US" dirty="0"/>
              <a:t>Dr. Jianwei Qiu (JLab/Nuclear Theory)  </a:t>
            </a:r>
          </a:p>
          <a:p>
            <a:pPr lvl="1"/>
            <a:r>
              <a:rPr lang="en-US" dirty="0"/>
              <a:t>Dr. David Lawrence (JLab/Information Technology)</a:t>
            </a:r>
          </a:p>
          <a:p>
            <a:pPr lvl="1"/>
            <a:r>
              <a:rPr lang="en-US" dirty="0"/>
              <a:t>Prof. Abhay Deshpande (Stony Brook/Head of CFNS) </a:t>
            </a:r>
          </a:p>
          <a:p>
            <a:pPr lvl="1"/>
            <a:r>
              <a:rPr lang="en-US" dirty="0"/>
              <a:t>Dr. </a:t>
            </a:r>
            <a:r>
              <a:rPr lang="en-US" dirty="0" err="1"/>
              <a:t>Thia</a:t>
            </a:r>
            <a:r>
              <a:rPr lang="en-US" dirty="0"/>
              <a:t> Keppel (JLab/Experimental Nuclear Physics) </a:t>
            </a:r>
          </a:p>
          <a:p>
            <a:pPr lvl="1"/>
            <a:r>
              <a:rPr lang="en-US" dirty="0"/>
              <a:t>Dr. Todd </a:t>
            </a:r>
            <a:r>
              <a:rPr lang="en-US" dirty="0" err="1"/>
              <a:t>Satogata</a:t>
            </a:r>
            <a:r>
              <a:rPr lang="en-US" dirty="0"/>
              <a:t> (JLab/Accelerator Physics) </a:t>
            </a:r>
          </a:p>
          <a:p>
            <a:endParaRPr lang="en-US" dirty="0"/>
          </a:p>
        </p:txBody>
      </p:sp>
      <p:sp>
        <p:nvSpPr>
          <p:cNvPr id="4" name="Footer Placeholder 3"/>
          <p:cNvSpPr>
            <a:spLocks noGrp="1"/>
          </p:cNvSpPr>
          <p:nvPr>
            <p:ph type="ftr" sz="quarter" idx="11"/>
          </p:nvPr>
        </p:nvSpPr>
        <p:spPr/>
        <p:txBody>
          <a:bodyPr/>
          <a:lstStyle/>
          <a:p>
            <a:r>
              <a:rPr lang="en-US" dirty="0"/>
              <a:t>Electron Ion Collider Physics</a:t>
            </a:r>
          </a:p>
        </p:txBody>
      </p:sp>
      <p:sp>
        <p:nvSpPr>
          <p:cNvPr id="5" name="Slide Number Placeholder 4"/>
          <p:cNvSpPr>
            <a:spLocks noGrp="1"/>
          </p:cNvSpPr>
          <p:nvPr>
            <p:ph type="sldNum" sz="quarter" idx="12"/>
          </p:nvPr>
        </p:nvSpPr>
        <p:spPr/>
        <p:txBody>
          <a:bodyPr/>
          <a:lstStyle/>
          <a:p>
            <a:fld id="{07E1C93C-5050-FC42-8F10-D22D4F119D13}" type="slidenum">
              <a:rPr lang="en-US" smtClean="0"/>
              <a:pPr/>
              <a:t>11</a:t>
            </a:fld>
            <a:endParaRPr lang="en-US" dirty="0"/>
          </a:p>
        </p:txBody>
      </p:sp>
    </p:spTree>
    <p:extLst>
      <p:ext uri="{BB962C8B-B14F-4D97-AF65-F5344CB8AC3E}">
        <p14:creationId xmlns:p14="http://schemas.microsoft.com/office/powerpoint/2010/main" val="1069336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12</a:t>
            </a:fld>
            <a:endParaRPr lang="en-US" dirty="0"/>
          </a:p>
        </p:txBody>
      </p:sp>
      <p:sp>
        <p:nvSpPr>
          <p:cNvPr id="7" name="Title 6">
            <a:extLst>
              <a:ext uri="{FF2B5EF4-FFF2-40B4-BE49-F238E27FC236}">
                <a16:creationId xmlns:a16="http://schemas.microsoft.com/office/drawing/2014/main" id="{AB67D4E4-C8BB-8747-A0A6-26E5A153BB4D}"/>
              </a:ext>
            </a:extLst>
          </p:cNvPr>
          <p:cNvSpPr>
            <a:spLocks noGrp="1"/>
          </p:cNvSpPr>
          <p:nvPr>
            <p:ph type="title"/>
          </p:nvPr>
        </p:nvSpPr>
        <p:spPr/>
        <p:txBody>
          <a:bodyPr/>
          <a:lstStyle/>
          <a:p>
            <a:endParaRPr lang="en-US" dirty="0"/>
          </a:p>
        </p:txBody>
      </p:sp>
      <p:pic>
        <p:nvPicPr>
          <p:cNvPr id="9" name="Picture 8">
            <a:extLst>
              <a:ext uri="{FF2B5EF4-FFF2-40B4-BE49-F238E27FC236}">
                <a16:creationId xmlns:a16="http://schemas.microsoft.com/office/drawing/2014/main" id="{392FC0A2-F2A1-FC43-8DBB-A48E491ABE09}"/>
              </a:ext>
            </a:extLst>
          </p:cNvPr>
          <p:cNvPicPr>
            <a:picLocks noChangeAspect="1"/>
          </p:cNvPicPr>
          <p:nvPr/>
        </p:nvPicPr>
        <p:blipFill rotWithShape="1">
          <a:blip r:embed="rId2"/>
          <a:srcRect t="13809" b="67857"/>
          <a:stretch/>
        </p:blipFill>
        <p:spPr>
          <a:xfrm>
            <a:off x="-7020" y="874164"/>
            <a:ext cx="9134475" cy="942976"/>
          </a:xfrm>
          <a:prstGeom prst="rect">
            <a:avLst/>
          </a:prstGeom>
        </p:spPr>
      </p:pic>
      <p:pic>
        <p:nvPicPr>
          <p:cNvPr id="3" name="Picture 2">
            <a:extLst>
              <a:ext uri="{FF2B5EF4-FFF2-40B4-BE49-F238E27FC236}">
                <a16:creationId xmlns:a16="http://schemas.microsoft.com/office/drawing/2014/main" id="{2D747EDD-2014-A84A-9F84-53C66BB508D9}"/>
              </a:ext>
            </a:extLst>
          </p:cNvPr>
          <p:cNvPicPr>
            <a:picLocks noChangeAspect="1"/>
          </p:cNvPicPr>
          <p:nvPr/>
        </p:nvPicPr>
        <p:blipFill rotWithShape="1">
          <a:blip r:embed="rId3"/>
          <a:srcRect l="2133" r="35587" b="3936"/>
          <a:stretch/>
        </p:blipFill>
        <p:spPr>
          <a:xfrm>
            <a:off x="243068" y="1705398"/>
            <a:ext cx="3944858" cy="530705"/>
          </a:xfrm>
          <a:prstGeom prst="rect">
            <a:avLst/>
          </a:prstGeom>
        </p:spPr>
      </p:pic>
      <p:pic>
        <p:nvPicPr>
          <p:cNvPr id="10" name="Picture 9">
            <a:extLst>
              <a:ext uri="{FF2B5EF4-FFF2-40B4-BE49-F238E27FC236}">
                <a16:creationId xmlns:a16="http://schemas.microsoft.com/office/drawing/2014/main" id="{3DE335C2-E75F-FC4A-9334-60FABE21F3BC}"/>
              </a:ext>
            </a:extLst>
          </p:cNvPr>
          <p:cNvPicPr>
            <a:picLocks noChangeAspect="1"/>
          </p:cNvPicPr>
          <p:nvPr/>
        </p:nvPicPr>
        <p:blipFill rotWithShape="1">
          <a:blip r:embed="rId4"/>
          <a:srcRect r="36917" b="2250"/>
          <a:stretch/>
        </p:blipFill>
        <p:spPr>
          <a:xfrm>
            <a:off x="4697212" y="1758316"/>
            <a:ext cx="4019772" cy="484154"/>
          </a:xfrm>
          <a:prstGeom prst="rect">
            <a:avLst/>
          </a:prstGeom>
        </p:spPr>
      </p:pic>
      <p:pic>
        <p:nvPicPr>
          <p:cNvPr id="12" name="Picture 11">
            <a:extLst>
              <a:ext uri="{FF2B5EF4-FFF2-40B4-BE49-F238E27FC236}">
                <a16:creationId xmlns:a16="http://schemas.microsoft.com/office/drawing/2014/main" id="{90BCDC97-3E6F-D74C-B767-8C2F8455220A}"/>
              </a:ext>
            </a:extLst>
          </p:cNvPr>
          <p:cNvPicPr>
            <a:picLocks noChangeAspect="1"/>
          </p:cNvPicPr>
          <p:nvPr/>
        </p:nvPicPr>
        <p:blipFill>
          <a:blip r:embed="rId5"/>
          <a:stretch>
            <a:fillRect/>
          </a:stretch>
        </p:blipFill>
        <p:spPr>
          <a:xfrm>
            <a:off x="243068" y="4524562"/>
            <a:ext cx="1091526" cy="1119731"/>
          </a:xfrm>
          <a:prstGeom prst="rect">
            <a:avLst/>
          </a:prstGeom>
        </p:spPr>
      </p:pic>
      <p:sp>
        <p:nvSpPr>
          <p:cNvPr id="21" name="TextBox 20">
            <a:extLst>
              <a:ext uri="{FF2B5EF4-FFF2-40B4-BE49-F238E27FC236}">
                <a16:creationId xmlns:a16="http://schemas.microsoft.com/office/drawing/2014/main" id="{6A95704F-46E0-A944-A4E6-13F323655C11}"/>
              </a:ext>
            </a:extLst>
          </p:cNvPr>
          <p:cNvSpPr txBox="1"/>
          <p:nvPr/>
        </p:nvSpPr>
        <p:spPr>
          <a:xfrm>
            <a:off x="1457825" y="4521000"/>
            <a:ext cx="3305140" cy="1269578"/>
          </a:xfrm>
          <a:prstGeom prst="rect">
            <a:avLst/>
          </a:prstGeom>
          <a:noFill/>
        </p:spPr>
        <p:txBody>
          <a:bodyPr wrap="square" rtlCol="0">
            <a:spAutoFit/>
          </a:bodyPr>
          <a:lstStyle/>
          <a:p>
            <a:r>
              <a:rPr lang="en-US" sz="1350" b="1" dirty="0"/>
              <a:t>Jennifer Rittenhouse West</a:t>
            </a:r>
          </a:p>
          <a:p>
            <a:r>
              <a:rPr lang="en-US" sz="1100" b="1" dirty="0"/>
              <a:t>SLAC, California </a:t>
            </a:r>
          </a:p>
          <a:p>
            <a:r>
              <a:rPr lang="en-US" sz="1200" dirty="0"/>
              <a:t>Theoretical studies of the dynamics of the novel color singlet and studying mechanisms to explain the EMC effect.</a:t>
            </a:r>
          </a:p>
          <a:p>
            <a:endParaRPr lang="en-US" sz="1350" dirty="0"/>
          </a:p>
        </p:txBody>
      </p:sp>
      <p:sp>
        <p:nvSpPr>
          <p:cNvPr id="22" name="TextBox 21">
            <a:extLst>
              <a:ext uri="{FF2B5EF4-FFF2-40B4-BE49-F238E27FC236}">
                <a16:creationId xmlns:a16="http://schemas.microsoft.com/office/drawing/2014/main" id="{151F0DD1-8BB5-B943-993A-C0701BD0564E}"/>
              </a:ext>
            </a:extLst>
          </p:cNvPr>
          <p:cNvSpPr txBox="1"/>
          <p:nvPr/>
        </p:nvSpPr>
        <p:spPr>
          <a:xfrm>
            <a:off x="1441467" y="2255117"/>
            <a:ext cx="3231979" cy="1661993"/>
          </a:xfrm>
          <a:prstGeom prst="rect">
            <a:avLst/>
          </a:prstGeom>
          <a:noFill/>
        </p:spPr>
        <p:txBody>
          <a:bodyPr wrap="square" rtlCol="0">
            <a:spAutoFit/>
          </a:bodyPr>
          <a:lstStyle/>
          <a:p>
            <a:r>
              <a:rPr lang="en-US" sz="1350" b="1" dirty="0"/>
              <a:t>Charlotte Van Hulse </a:t>
            </a:r>
          </a:p>
          <a:p>
            <a:r>
              <a:rPr lang="en-US" sz="1100" b="1" dirty="0"/>
              <a:t>Orsay, France</a:t>
            </a:r>
          </a:p>
          <a:p>
            <a:r>
              <a:rPr lang="en-US" sz="1200" dirty="0"/>
              <a:t>Study of the detector requirements and optimal</a:t>
            </a:r>
          </a:p>
          <a:p>
            <a:r>
              <a:rPr lang="en-US" sz="1200" dirty="0"/>
              <a:t>configurations for the study of parton distribution functions and fragmentation functions at the EIC.</a:t>
            </a:r>
          </a:p>
          <a:p>
            <a:endParaRPr lang="en-US" sz="1350" dirty="0"/>
          </a:p>
          <a:p>
            <a:endParaRPr lang="en-US" sz="1350" dirty="0"/>
          </a:p>
        </p:txBody>
      </p:sp>
      <p:sp>
        <p:nvSpPr>
          <p:cNvPr id="23" name="TextBox 22">
            <a:extLst>
              <a:ext uri="{FF2B5EF4-FFF2-40B4-BE49-F238E27FC236}">
                <a16:creationId xmlns:a16="http://schemas.microsoft.com/office/drawing/2014/main" id="{EA9318BD-48FB-544C-A48C-B33A60FE5CA5}"/>
              </a:ext>
            </a:extLst>
          </p:cNvPr>
          <p:cNvSpPr txBox="1"/>
          <p:nvPr/>
        </p:nvSpPr>
        <p:spPr>
          <a:xfrm>
            <a:off x="1441059" y="3339483"/>
            <a:ext cx="3232387" cy="1061829"/>
          </a:xfrm>
          <a:prstGeom prst="rect">
            <a:avLst/>
          </a:prstGeom>
          <a:noFill/>
        </p:spPr>
        <p:txBody>
          <a:bodyPr wrap="square" rtlCol="0">
            <a:spAutoFit/>
          </a:bodyPr>
          <a:lstStyle/>
          <a:p>
            <a:r>
              <a:rPr lang="en-US" sz="1350" b="1" dirty="0"/>
              <a:t>Wenliang (Bill) Li</a:t>
            </a:r>
          </a:p>
          <a:p>
            <a:r>
              <a:rPr lang="en-US" sz="1100" b="1" dirty="0"/>
              <a:t>William &amp; Mary, Virginia</a:t>
            </a:r>
          </a:p>
          <a:p>
            <a:r>
              <a:rPr lang="en-US" sz="1200" dirty="0"/>
              <a:t>Simulation studies of EIC u-channel exclusive production and contributing to the forward tagging detector requirements and design.</a:t>
            </a:r>
          </a:p>
        </p:txBody>
      </p:sp>
      <p:sp>
        <p:nvSpPr>
          <p:cNvPr id="24" name="TextBox 23">
            <a:extLst>
              <a:ext uri="{FF2B5EF4-FFF2-40B4-BE49-F238E27FC236}">
                <a16:creationId xmlns:a16="http://schemas.microsoft.com/office/drawing/2014/main" id="{40D293F8-3B08-0849-906E-3905890565E6}"/>
              </a:ext>
            </a:extLst>
          </p:cNvPr>
          <p:cNvSpPr txBox="1"/>
          <p:nvPr/>
        </p:nvSpPr>
        <p:spPr>
          <a:xfrm>
            <a:off x="5962862" y="2236992"/>
            <a:ext cx="2937893" cy="1061829"/>
          </a:xfrm>
          <a:prstGeom prst="rect">
            <a:avLst/>
          </a:prstGeom>
          <a:noFill/>
        </p:spPr>
        <p:txBody>
          <a:bodyPr wrap="square" rtlCol="0">
            <a:spAutoFit/>
          </a:bodyPr>
          <a:lstStyle/>
          <a:p>
            <a:r>
              <a:rPr lang="en-US" sz="1350" b="1" dirty="0"/>
              <a:t>Chiara Bissolotti</a:t>
            </a:r>
          </a:p>
          <a:p>
            <a:r>
              <a:rPr lang="en-US" sz="1100" b="1" dirty="0"/>
              <a:t>Pavia, Italy</a:t>
            </a:r>
          </a:p>
          <a:p>
            <a:r>
              <a:rPr lang="en-US" sz="1200" dirty="0"/>
              <a:t>Theoretical calculations of the integrated </a:t>
            </a:r>
          </a:p>
          <a:p>
            <a:r>
              <a:rPr lang="en-US" sz="1200" dirty="0"/>
              <a:t>transverse momentum distribution cross sections at next to leading order.</a:t>
            </a:r>
          </a:p>
        </p:txBody>
      </p:sp>
      <p:sp>
        <p:nvSpPr>
          <p:cNvPr id="25" name="TextBox 24">
            <a:extLst>
              <a:ext uri="{FF2B5EF4-FFF2-40B4-BE49-F238E27FC236}">
                <a16:creationId xmlns:a16="http://schemas.microsoft.com/office/drawing/2014/main" id="{A89D77C9-91B3-CB43-B308-F834D1CE2E46}"/>
              </a:ext>
            </a:extLst>
          </p:cNvPr>
          <p:cNvSpPr txBox="1"/>
          <p:nvPr/>
        </p:nvSpPr>
        <p:spPr>
          <a:xfrm>
            <a:off x="5965575" y="3373064"/>
            <a:ext cx="2932468" cy="1061829"/>
          </a:xfrm>
          <a:prstGeom prst="rect">
            <a:avLst/>
          </a:prstGeom>
          <a:noFill/>
        </p:spPr>
        <p:txBody>
          <a:bodyPr wrap="square" rtlCol="0">
            <a:spAutoFit/>
          </a:bodyPr>
          <a:lstStyle/>
          <a:p>
            <a:r>
              <a:rPr lang="en-US" sz="1350" b="1" dirty="0"/>
              <a:t>Bhawin Dhital</a:t>
            </a:r>
          </a:p>
          <a:p>
            <a:r>
              <a:rPr lang="en-US" sz="1100" b="1" dirty="0"/>
              <a:t>Old Dominion University, Virginia</a:t>
            </a:r>
          </a:p>
          <a:p>
            <a:r>
              <a:rPr lang="en-US" sz="1200" dirty="0"/>
              <a:t>Accelerator project to study the two-energy storage ring cooler to improve the luminosity of the EIC.</a:t>
            </a:r>
          </a:p>
        </p:txBody>
      </p:sp>
      <p:sp>
        <p:nvSpPr>
          <p:cNvPr id="26" name="TextBox 25">
            <a:extLst>
              <a:ext uri="{FF2B5EF4-FFF2-40B4-BE49-F238E27FC236}">
                <a16:creationId xmlns:a16="http://schemas.microsoft.com/office/drawing/2014/main" id="{3F0F6DE1-57BA-E447-9C58-50D90F3DF4FD}"/>
              </a:ext>
            </a:extLst>
          </p:cNvPr>
          <p:cNvSpPr txBox="1"/>
          <p:nvPr/>
        </p:nvSpPr>
        <p:spPr>
          <a:xfrm>
            <a:off x="5965575" y="4521000"/>
            <a:ext cx="3083502" cy="1061829"/>
          </a:xfrm>
          <a:prstGeom prst="rect">
            <a:avLst/>
          </a:prstGeom>
          <a:noFill/>
        </p:spPr>
        <p:txBody>
          <a:bodyPr wrap="square" rtlCol="0">
            <a:spAutoFit/>
          </a:bodyPr>
          <a:lstStyle/>
          <a:p>
            <a:r>
              <a:rPr lang="en-US" sz="1350" b="1" dirty="0"/>
              <a:t>Jackson Pybus</a:t>
            </a:r>
          </a:p>
          <a:p>
            <a:r>
              <a:rPr lang="en-US" sz="1100" b="1" dirty="0"/>
              <a:t>MIT, Massachusetts</a:t>
            </a:r>
            <a:br>
              <a:rPr lang="en-US" sz="1350" dirty="0"/>
            </a:br>
            <a:r>
              <a:rPr lang="en-US" sz="1200" dirty="0"/>
              <a:t>Study of deep inelastic scattering from short-range correlated pairs and determination of the requirements of the far forward detectors.</a:t>
            </a:r>
          </a:p>
        </p:txBody>
      </p:sp>
      <p:pic>
        <p:nvPicPr>
          <p:cNvPr id="28" name="Picture 27">
            <a:extLst>
              <a:ext uri="{FF2B5EF4-FFF2-40B4-BE49-F238E27FC236}">
                <a16:creationId xmlns:a16="http://schemas.microsoft.com/office/drawing/2014/main" id="{DFA794F7-7410-CC41-99DB-9DEF8E273D7A}"/>
              </a:ext>
            </a:extLst>
          </p:cNvPr>
          <p:cNvPicPr>
            <a:picLocks noChangeAspect="1"/>
          </p:cNvPicPr>
          <p:nvPr/>
        </p:nvPicPr>
        <p:blipFill>
          <a:blip r:embed="rId6"/>
          <a:stretch>
            <a:fillRect/>
          </a:stretch>
        </p:blipFill>
        <p:spPr>
          <a:xfrm>
            <a:off x="235650" y="2236102"/>
            <a:ext cx="1106899" cy="1103899"/>
          </a:xfrm>
          <a:prstGeom prst="rect">
            <a:avLst/>
          </a:prstGeom>
        </p:spPr>
      </p:pic>
      <p:pic>
        <p:nvPicPr>
          <p:cNvPr id="30" name="Picture 29">
            <a:extLst>
              <a:ext uri="{FF2B5EF4-FFF2-40B4-BE49-F238E27FC236}">
                <a16:creationId xmlns:a16="http://schemas.microsoft.com/office/drawing/2014/main" id="{72291BD8-183E-2B4B-9350-86A0B1ACC9DE}"/>
              </a:ext>
            </a:extLst>
          </p:cNvPr>
          <p:cNvPicPr>
            <a:picLocks noChangeAspect="1"/>
          </p:cNvPicPr>
          <p:nvPr/>
        </p:nvPicPr>
        <p:blipFill>
          <a:blip r:embed="rId7"/>
          <a:stretch>
            <a:fillRect/>
          </a:stretch>
        </p:blipFill>
        <p:spPr>
          <a:xfrm>
            <a:off x="235649" y="3373064"/>
            <a:ext cx="1082841" cy="1094840"/>
          </a:xfrm>
          <a:prstGeom prst="rect">
            <a:avLst/>
          </a:prstGeom>
        </p:spPr>
      </p:pic>
      <p:pic>
        <p:nvPicPr>
          <p:cNvPr id="33" name="Picture 32">
            <a:extLst>
              <a:ext uri="{FF2B5EF4-FFF2-40B4-BE49-F238E27FC236}">
                <a16:creationId xmlns:a16="http://schemas.microsoft.com/office/drawing/2014/main" id="{10CB99CF-89DA-8541-B29E-C4315C40C51F}"/>
              </a:ext>
            </a:extLst>
          </p:cNvPr>
          <p:cNvPicPr>
            <a:picLocks noChangeAspect="1"/>
          </p:cNvPicPr>
          <p:nvPr/>
        </p:nvPicPr>
        <p:blipFill>
          <a:blip r:embed="rId8"/>
          <a:stretch>
            <a:fillRect/>
          </a:stretch>
        </p:blipFill>
        <p:spPr>
          <a:xfrm>
            <a:off x="4809005" y="2236102"/>
            <a:ext cx="1093984" cy="1103899"/>
          </a:xfrm>
          <a:prstGeom prst="rect">
            <a:avLst/>
          </a:prstGeom>
        </p:spPr>
      </p:pic>
      <p:pic>
        <p:nvPicPr>
          <p:cNvPr id="35" name="Picture 34">
            <a:extLst>
              <a:ext uri="{FF2B5EF4-FFF2-40B4-BE49-F238E27FC236}">
                <a16:creationId xmlns:a16="http://schemas.microsoft.com/office/drawing/2014/main" id="{2672A230-2975-674F-951C-3505FA4D9814}"/>
              </a:ext>
            </a:extLst>
          </p:cNvPr>
          <p:cNvPicPr>
            <a:picLocks noChangeAspect="1"/>
          </p:cNvPicPr>
          <p:nvPr/>
        </p:nvPicPr>
        <p:blipFill>
          <a:blip r:embed="rId9"/>
          <a:stretch>
            <a:fillRect/>
          </a:stretch>
        </p:blipFill>
        <p:spPr>
          <a:xfrm>
            <a:off x="4797074" y="3373064"/>
            <a:ext cx="1103457" cy="1111228"/>
          </a:xfrm>
          <a:prstGeom prst="rect">
            <a:avLst/>
          </a:prstGeom>
        </p:spPr>
      </p:pic>
      <p:pic>
        <p:nvPicPr>
          <p:cNvPr id="37" name="Picture 36">
            <a:extLst>
              <a:ext uri="{FF2B5EF4-FFF2-40B4-BE49-F238E27FC236}">
                <a16:creationId xmlns:a16="http://schemas.microsoft.com/office/drawing/2014/main" id="{68EF4E8E-8228-C747-87B5-2DFCB7EEE0C6}"/>
              </a:ext>
            </a:extLst>
          </p:cNvPr>
          <p:cNvPicPr>
            <a:picLocks noChangeAspect="1"/>
          </p:cNvPicPr>
          <p:nvPr/>
        </p:nvPicPr>
        <p:blipFill>
          <a:blip r:embed="rId10"/>
          <a:stretch>
            <a:fillRect/>
          </a:stretch>
        </p:blipFill>
        <p:spPr>
          <a:xfrm>
            <a:off x="4797074" y="4524467"/>
            <a:ext cx="1103457" cy="1113843"/>
          </a:xfrm>
          <a:prstGeom prst="rect">
            <a:avLst/>
          </a:prstGeom>
        </p:spPr>
      </p:pic>
      <p:sp>
        <p:nvSpPr>
          <p:cNvPr id="38" name="Rectangle 37">
            <a:extLst>
              <a:ext uri="{FF2B5EF4-FFF2-40B4-BE49-F238E27FC236}">
                <a16:creationId xmlns:a16="http://schemas.microsoft.com/office/drawing/2014/main" id="{6D7679D3-6988-1C46-AEC2-D618DAE54938}"/>
              </a:ext>
            </a:extLst>
          </p:cNvPr>
          <p:cNvSpPr/>
          <p:nvPr/>
        </p:nvSpPr>
        <p:spPr>
          <a:xfrm>
            <a:off x="8993778" y="1210666"/>
            <a:ext cx="150223" cy="5378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Tree>
    <p:extLst>
      <p:ext uri="{BB962C8B-B14F-4D97-AF65-F5344CB8AC3E}">
        <p14:creationId xmlns:p14="http://schemas.microsoft.com/office/powerpoint/2010/main" val="164712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5576A-74AA-437D-9A2D-6FF2909F30B7}"/>
              </a:ext>
            </a:extLst>
          </p:cNvPr>
          <p:cNvSpPr>
            <a:spLocks noGrp="1"/>
          </p:cNvSpPr>
          <p:nvPr>
            <p:ph type="title"/>
          </p:nvPr>
        </p:nvSpPr>
        <p:spPr>
          <a:xfrm>
            <a:off x="628650" y="0"/>
            <a:ext cx="7886700" cy="892565"/>
          </a:xfrm>
        </p:spPr>
        <p:txBody>
          <a:bodyPr/>
          <a:lstStyle/>
          <a:p>
            <a:r>
              <a:rPr lang="en-US" dirty="0"/>
              <a:t>Reference Schedule </a:t>
            </a:r>
            <a:endParaRPr lang="en-US" dirty="0">
              <a:solidFill>
                <a:srgbClr val="FF0000"/>
              </a:solidFill>
            </a:endParaRPr>
          </a:p>
        </p:txBody>
      </p:sp>
      <p:sp>
        <p:nvSpPr>
          <p:cNvPr id="4" name="Slide Number Placeholder 3">
            <a:extLst>
              <a:ext uri="{FF2B5EF4-FFF2-40B4-BE49-F238E27FC236}">
                <a16:creationId xmlns:a16="http://schemas.microsoft.com/office/drawing/2014/main" id="{4F58ABB7-0001-48DD-AC72-BF8410B042E1}"/>
              </a:ext>
            </a:extLst>
          </p:cNvPr>
          <p:cNvSpPr>
            <a:spLocks noGrp="1"/>
          </p:cNvSpPr>
          <p:nvPr>
            <p:ph type="sldNum" sz="quarter" idx="12"/>
          </p:nvPr>
        </p:nvSpPr>
        <p:spPr>
          <a:xfrm>
            <a:off x="3543300" y="6430962"/>
            <a:ext cx="2057400" cy="365125"/>
          </a:xfrm>
        </p:spPr>
        <p:txBody>
          <a:bodyPr/>
          <a:lstStyle/>
          <a:p>
            <a:fld id="{893C5830-40F3-F04E-B2E3-10E6672BA8FF}" type="slidenum">
              <a:rPr lang="en-US" smtClean="0"/>
              <a:pPr/>
              <a:t>13</a:t>
            </a:fld>
            <a:endParaRPr lang="en-US" dirty="0"/>
          </a:p>
        </p:txBody>
      </p:sp>
      <p:pic>
        <p:nvPicPr>
          <p:cNvPr id="7" name="Picture 6">
            <a:extLst>
              <a:ext uri="{FF2B5EF4-FFF2-40B4-BE49-F238E27FC236}">
                <a16:creationId xmlns:a16="http://schemas.microsoft.com/office/drawing/2014/main" id="{D95E949E-7E38-4CA2-917E-4CF9460E5248}"/>
              </a:ext>
            </a:extLst>
          </p:cNvPr>
          <p:cNvPicPr>
            <a:picLocks noChangeAspect="1"/>
          </p:cNvPicPr>
          <p:nvPr/>
        </p:nvPicPr>
        <p:blipFill>
          <a:blip r:embed="rId2"/>
          <a:stretch>
            <a:fillRect/>
          </a:stretch>
        </p:blipFill>
        <p:spPr>
          <a:xfrm>
            <a:off x="628650" y="928896"/>
            <a:ext cx="8129236" cy="5465735"/>
          </a:xfrm>
          <a:prstGeom prst="rect">
            <a:avLst/>
          </a:prstGeom>
        </p:spPr>
      </p:pic>
    </p:spTree>
    <p:extLst>
      <p:ext uri="{BB962C8B-B14F-4D97-AF65-F5344CB8AC3E}">
        <p14:creationId xmlns:p14="http://schemas.microsoft.com/office/powerpoint/2010/main" val="2964698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B135D-9DBA-429E-89B5-EFB21AEFC326}"/>
              </a:ext>
            </a:extLst>
          </p:cNvPr>
          <p:cNvSpPr>
            <a:spLocks noGrp="1"/>
          </p:cNvSpPr>
          <p:nvPr>
            <p:ph type="title"/>
          </p:nvPr>
        </p:nvSpPr>
        <p:spPr>
          <a:xfrm>
            <a:off x="467396" y="0"/>
            <a:ext cx="8209207" cy="1325563"/>
          </a:xfrm>
        </p:spPr>
        <p:txBody>
          <a:bodyPr>
            <a:normAutofit/>
          </a:bodyPr>
          <a:lstStyle/>
          <a:p>
            <a:r>
              <a:rPr lang="en-US" sz="4000" dirty="0"/>
              <a:t>Reference Funding Profile</a:t>
            </a:r>
          </a:p>
        </p:txBody>
      </p:sp>
      <p:sp>
        <p:nvSpPr>
          <p:cNvPr id="4" name="Slide Number Placeholder 3">
            <a:extLst>
              <a:ext uri="{FF2B5EF4-FFF2-40B4-BE49-F238E27FC236}">
                <a16:creationId xmlns:a16="http://schemas.microsoft.com/office/drawing/2014/main" id="{2D3C449A-80E8-43E8-B1A7-9D1514BEA43F}"/>
              </a:ext>
            </a:extLst>
          </p:cNvPr>
          <p:cNvSpPr>
            <a:spLocks noGrp="1"/>
          </p:cNvSpPr>
          <p:nvPr>
            <p:ph type="sldNum" sz="quarter" idx="12"/>
          </p:nvPr>
        </p:nvSpPr>
        <p:spPr/>
        <p:txBody>
          <a:bodyPr/>
          <a:lstStyle/>
          <a:p>
            <a:fld id="{893C5830-40F3-F04E-B2E3-10E6672BA8FF}" type="slidenum">
              <a:rPr lang="en-US" smtClean="0"/>
              <a:t>14</a:t>
            </a:fld>
            <a:endParaRPr lang="en-US" dirty="0"/>
          </a:p>
        </p:txBody>
      </p:sp>
      <p:sp>
        <p:nvSpPr>
          <p:cNvPr id="9" name="Content Placeholder 7">
            <a:extLst>
              <a:ext uri="{FF2B5EF4-FFF2-40B4-BE49-F238E27FC236}">
                <a16:creationId xmlns:a16="http://schemas.microsoft.com/office/drawing/2014/main" id="{DE72944A-9227-4613-A6F9-E099EDFE209E}"/>
              </a:ext>
            </a:extLst>
          </p:cNvPr>
          <p:cNvSpPr>
            <a:spLocks noGrp="1"/>
          </p:cNvSpPr>
          <p:nvPr>
            <p:ph idx="1"/>
          </p:nvPr>
        </p:nvSpPr>
        <p:spPr>
          <a:xfrm>
            <a:off x="302865" y="4273184"/>
            <a:ext cx="4016210" cy="4351338"/>
          </a:xfrm>
        </p:spPr>
        <p:txBody>
          <a:bodyPr/>
          <a:lstStyle/>
          <a:p>
            <a:pPr lvl="1"/>
            <a:r>
              <a:rPr lang="en-US" sz="2000" dirty="0"/>
              <a:t>CD-1:    March 2021</a:t>
            </a:r>
          </a:p>
          <a:p>
            <a:pPr lvl="1"/>
            <a:r>
              <a:rPr lang="en-US" sz="2000" dirty="0"/>
              <a:t>CD-2:    September 2022</a:t>
            </a:r>
          </a:p>
          <a:p>
            <a:pPr lvl="1"/>
            <a:r>
              <a:rPr lang="en-US" sz="2000" dirty="0"/>
              <a:t>CD-3:    September 2023</a:t>
            </a:r>
          </a:p>
          <a:p>
            <a:pPr lvl="1"/>
            <a:r>
              <a:rPr lang="en-US" sz="2000" dirty="0"/>
              <a:t>CD-4a:  September 2030</a:t>
            </a:r>
          </a:p>
          <a:p>
            <a:pPr lvl="1"/>
            <a:r>
              <a:rPr lang="en-US" sz="2000" dirty="0"/>
              <a:t>CD-4b:  June 2032</a:t>
            </a:r>
          </a:p>
          <a:p>
            <a:endParaRPr lang="en-US" dirty="0"/>
          </a:p>
        </p:txBody>
      </p:sp>
      <p:graphicFrame>
        <p:nvGraphicFramePr>
          <p:cNvPr id="10" name="Chart 9">
            <a:extLst>
              <a:ext uri="{FF2B5EF4-FFF2-40B4-BE49-F238E27FC236}">
                <a16:creationId xmlns:a16="http://schemas.microsoft.com/office/drawing/2014/main" id="{4CD88259-76EC-4AEF-99AF-79F079A3B67F}"/>
              </a:ext>
            </a:extLst>
          </p:cNvPr>
          <p:cNvGraphicFramePr>
            <a:graphicFrameLocks/>
          </p:cNvGraphicFramePr>
          <p:nvPr/>
        </p:nvGraphicFramePr>
        <p:xfrm>
          <a:off x="782282" y="1058467"/>
          <a:ext cx="6808425" cy="3253532"/>
        </p:xfrm>
        <a:graphic>
          <a:graphicData uri="http://schemas.openxmlformats.org/drawingml/2006/chart">
            <c:chart xmlns:c="http://schemas.openxmlformats.org/drawingml/2006/chart" xmlns:r="http://schemas.openxmlformats.org/officeDocument/2006/relationships" r:id="rId2"/>
          </a:graphicData>
        </a:graphic>
      </p:graphicFrame>
      <p:sp>
        <p:nvSpPr>
          <p:cNvPr id="11" name="Content Placeholder 7">
            <a:extLst>
              <a:ext uri="{FF2B5EF4-FFF2-40B4-BE49-F238E27FC236}">
                <a16:creationId xmlns:a16="http://schemas.microsoft.com/office/drawing/2014/main" id="{468F1512-0133-41A0-9319-1D6E3E5F5FA7}"/>
              </a:ext>
            </a:extLst>
          </p:cNvPr>
          <p:cNvSpPr txBox="1">
            <a:spLocks/>
          </p:cNvSpPr>
          <p:nvPr/>
        </p:nvSpPr>
        <p:spPr>
          <a:xfrm>
            <a:off x="4186495" y="4273184"/>
            <a:ext cx="4381471" cy="17604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dirty="0"/>
              <a:t>Staged Luminosity </a:t>
            </a:r>
          </a:p>
          <a:p>
            <a:pPr lvl="2"/>
            <a:r>
              <a:rPr lang="en-US" sz="1600" dirty="0"/>
              <a:t>Operations Start CD-4a</a:t>
            </a:r>
          </a:p>
          <a:p>
            <a:pPr lvl="2"/>
            <a:r>
              <a:rPr lang="en-US" sz="1600" dirty="0"/>
              <a:t>Full RF Power Installed by CD-4b</a:t>
            </a:r>
          </a:p>
          <a:p>
            <a:pPr lvl="1"/>
            <a:r>
              <a:rPr lang="en-US" sz="2000" dirty="0"/>
              <a:t>$100M from New York State toward infrastructure</a:t>
            </a:r>
          </a:p>
          <a:p>
            <a:endParaRPr lang="en-US" dirty="0"/>
          </a:p>
        </p:txBody>
      </p:sp>
    </p:spTree>
    <p:extLst>
      <p:ext uri="{BB962C8B-B14F-4D97-AF65-F5344CB8AC3E}">
        <p14:creationId xmlns:p14="http://schemas.microsoft.com/office/powerpoint/2010/main" val="4028604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D9E85A-EB66-4709-BA3F-50829B094BCA}"/>
              </a:ext>
            </a:extLst>
          </p:cNvPr>
          <p:cNvSpPr>
            <a:spLocks noGrp="1"/>
          </p:cNvSpPr>
          <p:nvPr>
            <p:ph type="sldNum" sz="quarter" idx="12"/>
          </p:nvPr>
        </p:nvSpPr>
        <p:spPr>
          <a:xfrm>
            <a:off x="3543300" y="6499409"/>
            <a:ext cx="2057400" cy="365125"/>
          </a:xfrm>
        </p:spPr>
        <p:txBody>
          <a:bodyPr/>
          <a:lstStyle/>
          <a:p>
            <a:pPr algn="ctr"/>
            <a:fld id="{893C5830-40F3-F04E-B2E3-10E6672BA8FF}" type="slidenum">
              <a:rPr lang="en-US" smtClean="0"/>
              <a:pPr algn="ctr"/>
              <a:t>15</a:t>
            </a:fld>
            <a:endParaRPr lang="en-US" dirty="0"/>
          </a:p>
        </p:txBody>
      </p:sp>
      <p:sp>
        <p:nvSpPr>
          <p:cNvPr id="5" name="Rectangle 4">
            <a:extLst>
              <a:ext uri="{FF2B5EF4-FFF2-40B4-BE49-F238E27FC236}">
                <a16:creationId xmlns:a16="http://schemas.microsoft.com/office/drawing/2014/main" id="{3174B932-6F9E-406B-9107-6789135B2EEF}"/>
              </a:ext>
            </a:extLst>
          </p:cNvPr>
          <p:cNvSpPr/>
          <p:nvPr/>
        </p:nvSpPr>
        <p:spPr>
          <a:xfrm>
            <a:off x="0" y="128292"/>
            <a:ext cx="9144000" cy="707886"/>
          </a:xfrm>
          <a:prstGeom prst="rect">
            <a:avLst/>
          </a:prstGeom>
        </p:spPr>
        <p:txBody>
          <a:bodyPr wrap="square">
            <a:spAutoFit/>
          </a:bodyPr>
          <a:lstStyle/>
          <a:p>
            <a:pPr algn="ctr"/>
            <a:r>
              <a:rPr lang="en-US" sz="4000" dirty="0">
                <a:solidFill>
                  <a:schemeClr val="accent1"/>
                </a:solidFill>
                <a:latin typeface="Arial" charset="0"/>
                <a:cs typeface="Arial" charset="0"/>
              </a:rPr>
              <a:t>DRAFT</a:t>
            </a:r>
            <a:r>
              <a:rPr lang="en-US" sz="4000" dirty="0">
                <a:solidFill>
                  <a:srgbClr val="30519D"/>
                </a:solidFill>
                <a:latin typeface="Arial" charset="0"/>
                <a:cs typeface="Arial" charset="0"/>
              </a:rPr>
              <a:t> EIC Project Org Chart</a:t>
            </a:r>
            <a:endParaRPr lang="en-US" sz="4000" dirty="0"/>
          </a:p>
        </p:txBody>
      </p:sp>
      <p:pic>
        <p:nvPicPr>
          <p:cNvPr id="6" name="Picture 5">
            <a:extLst>
              <a:ext uri="{FF2B5EF4-FFF2-40B4-BE49-F238E27FC236}">
                <a16:creationId xmlns:a16="http://schemas.microsoft.com/office/drawing/2014/main" id="{8F25E99E-AEB5-48F4-AF6A-35F8A610CC2A}"/>
              </a:ext>
            </a:extLst>
          </p:cNvPr>
          <p:cNvPicPr>
            <a:picLocks noChangeAspect="1"/>
          </p:cNvPicPr>
          <p:nvPr/>
        </p:nvPicPr>
        <p:blipFill>
          <a:blip r:embed="rId2"/>
          <a:stretch>
            <a:fillRect/>
          </a:stretch>
        </p:blipFill>
        <p:spPr>
          <a:xfrm>
            <a:off x="0" y="1071282"/>
            <a:ext cx="9144000" cy="4992736"/>
          </a:xfrm>
          <a:prstGeom prst="rect">
            <a:avLst/>
          </a:prstGeom>
        </p:spPr>
      </p:pic>
      <p:sp>
        <p:nvSpPr>
          <p:cNvPr id="7" name="TextBox 6">
            <a:extLst>
              <a:ext uri="{FF2B5EF4-FFF2-40B4-BE49-F238E27FC236}">
                <a16:creationId xmlns:a16="http://schemas.microsoft.com/office/drawing/2014/main" id="{A1281B74-5B55-BD48-82BB-65D602F7864D}"/>
              </a:ext>
            </a:extLst>
          </p:cNvPr>
          <p:cNvSpPr txBox="1"/>
          <p:nvPr/>
        </p:nvSpPr>
        <p:spPr>
          <a:xfrm>
            <a:off x="422516" y="6086999"/>
            <a:ext cx="8470275" cy="369332"/>
          </a:xfrm>
          <a:prstGeom prst="rect">
            <a:avLst/>
          </a:prstGeom>
          <a:noFill/>
        </p:spPr>
        <p:txBody>
          <a:bodyPr wrap="square" rtlCol="0">
            <a:spAutoFit/>
          </a:bodyPr>
          <a:lstStyle/>
          <a:p>
            <a:r>
              <a:rPr lang="en-US" dirty="0"/>
              <a:t>As shown at Miami EIC user group meeting on 15 July 2020 by Project Manager Jim </a:t>
            </a:r>
            <a:r>
              <a:rPr lang="en-US" dirty="0" err="1"/>
              <a:t>Yeck</a:t>
            </a:r>
            <a:endParaRPr lang="en-US" dirty="0"/>
          </a:p>
        </p:txBody>
      </p:sp>
    </p:spTree>
    <p:extLst>
      <p:ext uri="{BB962C8B-B14F-4D97-AF65-F5344CB8AC3E}">
        <p14:creationId xmlns:p14="http://schemas.microsoft.com/office/powerpoint/2010/main" val="3278890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8918" y="240539"/>
            <a:ext cx="8835081" cy="487490"/>
          </a:xfrm>
        </p:spPr>
        <p:txBody>
          <a:bodyPr>
            <a:normAutofit/>
          </a:bodyPr>
          <a:lstStyle/>
          <a:p>
            <a:r>
              <a:rPr lang="en-US"/>
              <a:t>Refining </a:t>
            </a:r>
            <a:r>
              <a:rPr lang="en-US" dirty="0"/>
              <a:t>the Science Case For The 2</a:t>
            </a:r>
            <a:r>
              <a:rPr lang="en-US" baseline="30000" dirty="0"/>
              <a:t>nd</a:t>
            </a:r>
            <a:r>
              <a:rPr lang="en-US" dirty="0"/>
              <a:t> Interaction Region</a:t>
            </a:r>
          </a:p>
        </p:txBody>
      </p:sp>
      <p:sp>
        <p:nvSpPr>
          <p:cNvPr id="8" name="Content Placeholder 7"/>
          <p:cNvSpPr>
            <a:spLocks noGrp="1"/>
          </p:cNvSpPr>
          <p:nvPr>
            <p:ph idx="1"/>
          </p:nvPr>
        </p:nvSpPr>
        <p:spPr>
          <a:xfrm>
            <a:off x="165834" y="785824"/>
            <a:ext cx="8658101" cy="5546150"/>
          </a:xfrm>
        </p:spPr>
        <p:txBody>
          <a:bodyPr>
            <a:normAutofit/>
          </a:bodyPr>
          <a:lstStyle/>
          <a:p>
            <a:r>
              <a:rPr lang="en-US" sz="1800" dirty="0"/>
              <a:t>The JLEIC design had a secondary focus making the far forward region act like a spectrometer.</a:t>
            </a:r>
          </a:p>
          <a:p>
            <a:r>
              <a:rPr lang="en-US" sz="1800" dirty="0"/>
              <a:t>This coupled with a possible focus on lower energies and tagging is making a strong case for a complimentary 2</a:t>
            </a:r>
            <a:r>
              <a:rPr lang="en-US" sz="1800" baseline="30000" dirty="0"/>
              <a:t>nd</a:t>
            </a:r>
            <a:r>
              <a:rPr lang="en-US" sz="1800" dirty="0"/>
              <a:t> detector and IR.</a:t>
            </a:r>
          </a:p>
          <a:p>
            <a:r>
              <a:rPr lang="en-US" sz="1800" dirty="0"/>
              <a:t>Working with accelerator divisions we have already identified “magic energies” that would likely allow polarized deuterons at both IR’s within the baseline design:   39.3 GeV/nucleon and 118 GeV/nucleon.</a:t>
            </a:r>
          </a:p>
          <a:p>
            <a:r>
              <a:rPr lang="en-US" sz="1800" dirty="0"/>
              <a:t>Working with CFNS to have a workshop on this topic next year.</a:t>
            </a:r>
          </a:p>
          <a:p>
            <a:endParaRPr lang="en-US" dirty="0"/>
          </a:p>
        </p:txBody>
      </p:sp>
      <p:sp>
        <p:nvSpPr>
          <p:cNvPr id="4" name="Footer Placeholder 3"/>
          <p:cNvSpPr>
            <a:spLocks noGrp="1"/>
          </p:cNvSpPr>
          <p:nvPr>
            <p:ph type="ftr" sz="quarter" idx="11"/>
          </p:nvPr>
        </p:nvSpPr>
        <p:spPr/>
        <p:txBody>
          <a:bodyPr/>
          <a:lstStyle/>
          <a:p>
            <a:r>
              <a:rPr lang="en-US" dirty="0"/>
              <a:t>Electron Ion Collider Physics</a:t>
            </a:r>
          </a:p>
        </p:txBody>
      </p:sp>
      <p:sp>
        <p:nvSpPr>
          <p:cNvPr id="5" name="Slide Number Placeholder 4"/>
          <p:cNvSpPr>
            <a:spLocks noGrp="1"/>
          </p:cNvSpPr>
          <p:nvPr>
            <p:ph type="sldNum" sz="quarter" idx="12"/>
          </p:nvPr>
        </p:nvSpPr>
        <p:spPr/>
        <p:txBody>
          <a:bodyPr/>
          <a:lstStyle/>
          <a:p>
            <a:fld id="{07E1C93C-5050-FC42-8F10-D22D4F119D13}" type="slidenum">
              <a:rPr lang="en-US" smtClean="0"/>
              <a:pPr/>
              <a:t>16</a:t>
            </a:fld>
            <a:endParaRPr lang="en-US" dirty="0"/>
          </a:p>
        </p:txBody>
      </p:sp>
      <p:pic>
        <p:nvPicPr>
          <p:cNvPr id="3" name="Picture Placeholder 2">
            <a:extLst>
              <a:ext uri="{FF2B5EF4-FFF2-40B4-BE49-F238E27FC236}">
                <a16:creationId xmlns:a16="http://schemas.microsoft.com/office/drawing/2014/main" id="{35823899-5E30-C845-BDD2-3B23E9A89DF0}"/>
              </a:ext>
            </a:extLst>
          </p:cNvPr>
          <p:cNvPicPr>
            <a:picLocks noGrp="1" noChangeAspect="1"/>
          </p:cNvPicPr>
          <p:nvPr>
            <p:ph type="pic" sz="quarter" idx="13"/>
          </p:nvPr>
        </p:nvPicPr>
        <p:blipFill>
          <a:blip r:embed="rId2"/>
          <a:stretch>
            <a:fillRect/>
          </a:stretch>
        </p:blipFill>
        <p:spPr>
          <a:xfrm>
            <a:off x="1975409" y="3260006"/>
            <a:ext cx="5194648" cy="3114251"/>
          </a:xfrm>
        </p:spPr>
      </p:pic>
    </p:spTree>
    <p:extLst>
      <p:ext uri="{BB962C8B-B14F-4D97-AF65-F5344CB8AC3E}">
        <p14:creationId xmlns:p14="http://schemas.microsoft.com/office/powerpoint/2010/main" val="1167885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6D43A-662E-CB45-821F-4463E09651DA}"/>
              </a:ext>
            </a:extLst>
          </p:cNvPr>
          <p:cNvSpPr>
            <a:spLocks noGrp="1"/>
          </p:cNvSpPr>
          <p:nvPr>
            <p:ph type="title"/>
          </p:nvPr>
        </p:nvSpPr>
        <p:spPr/>
        <p:txBody>
          <a:bodyPr/>
          <a:lstStyle/>
          <a:p>
            <a:r>
              <a:rPr lang="en-US" dirty="0"/>
              <a:t>SULI Student Project</a:t>
            </a:r>
          </a:p>
        </p:txBody>
      </p:sp>
      <p:sp>
        <p:nvSpPr>
          <p:cNvPr id="3" name="Content Placeholder 2">
            <a:extLst>
              <a:ext uri="{FF2B5EF4-FFF2-40B4-BE49-F238E27FC236}">
                <a16:creationId xmlns:a16="http://schemas.microsoft.com/office/drawing/2014/main" id="{CF457ED6-E092-F244-9842-F0A22CAEDDC1}"/>
              </a:ext>
            </a:extLst>
          </p:cNvPr>
          <p:cNvSpPr>
            <a:spLocks noGrp="1"/>
          </p:cNvSpPr>
          <p:nvPr>
            <p:ph idx="1"/>
          </p:nvPr>
        </p:nvSpPr>
        <p:spPr>
          <a:xfrm>
            <a:off x="308919" y="966055"/>
            <a:ext cx="8645076" cy="5381694"/>
          </a:xfrm>
        </p:spPr>
        <p:txBody>
          <a:bodyPr>
            <a:normAutofit fontScale="92500" lnSpcReduction="20000"/>
          </a:bodyPr>
          <a:lstStyle/>
          <a:p>
            <a:r>
              <a:rPr lang="en-US" dirty="0"/>
              <a:t>As an exercise to learn Python, our summer student Asia Parker (Duquesne University) took a static image of the EIC’s crab crossing and made an animation.</a:t>
            </a:r>
          </a:p>
          <a:p>
            <a:r>
              <a:rPr lang="en-US" dirty="0"/>
              <a:t>She did this within a couple weeks and now has her first code on </a:t>
            </a:r>
            <a:r>
              <a:rPr lang="en-US" dirty="0" err="1"/>
              <a:t>github</a:t>
            </a:r>
            <a:r>
              <a:rPr lang="en-US" dirty="0"/>
              <a:t>: </a:t>
            </a:r>
            <a:r>
              <a:rPr lang="en-US" dirty="0">
                <a:hlinkClick r:id="rId2"/>
              </a:rPr>
              <a:t>https://github.com/sherwberry/SULI2020_CrabCrossingAnimation</a:t>
            </a:r>
            <a:r>
              <a:rPr lang="en-US" dirty="0"/>
              <a:t>  </a:t>
            </a:r>
          </a:p>
          <a:p>
            <a:pPr marL="0"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Asia is now working on improving deuteron form factor parameterizations that are needed for high Q</a:t>
            </a:r>
            <a:r>
              <a:rPr lang="en-US" baseline="30000" dirty="0"/>
              <a:t>2 </a:t>
            </a:r>
            <a:r>
              <a:rPr lang="en-US" dirty="0"/>
              <a:t>yellow report studies.</a:t>
            </a:r>
          </a:p>
          <a:p>
            <a:r>
              <a:rPr lang="en-US" dirty="0"/>
              <a:t>And of course this summer all SULI student work is being done remotely.</a:t>
            </a:r>
          </a:p>
        </p:txBody>
      </p:sp>
      <p:sp>
        <p:nvSpPr>
          <p:cNvPr id="4" name="Footer Placeholder 3">
            <a:extLst>
              <a:ext uri="{FF2B5EF4-FFF2-40B4-BE49-F238E27FC236}">
                <a16:creationId xmlns:a16="http://schemas.microsoft.com/office/drawing/2014/main" id="{560B4B11-7FA0-9041-81E8-9976C81CCE1F}"/>
              </a:ext>
            </a:extLst>
          </p:cNvPr>
          <p:cNvSpPr>
            <a:spLocks noGrp="1"/>
          </p:cNvSpPr>
          <p:nvPr>
            <p:ph type="ftr" sz="quarter" idx="11"/>
          </p:nvPr>
        </p:nvSpPr>
        <p:spPr/>
        <p:txBody>
          <a:bodyPr/>
          <a:lstStyle/>
          <a:p>
            <a:r>
              <a:rPr lang="en-US"/>
              <a:t>Electron Ion Collider Physics</a:t>
            </a:r>
            <a:endParaRPr lang="en-US" dirty="0"/>
          </a:p>
        </p:txBody>
      </p:sp>
      <p:sp>
        <p:nvSpPr>
          <p:cNvPr id="5" name="Slide Number Placeholder 4">
            <a:extLst>
              <a:ext uri="{FF2B5EF4-FFF2-40B4-BE49-F238E27FC236}">
                <a16:creationId xmlns:a16="http://schemas.microsoft.com/office/drawing/2014/main" id="{6B3C32A1-F821-E749-8CD0-9A810F72C0DE}"/>
              </a:ext>
            </a:extLst>
          </p:cNvPr>
          <p:cNvSpPr>
            <a:spLocks noGrp="1"/>
          </p:cNvSpPr>
          <p:nvPr>
            <p:ph type="sldNum" sz="quarter" idx="12"/>
          </p:nvPr>
        </p:nvSpPr>
        <p:spPr/>
        <p:txBody>
          <a:bodyPr/>
          <a:lstStyle/>
          <a:p>
            <a:fld id="{07E1C93C-5050-FC42-8F10-D22D4F119D13}" type="slidenum">
              <a:rPr lang="en-US" smtClean="0"/>
              <a:pPr/>
              <a:t>17</a:t>
            </a:fld>
            <a:endParaRPr lang="en-US" dirty="0"/>
          </a:p>
        </p:txBody>
      </p:sp>
      <p:pic>
        <p:nvPicPr>
          <p:cNvPr id="7" name="Picture 6">
            <a:extLst>
              <a:ext uri="{FF2B5EF4-FFF2-40B4-BE49-F238E27FC236}">
                <a16:creationId xmlns:a16="http://schemas.microsoft.com/office/drawing/2014/main" id="{879BBDBF-0097-ED45-8679-9D523D7AF262}"/>
              </a:ext>
            </a:extLst>
          </p:cNvPr>
          <p:cNvPicPr>
            <a:picLocks noChangeAspect="1"/>
          </p:cNvPicPr>
          <p:nvPr/>
        </p:nvPicPr>
        <p:blipFill>
          <a:blip r:embed="rId3"/>
          <a:stretch>
            <a:fillRect/>
          </a:stretch>
        </p:blipFill>
        <p:spPr>
          <a:xfrm>
            <a:off x="4762965" y="2577645"/>
            <a:ext cx="3927615" cy="2148740"/>
          </a:xfrm>
          <a:prstGeom prst="rect">
            <a:avLst/>
          </a:prstGeom>
        </p:spPr>
      </p:pic>
      <p:pic>
        <p:nvPicPr>
          <p:cNvPr id="9" name="Picture 8">
            <a:extLst>
              <a:ext uri="{FF2B5EF4-FFF2-40B4-BE49-F238E27FC236}">
                <a16:creationId xmlns:a16="http://schemas.microsoft.com/office/drawing/2014/main" id="{F69B2C8D-F666-5941-8E4E-AE717FD3A907}"/>
              </a:ext>
            </a:extLst>
          </p:cNvPr>
          <p:cNvPicPr>
            <a:picLocks noChangeAspect="1"/>
          </p:cNvPicPr>
          <p:nvPr/>
        </p:nvPicPr>
        <p:blipFill>
          <a:blip r:embed="rId4"/>
          <a:stretch>
            <a:fillRect/>
          </a:stretch>
        </p:blipFill>
        <p:spPr>
          <a:xfrm>
            <a:off x="413074" y="2577645"/>
            <a:ext cx="3927615" cy="2148740"/>
          </a:xfrm>
          <a:prstGeom prst="rect">
            <a:avLst/>
          </a:prstGeom>
        </p:spPr>
      </p:pic>
    </p:spTree>
    <p:extLst>
      <p:ext uri="{BB962C8B-B14F-4D97-AF65-F5344CB8AC3E}">
        <p14:creationId xmlns:p14="http://schemas.microsoft.com/office/powerpoint/2010/main" val="4041740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Pushing for next generation technologies for the EIC</a:t>
            </a:r>
          </a:p>
        </p:txBody>
      </p:sp>
      <p:sp>
        <p:nvSpPr>
          <p:cNvPr id="10" name="Content Placeholder 9"/>
          <p:cNvSpPr>
            <a:spLocks noGrp="1"/>
          </p:cNvSpPr>
          <p:nvPr>
            <p:ph idx="1"/>
          </p:nvPr>
        </p:nvSpPr>
        <p:spPr>
          <a:xfrm>
            <a:off x="308918" y="939512"/>
            <a:ext cx="8664826" cy="2064893"/>
          </a:xfrm>
        </p:spPr>
        <p:txBody>
          <a:bodyPr>
            <a:normAutofit lnSpcReduction="10000"/>
          </a:bodyPr>
          <a:lstStyle/>
          <a:p>
            <a:r>
              <a:rPr lang="en-US" dirty="0"/>
              <a:t>Steaming Readout </a:t>
            </a:r>
          </a:p>
          <a:p>
            <a:pPr lvl="1"/>
            <a:r>
              <a:rPr lang="en-US" dirty="0">
                <a:hlinkClick r:id="rId2"/>
              </a:rPr>
              <a:t>https://www.jlab.org/indico/event/378/</a:t>
            </a:r>
            <a:r>
              <a:rPr lang="en-US" dirty="0"/>
              <a:t> (13-15 May 2020)</a:t>
            </a:r>
          </a:p>
          <a:p>
            <a:r>
              <a:rPr lang="en-US" dirty="0"/>
              <a:t>Artificial Intelligence for Nuclear Physics</a:t>
            </a:r>
          </a:p>
          <a:p>
            <a:pPr lvl="1"/>
            <a:r>
              <a:rPr lang="en-US" dirty="0"/>
              <a:t>Interdisciplinary and very attractive to our young scientists</a:t>
            </a:r>
          </a:p>
          <a:p>
            <a:pPr lvl="1"/>
            <a:r>
              <a:rPr lang="en-US" dirty="0"/>
              <a:t>Also provides many careers paths outside academia  (APS CCPD)</a:t>
            </a:r>
          </a:p>
          <a:p>
            <a:pPr lvl="1"/>
            <a:r>
              <a:rPr lang="en-US" dirty="0">
                <a:hlinkClick r:id="rId3"/>
              </a:rPr>
              <a:t>https://arxiv.org/abs/2006.05422</a:t>
            </a:r>
            <a:r>
              <a:rPr lang="en-US" dirty="0"/>
              <a:t> </a:t>
            </a:r>
          </a:p>
          <a:p>
            <a:pPr lvl="1"/>
            <a:endParaRPr lang="en-US" dirty="0"/>
          </a:p>
          <a:p>
            <a:endParaRPr lang="en-US" dirty="0"/>
          </a:p>
        </p:txBody>
      </p:sp>
      <p:sp>
        <p:nvSpPr>
          <p:cNvPr id="4" name="Footer Placeholder 3"/>
          <p:cNvSpPr>
            <a:spLocks noGrp="1"/>
          </p:cNvSpPr>
          <p:nvPr>
            <p:ph type="ftr" sz="quarter" idx="11"/>
          </p:nvPr>
        </p:nvSpPr>
        <p:spPr/>
        <p:txBody>
          <a:bodyPr/>
          <a:lstStyle/>
          <a:p>
            <a:r>
              <a:rPr lang="en-US" dirty="0"/>
              <a:t>Electron Ion Collider Physics</a:t>
            </a:r>
          </a:p>
        </p:txBody>
      </p:sp>
      <p:sp>
        <p:nvSpPr>
          <p:cNvPr id="5" name="Slide Number Placeholder 4"/>
          <p:cNvSpPr>
            <a:spLocks noGrp="1"/>
          </p:cNvSpPr>
          <p:nvPr>
            <p:ph type="sldNum" sz="quarter" idx="12"/>
          </p:nvPr>
        </p:nvSpPr>
        <p:spPr/>
        <p:txBody>
          <a:bodyPr/>
          <a:lstStyle/>
          <a:p>
            <a:fld id="{07E1C93C-5050-FC42-8F10-D22D4F119D13}" type="slidenum">
              <a:rPr lang="en-US" smtClean="0"/>
              <a:pPr/>
              <a:t>18</a:t>
            </a:fld>
            <a:endParaRPr lang="en-US" dirty="0"/>
          </a:p>
        </p:txBody>
      </p:sp>
      <p:pic>
        <p:nvPicPr>
          <p:cNvPr id="3" name="Picture Placeholder 2">
            <a:extLst>
              <a:ext uri="{FF2B5EF4-FFF2-40B4-BE49-F238E27FC236}">
                <a16:creationId xmlns:a16="http://schemas.microsoft.com/office/drawing/2014/main" id="{BCD8FB4B-0E2D-DB49-8B43-38D8E95885A8}"/>
              </a:ext>
            </a:extLst>
          </p:cNvPr>
          <p:cNvPicPr>
            <a:picLocks noGrp="1" noChangeAspect="1"/>
          </p:cNvPicPr>
          <p:nvPr>
            <p:ph type="pic" sz="quarter" idx="13"/>
          </p:nvPr>
        </p:nvPicPr>
        <p:blipFill>
          <a:blip r:embed="rId4"/>
          <a:stretch>
            <a:fillRect/>
          </a:stretch>
        </p:blipFill>
        <p:spPr>
          <a:xfrm>
            <a:off x="273743" y="3202369"/>
            <a:ext cx="8700001" cy="2769007"/>
          </a:xfrm>
        </p:spPr>
      </p:pic>
      <p:sp>
        <p:nvSpPr>
          <p:cNvPr id="7" name="TextBox 6">
            <a:extLst>
              <a:ext uri="{FF2B5EF4-FFF2-40B4-BE49-F238E27FC236}">
                <a16:creationId xmlns:a16="http://schemas.microsoft.com/office/drawing/2014/main" id="{57F3A6D5-0D13-5D49-A316-8FE800DA8D77}"/>
              </a:ext>
            </a:extLst>
          </p:cNvPr>
          <p:cNvSpPr txBox="1"/>
          <p:nvPr/>
        </p:nvSpPr>
        <p:spPr>
          <a:xfrm>
            <a:off x="0" y="6010943"/>
            <a:ext cx="9144000" cy="338554"/>
          </a:xfrm>
          <a:prstGeom prst="rect">
            <a:avLst/>
          </a:prstGeom>
          <a:noFill/>
        </p:spPr>
        <p:txBody>
          <a:bodyPr wrap="square" rtlCol="0">
            <a:spAutoFit/>
          </a:bodyPr>
          <a:lstStyle/>
          <a:p>
            <a:pPr algn="ctr"/>
            <a:r>
              <a:rPr lang="en-US" sz="1600" dirty="0"/>
              <a:t>Group photo from the workshop AI for Nuclear Physics held at Jefferson Lab 4-6 March 2020.</a:t>
            </a:r>
          </a:p>
        </p:txBody>
      </p:sp>
    </p:spTree>
    <p:extLst>
      <p:ext uri="{BB962C8B-B14F-4D97-AF65-F5344CB8AC3E}">
        <p14:creationId xmlns:p14="http://schemas.microsoft.com/office/powerpoint/2010/main" val="1565839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E96C3-2BC1-2F47-AB79-CBD8E0BE2C1A}"/>
              </a:ext>
            </a:extLst>
          </p:cNvPr>
          <p:cNvSpPr>
            <a:spLocks noGrp="1"/>
          </p:cNvSpPr>
          <p:nvPr>
            <p:ph type="title"/>
          </p:nvPr>
        </p:nvSpPr>
        <p:spPr/>
        <p:txBody>
          <a:bodyPr/>
          <a:lstStyle/>
          <a:p>
            <a:r>
              <a:rPr lang="en-US" dirty="0"/>
              <a:t>Detector Testing Program</a:t>
            </a:r>
          </a:p>
        </p:txBody>
      </p:sp>
      <p:sp>
        <p:nvSpPr>
          <p:cNvPr id="3" name="Content Placeholder 2">
            <a:extLst>
              <a:ext uri="{FF2B5EF4-FFF2-40B4-BE49-F238E27FC236}">
                <a16:creationId xmlns:a16="http://schemas.microsoft.com/office/drawing/2014/main" id="{8F18FE74-6ACD-3B42-986F-DBF742722A60}"/>
              </a:ext>
            </a:extLst>
          </p:cNvPr>
          <p:cNvSpPr>
            <a:spLocks noGrp="1"/>
          </p:cNvSpPr>
          <p:nvPr>
            <p:ph idx="1"/>
          </p:nvPr>
        </p:nvSpPr>
        <p:spPr>
          <a:xfrm>
            <a:off x="308918" y="810412"/>
            <a:ext cx="8708621" cy="5381694"/>
          </a:xfrm>
        </p:spPr>
        <p:txBody>
          <a:bodyPr>
            <a:normAutofit/>
          </a:bodyPr>
          <a:lstStyle/>
          <a:p>
            <a:r>
              <a:rPr lang="en-US" dirty="0"/>
              <a:t>Jefferson Lab users have a long history of its users setting up small parasitic detector tests in the experimental halls to ensure successful experiments.</a:t>
            </a:r>
          </a:p>
          <a:p>
            <a:r>
              <a:rPr lang="en-US" dirty="0"/>
              <a:t>With a focus on detectors for the EIC, the EIC center will coordinate between outside groups and the experimental Halls to facilitate parasitic testing.</a:t>
            </a:r>
          </a:p>
          <a:p>
            <a:r>
              <a:rPr lang="en-US" dirty="0"/>
              <a:t>Presently Four Parasitic Testing Areas On Site</a:t>
            </a:r>
          </a:p>
          <a:p>
            <a:pPr lvl="1"/>
            <a:r>
              <a:rPr lang="en-US" dirty="0"/>
              <a:t>High Luminosity Tests: Hall A and Hall C </a:t>
            </a:r>
          </a:p>
          <a:p>
            <a:pPr lvl="1"/>
            <a:r>
              <a:rPr lang="en-US" dirty="0"/>
              <a:t>Low Luminosity Tests: Hall B and Hall D</a:t>
            </a:r>
          </a:p>
          <a:p>
            <a:r>
              <a:rPr lang="en-US" dirty="0"/>
              <a:t>Presently One Area For Dedicated Testing</a:t>
            </a:r>
          </a:p>
          <a:p>
            <a:pPr lvl="1"/>
            <a:r>
              <a:rPr lang="en-US" dirty="0"/>
              <a:t>10 MeV Upgraded Injector Test Facility </a:t>
            </a:r>
          </a:p>
          <a:p>
            <a:r>
              <a:rPr lang="en-US" dirty="0"/>
              <a:t>Testing will require approval by hall leader and work coordinator as well as appropriate training and safety documentation</a:t>
            </a:r>
          </a:p>
          <a:p>
            <a:r>
              <a:rPr lang="en-US" dirty="0"/>
              <a:t>More details found at: </a:t>
            </a:r>
            <a:r>
              <a:rPr lang="en-US" dirty="0">
                <a:hlinkClick r:id="rId2"/>
              </a:rPr>
              <a:t>https://www.eiccenter.org/detector-testing</a:t>
            </a:r>
            <a:r>
              <a:rPr lang="en-US" dirty="0"/>
              <a:t> </a:t>
            </a:r>
          </a:p>
        </p:txBody>
      </p:sp>
      <p:sp>
        <p:nvSpPr>
          <p:cNvPr id="4" name="Footer Placeholder 3">
            <a:extLst>
              <a:ext uri="{FF2B5EF4-FFF2-40B4-BE49-F238E27FC236}">
                <a16:creationId xmlns:a16="http://schemas.microsoft.com/office/drawing/2014/main" id="{E08B2EB5-933C-6C4B-8FCC-10A5CE8CEB2C}"/>
              </a:ext>
            </a:extLst>
          </p:cNvPr>
          <p:cNvSpPr>
            <a:spLocks noGrp="1"/>
          </p:cNvSpPr>
          <p:nvPr>
            <p:ph type="ftr" sz="quarter" idx="11"/>
          </p:nvPr>
        </p:nvSpPr>
        <p:spPr/>
        <p:txBody>
          <a:bodyPr/>
          <a:lstStyle/>
          <a:p>
            <a:r>
              <a:rPr lang="en-US"/>
              <a:t>Electron Ion Collider Physics</a:t>
            </a:r>
            <a:endParaRPr lang="en-US" dirty="0"/>
          </a:p>
        </p:txBody>
      </p:sp>
      <p:sp>
        <p:nvSpPr>
          <p:cNvPr id="5" name="Slide Number Placeholder 4">
            <a:extLst>
              <a:ext uri="{FF2B5EF4-FFF2-40B4-BE49-F238E27FC236}">
                <a16:creationId xmlns:a16="http://schemas.microsoft.com/office/drawing/2014/main" id="{0F11312F-ABBB-F744-BF20-7E1B94395E77}"/>
              </a:ext>
            </a:extLst>
          </p:cNvPr>
          <p:cNvSpPr>
            <a:spLocks noGrp="1"/>
          </p:cNvSpPr>
          <p:nvPr>
            <p:ph type="sldNum" sz="quarter" idx="12"/>
          </p:nvPr>
        </p:nvSpPr>
        <p:spPr/>
        <p:txBody>
          <a:bodyPr/>
          <a:lstStyle/>
          <a:p>
            <a:fld id="{07E1C93C-5050-FC42-8F10-D22D4F119D13}" type="slidenum">
              <a:rPr lang="en-US" smtClean="0"/>
              <a:pPr/>
              <a:t>19</a:t>
            </a:fld>
            <a:endParaRPr lang="en-US" dirty="0"/>
          </a:p>
        </p:txBody>
      </p:sp>
    </p:spTree>
    <p:extLst>
      <p:ext uri="{BB962C8B-B14F-4D97-AF65-F5344CB8AC3E}">
        <p14:creationId xmlns:p14="http://schemas.microsoft.com/office/powerpoint/2010/main" val="3963112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69AEF-C13D-D44A-8E96-42160AA67A4C}"/>
              </a:ext>
            </a:extLst>
          </p:cNvPr>
          <p:cNvSpPr>
            <a:spLocks noGrp="1"/>
          </p:cNvSpPr>
          <p:nvPr>
            <p:ph type="title"/>
          </p:nvPr>
        </p:nvSpPr>
        <p:spPr/>
        <p:txBody>
          <a:bodyPr/>
          <a:lstStyle/>
          <a:p>
            <a:r>
              <a:rPr lang="en-US" dirty="0"/>
              <a:t>Electron Ion Collider Physics Group @ JLab</a:t>
            </a:r>
          </a:p>
        </p:txBody>
      </p:sp>
      <p:sp>
        <p:nvSpPr>
          <p:cNvPr id="3" name="Content Placeholder 2">
            <a:extLst>
              <a:ext uri="{FF2B5EF4-FFF2-40B4-BE49-F238E27FC236}">
                <a16:creationId xmlns:a16="http://schemas.microsoft.com/office/drawing/2014/main" id="{8CD3BE41-3117-3443-8574-DB4977BCEAC5}"/>
              </a:ext>
            </a:extLst>
          </p:cNvPr>
          <p:cNvSpPr>
            <a:spLocks noGrp="1"/>
          </p:cNvSpPr>
          <p:nvPr>
            <p:ph idx="1"/>
          </p:nvPr>
        </p:nvSpPr>
        <p:spPr>
          <a:xfrm>
            <a:off x="308919" y="840277"/>
            <a:ext cx="8563776" cy="4862434"/>
          </a:xfrm>
        </p:spPr>
        <p:txBody>
          <a:bodyPr>
            <a:normAutofit fontScale="92500" lnSpcReduction="20000"/>
          </a:bodyPr>
          <a:lstStyle/>
          <a:p>
            <a:r>
              <a:rPr lang="en-US" dirty="0"/>
              <a:t>Core Group</a:t>
            </a:r>
          </a:p>
          <a:p>
            <a:pPr lvl="1"/>
            <a:r>
              <a:rPr lang="en-US" dirty="0"/>
              <a:t>Douglas Higinbotham (head)</a:t>
            </a:r>
          </a:p>
          <a:p>
            <a:pPr lvl="1"/>
            <a:r>
              <a:rPr lang="en-US" dirty="0"/>
              <a:t>Markus Diefenthaler</a:t>
            </a:r>
          </a:p>
          <a:p>
            <a:pPr lvl="1"/>
            <a:r>
              <a:rPr lang="en-US" dirty="0"/>
              <a:t>Yulia Furletova</a:t>
            </a:r>
          </a:p>
          <a:p>
            <a:pPr lvl="1"/>
            <a:r>
              <a:rPr lang="en-US" dirty="0"/>
              <a:t>Dmitry Romanov </a:t>
            </a:r>
          </a:p>
          <a:p>
            <a:r>
              <a:rPr lang="en-US" dirty="0"/>
              <a:t>Matrixed to the Group </a:t>
            </a:r>
          </a:p>
          <a:p>
            <a:pPr lvl="1"/>
            <a:r>
              <a:rPr lang="en-US" dirty="0"/>
              <a:t>Volker Burkert (from Hall B)</a:t>
            </a:r>
          </a:p>
          <a:p>
            <a:pPr lvl="1"/>
            <a:r>
              <a:rPr lang="en-US" dirty="0"/>
              <a:t>Christian Weiss (from Theory)</a:t>
            </a:r>
          </a:p>
          <a:p>
            <a:r>
              <a:rPr lang="en-US" dirty="0"/>
              <a:t>EIC Fellows (funded by Virginia)</a:t>
            </a:r>
          </a:p>
          <a:p>
            <a:pPr lvl="1"/>
            <a:r>
              <a:rPr lang="en-US" dirty="0"/>
              <a:t>2019/20</a:t>
            </a:r>
          </a:p>
          <a:p>
            <a:pPr lvl="2"/>
            <a:r>
              <a:rPr lang="en-US" dirty="0"/>
              <a:t>2 postdocs</a:t>
            </a:r>
          </a:p>
          <a:p>
            <a:pPr lvl="2"/>
            <a:r>
              <a:rPr lang="en-US" dirty="0"/>
              <a:t>1 graduate student</a:t>
            </a:r>
          </a:p>
          <a:p>
            <a:pPr lvl="1"/>
            <a:r>
              <a:rPr lang="en-US" dirty="0"/>
              <a:t>2020/21</a:t>
            </a:r>
          </a:p>
          <a:p>
            <a:pPr lvl="2"/>
            <a:r>
              <a:rPr lang="en-US" dirty="0"/>
              <a:t>3 postdocs</a:t>
            </a:r>
          </a:p>
          <a:p>
            <a:pPr lvl="2"/>
            <a:r>
              <a:rPr lang="en-US" dirty="0"/>
              <a:t>3 graduate students</a:t>
            </a:r>
          </a:p>
          <a:p>
            <a:r>
              <a:rPr lang="en-US" dirty="0"/>
              <a:t>SULI student working remotely</a:t>
            </a:r>
          </a:p>
          <a:p>
            <a:r>
              <a:rPr lang="en-US" b="1" dirty="0"/>
              <a:t>And MANY JLab users and staff are contributing to the EIC efforts!</a:t>
            </a:r>
          </a:p>
          <a:p>
            <a:pPr marL="0" indent="0">
              <a:buNone/>
            </a:pPr>
            <a:endParaRPr lang="en-US" b="1" dirty="0"/>
          </a:p>
          <a:p>
            <a:endParaRPr lang="en-US" dirty="0"/>
          </a:p>
        </p:txBody>
      </p:sp>
      <p:sp>
        <p:nvSpPr>
          <p:cNvPr id="4" name="Footer Placeholder 3">
            <a:extLst>
              <a:ext uri="{FF2B5EF4-FFF2-40B4-BE49-F238E27FC236}">
                <a16:creationId xmlns:a16="http://schemas.microsoft.com/office/drawing/2014/main" id="{4AF2E70C-23B8-B646-97CB-1C88C66A57BB}"/>
              </a:ext>
            </a:extLst>
          </p:cNvPr>
          <p:cNvSpPr>
            <a:spLocks noGrp="1"/>
          </p:cNvSpPr>
          <p:nvPr>
            <p:ph type="ftr" sz="quarter" idx="11"/>
          </p:nvPr>
        </p:nvSpPr>
        <p:spPr/>
        <p:txBody>
          <a:bodyPr/>
          <a:lstStyle/>
          <a:p>
            <a:r>
              <a:rPr lang="en-US" dirty="0"/>
              <a:t>Electron Ion Collider Physics</a:t>
            </a:r>
          </a:p>
        </p:txBody>
      </p:sp>
      <p:sp>
        <p:nvSpPr>
          <p:cNvPr id="5" name="Slide Number Placeholder 4">
            <a:extLst>
              <a:ext uri="{FF2B5EF4-FFF2-40B4-BE49-F238E27FC236}">
                <a16:creationId xmlns:a16="http://schemas.microsoft.com/office/drawing/2014/main" id="{D2C00FB4-2FC5-C346-B858-28CDC302FB47}"/>
              </a:ext>
            </a:extLst>
          </p:cNvPr>
          <p:cNvSpPr>
            <a:spLocks noGrp="1"/>
          </p:cNvSpPr>
          <p:nvPr>
            <p:ph type="sldNum" sz="quarter" idx="12"/>
          </p:nvPr>
        </p:nvSpPr>
        <p:spPr/>
        <p:txBody>
          <a:bodyPr/>
          <a:lstStyle/>
          <a:p>
            <a:fld id="{07E1C93C-5050-FC42-8F10-D22D4F119D13}" type="slidenum">
              <a:rPr lang="en-US" smtClean="0"/>
              <a:pPr/>
              <a:t>2</a:t>
            </a:fld>
            <a:endParaRPr lang="en-US" dirty="0"/>
          </a:p>
        </p:txBody>
      </p:sp>
      <p:sp>
        <p:nvSpPr>
          <p:cNvPr id="7" name="TextBox 6">
            <a:extLst>
              <a:ext uri="{FF2B5EF4-FFF2-40B4-BE49-F238E27FC236}">
                <a16:creationId xmlns:a16="http://schemas.microsoft.com/office/drawing/2014/main" id="{5F3A85C5-117F-B64A-A99D-1CB9628D7BCE}"/>
              </a:ext>
            </a:extLst>
          </p:cNvPr>
          <p:cNvSpPr txBox="1"/>
          <p:nvPr/>
        </p:nvSpPr>
        <p:spPr>
          <a:xfrm>
            <a:off x="-6778" y="5701734"/>
            <a:ext cx="9144000" cy="646331"/>
          </a:xfrm>
          <a:prstGeom prst="rect">
            <a:avLst/>
          </a:prstGeom>
          <a:noFill/>
        </p:spPr>
        <p:txBody>
          <a:bodyPr wrap="square" rtlCol="0">
            <a:spAutoFit/>
          </a:bodyPr>
          <a:lstStyle/>
          <a:p>
            <a:pPr algn="ctr"/>
            <a:r>
              <a:rPr lang="en-US" dirty="0"/>
              <a:t>Weekly Multi-Divisional Meeting To Discuss Progress In Physics, Theory, Accelerator and Computation Science with a database of talks stored in a </a:t>
            </a:r>
            <a:r>
              <a:rPr lang="en-US" dirty="0">
                <a:hlinkClick r:id="rId2"/>
              </a:rPr>
              <a:t>DOCDB</a:t>
            </a:r>
            <a:r>
              <a:rPr lang="en-US" dirty="0"/>
              <a:t> </a:t>
            </a:r>
          </a:p>
        </p:txBody>
      </p:sp>
      <p:pic>
        <p:nvPicPr>
          <p:cNvPr id="9" name="Picture 8">
            <a:extLst>
              <a:ext uri="{FF2B5EF4-FFF2-40B4-BE49-F238E27FC236}">
                <a16:creationId xmlns:a16="http://schemas.microsoft.com/office/drawing/2014/main" id="{098E7676-AF4B-8847-877E-BE773C60DFA8}"/>
              </a:ext>
            </a:extLst>
          </p:cNvPr>
          <p:cNvPicPr>
            <a:picLocks noChangeAspect="1"/>
          </p:cNvPicPr>
          <p:nvPr/>
        </p:nvPicPr>
        <p:blipFill>
          <a:blip r:embed="rId3"/>
          <a:stretch>
            <a:fillRect/>
          </a:stretch>
        </p:blipFill>
        <p:spPr>
          <a:xfrm>
            <a:off x="5953032" y="840277"/>
            <a:ext cx="2919663" cy="3893736"/>
          </a:xfrm>
          <a:prstGeom prst="rect">
            <a:avLst/>
          </a:prstGeom>
        </p:spPr>
      </p:pic>
      <p:sp>
        <p:nvSpPr>
          <p:cNvPr id="10" name="TextBox 9">
            <a:extLst>
              <a:ext uri="{FF2B5EF4-FFF2-40B4-BE49-F238E27FC236}">
                <a16:creationId xmlns:a16="http://schemas.microsoft.com/office/drawing/2014/main" id="{FA0BD879-3D9A-B249-8C37-D77881772EFB}"/>
              </a:ext>
            </a:extLst>
          </p:cNvPr>
          <p:cNvSpPr txBox="1"/>
          <p:nvPr/>
        </p:nvSpPr>
        <p:spPr>
          <a:xfrm>
            <a:off x="5895149" y="4692372"/>
            <a:ext cx="2952603" cy="307777"/>
          </a:xfrm>
          <a:prstGeom prst="rect">
            <a:avLst/>
          </a:prstGeom>
          <a:noFill/>
        </p:spPr>
        <p:txBody>
          <a:bodyPr wrap="none" rtlCol="0">
            <a:spAutoFit/>
          </a:bodyPr>
          <a:lstStyle/>
          <a:p>
            <a:r>
              <a:rPr lang="en-US" sz="1400" b="1" dirty="0"/>
              <a:t>working from home during pandemic</a:t>
            </a:r>
          </a:p>
        </p:txBody>
      </p:sp>
    </p:spTree>
    <p:extLst>
      <p:ext uri="{BB962C8B-B14F-4D97-AF65-F5344CB8AC3E}">
        <p14:creationId xmlns:p14="http://schemas.microsoft.com/office/powerpoint/2010/main" val="3923290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Summary</a:t>
            </a:r>
          </a:p>
        </p:txBody>
      </p:sp>
      <p:sp>
        <p:nvSpPr>
          <p:cNvPr id="4" name="Text Placeholder 3"/>
          <p:cNvSpPr>
            <a:spLocks noGrp="1"/>
          </p:cNvSpPr>
          <p:nvPr>
            <p:ph type="body" sz="quarter" idx="14"/>
          </p:nvPr>
        </p:nvSpPr>
        <p:spPr/>
        <p:txBody>
          <a:bodyPr/>
          <a:lstStyle/>
          <a:p>
            <a:r>
              <a:rPr lang="en-US" dirty="0" err="1"/>
              <a:t>doug@jlab.org</a:t>
            </a:r>
            <a:endParaRPr lang="en-US" dirty="0"/>
          </a:p>
        </p:txBody>
      </p:sp>
      <p:sp>
        <p:nvSpPr>
          <p:cNvPr id="5" name="Date Placeholder 4"/>
          <p:cNvSpPr>
            <a:spLocks noGrp="1"/>
          </p:cNvSpPr>
          <p:nvPr>
            <p:ph type="dt" sz="half" idx="15"/>
          </p:nvPr>
        </p:nvSpPr>
        <p:spPr/>
        <p:txBody>
          <a:bodyPr/>
          <a:lstStyle/>
          <a:p>
            <a:fld id="{BDC57488-3539-8349-95E7-E0E3D7B2EDB0}" type="datetime2">
              <a:rPr lang="en-US" smtClean="0"/>
              <a:pPr/>
              <a:t>Thursday, July 16, 2020</a:t>
            </a:fld>
            <a:endParaRPr lang="en-US" dirty="0"/>
          </a:p>
        </p:txBody>
      </p:sp>
      <p:sp>
        <p:nvSpPr>
          <p:cNvPr id="6" name="Text Placeholder 5"/>
          <p:cNvSpPr>
            <a:spLocks noGrp="1"/>
          </p:cNvSpPr>
          <p:nvPr>
            <p:ph type="body" sz="quarter" idx="16"/>
          </p:nvPr>
        </p:nvSpPr>
        <p:spPr/>
        <p:txBody>
          <a:bodyPr>
            <a:normAutofit fontScale="85000" lnSpcReduction="20000"/>
          </a:bodyPr>
          <a:lstStyle/>
          <a:p>
            <a:r>
              <a:rPr lang="en-US" dirty="0"/>
              <a:t>Douglas Higinbotham</a:t>
            </a:r>
          </a:p>
          <a:p>
            <a:r>
              <a:rPr lang="en-US" dirty="0"/>
              <a:t>Physics Division, EIC Center		</a:t>
            </a:r>
          </a:p>
        </p:txBody>
      </p:sp>
      <p:sp>
        <p:nvSpPr>
          <p:cNvPr id="7" name="Text Placeholder 6"/>
          <p:cNvSpPr>
            <a:spLocks noGrp="1"/>
          </p:cNvSpPr>
          <p:nvPr>
            <p:ph type="body" sz="quarter" idx="17"/>
          </p:nvPr>
        </p:nvSpPr>
        <p:spPr>
          <a:xfrm>
            <a:off x="318637" y="1726357"/>
            <a:ext cx="4193695" cy="3861333"/>
          </a:xfrm>
        </p:spPr>
        <p:txBody>
          <a:bodyPr>
            <a:normAutofit fontScale="92500" lnSpcReduction="10000"/>
          </a:bodyPr>
          <a:lstStyle/>
          <a:p>
            <a:r>
              <a:rPr lang="en-US" dirty="0" err="1"/>
              <a:t>Jlab</a:t>
            </a:r>
            <a:r>
              <a:rPr lang="en-US" dirty="0"/>
              <a:t> has a strong commitment to furthering the science case for the EIC.</a:t>
            </a:r>
          </a:p>
          <a:p>
            <a:r>
              <a:rPr lang="en-US" dirty="0"/>
              <a:t>Further development the physics of the project and the requirement for the 1</a:t>
            </a:r>
            <a:r>
              <a:rPr lang="en-US" baseline="30000" dirty="0"/>
              <a:t>st</a:t>
            </a:r>
            <a:r>
              <a:rPr lang="en-US" dirty="0"/>
              <a:t> interaction region.</a:t>
            </a:r>
          </a:p>
          <a:p>
            <a:r>
              <a:rPr lang="en-US" dirty="0"/>
              <a:t>Refining the physics case for a 2</a:t>
            </a:r>
            <a:r>
              <a:rPr lang="en-US" baseline="30000" dirty="0"/>
              <a:t>nd</a:t>
            </a:r>
            <a:r>
              <a:rPr lang="en-US" dirty="0"/>
              <a:t> interaction region.</a:t>
            </a:r>
          </a:p>
          <a:p>
            <a:r>
              <a:rPr lang="en-US" dirty="0"/>
              <a:t>Very strong involvement of the Jefferson Lab user community in the physics of the EIC and detector development!</a:t>
            </a:r>
          </a:p>
        </p:txBody>
      </p:sp>
      <p:pic>
        <p:nvPicPr>
          <p:cNvPr id="8" name="Picture Placeholder 7">
            <a:extLst>
              <a:ext uri="{FF2B5EF4-FFF2-40B4-BE49-F238E27FC236}">
                <a16:creationId xmlns:a16="http://schemas.microsoft.com/office/drawing/2014/main" id="{DCF7A142-FD60-D944-B68C-6BF820743641}"/>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tretch>
            <a:fillRect/>
          </a:stretch>
        </p:blipFill>
        <p:spPr>
          <a:xfrm>
            <a:off x="4645152" y="1417314"/>
            <a:ext cx="4268435" cy="4580488"/>
          </a:xfrm>
          <a:prstGeom prst="rect">
            <a:avLst/>
          </a:prstGeom>
          <a:effectLst/>
        </p:spPr>
      </p:pic>
      <p:sp>
        <p:nvSpPr>
          <p:cNvPr id="9" name="TextBox 8">
            <a:extLst>
              <a:ext uri="{FF2B5EF4-FFF2-40B4-BE49-F238E27FC236}">
                <a16:creationId xmlns:a16="http://schemas.microsoft.com/office/drawing/2014/main" id="{6BE5C389-D99B-9942-9102-5089111F6314}"/>
              </a:ext>
            </a:extLst>
          </p:cNvPr>
          <p:cNvSpPr txBox="1"/>
          <p:nvPr/>
        </p:nvSpPr>
        <p:spPr>
          <a:xfrm>
            <a:off x="6473952" y="2697480"/>
            <a:ext cx="478016" cy="369332"/>
          </a:xfrm>
          <a:prstGeom prst="rect">
            <a:avLst/>
          </a:prstGeom>
          <a:noFill/>
        </p:spPr>
        <p:txBody>
          <a:bodyPr wrap="none" rtlCol="0">
            <a:spAutoFit/>
          </a:bodyPr>
          <a:lstStyle/>
          <a:p>
            <a:r>
              <a:rPr lang="en-US" dirty="0"/>
              <a:t>EIC</a:t>
            </a:r>
          </a:p>
        </p:txBody>
      </p:sp>
    </p:spTree>
    <p:extLst>
      <p:ext uri="{BB962C8B-B14F-4D97-AF65-F5344CB8AC3E}">
        <p14:creationId xmlns:p14="http://schemas.microsoft.com/office/powerpoint/2010/main" val="354149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3D201-8A29-EB43-972A-BA20794DE539}"/>
              </a:ext>
            </a:extLst>
          </p:cNvPr>
          <p:cNvSpPr>
            <a:spLocks noGrp="1"/>
          </p:cNvSpPr>
          <p:nvPr>
            <p:ph type="title"/>
          </p:nvPr>
        </p:nvSpPr>
        <p:spPr/>
        <p:txBody>
          <a:bodyPr/>
          <a:lstStyle/>
          <a:p>
            <a:r>
              <a:rPr lang="en-US" dirty="0"/>
              <a:t>October Review of Two Competing EIC Designs</a:t>
            </a:r>
          </a:p>
        </p:txBody>
      </p:sp>
      <p:sp>
        <p:nvSpPr>
          <p:cNvPr id="3" name="Content Placeholder 2">
            <a:extLst>
              <a:ext uri="{FF2B5EF4-FFF2-40B4-BE49-F238E27FC236}">
                <a16:creationId xmlns:a16="http://schemas.microsoft.com/office/drawing/2014/main" id="{CBE74991-F038-344F-AAD3-0DFC2EA6F549}"/>
              </a:ext>
            </a:extLst>
          </p:cNvPr>
          <p:cNvSpPr>
            <a:spLocks noGrp="1"/>
          </p:cNvSpPr>
          <p:nvPr>
            <p:ph idx="1"/>
          </p:nvPr>
        </p:nvSpPr>
        <p:spPr>
          <a:xfrm>
            <a:off x="162998" y="966055"/>
            <a:ext cx="4491860" cy="5381694"/>
          </a:xfrm>
        </p:spPr>
        <p:txBody>
          <a:bodyPr>
            <a:normAutofit fontScale="92500" lnSpcReduction="10000"/>
          </a:bodyPr>
          <a:lstStyle/>
          <a:p>
            <a:r>
              <a:rPr lang="en-US" sz="2400" dirty="0"/>
              <a:t>For e-N collisions:</a:t>
            </a:r>
          </a:p>
          <a:p>
            <a:pPr lvl="1"/>
            <a:r>
              <a:rPr lang="en-US" sz="2200" dirty="0"/>
              <a:t>Polarized beams: e, p, d/</a:t>
            </a:r>
            <a:r>
              <a:rPr lang="en-US" sz="2200" baseline="30000" dirty="0"/>
              <a:t>3</a:t>
            </a:r>
            <a:r>
              <a:rPr lang="en-US" sz="2200" dirty="0"/>
              <a:t>He (effective neutron)</a:t>
            </a:r>
          </a:p>
          <a:p>
            <a:pPr lvl="1"/>
            <a:r>
              <a:rPr lang="en-US" sz="2200" dirty="0"/>
              <a:t>e beam 5-10(20) GeV</a:t>
            </a:r>
          </a:p>
          <a:p>
            <a:pPr lvl="1"/>
            <a:r>
              <a:rPr lang="en-US" sz="2200" dirty="0"/>
              <a:t>Luminosity ~ 10</a:t>
            </a:r>
            <a:r>
              <a:rPr lang="en-US" sz="2200" baseline="30000" dirty="0"/>
              <a:t>33-34</a:t>
            </a:r>
            <a:r>
              <a:rPr lang="en-US" sz="2200" dirty="0"/>
              <a:t> cm</a:t>
            </a:r>
            <a:r>
              <a:rPr lang="en-US" sz="2200" baseline="30000" dirty="0"/>
              <a:t>-2</a:t>
            </a:r>
            <a:r>
              <a:rPr lang="en-US" sz="2200" dirty="0"/>
              <a:t>sec</a:t>
            </a:r>
            <a:r>
              <a:rPr lang="en-US" sz="2200" baseline="30000" dirty="0"/>
              <a:t>-1  </a:t>
            </a:r>
          </a:p>
          <a:p>
            <a:pPr lvl="1"/>
            <a:r>
              <a:rPr lang="en-US" sz="2200" dirty="0"/>
              <a:t>100-1000 times HERA</a:t>
            </a:r>
          </a:p>
          <a:p>
            <a:pPr lvl="1"/>
            <a:r>
              <a:rPr lang="en-US" sz="2200" dirty="0"/>
              <a:t>20-100 (140) GeV variable center of mass energy</a:t>
            </a:r>
          </a:p>
          <a:p>
            <a:r>
              <a:rPr lang="en-US" sz="2400" dirty="0"/>
              <a:t>For e-A collisions:</a:t>
            </a:r>
          </a:p>
          <a:p>
            <a:pPr lvl="1"/>
            <a:r>
              <a:rPr lang="en-US" sz="2200" dirty="0"/>
              <a:t>Wide range in nuclei</a:t>
            </a:r>
          </a:p>
          <a:p>
            <a:pPr lvl="1"/>
            <a:r>
              <a:rPr lang="en-US" sz="2200" dirty="0"/>
              <a:t>Luminosity per nucleon same as e-p</a:t>
            </a:r>
          </a:p>
          <a:p>
            <a:pPr lvl="1"/>
            <a:r>
              <a:rPr lang="en-US" sz="2200" dirty="0"/>
              <a:t>Variable center of mass energy </a:t>
            </a:r>
          </a:p>
          <a:p>
            <a:r>
              <a:rPr lang="en-US" sz="2400" dirty="0"/>
              <a:t>Key Supporting Documents</a:t>
            </a:r>
          </a:p>
          <a:p>
            <a:pPr lvl="1"/>
            <a:r>
              <a:rPr lang="en-US" sz="2200" dirty="0">
                <a:hlinkClick r:id="rId2">
                  <a:extLst>
                    <a:ext uri="{A12FA001-AC4F-418D-AE19-62706E023703}">
                      <ahyp:hlinkClr xmlns:ahyp="http://schemas.microsoft.com/office/drawing/2018/hyperlinkcolor" val="tx"/>
                    </a:ext>
                  </a:extLst>
                </a:hlinkClick>
              </a:rPr>
              <a:t>EIC White Paper</a:t>
            </a:r>
          </a:p>
          <a:p>
            <a:pPr lvl="1"/>
            <a:r>
              <a:rPr lang="en-US" sz="2200" dirty="0">
                <a:hlinkClick r:id="rId3"/>
              </a:rPr>
              <a:t>National Academy of Science Report</a:t>
            </a:r>
            <a:r>
              <a:rPr lang="en-US" sz="2200" dirty="0"/>
              <a:t> </a:t>
            </a:r>
          </a:p>
          <a:p>
            <a:endParaRPr lang="en-US" dirty="0"/>
          </a:p>
        </p:txBody>
      </p:sp>
      <p:sp>
        <p:nvSpPr>
          <p:cNvPr id="4" name="Footer Placeholder 3">
            <a:extLst>
              <a:ext uri="{FF2B5EF4-FFF2-40B4-BE49-F238E27FC236}">
                <a16:creationId xmlns:a16="http://schemas.microsoft.com/office/drawing/2014/main" id="{8FC763A5-9421-8D44-AD5E-D89A0307E578}"/>
              </a:ext>
            </a:extLst>
          </p:cNvPr>
          <p:cNvSpPr>
            <a:spLocks noGrp="1"/>
          </p:cNvSpPr>
          <p:nvPr>
            <p:ph type="ftr" sz="quarter" idx="11"/>
          </p:nvPr>
        </p:nvSpPr>
        <p:spPr/>
        <p:txBody>
          <a:bodyPr/>
          <a:lstStyle/>
          <a:p>
            <a:r>
              <a:rPr lang="en-US" dirty="0"/>
              <a:t>Electron Ion Collider Physics</a:t>
            </a:r>
          </a:p>
        </p:txBody>
      </p:sp>
      <p:sp>
        <p:nvSpPr>
          <p:cNvPr id="5" name="Slide Number Placeholder 4">
            <a:extLst>
              <a:ext uri="{FF2B5EF4-FFF2-40B4-BE49-F238E27FC236}">
                <a16:creationId xmlns:a16="http://schemas.microsoft.com/office/drawing/2014/main" id="{28779D76-1858-F24E-BFAB-07986440D8F5}"/>
              </a:ext>
            </a:extLst>
          </p:cNvPr>
          <p:cNvSpPr>
            <a:spLocks noGrp="1"/>
          </p:cNvSpPr>
          <p:nvPr>
            <p:ph type="sldNum" sz="quarter" idx="12"/>
          </p:nvPr>
        </p:nvSpPr>
        <p:spPr/>
        <p:txBody>
          <a:bodyPr/>
          <a:lstStyle/>
          <a:p>
            <a:fld id="{07E1C93C-5050-FC42-8F10-D22D4F119D13}" type="slidenum">
              <a:rPr lang="en-US" smtClean="0"/>
              <a:pPr/>
              <a:t>3</a:t>
            </a:fld>
            <a:endParaRPr lang="en-US" dirty="0"/>
          </a:p>
        </p:txBody>
      </p:sp>
      <p:pic>
        <p:nvPicPr>
          <p:cNvPr id="8" name="Picture Placeholder 7">
            <a:extLst>
              <a:ext uri="{FF2B5EF4-FFF2-40B4-BE49-F238E27FC236}">
                <a16:creationId xmlns:a16="http://schemas.microsoft.com/office/drawing/2014/main" id="{1ED7FEE3-0C2C-BC4C-88D2-007FAF99BCF8}"/>
              </a:ext>
            </a:extLst>
          </p:cNvPr>
          <p:cNvPicPr>
            <a:picLocks noGrp="1" noChangeAspect="1"/>
          </p:cNvPicPr>
          <p:nvPr>
            <p:ph type="pic" sz="quarter" idx="13"/>
          </p:nvPr>
        </p:nvPicPr>
        <p:blipFill>
          <a:blip r:embed="rId4"/>
          <a:srcRect t="9527" b="9527"/>
          <a:stretch>
            <a:fillRect/>
          </a:stretch>
        </p:blipFill>
        <p:spPr>
          <a:prstGeom prst="rect">
            <a:avLst/>
          </a:prstGeom>
        </p:spPr>
      </p:pic>
      <p:pic>
        <p:nvPicPr>
          <p:cNvPr id="9" name="Picture Placeholder 8">
            <a:extLst>
              <a:ext uri="{FF2B5EF4-FFF2-40B4-BE49-F238E27FC236}">
                <a16:creationId xmlns:a16="http://schemas.microsoft.com/office/drawing/2014/main" id="{1D7EBE73-AFE0-B543-88AC-BED991D496E8}"/>
              </a:ext>
            </a:extLst>
          </p:cNvPr>
          <p:cNvPicPr>
            <a:picLocks noGrp="1" noChangeAspect="1"/>
          </p:cNvPicPr>
          <p:nvPr>
            <p:ph type="pic" sz="quarter" idx="14"/>
          </p:nvPr>
        </p:nvPicPr>
        <p:blipFill>
          <a:blip r:embed="rId5"/>
          <a:stretch>
            <a:fillRect/>
          </a:stretch>
        </p:blipFill>
        <p:spPr>
          <a:xfrm>
            <a:off x="4654859" y="3989306"/>
            <a:ext cx="4117666" cy="1853090"/>
          </a:xfrm>
          <a:prstGeom prst="rect">
            <a:avLst/>
          </a:prstGeom>
        </p:spPr>
      </p:pic>
      <p:sp>
        <p:nvSpPr>
          <p:cNvPr id="10" name="Rectangle 9">
            <a:extLst>
              <a:ext uri="{FF2B5EF4-FFF2-40B4-BE49-F238E27FC236}">
                <a16:creationId xmlns:a16="http://schemas.microsoft.com/office/drawing/2014/main" id="{421B078A-0BC9-A049-B9DE-A08F8B3ADAA6}"/>
              </a:ext>
            </a:extLst>
          </p:cNvPr>
          <p:cNvSpPr/>
          <p:nvPr/>
        </p:nvSpPr>
        <p:spPr>
          <a:xfrm>
            <a:off x="6412968" y="5647035"/>
            <a:ext cx="601447" cy="338554"/>
          </a:xfrm>
          <a:prstGeom prst="rect">
            <a:avLst/>
          </a:prstGeom>
        </p:spPr>
        <p:txBody>
          <a:bodyPr wrap="none">
            <a:spAutoFit/>
          </a:bodyPr>
          <a:lstStyle/>
          <a:p>
            <a:r>
              <a:rPr lang="en-US" sz="1600" dirty="0"/>
              <a:t>JLEIC</a:t>
            </a:r>
          </a:p>
        </p:txBody>
      </p:sp>
    </p:spTree>
    <p:extLst>
      <p:ext uri="{BB962C8B-B14F-4D97-AF65-F5344CB8AC3E}">
        <p14:creationId xmlns:p14="http://schemas.microsoft.com/office/powerpoint/2010/main" val="3848210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983F3-C462-1046-9B59-11D755C6668A}"/>
              </a:ext>
            </a:extLst>
          </p:cNvPr>
          <p:cNvSpPr>
            <a:spLocks noGrp="1"/>
          </p:cNvSpPr>
          <p:nvPr>
            <p:ph type="title"/>
          </p:nvPr>
        </p:nvSpPr>
        <p:spPr/>
        <p:txBody>
          <a:bodyPr/>
          <a:lstStyle/>
          <a:p>
            <a:r>
              <a:rPr lang="en-US" dirty="0"/>
              <a:t>Site Selection &amp; Intellectual Ownership of the Physics</a:t>
            </a:r>
          </a:p>
        </p:txBody>
      </p:sp>
      <p:sp>
        <p:nvSpPr>
          <p:cNvPr id="3" name="Content Placeholder 2">
            <a:extLst>
              <a:ext uri="{FF2B5EF4-FFF2-40B4-BE49-F238E27FC236}">
                <a16:creationId xmlns:a16="http://schemas.microsoft.com/office/drawing/2014/main" id="{F9CB2596-969E-0940-8F1E-FD71FE76E4D6}"/>
              </a:ext>
            </a:extLst>
          </p:cNvPr>
          <p:cNvSpPr>
            <a:spLocks noGrp="1"/>
          </p:cNvSpPr>
          <p:nvPr>
            <p:ph idx="1"/>
          </p:nvPr>
        </p:nvSpPr>
        <p:spPr/>
        <p:txBody>
          <a:bodyPr>
            <a:normAutofit fontScale="92500"/>
          </a:bodyPr>
          <a:lstStyle/>
          <a:p>
            <a:r>
              <a:rPr lang="en-US" sz="2400" dirty="0"/>
              <a:t>CD0 was approved Dec. 19</a:t>
            </a:r>
            <a:r>
              <a:rPr lang="en-US" sz="2400" baseline="30000" dirty="0"/>
              <a:t>th</a:t>
            </a:r>
            <a:r>
              <a:rPr lang="en-US" sz="2400" dirty="0"/>
              <a:t> with an announcement from the DOE department of energy on Jan. 9</a:t>
            </a:r>
            <a:r>
              <a:rPr lang="en-US" sz="2400" baseline="30000" dirty="0"/>
              <a:t>th</a:t>
            </a:r>
            <a:r>
              <a:rPr lang="en-US" sz="2400" dirty="0"/>
              <a:t> </a:t>
            </a:r>
            <a:r>
              <a:rPr lang="en-US" sz="2400" dirty="0">
                <a:hlinkClick r:id="rId2"/>
              </a:rPr>
              <a:t>https://www.energy.gov/articles/us-department-energy-selects-brookhaven-national-laboratory-host-major-new-nuclear-physics</a:t>
            </a:r>
            <a:r>
              <a:rPr lang="en-US" sz="2400" dirty="0"/>
              <a:t> </a:t>
            </a:r>
          </a:p>
          <a:p>
            <a:r>
              <a:rPr lang="en-US" sz="2400" dirty="0"/>
              <a:t>While we were understandably disappointed, Tim Hallman came to JLab after site selection and encouraged us to continue to develop our intellectual ownership of the physics.   </a:t>
            </a:r>
          </a:p>
          <a:p>
            <a:r>
              <a:rPr lang="en-US" sz="2400" dirty="0"/>
              <a:t>This idea really resonated with many of us and a very positive partnership and commitment to the EIC has continued to grow since site selection </a:t>
            </a:r>
          </a:p>
          <a:p>
            <a:r>
              <a:rPr lang="en-US" sz="2400" dirty="0"/>
              <a:t>This commitment to the EIC was formalized with the BNL-JLAB Partnership Agreement, signed May 7, 2020.</a:t>
            </a:r>
          </a:p>
          <a:p>
            <a:r>
              <a:rPr lang="en-US" sz="2400" dirty="0"/>
              <a:t>Informally, this growing partnership can be seen online almost day of the week at our numerous EIC meetings, workshops, and discussions.</a:t>
            </a:r>
          </a:p>
        </p:txBody>
      </p:sp>
      <p:sp>
        <p:nvSpPr>
          <p:cNvPr id="4" name="Footer Placeholder 3">
            <a:extLst>
              <a:ext uri="{FF2B5EF4-FFF2-40B4-BE49-F238E27FC236}">
                <a16:creationId xmlns:a16="http://schemas.microsoft.com/office/drawing/2014/main" id="{67B1F6BF-1CBE-2043-BAAE-DCC7A0F554E2}"/>
              </a:ext>
            </a:extLst>
          </p:cNvPr>
          <p:cNvSpPr>
            <a:spLocks noGrp="1"/>
          </p:cNvSpPr>
          <p:nvPr>
            <p:ph type="ftr" sz="quarter" idx="11"/>
          </p:nvPr>
        </p:nvSpPr>
        <p:spPr/>
        <p:txBody>
          <a:bodyPr/>
          <a:lstStyle/>
          <a:p>
            <a:r>
              <a:rPr lang="en-US" dirty="0"/>
              <a:t>Electron Ion Collider Physics</a:t>
            </a:r>
          </a:p>
        </p:txBody>
      </p:sp>
      <p:sp>
        <p:nvSpPr>
          <p:cNvPr id="5" name="Slide Number Placeholder 4">
            <a:extLst>
              <a:ext uri="{FF2B5EF4-FFF2-40B4-BE49-F238E27FC236}">
                <a16:creationId xmlns:a16="http://schemas.microsoft.com/office/drawing/2014/main" id="{8AEB883E-AFB3-D44F-8805-4C49CE83053F}"/>
              </a:ext>
            </a:extLst>
          </p:cNvPr>
          <p:cNvSpPr>
            <a:spLocks noGrp="1"/>
          </p:cNvSpPr>
          <p:nvPr>
            <p:ph type="sldNum" sz="quarter" idx="12"/>
          </p:nvPr>
        </p:nvSpPr>
        <p:spPr/>
        <p:txBody>
          <a:bodyPr/>
          <a:lstStyle/>
          <a:p>
            <a:fld id="{07E1C93C-5050-FC42-8F10-D22D4F119D13}" type="slidenum">
              <a:rPr lang="en-US" smtClean="0"/>
              <a:pPr/>
              <a:t>4</a:t>
            </a:fld>
            <a:endParaRPr lang="en-US" dirty="0"/>
          </a:p>
        </p:txBody>
      </p:sp>
    </p:spTree>
    <p:extLst>
      <p:ext uri="{BB962C8B-B14F-4D97-AF65-F5344CB8AC3E}">
        <p14:creationId xmlns:p14="http://schemas.microsoft.com/office/powerpoint/2010/main" val="2240643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72013-B401-BE40-9A8C-EFA234E30B74}"/>
              </a:ext>
            </a:extLst>
          </p:cNvPr>
          <p:cNvSpPr>
            <a:spLocks noGrp="1"/>
          </p:cNvSpPr>
          <p:nvPr>
            <p:ph type="title"/>
          </p:nvPr>
        </p:nvSpPr>
        <p:spPr/>
        <p:txBody>
          <a:bodyPr/>
          <a:lstStyle/>
          <a:p>
            <a:r>
              <a:rPr lang="en-US" dirty="0"/>
              <a:t>EIC User Group Yellow Report Efforts </a:t>
            </a:r>
          </a:p>
        </p:txBody>
      </p:sp>
      <p:sp>
        <p:nvSpPr>
          <p:cNvPr id="3" name="Content Placeholder 2">
            <a:extLst>
              <a:ext uri="{FF2B5EF4-FFF2-40B4-BE49-F238E27FC236}">
                <a16:creationId xmlns:a16="http://schemas.microsoft.com/office/drawing/2014/main" id="{F67C3B2A-2DF0-8D4A-B96A-98D415C049E3}"/>
              </a:ext>
            </a:extLst>
          </p:cNvPr>
          <p:cNvSpPr>
            <a:spLocks noGrp="1"/>
          </p:cNvSpPr>
          <p:nvPr>
            <p:ph idx="1"/>
          </p:nvPr>
        </p:nvSpPr>
        <p:spPr>
          <a:xfrm>
            <a:off x="61520" y="900249"/>
            <a:ext cx="9082479" cy="5865778"/>
          </a:xfrm>
        </p:spPr>
        <p:txBody>
          <a:bodyPr>
            <a:normAutofit fontScale="92500" lnSpcReduction="20000"/>
          </a:bodyPr>
          <a:lstStyle/>
          <a:p>
            <a:r>
              <a:rPr lang="en-US" dirty="0"/>
              <a:t>Major focus of the entire EIC community to ensure the detectors can do the physics in the white paper and the national academy science reports.</a:t>
            </a:r>
          </a:p>
          <a:p>
            <a:r>
              <a:rPr lang="en-US" dirty="0"/>
              <a:t>Kick-off meeting at </a:t>
            </a:r>
            <a:r>
              <a:rPr lang="en-US" dirty="0">
                <a:hlinkClick r:id="rId2"/>
              </a:rPr>
              <a:t>MIT</a:t>
            </a:r>
            <a:r>
              <a:rPr lang="en-US" dirty="0"/>
              <a:t> in Dec. (in-person) and two online meetings hosted by </a:t>
            </a:r>
            <a:r>
              <a:rPr lang="en-US" dirty="0">
                <a:hlinkClick r:id="rId3"/>
              </a:rPr>
              <a:t>Temple</a:t>
            </a:r>
            <a:r>
              <a:rPr lang="en-US" dirty="0"/>
              <a:t>  and </a:t>
            </a:r>
            <a:r>
              <a:rPr lang="en-US" dirty="0">
                <a:hlinkClick r:id="rId4"/>
              </a:rPr>
              <a:t>Pavia</a:t>
            </a:r>
            <a:r>
              <a:rPr lang="en-US" dirty="0"/>
              <a:t> in May (both-remote)</a:t>
            </a:r>
          </a:p>
          <a:p>
            <a:r>
              <a:rPr lang="en-US" dirty="0"/>
              <a:t>Jefferson Lab User Community Heavily Involved In These Efforts!</a:t>
            </a:r>
          </a:p>
          <a:p>
            <a:pPr lvl="1"/>
            <a:r>
              <a:rPr lang="en-US" dirty="0">
                <a:hlinkClick r:id="rId5"/>
              </a:rPr>
              <a:t>http://www.eicug.org/web/content/yellow-report-physics-working-group</a:t>
            </a:r>
            <a:endParaRPr lang="en-US" dirty="0"/>
          </a:p>
          <a:p>
            <a:pPr lvl="1"/>
            <a:r>
              <a:rPr lang="en-US" dirty="0">
                <a:hlinkClick r:id="rId6"/>
              </a:rPr>
              <a:t>http://www.eicug.org/web/content/yellow-report-detector-working-group</a:t>
            </a:r>
            <a:r>
              <a:rPr lang="en-US" dirty="0"/>
              <a:t> </a:t>
            </a:r>
          </a:p>
          <a:p>
            <a:pPr lvl="1">
              <a:lnSpc>
                <a:spcPct val="120000"/>
              </a:lnSpc>
            </a:pPr>
            <a:r>
              <a:rPr lang="en-US" dirty="0"/>
              <a:t>Strong involvement by Jefferson Lab staff and users in all subgroups</a:t>
            </a:r>
          </a:p>
          <a:p>
            <a:pPr lvl="1">
              <a:lnSpc>
                <a:spcPct val="120000"/>
              </a:lnSpc>
            </a:pPr>
            <a:r>
              <a:rPr lang="en-US" dirty="0"/>
              <a:t>Bringing our experience from the recent 12GeV upgrade and ongoing detector development efforts to the EIC project</a:t>
            </a:r>
          </a:p>
          <a:p>
            <a:r>
              <a:rPr lang="en-US" dirty="0"/>
              <a:t>Staff Efforts Continuing Beyond the Yellow Reports</a:t>
            </a:r>
          </a:p>
          <a:p>
            <a:pPr lvl="1"/>
            <a:r>
              <a:rPr lang="en-US" dirty="0"/>
              <a:t>Physics</a:t>
            </a:r>
          </a:p>
          <a:p>
            <a:pPr lvl="2"/>
            <a:r>
              <a:rPr lang="en-US" dirty="0"/>
              <a:t>Exclusive Group </a:t>
            </a:r>
          </a:p>
          <a:p>
            <a:pPr lvl="2"/>
            <a:r>
              <a:rPr lang="en-US" dirty="0"/>
              <a:t>Semi-inclusive Group </a:t>
            </a:r>
          </a:p>
          <a:p>
            <a:pPr lvl="2"/>
            <a:r>
              <a:rPr lang="en-US" dirty="0"/>
              <a:t>Short-Range Correlations Group </a:t>
            </a:r>
          </a:p>
          <a:p>
            <a:pPr lvl="2"/>
            <a:r>
              <a:rPr lang="en-US" dirty="0"/>
              <a:t>Deuteron Working Group</a:t>
            </a:r>
          </a:p>
          <a:p>
            <a:pPr lvl="1"/>
            <a:r>
              <a:rPr lang="en-US" dirty="0"/>
              <a:t>Detector R&amp;D </a:t>
            </a:r>
          </a:p>
          <a:p>
            <a:pPr lvl="1"/>
            <a:r>
              <a:rPr lang="en-US" dirty="0"/>
              <a:t>Helping Refine the case for a 2</a:t>
            </a:r>
            <a:r>
              <a:rPr lang="en-US" baseline="30000" dirty="0"/>
              <a:t>nd</a:t>
            </a:r>
            <a:r>
              <a:rPr lang="en-US" dirty="0"/>
              <a:t> detector &amp; IR (likely a white paper in 2021)</a:t>
            </a:r>
          </a:p>
          <a:p>
            <a:r>
              <a:rPr lang="en-US" dirty="0"/>
              <a:t>The software working group ties the physics and detector efforts together</a:t>
            </a:r>
          </a:p>
        </p:txBody>
      </p:sp>
      <p:sp>
        <p:nvSpPr>
          <p:cNvPr id="4" name="Footer Placeholder 3">
            <a:extLst>
              <a:ext uri="{FF2B5EF4-FFF2-40B4-BE49-F238E27FC236}">
                <a16:creationId xmlns:a16="http://schemas.microsoft.com/office/drawing/2014/main" id="{3BF1E716-F13A-8B44-9170-22764FF20C97}"/>
              </a:ext>
            </a:extLst>
          </p:cNvPr>
          <p:cNvSpPr>
            <a:spLocks noGrp="1"/>
          </p:cNvSpPr>
          <p:nvPr>
            <p:ph type="ftr" sz="quarter" idx="11"/>
          </p:nvPr>
        </p:nvSpPr>
        <p:spPr/>
        <p:txBody>
          <a:bodyPr/>
          <a:lstStyle/>
          <a:p>
            <a:r>
              <a:rPr lang="en-US"/>
              <a:t>Electron Ion Collider Physics</a:t>
            </a:r>
            <a:endParaRPr lang="en-US" dirty="0"/>
          </a:p>
        </p:txBody>
      </p:sp>
      <p:sp>
        <p:nvSpPr>
          <p:cNvPr id="5" name="Slide Number Placeholder 4">
            <a:extLst>
              <a:ext uri="{FF2B5EF4-FFF2-40B4-BE49-F238E27FC236}">
                <a16:creationId xmlns:a16="http://schemas.microsoft.com/office/drawing/2014/main" id="{7E1D2811-6984-324C-BB47-3ED4E933E890}"/>
              </a:ext>
            </a:extLst>
          </p:cNvPr>
          <p:cNvSpPr>
            <a:spLocks noGrp="1"/>
          </p:cNvSpPr>
          <p:nvPr>
            <p:ph type="sldNum" sz="quarter" idx="12"/>
          </p:nvPr>
        </p:nvSpPr>
        <p:spPr/>
        <p:txBody>
          <a:bodyPr/>
          <a:lstStyle/>
          <a:p>
            <a:fld id="{07E1C93C-5050-FC42-8F10-D22D4F119D13}" type="slidenum">
              <a:rPr lang="en-US" smtClean="0"/>
              <a:pPr/>
              <a:t>5</a:t>
            </a:fld>
            <a:endParaRPr lang="en-US" dirty="0"/>
          </a:p>
        </p:txBody>
      </p:sp>
    </p:spTree>
    <p:extLst>
      <p:ext uri="{BB962C8B-B14F-4D97-AF65-F5344CB8AC3E}">
        <p14:creationId xmlns:p14="http://schemas.microsoft.com/office/powerpoint/2010/main" val="1117343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7F090-6055-4E4D-88CC-49197E0C8FE7}"/>
              </a:ext>
            </a:extLst>
          </p:cNvPr>
          <p:cNvSpPr>
            <a:spLocks noGrp="1"/>
          </p:cNvSpPr>
          <p:nvPr>
            <p:ph type="title"/>
          </p:nvPr>
        </p:nvSpPr>
        <p:spPr/>
        <p:txBody>
          <a:bodyPr/>
          <a:lstStyle/>
          <a:p>
            <a:r>
              <a:rPr lang="en-US" dirty="0"/>
              <a:t>EIC Software</a:t>
            </a:r>
          </a:p>
        </p:txBody>
      </p:sp>
      <p:sp>
        <p:nvSpPr>
          <p:cNvPr id="3" name="Content Placeholder 2">
            <a:extLst>
              <a:ext uri="{FF2B5EF4-FFF2-40B4-BE49-F238E27FC236}">
                <a16:creationId xmlns:a16="http://schemas.microsoft.com/office/drawing/2014/main" id="{06C3545C-34B3-0B4A-99B8-BA0F99964D0D}"/>
              </a:ext>
            </a:extLst>
          </p:cNvPr>
          <p:cNvSpPr>
            <a:spLocks noGrp="1"/>
          </p:cNvSpPr>
          <p:nvPr>
            <p:ph idx="1"/>
          </p:nvPr>
        </p:nvSpPr>
        <p:spPr>
          <a:xfrm>
            <a:off x="308918" y="966055"/>
            <a:ext cx="8835081" cy="5381694"/>
          </a:xfrm>
        </p:spPr>
        <p:txBody>
          <a:bodyPr>
            <a:normAutofit/>
          </a:bodyPr>
          <a:lstStyle/>
          <a:p>
            <a:r>
              <a:rPr lang="en-US" dirty="0"/>
              <a:t>Docker Images of Software</a:t>
            </a:r>
          </a:p>
          <a:p>
            <a:pPr lvl="1"/>
            <a:r>
              <a:rPr lang="en-US" dirty="0"/>
              <a:t>For someone who have spent many hours fighting with paths and libraries, Docker images is amazing</a:t>
            </a:r>
          </a:p>
          <a:p>
            <a:pPr lvl="1"/>
            <a:r>
              <a:rPr lang="en-US" dirty="0"/>
              <a:t>Click install and you have an amazing amount of EIC software at your finger tips.   </a:t>
            </a:r>
          </a:p>
          <a:p>
            <a:r>
              <a:rPr lang="en-US" dirty="0"/>
              <a:t>Software coding and development with major role in the Geant4 simulations known as g4e within the </a:t>
            </a:r>
            <a:r>
              <a:rPr lang="en-US" dirty="0" err="1"/>
              <a:t>ESCalate</a:t>
            </a:r>
            <a:r>
              <a:rPr lang="en-US" dirty="0"/>
              <a:t> framework.</a:t>
            </a:r>
          </a:p>
          <a:p>
            <a:r>
              <a:rPr lang="en-US" dirty="0"/>
              <a:t>Tutorials by the software working group on YouTube: </a:t>
            </a:r>
            <a:r>
              <a:rPr lang="en-US" dirty="0">
                <a:hlinkClick r:id="rId2"/>
              </a:rPr>
              <a:t>https://www.youtube.com/channel/UCXc9WfDKdlLXoZMGrotkf7w</a:t>
            </a:r>
            <a:endParaRPr lang="en-US" dirty="0"/>
          </a:p>
          <a:p>
            <a:pPr lvl="1"/>
            <a:r>
              <a:rPr lang="en-US" dirty="0"/>
              <a:t>Introductory Tutorials</a:t>
            </a:r>
          </a:p>
          <a:p>
            <a:pPr lvl="1"/>
            <a:r>
              <a:rPr lang="en-US" dirty="0"/>
              <a:t>Advanced Fast Simulations</a:t>
            </a:r>
          </a:p>
          <a:p>
            <a:pPr lvl="1"/>
            <a:r>
              <a:rPr lang="en-US" dirty="0"/>
              <a:t>Using uproot ( ROOT trees in Python) </a:t>
            </a:r>
          </a:p>
          <a:p>
            <a:pPr lvl="1"/>
            <a:r>
              <a:rPr lang="en-US" dirty="0"/>
              <a:t>Full Detector Simulations in g4e and fun4all</a:t>
            </a:r>
          </a:p>
          <a:p>
            <a:pPr lvl="1"/>
            <a:r>
              <a:rPr lang="en-US" b="1" dirty="0"/>
              <a:t>Thank you to Holly for helping with our latest tutorials!!</a:t>
            </a:r>
          </a:p>
          <a:p>
            <a:r>
              <a:rPr lang="en-US" dirty="0">
                <a:solidFill>
                  <a:schemeClr val="accent1"/>
                </a:solidFill>
              </a:rPr>
              <a:t>This modular software could also be used for the </a:t>
            </a:r>
            <a:r>
              <a:rPr lang="en-US" dirty="0" err="1">
                <a:solidFill>
                  <a:schemeClr val="accent1"/>
                </a:solidFill>
              </a:rPr>
              <a:t>SoLID</a:t>
            </a:r>
            <a:r>
              <a:rPr lang="en-US" dirty="0">
                <a:solidFill>
                  <a:schemeClr val="accent1"/>
                </a:solidFill>
              </a:rPr>
              <a:t>.</a:t>
            </a:r>
          </a:p>
          <a:p>
            <a:pPr lvl="1"/>
            <a:endParaRPr lang="en-US" dirty="0"/>
          </a:p>
          <a:p>
            <a:pPr lvl="1"/>
            <a:endParaRPr lang="en-US" dirty="0"/>
          </a:p>
          <a:p>
            <a:pPr lvl="1"/>
            <a:endParaRPr lang="en-US" dirty="0"/>
          </a:p>
        </p:txBody>
      </p:sp>
      <p:sp>
        <p:nvSpPr>
          <p:cNvPr id="4" name="Footer Placeholder 3">
            <a:extLst>
              <a:ext uri="{FF2B5EF4-FFF2-40B4-BE49-F238E27FC236}">
                <a16:creationId xmlns:a16="http://schemas.microsoft.com/office/drawing/2014/main" id="{0B6C043F-C0EE-7947-A928-8BB987117190}"/>
              </a:ext>
            </a:extLst>
          </p:cNvPr>
          <p:cNvSpPr>
            <a:spLocks noGrp="1"/>
          </p:cNvSpPr>
          <p:nvPr>
            <p:ph type="ftr" sz="quarter" idx="11"/>
          </p:nvPr>
        </p:nvSpPr>
        <p:spPr/>
        <p:txBody>
          <a:bodyPr/>
          <a:lstStyle/>
          <a:p>
            <a:r>
              <a:rPr lang="en-US"/>
              <a:t>Electron Ion Collider Physics</a:t>
            </a:r>
            <a:endParaRPr lang="en-US" dirty="0"/>
          </a:p>
        </p:txBody>
      </p:sp>
      <p:sp>
        <p:nvSpPr>
          <p:cNvPr id="5" name="Slide Number Placeholder 4">
            <a:extLst>
              <a:ext uri="{FF2B5EF4-FFF2-40B4-BE49-F238E27FC236}">
                <a16:creationId xmlns:a16="http://schemas.microsoft.com/office/drawing/2014/main" id="{DD1C0A58-928F-EB45-BB95-A2AA3980D2C3}"/>
              </a:ext>
            </a:extLst>
          </p:cNvPr>
          <p:cNvSpPr>
            <a:spLocks noGrp="1"/>
          </p:cNvSpPr>
          <p:nvPr>
            <p:ph type="sldNum" sz="quarter" idx="12"/>
          </p:nvPr>
        </p:nvSpPr>
        <p:spPr/>
        <p:txBody>
          <a:bodyPr/>
          <a:lstStyle/>
          <a:p>
            <a:fld id="{07E1C93C-5050-FC42-8F10-D22D4F119D13}" type="slidenum">
              <a:rPr lang="en-US" smtClean="0"/>
              <a:pPr/>
              <a:t>6</a:t>
            </a:fld>
            <a:endParaRPr lang="en-US" dirty="0"/>
          </a:p>
        </p:txBody>
      </p:sp>
    </p:spTree>
    <p:extLst>
      <p:ext uri="{BB962C8B-B14F-4D97-AF65-F5344CB8AC3E}">
        <p14:creationId xmlns:p14="http://schemas.microsoft.com/office/powerpoint/2010/main" val="3609055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2CA55-3461-ED49-B359-E91E2BED0880}"/>
              </a:ext>
            </a:extLst>
          </p:cNvPr>
          <p:cNvSpPr>
            <a:spLocks noGrp="1"/>
          </p:cNvSpPr>
          <p:nvPr>
            <p:ph type="title"/>
          </p:nvPr>
        </p:nvSpPr>
        <p:spPr/>
        <p:txBody>
          <a:bodyPr>
            <a:normAutofit fontScale="90000"/>
          </a:bodyPr>
          <a:lstStyle/>
          <a:p>
            <a:r>
              <a:rPr lang="en-US" dirty="0"/>
              <a:t>Pion and Kaon Structure Function Measurements at the EIC</a:t>
            </a:r>
          </a:p>
        </p:txBody>
      </p:sp>
      <p:sp>
        <p:nvSpPr>
          <p:cNvPr id="3" name="Content Placeholder 2">
            <a:extLst>
              <a:ext uri="{FF2B5EF4-FFF2-40B4-BE49-F238E27FC236}">
                <a16:creationId xmlns:a16="http://schemas.microsoft.com/office/drawing/2014/main" id="{DCBA80FC-15AE-BC4D-8D6E-7C25EED48DDA}"/>
              </a:ext>
            </a:extLst>
          </p:cNvPr>
          <p:cNvSpPr>
            <a:spLocks noGrp="1"/>
          </p:cNvSpPr>
          <p:nvPr>
            <p:ph idx="1"/>
          </p:nvPr>
        </p:nvSpPr>
        <p:spPr>
          <a:xfrm>
            <a:off x="308919" y="966055"/>
            <a:ext cx="5469311" cy="5381694"/>
          </a:xfrm>
        </p:spPr>
        <p:txBody>
          <a:bodyPr>
            <a:normAutofit fontScale="92500" lnSpcReduction="10000"/>
          </a:bodyPr>
          <a:lstStyle/>
          <a:p>
            <a:r>
              <a:rPr lang="en-US" dirty="0"/>
              <a:t>Extremely challenging measurements which require particle detection in the far forward region.</a:t>
            </a:r>
          </a:p>
          <a:p>
            <a:r>
              <a:rPr lang="en-US" dirty="0"/>
              <a:t>This type of measurement was impossible at HERA due to synchrotron radiation and vacuum issues.   (being addressed explicitly as part of OPC efforts for the EIC)</a:t>
            </a:r>
          </a:p>
          <a:p>
            <a:r>
              <a:rPr lang="en-US" dirty="0"/>
              <a:t>In collaboration with our user community using our g4e simulations to optimize detector locations and ensure design is capable of doing the physics.</a:t>
            </a:r>
          </a:p>
          <a:p>
            <a:r>
              <a:rPr lang="en-US" dirty="0"/>
              <a:t>For pi+/n reaction have found a 60x60 cm</a:t>
            </a:r>
            <a:r>
              <a:rPr lang="en-US" baseline="30000" dirty="0"/>
              <a:t>2 </a:t>
            </a:r>
            <a:r>
              <a:rPr lang="en-US" dirty="0"/>
              <a:t>zero degree calorimeter (ZDC) needed with ~1 cm resolution.</a:t>
            </a:r>
          </a:p>
          <a:p>
            <a:r>
              <a:rPr lang="en-US" dirty="0"/>
              <a:t>For K+/</a:t>
            </a:r>
            <a:r>
              <a:rPr lang="el-GR" dirty="0"/>
              <a:t>Λ</a:t>
            </a:r>
            <a:r>
              <a:rPr lang="en-US" dirty="0"/>
              <a:t> reaction lower energy running is better and tracking after the B1 dipole.</a:t>
            </a:r>
          </a:p>
          <a:p>
            <a:r>
              <a:rPr lang="en-US" dirty="0"/>
              <a:t>Details at CFNS workshop 2-5 June 2020 </a:t>
            </a:r>
            <a:r>
              <a:rPr lang="en-US" dirty="0">
                <a:hlinkClick r:id="rId2"/>
              </a:rPr>
              <a:t>https://indico.bnl.gov/event/8315/timetable/</a:t>
            </a:r>
            <a:r>
              <a:rPr lang="en-US" dirty="0"/>
              <a:t> </a:t>
            </a:r>
          </a:p>
        </p:txBody>
      </p:sp>
      <p:sp>
        <p:nvSpPr>
          <p:cNvPr id="4" name="Footer Placeholder 3">
            <a:extLst>
              <a:ext uri="{FF2B5EF4-FFF2-40B4-BE49-F238E27FC236}">
                <a16:creationId xmlns:a16="http://schemas.microsoft.com/office/drawing/2014/main" id="{12CBA397-81A7-A744-BEA9-E0CEFD3CFFAE}"/>
              </a:ext>
            </a:extLst>
          </p:cNvPr>
          <p:cNvSpPr>
            <a:spLocks noGrp="1"/>
          </p:cNvSpPr>
          <p:nvPr>
            <p:ph type="ftr" sz="quarter" idx="11"/>
          </p:nvPr>
        </p:nvSpPr>
        <p:spPr/>
        <p:txBody>
          <a:bodyPr/>
          <a:lstStyle/>
          <a:p>
            <a:r>
              <a:rPr lang="en-US"/>
              <a:t>Electron Ion Collider Physics</a:t>
            </a:r>
            <a:endParaRPr lang="en-US" dirty="0"/>
          </a:p>
        </p:txBody>
      </p:sp>
      <p:sp>
        <p:nvSpPr>
          <p:cNvPr id="5" name="Slide Number Placeholder 4">
            <a:extLst>
              <a:ext uri="{FF2B5EF4-FFF2-40B4-BE49-F238E27FC236}">
                <a16:creationId xmlns:a16="http://schemas.microsoft.com/office/drawing/2014/main" id="{7CC4A010-B847-B34C-8CFA-54A9FCB7D18F}"/>
              </a:ext>
            </a:extLst>
          </p:cNvPr>
          <p:cNvSpPr>
            <a:spLocks noGrp="1"/>
          </p:cNvSpPr>
          <p:nvPr>
            <p:ph type="sldNum" sz="quarter" idx="12"/>
          </p:nvPr>
        </p:nvSpPr>
        <p:spPr/>
        <p:txBody>
          <a:bodyPr/>
          <a:lstStyle/>
          <a:p>
            <a:fld id="{07E1C93C-5050-FC42-8F10-D22D4F119D13}" type="slidenum">
              <a:rPr lang="en-US" smtClean="0"/>
              <a:pPr/>
              <a:t>7</a:t>
            </a:fld>
            <a:endParaRPr lang="en-US" dirty="0"/>
          </a:p>
        </p:txBody>
      </p:sp>
      <p:pic>
        <p:nvPicPr>
          <p:cNvPr id="7" name="Picture 6">
            <a:extLst>
              <a:ext uri="{FF2B5EF4-FFF2-40B4-BE49-F238E27FC236}">
                <a16:creationId xmlns:a16="http://schemas.microsoft.com/office/drawing/2014/main" id="{62B414FA-D57A-654E-B0D3-4C965B122431}"/>
              </a:ext>
            </a:extLst>
          </p:cNvPr>
          <p:cNvPicPr>
            <a:picLocks noChangeAspect="1"/>
          </p:cNvPicPr>
          <p:nvPr/>
        </p:nvPicPr>
        <p:blipFill>
          <a:blip r:embed="rId3"/>
          <a:stretch>
            <a:fillRect/>
          </a:stretch>
        </p:blipFill>
        <p:spPr>
          <a:xfrm>
            <a:off x="5783065" y="982489"/>
            <a:ext cx="3291792" cy="5248523"/>
          </a:xfrm>
          <a:prstGeom prst="rect">
            <a:avLst/>
          </a:prstGeom>
        </p:spPr>
      </p:pic>
    </p:spTree>
    <p:extLst>
      <p:ext uri="{BB962C8B-B14F-4D97-AF65-F5344CB8AC3E}">
        <p14:creationId xmlns:p14="http://schemas.microsoft.com/office/powerpoint/2010/main" val="2901338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4CF61-AD59-AB43-9263-4D4C31A8A719}"/>
              </a:ext>
            </a:extLst>
          </p:cNvPr>
          <p:cNvSpPr>
            <a:spLocks noGrp="1"/>
          </p:cNvSpPr>
          <p:nvPr>
            <p:ph type="title"/>
          </p:nvPr>
        </p:nvSpPr>
        <p:spPr>
          <a:xfrm>
            <a:off x="308918" y="240539"/>
            <a:ext cx="8835081" cy="487490"/>
          </a:xfrm>
        </p:spPr>
        <p:txBody>
          <a:bodyPr>
            <a:normAutofit fontScale="90000"/>
          </a:bodyPr>
          <a:lstStyle/>
          <a:p>
            <a:r>
              <a:rPr lang="en-US" dirty="0"/>
              <a:t>Probing short-range correlations in the deuteron via incoherent diffractive J/</a:t>
            </a:r>
            <a:r>
              <a:rPr lang="el-GR" dirty="0"/>
              <a:t>ψ </a:t>
            </a:r>
            <a:r>
              <a:rPr lang="en-US" dirty="0"/>
              <a:t>production with spectator tagging</a:t>
            </a:r>
            <a:br>
              <a:rPr lang="en-US" dirty="0"/>
            </a:br>
            <a:endParaRPr lang="en-US" dirty="0"/>
          </a:p>
        </p:txBody>
      </p:sp>
      <p:sp>
        <p:nvSpPr>
          <p:cNvPr id="3" name="Content Placeholder 2">
            <a:extLst>
              <a:ext uri="{FF2B5EF4-FFF2-40B4-BE49-F238E27FC236}">
                <a16:creationId xmlns:a16="http://schemas.microsoft.com/office/drawing/2014/main" id="{BD197A14-7259-1F47-BCDC-7EA086A695F4}"/>
              </a:ext>
            </a:extLst>
          </p:cNvPr>
          <p:cNvSpPr>
            <a:spLocks noGrp="1"/>
          </p:cNvSpPr>
          <p:nvPr>
            <p:ph idx="1"/>
          </p:nvPr>
        </p:nvSpPr>
        <p:spPr>
          <a:xfrm>
            <a:off x="308918" y="927447"/>
            <a:ext cx="8635754" cy="1922758"/>
          </a:xfrm>
        </p:spPr>
        <p:txBody>
          <a:bodyPr>
            <a:normAutofit/>
          </a:bodyPr>
          <a:lstStyle/>
          <a:p>
            <a:r>
              <a:rPr lang="en-US" sz="2000" dirty="0"/>
              <a:t>Contributing the development of the Benchmark </a:t>
            </a:r>
            <a:r>
              <a:rPr lang="en-US" sz="2000" dirty="0" err="1"/>
              <a:t>eA</a:t>
            </a:r>
            <a:r>
              <a:rPr lang="en-US" sz="2000" dirty="0"/>
              <a:t> Generator for Leptoproduction: BeAGLE</a:t>
            </a:r>
          </a:p>
          <a:p>
            <a:r>
              <a:rPr lang="en-US" sz="2000" dirty="0"/>
              <a:t>Combining diffractive processes and short-range correlations</a:t>
            </a:r>
          </a:p>
          <a:p>
            <a:r>
              <a:rPr lang="en-US" sz="2000" dirty="0"/>
              <a:t>Studying the acceptance of the far-forward region of the EIC.</a:t>
            </a:r>
          </a:p>
          <a:p>
            <a:r>
              <a:rPr lang="en-US" sz="2000" dirty="0">
                <a:hlinkClick r:id="rId2"/>
              </a:rPr>
              <a:t>https://arxiv.org/abs/2005.14706</a:t>
            </a:r>
            <a:r>
              <a:rPr lang="en-US" sz="2000" dirty="0"/>
              <a:t> and submitted for publication</a:t>
            </a:r>
          </a:p>
        </p:txBody>
      </p:sp>
      <p:sp>
        <p:nvSpPr>
          <p:cNvPr id="4" name="Footer Placeholder 3">
            <a:extLst>
              <a:ext uri="{FF2B5EF4-FFF2-40B4-BE49-F238E27FC236}">
                <a16:creationId xmlns:a16="http://schemas.microsoft.com/office/drawing/2014/main" id="{38E7A494-C97F-A747-BBD4-B46BEDD739AA}"/>
              </a:ext>
            </a:extLst>
          </p:cNvPr>
          <p:cNvSpPr>
            <a:spLocks noGrp="1"/>
          </p:cNvSpPr>
          <p:nvPr>
            <p:ph type="ftr" sz="quarter" idx="11"/>
          </p:nvPr>
        </p:nvSpPr>
        <p:spPr/>
        <p:txBody>
          <a:bodyPr/>
          <a:lstStyle/>
          <a:p>
            <a:r>
              <a:rPr lang="en-US" dirty="0"/>
              <a:t>Electron Ion Collider Physics</a:t>
            </a:r>
          </a:p>
        </p:txBody>
      </p:sp>
      <p:sp>
        <p:nvSpPr>
          <p:cNvPr id="5" name="Slide Number Placeholder 4">
            <a:extLst>
              <a:ext uri="{FF2B5EF4-FFF2-40B4-BE49-F238E27FC236}">
                <a16:creationId xmlns:a16="http://schemas.microsoft.com/office/drawing/2014/main" id="{664E9664-E2B9-134D-86CF-795E7F0CA2CA}"/>
              </a:ext>
            </a:extLst>
          </p:cNvPr>
          <p:cNvSpPr>
            <a:spLocks noGrp="1"/>
          </p:cNvSpPr>
          <p:nvPr>
            <p:ph type="sldNum" sz="quarter" idx="12"/>
          </p:nvPr>
        </p:nvSpPr>
        <p:spPr/>
        <p:txBody>
          <a:bodyPr/>
          <a:lstStyle/>
          <a:p>
            <a:fld id="{07E1C93C-5050-FC42-8F10-D22D4F119D13}" type="slidenum">
              <a:rPr lang="en-US" smtClean="0"/>
              <a:pPr/>
              <a:t>8</a:t>
            </a:fld>
            <a:endParaRPr lang="en-US" dirty="0"/>
          </a:p>
        </p:txBody>
      </p:sp>
      <p:pic>
        <p:nvPicPr>
          <p:cNvPr id="12" name="Picture Placeholder 11">
            <a:extLst>
              <a:ext uri="{FF2B5EF4-FFF2-40B4-BE49-F238E27FC236}">
                <a16:creationId xmlns:a16="http://schemas.microsoft.com/office/drawing/2014/main" id="{0D9A4F33-DCE8-AF4C-900C-03FDC90EA236}"/>
              </a:ext>
            </a:extLst>
          </p:cNvPr>
          <p:cNvPicPr>
            <a:picLocks noGrp="1" noChangeAspect="1"/>
          </p:cNvPicPr>
          <p:nvPr>
            <p:ph type="pic" sz="quarter" idx="13"/>
          </p:nvPr>
        </p:nvPicPr>
        <p:blipFill>
          <a:blip r:embed="rId3"/>
          <a:stretch>
            <a:fillRect/>
          </a:stretch>
        </p:blipFill>
        <p:spPr>
          <a:xfrm>
            <a:off x="2676807" y="3219749"/>
            <a:ext cx="3100000" cy="3118130"/>
          </a:xfrm>
        </p:spPr>
      </p:pic>
      <p:pic>
        <p:nvPicPr>
          <p:cNvPr id="10" name="Content Placeholder 9">
            <a:extLst>
              <a:ext uri="{FF2B5EF4-FFF2-40B4-BE49-F238E27FC236}">
                <a16:creationId xmlns:a16="http://schemas.microsoft.com/office/drawing/2014/main" id="{6685EA49-865B-7547-BCA1-5BB224C771A6}"/>
              </a:ext>
            </a:extLst>
          </p:cNvPr>
          <p:cNvPicPr>
            <a:picLocks noGrp="1" noChangeAspect="1"/>
          </p:cNvPicPr>
          <p:nvPr>
            <p:ph idx="14"/>
          </p:nvPr>
        </p:nvPicPr>
        <p:blipFill>
          <a:blip r:embed="rId4"/>
          <a:stretch>
            <a:fillRect/>
          </a:stretch>
        </p:blipFill>
        <p:spPr>
          <a:xfrm>
            <a:off x="308918" y="3230747"/>
            <a:ext cx="2211858" cy="1637351"/>
          </a:xfrm>
        </p:spPr>
      </p:pic>
      <p:pic>
        <p:nvPicPr>
          <p:cNvPr id="14" name="Picture Placeholder 13">
            <a:extLst>
              <a:ext uri="{FF2B5EF4-FFF2-40B4-BE49-F238E27FC236}">
                <a16:creationId xmlns:a16="http://schemas.microsoft.com/office/drawing/2014/main" id="{E5059386-DF13-8A41-9170-4F558334D180}"/>
              </a:ext>
            </a:extLst>
          </p:cNvPr>
          <p:cNvPicPr>
            <a:picLocks noGrp="1" noChangeAspect="1"/>
          </p:cNvPicPr>
          <p:nvPr>
            <p:ph type="pic" sz="quarter" idx="15"/>
          </p:nvPr>
        </p:nvPicPr>
        <p:blipFill>
          <a:blip r:embed="rId5"/>
          <a:stretch>
            <a:fillRect/>
          </a:stretch>
        </p:blipFill>
        <p:spPr>
          <a:xfrm>
            <a:off x="5813551" y="3230747"/>
            <a:ext cx="3131121" cy="3149433"/>
          </a:xfrm>
        </p:spPr>
      </p:pic>
    </p:spTree>
    <p:extLst>
      <p:ext uri="{BB962C8B-B14F-4D97-AF65-F5344CB8AC3E}">
        <p14:creationId xmlns:p14="http://schemas.microsoft.com/office/powerpoint/2010/main" val="3639673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CC851-E1D3-FE4E-AEE2-31211089197F}"/>
              </a:ext>
            </a:extLst>
          </p:cNvPr>
          <p:cNvSpPr>
            <a:spLocks noGrp="1"/>
          </p:cNvSpPr>
          <p:nvPr>
            <p:ph type="title"/>
          </p:nvPr>
        </p:nvSpPr>
        <p:spPr/>
        <p:txBody>
          <a:bodyPr/>
          <a:lstStyle/>
          <a:p>
            <a:r>
              <a:rPr lang="en-US" dirty="0"/>
              <a:t>Polarized light ion physics at the EIC</a:t>
            </a:r>
          </a:p>
        </p:txBody>
      </p:sp>
      <p:sp>
        <p:nvSpPr>
          <p:cNvPr id="4" name="Footer Placeholder 3">
            <a:extLst>
              <a:ext uri="{FF2B5EF4-FFF2-40B4-BE49-F238E27FC236}">
                <a16:creationId xmlns:a16="http://schemas.microsoft.com/office/drawing/2014/main" id="{D6E49E55-687F-574D-BEE3-6A2F9068220D}"/>
              </a:ext>
            </a:extLst>
          </p:cNvPr>
          <p:cNvSpPr>
            <a:spLocks noGrp="1"/>
          </p:cNvSpPr>
          <p:nvPr>
            <p:ph type="ftr" sz="quarter" idx="11"/>
          </p:nvPr>
        </p:nvSpPr>
        <p:spPr/>
        <p:txBody>
          <a:bodyPr/>
          <a:lstStyle/>
          <a:p>
            <a:r>
              <a:rPr lang="en-US"/>
              <a:t>Electron Ion Collider Physics</a:t>
            </a:r>
            <a:endParaRPr lang="en-US" dirty="0"/>
          </a:p>
        </p:txBody>
      </p:sp>
      <p:sp>
        <p:nvSpPr>
          <p:cNvPr id="5" name="Slide Number Placeholder 4">
            <a:extLst>
              <a:ext uri="{FF2B5EF4-FFF2-40B4-BE49-F238E27FC236}">
                <a16:creationId xmlns:a16="http://schemas.microsoft.com/office/drawing/2014/main" id="{0E353F7A-9780-1544-AE06-BE190BAD9835}"/>
              </a:ext>
            </a:extLst>
          </p:cNvPr>
          <p:cNvSpPr>
            <a:spLocks noGrp="1"/>
          </p:cNvSpPr>
          <p:nvPr>
            <p:ph type="sldNum" sz="quarter" idx="12"/>
          </p:nvPr>
        </p:nvSpPr>
        <p:spPr/>
        <p:txBody>
          <a:bodyPr/>
          <a:lstStyle/>
          <a:p>
            <a:fld id="{07E1C93C-5050-FC42-8F10-D22D4F119D13}" type="slidenum">
              <a:rPr lang="en-US" smtClean="0"/>
              <a:pPr/>
              <a:t>9</a:t>
            </a:fld>
            <a:endParaRPr lang="en-US" dirty="0"/>
          </a:p>
        </p:txBody>
      </p:sp>
      <p:sp>
        <p:nvSpPr>
          <p:cNvPr id="15" name="Developed theory for polarized deuteron and spectator nucleon tagging. Tagging controls nuclear configuration in DIS: nuclear binding, D-wave depolarization. Demonstrated extraction of free neutron spin structure.">
            <a:extLst>
              <a:ext uri="{FF2B5EF4-FFF2-40B4-BE49-F238E27FC236}">
                <a16:creationId xmlns:a16="http://schemas.microsoft.com/office/drawing/2014/main" id="{F914692A-C406-6E4E-A787-2A91A4D258E0}"/>
              </a:ext>
            </a:extLst>
          </p:cNvPr>
          <p:cNvSpPr txBox="1"/>
          <p:nvPr/>
        </p:nvSpPr>
        <p:spPr>
          <a:xfrm>
            <a:off x="400049" y="3438856"/>
            <a:ext cx="8546008" cy="1034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52400" marR="0" lvl="0" indent="-152400" algn="l" defTabSz="912812" rtl="0" eaLnBrk="1" fontAlgn="auto" latinLnBrk="0" hangingPunct="0">
              <a:lnSpc>
                <a:spcPct val="90000"/>
              </a:lnSpc>
              <a:spcBef>
                <a:spcPts val="0"/>
              </a:spcBef>
              <a:spcAft>
                <a:spcPts val="0"/>
              </a:spcAft>
              <a:buClrTx/>
              <a:buSzPct val="150000"/>
              <a:buFontTx/>
              <a:buChar char="•"/>
              <a:tabLst/>
              <a:defRPr sz="1700">
                <a:latin typeface="+mn-lt"/>
                <a:ea typeface="+mn-ea"/>
                <a:cs typeface="+mn-cs"/>
                <a:sym typeface="Arial"/>
              </a:defRPr>
            </a:pPr>
            <a:r>
              <a:rPr kumimoji="0" sz="1700" b="0" i="0" u="none" strike="noStrike" kern="0" cap="none" spc="0" normalizeH="0" baseline="0" noProof="0" dirty="0">
                <a:ln>
                  <a:noFill/>
                </a:ln>
                <a:solidFill>
                  <a:srgbClr val="000000"/>
                </a:solidFill>
                <a:effectLst/>
                <a:uLnTx/>
                <a:uFill>
                  <a:solidFill>
                    <a:srgbClr val="000000"/>
                  </a:solidFill>
                </a:uFill>
                <a:latin typeface="Arial"/>
                <a:cs typeface="Arial"/>
                <a:sym typeface="Arial"/>
              </a:rPr>
              <a:t>Developed theory for </a:t>
            </a:r>
            <a:r>
              <a:rPr kumimoji="0" lang="en-US" sz="1700" b="0" i="0" u="none" strike="noStrike" kern="0" cap="none" spc="0" normalizeH="0" baseline="0" noProof="0" dirty="0">
                <a:ln>
                  <a:noFill/>
                </a:ln>
                <a:solidFill>
                  <a:srgbClr val="000000"/>
                </a:solidFill>
                <a:effectLst/>
                <a:uLnTx/>
                <a:uFill>
                  <a:solidFill>
                    <a:srgbClr val="000000"/>
                  </a:solidFill>
                </a:uFill>
                <a:latin typeface="Arial"/>
                <a:cs typeface="Arial"/>
                <a:sym typeface="Arial"/>
              </a:rPr>
              <a:t>DIS </a:t>
            </a:r>
            <a:r>
              <a:rPr kumimoji="0" sz="1700" b="0" i="0" u="none" strike="noStrike" kern="0" cap="none" spc="0" normalizeH="0" baseline="0" noProof="0" dirty="0">
                <a:ln>
                  <a:noFill/>
                </a:ln>
                <a:solidFill>
                  <a:srgbClr val="000000"/>
                </a:solidFill>
                <a:effectLst/>
                <a:uLnTx/>
                <a:uFill>
                  <a:solidFill>
                    <a:srgbClr val="000000"/>
                  </a:solidFill>
                </a:uFill>
                <a:latin typeface="Arial"/>
                <a:cs typeface="Arial"/>
                <a:sym typeface="Arial"/>
              </a:rPr>
              <a:t>polarized deuteron and spectator nucleon tagging.</a:t>
            </a:r>
            <a:br>
              <a:rPr kumimoji="0" sz="1700" b="0" i="0" u="none" strike="noStrike" kern="0" cap="none" spc="0" normalizeH="0" baseline="0" noProof="0" dirty="0">
                <a:ln>
                  <a:noFill/>
                </a:ln>
                <a:solidFill>
                  <a:srgbClr val="000000"/>
                </a:solidFill>
                <a:effectLst/>
                <a:uLnTx/>
                <a:uFill>
                  <a:solidFill>
                    <a:srgbClr val="000000"/>
                  </a:solidFill>
                </a:uFill>
                <a:latin typeface="Arial"/>
                <a:cs typeface="Arial"/>
                <a:sym typeface="Arial"/>
              </a:rPr>
            </a:br>
            <a:r>
              <a:rPr kumimoji="0" sz="1700" b="0" i="0" u="none" strike="noStrike" kern="0" cap="none" spc="0" normalizeH="0" baseline="0" noProof="0" dirty="0">
                <a:ln>
                  <a:noFill/>
                </a:ln>
                <a:solidFill>
                  <a:srgbClr val="000000"/>
                </a:solidFill>
                <a:effectLst/>
                <a:uLnTx/>
                <a:uFill>
                  <a:solidFill>
                    <a:srgbClr val="000000"/>
                  </a:solidFill>
                </a:uFill>
                <a:latin typeface="Arial"/>
                <a:cs typeface="Arial"/>
                <a:sym typeface="Arial"/>
              </a:rPr>
              <a:t>Tagging controls nuclear configuration in DIS: nuclear binding, D-wave depolarization.</a:t>
            </a:r>
            <a:br>
              <a:rPr kumimoji="0" sz="1700" b="0" i="0" u="none" strike="noStrike" kern="0" cap="none" spc="0" normalizeH="0" baseline="0" noProof="0" dirty="0">
                <a:ln>
                  <a:noFill/>
                </a:ln>
                <a:solidFill>
                  <a:srgbClr val="000000"/>
                </a:solidFill>
                <a:effectLst/>
                <a:uLnTx/>
                <a:uFill>
                  <a:solidFill>
                    <a:srgbClr val="000000"/>
                  </a:solidFill>
                </a:uFill>
                <a:latin typeface="Arial"/>
                <a:cs typeface="Arial"/>
                <a:sym typeface="Arial"/>
              </a:rPr>
            </a:br>
            <a:r>
              <a:rPr kumimoji="0" sz="1700" b="0" i="0" u="none" strike="noStrike" kern="0" cap="none" spc="0" normalizeH="0" baseline="0" noProof="0" dirty="0">
                <a:ln>
                  <a:noFill/>
                </a:ln>
                <a:solidFill>
                  <a:srgbClr val="000000"/>
                </a:solidFill>
                <a:effectLst/>
                <a:uLnTx/>
                <a:uFill>
                  <a:solidFill>
                    <a:srgbClr val="000000"/>
                  </a:solidFill>
                </a:uFill>
                <a:latin typeface="Arial"/>
                <a:cs typeface="Arial"/>
                <a:sym typeface="Arial"/>
              </a:rPr>
              <a:t>Demonstrated extraction of free neutron spin structure</a:t>
            </a:r>
            <a:r>
              <a:rPr lang="en-US" sz="1700" kern="0" dirty="0">
                <a:solidFill>
                  <a:srgbClr val="000000"/>
                </a:solidFill>
                <a:uFill>
                  <a:solidFill>
                    <a:srgbClr val="000000"/>
                  </a:solidFill>
                </a:uFill>
                <a:latin typeface="Arial"/>
                <a:cs typeface="Arial"/>
                <a:sym typeface="Arial"/>
              </a:rPr>
              <a:t>:</a:t>
            </a:r>
            <a:endParaRPr kumimoji="0" lang="en-US" sz="1700" b="0" i="0" u="none" strike="noStrike" kern="0" cap="none" spc="0" normalizeH="0" baseline="0" noProof="0" dirty="0">
              <a:ln>
                <a:noFill/>
              </a:ln>
              <a:solidFill>
                <a:srgbClr val="000000"/>
              </a:solidFill>
              <a:effectLst/>
              <a:uLnTx/>
              <a:uFill>
                <a:solidFill>
                  <a:srgbClr val="000000"/>
                </a:solidFill>
              </a:uFill>
              <a:latin typeface="Arial"/>
              <a:cs typeface="Arial"/>
              <a:sym typeface="Arial"/>
            </a:endParaRPr>
          </a:p>
          <a:p>
            <a:pPr lvl="0" defTabSz="912812" hangingPunct="0">
              <a:lnSpc>
                <a:spcPct val="90000"/>
              </a:lnSpc>
              <a:buSzPct val="150000"/>
              <a:defRPr sz="1700">
                <a:latin typeface="+mn-lt"/>
                <a:ea typeface="+mn-ea"/>
                <a:cs typeface="+mn-cs"/>
                <a:sym typeface="Arial"/>
              </a:defRPr>
            </a:pPr>
            <a:r>
              <a:rPr lang="en-US" sz="1700" kern="0" dirty="0">
                <a:solidFill>
                  <a:srgbClr val="000000"/>
                </a:solidFill>
                <a:uFill>
                  <a:solidFill>
                    <a:srgbClr val="000000"/>
                  </a:solidFill>
                </a:uFill>
                <a:latin typeface="Arial"/>
                <a:cs typeface="Arial"/>
                <a:sym typeface="Arial"/>
              </a:rPr>
              <a:t>     </a:t>
            </a:r>
            <a:r>
              <a:rPr lang="en-US" kern="0" dirty="0">
                <a:latin typeface="Arial"/>
                <a:cs typeface="Arial"/>
                <a:sym typeface="Arial"/>
              </a:rPr>
              <a:t>W. Cosyn</a:t>
            </a:r>
            <a:r>
              <a:rPr lang="en-US" kern="0" dirty="0">
                <a:latin typeface="Arial"/>
                <a:cs typeface="Arial"/>
              </a:rPr>
              <a:t> and</a:t>
            </a:r>
            <a:r>
              <a:rPr lang="en-US" kern="0" dirty="0">
                <a:latin typeface="Arial"/>
                <a:cs typeface="Arial"/>
                <a:sym typeface="Arial"/>
              </a:rPr>
              <a:t> C. Weiss, Phys. Lett. B 799</a:t>
            </a:r>
            <a:r>
              <a:rPr lang="en-US" kern="0" dirty="0">
                <a:latin typeface="Arial"/>
                <a:cs typeface="Arial"/>
              </a:rPr>
              <a:t> (2019)</a:t>
            </a:r>
            <a:r>
              <a:rPr lang="en-US" kern="0" dirty="0">
                <a:latin typeface="Arial"/>
                <a:cs typeface="Arial"/>
                <a:sym typeface="Arial"/>
              </a:rPr>
              <a:t> 135035 </a:t>
            </a:r>
            <a:r>
              <a:rPr lang="en-US" kern="0" dirty="0">
                <a:latin typeface="Arial"/>
                <a:cs typeface="Arial"/>
              </a:rPr>
              <a:t>and</a:t>
            </a:r>
            <a:r>
              <a:rPr lang="en-US" kern="0" dirty="0">
                <a:latin typeface="Arial"/>
                <a:cs typeface="Arial"/>
                <a:sym typeface="Arial"/>
              </a:rPr>
              <a:t> arXiv:2006.03033</a:t>
            </a:r>
            <a:endParaRPr kumimoji="0" sz="1700" i="0" u="none" strike="noStrike" kern="0" cap="none" spc="0" normalizeH="0" baseline="0" noProof="0" dirty="0">
              <a:ln>
                <a:noFill/>
              </a:ln>
              <a:effectLst/>
              <a:uLnTx/>
              <a:uFill>
                <a:solidFill>
                  <a:srgbClr val="000000"/>
                </a:solidFill>
              </a:uFill>
              <a:latin typeface="Arial"/>
              <a:cs typeface="Arial"/>
              <a:sym typeface="Arial"/>
            </a:endParaRPr>
          </a:p>
        </p:txBody>
      </p:sp>
      <p:sp>
        <p:nvSpPr>
          <p:cNvPr id="16" name="Future plans: Transverse and tensor polarization, 3He, nuclear EFT interactions">
            <a:extLst>
              <a:ext uri="{FF2B5EF4-FFF2-40B4-BE49-F238E27FC236}">
                <a16:creationId xmlns:a16="http://schemas.microsoft.com/office/drawing/2014/main" id="{A890B0FA-F624-B849-90C2-FCFE3E7D20DC}"/>
              </a:ext>
            </a:extLst>
          </p:cNvPr>
          <p:cNvSpPr txBox="1"/>
          <p:nvPr/>
        </p:nvSpPr>
        <p:spPr>
          <a:xfrm>
            <a:off x="419059" y="5978612"/>
            <a:ext cx="8524947" cy="3277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marL="152400" indent="-152400" defTabSz="912812">
              <a:lnSpc>
                <a:spcPct val="90000"/>
              </a:lnSpc>
              <a:buSzPct val="150000"/>
              <a:buChar char="•"/>
              <a:defRPr sz="1700">
                <a:latin typeface="+mn-lt"/>
                <a:ea typeface="+mn-ea"/>
                <a:cs typeface="+mn-cs"/>
                <a:sym typeface="Arial"/>
              </a:defRPr>
            </a:lvl1pPr>
          </a:lstStyle>
          <a:p>
            <a:pPr marL="152400" marR="0" lvl="0" indent="-152400" algn="l" defTabSz="912812" rtl="0" eaLnBrk="1" fontAlgn="auto" latinLnBrk="0" hangingPunct="0">
              <a:lnSpc>
                <a:spcPct val="90000"/>
              </a:lnSpc>
              <a:spcBef>
                <a:spcPts val="0"/>
              </a:spcBef>
              <a:spcAft>
                <a:spcPts val="0"/>
              </a:spcAft>
              <a:buClrTx/>
              <a:buSzPct val="150000"/>
              <a:buFontTx/>
              <a:buChar char="•"/>
              <a:tabLst/>
              <a:defRPr/>
            </a:pPr>
            <a:r>
              <a:rPr kumimoji="0" lang="en-US" sz="1700" b="0" i="0" u="none" strike="noStrike" kern="0" cap="none" spc="0" normalizeH="0" baseline="0" noProof="0" dirty="0">
                <a:ln>
                  <a:noFill/>
                </a:ln>
                <a:solidFill>
                  <a:srgbClr val="000000"/>
                </a:solidFill>
                <a:effectLst/>
                <a:uLnTx/>
                <a:uFill>
                  <a:solidFill>
                    <a:srgbClr val="000000"/>
                  </a:solidFill>
                </a:uFill>
                <a:latin typeface="Arial"/>
                <a:cs typeface="Arial"/>
                <a:sym typeface="Arial"/>
              </a:rPr>
              <a:t>Also working on deuteron </a:t>
            </a:r>
            <a:r>
              <a:rPr kumimoji="0" sz="1700" b="0" i="0" u="none" strike="noStrike" kern="0" cap="none" spc="0" normalizeH="0" baseline="0" noProof="0" dirty="0">
                <a:ln>
                  <a:noFill/>
                </a:ln>
                <a:solidFill>
                  <a:srgbClr val="000000"/>
                </a:solidFill>
                <a:effectLst/>
                <a:uLnTx/>
                <a:uFill>
                  <a:solidFill>
                    <a:srgbClr val="000000"/>
                  </a:solidFill>
                </a:uFill>
                <a:latin typeface="Arial"/>
                <a:cs typeface="Arial"/>
                <a:sym typeface="Arial"/>
              </a:rPr>
              <a:t>tensor polarization</a:t>
            </a:r>
            <a:r>
              <a:rPr lang="en-US" kern="0" dirty="0">
                <a:solidFill>
                  <a:srgbClr val="000000"/>
                </a:solidFill>
                <a:uFill>
                  <a:solidFill>
                    <a:srgbClr val="000000"/>
                  </a:solidFill>
                </a:uFill>
                <a:latin typeface="Arial"/>
                <a:cs typeface="Arial"/>
              </a:rPr>
              <a:t> (Elena L.) and polarized </a:t>
            </a:r>
            <a:r>
              <a:rPr kumimoji="0" sz="1700" b="0" i="0" u="none" strike="noStrike" kern="0" cap="none" spc="0" normalizeH="0" baseline="0" noProof="0" dirty="0">
                <a:ln>
                  <a:noFill/>
                </a:ln>
                <a:solidFill>
                  <a:srgbClr val="000000"/>
                </a:solidFill>
                <a:effectLst/>
                <a:uLnTx/>
                <a:uFill>
                  <a:solidFill>
                    <a:srgbClr val="000000"/>
                  </a:solidFill>
                </a:uFill>
                <a:latin typeface="Arial"/>
                <a:cs typeface="Arial"/>
                <a:sym typeface="Arial"/>
              </a:rPr>
              <a:t>3He</a:t>
            </a:r>
            <a:r>
              <a:rPr kumimoji="0" lang="en-US" sz="1700" b="0" i="0" u="none" strike="noStrike" kern="0" cap="none" spc="0" normalizeH="0" baseline="0" noProof="0" dirty="0">
                <a:ln>
                  <a:noFill/>
                </a:ln>
                <a:solidFill>
                  <a:srgbClr val="000000"/>
                </a:solidFill>
                <a:effectLst/>
                <a:uLnTx/>
                <a:uFill>
                  <a:solidFill>
                    <a:srgbClr val="000000"/>
                  </a:solidFill>
                </a:uFill>
                <a:latin typeface="Arial"/>
                <a:cs typeface="Arial"/>
                <a:sym typeface="Arial"/>
              </a:rPr>
              <a:t> (</a:t>
            </a:r>
            <a:r>
              <a:rPr kumimoji="0" lang="en-US" sz="1700" b="0" i="0" u="none" strike="noStrike" kern="0" cap="none" spc="0" normalizeH="0" baseline="0" noProof="0" dirty="0" err="1">
                <a:ln>
                  <a:noFill/>
                </a:ln>
                <a:solidFill>
                  <a:srgbClr val="000000"/>
                </a:solidFill>
                <a:effectLst/>
                <a:uLnTx/>
                <a:uFill>
                  <a:solidFill>
                    <a:srgbClr val="000000"/>
                  </a:solidFill>
                </a:uFill>
                <a:latin typeface="Arial"/>
                <a:cs typeface="Arial"/>
                <a:sym typeface="Arial"/>
              </a:rPr>
              <a:t>Dien</a:t>
            </a:r>
            <a:r>
              <a:rPr kumimoji="0" lang="en-US" sz="1700" b="0" i="0" u="none" strike="noStrike" kern="0" cap="none" spc="0" normalizeH="0" baseline="0" noProof="0" dirty="0">
                <a:ln>
                  <a:noFill/>
                </a:ln>
                <a:solidFill>
                  <a:srgbClr val="000000"/>
                </a:solidFill>
                <a:effectLst/>
                <a:uLnTx/>
                <a:uFill>
                  <a:solidFill>
                    <a:srgbClr val="000000"/>
                  </a:solidFill>
                </a:uFill>
                <a:latin typeface="Arial"/>
                <a:cs typeface="Arial"/>
                <a:sym typeface="Arial"/>
              </a:rPr>
              <a:t> N.)</a:t>
            </a:r>
            <a:endParaRPr kumimoji="0" sz="1700" b="0" i="0" u="none" strike="noStrike" kern="0" cap="none" spc="0" normalizeH="0" baseline="0" noProof="0" dirty="0">
              <a:ln>
                <a:noFill/>
              </a:ln>
              <a:solidFill>
                <a:srgbClr val="000000"/>
              </a:solidFill>
              <a:effectLst/>
              <a:uLnTx/>
              <a:uFill>
                <a:solidFill>
                  <a:srgbClr val="000000"/>
                </a:solidFill>
              </a:uFill>
              <a:latin typeface="Arial"/>
              <a:cs typeface="Arial"/>
              <a:sym typeface="Arial"/>
            </a:endParaRPr>
          </a:p>
        </p:txBody>
      </p:sp>
      <p:pic>
        <p:nvPicPr>
          <p:cNvPr id="17" name="Image" descr="Image">
            <a:extLst>
              <a:ext uri="{FF2B5EF4-FFF2-40B4-BE49-F238E27FC236}">
                <a16:creationId xmlns:a16="http://schemas.microsoft.com/office/drawing/2014/main" id="{1B76B5AB-5993-B14B-AEA5-32315CC98D7E}"/>
              </a:ext>
            </a:extLst>
          </p:cNvPr>
          <p:cNvPicPr>
            <a:picLocks noChangeAspect="1"/>
          </p:cNvPicPr>
          <p:nvPr/>
        </p:nvPicPr>
        <p:blipFill>
          <a:blip r:embed="rId2">
            <a:extLst/>
          </a:blip>
          <a:stretch>
            <a:fillRect/>
          </a:stretch>
        </p:blipFill>
        <p:spPr>
          <a:xfrm>
            <a:off x="3005360" y="972231"/>
            <a:ext cx="2833839" cy="2479609"/>
          </a:xfrm>
          <a:prstGeom prst="rect">
            <a:avLst/>
          </a:prstGeom>
          <a:ln w="12700">
            <a:miter lim="400000"/>
          </a:ln>
        </p:spPr>
      </p:pic>
      <p:pic>
        <p:nvPicPr>
          <p:cNvPr id="18" name="Image" descr="Image">
            <a:extLst>
              <a:ext uri="{FF2B5EF4-FFF2-40B4-BE49-F238E27FC236}">
                <a16:creationId xmlns:a16="http://schemas.microsoft.com/office/drawing/2014/main" id="{9172D4D1-9BE7-7A43-8274-7684AF83276D}"/>
              </a:ext>
            </a:extLst>
          </p:cNvPr>
          <p:cNvPicPr>
            <a:picLocks noChangeAspect="1"/>
          </p:cNvPicPr>
          <p:nvPr/>
        </p:nvPicPr>
        <p:blipFill>
          <a:blip r:embed="rId3">
            <a:extLst/>
          </a:blip>
          <a:stretch>
            <a:fillRect/>
          </a:stretch>
        </p:blipFill>
        <p:spPr>
          <a:xfrm>
            <a:off x="375966" y="1345928"/>
            <a:ext cx="2386183" cy="1345865"/>
          </a:xfrm>
          <a:prstGeom prst="rect">
            <a:avLst/>
          </a:prstGeom>
          <a:ln w="12700">
            <a:miter lim="400000"/>
          </a:ln>
        </p:spPr>
      </p:pic>
      <p:sp>
        <p:nvSpPr>
          <p:cNvPr id="20" name="Results used in EIC simulations: Yellow Report, forward detector design (2020)">
            <a:extLst>
              <a:ext uri="{FF2B5EF4-FFF2-40B4-BE49-F238E27FC236}">
                <a16:creationId xmlns:a16="http://schemas.microsoft.com/office/drawing/2014/main" id="{EF7C5933-949D-4D4A-9D44-BF6CC3FB4064}"/>
              </a:ext>
            </a:extLst>
          </p:cNvPr>
          <p:cNvSpPr txBox="1"/>
          <p:nvPr/>
        </p:nvSpPr>
        <p:spPr>
          <a:xfrm>
            <a:off x="419059" y="4495122"/>
            <a:ext cx="8524947" cy="1400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marL="152400" indent="-152400" defTabSz="912812">
              <a:lnSpc>
                <a:spcPct val="90000"/>
              </a:lnSpc>
              <a:buSzPct val="150000"/>
              <a:buChar char="•"/>
              <a:defRPr sz="1700">
                <a:latin typeface="+mn-lt"/>
                <a:ea typeface="+mn-ea"/>
                <a:cs typeface="+mn-cs"/>
                <a:sym typeface="Arial"/>
              </a:defRPr>
            </a:lvl1pPr>
          </a:lstStyle>
          <a:p>
            <a:pPr marL="152400" marR="0" lvl="0" indent="-152400" algn="l" defTabSz="912812" rtl="0" eaLnBrk="1" fontAlgn="auto" latinLnBrk="0" hangingPunct="0">
              <a:lnSpc>
                <a:spcPct val="100000"/>
              </a:lnSpc>
              <a:spcBef>
                <a:spcPts val="0"/>
              </a:spcBef>
              <a:spcAft>
                <a:spcPts val="0"/>
              </a:spcAft>
              <a:buClrTx/>
              <a:buSzPct val="150000"/>
              <a:buFontTx/>
              <a:buChar char="•"/>
              <a:tabLst/>
              <a:defRPr/>
            </a:pPr>
            <a:r>
              <a:rPr kumimoji="0" sz="1700" b="0" i="0" u="none" strike="noStrike" kern="0" cap="none" spc="0" normalizeH="0" baseline="0" noProof="0" dirty="0">
                <a:ln>
                  <a:noFill/>
                </a:ln>
                <a:solidFill>
                  <a:srgbClr val="000000"/>
                </a:solidFill>
                <a:effectLst/>
                <a:uLnTx/>
                <a:uFill>
                  <a:solidFill>
                    <a:srgbClr val="000000"/>
                  </a:solidFill>
                </a:uFill>
                <a:latin typeface="Arial"/>
                <a:cs typeface="Arial"/>
                <a:sym typeface="Arial"/>
              </a:rPr>
              <a:t>Results used in EIC simulations: Yellow Report, forward detector design</a:t>
            </a:r>
            <a:r>
              <a:rPr kumimoji="0" lang="en-US" sz="1700" b="0" i="0" u="none" strike="noStrike" kern="0" cap="none" spc="0" normalizeH="0" baseline="0" noProof="0" dirty="0">
                <a:ln>
                  <a:noFill/>
                </a:ln>
                <a:solidFill>
                  <a:srgbClr val="000000"/>
                </a:solidFill>
                <a:effectLst/>
                <a:uLnTx/>
                <a:uFill>
                  <a:solidFill>
                    <a:srgbClr val="000000"/>
                  </a:solidFill>
                </a:uFill>
                <a:latin typeface="Arial"/>
                <a:cs typeface="Arial"/>
                <a:sym typeface="Arial"/>
              </a:rPr>
              <a:t>.</a:t>
            </a:r>
            <a:endParaRPr lang="en-US" kern="0" dirty="0">
              <a:solidFill>
                <a:srgbClr val="000000"/>
              </a:solidFill>
              <a:uFill>
                <a:solidFill>
                  <a:srgbClr val="000000"/>
                </a:solidFill>
              </a:uFill>
              <a:latin typeface="Arial"/>
              <a:cs typeface="Arial"/>
            </a:endParaRPr>
          </a:p>
          <a:p>
            <a:pPr marL="152400" marR="0" lvl="0" indent="-152400" algn="l" defTabSz="912812" rtl="0" eaLnBrk="1" fontAlgn="auto" latinLnBrk="0" hangingPunct="0">
              <a:lnSpc>
                <a:spcPct val="100000"/>
              </a:lnSpc>
              <a:spcBef>
                <a:spcPts val="0"/>
              </a:spcBef>
              <a:spcAft>
                <a:spcPts val="0"/>
              </a:spcAft>
              <a:buClrTx/>
              <a:buSzPct val="150000"/>
              <a:buFontTx/>
              <a:buChar char="•"/>
              <a:tabLst/>
              <a:defRPr/>
            </a:pPr>
            <a:endParaRPr lang="en-US" kern="0" dirty="0">
              <a:solidFill>
                <a:srgbClr val="000000"/>
              </a:solidFill>
              <a:uFill>
                <a:solidFill>
                  <a:srgbClr val="000000"/>
                </a:solidFill>
              </a:uFill>
              <a:latin typeface="Arial"/>
              <a:cs typeface="Arial"/>
            </a:endParaRPr>
          </a:p>
          <a:p>
            <a:pPr marL="152400" marR="0" lvl="0" indent="-152400" algn="l" defTabSz="912812" rtl="0" eaLnBrk="1" fontAlgn="auto" latinLnBrk="0" hangingPunct="0">
              <a:lnSpc>
                <a:spcPct val="100000"/>
              </a:lnSpc>
              <a:spcBef>
                <a:spcPts val="0"/>
              </a:spcBef>
              <a:spcAft>
                <a:spcPts val="0"/>
              </a:spcAft>
              <a:buClrTx/>
              <a:buSzPct val="150000"/>
              <a:buFontTx/>
              <a:buChar char="•"/>
              <a:tabLst/>
              <a:defRPr/>
            </a:pPr>
            <a:r>
              <a:rPr kumimoji="0" lang="en-US" sz="1700" b="0" i="0" u="none" strike="noStrike" kern="0" cap="none" spc="0" normalizeH="0" baseline="0" noProof="0" dirty="0">
                <a:ln>
                  <a:noFill/>
                </a:ln>
                <a:solidFill>
                  <a:srgbClr val="000000"/>
                </a:solidFill>
                <a:effectLst/>
                <a:uLnTx/>
                <a:uFill>
                  <a:solidFill>
                    <a:srgbClr val="000000"/>
                  </a:solidFill>
                </a:uFill>
                <a:latin typeface="Arial"/>
                <a:cs typeface="Arial"/>
                <a:sym typeface="Arial"/>
              </a:rPr>
              <a:t>Working with accelerator to ensure polarized deuteron will be possible and recently found that at “magic energies” it seems polarized deuteron will be able to be stored within the baseline project.  (i.e. without new Siberian Snakes)</a:t>
            </a:r>
            <a:endParaRPr kumimoji="0" sz="1700" b="0" i="0" u="none" strike="noStrike" kern="0" cap="none" spc="0" normalizeH="0" baseline="0" noProof="0" dirty="0">
              <a:ln>
                <a:noFill/>
              </a:ln>
              <a:solidFill>
                <a:srgbClr val="000000"/>
              </a:solidFill>
              <a:effectLst/>
              <a:uLnTx/>
              <a:uFill>
                <a:solidFill>
                  <a:srgbClr val="000000"/>
                </a:solidFill>
              </a:uFill>
              <a:latin typeface="Arial"/>
              <a:cs typeface="Arial"/>
              <a:sym typeface="Arial"/>
            </a:endParaRPr>
          </a:p>
        </p:txBody>
      </p:sp>
      <p:pic>
        <p:nvPicPr>
          <p:cNvPr id="6" name="Picture 5">
            <a:extLst>
              <a:ext uri="{FF2B5EF4-FFF2-40B4-BE49-F238E27FC236}">
                <a16:creationId xmlns:a16="http://schemas.microsoft.com/office/drawing/2014/main" id="{B514C4AA-652B-A448-A19B-7CAE41794073}"/>
              </a:ext>
            </a:extLst>
          </p:cNvPr>
          <p:cNvPicPr>
            <a:picLocks noChangeAspect="1"/>
          </p:cNvPicPr>
          <p:nvPr/>
        </p:nvPicPr>
        <p:blipFill>
          <a:blip r:embed="rId4"/>
          <a:stretch>
            <a:fillRect/>
          </a:stretch>
        </p:blipFill>
        <p:spPr>
          <a:xfrm>
            <a:off x="6092458" y="1008047"/>
            <a:ext cx="2690887" cy="2369716"/>
          </a:xfrm>
          <a:prstGeom prst="rect">
            <a:avLst/>
          </a:prstGeom>
        </p:spPr>
      </p:pic>
      <p:sp>
        <p:nvSpPr>
          <p:cNvPr id="8" name="TextBox 7">
            <a:extLst>
              <a:ext uri="{FF2B5EF4-FFF2-40B4-BE49-F238E27FC236}">
                <a16:creationId xmlns:a16="http://schemas.microsoft.com/office/drawing/2014/main" id="{434D9ACB-BF84-234A-AE07-B3B031C2F4EC}"/>
              </a:ext>
            </a:extLst>
          </p:cNvPr>
          <p:cNvSpPr txBox="1"/>
          <p:nvPr/>
        </p:nvSpPr>
        <p:spPr>
          <a:xfrm>
            <a:off x="5943656" y="748237"/>
            <a:ext cx="3231462" cy="276999"/>
          </a:xfrm>
          <a:prstGeom prst="rect">
            <a:avLst/>
          </a:prstGeom>
          <a:noFill/>
        </p:spPr>
        <p:txBody>
          <a:bodyPr wrap="none" rtlCol="0">
            <a:spAutoFit/>
          </a:bodyPr>
          <a:lstStyle/>
          <a:p>
            <a:r>
              <a:rPr lang="en-US" sz="1200" dirty="0">
                <a:hlinkClick r:id="rId5"/>
              </a:rPr>
              <a:t>https://doi.org/10.1103/PhysRevLett.88.102302</a:t>
            </a:r>
            <a:r>
              <a:rPr lang="en-US" sz="1200" dirty="0"/>
              <a:t> </a:t>
            </a:r>
          </a:p>
        </p:txBody>
      </p:sp>
    </p:spTree>
    <p:extLst>
      <p:ext uri="{BB962C8B-B14F-4D97-AF65-F5344CB8AC3E}">
        <p14:creationId xmlns:p14="http://schemas.microsoft.com/office/powerpoint/2010/main" val="3306035655"/>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StandardPPTTemplate" id="{A76DDB89-9485-FD4D-98A9-DF1C06249F3D}" vid="{808B238C-84FF-B441-8654-84F07F73F6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JLabPowerPointMain</Template>
  <TotalTime>16272</TotalTime>
  <Words>1970</Words>
  <Application>Microsoft Macintosh PowerPoint</Application>
  <PresentationFormat>On-screen Show (4:3)</PresentationFormat>
  <Paragraphs>229</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PingFangSC-Regular</vt:lpstr>
      <vt:lpstr>.PingFangSC-Regular</vt:lpstr>
      <vt:lpstr>Arial</vt:lpstr>
      <vt:lpstr>Calibri</vt:lpstr>
      <vt:lpstr>Office Theme</vt:lpstr>
      <vt:lpstr>Electron Ion Collider Update</vt:lpstr>
      <vt:lpstr>Electron Ion Collider Physics Group @ JLab</vt:lpstr>
      <vt:lpstr>October Review of Two Competing EIC Designs</vt:lpstr>
      <vt:lpstr>Site Selection &amp; Intellectual Ownership of the Physics</vt:lpstr>
      <vt:lpstr>EIC User Group Yellow Report Efforts </vt:lpstr>
      <vt:lpstr>EIC Software</vt:lpstr>
      <vt:lpstr>Pion and Kaon Structure Function Measurements at the EIC</vt:lpstr>
      <vt:lpstr>Probing short-range correlations in the deuteron via incoherent diffractive J/ψ production with spectator tagging </vt:lpstr>
      <vt:lpstr>Polarized light ion physics at the EIC</vt:lpstr>
      <vt:lpstr>2019/20 Jefferson Lab EIC Postdoctoral Fellows</vt:lpstr>
      <vt:lpstr>Electron Ion Collider Center Fellowship Program</vt:lpstr>
      <vt:lpstr>PowerPoint Presentation</vt:lpstr>
      <vt:lpstr>Reference Schedule </vt:lpstr>
      <vt:lpstr>Reference Funding Profile</vt:lpstr>
      <vt:lpstr>PowerPoint Presentation</vt:lpstr>
      <vt:lpstr>Refining the Science Case For The 2nd Interaction Region</vt:lpstr>
      <vt:lpstr>SULI Student Project</vt:lpstr>
      <vt:lpstr>Pushing for next generation technologies for the EIC</vt:lpstr>
      <vt:lpstr>Detector Testing Program</vt:lpstr>
      <vt:lpstr>Summary</vt:lpstr>
    </vt:vector>
  </TitlesOfParts>
  <Company>Jefferson Lab</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Betty Jean-Pierre</dc:creator>
  <cp:lastModifiedBy>Douglas Higinbotham</cp:lastModifiedBy>
  <cp:revision>107</cp:revision>
  <dcterms:created xsi:type="dcterms:W3CDTF">2019-07-03T13:59:42Z</dcterms:created>
  <dcterms:modified xsi:type="dcterms:W3CDTF">2020-07-17T12:47:22Z</dcterms:modified>
</cp:coreProperties>
</file>