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71" r:id="rId3"/>
    <p:sldId id="279" r:id="rId4"/>
    <p:sldId id="257" r:id="rId5"/>
    <p:sldId id="258" r:id="rId6"/>
    <p:sldId id="260" r:id="rId7"/>
    <p:sldId id="259" r:id="rId8"/>
    <p:sldId id="261" r:id="rId9"/>
    <p:sldId id="262" r:id="rId10"/>
    <p:sldId id="264" r:id="rId11"/>
    <p:sldId id="263" r:id="rId12"/>
    <p:sldId id="265" r:id="rId13"/>
    <p:sldId id="266" r:id="rId14"/>
    <p:sldId id="267" r:id="rId15"/>
    <p:sldId id="269" r:id="rId16"/>
    <p:sldId id="268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90"/>
    <p:restoredTop sz="94685"/>
  </p:normalViewPr>
  <p:slideViewPr>
    <p:cSldViewPr snapToGrid="0" snapToObjects="1">
      <p:cViewPr varScale="1">
        <p:scale>
          <a:sx n="123" d="100"/>
          <a:sy n="123" d="100"/>
        </p:scale>
        <p:origin x="22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480EB-6C28-A243-9EC9-C4947FA2AA90}" type="datetimeFigureOut">
              <a:rPr lang="en-US" smtClean="0"/>
              <a:t>7/16/20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0DE4B-FD0F-D24B-8AB4-226517E57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57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773F8-2DFF-6340-AFDE-12C4273B8D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FCB351-CB9D-EE41-BD65-BB646A2F99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1C54B-4C22-2B4E-A655-64481434A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C39C-ED4E-FA42-AA37-E6BDAB8FEB95}" type="datetime1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5196A-F502-FD45-88BA-BE138AFDD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8BF5-EAA5-1949-AF92-142BCC6B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24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8F9F-C8E1-CF47-AE32-1E86830C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47788B-63A1-C341-A501-6AB3694C57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C8A3E-47E0-F74F-82F7-DA8BA548D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03F6-8A6C-4247-87FB-0ADB35CD2713}" type="datetime1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A4D0D-9241-0441-A4A5-ACA166567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EA7E8-D3A7-E849-AC6D-5D029E578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0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669DAB-7FE1-714E-8854-1725BF44CA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A2DC3C-18B6-4144-8151-42813B8F0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03CDD-18ED-C943-97DE-E3D6E3C29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FE58-6775-DE4B-8FEC-ECF57DEB5495}" type="datetime1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6C1A8-03B9-A542-9F86-42599E0C7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A72CC-DDEB-034A-BB7F-E8ADA5BD6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70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FBF9-10D5-5F44-9157-197026616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9FBD1-4E4A-9442-B570-2172151D4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CBC09-937C-7749-A8F7-CF4A57AF5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DB911-1B88-944A-A836-A5F86DEE2B60}" type="datetime1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6D32A-8D76-AE45-BEB8-9A78BE5E0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0150-144B-C147-9355-2254645C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15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02A59-65ED-8D4D-B4B7-5DBFA7E5D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ED054-013E-E240-BDC0-527A7B7DB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CB38B-A836-1D41-8B6B-AF44349A5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32FA3-D9AD-964A-B396-EC31AA8EC1C2}" type="datetime1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E71D-78E0-D140-9B6C-55A8816EC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F31D9-2362-3944-8154-10B2E762A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88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D24E8-D954-364D-B66A-CBC84615F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4EC30-B407-2C42-940C-7BF40007B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1D3AF-0A69-F142-9F59-B81F5FE9A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65B1A-ADCA-7646-9E3D-4E44AF2A3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9CE6-1A51-064A-B022-DCBD082533EF}" type="datetime1">
              <a:rPr lang="en-US" smtClean="0"/>
              <a:t>7/16/20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F30B9F-B6C0-CA48-A3A2-C25FDB791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805B75-0827-6649-9C82-0FFC86E24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7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7A362-6BAD-DC40-9DE0-973728A75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82BC5-C059-BB48-951B-B4C1E7F8F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E3352-76AC-C544-95BA-668CB80C8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8DAB32-CECD-E54B-BDD6-C08C5B621E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18DCB-FD81-4245-BC36-4119DD3DEF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EE0C11-F8A9-CF4F-B182-375801ED7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EB1F-DEFC-1E42-89B3-A4D1513A444D}" type="datetime1">
              <a:rPr lang="en-US" smtClean="0"/>
              <a:t>7/16/20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B8BA69-B9BB-9D4C-B640-5800FBD7F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21B21B-C7C7-FD42-A600-7DDF3E6D8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81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1A68A-A318-C74C-9A59-06E2845F2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FF6CB1-CFE6-AA42-83C8-772040C85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CC189-75A4-2A45-A470-6EA35EF07A1D}" type="datetime1">
              <a:rPr lang="en-US" smtClean="0"/>
              <a:t>7/16/20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BA0A89-6B3A-6244-A740-AB83A54CB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66B4C-7046-A240-AE29-47BAE4968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27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DA3795-6441-0B42-B2CD-A3266FAE0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F2F3-5C69-BF4B-AAE2-E14C7DDC45D6}" type="datetime1">
              <a:rPr lang="en-US" smtClean="0"/>
              <a:t>7/16/20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B7DF4C-8383-C14B-A208-D950F312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8908A7-F329-5049-9F55-92E1A50BE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6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D9CF7-CAAF-0649-8472-49002295F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7E2AF-AB51-D445-ADFA-7BE648174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C9ED6-C449-E444-9816-588F44167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FEBD0-852A-4C45-801E-49C54BCB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1619-AF12-804D-B72E-5168D3C06DFA}" type="datetime1">
              <a:rPr lang="en-US" smtClean="0"/>
              <a:t>7/16/20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84D98-CFF5-A242-9DE6-A4B35CEE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767B7-B8B8-A84D-AC41-C5DAF0B8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02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3A858-3ED9-F448-9638-4F7D003AC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138B08-67FC-A244-8363-2A8E1BFEFD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C7CDF-C566-574B-AA75-8D9CF333F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553098-B262-F54B-AC5C-A8C93B765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E028-F3BF-9F4E-A22D-00398B86A42A}" type="datetime1">
              <a:rPr lang="en-US" smtClean="0"/>
              <a:t>7/16/20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A5CBEC-E7BF-0A47-8013-F7DB0E4C2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C52C7-0C11-204B-AB95-4C0DE025F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52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703355-E460-794B-BB4D-445D3C7E1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5B1D7-D6D1-734E-BDAE-B241D1A41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35FB6-DFE4-2343-9318-22D457169C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79114-6979-204C-AB23-D5ADA7966573}" type="datetime1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CE0CB-DCF5-FE4B-924F-61C7B859E2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A2988-13E5-4D44-805F-40C5044B6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37656-64B2-944A-988D-DE7C0BA0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5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0DFD6-4256-774C-A636-1E6FB9EEE5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Polarization Transfer in Wide Angle Charged Pion Photoproduction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36CFEF-FAF7-644D-A444-D98D76156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7780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John Arrington – Argonne National Lab</a:t>
            </a:r>
          </a:p>
          <a:p>
            <a:r>
              <a:rPr lang="en-US" dirty="0"/>
              <a:t>Andrew Puckett – University of Connecticut</a:t>
            </a:r>
          </a:p>
          <a:p>
            <a:r>
              <a:rPr lang="en-US" dirty="0"/>
              <a:t>Arun Tadepalli – Jefferson Lab</a:t>
            </a:r>
          </a:p>
          <a:p>
            <a:r>
              <a:rPr lang="en-US" dirty="0"/>
              <a:t>Bogdan Wojtsekhowski – Jefferson Lab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F0FAAC-6984-DC4F-AACF-1C4186872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0565" y="217523"/>
            <a:ext cx="2554869" cy="1437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344BDA-385E-B046-B79C-83C11C81A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55" y="373204"/>
            <a:ext cx="3612037" cy="1125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CB565B-4B76-3445-8FBD-50A09D63E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55" y="5433808"/>
            <a:ext cx="3161128" cy="109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45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5E3C6-E4D1-E840-8C7A-9194D9424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Experiment in Hall A E94-104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A7DFC-2B6C-4A41-8956-FE6A51C4C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825EC-23AA-FD4B-AA79-89C14D45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6402BC-25BC-BA40-8647-DF555B6B3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72" y="1825625"/>
            <a:ext cx="7323261" cy="3695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47B919-01A5-D345-BA8B-0D3F61AC6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645" y="1825625"/>
            <a:ext cx="3450345" cy="4017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6869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50339-3422-2342-AAE3-D2B4FC5BD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27618" cy="1325563"/>
          </a:xfrm>
        </p:spPr>
        <p:txBody>
          <a:bodyPr/>
          <a:lstStyle/>
          <a:p>
            <a:r>
              <a:rPr lang="en-US" dirty="0"/>
              <a:t>But calculations fall short!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41B9A-A2FD-0449-9945-D5F90825E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11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2EE27A-6D24-8545-ADD2-3E0BD6BD9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42" y="1520042"/>
            <a:ext cx="6119088" cy="1681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64E8F9-0ADA-D249-968A-861A62170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43" y="3473621"/>
            <a:ext cx="3543198" cy="24925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67EC4B-E886-C64E-96FD-D3A8E8468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648" y="1520042"/>
            <a:ext cx="4981371" cy="4667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4D0F68-6E1E-D943-B1BC-34DBFF7B1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035" y="4356365"/>
            <a:ext cx="2517254" cy="63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88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3CDCD-B603-2D42-80BC-6217B23EC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91348" cy="1325563"/>
          </a:xfrm>
        </p:spPr>
        <p:txBody>
          <a:bodyPr/>
          <a:lstStyle/>
          <a:p>
            <a:r>
              <a:rPr lang="en-US" dirty="0"/>
              <a:t>π</a:t>
            </a:r>
            <a:r>
              <a:rPr lang="en-US" baseline="30000" dirty="0"/>
              <a:t>0</a:t>
            </a:r>
            <a:r>
              <a:rPr lang="en-US" dirty="0"/>
              <a:t> photoproduction experiments in Hall 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21AB0-5761-0940-B89D-FDD7BE203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5693"/>
            <a:ext cx="4826330" cy="367126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Calculations using the Handbag approach fall short by more than two orders of magnitude</a:t>
            </a:r>
          </a:p>
          <a:p>
            <a:endParaRPr lang="en-US" dirty="0"/>
          </a:p>
          <a:p>
            <a:r>
              <a:rPr lang="en-US" dirty="0"/>
              <a:t>Missing some crucial information in the amplitude used in calculations</a:t>
            </a:r>
          </a:p>
          <a:p>
            <a:endParaRPr lang="en-US" dirty="0"/>
          </a:p>
          <a:p>
            <a:r>
              <a:rPr lang="en-US" dirty="0"/>
              <a:t>Figuring that out will shed light on the interaction mechanism responsible for these cross sections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DDBF2-A794-074C-8442-C0652927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0D4567-A015-8B4C-8019-625245FB9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719" y="931249"/>
            <a:ext cx="5438322" cy="5245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E653FD-BBC3-D249-84C0-B89B050B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795" y="365125"/>
            <a:ext cx="5485246" cy="3918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5855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98ECF-4B4B-A74C-9F58-65D69A81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80609" cy="1325563"/>
          </a:xfrm>
        </p:spPr>
        <p:txBody>
          <a:bodyPr/>
          <a:lstStyle/>
          <a:p>
            <a:r>
              <a:rPr lang="en-US" dirty="0"/>
              <a:t>Calculations with higher twists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04539-4F59-9147-AA9D-8025D257B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7009"/>
            <a:ext cx="3971306" cy="412995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Calculations with twist 2 and twist 3 contributions performed for π</a:t>
            </a:r>
            <a:r>
              <a:rPr lang="en-US" baseline="30000" dirty="0"/>
              <a:t>0</a:t>
            </a:r>
          </a:p>
          <a:p>
            <a:endParaRPr lang="en-US" dirty="0"/>
          </a:p>
          <a:p>
            <a:r>
              <a:rPr lang="en-US" dirty="0"/>
              <a:t>They are in reasonable agreement (black curve) with CLAS data</a:t>
            </a:r>
          </a:p>
          <a:p>
            <a:endParaRPr lang="en-US" dirty="0"/>
          </a:p>
          <a:p>
            <a:r>
              <a:rPr lang="en-US" dirty="0"/>
              <a:t>Polarization test of the handbag mechanism is necessary and timely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587F0-6E2C-7149-9C88-FEC6765FB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756ED3-832B-7E43-9E0A-ECD08612D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75511"/>
            <a:ext cx="5168456" cy="3589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A91011-923C-7342-843C-CD279705A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848" y="274236"/>
            <a:ext cx="3819608" cy="21286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5869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21B08-B042-6E4E-B9AB-C78576500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46319" cy="1325563"/>
          </a:xfrm>
        </p:spPr>
        <p:txBody>
          <a:bodyPr/>
          <a:lstStyle/>
          <a:p>
            <a:r>
              <a:rPr lang="en-US" dirty="0"/>
              <a:t>Helicity correlation observables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430C8-64A0-DB4D-8E0C-DFC341009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7058"/>
            <a:ext cx="4576948" cy="205740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Helicity correlations A</a:t>
            </a:r>
            <a:r>
              <a:rPr lang="en-US" baseline="-25000" dirty="0"/>
              <a:t>LL </a:t>
            </a:r>
            <a:r>
              <a:rPr lang="en-US" dirty="0"/>
              <a:t>and K</a:t>
            </a:r>
            <a:r>
              <a:rPr lang="en-US" baseline="-25000" dirty="0"/>
              <a:t>LL</a:t>
            </a:r>
            <a:r>
              <a:rPr lang="en-US" dirty="0"/>
              <a:t> provide tests of the handbag mechanism</a:t>
            </a:r>
          </a:p>
          <a:p>
            <a:endParaRPr lang="en-US" dirty="0"/>
          </a:p>
          <a:p>
            <a:r>
              <a:rPr lang="en-US" dirty="0"/>
              <a:t>Twist 3 contribution dominates twist 2</a:t>
            </a:r>
          </a:p>
          <a:p>
            <a:endParaRPr lang="en-US" dirty="0"/>
          </a:p>
          <a:p>
            <a:r>
              <a:rPr lang="en-US" dirty="0"/>
              <a:t>Predictions made for π</a:t>
            </a:r>
            <a:r>
              <a:rPr lang="en-US" baseline="30000" dirty="0"/>
              <a:t>0 </a:t>
            </a:r>
            <a:r>
              <a:rPr lang="en-US" dirty="0"/>
              <a:t>and π</a:t>
            </a:r>
            <a:r>
              <a:rPr lang="en-US" baseline="30000" dirty="0"/>
              <a:t>-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52FDD-BDCC-214C-810D-30430252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14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D60789-38D9-5B4E-86EC-2ECDF71C4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649" y="2783742"/>
            <a:ext cx="4776532" cy="3609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B83C9E-7CED-654A-BEDA-532BECF0B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165" y="365125"/>
            <a:ext cx="4127500" cy="217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B84046-2261-A646-95E3-9F4ED15A7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742" y="4373842"/>
            <a:ext cx="3949406" cy="19825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8252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0C0DC-5AF8-1A4D-AB56-25D830A62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Predictions for π</a:t>
            </a:r>
            <a:r>
              <a:rPr lang="en-US" baseline="30000" dirty="0"/>
              <a:t>-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1C7326-9CB6-C84D-A2B9-3BA350089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5148" y="1529324"/>
            <a:ext cx="6027899" cy="4665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867FE-648E-FD41-AE98-87D231259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15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0155914-1723-C44A-B459-A22D507903B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3491753" cy="4369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Measurements have been conducted for WACS for π</a:t>
            </a:r>
            <a:r>
              <a:rPr lang="en-US" baseline="30000" dirty="0"/>
              <a:t>0</a:t>
            </a:r>
            <a:r>
              <a:rPr lang="en-US" dirty="0"/>
              <a:t> which show good agreement with handbag mechanism</a:t>
            </a:r>
          </a:p>
          <a:p>
            <a:endParaRPr lang="en-US" dirty="0"/>
          </a:p>
          <a:p>
            <a:r>
              <a:rPr lang="en-US" dirty="0"/>
              <a:t>Calculations made by Kroll et al for WAPP π</a:t>
            </a:r>
            <a:r>
              <a:rPr lang="en-US" baseline="30000" dirty="0"/>
              <a:t>- </a:t>
            </a:r>
            <a:r>
              <a:rPr lang="en-US" dirty="0"/>
              <a:t>case</a:t>
            </a:r>
          </a:p>
          <a:p>
            <a:endParaRPr lang="en-US" dirty="0"/>
          </a:p>
          <a:p>
            <a:r>
              <a:rPr lang="en-US" dirty="0"/>
              <a:t>Measurement will test the calculations as well as provide constraints for other models </a:t>
            </a:r>
          </a:p>
          <a:p>
            <a:endParaRPr lang="en-US" dirty="0"/>
          </a:p>
          <a:p>
            <a:r>
              <a:rPr lang="en-US" dirty="0"/>
              <a:t>This measurement is fundamental, important and the first of its kind in the wide angle regime!</a:t>
            </a:r>
          </a:p>
        </p:txBody>
      </p:sp>
    </p:spTree>
    <p:extLst>
      <p:ext uri="{BB962C8B-B14F-4D97-AF65-F5344CB8AC3E}">
        <p14:creationId xmlns:p14="http://schemas.microsoft.com/office/powerpoint/2010/main" val="3166511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AAA92-9B5F-F74A-A67B-43EFC1F5D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1" y="320675"/>
            <a:ext cx="9946640" cy="1325563"/>
          </a:xfrm>
        </p:spPr>
        <p:txBody>
          <a:bodyPr/>
          <a:lstStyle/>
          <a:p>
            <a:pPr algn="ctr"/>
            <a:r>
              <a:rPr lang="en-US" dirty="0"/>
              <a:t>Experimental setup: same as GEn-RP setup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E9E8EE-5956-9340-A5B8-713BAB7F4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8399" y="2014968"/>
            <a:ext cx="5688131" cy="43413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60D71-C2B1-144A-BA62-38759965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16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FB2DEF-AC75-6F49-826A-F2EAA96C53EA}"/>
              </a:ext>
            </a:extLst>
          </p:cNvPr>
          <p:cNvSpPr txBox="1">
            <a:spLocks/>
          </p:cNvSpPr>
          <p:nvPr/>
        </p:nvSpPr>
        <p:spPr>
          <a:xfrm>
            <a:off x="838200" y="2082800"/>
            <a:ext cx="3270662" cy="4094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6.6 GeV electron beam (photons in the range 4.0 – 6.0 GeV)</a:t>
            </a:r>
          </a:p>
          <a:p>
            <a:endParaRPr lang="en-US" dirty="0"/>
          </a:p>
          <a:p>
            <a:r>
              <a:rPr lang="en-US" dirty="0"/>
              <a:t>LD2 target with 6% Cu radiator upstream</a:t>
            </a:r>
          </a:p>
          <a:p>
            <a:endParaRPr lang="en-US" dirty="0"/>
          </a:p>
          <a:p>
            <a:r>
              <a:rPr lang="en-US" dirty="0"/>
              <a:t>BigBite as the pion arm</a:t>
            </a:r>
          </a:p>
          <a:p>
            <a:endParaRPr lang="en-US" dirty="0"/>
          </a:p>
          <a:p>
            <a:r>
              <a:rPr lang="en-US" dirty="0"/>
              <a:t>SBS as the nucleon arm </a:t>
            </a:r>
          </a:p>
        </p:txBody>
      </p:sp>
    </p:spTree>
    <p:extLst>
      <p:ext uri="{BB962C8B-B14F-4D97-AF65-F5344CB8AC3E}">
        <p14:creationId xmlns:p14="http://schemas.microsoft.com/office/powerpoint/2010/main" val="3918021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EA2D3-611E-2E41-B61E-4DF2C3624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95" y="1076683"/>
            <a:ext cx="2730051" cy="4849693"/>
          </a:xfrm>
        </p:spPr>
        <p:txBody>
          <a:bodyPr>
            <a:normAutofit/>
          </a:bodyPr>
          <a:lstStyle/>
          <a:p>
            <a:r>
              <a:rPr lang="en-US" sz="3200" dirty="0"/>
              <a:t>Mandelstam variables &gt;&gt; </a:t>
            </a:r>
            <a:r>
              <a:rPr lang="en-US" sz="3200" dirty="0" err="1"/>
              <a:t>λ</a:t>
            </a:r>
            <a:r>
              <a:rPr lang="en-US" sz="3200" baseline="-25000" dirty="0" err="1"/>
              <a:t>QCD</a:t>
            </a:r>
            <a:r>
              <a:rPr lang="en-US" sz="3200" dirty="0"/>
              <a:t> to test out handbag mechanism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B4B7B9-631E-A84B-A9AD-8CC0F1CFA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9306" y="793160"/>
            <a:ext cx="7780095" cy="54167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6BDFF-257D-3E45-B7DA-61AA0679C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50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7FDE0-341E-764A-854E-A25F366E7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415691D-0CC9-6B4D-BD72-6E79561D8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751" y="1292772"/>
            <a:ext cx="10100496" cy="41208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D34B2-887E-394E-B267-C58A7EACF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9CC476-6A3E-6248-B579-CA0C4C23A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66" b="1"/>
          <a:stretch/>
        </p:blipFill>
        <p:spPr>
          <a:xfrm>
            <a:off x="1830327" y="5686014"/>
            <a:ext cx="8531345" cy="62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53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C1F5E-72A3-AB49-BBAC-3D065420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486148"/>
            <a:ext cx="4480560" cy="1325563"/>
          </a:xfrm>
        </p:spPr>
        <p:txBody>
          <a:bodyPr>
            <a:noAutofit/>
          </a:bodyPr>
          <a:lstStyle/>
          <a:p>
            <a:r>
              <a:rPr lang="en-US" sz="3200" dirty="0"/>
              <a:t>Energy deposition in the preshower and shower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E38C2-85B7-0E48-B0C6-E871A1C43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19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4CEC13C-D100-2A44-AF1F-E4B35DA42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7609" y="680720"/>
            <a:ext cx="6749219" cy="5242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254F7A-4390-2142-8157-3A9B2DAA898C}"/>
              </a:ext>
            </a:extLst>
          </p:cNvPr>
          <p:cNvSpPr txBox="1">
            <a:spLocks/>
          </p:cNvSpPr>
          <p:nvPr/>
        </p:nvSpPr>
        <p:spPr>
          <a:xfrm>
            <a:off x="501301" y="1986989"/>
            <a:ext cx="3491753" cy="4369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GEn-RP trigger designed to have increased e</a:t>
            </a:r>
            <a:r>
              <a:rPr lang="en-US" baseline="30000" dirty="0"/>
              <a:t>- </a:t>
            </a:r>
            <a:r>
              <a:rPr lang="en-US" dirty="0"/>
              <a:t>efficiency</a:t>
            </a:r>
          </a:p>
          <a:p>
            <a:endParaRPr lang="en-US" dirty="0"/>
          </a:p>
          <a:p>
            <a:r>
              <a:rPr lang="en-US" dirty="0"/>
              <a:t>Threshold cuts have to be applied on at the trigger level to suppress e</a:t>
            </a:r>
            <a:r>
              <a:rPr lang="en-US" baseline="30000" dirty="0"/>
              <a:t>- </a:t>
            </a:r>
            <a:r>
              <a:rPr lang="en-US" dirty="0"/>
              <a:t>and increase pion detection efficiency</a:t>
            </a:r>
          </a:p>
          <a:p>
            <a:endParaRPr lang="en-US" dirty="0"/>
          </a:p>
          <a:p>
            <a:r>
              <a:rPr lang="en-US" dirty="0"/>
              <a:t>Need to demonstrate the feasibility of such a configuration change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880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337EB-3BF6-1948-8F91-F9B764003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spokespersons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5F1BF-E913-8249-87CB-EFF19892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AFC295-52FD-3149-AA10-7604271A0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56" y="2015836"/>
            <a:ext cx="2066117" cy="3042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31FCDD-04F5-7C41-8C49-E3FA7E7A9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318" y="2015836"/>
            <a:ext cx="2034220" cy="30455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E5CD30-3C9B-C241-A05F-CBAE33CE6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593" y="2015836"/>
            <a:ext cx="2013532" cy="30420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828155-60FB-714F-B593-CA5BF14FC791}"/>
              </a:ext>
            </a:extLst>
          </p:cNvPr>
          <p:cNvSpPr txBox="1"/>
          <p:nvPr/>
        </p:nvSpPr>
        <p:spPr>
          <a:xfrm>
            <a:off x="4030437" y="5264062"/>
            <a:ext cx="1670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Andrew Puckett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7ED729-B6FF-CB40-A791-425FC0F00FC6}"/>
              </a:ext>
            </a:extLst>
          </p:cNvPr>
          <p:cNvSpPr txBox="1"/>
          <p:nvPr/>
        </p:nvSpPr>
        <p:spPr>
          <a:xfrm>
            <a:off x="7083002" y="5264062"/>
            <a:ext cx="1527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Arun Tadepalli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CDCDC7-8785-8346-8EA1-8293EC8275CA}"/>
              </a:ext>
            </a:extLst>
          </p:cNvPr>
          <p:cNvSpPr txBox="1"/>
          <p:nvPr/>
        </p:nvSpPr>
        <p:spPr>
          <a:xfrm>
            <a:off x="9514124" y="5264062"/>
            <a:ext cx="2356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Bogdan Wojtsekhowski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F1FB16-ED7A-3744-9261-BEA93A5836E2}"/>
              </a:ext>
            </a:extLst>
          </p:cNvPr>
          <p:cNvSpPr txBox="1"/>
          <p:nvPr/>
        </p:nvSpPr>
        <p:spPr>
          <a:xfrm>
            <a:off x="1011651" y="5264062"/>
            <a:ext cx="1568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John Arrington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DBA0B0-CB30-5E43-9AAB-D5FE5BC8D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365" y="2015836"/>
            <a:ext cx="4056036" cy="304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42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3FD39-B17A-B14F-A09B-7A30EDF86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Projected results for K</a:t>
            </a:r>
            <a:r>
              <a:rPr lang="en-US" baseline="-25000" dirty="0"/>
              <a:t>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66A4C-060F-5A41-BB14-0B6E1C9E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20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D94CFB-AC2E-0440-A123-ABEDDDC65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594" y="2927258"/>
            <a:ext cx="4023855" cy="2881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Just 48 hours with 16 hours beam energy change procedure (4.4 to 6.6 </a:t>
            </a:r>
            <a:r>
              <a:rPr lang="en-US" sz="3600"/>
              <a:t>GeV)!</a:t>
            </a:r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DDFB9E51-ACC4-1347-8FAE-B4B332C55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606" y="1650347"/>
            <a:ext cx="6988545" cy="474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C8E2-21FD-C549-89A3-D3C2DECFF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94" y="1650347"/>
            <a:ext cx="4023855" cy="8125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7418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9928-6C75-4440-AC5D-26068E2BA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7AFE6-A188-B34E-97DD-C9515957B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Wide angle pion photoproduction is an interesting and a powerful took to study the interaction mechanism in the wide angle regime</a:t>
            </a:r>
          </a:p>
          <a:p>
            <a:endParaRPr lang="en-US" dirty="0"/>
          </a:p>
          <a:p>
            <a:r>
              <a:rPr lang="en-US" dirty="0"/>
              <a:t>A solution (handbag approach in the framework of GPDs) has been proposed and an independent test of the polarization observables is timely and necessary </a:t>
            </a:r>
          </a:p>
          <a:p>
            <a:endParaRPr lang="en-US" dirty="0"/>
          </a:p>
          <a:p>
            <a:r>
              <a:rPr lang="en-US" dirty="0"/>
              <a:t>Proposal has been submitted to PAC48</a:t>
            </a:r>
          </a:p>
          <a:p>
            <a:endParaRPr lang="en-US" dirty="0"/>
          </a:p>
          <a:p>
            <a:r>
              <a:rPr lang="en-US" dirty="0"/>
              <a:t>With minimal beam time request and experiment configuration change, we can test something fundamental that will contribute to the 3D picture of the nucleon</a:t>
            </a:r>
          </a:p>
          <a:p>
            <a:endParaRPr lang="en-US" dirty="0"/>
          </a:p>
          <a:p>
            <a:r>
              <a:rPr lang="en-US" dirty="0"/>
              <a:t>There is an intention to measure A</a:t>
            </a:r>
            <a:r>
              <a:rPr lang="en-US" baseline="-25000" dirty="0"/>
              <a:t>LL</a:t>
            </a:r>
            <a:r>
              <a:rPr lang="en-US" dirty="0"/>
              <a:t> using polHe3 (proposal to a future PAC)!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B3476-C757-D646-BBC8-450B4BD8C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94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9E90C-0704-DC46-97F0-A4656FAA1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5660D-8135-8443-9866-92364B5EA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EBE4F-8A5B-B147-846D-041D8DFE8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52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15534-ECC5-2C47-87C4-A3370E8F9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Single arm and coincidence rates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1C455DC-4B57-7544-BC20-25CF19949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3891" y="1690688"/>
            <a:ext cx="10389909" cy="4158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69068-CE90-894D-A131-44CCD610C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34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0144B-EB45-5141-802E-055D9EA3E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9B5D2-D4C3-3B43-97D3-5AAFC9685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DB44E-B2C3-2744-99F4-52E6E790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30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32575-C1E3-9245-B16F-1B951CC15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&gt; 60 collaborators!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DF6CDF-FF32-9B40-B56B-7013D3C7D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7850"/>
            <a:ext cx="3585772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700B8-4CC9-CF4B-B1F4-6B7DCEDDF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7C24AE-9CE5-0447-85DB-BDA574D56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821" y="2932523"/>
            <a:ext cx="3338103" cy="1969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EFDB2D-B7A7-CF46-AE52-478398486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061" y="1847850"/>
            <a:ext cx="3288671" cy="43625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8006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E7F37-317B-C44E-BFAC-18F82EA85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8AC2D-4070-B640-8F60-A5F76C200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Field of Meson Photoproduction</a:t>
            </a:r>
          </a:p>
          <a:p>
            <a:r>
              <a:rPr lang="en-US" dirty="0"/>
              <a:t>Observed yet unexplained cross sections</a:t>
            </a:r>
          </a:p>
          <a:p>
            <a:r>
              <a:rPr lang="en-US" dirty="0"/>
              <a:t>Theoretical efforts</a:t>
            </a:r>
          </a:p>
          <a:p>
            <a:r>
              <a:rPr lang="en-US" dirty="0"/>
              <a:t>Possible solution: Polarization tests of handbag mechanism?</a:t>
            </a:r>
          </a:p>
          <a:p>
            <a:r>
              <a:rPr lang="en-US" dirty="0"/>
              <a:t>What are we proposing?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C8E1A-B3D1-3C46-AEED-DD1C87812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00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1AAFC-F7AC-FD4D-8954-62F7B2E34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77835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Meson Photo- and Electroproduction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113D9-EB48-134D-A1DF-53AD9925D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81072" cy="4351338"/>
          </a:xfrm>
        </p:spPr>
        <p:txBody>
          <a:bodyPr>
            <a:normAutofit/>
          </a:bodyPr>
          <a:lstStyle/>
          <a:p>
            <a:r>
              <a:rPr lang="en-US" dirty="0"/>
              <a:t>Has been around for quite some time! </a:t>
            </a:r>
          </a:p>
          <a:p>
            <a:endParaRPr lang="en-US" dirty="0"/>
          </a:p>
          <a:p>
            <a:r>
              <a:rPr lang="en-US" dirty="0"/>
              <a:t>Early measurements at Stanford conducted to study the ratio of the pions produced due to electro and photo production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A0499-1E76-674D-8049-58CB4DB14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A97CD2-B12B-AB42-A376-E677D926D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752" y="1556044"/>
            <a:ext cx="3840990" cy="4890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936946-5DC0-6348-931E-9115BA587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752" y="247246"/>
            <a:ext cx="5902860" cy="1169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Donut 8">
            <a:extLst>
              <a:ext uri="{FF2B5EF4-FFF2-40B4-BE49-F238E27FC236}">
                <a16:creationId xmlns:a16="http://schemas.microsoft.com/office/drawing/2014/main" id="{12EF7D01-7E4B-EC45-BA22-262B0B4D8A71}"/>
              </a:ext>
            </a:extLst>
          </p:cNvPr>
          <p:cNvSpPr/>
          <p:nvPr/>
        </p:nvSpPr>
        <p:spPr>
          <a:xfrm>
            <a:off x="10592656" y="247246"/>
            <a:ext cx="1469205" cy="461671"/>
          </a:xfrm>
          <a:prstGeom prst="donut">
            <a:avLst>
              <a:gd name="adj" fmla="val 7888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45192C-B427-4B49-B151-56C4ED3FD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2319" y="1690688"/>
            <a:ext cx="2519542" cy="194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85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1AAFC-F7AC-FD4D-8954-62F7B2E34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61801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Measurements of exclusive photoproduction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113D9-EB48-134D-A1DF-53AD9925D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952847" cy="4351338"/>
          </a:xfrm>
        </p:spPr>
        <p:txBody>
          <a:bodyPr>
            <a:normAutofit/>
          </a:bodyPr>
          <a:lstStyle/>
          <a:p>
            <a:r>
              <a:rPr lang="en-US" dirty="0"/>
              <a:t>Other measurements of exclusive photoproduction were conducted which revealed intriguing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A0499-1E76-674D-8049-58CB4DB14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3E5C53-853C-E247-A7E8-112B79FD5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879" y="293207"/>
            <a:ext cx="4952144" cy="20733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Donut 8">
            <a:extLst>
              <a:ext uri="{FF2B5EF4-FFF2-40B4-BE49-F238E27FC236}">
                <a16:creationId xmlns:a16="http://schemas.microsoft.com/office/drawing/2014/main" id="{12EF7D01-7E4B-EC45-BA22-262B0B4D8A71}"/>
              </a:ext>
            </a:extLst>
          </p:cNvPr>
          <p:cNvSpPr/>
          <p:nvPr/>
        </p:nvSpPr>
        <p:spPr>
          <a:xfrm>
            <a:off x="10592656" y="247246"/>
            <a:ext cx="1469205" cy="461671"/>
          </a:xfrm>
          <a:prstGeom prst="donut">
            <a:avLst>
              <a:gd name="adj" fmla="val 7888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5BB7B6-D9F3-1E47-AD6F-F9585B8E1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047" y="2847150"/>
            <a:ext cx="8024947" cy="30286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31564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0D9B9-D954-1F47-B74A-EC1438F1A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883" y="328412"/>
            <a:ext cx="7370852" cy="1325563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Measurements conducted for a variety of physics processes and particles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F2DBC2A-BF0F-3544-984D-FFE1A8157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2668" y="1746498"/>
            <a:ext cx="3529231" cy="42458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97A2B0-7EEE-8648-A013-00F146531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D59C87-9D90-FD46-9517-FD0CA5356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83" y="1767046"/>
            <a:ext cx="3173719" cy="4516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6FB412-2880-6844-A91E-E814FCB30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182" y="1767046"/>
            <a:ext cx="3203906" cy="42458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Donut 11">
            <a:extLst>
              <a:ext uri="{FF2B5EF4-FFF2-40B4-BE49-F238E27FC236}">
                <a16:creationId xmlns:a16="http://schemas.microsoft.com/office/drawing/2014/main" id="{E3CBB23C-071C-7E45-868A-84977395F335}"/>
              </a:ext>
            </a:extLst>
          </p:cNvPr>
          <p:cNvSpPr/>
          <p:nvPr/>
        </p:nvSpPr>
        <p:spPr>
          <a:xfrm>
            <a:off x="1767155" y="1993187"/>
            <a:ext cx="1366463" cy="421240"/>
          </a:xfrm>
          <a:prstGeom prst="donut">
            <a:avLst>
              <a:gd name="adj" fmla="val 1028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Donut 12">
            <a:extLst>
              <a:ext uri="{FF2B5EF4-FFF2-40B4-BE49-F238E27FC236}">
                <a16:creationId xmlns:a16="http://schemas.microsoft.com/office/drawing/2014/main" id="{17A10C84-79FA-9441-B22A-B81308ACF80B}"/>
              </a:ext>
            </a:extLst>
          </p:cNvPr>
          <p:cNvSpPr/>
          <p:nvPr/>
        </p:nvSpPr>
        <p:spPr>
          <a:xfrm>
            <a:off x="5623184" y="1946954"/>
            <a:ext cx="1366463" cy="421240"/>
          </a:xfrm>
          <a:prstGeom prst="donut">
            <a:avLst>
              <a:gd name="adj" fmla="val 1028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D95F6F68-C19B-1944-A7AA-B87EE710183F}"/>
              </a:ext>
            </a:extLst>
          </p:cNvPr>
          <p:cNvSpPr/>
          <p:nvPr/>
        </p:nvSpPr>
        <p:spPr>
          <a:xfrm>
            <a:off x="9566748" y="2075261"/>
            <a:ext cx="1366463" cy="421240"/>
          </a:xfrm>
          <a:prstGeom prst="donut">
            <a:avLst>
              <a:gd name="adj" fmla="val 1028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E3B3AA-C258-E04B-B9D5-B27F0D97E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380" y="146400"/>
            <a:ext cx="2804519" cy="1418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0970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5EFD-6388-784E-B6C3-31709B084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40927" cy="1325563"/>
          </a:xfrm>
        </p:spPr>
        <p:txBody>
          <a:bodyPr/>
          <a:lstStyle/>
          <a:p>
            <a:r>
              <a:rPr lang="en-US" dirty="0"/>
              <a:t>Mechanism of 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FDA11-EF51-CB45-A784-CB09F9CC4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6532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Continuing interest in the features but the cross sections are still unexplained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Models tried to explain the observed cross sections by considering the number of “</a:t>
            </a:r>
            <a:r>
              <a:rPr lang="en-US" dirty="0">
                <a:solidFill>
                  <a:srgbClr val="FF0000"/>
                </a:solidFill>
              </a:rPr>
              <a:t>active fields</a:t>
            </a:r>
            <a:r>
              <a:rPr lang="en-US" dirty="0"/>
              <a:t>” involved in the photoproduction</a:t>
            </a:r>
          </a:p>
          <a:p>
            <a:pPr lvl="1"/>
            <a:r>
              <a:rPr lang="en-US" dirty="0"/>
              <a:t>CCR (Constituent Counting Rules)</a:t>
            </a:r>
          </a:p>
          <a:p>
            <a:pPr lvl="1"/>
            <a:r>
              <a:rPr lang="en-US" dirty="0"/>
              <a:t>HHC (Hadron Helicity Conservation)</a:t>
            </a:r>
          </a:p>
          <a:p>
            <a:pPr lvl="1"/>
            <a:r>
              <a:rPr lang="en-US" dirty="0" err="1"/>
              <a:t>pQCD</a:t>
            </a:r>
            <a:r>
              <a:rPr lang="en-US" dirty="0"/>
              <a:t> (perturbative QCD)</a:t>
            </a:r>
          </a:p>
          <a:p>
            <a:pPr lvl="1"/>
            <a:r>
              <a:rPr lang="en-US" dirty="0"/>
              <a:t>Handbag approach in the GPD framework (Generalized Parton Distributions)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C0CEC-4126-254F-B396-5E6FED709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B182B3-3524-C04F-884D-2C15FA425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640" y="795338"/>
            <a:ext cx="4472496" cy="5381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1823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66E8A-4E8C-A84D-97B5-5D2199FB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63554" cy="1325563"/>
          </a:xfrm>
        </p:spPr>
        <p:txBody>
          <a:bodyPr/>
          <a:lstStyle/>
          <a:p>
            <a:pPr algn="ctr"/>
            <a:r>
              <a:rPr lang="en-US" dirty="0"/>
              <a:t>Photoproduction experiments in Hall 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510A1-31FF-C649-9C4B-DA41AACCF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6311"/>
            <a:ext cx="5253318" cy="392065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Photoproduction experiments conducted in </a:t>
            </a:r>
            <a:r>
              <a:rPr lang="en-US" dirty="0">
                <a:solidFill>
                  <a:srgbClr val="FF0000"/>
                </a:solidFill>
              </a:rPr>
              <a:t>Hall A </a:t>
            </a:r>
            <a:r>
              <a:rPr lang="en-US" dirty="0"/>
              <a:t>using LHRS and RHRS</a:t>
            </a:r>
          </a:p>
          <a:p>
            <a:endParaRPr lang="en-US" dirty="0"/>
          </a:p>
          <a:p>
            <a:r>
              <a:rPr lang="en-US" dirty="0"/>
              <a:t>π</a:t>
            </a:r>
            <a:r>
              <a:rPr lang="en-US" baseline="30000" dirty="0"/>
              <a:t>+</a:t>
            </a:r>
            <a:r>
              <a:rPr lang="en-US" dirty="0"/>
              <a:t> and π</a:t>
            </a:r>
            <a:r>
              <a:rPr lang="en-US" baseline="30000" dirty="0"/>
              <a:t>- </a:t>
            </a:r>
            <a:r>
              <a:rPr lang="en-US" dirty="0"/>
              <a:t>cross sections and their ratios studied for a range of s and t</a:t>
            </a:r>
          </a:p>
          <a:p>
            <a:endParaRPr lang="en-US" dirty="0"/>
          </a:p>
          <a:p>
            <a:r>
              <a:rPr lang="en-US" dirty="0"/>
              <a:t>Many intriguing features that still have continued interest at Jefferson 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E253B-36D2-2E41-BF45-C075849D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37656-64B2-944A-988D-DE7C0BA03FBB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081B1A-4797-AD48-B3A9-AF7820F63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364" y="2342303"/>
            <a:ext cx="4901436" cy="3644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018F4B-E1E1-CA4F-B858-671CF9CC6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364" y="1326862"/>
            <a:ext cx="4901436" cy="7457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Donut 6">
            <a:extLst>
              <a:ext uri="{FF2B5EF4-FFF2-40B4-BE49-F238E27FC236}">
                <a16:creationId xmlns:a16="http://schemas.microsoft.com/office/drawing/2014/main" id="{02BC8571-A10C-F341-86DA-075171DC64E8}"/>
              </a:ext>
            </a:extLst>
          </p:cNvPr>
          <p:cNvSpPr/>
          <p:nvPr/>
        </p:nvSpPr>
        <p:spPr>
          <a:xfrm>
            <a:off x="8722293" y="1326862"/>
            <a:ext cx="1469205" cy="461671"/>
          </a:xfrm>
          <a:prstGeom prst="donut">
            <a:avLst>
              <a:gd name="adj" fmla="val 7888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40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3100</TotalTime>
  <Words>649</Words>
  <Application>Microsoft Macintosh PowerPoint</Application>
  <PresentationFormat>Widescreen</PresentationFormat>
  <Paragraphs>121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Polarization Transfer in Wide Angle Charged Pion Photoproduction</vt:lpstr>
      <vt:lpstr>The spokespersons</vt:lpstr>
      <vt:lpstr>&gt; 60 collaborators! </vt:lpstr>
      <vt:lpstr>Contents </vt:lpstr>
      <vt:lpstr>Meson Photo- and Electroproduction</vt:lpstr>
      <vt:lpstr>Measurements of exclusive photoproduction</vt:lpstr>
      <vt:lpstr>Measurements conducted for a variety of physics processes and particles</vt:lpstr>
      <vt:lpstr>Mechanism of scaling</vt:lpstr>
      <vt:lpstr>Photoproduction experiments in Hall A </vt:lpstr>
      <vt:lpstr>Experiment in Hall A E94-104</vt:lpstr>
      <vt:lpstr>But calculations fall short!</vt:lpstr>
      <vt:lpstr>π0 photoproduction experiments in Hall B</vt:lpstr>
      <vt:lpstr>Calculations with higher twists</vt:lpstr>
      <vt:lpstr>Helicity correlation observables</vt:lpstr>
      <vt:lpstr>Predictions for π-</vt:lpstr>
      <vt:lpstr>Experimental setup: same as GEn-RP setup</vt:lpstr>
      <vt:lpstr>Mandelstam variables &gt;&gt; λQCD to test out handbag mechanism</vt:lpstr>
      <vt:lpstr>PowerPoint Presentation</vt:lpstr>
      <vt:lpstr>Energy deposition in the preshower and shower</vt:lpstr>
      <vt:lpstr>Projected results for KLL</vt:lpstr>
      <vt:lpstr>Summary</vt:lpstr>
      <vt:lpstr>PowerPoint Presentation</vt:lpstr>
      <vt:lpstr>Single arm and coincidence rates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KLL Experiment</dc:title>
  <dc:creator>Arun Tadepalli</dc:creator>
  <cp:lastModifiedBy>Arun Tadepalli</cp:lastModifiedBy>
  <cp:revision>101</cp:revision>
  <cp:lastPrinted>2020-07-17T02:46:16Z</cp:lastPrinted>
  <dcterms:created xsi:type="dcterms:W3CDTF">2020-06-15T02:17:14Z</dcterms:created>
  <dcterms:modified xsi:type="dcterms:W3CDTF">2020-07-17T02:46:21Z</dcterms:modified>
</cp:coreProperties>
</file>