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63" r:id="rId3"/>
    <p:sldId id="265" r:id="rId4"/>
    <p:sldId id="270" r:id="rId5"/>
    <p:sldId id="271" r:id="rId6"/>
    <p:sldId id="260" r:id="rId7"/>
    <p:sldId id="262" r:id="rId8"/>
    <p:sldId id="272" r:id="rId9"/>
    <p:sldId id="273" r:id="rId10"/>
    <p:sldId id="275" r:id="rId11"/>
    <p:sldId id="258" r:id="rId12"/>
    <p:sldId id="259" r:id="rId13"/>
    <p:sldId id="261" r:id="rId14"/>
    <p:sldId id="278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3"/>
    <p:restoredTop sz="96663"/>
  </p:normalViewPr>
  <p:slideViewPr>
    <p:cSldViewPr snapToGrid="0" snapToObjects="1">
      <p:cViewPr varScale="1">
        <p:scale>
          <a:sx n="121" d="100"/>
          <a:sy n="121" d="100"/>
        </p:scale>
        <p:origin x="200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1F7E1-85C9-C848-B17C-837445211061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375AF-9D0C-2D43-B079-E20A1174A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9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375AF-9D0C-2D43-B079-E20A1174A9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0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432469F1-1F07-46B5-97F2-F1E339D348A0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852D98-6609-4954-82F8-DC0DD3EF093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7/14/20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31F8D295-7103-466A-840C-B91C920F2607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91AAF-B836-4C0D-9FFF-BBA9B10AF01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BA9ED-154C-4197-BA5B-F94057CA3065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4E8BD-058F-40F6-A10F-8F95903BE7E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iberation Serif" pitchFamily="18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D06266-4756-4A09-A339-A584D33419D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45493B-EFE0-4F58-9F5D-51F6FCB482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48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2CBD1-A421-B54A-AC87-7B9706C1E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7A2C2-DBE3-0C42-8377-D69B3F1BE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47E8D-4D7A-ED4C-BD24-4363CB80E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BBE1-3417-9E4D-96F0-ECB2F19C83A7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7311E-D3E8-5849-8633-406C35E73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51469-26AA-DA44-BEEF-A636F603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579F9-4DA6-3448-BE16-AEA68411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45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1B446-9CE5-BD4F-AEA6-7CB99C36A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D3A9CB-BFED-1642-AB98-2DE02B260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84E79-C3A2-244D-B733-69800FC95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BBE1-3417-9E4D-96F0-ECB2F19C83A7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8BB4F-0F6D-144A-86D7-CA461D55C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2BC8B-89E0-FD4F-947D-D0796C13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579F9-4DA6-3448-BE16-AEA68411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10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C09B03-02C5-CC43-B789-9D3B4B8FDD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C6950-83AF-5941-9A9D-1857F867A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98DE2-95C5-5543-B275-B6ADA9802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BBE1-3417-9E4D-96F0-ECB2F19C83A7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497E5-430B-2448-B29E-710D6270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8DF8F-553B-714E-8BDE-5509A3391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579F9-4DA6-3448-BE16-AEA68411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02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53E45-E5FA-4945-B91C-0F65C0332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0C6AE-90CA-3440-8384-388A2E773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040B3-C5CF-4745-9CD6-75C404C5E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BBE1-3417-9E4D-96F0-ECB2F19C83A7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C2D91-B82D-8B48-A767-856EC2B4B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01B0D-4A83-4E48-9175-EB048AEF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579F9-4DA6-3448-BE16-AEA68411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51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F72B2-1413-5545-9AF8-3B0C2E0AA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F5AB6-79E0-B348-934D-F74A78011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94F74-9C43-5B4E-A21A-EAECFC4EA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BBE1-3417-9E4D-96F0-ECB2F19C83A7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E5A81-C497-F64B-B494-A6CD324E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65147-BB82-DE4C-88FD-A7C067F1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579F9-4DA6-3448-BE16-AEA68411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9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0C63-50C3-DF49-BBB4-583A27204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17F64-7004-544A-BCA6-818746F071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272384-D025-AE4F-B848-49D9D5F32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BCA81-C336-7346-A7F0-3464E7430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BBE1-3417-9E4D-96F0-ECB2F19C83A7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C967DA-147E-524C-80EE-4682B328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6FE9E-C107-2443-9464-472CCB16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579F9-4DA6-3448-BE16-AEA68411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87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0216E-01C9-294D-8AC2-592A7EB1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A8BF2-BB0C-A548-8617-6256DBFC4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64106-F615-2C46-8233-888CDE9ACD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C4E076-C86A-0C4A-9F37-8B8437B4A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4935C7-43AC-E943-9837-3A6AB555E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4AB4CC-9F77-5A44-90AB-52C561363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BBE1-3417-9E4D-96F0-ECB2F19C83A7}" type="datetimeFigureOut">
              <a:rPr lang="en-US" smtClean="0"/>
              <a:t>7/14/20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898F32-E664-2E43-9915-F998B6EA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BC0AB-DCD2-B548-A6D9-CCEFFDDD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579F9-4DA6-3448-BE16-AEA68411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2D05B-CFE6-BF4B-A351-AD4950C5C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5F9078-209D-8D4C-89C3-3F98DDBE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BBE1-3417-9E4D-96F0-ECB2F19C83A7}" type="datetimeFigureOut">
              <a:rPr lang="en-US" smtClean="0"/>
              <a:t>7/14/20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B28F9-460C-6E4D-BF5B-926FCC1E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610C2-0F59-B84B-835E-532CDDF88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579F9-4DA6-3448-BE16-AEA68411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07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A18974-9D34-D042-B710-7E8A9368D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BBE1-3417-9E4D-96F0-ECB2F19C83A7}" type="datetimeFigureOut">
              <a:rPr lang="en-US" smtClean="0"/>
              <a:t>7/14/20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467357-0052-124C-B626-A46AED1C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61CB7-9FB4-664D-9CC4-DCC093CC2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579F9-4DA6-3448-BE16-AEA68411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F5BCE-35A3-2643-AA8A-B6AB619E2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CB15A-6F06-474D-A740-9403FA5AE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BE0CE-3EBB-1744-ACBC-A06832B56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ED8ED-98F2-6645-A10B-26F574AB4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BBE1-3417-9E4D-96F0-ECB2F19C83A7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A8248-C1A1-3146-ADDD-BA4B0A65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5DA51-76EA-6544-8393-5BC679375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579F9-4DA6-3448-BE16-AEA68411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1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6E339-EF96-F44A-93B1-2B800DFE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CD1A56-843A-8840-B9AB-E3E5C052DB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ABF772-DA22-3A42-A852-4808F62BC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C2CAF-F497-FC4D-A17D-BB00E096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BBE1-3417-9E4D-96F0-ECB2F19C83A7}" type="datetimeFigureOut">
              <a:rPr lang="en-US" smtClean="0"/>
              <a:t>7/14/20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B4320-3242-CA4F-ADBE-65D0E0417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B2C69-6CB3-4048-BB46-3DAB055B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579F9-4DA6-3448-BE16-AEA68411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64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B8F54F-E38E-184B-A734-95E476B2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6368B-18F3-834E-96B6-745D19E6F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2C93A-989F-4448-A38F-EED60F080D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8BBE1-3417-9E4D-96F0-ECB2F19C83A7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93E08-3CAF-5B46-B61E-C93E84096F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F731A-0425-B040-88A1-B4B4129777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579F9-4DA6-3448-BE16-AEA68411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8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312A0-0680-0F44-918B-CC432CC3B1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BigBite </a:t>
            </a:r>
            <a:br>
              <a:rPr lang="en-US" dirty="0"/>
            </a:br>
            <a:r>
              <a:rPr lang="en-US" dirty="0"/>
              <a:t>shower and preshower </a:t>
            </a:r>
            <a:br>
              <a:rPr lang="en-US" dirty="0"/>
            </a:br>
            <a:r>
              <a:rPr lang="en-US" dirty="0"/>
              <a:t>current status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F907D4-0F36-9142-9D64-C4776518B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8889" y="3757630"/>
            <a:ext cx="4039199" cy="159224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Arun Tadepalli – Jefferson Lab</a:t>
            </a:r>
          </a:p>
          <a:p>
            <a:r>
              <a:rPr lang="en-US" dirty="0"/>
              <a:t>Bogdan Wojtsekhowski – Jefferson Lab</a:t>
            </a:r>
          </a:p>
          <a:p>
            <a:r>
              <a:rPr lang="en-US" dirty="0"/>
              <a:t>Eric Fuchey – University of Connecticut</a:t>
            </a:r>
          </a:p>
          <a:p>
            <a:r>
              <a:rPr lang="en-US" dirty="0"/>
              <a:t>Mark Jones – Jefferson Lab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B051B6-D767-0942-A6CE-26D74A8ED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40" y="5349875"/>
            <a:ext cx="3612037" cy="11257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7A0EC-98F2-814A-9164-056E68FD3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35AA-DD84-B146-93CF-18A506238031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3E6A1D-EF45-374B-A957-261108CD6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984" y="242481"/>
            <a:ext cx="2288032" cy="128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07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66C7-54E5-D04A-8E46-FFFCDF83A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Shower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78D55-C1EC-4B49-95E2-2CE9D92C6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6"/>
            <a:ext cx="4391585" cy="190369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100 m long BNC cables for shower completed</a:t>
            </a:r>
          </a:p>
          <a:p>
            <a:r>
              <a:rPr lang="en-US" dirty="0"/>
              <a:t>Next step is to start cabling up the front end shower electronics</a:t>
            </a:r>
          </a:p>
          <a:p>
            <a:r>
              <a:rPr lang="en-US" dirty="0"/>
              <a:t>Install the cosmic counter on top of the shower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4B66CD-BD6F-4A49-93BD-0B76650F4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34953" y="2234174"/>
            <a:ext cx="4347882" cy="3260912"/>
          </a:xfrm>
          <a:prstGeom prst="rect">
            <a:avLst/>
          </a:prstGeom>
        </p:spPr>
      </p:pic>
      <p:sp>
        <p:nvSpPr>
          <p:cNvPr id="6" name="AutoShape 2" descr="image1.jpeg">
            <a:extLst>
              <a:ext uri="{FF2B5EF4-FFF2-40B4-BE49-F238E27FC236}">
                <a16:creationId xmlns:a16="http://schemas.microsoft.com/office/drawing/2014/main" id="{BBEB1E74-B134-C14F-A946-8B2BDE7D98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1D1D12-2661-8D4A-AED2-86A4F0381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1" y="3887042"/>
            <a:ext cx="3514165" cy="26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51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6AAC6-5EF7-114C-9D6F-A654A176F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List of remaining tasks - shower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C633D-06CB-A542-B272-C4B506830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49836" cy="4351338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Ask Hall C technicians for help with making whatever cables we need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Attach the cables for the </a:t>
            </a:r>
            <a:r>
              <a:rPr lang="en-US" dirty="0">
                <a:solidFill>
                  <a:srgbClr val="FF0000"/>
                </a:solidFill>
              </a:rPr>
              <a:t>updated trigger logic </a:t>
            </a:r>
            <a:r>
              <a:rPr lang="en-US" dirty="0"/>
              <a:t>from the patch panels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Check for any light leaks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sure that all the cable connectors are intact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Cosmic counter connected but HV connection need to be labeled and identified in the software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Check if the cables are connected properly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sure the current on the HV bases are ok by turning on one layer at a time and observing the base current. Make sure that they are mapped correctly by checking the signals from the DAQ side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Check the shape of the amplitude distribution from each module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Take data at different high voltage settings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Perform gain matching studies for the shower (Mark’s code) and make sure that the 𝛂 value is satisfactory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documentation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3A47E47D-3E80-3248-A7FC-7B4AE7887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068" y="1690688"/>
            <a:ext cx="3285896" cy="464970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5EB39-BD00-AB43-BCF7-0A65097ED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35AA-DD84-B146-93CF-18A5062380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185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6AAC6-5EF7-114C-9D6F-A654A176F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List of remaining tasks - preshower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C633D-06CB-A542-B272-C4B506830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723909" cy="475505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Install the magnetic shield items (blue plate, smaller plate and spacers)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inlet for gas flow for each preshower block housing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Move preshower blocks from EEL building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Install the preshower modules in place (rubber piece goes at the bottom*)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Install the red u-channel and cable support angle bar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Attach the cables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Steps are identical as mentioned in the previous slide (steps 1 - 11)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2AD045-86DB-2F42-8246-A9FE7DB49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109" y="1690688"/>
            <a:ext cx="3334203" cy="446116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07156-1B56-F540-BF53-9016CFD1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935AA-DD84-B146-93CF-18A5062380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57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C023-B71F-EC41-A479-F5B54384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554" y="541522"/>
            <a:ext cx="9050482" cy="568247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DAQ for shower and preshower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1B0B5-86C6-8A4D-AACF-FB0C42BEA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809" y="1579418"/>
            <a:ext cx="7325455" cy="474895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Switch to CODA 3 </a:t>
            </a:r>
            <a:r>
              <a:rPr lang="en-US" sz="1600" dirty="0"/>
              <a:t>( B. Moffit)</a:t>
            </a:r>
          </a:p>
          <a:p>
            <a:r>
              <a:rPr lang="en-US" dirty="0"/>
              <a:t>Setup TS and TD in VXS crate </a:t>
            </a:r>
            <a:r>
              <a:rPr lang="en-US" sz="1600" dirty="0"/>
              <a:t>( B. Moffit, A. </a:t>
            </a:r>
            <a:r>
              <a:rPr lang="en-US" sz="1600" dirty="0" err="1"/>
              <a:t>Camsonne</a:t>
            </a:r>
            <a:r>
              <a:rPr lang="en-US" sz="1600" dirty="0"/>
              <a:t>, M. Jones)</a:t>
            </a:r>
          </a:p>
          <a:p>
            <a:pPr lvl="1"/>
            <a:r>
              <a:rPr lang="en-US" dirty="0"/>
              <a:t>Setup fast clear for the FASTBUS ADC/TDC</a:t>
            </a:r>
          </a:p>
          <a:p>
            <a:pPr lvl="2"/>
            <a:r>
              <a:rPr lang="en-US" dirty="0"/>
              <a:t>Need to run optical fiber from TD to FASTBUS TI. Fiber carries the readout signal and crate busy signal</a:t>
            </a:r>
          </a:p>
          <a:p>
            <a:pPr lvl="2"/>
            <a:r>
              <a:rPr lang="en-US" dirty="0"/>
              <a:t>Fast clear ECL cable from TS to FASTBUS back plane card</a:t>
            </a:r>
          </a:p>
          <a:p>
            <a:pPr lvl="2"/>
            <a:r>
              <a:rPr lang="en-US" dirty="0"/>
              <a:t>ADC Gate/TDC stop cable from TS to FASTBUS back plane card</a:t>
            </a:r>
          </a:p>
          <a:p>
            <a:r>
              <a:rPr lang="en-US" dirty="0"/>
              <a:t>Pedestal readout with </a:t>
            </a:r>
            <a:r>
              <a:rPr lang="en-US" dirty="0" err="1"/>
              <a:t>pulser</a:t>
            </a:r>
            <a:r>
              <a:rPr lang="en-US" dirty="0"/>
              <a:t> trigger to test system </a:t>
            </a:r>
            <a:r>
              <a:rPr lang="en-US" sz="1800" dirty="0"/>
              <a:t>(E. </a:t>
            </a:r>
            <a:r>
              <a:rPr lang="en-US" sz="1800" dirty="0" err="1"/>
              <a:t>Fuchey</a:t>
            </a:r>
            <a:r>
              <a:rPr lang="en-US" sz="1800" dirty="0"/>
              <a:t>, A. </a:t>
            </a:r>
            <a:r>
              <a:rPr lang="en-US" sz="1800" dirty="0" err="1"/>
              <a:t>Tadepalli</a:t>
            </a:r>
            <a:r>
              <a:rPr lang="en-US" sz="1800" dirty="0"/>
              <a:t>, M Jones)</a:t>
            </a:r>
            <a:endParaRPr lang="en-US" dirty="0"/>
          </a:p>
          <a:p>
            <a:r>
              <a:rPr lang="en-US" dirty="0"/>
              <a:t>Cosmic data for shower</a:t>
            </a:r>
            <a:r>
              <a:rPr lang="en-US" sz="1900" dirty="0"/>
              <a:t> (E. </a:t>
            </a:r>
            <a:r>
              <a:rPr lang="en-US" sz="1900" dirty="0" err="1"/>
              <a:t>Fuchey</a:t>
            </a:r>
            <a:r>
              <a:rPr lang="en-US" sz="1900" dirty="0"/>
              <a:t>, A. </a:t>
            </a:r>
            <a:r>
              <a:rPr lang="en-US" sz="1900" dirty="0" err="1"/>
              <a:t>Tadepalli</a:t>
            </a:r>
            <a:r>
              <a:rPr lang="en-US" sz="1900" dirty="0"/>
              <a:t>, M Jones)</a:t>
            </a:r>
          </a:p>
          <a:p>
            <a:pPr lvl="1"/>
            <a:r>
              <a:rPr lang="en-US" dirty="0"/>
              <a:t>Use shower sum of two layers as the trigger.</a:t>
            </a:r>
          </a:p>
          <a:p>
            <a:r>
              <a:rPr lang="en-US" dirty="0"/>
              <a:t>Cosmic data for preshower </a:t>
            </a:r>
            <a:r>
              <a:rPr lang="en-US" sz="1600" dirty="0"/>
              <a:t>(E. </a:t>
            </a:r>
            <a:r>
              <a:rPr lang="en-US" sz="1600" dirty="0" err="1"/>
              <a:t>Fuchey</a:t>
            </a:r>
            <a:r>
              <a:rPr lang="en-US" sz="1600" dirty="0"/>
              <a:t>, A. </a:t>
            </a:r>
            <a:r>
              <a:rPr lang="en-US" sz="1600" dirty="0" err="1"/>
              <a:t>Tadepalli</a:t>
            </a:r>
            <a:r>
              <a:rPr lang="en-US" sz="1600" dirty="0"/>
              <a:t>, M Jones)</a:t>
            </a:r>
          </a:p>
          <a:p>
            <a:pPr lvl="1"/>
            <a:r>
              <a:rPr lang="en-US" dirty="0"/>
              <a:t>Use separate scintillator paddles as trigger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6EE75-2B91-AC48-A881-86DB9CBE3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910" y="2719243"/>
            <a:ext cx="2962388" cy="3317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108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12965-36BA-F348-B3BD-D2E8AD866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E08EA-4229-CA4F-ACEC-36292E406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85144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Date Placeholder 1">
            <a:extLst>
              <a:ext uri="{FF2B5EF4-FFF2-40B4-BE49-F238E27FC236}">
                <a16:creationId xmlns:a16="http://schemas.microsoft.com/office/drawing/2014/main" id="{1A409603-5C7E-45BB-A6E4-B542BBB29B51}"/>
              </a:ext>
            </a:extLst>
          </p:cNvPr>
          <p:cNvSpPr txBox="1">
            <a:spLocks noGrp="1"/>
          </p:cNvSpPr>
          <p:nvPr/>
        </p:nvSpPr>
        <p:spPr>
          <a:xfrm>
            <a:off x="1980739" y="6247907"/>
            <a:ext cx="2130317" cy="472896"/>
          </a:xfrm>
          <a:prstGeom prst="rect">
            <a:avLst/>
          </a:prstGeom>
          <a:noFill/>
          <a:ln/>
        </p:spPr>
        <p:txBody>
          <a:bodyPr lIns="0" tIns="0" rIns="0" bIns="0" anchorCtr="0">
            <a:noAutofit/>
          </a:bodyPr>
          <a:lstStyle/>
          <a:p>
            <a:pPr defTabSz="829544" hangingPunct="0">
              <a:defRPr/>
            </a:pPr>
            <a:r>
              <a:rPr lang="en-US" sz="1270">
                <a:latin typeface="Liberation Serif" pitchFamily="18"/>
                <a:ea typeface="DejaVu Sans" pitchFamily="2"/>
                <a:cs typeface="DejaVu Sans" pitchFamily="2"/>
              </a:rPr>
              <a:t>2018/08/13</a:t>
            </a:r>
          </a:p>
        </p:txBody>
      </p:sp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6AE3C0E1-37DE-4408-89DB-F3B8EA91F313}"/>
              </a:ext>
            </a:extLst>
          </p:cNvPr>
          <p:cNvSpPr txBox="1">
            <a:spLocks noGrp="1"/>
          </p:cNvSpPr>
          <p:nvPr/>
        </p:nvSpPr>
        <p:spPr>
          <a:xfrm>
            <a:off x="8080050" y="6247907"/>
            <a:ext cx="2130317" cy="472896"/>
          </a:xfrm>
          <a:prstGeom prst="rect">
            <a:avLst/>
          </a:prstGeom>
          <a:noFill/>
          <a:ln/>
        </p:spPr>
        <p:txBody>
          <a:bodyPr lIns="0" tIns="0" rIns="0" bIns="0" anchorCtr="0">
            <a:noAutofit/>
          </a:bodyPr>
          <a:lstStyle/>
          <a:p>
            <a:pPr algn="r" defTabSz="829544" hangingPunct="0">
              <a:defRPr/>
            </a:pPr>
            <a:fld id="{60D01EAD-3583-4676-85A5-C525310675AD}" type="slidenum">
              <a:rPr lang="en-US" sz="1270">
                <a:latin typeface="Liberation Serif" pitchFamily="18"/>
                <a:ea typeface="DejaVu Sans" pitchFamily="2"/>
                <a:cs typeface="DejaVu Sans" pitchFamily="2"/>
              </a:rPr>
              <a:pPr algn="r" defTabSz="829544" hangingPunct="0">
                <a:defRPr/>
              </a:pPr>
              <a:t>15</a:t>
            </a:fld>
            <a:endParaRPr lang="en-US" sz="1270"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CE1166-2867-4317-A687-DA8782B6EA5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41156" y="392556"/>
            <a:ext cx="9207751" cy="60970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E59834-9FAC-4515-AE5D-321E3141778B}"/>
              </a:ext>
            </a:extLst>
          </p:cNvPr>
          <p:cNvSpPr txBox="1"/>
          <p:nvPr/>
        </p:nvSpPr>
        <p:spPr>
          <a:xfrm>
            <a:off x="2590766" y="82953"/>
            <a:ext cx="7009902" cy="34995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/>
            <a:r>
              <a:rPr lang="en-US" sz="1814" b="1">
                <a:latin typeface="Liberation Sans" pitchFamily="18"/>
                <a:ea typeface="WenQuanYi Zen Hei Sharp" pitchFamily="2"/>
                <a:cs typeface="Lohit Devanagari" pitchFamily="2"/>
              </a:rPr>
              <a:t>Global scheme: BB Ecal and trigger logic + </a:t>
            </a:r>
            <a:r>
              <a:rPr lang="en-US" sz="1814" b="1">
                <a:solidFill>
                  <a:srgbClr val="A80000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preliminary timing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5FBB49-CD6E-4BBF-BBE7-A256B1483985}"/>
              </a:ext>
            </a:extLst>
          </p:cNvPr>
          <p:cNvSpPr txBox="1"/>
          <p:nvPr/>
        </p:nvSpPr>
        <p:spPr>
          <a:xfrm>
            <a:off x="8026491" y="1141416"/>
            <a:ext cx="1477554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latin typeface="Liberation Sans" pitchFamily="18"/>
                <a:ea typeface="WenQuanYi Zen Hei Sharp" pitchFamily="2"/>
                <a:cs typeface="Lohit Devanagari" pitchFamily="2"/>
              </a:rPr>
              <a:t>Patch panel somewhere?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8F3137D-E55F-4BCF-8B12-C035F561B81F}"/>
              </a:ext>
            </a:extLst>
          </p:cNvPr>
          <p:cNvSpPr/>
          <p:nvPr/>
        </p:nvSpPr>
        <p:spPr>
          <a:xfrm>
            <a:off x="8109443" y="1141416"/>
            <a:ext cx="746574" cy="9173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custDash>
              <a:ds d="197000" sp="197000"/>
            </a:custDash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WenQuanYi Zen Hei Sharp" pitchFamily="2"/>
              <a:cs typeface="Lohit Devanagari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AF1C84-28A4-4461-8B14-3E89C5CEC112}"/>
              </a:ext>
            </a:extLst>
          </p:cNvPr>
          <p:cNvSpPr txBox="1"/>
          <p:nvPr/>
        </p:nvSpPr>
        <p:spPr>
          <a:xfrm>
            <a:off x="5588203" y="580669"/>
            <a:ext cx="3384679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808080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NB: #?? in gray corresponds to item number on item liste 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4F53D4-F7E3-4AFF-BF6D-1A796C6CD097}"/>
              </a:ext>
            </a:extLst>
          </p:cNvPr>
          <p:cNvSpPr txBox="1"/>
          <p:nvPr/>
        </p:nvSpPr>
        <p:spPr>
          <a:xfrm>
            <a:off x="3763244" y="1932407"/>
            <a:ext cx="307041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(1)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7E4D9-3DE0-4F66-AA10-83B98F5669C2}"/>
              </a:ext>
            </a:extLst>
          </p:cNvPr>
          <p:cNvSpPr txBox="1"/>
          <p:nvPr/>
        </p:nvSpPr>
        <p:spPr>
          <a:xfrm>
            <a:off x="4856652" y="1816795"/>
            <a:ext cx="307041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(2)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451F35-50FE-4728-B98A-5423DE97A949}"/>
              </a:ext>
            </a:extLst>
          </p:cNvPr>
          <p:cNvSpPr txBox="1"/>
          <p:nvPr/>
        </p:nvSpPr>
        <p:spPr>
          <a:xfrm>
            <a:off x="1970943" y="897457"/>
            <a:ext cx="358979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#11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7FF67C-88BF-419B-91DA-A0CD85AE7D39}"/>
              </a:ext>
            </a:extLst>
          </p:cNvPr>
          <p:cNvSpPr txBox="1"/>
          <p:nvPr/>
        </p:nvSpPr>
        <p:spPr>
          <a:xfrm>
            <a:off x="4808970" y="1113657"/>
            <a:ext cx="294281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608BB-B766-4F2B-A7B0-A6CA08516B39}"/>
              </a:ext>
            </a:extLst>
          </p:cNvPr>
          <p:cNvSpPr txBox="1"/>
          <p:nvPr/>
        </p:nvSpPr>
        <p:spPr>
          <a:xfrm>
            <a:off x="2634564" y="1102879"/>
            <a:ext cx="358979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B2C84-A8FA-4E44-BF57-6EA6BE499C95}"/>
              </a:ext>
            </a:extLst>
          </p:cNvPr>
          <p:cNvSpPr txBox="1"/>
          <p:nvPr/>
        </p:nvSpPr>
        <p:spPr>
          <a:xfrm>
            <a:off x="3464091" y="1434690"/>
            <a:ext cx="358979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470FE2-4041-4679-ACDD-9F418FB1128E}"/>
              </a:ext>
            </a:extLst>
          </p:cNvPr>
          <p:cNvSpPr txBox="1"/>
          <p:nvPr/>
        </p:nvSpPr>
        <p:spPr>
          <a:xfrm>
            <a:off x="4293618" y="1600596"/>
            <a:ext cx="358979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1CEBE8-2A06-4F45-8548-9FA765AABE9B}"/>
              </a:ext>
            </a:extLst>
          </p:cNvPr>
          <p:cNvSpPr txBox="1"/>
          <p:nvPr/>
        </p:nvSpPr>
        <p:spPr>
          <a:xfrm>
            <a:off x="4012101" y="698893"/>
            <a:ext cx="358979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2AA6C7-73A9-46DB-9993-CE6B5EFDB7DB}"/>
              </a:ext>
            </a:extLst>
          </p:cNvPr>
          <p:cNvSpPr txBox="1"/>
          <p:nvPr/>
        </p:nvSpPr>
        <p:spPr>
          <a:xfrm>
            <a:off x="4542476" y="1236126"/>
            <a:ext cx="358979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F1E346-5A39-4521-B6C3-E79964804DB3}"/>
              </a:ext>
            </a:extLst>
          </p:cNvPr>
          <p:cNvSpPr txBox="1"/>
          <p:nvPr/>
        </p:nvSpPr>
        <p:spPr>
          <a:xfrm>
            <a:off x="5090487" y="2015359"/>
            <a:ext cx="358979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F3837-7062-46B7-AEE0-26D367536157}"/>
              </a:ext>
            </a:extLst>
          </p:cNvPr>
          <p:cNvSpPr txBox="1"/>
          <p:nvPr/>
        </p:nvSpPr>
        <p:spPr>
          <a:xfrm>
            <a:off x="5072851" y="1816795"/>
            <a:ext cx="358979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DDAC76-B897-426A-BEE7-8022E7C58865}"/>
              </a:ext>
            </a:extLst>
          </p:cNvPr>
          <p:cNvSpPr txBox="1"/>
          <p:nvPr/>
        </p:nvSpPr>
        <p:spPr>
          <a:xfrm>
            <a:off x="6020602" y="1892890"/>
            <a:ext cx="358979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E143D6-804C-4ADF-8E6C-5FCDA2B3F5B5}"/>
              </a:ext>
            </a:extLst>
          </p:cNvPr>
          <p:cNvSpPr txBox="1"/>
          <p:nvPr/>
        </p:nvSpPr>
        <p:spPr>
          <a:xfrm>
            <a:off x="2302753" y="1063363"/>
            <a:ext cx="294281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58064C-832B-45F6-96C6-2679714601A3}"/>
              </a:ext>
            </a:extLst>
          </p:cNvPr>
          <p:cNvSpPr txBox="1"/>
          <p:nvPr/>
        </p:nvSpPr>
        <p:spPr>
          <a:xfrm>
            <a:off x="3745608" y="1633254"/>
            <a:ext cx="294281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481ABA-22D9-4DEC-A372-EEA0D649ABE1}"/>
              </a:ext>
            </a:extLst>
          </p:cNvPr>
          <p:cNvSpPr txBox="1"/>
          <p:nvPr/>
        </p:nvSpPr>
        <p:spPr>
          <a:xfrm>
            <a:off x="2966375" y="1070221"/>
            <a:ext cx="294281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CA092F-0F60-4F6D-A002-8640A40E1C3B}"/>
              </a:ext>
            </a:extLst>
          </p:cNvPr>
          <p:cNvSpPr txBox="1"/>
          <p:nvPr/>
        </p:nvSpPr>
        <p:spPr>
          <a:xfrm>
            <a:off x="4874288" y="1517642"/>
            <a:ext cx="294281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CFFE53-0D03-4F75-9043-F430DC5469E8}"/>
              </a:ext>
            </a:extLst>
          </p:cNvPr>
          <p:cNvSpPr txBox="1"/>
          <p:nvPr/>
        </p:nvSpPr>
        <p:spPr>
          <a:xfrm>
            <a:off x="5487614" y="1816795"/>
            <a:ext cx="294281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891130-50E5-42CB-B5F0-D080898C23CD}"/>
              </a:ext>
            </a:extLst>
          </p:cNvPr>
          <p:cNvSpPr txBox="1"/>
          <p:nvPr/>
        </p:nvSpPr>
        <p:spPr>
          <a:xfrm>
            <a:off x="6349800" y="2058795"/>
            <a:ext cx="294281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4141AF-EAED-471D-8736-A0F0443CE2B0}"/>
              </a:ext>
            </a:extLst>
          </p:cNvPr>
          <p:cNvSpPr txBox="1"/>
          <p:nvPr/>
        </p:nvSpPr>
        <p:spPr>
          <a:xfrm>
            <a:off x="4326277" y="1236126"/>
            <a:ext cx="294281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748BF0-4ED9-495A-8645-C60AA4D3D549}"/>
              </a:ext>
            </a:extLst>
          </p:cNvPr>
          <p:cNvSpPr txBox="1"/>
          <p:nvPr/>
        </p:nvSpPr>
        <p:spPr>
          <a:xfrm>
            <a:off x="3315822" y="731552"/>
            <a:ext cx="358979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0AC602-35C0-45E3-8CBF-2D8C00C26BCE}"/>
              </a:ext>
            </a:extLst>
          </p:cNvPr>
          <p:cNvSpPr txBox="1"/>
          <p:nvPr/>
        </p:nvSpPr>
        <p:spPr>
          <a:xfrm>
            <a:off x="6417730" y="2307653"/>
            <a:ext cx="358979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F2EBD5-5C81-48BF-8014-A67BE3E4BBD9}"/>
              </a:ext>
            </a:extLst>
          </p:cNvPr>
          <p:cNvSpPr txBox="1"/>
          <p:nvPr/>
        </p:nvSpPr>
        <p:spPr>
          <a:xfrm>
            <a:off x="5472592" y="4515044"/>
            <a:ext cx="468752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#8 (1)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5C37DF-DADC-45AA-AE54-A479C105F285}"/>
              </a:ext>
            </a:extLst>
          </p:cNvPr>
          <p:cNvSpPr txBox="1"/>
          <p:nvPr/>
        </p:nvSpPr>
        <p:spPr>
          <a:xfrm>
            <a:off x="6103555" y="5293951"/>
            <a:ext cx="468752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#8 (2)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6B9B57-D8D2-48DF-9BDC-9EC9DCBC54F3}"/>
              </a:ext>
            </a:extLst>
          </p:cNvPr>
          <p:cNvSpPr txBox="1"/>
          <p:nvPr/>
        </p:nvSpPr>
        <p:spPr>
          <a:xfrm>
            <a:off x="6633929" y="5466715"/>
            <a:ext cx="468752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#8 (3)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ECCBD1-AD94-44E5-8293-98E336BCD41F}"/>
              </a:ext>
            </a:extLst>
          </p:cNvPr>
          <p:cNvSpPr txBox="1"/>
          <p:nvPr/>
        </p:nvSpPr>
        <p:spPr>
          <a:xfrm>
            <a:off x="6053261" y="4811257"/>
            <a:ext cx="358979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8CA141-5B2B-4882-9C55-75114665450E}"/>
              </a:ext>
            </a:extLst>
          </p:cNvPr>
          <p:cNvSpPr txBox="1"/>
          <p:nvPr/>
        </p:nvSpPr>
        <p:spPr>
          <a:xfrm>
            <a:off x="6666588" y="5016680"/>
            <a:ext cx="358979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#22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99019C-0489-4C55-B00B-E21DC91B2792}"/>
              </a:ext>
            </a:extLst>
          </p:cNvPr>
          <p:cNvSpPr txBox="1"/>
          <p:nvPr/>
        </p:nvSpPr>
        <p:spPr>
          <a:xfrm>
            <a:off x="6118578" y="2141748"/>
            <a:ext cx="294281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016638-D8A5-4EA5-A7F0-A3385483C9E1}"/>
              </a:ext>
            </a:extLst>
          </p:cNvPr>
          <p:cNvSpPr txBox="1"/>
          <p:nvPr/>
        </p:nvSpPr>
        <p:spPr>
          <a:xfrm>
            <a:off x="5605839" y="1766501"/>
            <a:ext cx="358979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#23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724EC1-B1BD-46EF-902D-24BB4FB59422}"/>
              </a:ext>
            </a:extLst>
          </p:cNvPr>
          <p:cNvSpPr txBox="1"/>
          <p:nvPr/>
        </p:nvSpPr>
        <p:spPr>
          <a:xfrm>
            <a:off x="4625428" y="731552"/>
            <a:ext cx="358979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#25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5C46A6-57AD-4969-9CEC-7ADB448B9213}"/>
              </a:ext>
            </a:extLst>
          </p:cNvPr>
          <p:cNvSpPr txBox="1"/>
          <p:nvPr/>
        </p:nvSpPr>
        <p:spPr>
          <a:xfrm>
            <a:off x="2551612" y="565646"/>
            <a:ext cx="358979" cy="21613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907">
                <a:solidFill>
                  <a:srgbClr val="666666"/>
                </a:solidFill>
                <a:latin typeface="Liberation Sans" pitchFamily="18"/>
                <a:ea typeface="WenQuanYi Zen Hei Sharp" pitchFamily="2"/>
                <a:cs typeface="Lohit Devanagari" pitchFamily="2"/>
              </a:rPr>
              <a:t>#24</a:t>
            </a:r>
          </a:p>
        </p:txBody>
      </p:sp>
      <p:sp>
        <p:nvSpPr>
          <p:cNvPr id="37" name="Straight Connector 36">
            <a:extLst>
              <a:ext uri="{FF2B5EF4-FFF2-40B4-BE49-F238E27FC236}">
                <a16:creationId xmlns:a16="http://schemas.microsoft.com/office/drawing/2014/main" id="{23B3C834-3F6E-4309-A188-0A73DCC7E00D}"/>
              </a:ext>
            </a:extLst>
          </p:cNvPr>
          <p:cNvSpPr/>
          <p:nvPr/>
        </p:nvSpPr>
        <p:spPr>
          <a:xfrm flipV="1">
            <a:off x="10667914" y="0"/>
            <a:ext cx="0" cy="685829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WenQuanYi Zen Hei Sharp" pitchFamily="2"/>
              <a:cs typeface="Lohit Devanagari" pitchFamily="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3A0094-8BF5-4959-93B8-255F76AD27F1}"/>
              </a:ext>
            </a:extLst>
          </p:cNvPr>
          <p:cNvSpPr txBox="1"/>
          <p:nvPr/>
        </p:nvSpPr>
        <p:spPr>
          <a:xfrm>
            <a:off x="1855332" y="6522239"/>
            <a:ext cx="4774225" cy="243065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089">
                <a:latin typeface="Liberation Sans" pitchFamily="18"/>
                <a:ea typeface="WenQuanYi Zen Hei Sharp" pitchFamily="2"/>
                <a:cs typeface="Lohit Devanagari" pitchFamily="2"/>
              </a:rPr>
              <a:t>If </a:t>
            </a:r>
            <a:r>
              <a:rPr lang="en-US" sz="1089">
                <a:latin typeface="Liberation Sans" pitchFamily="34"/>
                <a:ea typeface="Liberation Sans" pitchFamily="34"/>
                <a:cs typeface="Liberation Sans" pitchFamily="34"/>
              </a:rPr>
              <a:t>Δ</a:t>
            </a:r>
            <a:r>
              <a:rPr lang="en-US" sz="1089" i="1">
                <a:latin typeface="Liberation Sans" pitchFamily="18"/>
                <a:ea typeface="WenQuanYi Zen Hei Sharp" pitchFamily="2"/>
                <a:cs typeface="Lohit Devanagari" pitchFamily="2"/>
              </a:rPr>
              <a:t>t</a:t>
            </a:r>
            <a:r>
              <a:rPr lang="en-US" sz="1089" baseline="-33000">
                <a:latin typeface="Liberation Sans" pitchFamily="18"/>
                <a:ea typeface="WenQuanYi Zen Hei Sharp" pitchFamily="2"/>
                <a:cs typeface="Lohit Devanagari" pitchFamily="2"/>
              </a:rPr>
              <a:t>3-4</a:t>
            </a:r>
            <a:r>
              <a:rPr lang="en-US" sz="1089">
                <a:latin typeface="Liberation Sans" pitchFamily="18"/>
                <a:ea typeface="WenQuanYi Zen Hei Sharp" pitchFamily="2"/>
                <a:cs typeface="Lohit Devanagari" pitchFamily="2"/>
              </a:rPr>
              <a:t> &lt;250 ns (to be measured), we can use 500 ns cables to delay ADC.</a:t>
            </a:r>
          </a:p>
        </p:txBody>
      </p:sp>
    </p:spTree>
    <p:extLst>
      <p:ext uri="{BB962C8B-B14F-4D97-AF65-F5344CB8AC3E}">
        <p14:creationId xmlns:p14="http://schemas.microsoft.com/office/powerpoint/2010/main" val="157617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5813" y="1689314"/>
            <a:ext cx="50965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Major upgrade to 6 GeV version of </a:t>
            </a:r>
            <a:r>
              <a:rPr lang="en-US" u="sng" dirty="0" err="1"/>
              <a:t>BigBite</a:t>
            </a:r>
            <a:endParaRPr lang="en-US" u="sng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4 GEM chambers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dirty="0"/>
              <a:t>INFN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GRINCH Cerenkov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dirty="0"/>
              <a:t>W&amp;M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 GEM chamber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dirty="0"/>
              <a:t>UVa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Preshower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Scintillator plane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dirty="0"/>
              <a:t>Glasgow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Shower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Will be the electron arm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160" y="1821349"/>
            <a:ext cx="5193682" cy="358755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A2F5129-F75A-6F40-B1F3-786BCDF6D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BigBite spectrometer</a:t>
            </a:r>
          </a:p>
        </p:txBody>
      </p:sp>
    </p:spTree>
    <p:extLst>
      <p:ext uri="{BB962C8B-B14F-4D97-AF65-F5344CB8AC3E}">
        <p14:creationId xmlns:p14="http://schemas.microsoft.com/office/powerpoint/2010/main" val="1380605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A99D4-8EDD-2141-B30F-4BCC88FA6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Purpose of shower and preshower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BD24F-E9E6-3C41-BBD2-931190653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5668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27 layers of blocks</a:t>
            </a:r>
          </a:p>
          <a:p>
            <a:endParaRPr lang="en-US" dirty="0"/>
          </a:p>
          <a:p>
            <a:r>
              <a:rPr lang="en-US" dirty="0"/>
              <a:t>7 blocks per each layer</a:t>
            </a:r>
          </a:p>
          <a:p>
            <a:endParaRPr lang="en-US" dirty="0"/>
          </a:p>
          <a:p>
            <a:r>
              <a:rPr lang="en-US" dirty="0"/>
              <a:t>Shower and preshower will be the trigger for all these experiments</a:t>
            </a:r>
          </a:p>
          <a:p>
            <a:endParaRPr lang="en-US" dirty="0"/>
          </a:p>
          <a:p>
            <a:r>
              <a:rPr lang="en-US" dirty="0"/>
              <a:t>Lot of changes made since the last collaboration meeting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50558D-1388-4D41-A43F-9CEC0AD00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54" y="1710263"/>
            <a:ext cx="1345863" cy="4316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B1C1F-78CD-344E-BFE3-9EFCDA11D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230" y="1710263"/>
            <a:ext cx="1429682" cy="4316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A39E34-7E31-B24B-ADAE-B3A065107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0384" y="1401440"/>
            <a:ext cx="1910209" cy="4775523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45CBE4D-4553-7443-B594-BEFC7EFCB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B6935AA-DD84-B146-93CF-18A506238031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1BC5C-34F4-E645-882A-49ACDD4CBA27}"/>
              </a:ext>
            </a:extLst>
          </p:cNvPr>
          <p:cNvSpPr txBox="1"/>
          <p:nvPr/>
        </p:nvSpPr>
        <p:spPr>
          <a:xfrm>
            <a:off x="9640384" y="6093297"/>
            <a:ext cx="2224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credit: </a:t>
            </a:r>
            <a:r>
              <a:rPr lang="en-US" dirty="0" err="1"/>
              <a:t>Nandhu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23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7E42D-391F-0E43-9322-45DE2F1B8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320785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Before de-cabling and disassembling preshower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85B741-E080-F042-B754-4D76EC072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565" y="623383"/>
            <a:ext cx="4150659" cy="555358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FB700-878D-9B41-A4E8-ACB0FD157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2B68-BD37-CD44-853F-2609ECA333E7}" type="slidenum">
              <a:rPr lang="en-US" smtClean="0"/>
              <a:t>4</a:t>
            </a:fld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8E9528-B099-FA44-9284-F0866F43BC4A}"/>
              </a:ext>
            </a:extLst>
          </p:cNvPr>
          <p:cNvCxnSpPr>
            <a:cxnSpLocks/>
          </p:cNvCxnSpPr>
          <p:nvPr/>
        </p:nvCxnSpPr>
        <p:spPr>
          <a:xfrm>
            <a:off x="5118847" y="2402542"/>
            <a:ext cx="2909046" cy="4930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055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7E436-3250-0841-B1A0-C533260C5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Right side removed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083CFF4-C8A9-0546-9C4F-67DF0259F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9607" y="1847851"/>
            <a:ext cx="3250290" cy="435133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D8B87-0D3A-0943-BDB7-0A5A964F5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2B68-BD37-CD44-853F-2609ECA333E7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C83B9A-98A2-B645-8B91-C1D60C27A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930"/>
          <a:stretch/>
        </p:blipFill>
        <p:spPr>
          <a:xfrm>
            <a:off x="6530714" y="1847851"/>
            <a:ext cx="2654175" cy="43513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DCE1D1-2759-3C40-9027-6B69A23A49B0}"/>
              </a:ext>
            </a:extLst>
          </p:cNvPr>
          <p:cNvSpPr txBox="1"/>
          <p:nvPr/>
        </p:nvSpPr>
        <p:spPr>
          <a:xfrm>
            <a:off x="1660706" y="3218330"/>
            <a:ext cx="1348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Honeycomb sheet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65D00B-C711-9D48-98AC-AFE30605A5F6}"/>
              </a:ext>
            </a:extLst>
          </p:cNvPr>
          <p:cNvCxnSpPr/>
          <p:nvPr/>
        </p:nvCxnSpPr>
        <p:spPr>
          <a:xfrm flipV="1">
            <a:off x="2563906" y="3469342"/>
            <a:ext cx="788894" cy="2151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E376A7-D750-694A-8414-D56B0205F6C9}"/>
              </a:ext>
            </a:extLst>
          </p:cNvPr>
          <p:cNvCxnSpPr>
            <a:cxnSpLocks/>
          </p:cNvCxnSpPr>
          <p:nvPr/>
        </p:nvCxnSpPr>
        <p:spPr>
          <a:xfrm flipV="1">
            <a:off x="2615160" y="3806671"/>
            <a:ext cx="1056522" cy="8991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341E094-2C32-D148-B2F4-E53323225F53}"/>
              </a:ext>
            </a:extLst>
          </p:cNvPr>
          <p:cNvSpPr txBox="1"/>
          <p:nvPr/>
        </p:nvSpPr>
        <p:spPr>
          <a:xfrm>
            <a:off x="1635386" y="4659654"/>
            <a:ext cx="1374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 metal sheet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06DB224-FE0E-B44D-8B14-B3BFEFB44BFB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7587235" y="3423356"/>
            <a:ext cx="2138578" cy="6001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EB55636-C23E-254A-AE0F-8A6D0AF99F68}"/>
              </a:ext>
            </a:extLst>
          </p:cNvPr>
          <p:cNvSpPr txBox="1"/>
          <p:nvPr/>
        </p:nvSpPr>
        <p:spPr>
          <a:xfrm>
            <a:off x="9725814" y="3100191"/>
            <a:ext cx="942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Rubber sheets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DC05F4C-BC8F-3642-A838-182638F905D1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8720952" y="2627095"/>
            <a:ext cx="588148" cy="1927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0B7EC44-F8F5-9441-87B1-78C94C5D1070}"/>
              </a:ext>
            </a:extLst>
          </p:cNvPr>
          <p:cNvSpPr txBox="1"/>
          <p:nvPr/>
        </p:nvSpPr>
        <p:spPr>
          <a:xfrm>
            <a:off x="9309101" y="2303930"/>
            <a:ext cx="1358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Timing hodoscopes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E3C581-3820-B942-9F5B-2E5D4CA974C2}"/>
              </a:ext>
            </a:extLst>
          </p:cNvPr>
          <p:cNvSpPr txBox="1"/>
          <p:nvPr/>
        </p:nvSpPr>
        <p:spPr>
          <a:xfrm>
            <a:off x="3714098" y="6302953"/>
            <a:ext cx="4763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*left-right convention when looking downstream</a:t>
            </a:r>
          </a:p>
        </p:txBody>
      </p:sp>
    </p:spTree>
    <p:extLst>
      <p:ext uri="{BB962C8B-B14F-4D97-AF65-F5344CB8AC3E}">
        <p14:creationId xmlns:p14="http://schemas.microsoft.com/office/powerpoint/2010/main" val="3903198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856D5-F603-9042-B8B2-98A106F63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Left side removed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3B43E90-EEF7-BE4D-ACFC-41101398E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1" y="1690690"/>
            <a:ext cx="3183653" cy="4291011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FA8AE1-C3CB-7840-9DED-C0B9F7E28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2B68-BD37-CD44-853F-2609ECA333E7}" type="slidenum">
              <a:rPr lang="en-US" smtClean="0"/>
              <a:t>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994CE4-0707-8542-9FCE-B6BB7BF2C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547" y="1690690"/>
            <a:ext cx="3212921" cy="42910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758859-A4BC-FE41-8CF6-4E8EE780F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318" y="2757441"/>
            <a:ext cx="1612789" cy="215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99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0D2E7-88B2-F64D-89AF-8412D7640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Current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3967A-1B36-424E-AFED-F3027796A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668" y="1403883"/>
            <a:ext cx="3993172" cy="465092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Blocks were cleaned, tested and painted (the square side that is opposite to the PMT)</a:t>
            </a:r>
          </a:p>
          <a:p>
            <a:endParaRPr lang="en-US" dirty="0"/>
          </a:p>
          <a:p>
            <a:r>
              <a:rPr lang="en-US" dirty="0"/>
              <a:t>Albert has been working on wrapping up the blocks</a:t>
            </a:r>
          </a:p>
          <a:p>
            <a:endParaRPr lang="en-US" dirty="0"/>
          </a:p>
          <a:p>
            <a:r>
              <a:rPr lang="en-US" dirty="0"/>
              <a:t>Needs to be installed and cabling needs to be re-attached</a:t>
            </a:r>
          </a:p>
          <a:p>
            <a:endParaRPr lang="en-US" dirty="0"/>
          </a:p>
          <a:p>
            <a:r>
              <a:rPr lang="en-US" dirty="0"/>
              <a:t>DAQ cables need to be attached</a:t>
            </a:r>
          </a:p>
          <a:p>
            <a:endParaRPr lang="en-US" dirty="0"/>
          </a:p>
          <a:p>
            <a:r>
              <a:rPr lang="en-US" dirty="0"/>
              <a:t>Cosmic commissioning needs to be done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1382E-5F21-044B-80BE-1EAF3C1CE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2B68-BD37-CD44-853F-2609ECA333E7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DD3ED1-DBC6-3B44-A198-E807C42EC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689" y="1914699"/>
            <a:ext cx="4436624" cy="3327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939079-04C0-FD45-AC77-50578E88A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568" y="736069"/>
            <a:ext cx="3514165" cy="2635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F454FB-9550-8A4F-8060-E223B2CDA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02961" y="3934312"/>
            <a:ext cx="2847031" cy="213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19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CFC5C-7DF9-564B-A4C4-04AE11AB6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Work on shower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7D503-F420-2C42-A61C-BFD3B2845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268" y="1712228"/>
            <a:ext cx="405406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Replaced the inefficient shower blocks with more efficient shower blocks</a:t>
            </a:r>
          </a:p>
          <a:p>
            <a:endParaRPr lang="en-US" dirty="0"/>
          </a:p>
          <a:p>
            <a:r>
              <a:rPr lang="en-US" dirty="0"/>
              <a:t>Installed alternating layers of thick and thin mu-metal sheets in between different layers and on the side</a:t>
            </a:r>
          </a:p>
          <a:p>
            <a:endParaRPr lang="en-US" dirty="0"/>
          </a:p>
          <a:p>
            <a:r>
              <a:rPr lang="en-US" dirty="0"/>
              <a:t>Re-attached the PMT bases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960C5-2401-FB41-AF55-7EF832C0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92B68-BD37-CD44-853F-2609ECA333E7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FF8B8E-F612-C542-A261-2B59E6EBC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759" y="1712228"/>
            <a:ext cx="5544041" cy="412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86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2EDC0-C75E-3846-B8FF-035B0DF4C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55" y="365127"/>
            <a:ext cx="10531365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Shower status and plan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D8D1B1-E5C6-234D-A9F0-10D0C0F6B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799" y="1690690"/>
            <a:ext cx="4769495" cy="3606524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945DCCE-F75E-6544-8D9B-389AD5109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fld id="{29892B68-BD37-CD44-853F-2609ECA333E7}" type="slidenum">
              <a:rPr lang="en-US" smtClean="0"/>
              <a:t>9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8DFA4CD-925E-A64D-B5D2-69C57B22C2C7}"/>
              </a:ext>
            </a:extLst>
          </p:cNvPr>
          <p:cNvSpPr txBox="1">
            <a:spLocks/>
          </p:cNvSpPr>
          <p:nvPr/>
        </p:nvSpPr>
        <p:spPr>
          <a:xfrm>
            <a:off x="963827" y="1825625"/>
            <a:ext cx="39129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Replaced (previously adjusted) top layers of inefficient shower blocks with good preshower blocks</a:t>
            </a:r>
          </a:p>
          <a:p>
            <a:endParaRPr lang="en-US" dirty="0"/>
          </a:p>
          <a:p>
            <a:r>
              <a:rPr lang="en-US" dirty="0"/>
              <a:t>The HV bases for the shower have been installed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782C195-76A1-1044-8766-04A41EC10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965" y="2272244"/>
            <a:ext cx="2759424" cy="390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00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784</Words>
  <Application>Microsoft Macintosh PowerPoint</Application>
  <PresentationFormat>Widescreen</PresentationFormat>
  <Paragraphs>155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DejaVu Sans</vt:lpstr>
      <vt:lpstr>Liberation Sans</vt:lpstr>
      <vt:lpstr>Liberation Serif</vt:lpstr>
      <vt:lpstr>Lohit Devanagari</vt:lpstr>
      <vt:lpstr>WenQuanYi Zen Hei Sharp</vt:lpstr>
      <vt:lpstr>Wingdings</vt:lpstr>
      <vt:lpstr>Office Theme</vt:lpstr>
      <vt:lpstr>BigBite  shower and preshower  current status</vt:lpstr>
      <vt:lpstr>BigBite spectrometer</vt:lpstr>
      <vt:lpstr>Purpose of shower and preshower</vt:lpstr>
      <vt:lpstr>PowerPoint Presentation</vt:lpstr>
      <vt:lpstr>Right side removed</vt:lpstr>
      <vt:lpstr>Left side removed</vt:lpstr>
      <vt:lpstr>Current status</vt:lpstr>
      <vt:lpstr>Work on shower</vt:lpstr>
      <vt:lpstr>Shower status and plan</vt:lpstr>
      <vt:lpstr>Shower status</vt:lpstr>
      <vt:lpstr>List of remaining tasks - shower</vt:lpstr>
      <vt:lpstr>List of remaining tasks - preshower</vt:lpstr>
      <vt:lpstr>DAQ for shower and preshower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BigBite shower and preshower status</dc:title>
  <dc:creator>Arun Tadepalli</dc:creator>
  <cp:lastModifiedBy>Arun Tadepalli</cp:lastModifiedBy>
  <cp:revision>60</cp:revision>
  <cp:lastPrinted>2020-07-14T19:32:52Z</cp:lastPrinted>
  <dcterms:created xsi:type="dcterms:W3CDTF">2020-07-07T18:38:41Z</dcterms:created>
  <dcterms:modified xsi:type="dcterms:W3CDTF">2020-07-14T19:35:21Z</dcterms:modified>
</cp:coreProperties>
</file>