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762" r:id="rId2"/>
    <p:sldId id="1077" r:id="rId3"/>
    <p:sldId id="1030" r:id="rId4"/>
    <p:sldId id="1023" r:id="rId5"/>
    <p:sldId id="1075" r:id="rId6"/>
    <p:sldId id="1015" r:id="rId7"/>
    <p:sldId id="1026" r:id="rId8"/>
    <p:sldId id="1025" r:id="rId9"/>
    <p:sldId id="1014" r:id="rId10"/>
    <p:sldId id="1007" r:id="rId11"/>
    <p:sldId id="983" r:id="rId12"/>
    <p:sldId id="1032" r:id="rId13"/>
    <p:sldId id="1028" r:id="rId14"/>
    <p:sldId id="1024" r:id="rId15"/>
    <p:sldId id="1033" r:id="rId16"/>
    <p:sldId id="1010" r:id="rId17"/>
    <p:sldId id="1011" r:id="rId18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5pPr>
    <a:lvl6pPr marL="22860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6pPr>
    <a:lvl7pPr marL="27432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7pPr>
    <a:lvl8pPr marL="32004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8pPr>
    <a:lvl9pPr marL="36576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14ED5"/>
    <a:srgbClr val="DCFFF0"/>
    <a:srgbClr val="C0FFC3"/>
    <a:srgbClr val="84FF7F"/>
    <a:srgbClr val="A0FFF6"/>
    <a:srgbClr val="58FFF3"/>
    <a:srgbClr val="9EFF94"/>
    <a:srgbClr val="25FFF0"/>
    <a:srgbClr val="7AFFF6"/>
    <a:srgbClr val="00F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33"/>
    <p:restoredTop sz="92746" autoAdjust="0"/>
  </p:normalViewPr>
  <p:slideViewPr>
    <p:cSldViewPr>
      <p:cViewPr>
        <p:scale>
          <a:sx n="95" d="100"/>
          <a:sy n="95" d="100"/>
        </p:scale>
        <p:origin x="1584" y="168"/>
      </p:cViewPr>
      <p:guideLst>
        <p:guide orient="horz" pos="3024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293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3061E-0770-7945-B11F-29517CD90FD7}" type="datetimeFigureOut">
              <a:rPr lang="it-IT" smtClean="0"/>
              <a:pPr/>
              <a:t>22/05/20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6F0DF-B89D-034A-B3A0-2128DF6B3D83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132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16C74ACB-3FCB-6340-8432-0A7F8BB70D9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16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57B8EB94-9A2C-3E45-8A29-87066B1E9D9B}" type="slidenum">
              <a:rPr lang="en-US" sz="1200" b="0">
                <a:latin typeface="Arial" charset="0"/>
              </a:rPr>
              <a:pPr/>
              <a:t>1</a:t>
            </a:fld>
            <a:endParaRPr lang="en-US" sz="1200" b="0">
              <a:latin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518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D964E676-CF1E-0042-9728-3C0CD4366F49}" type="slidenum">
              <a:rPr lang="en-US" sz="1200" b="0">
                <a:latin typeface="Arial" charset="0"/>
              </a:rPr>
              <a:pPr/>
              <a:t>2</a:t>
            </a:fld>
            <a:endParaRPr lang="en-US" sz="1200" b="0">
              <a:latin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412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74ACB-3FCB-6340-8432-0A7F8BB70D9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52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550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74ACB-3FCB-6340-8432-0A7F8BB70D9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5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74ACB-3FCB-6340-8432-0A7F8BB70D9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24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sz="2000" b="1" baseline="3000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74ACB-3FCB-6340-8432-0A7F8BB70D9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0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74ACB-3FCB-6340-8432-0A7F8BB70D9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06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56AF9-1A05-4D43-BBBD-6B963426B97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11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7A4BF-CFFC-BB4E-A704-8BA197755AC4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25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738A3-17CE-464C-BC13-D9A6D902F56D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5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D0209-3B37-344E-82CB-25240AFC26A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9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5368A-3A69-A240-986E-C943B9193E2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80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49F6B-46F1-684A-A634-F3D99D1959B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0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268AA7-A217-9543-9F4F-962D4BE6E44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26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A5EDD4-8D49-4140-93BC-ED96180122F9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0443A-11EF-314C-B6C3-65714721A36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4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88758A-A576-AB4E-BB2C-00542BF1F96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2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2A677D-2A8C-7B4C-8748-18C89ABB42F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4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F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latin typeface="Arial" charset="0"/>
              </a:defRPr>
            </a:lvl1pPr>
          </a:lstStyle>
          <a:p>
            <a:fld id="{4A29E7C4-16CE-D84E-9D6A-0A535F53AAA6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emf"/><Relationship Id="rId8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tiff"/><Relationship Id="rId5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3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hyperlink" Target="https://journals.aps.org/prc/abstract/10.1103/PhysRevC.93.034314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image" Target="../media/image2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338" name="Text Box 3"/>
              <p:cNvSpPr txBox="1">
                <a:spLocks noChangeArrowheads="1"/>
              </p:cNvSpPr>
              <p:nvPr/>
            </p:nvSpPr>
            <p:spPr bwMode="auto">
              <a:xfrm>
                <a:off x="-1" y="1015986"/>
                <a:ext cx="9144000" cy="5842014"/>
              </a:xfrm>
              <a:prstGeom prst="rect">
                <a:avLst/>
              </a:prstGeom>
              <a:solidFill>
                <a:srgbClr val="3DFDEE"/>
              </a:solidFill>
              <a:ln>
                <a:noFill/>
              </a:ln>
              <a:extLst>
                <a:ext uri="{91240B29-F687-4f45-9708-019B960494DF}">
                  <a14:hiddenLine xmlns:mv="urn:schemas-microsoft-com:mac:vml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pPr algn="l" eaLnBrk="1" hangingPunct="1">
                  <a:lnSpc>
                    <a:spcPct val="70000"/>
                  </a:lnSpc>
                  <a:spcBef>
                    <a:spcPct val="50000"/>
                  </a:spcBef>
                  <a:buFontTx/>
                  <a:buBlip>
                    <a:blip r:embed="rId3"/>
                  </a:buBlip>
                </a:pPr>
                <a:endParaRPr lang="en-US" sz="2400" dirty="0">
                  <a:solidFill>
                    <a:srgbClr val="901832"/>
                  </a:solidFill>
                  <a:latin typeface="Comic Sans MS" charset="0"/>
                </a:endParaRPr>
              </a:p>
              <a:p>
                <a:pPr algn="l" eaLnBrk="1" hangingPunct="1">
                  <a:lnSpc>
                    <a:spcPct val="70000"/>
                  </a:lnSpc>
                  <a:spcBef>
                    <a:spcPct val="50000"/>
                  </a:spcBef>
                  <a:buFontTx/>
                  <a:buBlip>
                    <a:blip r:embed="rId3"/>
                  </a:buBlip>
                </a:pPr>
                <a:r>
                  <a:rPr lang="en-US" sz="2400" dirty="0">
                    <a:solidFill>
                      <a:srgbClr val="901832"/>
                    </a:solidFill>
                    <a:latin typeface="Comic Sans MS" charset="0"/>
                  </a:rPr>
                  <a:t> </a:t>
                </a:r>
                <a:r>
                  <a:rPr lang="en-US" sz="2800" dirty="0" smtClean="0">
                    <a:solidFill>
                      <a:srgbClr val="114ED5"/>
                    </a:solidFill>
                    <a:latin typeface="Comic Sans MS" charset="0"/>
                  </a:rPr>
                  <a:t>The physics</a:t>
                </a:r>
              </a:p>
              <a:p>
                <a:pPr algn="l" eaLnBrk="1" hangingPunct="1">
                  <a:lnSpc>
                    <a:spcPct val="70000"/>
                  </a:lnSpc>
                  <a:spcBef>
                    <a:spcPct val="50000"/>
                  </a:spcBef>
                </a:pPr>
                <a:endParaRPr lang="en-US" sz="2400" dirty="0" smtClean="0">
                  <a:solidFill>
                    <a:srgbClr val="114ED5"/>
                  </a:solidFill>
                  <a:latin typeface="Comic Sans MS" charset="0"/>
                </a:endParaRPr>
              </a:p>
              <a:p>
                <a:pPr algn="l" eaLnBrk="1" hangingPunct="1">
                  <a:lnSpc>
                    <a:spcPct val="70000"/>
                  </a:lnSpc>
                  <a:spcBef>
                    <a:spcPct val="50000"/>
                  </a:spcBef>
                </a:pPr>
                <a:endParaRPr lang="en-US" sz="2400" dirty="0" smtClean="0">
                  <a:solidFill>
                    <a:srgbClr val="002060"/>
                  </a:solidFill>
                  <a:latin typeface="Comic Sans MS" charset="0"/>
                </a:endParaRPr>
              </a:p>
              <a:p>
                <a:pPr algn="l" eaLnBrk="1" hangingPunct="1">
                  <a:lnSpc>
                    <a:spcPct val="70000"/>
                  </a:lnSpc>
                  <a:spcBef>
                    <a:spcPct val="50000"/>
                  </a:spcBef>
                  <a:buFontTx/>
                  <a:buBlip>
                    <a:blip r:embed="rId3"/>
                  </a:buBlip>
                </a:pPr>
                <a:r>
                  <a:rPr lang="en-US" sz="2400" dirty="0">
                    <a:solidFill>
                      <a:srgbClr val="FF0000"/>
                    </a:solidFill>
                    <a:latin typeface="Comic Sans MS" charset="0"/>
                  </a:rPr>
                  <a:t> </a:t>
                </a:r>
                <a:r>
                  <a:rPr lang="en-US" sz="2800" dirty="0" smtClean="0">
                    <a:solidFill>
                      <a:srgbClr val="114ED5"/>
                    </a:solidFill>
                    <a:latin typeface="Comic Sans MS" charset="0"/>
                  </a:rPr>
                  <a:t>Why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2800" i="1" smtClean="0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</m:ctrlPr>
                      </m:sPrePr>
                      <m:sub/>
                      <m:sup>
                        <m:r>
                          <a:rPr lang="en-US" sz="2800" i="0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𝟐𝟎𝟖</m:t>
                        </m:r>
                      </m:sup>
                      <m:e>
                        <m:r>
                          <a:rPr lang="en-US" sz="2800" i="0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𝐏𝐛</m:t>
                        </m:r>
                      </m:e>
                    </m:sPre>
                    <m:r>
                      <a:rPr lang="en-US" sz="2800" i="0">
                        <a:solidFill>
                          <a:srgbClr val="114ED5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(</m:t>
                    </m:r>
                    <m:r>
                      <a:rPr lang="en-US" sz="2800" i="0">
                        <a:solidFill>
                          <a:srgbClr val="114ED5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𝐞</m:t>
                    </m:r>
                    <m:r>
                      <a:rPr lang="en-US" sz="2800" i="0">
                        <a:solidFill>
                          <a:srgbClr val="114ED5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,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</m:ctrlPr>
                      </m:sSupPr>
                      <m:e>
                        <m:r>
                          <a:rPr lang="en-US" sz="2800" i="0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𝐞</m:t>
                        </m:r>
                      </m:e>
                      <m:sup>
                        <m:r>
                          <a:rPr lang="en-US" sz="2800" i="0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</m:ctrlPr>
                      </m:sSupPr>
                      <m:e>
                        <m:r>
                          <a:rPr lang="en-US" sz="2800" i="0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𝐊</m:t>
                        </m:r>
                      </m:e>
                      <m:sup>
                        <m:r>
                          <a:rPr lang="en-US" sz="2800" i="0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+</m:t>
                        </m:r>
                      </m:sup>
                    </m:sSup>
                    <m:r>
                      <a:rPr lang="en-US" sz="2800" i="0">
                        <a:solidFill>
                          <a:srgbClr val="114ED5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)</m:t>
                    </m:r>
                    <m:sPre>
                      <m:sPrePr>
                        <m:ctrlPr>
                          <a:rPr lang="en-US" sz="2800" i="1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</m:ctrlPr>
                      </m:sPrePr>
                      <m:sub>
                        <m:r>
                          <a:rPr lang="en-US" sz="2800" i="0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𝚲</m:t>
                        </m:r>
                      </m:sub>
                      <m:sup>
                        <m:r>
                          <a:rPr lang="en-US" sz="2800" i="0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𝟐𝟎𝟖</m:t>
                        </m:r>
                      </m:sup>
                      <m:e>
                        <m:r>
                          <a:rPr lang="en-US" sz="2800" i="0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𝐓𝐥</m:t>
                        </m:r>
                      </m:e>
                    </m:sPre>
                  </m:oMath>
                </a14:m>
                <a:r>
                  <a:rPr lang="en-US" sz="2800" dirty="0" smtClean="0">
                    <a:solidFill>
                      <a:srgbClr val="114ED5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?</a:t>
                </a:r>
              </a:p>
              <a:p>
                <a:pPr lvl="1" algn="l" eaLnBrk="1" hangingPunct="1">
                  <a:lnSpc>
                    <a:spcPct val="70000"/>
                  </a:lnSpc>
                  <a:spcBef>
                    <a:spcPct val="50000"/>
                  </a:spcBef>
                </a:pPr>
                <a:endParaRPr lang="en-US" sz="2800" dirty="0" smtClean="0">
                  <a:solidFill>
                    <a:srgbClr val="0000FF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pPr lvl="1" algn="l" eaLnBrk="1" hangingPunct="1">
                  <a:lnSpc>
                    <a:spcPct val="70000"/>
                  </a:lnSpc>
                  <a:spcBef>
                    <a:spcPct val="50000"/>
                  </a:spcBef>
                  <a:buFontTx/>
                  <a:buBlip>
                    <a:blip r:embed="rId3"/>
                  </a:buBlip>
                </a:pPr>
                <a:r>
                  <a:rPr lang="en-US" sz="2800" i="1" dirty="0">
                    <a:solidFill>
                      <a:srgbClr val="0000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:r>
                  <a:rPr lang="en-US" sz="2800" dirty="0" smtClean="0">
                    <a:solidFill>
                      <a:srgbClr val="114ED5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The experiment and the </a:t>
                </a:r>
                <a:endParaRPr lang="en-US" sz="2800" dirty="0">
                  <a:solidFill>
                    <a:srgbClr val="114ED5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pPr lvl="1" algn="l" eaLnBrk="1" hangingPunct="1"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sz="2800" dirty="0" smtClean="0">
                    <a:solidFill>
                      <a:srgbClr val="114ED5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  challenges</a:t>
                </a:r>
              </a:p>
              <a:p>
                <a:pPr lvl="1" algn="l" eaLnBrk="1" hangingPunct="1">
                  <a:lnSpc>
                    <a:spcPct val="70000"/>
                  </a:lnSpc>
                  <a:spcBef>
                    <a:spcPct val="50000"/>
                  </a:spcBef>
                </a:pPr>
                <a:endParaRPr lang="en-US" sz="2000" dirty="0" smtClean="0">
                  <a:solidFill>
                    <a:srgbClr val="0070C0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pPr lvl="1" algn="l" eaLnBrk="1" hangingPunct="1">
                  <a:lnSpc>
                    <a:spcPct val="70000"/>
                  </a:lnSpc>
                  <a:spcBef>
                    <a:spcPct val="50000"/>
                  </a:spcBef>
                </a:pPr>
                <a:endParaRPr lang="en-US" sz="2000" dirty="0" smtClean="0">
                  <a:solidFill>
                    <a:srgbClr val="0070C0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pPr lvl="1" indent="-368300" algn="l" eaLnBrk="1" hangingPunct="1">
                  <a:lnSpc>
                    <a:spcPct val="70000"/>
                  </a:lnSpc>
                  <a:spcBef>
                    <a:spcPct val="50000"/>
                  </a:spcBef>
                  <a:buFontTx/>
                  <a:buBlip>
                    <a:blip r:embed="rId3"/>
                  </a:buBlip>
                </a:pPr>
                <a:r>
                  <a:rPr lang="en-US" sz="1600" i="1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3200" dirty="0" smtClean="0">
                    <a:solidFill>
                      <a:srgbClr val="114ED5"/>
                    </a:solidFill>
                    <a:latin typeface="Comic Sans MS" charset="0"/>
                  </a:rPr>
                  <a:t>Summary and conclusions</a:t>
                </a:r>
                <a:endParaRPr lang="en-US" sz="2400" b="0" dirty="0">
                  <a:latin typeface="Arial" charset="0"/>
                </a:endParaRPr>
              </a:p>
              <a:p>
                <a:pPr marL="88900" lvl="1" algn="l" eaLnBrk="1" hangingPunct="1">
                  <a:lnSpc>
                    <a:spcPct val="70000"/>
                  </a:lnSpc>
                  <a:spcBef>
                    <a:spcPct val="50000"/>
                  </a:spcBef>
                </a:pPr>
                <a:endParaRPr lang="en-US" sz="3200" dirty="0" smtClean="0">
                  <a:solidFill>
                    <a:srgbClr val="114ED5"/>
                  </a:solidFill>
                  <a:latin typeface="Comic Sans MS" charset="0"/>
                </a:endParaRPr>
              </a:p>
            </p:txBody>
          </p:sp>
        </mc:Choice>
        <mc:Fallback xmlns="">
          <p:sp>
            <p:nvSpPr>
              <p:cNvPr id="14338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" y="1015986"/>
                <a:ext cx="9144000" cy="584201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="" xmlns:mv="urn:schemas-microsoft-com:mac:vml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39" name="Text Box 2"/>
              <p:cNvSpPr txBox="1">
                <a:spLocks noChangeArrowheads="1"/>
              </p:cNvSpPr>
              <p:nvPr/>
            </p:nvSpPr>
            <p:spPr bwMode="auto">
              <a:xfrm>
                <a:off x="1" y="-27384"/>
                <a:ext cx="9144000" cy="1196033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mv="urn:schemas-microsoft-com:mac:vml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 marL="37931725" indent="-37474525"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r>
                  <a:rPr lang="it-IT" sz="2800" dirty="0">
                    <a:solidFill>
                      <a:srgbClr val="FFFF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Workshop on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PrePr>
                      <m:sub/>
                      <m:sup>
                        <m: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𝟐𝟎𝟖</m:t>
                        </m:r>
                      </m:sup>
                      <m:e>
                        <m: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𝑷𝒃</m:t>
                        </m:r>
                      </m:e>
                    </m:sPre>
                    <m:r>
                      <a:rPr lang="en-US" sz="2800" i="1">
                        <a:solidFill>
                          <a:srgbClr val="FFFF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800" i="1">
                        <a:solidFill>
                          <a:srgbClr val="FFFF00"/>
                        </a:solidFill>
                        <a:latin typeface="Cambria Math" charset="0"/>
                      </a:rPr>
                      <m:t>𝒆</m:t>
                    </m:r>
                    <m:r>
                      <a:rPr lang="en-US" sz="2800" i="1">
                        <a:solidFill>
                          <a:srgbClr val="FFFF00"/>
                        </a:solidFill>
                        <a:latin typeface="Cambria Math" charset="0"/>
                      </a:rPr>
                      <m:t>,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𝒆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𝑲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US" sz="2800" i="1">
                        <a:solidFill>
                          <a:srgbClr val="FFFF00"/>
                        </a:solidFill>
                        <a:latin typeface="Cambria Math" charset="0"/>
                      </a:rPr>
                      <m:t>)</m:t>
                    </m:r>
                    <m:sPre>
                      <m:sPrePr>
                        <m:ctrlP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𝚲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𝟐𝟎𝟖</m:t>
                        </m:r>
                      </m:sup>
                      <m:e>
                        <m: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𝑻𝒍</m:t>
                        </m:r>
                      </m:e>
                    </m:sPre>
                  </m:oMath>
                </a14:m>
                <a:r>
                  <a:rPr lang="it-IT" sz="2800" dirty="0" smtClean="0">
                    <a:solidFill>
                      <a:srgbClr val="FFFF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</a:p>
              <a:p>
                <a:r>
                  <a:rPr lang="it-IT" sz="2800" dirty="0" smtClean="0">
                    <a:solidFill>
                      <a:srgbClr val="FFFF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and </a:t>
                </a:r>
                <a:r>
                  <a:rPr lang="it-IT" sz="2800" dirty="0" err="1">
                    <a:solidFill>
                      <a:srgbClr val="FFFF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neutron</a:t>
                </a:r>
                <a:r>
                  <a:rPr lang="it-IT" sz="2800" dirty="0">
                    <a:solidFill>
                      <a:srgbClr val="FFFF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:r>
                  <a:rPr lang="it-IT" sz="2800" dirty="0" err="1">
                    <a:solidFill>
                      <a:srgbClr val="FFFF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stars</a:t>
                </a:r>
                <a:endParaRPr lang="it-IT" sz="2800" dirty="0">
                  <a:solidFill>
                    <a:srgbClr val="FFFF00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r>
                  <a:rPr lang="en-US" sz="1200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F. Garibaldi May 11 - 2020</a:t>
                </a:r>
              </a:p>
            </p:txBody>
          </p:sp>
        </mc:Choice>
        <mc:Fallback xmlns="">
          <p:sp>
            <p:nvSpPr>
              <p:cNvPr id="14339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-27384"/>
                <a:ext cx="9144000" cy="1196033"/>
              </a:xfrm>
              <a:prstGeom prst="rect">
                <a:avLst/>
              </a:prstGeom>
              <a:blipFill rotWithShape="0">
                <a:blip r:embed="rId5"/>
                <a:stretch>
                  <a:fillRect t="-1531" b="-3061"/>
                </a:stretch>
              </a:blipFill>
              <a:ln>
                <a:noFill/>
              </a:ln>
              <a:extLst>
                <a:ext uri="{91240B29-F687-4f45-9708-019B960494DF}">
                  <a14:hiddenLine xmlns:mv="urn:schemas-microsoft-com:mac:vml"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42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808" y="2864078"/>
            <a:ext cx="2410345" cy="146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43A-11EF-314C-B6C3-65714721A36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CasellaDiTesto 1"/>
          <p:cNvSpPr txBox="1"/>
          <p:nvPr/>
        </p:nvSpPr>
        <p:spPr>
          <a:xfrm>
            <a:off x="-383311" y="323008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0456688" y="414825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016834" y="351084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9864434" y="42291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0809" y="4721824"/>
            <a:ext cx="2523612" cy="189270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0808" y="1340767"/>
            <a:ext cx="2223599" cy="1211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-1148728" y="32338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-996328" y="33862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-843928" y="35386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759" y="-27384"/>
            <a:ext cx="4787900" cy="43053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-36512" y="4221088"/>
            <a:ext cx="916570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Short-range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correlations </a:t>
            </a:r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appear to be the most important mechanism leading to the observed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quenching of the spectroscopic factor</a:t>
            </a:r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, while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surface and shell effects </a:t>
            </a:r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only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play </a:t>
            </a:r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an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important role </a:t>
            </a:r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in the vicinity of the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Fermi surface</a:t>
            </a:r>
            <a:r>
              <a:rPr lang="en-US" sz="200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endParaRPr lang="en-US" sz="200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5661248"/>
            <a:ext cx="9144000" cy="116955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DCFFF0"/>
                </a:solidFill>
                <a:latin typeface="Comic Sans MS" charset="0"/>
                <a:ea typeface="Comic Sans MS" charset="0"/>
                <a:cs typeface="Comic Sans MS" charset="0"/>
              </a:rPr>
              <a:t>Deeply bound protons in the </a:t>
            </a:r>
            <a:r>
              <a:rPr lang="en-US" sz="2800" baseline="30000" dirty="0">
                <a:solidFill>
                  <a:srgbClr val="DCFFF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2800" dirty="0">
                <a:solidFill>
                  <a:srgbClr val="DCFFF0"/>
                </a:solidFill>
                <a:latin typeface="Comic Sans MS" charset="0"/>
                <a:ea typeface="Comic Sans MS" charset="0"/>
                <a:cs typeface="Comic Sans MS" charset="0"/>
              </a:rPr>
              <a:t>Pb ground state largely  behave as if they were in nuclear matter</a:t>
            </a:r>
            <a:r>
              <a:rPr lang="it-IT" sz="2800" dirty="0">
                <a:solidFill>
                  <a:srgbClr val="DCFFF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1"/>
            <a:ext cx="9143999" cy="584776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0000FF"/>
                </a:solidFill>
              </a:rPr>
              <a:t> </a:t>
            </a:r>
            <a:r>
              <a:rPr lang="en-US" altLang="ja-JP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altLang="ja-JP" sz="3200" dirty="0">
                <a:solidFill>
                  <a:srgbClr val="FFFF00"/>
                </a:solidFill>
                <a:latin typeface="Comic Sans MS"/>
                <a:cs typeface="Comic Sans MS"/>
              </a:rPr>
              <a:t>H</a:t>
            </a:r>
            <a:r>
              <a:rPr lang="en-US" altLang="ja-JP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yperon </a:t>
            </a:r>
            <a:r>
              <a:rPr lang="en-US" altLang="ja-JP" sz="3200" dirty="0">
                <a:solidFill>
                  <a:srgbClr val="FFFF00"/>
                </a:solidFill>
                <a:latin typeface="Comic Sans MS"/>
                <a:cs typeface="Comic Sans MS"/>
              </a:rPr>
              <a:t>in </a:t>
            </a:r>
            <a:r>
              <a:rPr lang="en-US" altLang="ja-JP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heavy nuclei – </a:t>
            </a:r>
            <a:r>
              <a:rPr lang="en-US" altLang="ja-JP" sz="3200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208</a:t>
            </a:r>
            <a:r>
              <a:rPr lang="en-US" altLang="ja-JP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(e,e’K+)</a:t>
            </a:r>
            <a:r>
              <a:rPr lang="en-US" altLang="ja-JP" sz="3200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208</a:t>
            </a:r>
            <a:r>
              <a:rPr lang="en-US" altLang="ja-JP" sz="3200" baseline="-25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Ti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609600"/>
            <a:ext cx="91440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Mass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spectroscopy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to its extreme</a:t>
            </a:r>
          </a:p>
        </p:txBody>
      </p:sp>
      <p:pic>
        <p:nvPicPr>
          <p:cNvPr id="12" name="Picture 4" descr="shell89Yon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8838"/>
            <a:ext cx="2895600" cy="322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E140pik_P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57565"/>
            <a:ext cx="3076603" cy="325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E140pik_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980" y="1748144"/>
            <a:ext cx="295344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6200" y="2756356"/>
            <a:ext cx="213360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800" b="1" i="1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</a:rPr>
              <a:t>Hotchi</a:t>
            </a:r>
            <a:r>
              <a:rPr lang="en-US" altLang="ja-JP" sz="800" b="1" i="1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</a:rPr>
              <a:t> et al., PRC 64 (2001) 044302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4648200" y="2611329"/>
            <a:ext cx="3024275" cy="276436"/>
          </a:xfrm>
          <a:prstGeom prst="rect">
            <a:avLst/>
          </a:prstGeom>
          <a:solidFill>
            <a:srgbClr val="D3FCFF"/>
          </a:solidFill>
          <a:ln>
            <a:noFill/>
          </a:ln>
          <a:effectLst/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200" b="1" i="1" dirty="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Hasegawa et. al., PRC 53 (1996)1210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-36512" y="1156682"/>
            <a:ext cx="918051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lang="it-IT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,k) reaction, levels barely visible (poor energy resolution) </a:t>
            </a:r>
            <a:endParaRPr lang="it-IT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5733256"/>
            <a:ext cx="91440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         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(e,e’K) reaction can do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much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better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/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Better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nergy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resolution 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Much 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more precise </a:t>
            </a:r>
            <a:r>
              <a:rPr lang="it-IT" sz="20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L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single particle energies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.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Complementary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to 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lang="it-IT" sz="2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,k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)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reaction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endParaRPr lang="it-IT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9" name="CasellaDiTesto 18"/>
          <p:cNvSpPr txBox="1"/>
          <p:nvPr/>
        </p:nvSpPr>
        <p:spPr>
          <a:xfrm>
            <a:off x="9839" y="5013176"/>
            <a:ext cx="90865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“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Up to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now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these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data are the best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proof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ever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of quasi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particle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motion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in a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strongly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interacting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system</a:t>
            </a:r>
            <a:r>
              <a:rPr lang="it-IT" sz="1800" dirty="0" smtClean="0">
                <a:latin typeface="Comic Sans MS"/>
                <a:cs typeface="Comic Sans MS"/>
              </a:rPr>
              <a:t>” (</a:t>
            </a:r>
            <a:r>
              <a:rPr lang="it-IT" sz="1800" dirty="0" err="1" smtClean="0">
                <a:latin typeface="Comic Sans MS"/>
                <a:cs typeface="Comic Sans MS"/>
              </a:rPr>
              <a:t>Review</a:t>
            </a:r>
            <a:r>
              <a:rPr lang="it-IT" sz="1800" dirty="0" smtClean="0"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latin typeface="Comic Sans MS"/>
                <a:cs typeface="Comic Sans MS"/>
              </a:rPr>
              <a:t>paper</a:t>
            </a:r>
            <a:r>
              <a:rPr lang="it-IT" sz="1800" dirty="0" smtClean="0">
                <a:latin typeface="Comic Sans MS"/>
                <a:cs typeface="Comic Sans MS"/>
              </a:rPr>
              <a:t> by </a:t>
            </a:r>
            <a:r>
              <a:rPr lang="it-IT" sz="1800" dirty="0" err="1" smtClean="0">
                <a:latin typeface="Comic Sans MS"/>
                <a:cs typeface="Comic Sans MS"/>
              </a:rPr>
              <a:t>Hashimoto</a:t>
            </a:r>
            <a:r>
              <a:rPr lang="it-IT" sz="1800" dirty="0" smtClean="0">
                <a:latin typeface="Comic Sans MS"/>
                <a:cs typeface="Comic Sans MS"/>
              </a:rPr>
              <a:t> and </a:t>
            </a:r>
            <a:r>
              <a:rPr lang="it-IT" sz="1800" dirty="0" err="1" smtClean="0">
                <a:latin typeface="Comic Sans MS"/>
                <a:cs typeface="Comic Sans MS"/>
              </a:rPr>
              <a:t>Tamura</a:t>
            </a:r>
            <a:r>
              <a:rPr lang="it-IT" sz="1800" dirty="0" smtClean="0">
                <a:latin typeface="Comic Sans MS"/>
                <a:cs typeface="Comic Sans MS"/>
              </a:rPr>
              <a:t>)</a:t>
            </a:r>
            <a:endParaRPr lang="it-IT" sz="18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0028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432048" y="3427834"/>
            <a:ext cx="3923928" cy="3385542"/>
          </a:xfrm>
          <a:prstGeom prst="rect">
            <a:avLst/>
          </a:prstGeom>
          <a:solidFill>
            <a:srgbClr val="D3FCFF"/>
          </a:solidFill>
        </p:spPr>
        <p:txBody>
          <a:bodyPr wrap="square" rtlCol="0">
            <a:spAutoFit/>
          </a:bodyPr>
          <a:lstStyle/>
          <a:p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Millener-Motoba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calculations</a:t>
            </a:r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>
                <a:solidFill>
                  <a:srgbClr val="114ED5"/>
                </a:solidFill>
                <a:latin typeface="Comic Sans MS"/>
                <a:cs typeface="Comic Sans MS"/>
              </a:rPr>
              <a:t>P</a:t>
            </a:r>
            <a:r>
              <a:rPr lang="it-IT" sz="1800" dirty="0" err="1" smtClean="0">
                <a:solidFill>
                  <a:srgbClr val="114ED5"/>
                </a:solidFill>
                <a:latin typeface="Comic Sans MS"/>
                <a:cs typeface="Comic Sans MS"/>
              </a:rPr>
              <a:t>article</a:t>
            </a:r>
            <a:r>
              <a:rPr lang="it-IT" sz="1800" dirty="0" smtClean="0">
                <a:solidFill>
                  <a:srgbClr val="114ED5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114ED5"/>
                </a:solidFill>
                <a:latin typeface="Comic Sans MS"/>
                <a:cs typeface="Comic Sans MS"/>
              </a:rPr>
              <a:t>hole</a:t>
            </a:r>
            <a:r>
              <a:rPr lang="it-IT" sz="1800" dirty="0" smtClean="0">
                <a:solidFill>
                  <a:srgbClr val="114ED5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114ED5"/>
                </a:solidFill>
                <a:latin typeface="Comic Sans MS"/>
                <a:cs typeface="Comic Sans MS"/>
              </a:rPr>
              <a:t>calculation</a:t>
            </a:r>
            <a:r>
              <a:rPr lang="it-IT" sz="1800" dirty="0" smtClean="0">
                <a:solidFill>
                  <a:srgbClr val="114ED5"/>
                </a:solidFill>
                <a:latin typeface="Comic Sans MS"/>
                <a:cs typeface="Comic Sans MS"/>
              </a:rPr>
              <a:t>, </a:t>
            </a:r>
            <a:r>
              <a:rPr lang="it-IT" sz="1800" dirty="0" err="1" smtClean="0">
                <a:solidFill>
                  <a:srgbClr val="114ED5"/>
                </a:solidFill>
                <a:latin typeface="Comic Sans MS"/>
                <a:cs typeface="Comic Sans MS"/>
              </a:rPr>
              <a:t>weak-coupling</a:t>
            </a:r>
            <a:r>
              <a:rPr lang="it-IT" sz="1800" dirty="0" smtClean="0">
                <a:solidFill>
                  <a:srgbClr val="114ED5"/>
                </a:solidFill>
                <a:latin typeface="Comic Sans MS"/>
                <a:cs typeface="Comic Sans MS"/>
              </a:rPr>
              <a:t> of the </a:t>
            </a:r>
            <a:r>
              <a:rPr lang="it-IT" sz="1800" dirty="0" smtClean="0">
                <a:solidFill>
                  <a:srgbClr val="114ED5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114ED5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114ED5"/>
                </a:solidFill>
                <a:latin typeface="Comic Sans MS"/>
                <a:cs typeface="Comic Sans MS"/>
              </a:rPr>
              <a:t>hyperon</a:t>
            </a:r>
            <a:r>
              <a:rPr lang="it-IT" sz="1800" dirty="0" smtClean="0">
                <a:solidFill>
                  <a:srgbClr val="114ED5"/>
                </a:solidFill>
                <a:latin typeface="Comic Sans MS"/>
                <a:cs typeface="Comic Sans MS"/>
              </a:rPr>
              <a:t> to the </a:t>
            </a:r>
            <a:r>
              <a:rPr lang="it-IT" sz="1800" dirty="0" err="1" smtClean="0">
                <a:solidFill>
                  <a:srgbClr val="114ED5"/>
                </a:solidFill>
                <a:latin typeface="Comic Sans MS"/>
                <a:cs typeface="Comic Sans MS"/>
              </a:rPr>
              <a:t>hole</a:t>
            </a:r>
            <a:r>
              <a:rPr lang="it-IT" sz="1800" dirty="0" smtClean="0">
                <a:solidFill>
                  <a:srgbClr val="114ED5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114ED5"/>
                </a:solidFill>
                <a:latin typeface="Comic Sans MS"/>
                <a:cs typeface="Comic Sans MS"/>
              </a:rPr>
              <a:t>states</a:t>
            </a:r>
            <a:r>
              <a:rPr lang="it-IT" sz="1800" dirty="0" smtClean="0">
                <a:solidFill>
                  <a:srgbClr val="114ED5"/>
                </a:solidFill>
                <a:latin typeface="Comic Sans MS"/>
                <a:cs typeface="Comic Sans MS"/>
              </a:rPr>
              <a:t> of the core (i.e. no </a:t>
            </a:r>
            <a:r>
              <a:rPr lang="it-IT" sz="1800" dirty="0" err="1" smtClean="0">
                <a:solidFill>
                  <a:srgbClr val="114ED5"/>
                </a:solidFill>
                <a:latin typeface="Comic Sans MS"/>
                <a:cs typeface="Comic Sans MS"/>
              </a:rPr>
              <a:t>residual</a:t>
            </a:r>
            <a:r>
              <a:rPr lang="it-IT" sz="1800" dirty="0" smtClean="0">
                <a:solidFill>
                  <a:srgbClr val="114ED5"/>
                </a:solidFill>
                <a:latin typeface="Comic Sans MS"/>
                <a:cs typeface="Comic Sans MS"/>
              </a:rPr>
              <a:t> </a:t>
            </a:r>
            <a:r>
              <a:rPr lang="it-IT" sz="1800" dirty="0" smtClean="0">
                <a:solidFill>
                  <a:srgbClr val="114ED5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114ED5"/>
                </a:solidFill>
                <a:latin typeface="Comic Sans MS"/>
                <a:cs typeface="Comic Sans MS"/>
              </a:rPr>
              <a:t>-N </a:t>
            </a:r>
            <a:r>
              <a:rPr lang="it-IT" sz="1800" dirty="0" err="1" smtClean="0">
                <a:solidFill>
                  <a:srgbClr val="114ED5"/>
                </a:solidFill>
                <a:latin typeface="Comic Sans MS"/>
                <a:cs typeface="Comic Sans MS"/>
              </a:rPr>
              <a:t>interaction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  <a:r>
              <a:rPr lang="it-IT" sz="1800" dirty="0" smtClean="0"/>
              <a:t>. </a:t>
            </a:r>
          </a:p>
          <a:p>
            <a:pPr algn="just">
              <a:buFontTx/>
              <a:buChar char="-"/>
            </a:pPr>
            <a:r>
              <a:rPr lang="en-US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One </a:t>
            </a:r>
            <a:r>
              <a:rPr lang="en-US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can extract </a:t>
            </a:r>
            <a:r>
              <a:rPr lang="en-US" sz="1800" dirty="0">
                <a:solidFill>
                  <a:srgbClr val="114ED5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single-particle energies from each of the observed peaks.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Each peak does correspond to several levels </a:t>
            </a:r>
            <a:r>
              <a:rPr lang="en-US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based on two closely-spaced proton-hole states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47637"/>
          <a:stretch/>
        </p:blipFill>
        <p:spPr>
          <a:xfrm>
            <a:off x="4593703" y="3494569"/>
            <a:ext cx="4561058" cy="321103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-1176" r="51964"/>
          <a:stretch/>
        </p:blipFill>
        <p:spPr>
          <a:xfrm>
            <a:off x="35496" y="0"/>
            <a:ext cx="4499992" cy="337081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991" y="133329"/>
            <a:ext cx="4278497" cy="323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6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865984" y="1196752"/>
            <a:ext cx="2362200" cy="2045006"/>
            <a:chOff x="3347" y="294"/>
            <a:chExt cx="975" cy="990"/>
          </a:xfrm>
          <a:solidFill>
            <a:schemeClr val="bg1"/>
          </a:solidFill>
        </p:grpSpPr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35"/>
            <a:stretch>
              <a:fillRect/>
            </a:stretch>
          </p:blipFill>
          <p:spPr bwMode="auto">
            <a:xfrm>
              <a:off x="3347" y="497"/>
              <a:ext cx="975" cy="7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3347" y="294"/>
              <a:ext cx="975" cy="1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D6241A"/>
                  </a:solidFill>
                  <a:latin typeface="Comic Sans MS" charset="0"/>
                </a:rPr>
                <a:t>RICH Detector</a:t>
              </a:r>
              <a:endParaRPr lang="en-US" dirty="0"/>
            </a:p>
          </p:txBody>
        </p:sp>
      </p:grpSp>
      <p:pic>
        <p:nvPicPr>
          <p:cNvPr id="14" name="Picture 12" descr="run_2411_disp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591" y="1826142"/>
            <a:ext cx="20732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8" name="CasellaDiTesto 17"/>
          <p:cNvSpPr txBox="1"/>
          <p:nvPr/>
        </p:nvSpPr>
        <p:spPr>
          <a:xfrm>
            <a:off x="257980" y="6135719"/>
            <a:ext cx="4283968" cy="584775"/>
          </a:xfrm>
          <a:prstGeom prst="rect">
            <a:avLst/>
          </a:prstGeom>
          <a:solidFill>
            <a:schemeClr val="bg1"/>
          </a:solidFill>
          <a:effectLst>
            <a:softEdge rad="749300"/>
          </a:effectLst>
        </p:spPr>
        <p:txBody>
          <a:bodyPr wrap="square" rtlCol="0">
            <a:spAutoFit/>
          </a:bodyPr>
          <a:lstStyle/>
          <a:p>
            <a:pPr algn="just"/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endParaRPr lang="it-IT" dirty="0" smtClean="0">
              <a:solidFill>
                <a:srgbClr val="00206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488325" y="3602047"/>
            <a:ext cx="2620179" cy="313932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The RICH detector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has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been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upgraded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for the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neutron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Transversity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experiment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. Easy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calculation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show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that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the new layout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would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allow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us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to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get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an </a:t>
            </a:r>
            <a:r>
              <a:rPr lang="it-IT" sz="1800" dirty="0" err="1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added</a:t>
            </a:r>
            <a:r>
              <a:rPr lang="it-IT" sz="18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factor</a:t>
            </a:r>
            <a:r>
              <a:rPr lang="it-IT" sz="18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of 10</a:t>
            </a:r>
            <a:r>
              <a:rPr lang="it-IT" sz="1800" baseline="300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6</a:t>
            </a:r>
            <a:r>
              <a:rPr lang="it-IT" sz="18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as</a:t>
            </a:r>
            <a:r>
              <a:rPr lang="it-IT" sz="18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it-IT" sz="18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/K </a:t>
            </a:r>
            <a:r>
              <a:rPr lang="it-IT" sz="1800" dirty="0" err="1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rejection</a:t>
            </a:r>
            <a:r>
              <a:rPr lang="it-IT" sz="18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factor</a:t>
            </a:r>
            <a:endParaRPr lang="it-IT" sz="180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348" y="1740699"/>
            <a:ext cx="2937852" cy="187775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484637" y="496000"/>
            <a:ext cx="159555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We</a:t>
            </a:r>
            <a:r>
              <a:rPr lang="it-IT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might</a:t>
            </a:r>
            <a:r>
              <a:rPr lang="it-IT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add</a:t>
            </a:r>
            <a:r>
              <a:rPr lang="it-IT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theRICH</a:t>
            </a:r>
            <a:r>
              <a:rPr lang="it-IT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detector</a:t>
            </a:r>
            <a:endParaRPr lang="it-IT" dirty="0">
              <a:solidFill>
                <a:srgbClr val="00206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sz="2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Kaon</a:t>
            </a:r>
            <a:r>
              <a:rPr lang="it-IT" sz="2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identification</a:t>
            </a:r>
            <a:endParaRPr lang="it-IT" sz="28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19" y="783453"/>
            <a:ext cx="3382798" cy="3365627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451814" y="4795127"/>
            <a:ext cx="26302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pK</a:t>
            </a:r>
            <a:r>
              <a:rPr lang="it-IT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=1.2 </a:t>
            </a:r>
            <a:r>
              <a:rPr lang="it-IT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GeV</a:t>
            </a:r>
            <a:r>
              <a:rPr lang="it-IT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/c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1175455" y="436493"/>
            <a:ext cx="7168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  <a:latin typeface="Comic Sans MS"/>
                <a:cs typeface="Comic Sans MS"/>
              </a:rPr>
              <a:t>HKS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257980" y="4201924"/>
            <a:ext cx="301787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omic Sans MS"/>
                <a:cs typeface="Comic Sans MS"/>
              </a:rPr>
              <a:t>3 TOF, 2 water </a:t>
            </a:r>
            <a:r>
              <a:rPr lang="it-IT" dirty="0" err="1">
                <a:solidFill>
                  <a:srgbClr val="0000FF"/>
                </a:solidFill>
                <a:latin typeface="Comic Sans MS"/>
                <a:cs typeface="Comic Sans MS"/>
              </a:rPr>
              <a:t>Cherenkov</a:t>
            </a:r>
            <a:r>
              <a:rPr lang="it-IT" dirty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three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Comic Sans MS"/>
                <a:cs typeface="Comic Sans MS"/>
              </a:rPr>
              <a:t>aerogel</a:t>
            </a:r>
            <a:r>
              <a:rPr lang="it-IT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Comic Sans MS"/>
                <a:cs typeface="Comic Sans MS"/>
              </a:rPr>
              <a:t>Cerenkov</a:t>
            </a:r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0" y="5363630"/>
            <a:ext cx="507605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lang="it-IT" sz="2000" dirty="0" err="1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it-IT" sz="2000" dirty="0">
                <a:solidFill>
                  <a:srgbClr val="0000FF"/>
                </a:solidFill>
                <a:latin typeface="Comic Sans MS"/>
                <a:cs typeface="Comic Sans MS"/>
              </a:rPr>
              <a:t>/k </a:t>
            </a:r>
            <a:r>
              <a:rPr lang="it-IT" sz="2000" dirty="0" err="1">
                <a:solidFill>
                  <a:srgbClr val="0000FF"/>
                </a:solidFill>
                <a:latin typeface="Comic Sans MS"/>
                <a:cs typeface="Comic Sans MS"/>
              </a:rPr>
              <a:t>rejection</a:t>
            </a:r>
            <a:r>
              <a:rPr lang="it-IT" sz="2000" dirty="0">
                <a:solidFill>
                  <a:srgbClr val="0000FF"/>
                </a:solidFill>
                <a:latin typeface="Comic Sans MS"/>
                <a:cs typeface="Comic Sans MS"/>
              </a:rPr>
              <a:t> ratio: 4.7 x 10</a:t>
            </a:r>
            <a:r>
              <a:rPr lang="it-IT" sz="2000" baseline="30000" dirty="0">
                <a:solidFill>
                  <a:srgbClr val="0000FF"/>
                </a:solidFill>
                <a:latin typeface="Comic Sans MS"/>
                <a:cs typeface="Comic Sans MS"/>
              </a:rPr>
              <a:t>-4</a:t>
            </a:r>
            <a:r>
              <a:rPr lang="it-IT" sz="2000" dirty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</a:p>
          <a:p>
            <a:r>
              <a:rPr lang="en-US" sz="2000" dirty="0"/>
              <a:t> </a:t>
            </a:r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en-US" sz="20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T. </a:t>
            </a:r>
            <a:r>
              <a:rPr lang="en-US" sz="2000" dirty="0" err="1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Gogami</a:t>
            </a:r>
            <a:r>
              <a:rPr lang="en-US" sz="20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et al, NIM (2018) </a:t>
            </a:r>
            <a:r>
              <a:rPr lang="it-IT" sz="20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69-83 )</a:t>
            </a:r>
          </a:p>
        </p:txBody>
      </p:sp>
      <p:sp>
        <p:nvSpPr>
          <p:cNvPr id="4" name="Ovale 3"/>
          <p:cNvSpPr/>
          <p:nvPr/>
        </p:nvSpPr>
        <p:spPr bwMode="auto">
          <a:xfrm>
            <a:off x="3082022" y="5270661"/>
            <a:ext cx="1561986" cy="505018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23" name="Ovale 22"/>
          <p:cNvSpPr/>
          <p:nvPr/>
        </p:nvSpPr>
        <p:spPr bwMode="auto">
          <a:xfrm>
            <a:off x="8482358" y="5775679"/>
            <a:ext cx="482129" cy="360040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8017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  <p:bldP spid="21" grpId="0" animBg="1"/>
      <p:bldP spid="11" grpId="0"/>
      <p:bldP spid="15" grpId="0" animBg="1"/>
      <p:bldP spid="16" grpId="0" animBg="1"/>
      <p:bldP spid="4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egnaposto numero diapositiva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4497"/>
            <a:ext cx="5058444" cy="379383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199647" y="1321401"/>
            <a:ext cx="3862525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most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important feature of the new configuration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is the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low accidental background</a:t>
            </a:r>
            <a:r>
              <a:rPr lang="en-US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 algn="just"/>
            <a:r>
              <a:rPr lang="en-US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en-US" dirty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just"/>
            <a:r>
              <a:rPr lang="en-US" sz="1600" u="sng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en-US" sz="1600" u="sng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new configuration </a:t>
            </a:r>
            <a:r>
              <a:rPr lang="en-US" sz="1600" u="sng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can be considered a </a:t>
            </a:r>
            <a:r>
              <a:rPr lang="en-US" sz="1600" u="sng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significant upgrade </a:t>
            </a:r>
            <a:r>
              <a:rPr lang="en-US" sz="1600" u="sng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of the Hall A experiment </a:t>
            </a:r>
            <a:r>
              <a:rPr lang="en-US" sz="1600" u="sng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and increases its physics yield rate by a </a:t>
            </a:r>
            <a:r>
              <a:rPr lang="en-US" sz="1800" i="1" u="sng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factor of five</a:t>
            </a:r>
            <a:r>
              <a:rPr lang="en-US" sz="1800" i="1" u="sng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  <a:endParaRPr lang="it-IT" sz="1800" i="1" u="sng" dirty="0">
              <a:solidFill>
                <a:srgbClr val="00206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199647" y="354502"/>
            <a:ext cx="395196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Background free 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spectroscopy </a:t>
            </a:r>
            <a:r>
              <a:rPr lang="en-US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while 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maintaining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good signal/accidental ratio for the heavy mass region. </a:t>
            </a:r>
            <a:endParaRPr lang="it-IT" dirty="0">
              <a:solidFill>
                <a:srgbClr val="FF0000"/>
              </a:solidFill>
              <a:effectLst/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43" y="3907727"/>
            <a:ext cx="9180843" cy="306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3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Target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44000" cy="780326"/>
          </a:xfrm>
          <a:prstGeom prst="rect">
            <a:avLst/>
          </a:prstGeom>
        </p:spPr>
      </p:pic>
      <p:cxnSp>
        <p:nvCxnSpPr>
          <p:cNvPr id="15" name="Connettore 1 14"/>
          <p:cNvCxnSpPr/>
          <p:nvPr/>
        </p:nvCxnSpPr>
        <p:spPr bwMode="auto">
          <a:xfrm>
            <a:off x="4716016" y="1124744"/>
            <a:ext cx="3096344" cy="0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nettore 1 15"/>
          <p:cNvCxnSpPr/>
          <p:nvPr/>
        </p:nvCxnSpPr>
        <p:spPr bwMode="auto">
          <a:xfrm>
            <a:off x="2813828" y="896672"/>
            <a:ext cx="3096344" cy="0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84784"/>
            <a:ext cx="2758996" cy="2520280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3696180" y="2193984"/>
            <a:ext cx="442798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Heath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transfer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calculation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show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that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conduction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cooling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becomes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competitve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compared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to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increase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radiation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cooling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by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rotating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target 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for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thick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target</a:t>
            </a:r>
            <a:endParaRPr lang="it-IT" sz="18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3203848" y="1574033"/>
            <a:ext cx="56166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Water - 15</a:t>
            </a:r>
            <a:r>
              <a:rPr lang="it-IT" sz="20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o  </a:t>
            </a:r>
            <a:r>
              <a:rPr lang="it-IT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- 60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—</a:t>
            </a:r>
            <a:r>
              <a:rPr lang="it-IT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70 l/h</a:t>
            </a:r>
            <a:endParaRPr lang="it-IT" sz="2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4"/>
          <a:srcRect t="23538"/>
          <a:stretch/>
        </p:blipFill>
        <p:spPr>
          <a:xfrm>
            <a:off x="792088" y="4077072"/>
            <a:ext cx="8028384" cy="25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9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892921"/>
              </p:ext>
            </p:extLst>
          </p:nvPr>
        </p:nvGraphicFramePr>
        <p:xfrm>
          <a:off x="0" y="476672"/>
          <a:ext cx="9143999" cy="2402317"/>
        </p:xfrm>
        <a:graphic>
          <a:graphicData uri="http://schemas.openxmlformats.org/drawingml/2006/table">
            <a:tbl>
              <a:tblPr firstRow="1" firstCol="1" bandRow="1"/>
              <a:tblGrid>
                <a:gridCol w="1082675"/>
                <a:gridCol w="625566"/>
                <a:gridCol w="744851"/>
                <a:gridCol w="872331"/>
                <a:gridCol w="774899"/>
                <a:gridCol w="1160983"/>
                <a:gridCol w="904201"/>
                <a:gridCol w="1339457"/>
                <a:gridCol w="819518"/>
                <a:gridCol w="819518"/>
              </a:tblGrid>
              <a:tr h="8270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Thickness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(mg/cm</a:t>
                      </a:r>
                      <a:r>
                        <a:rPr lang="en-US" sz="1400" b="1" baseline="30000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)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&lt;I&gt;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(mA)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</a:t>
                      </a:r>
                      <a:r>
                        <a:rPr lang="en-US" sz="1400" b="1" dirty="0" err="1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e,e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’)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(kHz)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</a:t>
                      </a:r>
                      <a:r>
                        <a:rPr lang="en-US" sz="1400" b="1" dirty="0" err="1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e,K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’)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(kHz)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</a:t>
                      </a:r>
                      <a:r>
                        <a:rPr lang="en-US" sz="1400" b="1" dirty="0" err="1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e,p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')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(kHz)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it-IT" sz="1400" b="1" dirty="0" err="1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Accid</a:t>
                      </a:r>
                      <a:r>
                        <a:rPr lang="it-IT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.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it-IT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</a:t>
                      </a:r>
                      <a:r>
                        <a:rPr lang="it-IT" sz="1400" b="1" dirty="0" err="1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e,e</a:t>
                      </a:r>
                      <a:r>
                        <a:rPr lang="it-IT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’)(</a:t>
                      </a:r>
                      <a:r>
                        <a:rPr lang="it-IT" sz="1400" b="1" dirty="0" err="1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e,k</a:t>
                      </a:r>
                      <a:r>
                        <a:rPr lang="it-IT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’)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D</a:t>
                      </a:r>
                      <a:r>
                        <a:rPr lang="it-IT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T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Back.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(c/h/MeV)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 err="1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Coinc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.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Peak Sig.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peak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571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100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25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37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0.07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16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0.01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0.10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0.06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6.3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s-shell 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 err="1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g.s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181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100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25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37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0.07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16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0.01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0.10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0.21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20.8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p-shell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 err="1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g.s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1043608" y="0"/>
            <a:ext cx="6462092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>
                <a:solidFill>
                  <a:srgbClr val="A0FFF6"/>
                </a:solidFill>
                <a:latin typeface="Comic Sans MS" charset="0"/>
                <a:ea typeface="Comic Sans MS" charset="0"/>
                <a:cs typeface="Comic Sans MS" charset="0"/>
              </a:rPr>
              <a:t>Counting</a:t>
            </a:r>
            <a:r>
              <a:rPr lang="it-IT" sz="2400" dirty="0" smtClean="0">
                <a:solidFill>
                  <a:srgbClr val="A0FFF6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400" dirty="0" err="1" smtClean="0">
                <a:solidFill>
                  <a:srgbClr val="A0FFF6"/>
                </a:solidFill>
                <a:latin typeface="Comic Sans MS" charset="0"/>
                <a:ea typeface="Comic Sans MS" charset="0"/>
                <a:cs typeface="Comic Sans MS" charset="0"/>
              </a:rPr>
              <a:t>rates</a:t>
            </a:r>
            <a:r>
              <a:rPr lang="it-IT" sz="2400" dirty="0" smtClean="0">
                <a:solidFill>
                  <a:srgbClr val="A0FFF6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it-IT" sz="2400" dirty="0" err="1" smtClean="0">
                <a:solidFill>
                  <a:srgbClr val="A0FFF6"/>
                </a:solidFill>
                <a:latin typeface="Comic Sans MS" charset="0"/>
                <a:ea typeface="Comic Sans MS" charset="0"/>
                <a:cs typeface="Comic Sans MS" charset="0"/>
              </a:rPr>
              <a:t>beam</a:t>
            </a:r>
            <a:r>
              <a:rPr lang="it-IT" sz="2400" dirty="0" smtClean="0">
                <a:solidFill>
                  <a:srgbClr val="A0FFF6"/>
                </a:solidFill>
                <a:latin typeface="Comic Sans MS" charset="0"/>
                <a:ea typeface="Comic Sans MS" charset="0"/>
                <a:cs typeface="Comic Sans MS" charset="0"/>
              </a:rPr>
              <a:t> time </a:t>
            </a:r>
            <a:r>
              <a:rPr lang="it-IT" sz="2400" dirty="0" err="1" smtClean="0">
                <a:solidFill>
                  <a:srgbClr val="A0FFF6"/>
                </a:solidFill>
                <a:latin typeface="Comic Sans MS" charset="0"/>
                <a:ea typeface="Comic Sans MS" charset="0"/>
                <a:cs typeface="Comic Sans MS" charset="0"/>
              </a:rPr>
              <a:t>request</a:t>
            </a:r>
            <a:endParaRPr lang="it-IT" sz="2400" dirty="0">
              <a:solidFill>
                <a:srgbClr val="A0FFF6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-54262" y="3014087"/>
            <a:ext cx="919826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calculations </a:t>
            </a:r>
            <a:r>
              <a:rPr lang="en-US" sz="20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assume </a:t>
            </a:r>
            <a:r>
              <a:rPr lang="en-US" sz="2000" u="sng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 beam time request of 840 hours (5 weeks</a:t>
            </a:r>
            <a:r>
              <a:rPr lang="en-US" sz="2000" u="sng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  <a:r>
              <a:rPr lang="en-US" sz="2000" u="sng">
                <a:latin typeface="Comic Sans MS" charset="0"/>
                <a:ea typeface="Comic Sans MS" charset="0"/>
                <a:cs typeface="Comic Sans MS" charset="0"/>
              </a:rPr>
              <a:t>.</a:t>
            </a:r>
            <a:r>
              <a:rPr lang="en-US" sz="2000"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it-IT" dirty="0"/>
          </a:p>
        </p:txBody>
      </p:sp>
      <p:sp>
        <p:nvSpPr>
          <p:cNvPr id="2" name="Ovale 1"/>
          <p:cNvSpPr/>
          <p:nvPr/>
        </p:nvSpPr>
        <p:spPr bwMode="auto">
          <a:xfrm>
            <a:off x="7537313" y="1232756"/>
            <a:ext cx="306660" cy="360040"/>
          </a:xfrm>
          <a:prstGeom prst="ellipse">
            <a:avLst/>
          </a:prstGeom>
          <a:solidFill>
            <a:schemeClr val="accent1">
              <a:alpha val="2000"/>
            </a:schemeClr>
          </a:solidFill>
          <a:ln w="34925" cap="flat" cmpd="sng" algn="ctr">
            <a:solidFill>
              <a:srgbClr val="FF0000">
                <a:alpha val="82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3" name="Ovale 2"/>
          <p:cNvSpPr/>
          <p:nvPr/>
        </p:nvSpPr>
        <p:spPr bwMode="auto">
          <a:xfrm>
            <a:off x="7505699" y="1916832"/>
            <a:ext cx="468559" cy="432048"/>
          </a:xfrm>
          <a:prstGeom prst="ellipse">
            <a:avLst/>
          </a:prstGeom>
          <a:solidFill>
            <a:schemeClr val="accent1">
              <a:alpha val="0"/>
            </a:scheme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9" name="Ovale 8"/>
          <p:cNvSpPr/>
          <p:nvPr/>
        </p:nvSpPr>
        <p:spPr bwMode="auto">
          <a:xfrm>
            <a:off x="7551018" y="367380"/>
            <a:ext cx="423241" cy="730277"/>
          </a:xfrm>
          <a:prstGeom prst="ellipse">
            <a:avLst/>
          </a:prstGeom>
          <a:solidFill>
            <a:schemeClr val="accent1">
              <a:alpha val="2000"/>
            </a:schemeClr>
          </a:solidFill>
          <a:ln w="34925" cap="flat" cmpd="sng" algn="ctr">
            <a:solidFill>
              <a:srgbClr val="FF0000">
                <a:alpha val="82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0" name="Ovale 9"/>
          <p:cNvSpPr/>
          <p:nvPr/>
        </p:nvSpPr>
        <p:spPr bwMode="auto">
          <a:xfrm>
            <a:off x="8334974" y="1196752"/>
            <a:ext cx="485497" cy="360040"/>
          </a:xfrm>
          <a:prstGeom prst="ellipse">
            <a:avLst/>
          </a:prstGeom>
          <a:solidFill>
            <a:schemeClr val="accent1">
              <a:alpha val="2000"/>
            </a:schemeClr>
          </a:solidFill>
          <a:ln w="34925" cap="flat" cmpd="sng" algn="ctr">
            <a:solidFill>
              <a:srgbClr val="FF0000">
                <a:alpha val="82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1" name="Ovale 10"/>
          <p:cNvSpPr/>
          <p:nvPr/>
        </p:nvSpPr>
        <p:spPr bwMode="auto">
          <a:xfrm flipV="1">
            <a:off x="8334975" y="2017300"/>
            <a:ext cx="557506" cy="403588"/>
          </a:xfrm>
          <a:prstGeom prst="ellipse">
            <a:avLst/>
          </a:prstGeom>
          <a:solidFill>
            <a:schemeClr val="accent1">
              <a:alpha val="2000"/>
            </a:schemeClr>
          </a:solidFill>
          <a:ln w="34925" cap="flat" cmpd="sng" algn="ctr">
            <a:solidFill>
              <a:srgbClr val="FF0000">
                <a:alpha val="82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2" name="Ovale 11"/>
          <p:cNvSpPr/>
          <p:nvPr/>
        </p:nvSpPr>
        <p:spPr bwMode="auto">
          <a:xfrm>
            <a:off x="8297787" y="354432"/>
            <a:ext cx="522684" cy="360040"/>
          </a:xfrm>
          <a:prstGeom prst="ellipse">
            <a:avLst/>
          </a:prstGeom>
          <a:solidFill>
            <a:schemeClr val="accent1">
              <a:alpha val="2000"/>
            </a:schemeClr>
          </a:solidFill>
          <a:ln w="34925" cap="flat" cmpd="sng" algn="ctr">
            <a:solidFill>
              <a:srgbClr val="FF0000">
                <a:alpha val="82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-54262" y="3640956"/>
            <a:ext cx="925252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We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used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Sotona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Millener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-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Motoba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calculations.The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rate of K</a:t>
            </a:r>
            <a:r>
              <a:rPr lang="it-IT" sz="18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+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rate of 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background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hadrons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in HKS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function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Z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and A are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known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measured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. The 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cross-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section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 ~ 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17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times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lower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than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same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reaction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on </a:t>
            </a:r>
            <a:r>
              <a:rPr lang="it-IT" sz="18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12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 target.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We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estimated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coincidence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counting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rate for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signal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and background,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assuming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a rate of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electrons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in HRS to be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comparable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to the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value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measured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in the E94-107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experiment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for the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same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weighted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thickness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beam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current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This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confirmed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by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calculation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and test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measurement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performed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in Hall A for APEX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experiment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777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0" y="-27384"/>
            <a:ext cx="9144000" cy="461665"/>
          </a:xfrm>
          <a:prstGeom prst="rect">
            <a:avLst/>
          </a:prstGeom>
          <a:solidFill>
            <a:srgbClr val="114ED5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58FFF3"/>
                </a:solidFill>
                <a:latin typeface="Comic Sans MS" charset="0"/>
                <a:ea typeface="Comic Sans MS" charset="0"/>
                <a:cs typeface="Comic Sans MS" charset="0"/>
              </a:rPr>
              <a:t>Summary</a:t>
            </a:r>
            <a:r>
              <a:rPr lang="it-IT" sz="2400" dirty="0" smtClean="0">
                <a:solidFill>
                  <a:srgbClr val="58FFF3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it-IT" sz="2400" dirty="0" err="1" smtClean="0">
                <a:solidFill>
                  <a:srgbClr val="58FFF3"/>
                </a:solidFill>
                <a:latin typeface="Comic Sans MS" charset="0"/>
                <a:ea typeface="Comic Sans MS" charset="0"/>
                <a:cs typeface="Comic Sans MS" charset="0"/>
              </a:rPr>
              <a:t>conclusions</a:t>
            </a:r>
            <a:endParaRPr lang="it-IT" sz="2400" dirty="0">
              <a:solidFill>
                <a:srgbClr val="58FFF3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0" y="406405"/>
            <a:ext cx="9144000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PAC45 </a:t>
            </a:r>
            <a:r>
              <a:rPr lang="it-IT" sz="18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approved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proposal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on </a:t>
            </a:r>
            <a:r>
              <a:rPr lang="en-US" sz="18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40</a:t>
            </a:r>
            <a:r>
              <a:rPr lang="en-US" sz="1800" baseline="-25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Λ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Κ and </a:t>
            </a:r>
            <a:r>
              <a:rPr lang="en-US" sz="18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48</a:t>
            </a:r>
            <a:r>
              <a:rPr lang="en-US" sz="1800" baseline="-25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Λ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Κ </a:t>
            </a:r>
            <a:r>
              <a:rPr lang="en-US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on </a:t>
            </a:r>
            <a:r>
              <a:rPr lang="en-US" sz="18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isospin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dependence of 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NN force </a:t>
            </a:r>
            <a:r>
              <a:rPr lang="en-US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to study the 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“hyperon puzzle”</a:t>
            </a:r>
            <a:endParaRPr lang="it-IT" sz="18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35520" y="1040569"/>
            <a:ext cx="9179520" cy="111722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We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submitted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to the last PAC a LOI 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to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extend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experimental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study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o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f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kaon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electroproduction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to the </a:t>
            </a:r>
            <a:r>
              <a:rPr lang="it-IT" sz="1800" baseline="30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Pb(</a:t>
            </a:r>
            <a:r>
              <a:rPr lang="it-IT" sz="18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e,e’K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  <a:r>
              <a:rPr lang="it-IT" sz="1800" baseline="30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it-IT" sz="1800" baseline="-250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Tl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reaction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 </a:t>
            </a:r>
            <a:r>
              <a:rPr lang="it-IT" sz="18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study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sz="18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hyperon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puzzle in a </a:t>
            </a:r>
            <a:r>
              <a:rPr lang="it-IT" sz="18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complementary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way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. The PAC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encouraged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us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to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submit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a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proposal</a:t>
            </a:r>
            <a:endParaRPr lang="it-IT" sz="1800" dirty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-35520" y="1964622"/>
            <a:ext cx="9161326" cy="132036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We show that the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connection with proton knockout reactions and the </a:t>
            </a:r>
            <a:r>
              <a:rPr lang="en-US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availability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of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accurate </a:t>
            </a:r>
            <a:r>
              <a:rPr lang="en-US" sz="1800" baseline="30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Pb(</a:t>
            </a:r>
            <a:r>
              <a:rPr lang="en-US" sz="18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e,e’p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  <a:r>
              <a:rPr lang="en-US" sz="1800" baseline="30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207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Tl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data may be exploited to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achieve a largely model-independent analysis of the measured cross section, based on the well established formalism of nuclear many-body 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theory</a:t>
            </a:r>
            <a:endParaRPr lang="it-IT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-17326" y="3284984"/>
            <a:ext cx="9143132" cy="92333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Λ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binding energies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obtained from the analysis will provide valuable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new information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on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three-body </a:t>
            </a:r>
            <a:r>
              <a:rPr lang="el-GR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Λ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NN forces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, whose contributions are known to be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strongly 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A-dependent</a:t>
            </a:r>
            <a:endParaRPr lang="it-IT" sz="18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-17326" y="4214118"/>
            <a:ext cx="9143132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NN </a:t>
            </a:r>
            <a:r>
              <a:rPr lang="en-US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could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provide additional repulsion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making the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EOS stiffer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enough to help solving the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hyperon puzzle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  <a:r>
              <a:rPr lang="en-US" sz="1800" i="1" dirty="0"/>
              <a:t>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Moreover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they rapidly increase with A,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making the </a:t>
            </a:r>
            <a:r>
              <a:rPr lang="en-US" sz="18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target uniquely suited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 study </a:t>
            </a:r>
            <a:r>
              <a:rPr lang="it-IT" sz="18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interaction in a uniform nuclear medium with large neutron 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excess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-35520" y="5408056"/>
            <a:ext cx="917952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In conclusion, even if the typical baryon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density inside a neutron star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is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much higher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than in a </a:t>
            </a:r>
            <a:r>
              <a:rPr lang="en-US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hypernucleus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a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precise knowledge of the </a:t>
            </a:r>
            <a:r>
              <a:rPr lang="en-US" sz="18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 level structure can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, by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constraining the hyperon-nucleon potential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contribute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to 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more reliable predictions regarding the internal structure of neutrons stars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, and in particular their 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maximum 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mass</a:t>
            </a:r>
            <a:r>
              <a:rPr lang="en-US" i="1" dirty="0">
                <a:latin typeface="Times New Roman" charset="0"/>
                <a:cs typeface="CMR10" charset="0"/>
              </a:rPr>
              <a:t> </a:t>
            </a:r>
            <a:endParaRPr lang="it-IT" dirty="0">
              <a:effectLst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9809085" y="27432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114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3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rob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" b="22223"/>
          <a:stretch>
            <a:fillRect/>
          </a:stretch>
        </p:blipFill>
        <p:spPr bwMode="auto">
          <a:xfrm>
            <a:off x="0" y="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3733800" y="2438400"/>
            <a:ext cx="685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3505200" y="838200"/>
            <a:ext cx="685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3505200" y="4267200"/>
            <a:ext cx="838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2057400" y="6477000"/>
            <a:ext cx="914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276600" y="6172200"/>
            <a:ext cx="9906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6477000" y="4800600"/>
            <a:ext cx="6858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3" name="Text Box 13"/>
          <p:cNvSpPr txBox="1">
            <a:spLocks noChangeArrowheads="1"/>
          </p:cNvSpPr>
          <p:nvPr/>
        </p:nvSpPr>
        <p:spPr bwMode="auto">
          <a:xfrm>
            <a:off x="7239000" y="5622925"/>
            <a:ext cx="1905000" cy="1077913"/>
          </a:xfrm>
          <a:prstGeom prst="rect">
            <a:avLst/>
          </a:prstGeom>
          <a:solidFill>
            <a:schemeClr val="bg1"/>
          </a:solidFill>
          <a:ln w="12700">
            <a:solidFill>
              <a:srgbClr val="00CCFF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High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resolution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, high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yield,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 and </a:t>
            </a:r>
            <a:r>
              <a:rPr kumimoji="1" lang="en-US" altLang="ja-JP" sz="1600" i="1">
                <a:solidFill>
                  <a:srgbClr val="FF0000"/>
                </a:solidFill>
                <a:latin typeface="Comic Sans MS" charset="0"/>
              </a:rPr>
              <a:t>systematic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 study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 is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essential</a:t>
            </a:r>
            <a:endParaRPr kumimoji="1" lang="en-US" altLang="ja-JP" sz="1600" i="1">
              <a:solidFill>
                <a:srgbClr val="FF3300"/>
              </a:solidFill>
              <a:latin typeface="Comic Sans MS" charset="0"/>
            </a:endParaRPr>
          </a:p>
        </p:txBody>
      </p:sp>
      <p:sp>
        <p:nvSpPr>
          <p:cNvPr id="21514" name="Text Box 14"/>
          <p:cNvSpPr txBox="1">
            <a:spLocks noChangeArrowheads="1"/>
          </p:cNvSpPr>
          <p:nvPr/>
        </p:nvSpPr>
        <p:spPr bwMode="auto">
          <a:xfrm>
            <a:off x="7391400" y="4556125"/>
            <a:ext cx="1752600" cy="9398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DEF43"/>
                </a:solidFill>
                <a:latin typeface="Comic Sans MS" charset="0"/>
              </a:rPr>
              <a:t>using electromagnetic probe</a:t>
            </a:r>
          </a:p>
        </p:txBody>
      </p:sp>
      <p:sp>
        <p:nvSpPr>
          <p:cNvPr id="21515" name="Text Box 15"/>
          <p:cNvSpPr txBox="1">
            <a:spLocks noChangeArrowheads="1"/>
          </p:cNvSpPr>
          <p:nvPr/>
        </p:nvSpPr>
        <p:spPr bwMode="auto">
          <a:xfrm>
            <a:off x="8077200" y="3946525"/>
            <a:ext cx="685800" cy="427038"/>
          </a:xfrm>
          <a:prstGeom prst="rect">
            <a:avLst/>
          </a:prstGeom>
          <a:solidFill>
            <a:srgbClr val="00FFFF"/>
          </a:solidFill>
          <a:ln w="15875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>
                <a:solidFill>
                  <a:srgbClr val="DA271A"/>
                </a:solidFill>
                <a:latin typeface="Comic Sans MS" charset="0"/>
              </a:rPr>
              <a:t>and</a:t>
            </a:r>
            <a:endParaRPr lang="en-US" sz="2400" b="0">
              <a:latin typeface="Arial" charset="0"/>
            </a:endParaRPr>
          </a:p>
        </p:txBody>
      </p:sp>
      <p:sp>
        <p:nvSpPr>
          <p:cNvPr id="21516" name="AutoShape 16"/>
          <p:cNvSpPr>
            <a:spLocks noChangeArrowheads="1"/>
          </p:cNvSpPr>
          <p:nvPr/>
        </p:nvSpPr>
        <p:spPr bwMode="auto">
          <a:xfrm flipH="1">
            <a:off x="7086600" y="4175125"/>
            <a:ext cx="228600" cy="1871663"/>
          </a:xfrm>
          <a:prstGeom prst="curvedRightArrow">
            <a:avLst>
              <a:gd name="adj1" fmla="val 163750"/>
              <a:gd name="adj2" fmla="val 327500"/>
              <a:gd name="adj3" fmla="val 33333"/>
            </a:avLst>
          </a:prstGeom>
          <a:solidFill>
            <a:srgbClr val="DA271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1517" name="Group 18"/>
          <p:cNvGrpSpPr>
            <a:grpSpLocks/>
          </p:cNvGrpSpPr>
          <p:nvPr/>
        </p:nvGrpSpPr>
        <p:grpSpPr bwMode="auto">
          <a:xfrm>
            <a:off x="4924425" y="0"/>
            <a:ext cx="3838575" cy="1538288"/>
            <a:chOff x="3102" y="0"/>
            <a:chExt cx="2418" cy="969"/>
          </a:xfrm>
        </p:grpSpPr>
        <p:pic>
          <p:nvPicPr>
            <p:cNvPr id="21549" name="Picture 19" descr="BNL12Cpik"/>
            <p:cNvPicPr>
              <a:picLocks noChangeAspect="1" noChangeArrowheads="1"/>
            </p:cNvPicPr>
            <p:nvPr/>
          </p:nvPicPr>
          <p:blipFill>
            <a:blip r:embed="rId4">
              <a:lum bright="-18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" y="0"/>
              <a:ext cx="1248" cy="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50" name="Text Box 20"/>
            <p:cNvSpPr txBox="1">
              <a:spLocks noChangeArrowheads="1"/>
            </p:cNvSpPr>
            <p:nvPr/>
          </p:nvSpPr>
          <p:spPr bwMode="auto">
            <a:xfrm>
              <a:off x="4704" y="240"/>
              <a:ext cx="816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 eaLnBrk="1" hangingPunct="1"/>
              <a:r>
                <a:rPr kumimoji="1" lang="en-US" altLang="ja-JP" sz="1200">
                  <a:solidFill>
                    <a:schemeClr val="hlink"/>
                  </a:solidFill>
                  <a:latin typeface="Comic Sans MS" charset="0"/>
                </a:rPr>
                <a:t>BNL   </a:t>
              </a:r>
              <a:r>
                <a:rPr kumimoji="1" lang="en-US" altLang="ja-JP" sz="1200">
                  <a:solidFill>
                    <a:schemeClr val="hlink"/>
                  </a:solidFill>
                  <a:latin typeface="Arial" charset="0"/>
                </a:rPr>
                <a:t> </a:t>
              </a:r>
              <a:r>
                <a:rPr kumimoji="1" lang="en-US" altLang="ja-JP">
                  <a:solidFill>
                    <a:srgbClr val="DA271A"/>
                  </a:solidFill>
                  <a:latin typeface="Comic Sans MS" charset="0"/>
                </a:rPr>
                <a:t>3</a:t>
              </a:r>
              <a:r>
                <a:rPr kumimoji="1" lang="en-US" altLang="ja-JP">
                  <a:solidFill>
                    <a:schemeClr val="hlink"/>
                  </a:solidFill>
                  <a:latin typeface="Comic Sans MS" charset="0"/>
                </a:rPr>
                <a:t> MeV</a:t>
              </a:r>
            </a:p>
          </p:txBody>
        </p:sp>
      </p:grpSp>
      <p:grpSp>
        <p:nvGrpSpPr>
          <p:cNvPr id="21518" name="Group 21"/>
          <p:cNvGrpSpPr>
            <a:grpSpLocks/>
          </p:cNvGrpSpPr>
          <p:nvPr/>
        </p:nvGrpSpPr>
        <p:grpSpPr bwMode="auto">
          <a:xfrm>
            <a:off x="5029200" y="609600"/>
            <a:ext cx="4114800" cy="2332038"/>
            <a:chOff x="3168" y="384"/>
            <a:chExt cx="2592" cy="1469"/>
          </a:xfrm>
        </p:grpSpPr>
        <p:pic>
          <p:nvPicPr>
            <p:cNvPr id="21545" name="Picture 22" descr="c12csfit"/>
            <p:cNvPicPr>
              <a:picLocks noChangeAspect="1" noChangeArrowheads="1"/>
            </p:cNvPicPr>
            <p:nvPr/>
          </p:nvPicPr>
          <p:blipFill>
            <a:blip r:embed="rId5">
              <a:lum bright="-18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912"/>
              <a:ext cx="1152" cy="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46" name="Text Box 23"/>
            <p:cNvSpPr txBox="1">
              <a:spLocks noChangeArrowheads="1"/>
            </p:cNvSpPr>
            <p:nvPr/>
          </p:nvSpPr>
          <p:spPr bwMode="auto">
            <a:xfrm>
              <a:off x="4512" y="1266"/>
              <a:ext cx="1248" cy="414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60F4FD"/>
                  </a:solidFill>
                  <a:latin typeface="Comic Sans MS" charset="0"/>
                </a:rPr>
                <a:t>Improving energy resolution</a:t>
              </a:r>
              <a:endParaRPr lang="en-US" sz="2400" b="0">
                <a:solidFill>
                  <a:srgbClr val="60F4FD"/>
                </a:solidFill>
                <a:latin typeface="Arial" charset="0"/>
              </a:endParaRPr>
            </a:p>
          </p:txBody>
        </p:sp>
        <p:sp>
          <p:nvSpPr>
            <p:cNvPr id="21547" name="AutoShape 24"/>
            <p:cNvSpPr>
              <a:spLocks noChangeArrowheads="1"/>
            </p:cNvSpPr>
            <p:nvPr/>
          </p:nvSpPr>
          <p:spPr bwMode="auto">
            <a:xfrm flipH="1">
              <a:off x="4368" y="384"/>
              <a:ext cx="144" cy="939"/>
            </a:xfrm>
            <a:prstGeom prst="curvedRightArrow">
              <a:avLst>
                <a:gd name="adj1" fmla="val 130417"/>
                <a:gd name="adj2" fmla="val 260833"/>
                <a:gd name="adj3" fmla="val 33333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48" name="Text Box 25"/>
            <p:cNvSpPr txBox="1">
              <a:spLocks noChangeArrowheads="1"/>
            </p:cNvSpPr>
            <p:nvPr/>
          </p:nvSpPr>
          <p:spPr bwMode="auto">
            <a:xfrm>
              <a:off x="4608" y="960"/>
              <a:ext cx="1056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/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KEK336  </a:t>
              </a:r>
              <a:r>
                <a:rPr lang="en-US" sz="1000">
                  <a:solidFill>
                    <a:schemeClr val="accent2"/>
                  </a:solidFill>
                  <a:latin typeface="Comic Sans MS" charset="0"/>
                </a:rPr>
                <a:t> </a:t>
              </a: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2</a:t>
              </a:r>
              <a:r>
                <a:rPr lang="en-US">
                  <a:solidFill>
                    <a:schemeClr val="accent2"/>
                  </a:solidFill>
                  <a:latin typeface="Comic Sans MS" charset="0"/>
                </a:rPr>
                <a:t> MeV</a:t>
              </a:r>
              <a:endParaRPr lang="en-US" sz="1200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sp>
        <p:nvSpPr>
          <p:cNvPr id="21519" name="Rectangle 26"/>
          <p:cNvSpPr>
            <a:spLocks noChangeArrowheads="1"/>
          </p:cNvSpPr>
          <p:nvPr/>
        </p:nvSpPr>
        <p:spPr bwMode="auto">
          <a:xfrm>
            <a:off x="1524000" y="6172200"/>
            <a:ext cx="762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1520" name="Group 27"/>
          <p:cNvGrpSpPr>
            <a:grpSpLocks/>
          </p:cNvGrpSpPr>
          <p:nvPr/>
        </p:nvGrpSpPr>
        <p:grpSpPr bwMode="auto">
          <a:xfrm>
            <a:off x="4953000" y="2514600"/>
            <a:ext cx="4191000" cy="2093913"/>
            <a:chOff x="3120" y="1584"/>
            <a:chExt cx="2640" cy="1319"/>
          </a:xfrm>
        </p:grpSpPr>
        <p:pic>
          <p:nvPicPr>
            <p:cNvPr id="21542" name="Picture 2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68" r="7564"/>
            <a:stretch>
              <a:fillRect/>
            </a:stretch>
          </p:blipFill>
          <p:spPr bwMode="auto">
            <a:xfrm>
              <a:off x="3120" y="1920"/>
              <a:ext cx="1247" cy="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43" name="AutoShape 29"/>
            <p:cNvSpPr>
              <a:spLocks noChangeArrowheads="1"/>
            </p:cNvSpPr>
            <p:nvPr/>
          </p:nvSpPr>
          <p:spPr bwMode="auto">
            <a:xfrm flipH="1">
              <a:off x="4368" y="1584"/>
              <a:ext cx="144" cy="939"/>
            </a:xfrm>
            <a:prstGeom prst="curvedRightArrow">
              <a:avLst>
                <a:gd name="adj1" fmla="val 130417"/>
                <a:gd name="adj2" fmla="val 260833"/>
                <a:gd name="adj3" fmla="val 33333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44" name="Text Box 30"/>
            <p:cNvSpPr txBox="1">
              <a:spLocks noChangeArrowheads="1"/>
            </p:cNvSpPr>
            <p:nvPr/>
          </p:nvSpPr>
          <p:spPr bwMode="auto">
            <a:xfrm>
              <a:off x="4656" y="1920"/>
              <a:ext cx="1104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/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         </a:t>
              </a: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~ 1.5</a:t>
              </a:r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 MeV</a:t>
              </a:r>
              <a:endParaRPr lang="en-US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sp>
        <p:nvSpPr>
          <p:cNvPr id="21521" name="Oval 31"/>
          <p:cNvSpPr>
            <a:spLocks noChangeArrowheads="1"/>
          </p:cNvSpPr>
          <p:nvPr/>
        </p:nvSpPr>
        <p:spPr bwMode="auto">
          <a:xfrm>
            <a:off x="228600" y="25146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2" name="Oval 32"/>
          <p:cNvSpPr>
            <a:spLocks noChangeArrowheads="1"/>
          </p:cNvSpPr>
          <p:nvPr/>
        </p:nvSpPr>
        <p:spPr bwMode="auto">
          <a:xfrm>
            <a:off x="228600" y="8382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3" name="Oval 33"/>
          <p:cNvSpPr>
            <a:spLocks noChangeArrowheads="1"/>
          </p:cNvSpPr>
          <p:nvPr/>
        </p:nvSpPr>
        <p:spPr bwMode="auto">
          <a:xfrm>
            <a:off x="241300" y="42672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1524" name="Group 34"/>
          <p:cNvGrpSpPr>
            <a:grpSpLocks/>
          </p:cNvGrpSpPr>
          <p:nvPr/>
        </p:nvGrpSpPr>
        <p:grpSpPr bwMode="auto">
          <a:xfrm>
            <a:off x="0" y="5410200"/>
            <a:ext cx="4419600" cy="1335088"/>
            <a:chOff x="0" y="3408"/>
            <a:chExt cx="2784" cy="841"/>
          </a:xfrm>
        </p:grpSpPr>
        <p:sp>
          <p:nvSpPr>
            <p:cNvPr id="21539" name="Text Box 35"/>
            <p:cNvSpPr txBox="1">
              <a:spLocks noChangeArrowheads="1"/>
            </p:cNvSpPr>
            <p:nvPr/>
          </p:nvSpPr>
          <p:spPr bwMode="auto">
            <a:xfrm>
              <a:off x="0" y="3408"/>
              <a:ext cx="2784" cy="25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800">
                  <a:solidFill>
                    <a:srgbClr val="FDEF43"/>
                  </a:solidFill>
                  <a:latin typeface="Comic Sans MS" charset="0"/>
                </a:rPr>
                <a:t>new aspects of hyernuclear structure</a:t>
              </a:r>
              <a:endParaRPr lang="it-IT" sz="2400" b="0">
                <a:latin typeface="Arial" charset="0"/>
              </a:endParaRPr>
            </a:p>
          </p:txBody>
        </p:sp>
        <p:sp>
          <p:nvSpPr>
            <p:cNvPr id="21540" name="Text Box 36"/>
            <p:cNvSpPr txBox="1">
              <a:spLocks noChangeArrowheads="1"/>
            </p:cNvSpPr>
            <p:nvPr/>
          </p:nvSpPr>
          <p:spPr bwMode="auto">
            <a:xfrm>
              <a:off x="0" y="3736"/>
              <a:ext cx="2784" cy="21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600">
                  <a:solidFill>
                    <a:srgbClr val="60F4FD"/>
                  </a:solidFill>
                  <a:latin typeface="Comic Sans MS" charset="0"/>
                </a:rPr>
                <a:t>production of </a:t>
              </a:r>
              <a:r>
                <a:rPr lang="it-IT" sz="1600">
                  <a:solidFill>
                    <a:srgbClr val="FF0000"/>
                  </a:solidFill>
                  <a:latin typeface="Comic Sans MS" charset="0"/>
                </a:rPr>
                <a:t>mirror</a:t>
              </a:r>
              <a:r>
                <a:rPr lang="it-IT" sz="1600">
                  <a:solidFill>
                    <a:srgbClr val="60F4FD"/>
                  </a:solidFill>
                  <a:latin typeface="Comic Sans MS" charset="0"/>
                </a:rPr>
                <a:t> hypernuclei</a:t>
              </a:r>
              <a:endParaRPr lang="it-IT" sz="2400" b="0">
                <a:latin typeface="Arial" charset="0"/>
              </a:endParaRPr>
            </a:p>
          </p:txBody>
        </p:sp>
        <p:sp>
          <p:nvSpPr>
            <p:cNvPr id="21541" name="Text Box 37"/>
            <p:cNvSpPr txBox="1">
              <a:spLocks noChangeArrowheads="1"/>
            </p:cNvSpPr>
            <p:nvPr/>
          </p:nvSpPr>
          <p:spPr bwMode="auto">
            <a:xfrm>
              <a:off x="0" y="4036"/>
              <a:ext cx="2784" cy="21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600">
                  <a:solidFill>
                    <a:schemeClr val="bg1"/>
                  </a:solidFill>
                  <a:latin typeface="Comic Sans MS" charset="0"/>
                </a:rPr>
                <a:t>energy resolution </a:t>
              </a:r>
              <a:r>
                <a:rPr lang="it-IT" sz="1600">
                  <a:solidFill>
                    <a:schemeClr val="bg1"/>
                  </a:solidFill>
                  <a:latin typeface="Geneva CY" charset="0"/>
                </a:rPr>
                <a:t>~ </a:t>
              </a:r>
              <a:r>
                <a:rPr lang="it-IT" sz="1600">
                  <a:solidFill>
                    <a:schemeClr val="bg1"/>
                  </a:solidFill>
                  <a:latin typeface="Comic Sans MS" charset="0"/>
                </a:rPr>
                <a:t>500 KeV</a:t>
              </a:r>
              <a:endParaRPr lang="it-IT" sz="2400" b="0">
                <a:latin typeface="Arial" charset="0"/>
              </a:endParaRPr>
            </a:p>
          </p:txBody>
        </p:sp>
      </p:grpSp>
      <p:sp>
        <p:nvSpPr>
          <p:cNvPr id="21525" name="Oval 38"/>
          <p:cNvSpPr>
            <a:spLocks noChangeArrowheads="1"/>
          </p:cNvSpPr>
          <p:nvPr/>
        </p:nvSpPr>
        <p:spPr bwMode="auto">
          <a:xfrm>
            <a:off x="990600" y="3048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6" name="Oval 39"/>
          <p:cNvSpPr>
            <a:spLocks noChangeArrowheads="1"/>
          </p:cNvSpPr>
          <p:nvPr/>
        </p:nvSpPr>
        <p:spPr bwMode="auto">
          <a:xfrm>
            <a:off x="1460500" y="19431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7" name="Oval 40"/>
          <p:cNvSpPr>
            <a:spLocks noChangeArrowheads="1"/>
          </p:cNvSpPr>
          <p:nvPr/>
        </p:nvSpPr>
        <p:spPr bwMode="auto">
          <a:xfrm>
            <a:off x="1485900" y="35814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1528" name="Group 44"/>
          <p:cNvGrpSpPr>
            <a:grpSpLocks/>
          </p:cNvGrpSpPr>
          <p:nvPr/>
        </p:nvGrpSpPr>
        <p:grpSpPr bwMode="auto">
          <a:xfrm>
            <a:off x="4343400" y="4648200"/>
            <a:ext cx="2592388" cy="2141538"/>
            <a:chOff x="2736" y="2928"/>
            <a:chExt cx="1633" cy="1349"/>
          </a:xfrm>
        </p:grpSpPr>
        <p:sp>
          <p:nvSpPr>
            <p:cNvPr id="21535" name="Rectangle 9"/>
            <p:cNvSpPr>
              <a:spLocks noChangeArrowheads="1"/>
            </p:cNvSpPr>
            <p:nvPr/>
          </p:nvSpPr>
          <p:spPr bwMode="auto">
            <a:xfrm>
              <a:off x="3648" y="2976"/>
              <a:ext cx="48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36" name="Text Box 17"/>
            <p:cNvSpPr txBox="1">
              <a:spLocks noChangeArrowheads="1"/>
            </p:cNvSpPr>
            <p:nvPr/>
          </p:nvSpPr>
          <p:spPr bwMode="auto">
            <a:xfrm>
              <a:off x="3552" y="3014"/>
              <a:ext cx="635" cy="21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635 KeV</a:t>
              </a:r>
            </a:p>
          </p:txBody>
        </p:sp>
        <p:pic>
          <p:nvPicPr>
            <p:cNvPr id="21537" name="Picture 42" descr="Presentation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6" t="11766" r="30276" b="18591"/>
            <a:stretch>
              <a:fillRect/>
            </a:stretch>
          </p:blipFill>
          <p:spPr bwMode="auto">
            <a:xfrm>
              <a:off x="2736" y="2928"/>
              <a:ext cx="1633" cy="1349"/>
            </a:xfrm>
            <a:prstGeom prst="rect">
              <a:avLst/>
            </a:prstGeom>
            <a:noFill/>
            <a:ln w="9525">
              <a:solidFill>
                <a:schemeClr val="bg1">
                  <a:alpha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38" name="Text Box 43"/>
            <p:cNvSpPr txBox="1">
              <a:spLocks noChangeArrowheads="1"/>
            </p:cNvSpPr>
            <p:nvPr/>
          </p:nvSpPr>
          <p:spPr bwMode="auto">
            <a:xfrm>
              <a:off x="3589" y="2976"/>
              <a:ext cx="487" cy="15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900">
                  <a:solidFill>
                    <a:srgbClr val="DA271A"/>
                  </a:solidFill>
                  <a:latin typeface="Comic Sans MS" charset="0"/>
                </a:rPr>
                <a:t>635 KeV</a:t>
              </a:r>
              <a:endParaRPr lang="en-US" sz="1200">
                <a:solidFill>
                  <a:srgbClr val="DA271A"/>
                </a:solidFill>
                <a:latin typeface="Comic Sans MS" charset="0"/>
              </a:endParaRPr>
            </a:p>
          </p:txBody>
        </p:sp>
      </p:grpSp>
      <p:sp>
        <p:nvSpPr>
          <p:cNvPr id="21529" name="Oval 40"/>
          <p:cNvSpPr>
            <a:spLocks noChangeArrowheads="1"/>
          </p:cNvSpPr>
          <p:nvPr/>
        </p:nvSpPr>
        <p:spPr bwMode="auto">
          <a:xfrm>
            <a:off x="1803400" y="3670300"/>
            <a:ext cx="2921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30" name="Oval 40"/>
          <p:cNvSpPr>
            <a:spLocks noChangeArrowheads="1"/>
          </p:cNvSpPr>
          <p:nvPr/>
        </p:nvSpPr>
        <p:spPr bwMode="auto">
          <a:xfrm>
            <a:off x="1828800" y="2019300"/>
            <a:ext cx="304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cxnSp>
        <p:nvCxnSpPr>
          <p:cNvPr id="21531" name="Connettore 7 43"/>
          <p:cNvCxnSpPr>
            <a:cxnSpLocks noChangeShapeType="1"/>
          </p:cNvCxnSpPr>
          <p:nvPr/>
        </p:nvCxnSpPr>
        <p:spPr bwMode="auto">
          <a:xfrm rot="16200000" flipH="1">
            <a:off x="1314450" y="3022600"/>
            <a:ext cx="1530350" cy="44450"/>
          </a:xfrm>
          <a:prstGeom prst="curvedConnector3">
            <a:avLst>
              <a:gd name="adj1" fmla="val 50829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1532" name="Connettore 1 45"/>
          <p:cNvCxnSpPr>
            <a:cxnSpLocks noChangeShapeType="1"/>
          </p:cNvCxnSpPr>
          <p:nvPr/>
        </p:nvCxnSpPr>
        <p:spPr bwMode="auto">
          <a:xfrm>
            <a:off x="3733800" y="677863"/>
            <a:ext cx="533400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1533" name="Connettore 1 46"/>
          <p:cNvCxnSpPr>
            <a:cxnSpLocks noChangeShapeType="1"/>
          </p:cNvCxnSpPr>
          <p:nvPr/>
        </p:nvCxnSpPr>
        <p:spPr bwMode="auto">
          <a:xfrm>
            <a:off x="3868738" y="4095750"/>
            <a:ext cx="5334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1534" name="Connettore 1 47"/>
          <p:cNvCxnSpPr>
            <a:cxnSpLocks noChangeShapeType="1"/>
          </p:cNvCxnSpPr>
          <p:nvPr/>
        </p:nvCxnSpPr>
        <p:spPr bwMode="auto">
          <a:xfrm flipV="1">
            <a:off x="3040063" y="2252663"/>
            <a:ext cx="838200" cy="142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8585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728117"/>
            <a:ext cx="3779912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Neutron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stars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are </a:t>
            </a:r>
            <a:r>
              <a:rPr lang="it-IT" sz="18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remnants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gravitational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collapse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of massive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stars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having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masses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of  (1-2 </a:t>
            </a:r>
            <a:r>
              <a:rPr lang="it-IT" sz="18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Mo</a:t>
            </a:r>
            <a:r>
              <a:rPr lang="it-IT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~ </a:t>
            </a:r>
            <a:r>
              <a:rPr lang="it-IT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2 x 10</a:t>
            </a:r>
            <a:r>
              <a:rPr lang="it-IT" sz="1800" baseline="300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33</a:t>
            </a:r>
            <a:r>
              <a:rPr lang="it-IT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Kg)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	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0" y="-27384"/>
            <a:ext cx="9144000" cy="47667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it-IT" sz="24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hyperon</a:t>
            </a:r>
            <a:r>
              <a:rPr lang="it-IT" sz="24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puzzle</a:t>
            </a:r>
            <a:endParaRPr lang="it-IT" sz="24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069755" y="476672"/>
            <a:ext cx="5148064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8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They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are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excellent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observatories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to test </a:t>
            </a:r>
            <a:r>
              <a:rPr lang="it-IT" sz="18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fundamental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properties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of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nuclear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matter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under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extreme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conditions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and </a:t>
            </a:r>
            <a:r>
              <a:rPr lang="it-IT" sz="18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offer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interesting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interplay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between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nuclear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processes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astrophysical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observables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-35874" y="2412774"/>
            <a:ext cx="410024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Hyperons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are </a:t>
            </a:r>
            <a:r>
              <a:rPr lang="it-IT" sz="16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expected</a:t>
            </a:r>
            <a:r>
              <a:rPr lang="it-IT" sz="16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to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appear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it-IT" sz="16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their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core </a:t>
            </a:r>
            <a:r>
              <a:rPr lang="it-IT" sz="16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at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~ (2-3)</a:t>
            </a:r>
            <a:r>
              <a:rPr lang="it-IT" sz="16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it-IT" sz="1600" baseline="-25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 </a:t>
            </a:r>
            <a:r>
              <a:rPr lang="it-IT" sz="16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when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it-IT" sz="1600" baseline="-25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</a:t>
            </a:r>
            <a:r>
              <a:rPr lang="it-IT" sz="1600" baseline="-25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 </a:t>
            </a:r>
            <a:r>
              <a:rPr lang="it-IT" sz="16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large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enough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to </a:t>
            </a:r>
            <a:r>
              <a:rPr lang="it-IT" sz="16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make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conversion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to Y </a:t>
            </a:r>
            <a:r>
              <a:rPr lang="it-IT" sz="16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energetically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favorable</a:t>
            </a:r>
            <a:endParaRPr lang="it-IT" sz="16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just"/>
            <a:endParaRPr lang="it-IT" sz="1600" dirty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just"/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                </a:t>
            </a:r>
            <a:r>
              <a:rPr lang="it-IT" sz="16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but</a:t>
            </a:r>
            <a:endParaRPr lang="it-IT" sz="16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3326" y="4293096"/>
            <a:ext cx="4067944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relief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the Fermi pressure due to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its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appearance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EoS</a:t>
            </a:r>
            <a:r>
              <a:rPr lang="it-IT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softer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it-IT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reduction</a:t>
            </a:r>
            <a:r>
              <a:rPr lang="it-IT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of the mass 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to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values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incompatible</a:t>
            </a:r>
            <a:r>
              <a:rPr lang="it-IT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with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observation</a:t>
            </a:r>
            <a:r>
              <a:rPr lang="it-IT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 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(~ 2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Mo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that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requires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much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stiffer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EoS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)</a:t>
            </a:r>
            <a:endParaRPr lang="it-IT" dirty="0">
              <a:solidFill>
                <a:srgbClr val="114ED5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it-IT" dirty="0"/>
          </a:p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3326" y="6021288"/>
            <a:ext cx="913067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trong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softening of the </a:t>
            </a:r>
            <a:r>
              <a:rPr lang="en-US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EoS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of dense matter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due to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appearance of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hyperons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which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leads to maximum masses </a:t>
            </a:r>
            <a:r>
              <a:rPr lang="en-US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of compact stars that are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not compatible with the 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observations</a:t>
            </a:r>
            <a:endParaRPr lang="it-IT" sz="1800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012417" y="409492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244" y="2196827"/>
            <a:ext cx="2327086" cy="367081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/>
          <a:srcRect t="10461" b="48837"/>
          <a:stretch/>
        </p:blipFill>
        <p:spPr>
          <a:xfrm>
            <a:off x="-55974" y="449288"/>
            <a:ext cx="9144000" cy="25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4" y="1246006"/>
            <a:ext cx="4392488" cy="391904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6200" y="5380672"/>
            <a:ext cx="4343400" cy="1477328"/>
          </a:xfrm>
          <a:prstGeom prst="rect">
            <a:avLst/>
          </a:prstGeom>
          <a:solidFill>
            <a:srgbClr val="DCFFF0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it-IT" sz="1800" dirty="0" err="1" smtClean="0">
                <a:latin typeface="Comic Sans MS"/>
                <a:cs typeface="Comic Sans MS"/>
              </a:rPr>
              <a:t>Nucleons</a:t>
            </a:r>
            <a:r>
              <a:rPr lang="it-IT" sz="1800" dirty="0" smtClean="0"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latin typeface="Comic Sans MS"/>
                <a:cs typeface="Comic Sans MS"/>
              </a:rPr>
              <a:t>without</a:t>
            </a:r>
            <a:r>
              <a:rPr lang="it-IT" sz="1800" dirty="0" smtClean="0"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latin typeface="Comic Sans MS"/>
                <a:cs typeface="Comic Sans MS"/>
              </a:rPr>
              <a:t>3</a:t>
            </a:r>
            <a:r>
              <a:rPr lang="it-IT" sz="1800" dirty="0" smtClean="0">
                <a:latin typeface="Comic Sans MS"/>
                <a:cs typeface="Comic Sans MS"/>
              </a:rPr>
              <a:t> body </a:t>
            </a:r>
            <a:r>
              <a:rPr lang="it-IT" sz="1800" dirty="0" err="1" smtClean="0">
                <a:latin typeface="Comic Sans MS"/>
                <a:cs typeface="Comic Sans MS"/>
              </a:rPr>
              <a:t>forces</a:t>
            </a:r>
            <a:endParaRPr lang="it-IT" sz="1800" dirty="0" smtClean="0">
              <a:latin typeface="Comic Sans MS"/>
              <a:cs typeface="Comic Sans MS"/>
            </a:endParaRPr>
          </a:p>
          <a:p>
            <a:pPr marL="342900" indent="-342900" algn="just">
              <a:buAutoNum type="arabicPeriod"/>
            </a:pP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Nucleons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with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3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body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forces</a:t>
            </a:r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42900" indent="-342900" algn="just">
              <a:buAutoNum type="arabicPeriod"/>
            </a:pPr>
            <a:r>
              <a:rPr lang="it-IT" sz="1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008000"/>
                </a:solidFill>
                <a:latin typeface="Comic Sans MS"/>
                <a:cs typeface="Comic Sans MS"/>
              </a:rPr>
              <a:t> and </a:t>
            </a:r>
            <a:r>
              <a:rPr lang="it-IT" sz="18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N</a:t>
            </a:r>
            <a:r>
              <a:rPr lang="it-IT" sz="1800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with</a:t>
            </a:r>
            <a:r>
              <a:rPr lang="it-IT" sz="1800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3</a:t>
            </a:r>
            <a:r>
              <a:rPr lang="it-IT" sz="1800" dirty="0" smtClean="0">
                <a:solidFill>
                  <a:srgbClr val="008000"/>
                </a:solidFill>
                <a:latin typeface="Comic Sans MS"/>
                <a:cs typeface="Comic Sans MS"/>
              </a:rPr>
              <a:t> body </a:t>
            </a:r>
            <a:r>
              <a:rPr lang="it-IT" sz="18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forces</a:t>
            </a:r>
            <a:r>
              <a:rPr lang="it-IT" sz="1800" dirty="0" smtClean="0">
                <a:solidFill>
                  <a:srgbClr val="008000"/>
                </a:solidFill>
                <a:latin typeface="Comic Sans MS"/>
                <a:cs typeface="Comic Sans MS"/>
              </a:rPr>
              <a:t>(</a:t>
            </a:r>
            <a:r>
              <a:rPr lang="it-IT" sz="18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008000"/>
                </a:solidFill>
                <a:latin typeface="Comic Sans MS"/>
                <a:cs typeface="Comic Sans MS"/>
              </a:rPr>
              <a:t>NN)</a:t>
            </a:r>
          </a:p>
          <a:p>
            <a:pPr marL="342900" indent="-342900" algn="just">
              <a:buFontTx/>
              <a:buAutoNum type="arabicPeriod"/>
            </a:pPr>
            <a:r>
              <a:rPr lang="it-IT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and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without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3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body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force</a:t>
            </a:r>
            <a:endParaRPr lang="it-IT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342900" indent="-342900" algn="just">
              <a:buAutoNum type="arabicPeriod"/>
            </a:pPr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557341" y="5319117"/>
            <a:ext cx="4559407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It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clearly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appears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that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the </a:t>
            </a:r>
            <a:r>
              <a:rPr lang="it-IT" sz="1600" dirty="0" err="1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inclusion</a:t>
            </a:r>
            <a:r>
              <a:rPr lang="it-IT" sz="1600" dirty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of YNN </a:t>
            </a:r>
            <a:r>
              <a:rPr lang="it-IT" sz="1600" dirty="0" err="1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forces</a:t>
            </a:r>
            <a:r>
              <a:rPr lang="it-IT" sz="1600" dirty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600" dirty="0">
                <a:solidFill>
                  <a:srgbClr val="39961C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(curve 3</a:t>
            </a:r>
            <a:r>
              <a:rPr lang="it-IT" sz="1600" dirty="0" smtClean="0">
                <a:solidFill>
                  <a:srgbClr val="39961C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) 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leads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to a </a:t>
            </a:r>
            <a:r>
              <a:rPr lang="it-IT" sz="1600" dirty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large </a:t>
            </a:r>
            <a:r>
              <a:rPr lang="it-IT" sz="1600" dirty="0" err="1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increase</a:t>
            </a:r>
            <a:r>
              <a:rPr lang="it-IT" sz="1600" dirty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of </a:t>
            </a:r>
            <a:r>
              <a:rPr lang="it-IT" sz="1600" dirty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the maximum mass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,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although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the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resulting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value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is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still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below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the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two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solar mass line</a:t>
            </a:r>
            <a:r>
              <a:rPr lang="it-IT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. </a:t>
            </a:r>
          </a:p>
          <a:p>
            <a:pPr algn="just"/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505189" y="2413709"/>
            <a:ext cx="462614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When 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additional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information on the three-nucleon interaction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is inferred from saturation properties of symmetric nuclear matter (Urbana IX force [PUD95]), the resulting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PNM EOS turns out to be stiff enough to be compatible with astrophysical 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observations</a:t>
            </a:r>
            <a:endParaRPr lang="it-IT" sz="18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966034" y="343457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0" y="-27384"/>
            <a:ext cx="911674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present 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understanding </a:t>
            </a:r>
            <a:r>
              <a:rPr lang="en-US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of the 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nuclear interactions </a:t>
            </a:r>
            <a:r>
              <a:rPr lang="en-US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involving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hyperons is far from being </a:t>
            </a:r>
            <a:r>
              <a:rPr lang="en-US" sz="1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complete. </a:t>
            </a:r>
            <a:r>
              <a:rPr lang="en-US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reason is in a </a:t>
            </a:r>
            <a:r>
              <a:rPr lang="it-IT" sz="16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combination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of an 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incomplete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knowledge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of the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forces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governing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sz="16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system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(in the </a:t>
            </a:r>
            <a:r>
              <a:rPr lang="it-IT" sz="16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hypernuclear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case </a:t>
            </a:r>
            <a:r>
              <a:rPr lang="it-IT" sz="16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both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two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- and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three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-body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forces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), 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in the </a:t>
            </a:r>
            <a:r>
              <a:rPr lang="it-IT" sz="16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concurrent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use of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approximated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theoretical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many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-body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techniques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  <a:endParaRPr lang="it-IT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499992" y="1322765"/>
            <a:ext cx="462614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It</a:t>
            </a:r>
            <a:r>
              <a:rPr lang="it-IT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has</a:t>
            </a:r>
            <a:r>
              <a:rPr lang="it-IT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been</a:t>
            </a:r>
            <a:r>
              <a:rPr lang="it-IT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suggested</a:t>
            </a:r>
            <a:r>
              <a:rPr lang="it-IT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that</a:t>
            </a:r>
            <a:r>
              <a:rPr lang="it-IT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three</a:t>
            </a:r>
            <a:r>
              <a:rPr lang="it-IT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body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forces</a:t>
            </a:r>
            <a:r>
              <a:rPr lang="it-IT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could</a:t>
            </a:r>
            <a:r>
              <a:rPr lang="it-IT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provide</a:t>
            </a:r>
            <a:r>
              <a:rPr lang="it-IT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additional</a:t>
            </a:r>
            <a:r>
              <a:rPr lang="it-IT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repulsion</a:t>
            </a:r>
            <a:r>
              <a:rPr lang="it-IT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making</a:t>
            </a:r>
            <a:r>
              <a:rPr lang="it-IT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the EOS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stiffer</a:t>
            </a:r>
            <a:r>
              <a:rPr lang="it-IT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enough</a:t>
            </a:r>
            <a:r>
              <a:rPr lang="it-IT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to help </a:t>
            </a:r>
            <a:r>
              <a:rPr lang="it-IT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solving</a:t>
            </a:r>
            <a:r>
              <a:rPr lang="it-IT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hyperon</a:t>
            </a:r>
            <a:r>
              <a:rPr lang="it-IT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puzzle</a:t>
            </a:r>
            <a:r>
              <a:rPr lang="it-IT" dirty="0"/>
              <a:t>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812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" grpId="0" animBg="1"/>
      <p:bldP spid="9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5FF4F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/>
          </p:cNvSpPr>
          <p:nvPr/>
        </p:nvSpPr>
        <p:spPr bwMode="auto">
          <a:xfrm>
            <a:off x="721073" y="4193153"/>
            <a:ext cx="3558480" cy="41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lang="it-IT" altLang="it-IT" sz="1125" dirty="0" err="1">
                <a:latin typeface="CMU Serif" charset="0"/>
                <a:ea typeface="CMU Serif" charset="0"/>
                <a:cs typeface="CMU Serif" charset="0"/>
                <a:sym typeface="CMU Serif" charset="0"/>
              </a:rPr>
              <a:t>D.Lonardoni</a:t>
            </a:r>
            <a:r>
              <a:rPr lang="it-IT" altLang="it-IT" sz="1125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 </a:t>
            </a:r>
            <a:r>
              <a:rPr lang="it-IT" altLang="it-IT" sz="1125" i="1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et al.</a:t>
            </a:r>
            <a:r>
              <a:rPr lang="it-IT" altLang="it-IT" sz="1125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, </a:t>
            </a:r>
            <a:r>
              <a:rPr lang="it-IT" altLang="it-IT" sz="1125" dirty="0" err="1">
                <a:latin typeface="CMU Serif" charset="0"/>
                <a:ea typeface="CMU Serif" charset="0"/>
                <a:cs typeface="CMU Serif" charset="0"/>
                <a:sym typeface="CMU Serif" charset="0"/>
              </a:rPr>
              <a:t>Phys</a:t>
            </a:r>
            <a:r>
              <a:rPr lang="it-IT" altLang="it-IT" sz="1125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. Rev. </a:t>
            </a:r>
            <a:r>
              <a:rPr lang="it-IT" altLang="it-IT" sz="1125" dirty="0" err="1">
                <a:latin typeface="CMU Serif" charset="0"/>
                <a:ea typeface="CMU Serif" charset="0"/>
                <a:cs typeface="CMU Serif" charset="0"/>
                <a:sym typeface="CMU Serif" charset="0"/>
              </a:rPr>
              <a:t>Lett</a:t>
            </a:r>
            <a:r>
              <a:rPr lang="it-IT" altLang="it-IT" sz="1125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. 114, 092301 (2015)</a:t>
            </a:r>
          </a:p>
        </p:txBody>
      </p:sp>
      <p:sp>
        <p:nvSpPr>
          <p:cNvPr id="3074" name="Text Box 2"/>
          <p:cNvSpPr txBox="1">
            <a:spLocks/>
          </p:cNvSpPr>
          <p:nvPr/>
        </p:nvSpPr>
        <p:spPr bwMode="auto">
          <a:xfrm>
            <a:off x="5436669" y="4139163"/>
            <a:ext cx="3383235" cy="41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lang="it-IT" altLang="it-IT" sz="1125">
                <a:latin typeface="CMU Serif" charset="0"/>
                <a:ea typeface="CMU Serif" charset="0"/>
                <a:cs typeface="CMU Serif" charset="0"/>
                <a:sym typeface="CMU Serif" charset="0"/>
              </a:rPr>
              <a:t>Y. </a:t>
            </a:r>
            <a:r>
              <a:rPr lang="it-IT" altLang="it-IT" sz="1125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Yamamoto </a:t>
            </a:r>
            <a:r>
              <a:rPr lang="it-IT" altLang="it-IT" sz="1125" i="1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et al.</a:t>
            </a:r>
            <a:r>
              <a:rPr lang="it-IT" altLang="it-IT" sz="1125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, </a:t>
            </a:r>
            <a:r>
              <a:rPr lang="it-IT" altLang="it-IT" sz="1125" dirty="0" err="1">
                <a:latin typeface="CMU Serif" charset="0"/>
                <a:ea typeface="CMU Serif" charset="0"/>
                <a:cs typeface="CMU Serif" charset="0"/>
                <a:sym typeface="CMU Serif" charset="0"/>
              </a:rPr>
              <a:t>Phys</a:t>
            </a:r>
            <a:r>
              <a:rPr lang="it-IT" altLang="it-IT" sz="1125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. Rev. C 90, 045805 (2014)</a:t>
            </a: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5004048" y="899079"/>
            <a:ext cx="3459254" cy="3184904"/>
            <a:chOff x="0" y="0"/>
            <a:chExt cx="5624513" cy="4924425"/>
          </a:xfrm>
        </p:grpSpPr>
        <p:pic>
          <p:nvPicPr>
            <p:cNvPr id="3076" name="Picture 4" descr="hypstar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624513" cy="492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077" name="Picture 5" descr="pasted-ima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1699" y="1302350"/>
              <a:ext cx="1184966" cy="130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078" name="Picture 6" descr="pasted-ima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8756" y="618516"/>
              <a:ext cx="740926" cy="130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079" name="Picture 7" descr="pasted-ima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712" y="1868194"/>
              <a:ext cx="729072" cy="130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080" name="Picture 8" descr="pasted-imag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057" y="1111998"/>
              <a:ext cx="705363" cy="130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081" name="Picture 9" descr="pasted-imag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043" y="2383968"/>
              <a:ext cx="267328" cy="130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3082" name="Text Box 10"/>
          <p:cNvSpPr txBox="1">
            <a:spLocks/>
          </p:cNvSpPr>
          <p:nvPr/>
        </p:nvSpPr>
        <p:spPr bwMode="auto">
          <a:xfrm>
            <a:off x="1065982" y="260648"/>
            <a:ext cx="2868662" cy="33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lang="it-IT" altLang="it-IT" sz="1687">
                <a:latin typeface="CMU Serif" charset="0"/>
                <a:ea typeface="CMU Serif" charset="0"/>
                <a:cs typeface="CMU Serif" charset="0"/>
                <a:sym typeface="CMU Serif" charset="0"/>
              </a:rPr>
              <a:t>AFDMC: </a:t>
            </a:r>
            <a:r>
              <a:rPr lang="it-IT" altLang="it-IT" sz="1687" dirty="0" err="1">
                <a:latin typeface="CMU Serif" charset="0"/>
                <a:ea typeface="CMU Serif" charset="0"/>
                <a:cs typeface="CMU Serif" charset="0"/>
                <a:sym typeface="CMU Serif" charset="0"/>
              </a:rPr>
              <a:t>Argonne</a:t>
            </a:r>
            <a:r>
              <a:rPr lang="it-IT" altLang="it-IT" sz="1687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 + Urbana</a:t>
            </a:r>
          </a:p>
        </p:txBody>
      </p:sp>
      <p:sp>
        <p:nvSpPr>
          <p:cNvPr id="3083" name="Text Box 11"/>
          <p:cNvSpPr txBox="1">
            <a:spLocks/>
          </p:cNvSpPr>
          <p:nvPr/>
        </p:nvSpPr>
        <p:spPr bwMode="auto">
          <a:xfrm>
            <a:off x="5695642" y="316037"/>
            <a:ext cx="2520404" cy="33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lang="it-IT" altLang="it-IT" sz="1687" i="1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G</a:t>
            </a:r>
            <a:r>
              <a:rPr lang="it-IT" altLang="it-IT" sz="1687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-Matrix: </a:t>
            </a:r>
            <a:r>
              <a:rPr lang="it-IT" altLang="it-IT" sz="1687" dirty="0" smtClean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ESC08 </a:t>
            </a:r>
            <a:r>
              <a:rPr lang="it-IT" altLang="it-IT" sz="1687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+ </a:t>
            </a:r>
            <a:r>
              <a:rPr lang="it-IT" altLang="it-IT" sz="1687" dirty="0" err="1">
                <a:latin typeface="CMU Serif" charset="0"/>
                <a:ea typeface="CMU Serif" charset="0"/>
                <a:cs typeface="CMU Serif" charset="0"/>
                <a:sym typeface="CMU Serif" charset="0"/>
              </a:rPr>
              <a:t>MPa</a:t>
            </a:r>
            <a:endParaRPr lang="it-IT" altLang="it-IT" sz="1687" i="1" dirty="0">
              <a:latin typeface="CMU Serif" charset="0"/>
              <a:ea typeface="CMU Serif" charset="0"/>
              <a:cs typeface="CMU Serif" charset="0"/>
              <a:sym typeface="CMU Serif" charset="0"/>
            </a:endParaRPr>
          </a:p>
        </p:txBody>
      </p:sp>
      <p:pic>
        <p:nvPicPr>
          <p:cNvPr id="3084" name="Picture 12" descr="mofr_3BII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73" y="635501"/>
            <a:ext cx="4441855" cy="343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0" y="4552995"/>
            <a:ext cx="9143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 new </a:t>
            </a:r>
            <a:r>
              <a:rPr lang="it-IT" sz="16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parametrization</a:t>
            </a:r>
            <a:r>
              <a:rPr lang="it-IT" sz="1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of AFDMC </a:t>
            </a:r>
            <a:r>
              <a:rPr lang="it-IT" sz="16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it-IT" sz="16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normalization</a:t>
            </a:r>
            <a:r>
              <a:rPr lang="it-IT" sz="16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of  (</a:t>
            </a:r>
            <a:r>
              <a:rPr lang="it-IT" sz="1600" dirty="0" err="1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it-IT" sz="16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,k</a:t>
            </a:r>
            <a:r>
              <a:rPr lang="it-IT" sz="16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) data (</a:t>
            </a:r>
            <a:r>
              <a:rPr lang="it-IT" sz="16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shifts</a:t>
            </a:r>
            <a:r>
              <a:rPr lang="it-IT" sz="16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of 0,54 MEV))</a:t>
            </a:r>
            <a:r>
              <a:rPr lang="it-IT" sz="1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it-IT" sz="16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Mcarlo</a:t>
            </a:r>
            <a:r>
              <a:rPr lang="it-IT" sz="1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calculation</a:t>
            </a:r>
            <a:r>
              <a:rPr lang="it-IT" sz="1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brings</a:t>
            </a:r>
            <a:r>
              <a:rPr lang="it-IT" sz="1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to the right mass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-40779" y="5263394"/>
            <a:ext cx="9093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>
                <a:latin typeface="Comic Sans MS" charset="0"/>
                <a:ea typeface="Comic Sans MS" charset="0"/>
                <a:cs typeface="Comic Sans MS" charset="0"/>
              </a:rPr>
              <a:t>Important</a:t>
            </a:r>
            <a:r>
              <a:rPr lang="it-IT" sz="16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latin typeface="Comic Sans MS" charset="0"/>
                <a:ea typeface="Comic Sans MS" charset="0"/>
                <a:cs typeface="Comic Sans MS" charset="0"/>
              </a:rPr>
              <a:t>role</a:t>
            </a:r>
            <a:r>
              <a:rPr lang="it-IT" sz="16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latin typeface="Comic Sans MS" charset="0"/>
                <a:ea typeface="Comic Sans MS" charset="0"/>
                <a:cs typeface="Comic Sans MS" charset="0"/>
              </a:rPr>
              <a:t>played</a:t>
            </a:r>
            <a:r>
              <a:rPr lang="it-IT" sz="1600" dirty="0">
                <a:latin typeface="Comic Sans MS" charset="0"/>
                <a:ea typeface="Comic Sans MS" charset="0"/>
                <a:cs typeface="Comic Sans MS" charset="0"/>
              </a:rPr>
              <a:t> by the </a:t>
            </a:r>
            <a:r>
              <a:rPr lang="it-IT" sz="1600" dirty="0" err="1">
                <a:latin typeface="Comic Sans MS" charset="0"/>
                <a:ea typeface="Comic Sans MS" charset="0"/>
                <a:cs typeface="Comic Sans MS" charset="0"/>
              </a:rPr>
              <a:t>experiment</a:t>
            </a:r>
            <a:r>
              <a:rPr lang="it-IT" sz="1600" dirty="0">
                <a:latin typeface="Comic Sans MS" charset="0"/>
                <a:ea typeface="Comic Sans MS" charset="0"/>
                <a:cs typeface="Comic Sans MS" charset="0"/>
              </a:rPr>
              <a:t> on </a:t>
            </a:r>
            <a:r>
              <a:rPr lang="it-IT" sz="1600" u="sng" baseline="30000" dirty="0">
                <a:latin typeface="Comic Sans MS" charset="0"/>
                <a:ea typeface="Comic Sans MS" charset="0"/>
                <a:cs typeface="Comic Sans MS" charset="0"/>
                <a:hlinkClick r:id="rId10"/>
              </a:rPr>
              <a:t>10</a:t>
            </a:r>
            <a:r>
              <a:rPr lang="it-IT" sz="1600" u="sng" baseline="-25000" dirty="0">
                <a:latin typeface="Comic Sans MS" charset="0"/>
                <a:ea typeface="Comic Sans MS" charset="0"/>
                <a:cs typeface="Comic Sans MS" charset="0"/>
                <a:hlinkClick r:id="rId10"/>
              </a:rPr>
              <a:t>Λ</a:t>
            </a:r>
            <a:r>
              <a:rPr lang="it-IT" sz="1600" u="sng" dirty="0">
                <a:latin typeface="Comic Sans MS" charset="0"/>
                <a:ea typeface="Comic Sans MS" charset="0"/>
                <a:cs typeface="Comic Sans MS" charset="0"/>
                <a:hlinkClick r:id="rId10"/>
              </a:rPr>
              <a:t>Be</a:t>
            </a:r>
            <a:r>
              <a:rPr lang="it-IT" sz="16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latin typeface="Comic Sans MS" charset="0"/>
                <a:ea typeface="Comic Sans MS" charset="0"/>
                <a:cs typeface="Comic Sans MS" charset="0"/>
              </a:rPr>
              <a:t>performed</a:t>
            </a:r>
            <a:r>
              <a:rPr lang="it-IT" sz="1600" dirty="0">
                <a:latin typeface="Comic Sans MS" charset="0"/>
                <a:ea typeface="Comic Sans MS" charset="0"/>
                <a:cs typeface="Comic Sans MS" charset="0"/>
              </a:rPr>
              <a:t> in Hall C  by </a:t>
            </a:r>
            <a:r>
              <a:rPr lang="it-IT" sz="1600" dirty="0" err="1">
                <a:latin typeface="Comic Sans MS" charset="0"/>
                <a:ea typeface="Comic Sans MS" charset="0"/>
                <a:cs typeface="Comic Sans MS" charset="0"/>
              </a:rPr>
              <a:t>this</a:t>
            </a:r>
            <a:r>
              <a:rPr lang="it-IT" sz="16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 smtClean="0">
                <a:latin typeface="Comic Sans MS" charset="0"/>
                <a:ea typeface="Comic Sans MS" charset="0"/>
                <a:cs typeface="Comic Sans MS" charset="0"/>
              </a:rPr>
              <a:t>collaboration</a:t>
            </a:r>
            <a:r>
              <a:rPr lang="it-IT" sz="1600" dirty="0" smtClean="0">
                <a:latin typeface="Comic Sans MS" charset="0"/>
                <a:ea typeface="Comic Sans MS" charset="0"/>
                <a:cs typeface="Comic Sans MS" charset="0"/>
              </a:rPr>
              <a:t>:</a:t>
            </a:r>
            <a:r>
              <a:rPr lang="it-IT" sz="16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b="0" dirty="0" smtClean="0">
                <a:latin typeface="Comic Sans MS" charset="0"/>
                <a:ea typeface="Comic Sans MS" charset="0"/>
                <a:cs typeface="Comic Sans MS" charset="0"/>
                <a:hlinkClick r:id="rId10"/>
              </a:rPr>
              <a:t>High </a:t>
            </a:r>
            <a:r>
              <a:rPr lang="it-IT" sz="1600" b="0" dirty="0">
                <a:latin typeface="Comic Sans MS" charset="0"/>
                <a:ea typeface="Comic Sans MS" charset="0"/>
                <a:cs typeface="Comic Sans MS" charset="0"/>
                <a:hlinkClick r:id="rId10"/>
              </a:rPr>
              <a:t>resolution spectroscopic study of </a:t>
            </a:r>
            <a:r>
              <a:rPr lang="it-IT" sz="1600" b="0" baseline="30000" dirty="0" smtClean="0">
                <a:latin typeface="Comic Sans MS" charset="0"/>
                <a:ea typeface="Comic Sans MS" charset="0"/>
                <a:cs typeface="Comic Sans MS" charset="0"/>
                <a:hlinkClick r:id="rId10"/>
              </a:rPr>
              <a:t>10</a:t>
            </a:r>
            <a:r>
              <a:rPr lang="it-IT" sz="1600" b="0" baseline="-25000" dirty="0" smtClean="0">
                <a:latin typeface="Comic Sans MS" charset="0"/>
                <a:ea typeface="Comic Sans MS" charset="0"/>
                <a:cs typeface="Comic Sans MS" charset="0"/>
                <a:hlinkClick r:id="rId10"/>
              </a:rPr>
              <a:t>Λ</a:t>
            </a:r>
            <a:r>
              <a:rPr lang="it-IT" sz="1600" b="0" dirty="0" smtClean="0">
                <a:latin typeface="Comic Sans MS" charset="0"/>
                <a:ea typeface="Comic Sans MS" charset="0"/>
                <a:cs typeface="Comic Sans MS" charset="0"/>
                <a:hlinkClick r:id="rId10"/>
              </a:rPr>
              <a:t>Be</a:t>
            </a:r>
            <a:r>
              <a:rPr lang="it-IT" sz="1600" b="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b="0" dirty="0" smtClean="0">
                <a:latin typeface="Comic Sans MS" charset="0"/>
                <a:ea typeface="Comic Sans MS" charset="0"/>
                <a:cs typeface="Comic Sans MS" charset="0"/>
              </a:rPr>
              <a:t>T</a:t>
            </a:r>
            <a:r>
              <a:rPr lang="it-IT" sz="1600" b="0" dirty="0"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it-IT" sz="1600" b="0" dirty="0" err="1">
                <a:latin typeface="Comic Sans MS" charset="0"/>
                <a:ea typeface="Comic Sans MS" charset="0"/>
                <a:cs typeface="Comic Sans MS" charset="0"/>
              </a:rPr>
              <a:t>Gogami</a:t>
            </a:r>
            <a:r>
              <a:rPr lang="it-IT" sz="1600" b="0" dirty="0">
                <a:latin typeface="Comic Sans MS" charset="0"/>
                <a:ea typeface="Comic Sans MS" charset="0"/>
                <a:cs typeface="Comic Sans MS" charset="0"/>
              </a:rPr>
              <a:t> </a:t>
            </a:r>
            <a:r>
              <a:rPr lang="it-IT" sz="1600" b="0" i="1" dirty="0">
                <a:latin typeface="Comic Sans MS" charset="0"/>
                <a:ea typeface="Comic Sans MS" charset="0"/>
                <a:cs typeface="Comic Sans MS" charset="0"/>
              </a:rPr>
              <a:t>et al.</a:t>
            </a:r>
            <a:r>
              <a:rPr lang="it-IT" sz="1600" b="0" dirty="0">
                <a:latin typeface="Comic Sans MS" charset="0"/>
                <a:ea typeface="Comic Sans MS" charset="0"/>
                <a:cs typeface="Comic Sans MS" charset="0"/>
              </a:rPr>
              <a:t> (HKS(</a:t>
            </a:r>
            <a:r>
              <a:rPr lang="it-IT" sz="1600" b="0" dirty="0" err="1">
                <a:latin typeface="Comic Sans MS" charset="0"/>
                <a:ea typeface="Comic Sans MS" charset="0"/>
                <a:cs typeface="Comic Sans MS" charset="0"/>
              </a:rPr>
              <a:t>JLab</a:t>
            </a:r>
            <a:r>
              <a:rPr lang="it-IT" sz="1600" b="0" dirty="0">
                <a:latin typeface="Comic Sans MS" charset="0"/>
                <a:ea typeface="Comic Sans MS" charset="0"/>
                <a:cs typeface="Comic Sans MS" charset="0"/>
              </a:rPr>
              <a:t> E05-115) </a:t>
            </a:r>
            <a:r>
              <a:rPr lang="it-IT" sz="1600" b="0" dirty="0" smtClean="0">
                <a:latin typeface="Comic Sans MS" charset="0"/>
                <a:ea typeface="Comic Sans MS" charset="0"/>
                <a:cs typeface="Comic Sans MS" charset="0"/>
              </a:rPr>
              <a:t>Collaboration) </a:t>
            </a:r>
            <a:r>
              <a:rPr lang="it-IT" sz="1600" b="0" dirty="0" err="1" smtClean="0">
                <a:latin typeface="Comic Sans MS" charset="0"/>
                <a:ea typeface="Comic Sans MS" charset="0"/>
                <a:cs typeface="Comic Sans MS" charset="0"/>
              </a:rPr>
              <a:t>Phys</a:t>
            </a:r>
            <a:r>
              <a:rPr lang="it-IT" sz="1600" b="0" dirty="0">
                <a:latin typeface="Comic Sans MS" charset="0"/>
                <a:ea typeface="Comic Sans MS" charset="0"/>
                <a:cs typeface="Comic Sans MS" charset="0"/>
              </a:rPr>
              <a:t>. Rev. C </a:t>
            </a:r>
            <a:r>
              <a:rPr lang="it-IT" sz="1600" dirty="0">
                <a:latin typeface="Comic Sans MS" charset="0"/>
                <a:ea typeface="Comic Sans MS" charset="0"/>
                <a:cs typeface="Comic Sans MS" charset="0"/>
              </a:rPr>
              <a:t>93</a:t>
            </a:r>
            <a:r>
              <a:rPr lang="it-IT" sz="1600" b="0" dirty="0">
                <a:latin typeface="Comic Sans MS" charset="0"/>
                <a:ea typeface="Comic Sans MS" charset="0"/>
                <a:cs typeface="Comic Sans MS" charset="0"/>
              </a:rPr>
              <a:t>, 034314 (2016) – </a:t>
            </a:r>
            <a:r>
              <a:rPr lang="it-IT" sz="1600" b="0" dirty="0" err="1">
                <a:latin typeface="Comic Sans MS" charset="0"/>
                <a:ea typeface="Comic Sans MS" charset="0"/>
                <a:cs typeface="Comic Sans MS" charset="0"/>
              </a:rPr>
              <a:t>Published</a:t>
            </a:r>
            <a:r>
              <a:rPr lang="it-IT" sz="1600" b="0" dirty="0">
                <a:latin typeface="Comic Sans MS" charset="0"/>
                <a:ea typeface="Comic Sans MS" charset="0"/>
                <a:cs typeface="Comic Sans MS" charset="0"/>
              </a:rPr>
              <a:t> 10 March </a:t>
            </a:r>
            <a:r>
              <a:rPr lang="it-IT" sz="1600" b="0" dirty="0" smtClean="0">
                <a:latin typeface="Comic Sans MS" charset="0"/>
                <a:ea typeface="Comic Sans MS" charset="0"/>
                <a:cs typeface="Comic Sans MS" charset="0"/>
              </a:rPr>
              <a:t>2016</a:t>
            </a:r>
            <a:endParaRPr lang="it-IT" sz="1600" b="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-24149" y="6149571"/>
            <a:ext cx="9078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See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also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Gal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Hugenford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Millener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, “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Strangeness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Nuclear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Physics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”,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Rev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Mod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Phyisics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88</a:t>
            </a:r>
          </a:p>
          <a:p>
            <a:pPr algn="just"/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July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2016</a:t>
            </a:r>
            <a:endParaRPr lang="it-IT" dirty="0">
              <a:solidFill>
                <a:srgbClr val="114ED5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754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-1148728" y="32338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-996328" y="33862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-843928" y="35386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0" y="-66293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results </a:t>
            </a:r>
            <a:r>
              <a:rPr lang="en-US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of AFDMC calculations </a:t>
            </a:r>
            <a:r>
              <a:rPr lang="en-US" sz="16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show </a:t>
            </a:r>
            <a:r>
              <a:rPr lang="en-US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that the difference between the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Λ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binding energies predicted by different models of the three-body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Λ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NN force</a:t>
            </a:r>
            <a:r>
              <a:rPr lang="en-US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, while being still rather small in </a:t>
            </a:r>
            <a:r>
              <a:rPr lang="en-US" sz="1600" baseline="30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40</a:t>
            </a:r>
            <a:r>
              <a:rPr lang="en-US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Ca, 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rapidly increases with </a:t>
            </a:r>
            <a:r>
              <a:rPr lang="en-US" sz="1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</a:t>
            </a:r>
            <a:endParaRPr lang="it-IT" sz="1600" dirty="0">
              <a:solidFill>
                <a:srgbClr val="FF0000"/>
              </a:solidFill>
            </a:endParaRPr>
          </a:p>
        </p:txBody>
      </p:sp>
      <p:grpSp>
        <p:nvGrpSpPr>
          <p:cNvPr id="9" name="グループ化 2495"/>
          <p:cNvGrpSpPr/>
          <p:nvPr/>
        </p:nvGrpSpPr>
        <p:grpSpPr>
          <a:xfrm>
            <a:off x="0" y="840932"/>
            <a:ext cx="9144000" cy="4820316"/>
            <a:chOff x="-228427" y="-103650"/>
            <a:chExt cx="7355168" cy="3207844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200000" scaled="0"/>
            <a:tileRect/>
          </a:gradFill>
        </p:grpSpPr>
        <p:sp>
          <p:nvSpPr>
            <p:cNvPr id="10" name="テキスト ボックス 2486"/>
            <p:cNvSpPr txBox="1"/>
            <p:nvPr/>
          </p:nvSpPr>
          <p:spPr>
            <a:xfrm>
              <a:off x="-143485" y="2161137"/>
              <a:ext cx="3129273" cy="441760"/>
            </a:xfrm>
            <a:prstGeom prst="rect">
              <a:avLst/>
            </a:prstGeom>
            <a:grp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US" sz="1200" kern="100" dirty="0">
                  <a:solidFill>
                    <a:srgbClr val="0070C0"/>
                  </a:solidFill>
                  <a:effectLst/>
                  <a:latin typeface="Comic Sans MS" charset="0"/>
                  <a:ea typeface="Comic Sans MS" charset="0"/>
                  <a:cs typeface="Comic Sans MS" charset="0"/>
                </a:rPr>
                <a:t>Figure 2-4: </a:t>
              </a:r>
              <a:r>
                <a:rPr lang="en-US" sz="1200" kern="100" dirty="0">
                  <a:solidFill>
                    <a:srgbClr val="0070C0"/>
                  </a:solidFill>
                  <a:effectLst/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US" sz="1200" kern="100" dirty="0">
                  <a:solidFill>
                    <a:srgbClr val="0070C0"/>
                  </a:solidFill>
                  <a:effectLst/>
                  <a:latin typeface="Comic Sans MS" charset="0"/>
                  <a:ea typeface="Comic Sans MS" charset="0"/>
                  <a:cs typeface="Comic Sans MS" charset="0"/>
                </a:rPr>
                <a:t> separation energies as a function of A</a:t>
              </a:r>
              <a:r>
                <a:rPr lang="en-US" sz="1200" kern="100" baseline="30000" dirty="0">
                  <a:solidFill>
                    <a:srgbClr val="0070C0"/>
                  </a:solidFill>
                  <a:effectLst/>
                  <a:latin typeface="Comic Sans MS" charset="0"/>
                  <a:ea typeface="Comic Sans MS" charset="0"/>
                  <a:cs typeface="Comic Sans MS" charset="0"/>
                </a:rPr>
                <a:t>-2/3</a:t>
              </a:r>
              <a:r>
                <a:rPr lang="en-US" sz="1200" kern="100" dirty="0">
                  <a:solidFill>
                    <a:srgbClr val="0070C0"/>
                  </a:solidFill>
                  <a:effectLst/>
                  <a:latin typeface="Comic Sans MS" charset="0"/>
                  <a:ea typeface="Comic Sans MS" charset="0"/>
                  <a:cs typeface="Comic Sans MS" charset="0"/>
                </a:rPr>
                <a:t>. Predicted results for </a:t>
              </a:r>
              <a:r>
                <a:rPr lang="en-US" sz="1200" kern="100" baseline="30000" dirty="0">
                  <a:solidFill>
                    <a:srgbClr val="0070C0"/>
                  </a:solidFill>
                  <a:effectLst/>
                  <a:latin typeface="Comic Sans MS" charset="0"/>
                  <a:ea typeface="Comic Sans MS" charset="0"/>
                  <a:cs typeface="Comic Sans MS" charset="0"/>
                </a:rPr>
                <a:t>40</a:t>
              </a:r>
              <a:r>
                <a:rPr lang="en-US" sz="1200" kern="100" baseline="-25000" dirty="0">
                  <a:solidFill>
                    <a:srgbClr val="0070C0"/>
                  </a:solidFill>
                  <a:effectLst/>
                  <a:latin typeface="Comic Sans MS" charset="0"/>
                  <a:ea typeface="Comic Sans MS" charset="0"/>
                  <a:cs typeface="Comic Sans MS" charset="0"/>
                </a:rPr>
                <a:t>L</a:t>
              </a:r>
              <a:r>
                <a:rPr lang="en-US" sz="1200" kern="100" dirty="0">
                  <a:solidFill>
                    <a:srgbClr val="0070C0"/>
                  </a:solidFill>
                  <a:effectLst/>
                  <a:latin typeface="Comic Sans MS" charset="0"/>
                  <a:ea typeface="Comic Sans MS" charset="0"/>
                  <a:cs typeface="Comic Sans MS" charset="0"/>
                </a:rPr>
                <a:t>K and </a:t>
              </a:r>
              <a:r>
                <a:rPr lang="en-US" sz="1200" kern="100" baseline="30000" dirty="0">
                  <a:solidFill>
                    <a:srgbClr val="0070C0"/>
                  </a:solidFill>
                  <a:effectLst/>
                  <a:latin typeface="Comic Sans MS" charset="0"/>
                  <a:ea typeface="Comic Sans MS" charset="0"/>
                  <a:cs typeface="Comic Sans MS" charset="0"/>
                </a:rPr>
                <a:t>48</a:t>
              </a:r>
              <a:r>
                <a:rPr lang="en-US" sz="1200" kern="100" baseline="-25000" dirty="0">
                  <a:solidFill>
                    <a:srgbClr val="0070C0"/>
                  </a:solidFill>
                  <a:effectLst/>
                  <a:latin typeface="Comic Sans MS" charset="0"/>
                  <a:ea typeface="Comic Sans MS" charset="0"/>
                  <a:cs typeface="Comic Sans MS" charset="0"/>
                </a:rPr>
                <a:t>L</a:t>
              </a:r>
              <a:r>
                <a:rPr lang="en-US" sz="1200" kern="100" dirty="0">
                  <a:solidFill>
                    <a:srgbClr val="0070C0"/>
                  </a:solidFill>
                  <a:effectLst/>
                  <a:latin typeface="Comic Sans MS" charset="0"/>
                  <a:ea typeface="Comic Sans MS" charset="0"/>
                  <a:cs typeface="Comic Sans MS" charset="0"/>
                </a:rPr>
                <a:t>K are also </a:t>
              </a:r>
              <a:r>
                <a:rPr lang="en-US" sz="1200" kern="100" dirty="0" smtClean="0">
                  <a:solidFill>
                    <a:srgbClr val="0070C0"/>
                  </a:solidFill>
                  <a:effectLst/>
                  <a:latin typeface="Comic Sans MS" charset="0"/>
                  <a:ea typeface="Comic Sans MS" charset="0"/>
                  <a:cs typeface="Comic Sans MS" charset="0"/>
                </a:rPr>
                <a:t>included</a:t>
              </a:r>
              <a:endParaRPr lang="it-IT" sz="1200" kern="100" dirty="0">
                <a:solidFill>
                  <a:srgbClr val="0070C0"/>
                </a:solidFill>
                <a:effectLst/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11" name="テキスト ボックス 2487"/>
            <p:cNvSpPr txBox="1"/>
            <p:nvPr/>
          </p:nvSpPr>
          <p:spPr>
            <a:xfrm>
              <a:off x="3265428" y="2133320"/>
              <a:ext cx="3832761" cy="498645"/>
            </a:xfrm>
            <a:prstGeom prst="rect">
              <a:avLst/>
            </a:prstGeom>
            <a:grp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US" sz="1200" dirty="0">
                  <a:solidFill>
                    <a:srgbClr val="0070C0"/>
                  </a:solidFill>
                  <a:effectLst/>
                  <a:latin typeface="Comic Sans MS" charset="0"/>
                  <a:ea typeface="Comic Sans MS" charset="0"/>
                  <a:cs typeface="Comic Sans MS" charset="0"/>
                </a:rPr>
                <a:t>(b) Experimental results for </a:t>
              </a:r>
              <a:r>
                <a:rPr lang="it-IT" sz="1200" dirty="0">
                  <a:solidFill>
                    <a:srgbClr val="0070C0"/>
                  </a:solidFill>
                  <a:effectLst/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US" sz="1200" dirty="0">
                  <a:solidFill>
                    <a:srgbClr val="0070C0"/>
                  </a:solidFill>
                  <a:effectLst/>
                  <a:latin typeface="Comic Sans MS" charset="0"/>
                  <a:ea typeface="Comic Sans MS" charset="0"/>
                  <a:cs typeface="Comic Sans MS" charset="0"/>
                </a:rPr>
                <a:t> in s, p, d, f and g waves. Red open circles are the AFDMC results obtained including the most recent 2-body plus 3-body hyperon-nucleon phenomenological interaction model (updated from [PED15]).</a:t>
              </a:r>
              <a:endParaRPr lang="it-IT" sz="1200" dirty="0">
                <a:solidFill>
                  <a:srgbClr val="0070C0"/>
                </a:solidFill>
                <a:effectLst/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12" name="テキスト ボックス 2488"/>
            <p:cNvSpPr txBox="1"/>
            <p:nvPr/>
          </p:nvSpPr>
          <p:spPr>
            <a:xfrm>
              <a:off x="-228427" y="2665735"/>
              <a:ext cx="7355168" cy="438459"/>
            </a:xfrm>
            <a:prstGeom prst="rect">
              <a:avLst/>
            </a:prstGeom>
            <a:grp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ts val="1200"/>
                </a:lnSpc>
                <a:spcBef>
                  <a:spcPts val="100"/>
                </a:spcBef>
                <a:spcAft>
                  <a:spcPts val="100"/>
                </a:spcAft>
              </a:pPr>
              <a:endParaRPr lang="it-IT" sz="1600" dirty="0">
                <a:solidFill>
                  <a:srgbClr val="FF0000"/>
                </a:solidFill>
                <a:effectLst/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pic>
          <p:nvPicPr>
            <p:cNvPr id="13" name="図 248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902" y="-103650"/>
              <a:ext cx="2943748" cy="2190817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4" name="図 249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9"/>
            <a:stretch/>
          </p:blipFill>
          <p:spPr bwMode="auto">
            <a:xfrm>
              <a:off x="3571481" y="-91312"/>
              <a:ext cx="2942592" cy="2161794"/>
            </a:xfrm>
            <a:prstGeom prst="rect">
              <a:avLst/>
            </a:prstGeom>
            <a:grpFill/>
            <a:ln>
              <a:noFill/>
            </a:ln>
            <a:extLst>
              <a:ext uri="{53640926-AAD7-44d8-BBD7-CCE9431645EC}">
                <a14:shadowObscured xmlns:a14="http://schemas.microsoft.com/office/drawing/2010/main" xmlns:lc="http://schemas.openxmlformats.org/drawingml/2006/lockedCanvas" xmlns=""/>
              </a:ext>
            </a:extLst>
          </p:spPr>
        </p:pic>
      </p:grpSp>
      <p:sp>
        <p:nvSpPr>
          <p:cNvPr id="5" name="CasellaDiTesto 4"/>
          <p:cNvSpPr txBox="1"/>
          <p:nvPr/>
        </p:nvSpPr>
        <p:spPr>
          <a:xfrm>
            <a:off x="0" y="5623206"/>
            <a:ext cx="9144000" cy="123110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The use </a:t>
            </a:r>
            <a:r>
              <a:rPr lang="en-US" sz="20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of a </a:t>
            </a:r>
            <a:r>
              <a:rPr lang="en-US" sz="2000" baseline="300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20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Pb target appears to be uniquely suited to study </a:t>
            </a:r>
            <a:r>
              <a:rPr lang="it-IT" sz="2000" dirty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0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interactions in a uniform nuclear medium with large neutron </a:t>
            </a:r>
            <a:r>
              <a:rPr lang="en-US" sz="20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excess</a:t>
            </a:r>
          </a:p>
          <a:p>
            <a:r>
              <a:rPr lang="en-US" sz="2000" dirty="0" err="1" smtClean="0">
                <a:solidFill>
                  <a:srgbClr val="DCFFF0"/>
                </a:solidFill>
                <a:latin typeface="Comic Sans MS" charset="0"/>
                <a:ea typeface="Comic Sans MS" charset="0"/>
                <a:cs typeface="Comic Sans MS" charset="0"/>
              </a:rPr>
              <a:t>Jlab</a:t>
            </a:r>
            <a:r>
              <a:rPr lang="en-US" sz="2000" dirty="0" smtClean="0">
                <a:solidFill>
                  <a:srgbClr val="DCFFF0"/>
                </a:solidFill>
                <a:latin typeface="Comic Sans MS" charset="0"/>
                <a:ea typeface="Comic Sans MS" charset="0"/>
                <a:cs typeface="Comic Sans MS" charset="0"/>
              </a:rPr>
              <a:t> is the only lab where to make this experiment</a:t>
            </a:r>
            <a:endParaRPr lang="it-IT" sz="2000" dirty="0">
              <a:solidFill>
                <a:srgbClr val="DCFFF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807356" y="190982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0" y="5052774"/>
            <a:ext cx="8935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Experimental B</a:t>
            </a:r>
            <a:r>
              <a:rPr lang="it-IT" baseline="-25000" dirty="0">
                <a:solidFill>
                  <a:srgbClr val="114ED5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values in s wave and AFDMC calculation results with 2-body </a:t>
            </a:r>
            <a:r>
              <a:rPr lang="it-IT" dirty="0">
                <a:solidFill>
                  <a:srgbClr val="114ED5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 interaction alone, and two different </a:t>
            </a:r>
            <a:r>
              <a:rPr lang="en-US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parametrizations</a:t>
            </a:r>
            <a:r>
              <a:rPr lang="en-US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of the 3-body YN interaction (updated from [LON14]).</a:t>
            </a:r>
            <a:endParaRPr lang="it-IT" dirty="0">
              <a:solidFill>
                <a:srgbClr val="114ED5"/>
              </a:solidFill>
              <a:effectLst/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55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-57681" y="3453968"/>
            <a:ext cx="91440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It is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 complementary </a:t>
            </a:r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(to the </a:t>
            </a:r>
            <a:r>
              <a:rPr lang="en-US" sz="24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40</a:t>
            </a:r>
            <a:r>
              <a:rPr lang="en-US" sz="2400" baseline="-25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Λ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Κ and </a:t>
            </a:r>
            <a:r>
              <a:rPr lang="en-US" sz="2400" baseline="30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48</a:t>
            </a:r>
            <a:r>
              <a:rPr lang="en-US" sz="2400" baseline="-25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Λ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Κ </a:t>
            </a:r>
            <a:r>
              <a:rPr lang="en-US" sz="24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experiment that was approved by PAC 45)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way </a:t>
            </a:r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to address the same problem  (“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hyperon puzzle</a:t>
            </a:r>
            <a:r>
              <a:rPr lang="en-US" sz="24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”). In fact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E12-15-008</a:t>
            </a:r>
            <a:r>
              <a:rPr lang="en-US" sz="2400" i="1" dirty="0" smtClean="0"/>
              <a:t> </a:t>
            </a:r>
            <a:r>
              <a:rPr lang="is-IS" sz="24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will allow us </a:t>
            </a:r>
            <a:r>
              <a:rPr lang="en-US" sz="24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to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extract </a:t>
            </a:r>
            <a:r>
              <a:rPr lang="en-US" sz="24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isospin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dependence of the 3-body</a:t>
            </a:r>
            <a:r>
              <a:rPr lang="en-US" sz="2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8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NN force</a:t>
            </a:r>
            <a:endParaRPr lang="en-US" sz="2400" dirty="0" smtClean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9" name="CasellaDiTesto 8">
            <a:hlinkClick r:id="rId2" action="ppaction://hlinksldjump"/>
          </p:cNvPr>
          <p:cNvSpPr txBox="1"/>
          <p:nvPr/>
        </p:nvSpPr>
        <p:spPr>
          <a:xfrm>
            <a:off x="23894" y="0"/>
            <a:ext cx="911308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Hypernuclear</a:t>
            </a:r>
            <a:r>
              <a:rPr lang="en-US" sz="24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spectroscopy is 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only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method  </a:t>
            </a:r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that can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measure</a:t>
            </a:r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en-US" sz="24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absolute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binding energy </a:t>
            </a:r>
            <a:r>
              <a:rPr lang="en-US" sz="24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for </a:t>
            </a:r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ground and excited states with an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high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accuracy (&lt; 100 </a:t>
            </a:r>
            <a:r>
              <a:rPr lang="en-US" sz="24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KeV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  <a:r>
              <a:rPr lang="it-IT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it-IT" sz="2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-42224" y="2598003"/>
            <a:ext cx="91862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We</a:t>
            </a:r>
            <a:r>
              <a:rPr lang="it-IT" sz="24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are </a:t>
            </a:r>
            <a:r>
              <a:rPr lang="it-IT" sz="24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proposing</a:t>
            </a:r>
            <a:r>
              <a:rPr lang="it-IT" sz="24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 </a:t>
            </a:r>
            <a:r>
              <a:rPr lang="it-IT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 </a:t>
            </a:r>
            <a:r>
              <a:rPr lang="it-IT" sz="24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extend</a:t>
            </a:r>
            <a:r>
              <a:rPr lang="it-IT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4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it-IT" sz="24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experimental</a:t>
            </a:r>
            <a:r>
              <a:rPr lang="it-IT" sz="24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4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study</a:t>
            </a:r>
            <a:r>
              <a:rPr lang="it-IT" sz="24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en-US" sz="24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kaon</a:t>
            </a:r>
            <a:r>
              <a:rPr lang="en-US" sz="24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electroproduction</a:t>
            </a:r>
            <a:r>
              <a:rPr lang="en-US" sz="24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</a:t>
            </a:r>
            <a:r>
              <a:rPr lang="en-US" sz="24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en-US" sz="24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Pb(</a:t>
            </a:r>
            <a:r>
              <a:rPr lang="en-US" sz="24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e,e’K</a:t>
            </a:r>
            <a:r>
              <a:rPr lang="en-US" sz="24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+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  <a:r>
              <a:rPr lang="en-US" sz="24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it-IT" sz="2400" baseline="-250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Tl </a:t>
            </a:r>
            <a:r>
              <a:rPr lang="en-US" sz="24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reaction.</a:t>
            </a:r>
            <a:r>
              <a:rPr lang="it-IT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it-IT" sz="24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3894" y="5120605"/>
            <a:ext cx="9062425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Three-body </a:t>
            </a:r>
            <a:r>
              <a:rPr lang="el-GR" sz="2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Λ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NN  forces </a:t>
            </a:r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are known to be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strongly A-dependent</a:t>
            </a:r>
            <a:r>
              <a:rPr lang="it-IT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,</a:t>
            </a:r>
            <a:r>
              <a:rPr lang="it-IT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4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making</a:t>
            </a:r>
            <a:r>
              <a:rPr lang="it-IT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en-US" sz="24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</a:t>
            </a:r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target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uniquely suited  </a:t>
            </a:r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to study </a:t>
            </a:r>
            <a:r>
              <a:rPr lang="it-IT" sz="28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interaction  </a:t>
            </a:r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in a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uniform nuclear medium with large neutron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excess</a:t>
            </a:r>
            <a:endParaRPr lang="en-US" sz="24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200329"/>
            <a:ext cx="2609816" cy="1397674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982933" y="1700051"/>
            <a:ext cx="43924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Energy </a:t>
            </a:r>
            <a:r>
              <a:rPr lang="it-IT" sz="20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calibration</a:t>
            </a:r>
            <a:r>
              <a:rPr lang="it-IT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IS </a:t>
            </a:r>
            <a:r>
              <a:rPr lang="it-IT" sz="20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important</a:t>
            </a:r>
            <a:r>
              <a:rPr lang="it-IT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!</a:t>
            </a:r>
            <a:endParaRPr lang="it-IT" sz="20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  <p:bldP spid="6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0" y="4854059"/>
            <a:ext cx="9143999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measured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charge density distribution of </a:t>
            </a:r>
            <a:r>
              <a:rPr lang="en-US" sz="18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clearly shows that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 region of nearly constant  density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accounts for a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very large fraction (~70 %) of the nuclear volume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, thus suggesting that  its properties largely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reflect those of uniform nuclear matter in the neutron </a:t>
            </a:r>
            <a:r>
              <a:rPr lang="en-US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star.</a:t>
            </a:r>
            <a:r>
              <a:rPr lang="en-US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validity of this conjecture has been long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established by a comparison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between  the results of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theoretical calculations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and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 data extracted from the </a:t>
            </a:r>
            <a:r>
              <a:rPr lang="en-US" sz="18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Pb(</a:t>
            </a:r>
            <a:r>
              <a:rPr lang="en-US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e,e´p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207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Tl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cross sections measured at NIKHEF in the </a:t>
            </a:r>
            <a:r>
              <a:rPr lang="en-US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1990s</a:t>
            </a:r>
            <a:endParaRPr lang="en-US" sz="1800" dirty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488" y="18950"/>
            <a:ext cx="5408712" cy="477820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624738" y="620688"/>
            <a:ext cx="241175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B.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Frois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and C.N.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Papanicolas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Ann</a:t>
            </a:r>
            <a:r>
              <a:rPr lang="en-US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Rev.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Nucl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en-US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Part. Sci. 37, 133 (</a:t>
            </a:r>
            <a:r>
              <a:rPr lang="en-US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1987)</a:t>
            </a:r>
            <a:endParaRPr lang="it-IT" dirty="0">
              <a:solidFill>
                <a:srgbClr val="114ED5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-1148728" y="32338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-996328" y="33862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-843928" y="35386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-35496" y="984058"/>
            <a:ext cx="914400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</a:t>
            </a:r>
            <a:r>
              <a:rPr lang="en-US" sz="20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framework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has been developed </a:t>
            </a:r>
            <a:r>
              <a:rPr lang="en-US" sz="20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en-US" sz="2000" u="sng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O.Benhar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,</a:t>
            </a:r>
            <a:r>
              <a:rPr lang="en-US" sz="20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P. </a:t>
            </a:r>
            <a:r>
              <a:rPr lang="en-US" sz="20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Bydzowsky</a:t>
            </a:r>
            <a:r>
              <a:rPr lang="en-US" sz="20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20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I.Vidana</a:t>
            </a:r>
            <a:r>
              <a:rPr lang="is-IS" sz="20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)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carry out calculations of the nuclear (</a:t>
            </a:r>
            <a:r>
              <a:rPr lang="en-US" sz="20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e,e’K</a:t>
            </a:r>
            <a:r>
              <a:rPr lang="en-US" sz="20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+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 cross section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within </a:t>
            </a:r>
            <a:r>
              <a:rPr lang="en-US" sz="20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formalism of</a:t>
            </a:r>
            <a:r>
              <a:rPr lang="en-US" sz="20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nuclear many-body theory</a:t>
            </a:r>
            <a:r>
              <a:rPr lang="en-US" sz="20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which has been extensively and</a:t>
            </a:r>
            <a:r>
              <a:rPr lang="en-US" sz="20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successfully employed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to study the proton knockout,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e,e’p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reaction</a:t>
            </a:r>
            <a:r>
              <a:rPr lang="en-US" sz="20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In fact, the clear connection between (</a:t>
            </a:r>
            <a:r>
              <a:rPr lang="en-US" sz="20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e,e’p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) and (</a:t>
            </a:r>
            <a:r>
              <a:rPr lang="en-US" sz="20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e,e’K</a:t>
            </a:r>
            <a:r>
              <a:rPr lang="en-US" sz="2000" baseline="30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+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) processes that naturally emerges from the proposed analysis, shows that the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missing energy spectra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measured in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e,e’p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experiments provide the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baseline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for a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model-independent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determination of the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hyperon binding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energies</a:t>
            </a:r>
            <a:endParaRPr lang="it-IT" sz="20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5242267"/>
            <a:ext cx="91440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hyperon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binding energies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are given by the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difference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between</a:t>
            </a:r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 missing energies measured in (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e,e´K</a:t>
            </a:r>
            <a:r>
              <a:rPr lang="en-US" sz="20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+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and the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proton binding energies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obtained from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 (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e,e´p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cross sections. </a:t>
            </a:r>
            <a:r>
              <a:rPr lang="en-US" sz="20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Hence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e,e´p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 </a:t>
            </a:r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data will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provide the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baseline</a:t>
            </a:r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needed to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extract information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on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hyperon binding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energies</a:t>
            </a:r>
            <a:endParaRPr lang="it-IT" sz="20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-108520" y="111391"/>
            <a:ext cx="92525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Exploiting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K</a:t>
            </a:r>
            <a:r>
              <a:rPr lang="it-IT" sz="2000" baseline="30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+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electroproduction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data to </a:t>
            </a:r>
            <a:r>
              <a:rPr lang="it-IT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constrain</a:t>
            </a:r>
            <a:r>
              <a:rPr lang="it-IT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models</a:t>
            </a:r>
            <a:r>
              <a:rPr lang="it-IT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it-IT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hyperon</a:t>
            </a:r>
            <a:r>
              <a:rPr lang="it-IT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dynamics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requires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 quantitative </a:t>
            </a:r>
            <a:r>
              <a:rPr lang="it-IT" sz="20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understanding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of 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it-IT" sz="20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nucleon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sector</a:t>
            </a:r>
            <a:endParaRPr lang="it-IT" sz="2000" dirty="0">
              <a:solidFill>
                <a:srgbClr val="114ED5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3928770"/>
            <a:ext cx="91440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Microscopic</a:t>
            </a:r>
            <a:r>
              <a:rPr lang="it-IT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calculations</a:t>
            </a:r>
            <a:r>
              <a:rPr lang="it-IT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of the </a:t>
            </a:r>
            <a:r>
              <a:rPr lang="it-IT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Λ</a:t>
            </a:r>
            <a:r>
              <a:rPr lang="it-IT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spectral</a:t>
            </a:r>
            <a:r>
              <a:rPr lang="it-IT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function</a:t>
            </a:r>
            <a:r>
              <a:rPr lang="it-IT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in a </a:t>
            </a:r>
            <a:r>
              <a:rPr lang="it-IT" sz="20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variety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of nuclei, </a:t>
            </a:r>
            <a:r>
              <a:rPr lang="it-IT" sz="20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ranging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from </a:t>
            </a:r>
            <a:r>
              <a:rPr lang="it-IT" sz="20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5</a:t>
            </a:r>
            <a:r>
              <a:rPr lang="it-IT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He to </a:t>
            </a:r>
            <a:r>
              <a:rPr lang="it-IT" sz="20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it-IT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it-IT" sz="20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have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been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recently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carried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out </a:t>
            </a:r>
            <a:r>
              <a:rPr lang="it-IT" sz="20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[</a:t>
            </a:r>
            <a:r>
              <a:rPr lang="it-IT" sz="20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ref.Vidana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]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829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3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2"/>
            <a:ea typeface="ＭＳ Ｐゴシック" charset="-128"/>
            <a:cs typeface="ＭＳ Ｐゴシック" charset="-128"/>
            <a:sym typeface="Symbol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2"/>
            <a:ea typeface="ＭＳ Ｐゴシック" charset="-128"/>
            <a:cs typeface="ＭＳ Ｐゴシック" charset="-128"/>
            <a:sym typeface="Symbol" charset="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16977</TotalTime>
  <Words>1880</Words>
  <Application>Microsoft Macintosh PowerPoint</Application>
  <PresentationFormat>Presentazione su schermo (4:3)</PresentationFormat>
  <Paragraphs>169</Paragraphs>
  <Slides>17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30" baseType="lpstr">
      <vt:lpstr>Cambria Math</vt:lpstr>
      <vt:lpstr>CMR10</vt:lpstr>
      <vt:lpstr>CMU Serif</vt:lpstr>
      <vt:lpstr>Comic Sans MS</vt:lpstr>
      <vt:lpstr>Geneva CY</vt:lpstr>
      <vt:lpstr>ＭＳ Ｐゴシック</vt:lpstr>
      <vt:lpstr>Symbol</vt:lpstr>
      <vt:lpstr>Times New Roman</vt:lpstr>
      <vt:lpstr>Wingdings</vt:lpstr>
      <vt:lpstr>Zapf Dingbats</vt:lpstr>
      <vt:lpstr>ヒラギノ角ゴ Pro W3</vt:lpstr>
      <vt:lpstr>Arial</vt:lpstr>
      <vt:lpstr>Blank Presentation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Franco Garibaldi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Utente di Microsoft Office</cp:lastModifiedBy>
  <cp:revision>1266</cp:revision>
  <cp:lastPrinted>2012-08-24T14:10:36Z</cp:lastPrinted>
  <dcterms:created xsi:type="dcterms:W3CDTF">2013-06-18T14:20:40Z</dcterms:created>
  <dcterms:modified xsi:type="dcterms:W3CDTF">2020-05-22T17:34:34Z</dcterms:modified>
</cp:coreProperties>
</file>