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6" r:id="rId2"/>
    <p:sldId id="263" r:id="rId3"/>
    <p:sldId id="282" r:id="rId4"/>
    <p:sldId id="283" r:id="rId5"/>
    <p:sldId id="293" r:id="rId6"/>
    <p:sldId id="368" r:id="rId7"/>
    <p:sldId id="294" r:id="rId8"/>
    <p:sldId id="377" r:id="rId9"/>
    <p:sldId id="261" r:id="rId10"/>
    <p:sldId id="370" r:id="rId11"/>
    <p:sldId id="262" r:id="rId12"/>
    <p:sldId id="264" r:id="rId13"/>
    <p:sldId id="337" r:id="rId14"/>
    <p:sldId id="371" r:id="rId15"/>
    <p:sldId id="372" r:id="rId16"/>
    <p:sldId id="373" r:id="rId17"/>
    <p:sldId id="269" r:id="rId18"/>
    <p:sldId id="374" r:id="rId19"/>
    <p:sldId id="375" r:id="rId20"/>
    <p:sldId id="274" r:id="rId21"/>
    <p:sldId id="342" r:id="rId22"/>
    <p:sldId id="341" r:id="rId23"/>
    <p:sldId id="268" r:id="rId24"/>
    <p:sldId id="367" r:id="rId25"/>
    <p:sldId id="270" r:id="rId26"/>
    <p:sldId id="271" r:id="rId27"/>
    <p:sldId id="275" r:id="rId28"/>
    <p:sldId id="276" r:id="rId29"/>
    <p:sldId id="277" r:id="rId30"/>
    <p:sldId id="278" r:id="rId31"/>
    <p:sldId id="279" r:id="rId32"/>
    <p:sldId id="280" r:id="rId33"/>
    <p:sldId id="267" r:id="rId34"/>
    <p:sldId id="296" r:id="rId35"/>
    <p:sldId id="285" r:id="rId36"/>
    <p:sldId id="26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2">
          <p15:clr>
            <a:srgbClr val="A4A3A4"/>
          </p15:clr>
        </p15:guide>
        <p15:guide id="2" orient="horz" pos="2220">
          <p15:clr>
            <a:srgbClr val="A4A3A4"/>
          </p15:clr>
        </p15:guide>
        <p15:guide id="3" orient="horz" pos="507">
          <p15:clr>
            <a:srgbClr val="A4A3A4"/>
          </p15:clr>
        </p15:guide>
        <p15:guide id="4" pos="5466">
          <p15:clr>
            <a:srgbClr val="A4A3A4"/>
          </p15:clr>
        </p15:guide>
        <p15:guide id="5" pos="2842">
          <p15:clr>
            <a:srgbClr val="A4A3A4"/>
          </p15:clr>
        </p15:guide>
        <p15:guide id="6" pos="2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4E00"/>
    <a:srgbClr val="000000"/>
    <a:srgbClr val="003A5D"/>
    <a:srgbClr val="4EC1E0"/>
    <a:srgbClr val="C9CACC"/>
    <a:srgbClr val="6D6E71"/>
    <a:srgbClr val="FFFFFF"/>
    <a:srgbClr val="D2E9EE"/>
    <a:srgbClr val="9DBA3B"/>
    <a:srgbClr val="2667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showGuides="1">
      <p:cViewPr varScale="1">
        <p:scale>
          <a:sx n="121" d="100"/>
          <a:sy n="121" d="100"/>
        </p:scale>
        <p:origin x="1904" y="176"/>
      </p:cViewPr>
      <p:guideLst>
        <p:guide orient="horz" pos="3272"/>
        <p:guide orient="horz" pos="2220"/>
        <p:guide orient="horz" pos="507"/>
        <p:guide pos="5466"/>
        <p:guide pos="2842"/>
        <p:guide pos="27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6/23/20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6/23/20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a:t>
            </a:fld>
            <a:endParaRPr lang="en-US"/>
          </a:p>
        </p:txBody>
      </p:sp>
    </p:spTree>
    <p:extLst>
      <p:ext uri="{BB962C8B-B14F-4D97-AF65-F5344CB8AC3E}">
        <p14:creationId xmlns:p14="http://schemas.microsoft.com/office/powerpoint/2010/main" val="182156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 order to accommodate TCP, we need a pragmatic</a:t>
            </a:r>
            <a:r>
              <a:rPr lang="en-US" baseline="0" dirty="0"/>
              <a:t> engineering solution that:</a:t>
            </a:r>
          </a:p>
          <a:p>
            <a:pPr marL="228600" indent="-228600">
              <a:buAutoNum type="arabicParenR"/>
            </a:pPr>
            <a:r>
              <a:rPr lang="en-US" baseline="0" dirty="0"/>
              <a:t>Addresses the needs</a:t>
            </a:r>
          </a:p>
          <a:p>
            <a:pPr marL="228600" indent="-228600">
              <a:buAutoNum type="arabicParenR"/>
            </a:pPr>
            <a:r>
              <a:rPr lang="en-US" baseline="0" dirty="0"/>
              <a:t>Is implementable given financial, policy, and cultural constraints</a:t>
            </a:r>
          </a:p>
          <a:p>
            <a:pPr marL="228600" indent="-228600">
              <a:buAutoNum type="arabicParenR"/>
            </a:pPr>
            <a:r>
              <a:rPr lang="en-US" baseline="0" dirty="0"/>
              <a:t>Can be defended – we cannot ignore security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308084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a:t>The Science DMZ design pattern is a set of </a:t>
            </a:r>
            <a:r>
              <a:rPr lang="en-US" baseline="0" dirty="0" err="1"/>
              <a:t>composable</a:t>
            </a:r>
            <a:r>
              <a:rPr lang="en-US" baseline="0" dirty="0"/>
              <a:t> ideas, including:</a:t>
            </a:r>
          </a:p>
          <a:p>
            <a:pPr marL="228600" indent="-228600">
              <a:buAutoNum type="arabicParenR"/>
            </a:pPr>
            <a:r>
              <a:rPr lang="en-US" baseline="0" dirty="0"/>
              <a:t>The architectural element itself – the Science DMZ enclave</a:t>
            </a:r>
          </a:p>
          <a:p>
            <a:pPr marL="228600" indent="-228600">
              <a:buAutoNum type="arabicParenR"/>
            </a:pPr>
            <a:r>
              <a:rPr lang="en-US" baseline="0" dirty="0"/>
              <a:t>Appropriate security that does not impact performance</a:t>
            </a:r>
          </a:p>
          <a:p>
            <a:pPr marL="228600" indent="-228600">
              <a:buAutoNum type="arabicParenR"/>
            </a:pPr>
            <a:r>
              <a:rPr lang="en-US" baseline="0" dirty="0"/>
              <a:t>Dedicated systems – Data Transfer Nodes</a:t>
            </a:r>
          </a:p>
          <a:p>
            <a:pPr marL="228600" indent="-228600">
              <a:buAutoNum type="arabicParenR"/>
            </a:pPr>
            <a:r>
              <a:rPr lang="en-US" baseline="0" dirty="0"/>
              <a:t>perfSONAR </a:t>
            </a:r>
          </a:p>
          <a:p>
            <a:pPr marL="228600" indent="-228600">
              <a:buAutoNum type="arabicParenR"/>
            </a:pPr>
            <a:endParaRPr lang="en-US" baseline="0" dirty="0"/>
          </a:p>
          <a:p>
            <a:pPr marL="0" indent="0">
              <a:buNone/>
            </a:pPr>
            <a:r>
              <a:rPr lang="en-US" baseline="0" dirty="0"/>
              <a:t>The elements of the Science DMZ can be combined in a variety of ways depending on the need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16</a:t>
            </a:fld>
            <a:endParaRPr lang="en-US" dirty="0"/>
          </a:p>
        </p:txBody>
      </p:sp>
    </p:spTree>
    <p:extLst>
      <p:ext uri="{BB962C8B-B14F-4D97-AF65-F5344CB8AC3E}">
        <p14:creationId xmlns:p14="http://schemas.microsoft.com/office/powerpoint/2010/main" val="1070989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is an abstract cartoon – nobody’s</a:t>
            </a:r>
            <a:r>
              <a:rPr lang="en-US" baseline="0" dirty="0"/>
              <a:t> network looks exactly like this</a:t>
            </a:r>
          </a:p>
          <a:p>
            <a:endParaRPr lang="en-US" baseline="0" dirty="0"/>
          </a:p>
          <a:p>
            <a:r>
              <a:rPr lang="en-US" baseline="0" dirty="0"/>
              <a:t>The diagram has no management LAN, no terminal servers, etc.</a:t>
            </a:r>
          </a:p>
          <a:p>
            <a:endParaRPr lang="en-US" baseline="0" dirty="0"/>
          </a:p>
          <a:p>
            <a:r>
              <a:rPr lang="en-US" baseline="0" dirty="0"/>
              <a:t>However, this is the minimum network diagram that shows the essential Science DMZ components:</a:t>
            </a:r>
          </a:p>
          <a:p>
            <a:pPr marL="228600" indent="-228600">
              <a:buAutoNum type="arabicParenR"/>
            </a:pPr>
            <a:r>
              <a:rPr lang="en-US" baseline="0" dirty="0"/>
              <a:t>Science DMZ enclave</a:t>
            </a:r>
          </a:p>
          <a:p>
            <a:pPr marL="228600" indent="-228600">
              <a:buAutoNum type="arabicParenR"/>
            </a:pPr>
            <a:r>
              <a:rPr lang="en-US" baseline="0" dirty="0"/>
              <a:t>DTN</a:t>
            </a:r>
          </a:p>
          <a:p>
            <a:pPr marL="228600" indent="-228600">
              <a:buAutoNum type="arabicParenR"/>
            </a:pPr>
            <a:r>
              <a:rPr lang="en-US" baseline="0" dirty="0"/>
              <a:t>perfSONAR (in the WAN, at the border, in the Science DMZ)</a:t>
            </a:r>
          </a:p>
          <a:p>
            <a:pPr marL="228600" indent="-228600">
              <a:buAutoNum type="arabicParenR"/>
            </a:pPr>
            <a:r>
              <a:rPr lang="en-US" baseline="0" dirty="0"/>
              <a:t>Security policy controls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3398158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green data path</a:t>
            </a:r>
            <a:r>
              <a:rPr lang="en-US" baseline="0" dirty="0"/>
              <a:t> is susceptible to TCP performance problems stemming from packet loss combined with long distances</a:t>
            </a:r>
          </a:p>
          <a:p>
            <a:endParaRPr lang="en-US" baseline="0" dirty="0"/>
          </a:p>
          <a:p>
            <a:r>
              <a:rPr lang="en-US" baseline="0" dirty="0"/>
              <a:t>The red data path is very low latency – loss matters much less here (though too much loss will still cause problems)</a:t>
            </a:r>
          </a:p>
          <a:p>
            <a:endParaRPr lang="en-US" baseline="0" dirty="0"/>
          </a:p>
          <a:p>
            <a:r>
              <a:rPr lang="en-US" baseline="0" dirty="0"/>
              <a:t>Remember the throughput vs. latency graph</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78663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Applying the Science</a:t>
            </a:r>
            <a:r>
              <a:rPr lang="en-US" baseline="0" dirty="0"/>
              <a:t> DMZ design patterns to a supercomputer center</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Note global </a:t>
            </a:r>
            <a:r>
              <a:rPr lang="en-US" baseline="0" dirty="0"/>
              <a:t>filesystem – avoids double-copy workflow between DTNs and compute resources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DTNs</a:t>
            </a:r>
            <a:r>
              <a:rPr lang="en-US" baseline="0" dirty="0"/>
              <a:t> are not part of major computational resource, and so are not entangled with its config</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Science DMZ does</a:t>
            </a:r>
            <a:r>
              <a:rPr lang="en-US" baseline="0" dirty="0"/>
              <a:t> not look discrete – however, the elements are here</a:t>
            </a:r>
            <a:endParaRPr lang="en-US" dirty="0"/>
          </a:p>
          <a:p>
            <a:endParaRPr lang="en-US" dirty="0"/>
          </a:p>
          <a:p>
            <a:r>
              <a:rPr lang="en-US" baseline="0" dirty="0"/>
              <a:t>Firewall appropriately placed</a:t>
            </a:r>
          </a:p>
          <a:p>
            <a:r>
              <a:rPr lang="en-US" baseline="0" dirty="0"/>
              <a:t>Security for major resources and DTNs implemented in network core</a:t>
            </a:r>
          </a:p>
          <a:p>
            <a:r>
              <a:rPr lang="en-US" baseline="0" dirty="0"/>
              <a:t>PerfSONAR for performance assurance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21</a:t>
            </a:fld>
            <a:endParaRPr lang="en-US" dirty="0"/>
          </a:p>
        </p:txBody>
      </p:sp>
    </p:spTree>
    <p:extLst>
      <p:ext uri="{BB962C8B-B14F-4D97-AF65-F5344CB8AC3E}">
        <p14:creationId xmlns:p14="http://schemas.microsoft.com/office/powerpoint/2010/main" val="5737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DTNs</a:t>
            </a:r>
            <a:r>
              <a:rPr lang="en-US" baseline="0" dirty="0"/>
              <a:t> are not part of major computational resource, and so are not entangled with its config</a:t>
            </a:r>
          </a:p>
          <a:p>
            <a:endParaRPr lang="en-US" baseline="0" dirty="0"/>
          </a:p>
          <a:p>
            <a:r>
              <a:rPr lang="en-US" baseline="0" dirty="0"/>
              <a:t>They are part of the filesystem – the DTNs are the external interface to the filesystem.</a:t>
            </a:r>
          </a:p>
          <a:p>
            <a:endParaRPr lang="en-US" baseline="0"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131861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 portal model:</a:t>
            </a:r>
          </a:p>
          <a:p>
            <a:pPr marL="171450" indent="-171450">
              <a:buFontTx/>
              <a:buChar char="•"/>
            </a:pPr>
            <a:r>
              <a:rPr lang="en-US" dirty="0"/>
              <a:t>Web server with filesystem-level</a:t>
            </a:r>
            <a:r>
              <a:rPr lang="en-US" baseline="0" dirty="0"/>
              <a:t> access to data store</a:t>
            </a:r>
          </a:p>
          <a:p>
            <a:pPr marL="171450" indent="-171450">
              <a:buFontTx/>
              <a:buChar char="•"/>
            </a:pPr>
            <a:r>
              <a:rPr lang="en-US" baseline="0" dirty="0"/>
              <a:t>CGI, </a:t>
            </a:r>
            <a:r>
              <a:rPr lang="en-US" baseline="0" dirty="0" err="1"/>
              <a:t>perl</a:t>
            </a:r>
            <a:r>
              <a:rPr lang="en-US" baseline="0" dirty="0"/>
              <a:t>/python, database, etc. for portal logic all run on the web server</a:t>
            </a:r>
          </a:p>
          <a:p>
            <a:pPr marL="171450" indent="-171450">
              <a:buFontTx/>
              <a:buChar char="•"/>
            </a:pPr>
            <a:r>
              <a:rPr lang="en-US" baseline="0" dirty="0"/>
              <a:t>Evolved in place over 15-ish years</a:t>
            </a:r>
          </a:p>
          <a:p>
            <a:pPr marL="171450" indent="-171450">
              <a:buFontTx/>
              <a:buChar char="•"/>
            </a:pPr>
            <a:endParaRPr lang="en-US" baseline="0" dirty="0"/>
          </a:p>
          <a:p>
            <a:pPr marL="0" indent="0">
              <a:buFontTx/>
              <a:buNone/>
            </a:pPr>
            <a:r>
              <a:rPr lang="en-US" baseline="0" dirty="0"/>
              <a:t>Need to work smarter not harder – re-think the architecture</a:t>
            </a:r>
          </a:p>
          <a:p>
            <a:pPr marL="0" indent="0">
              <a:buFontTx/>
              <a:buNone/>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26</a:t>
            </a:fld>
            <a:endParaRPr lang="en-US"/>
          </a:p>
        </p:txBody>
      </p:sp>
    </p:spTree>
    <p:extLst>
      <p:ext uri="{BB962C8B-B14F-4D97-AF65-F5344CB8AC3E}">
        <p14:creationId xmlns:p14="http://schemas.microsoft.com/office/powerpoint/2010/main" val="23414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a:t>
            </a:r>
            <a:r>
              <a:rPr lang="en-US" baseline="0" dirty="0"/>
              <a:t> to data portals now – how can we take the traditional data portal apart and optimize the pieces for scalability and for deployment in a Science DMZ?</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27</a:t>
            </a:fld>
            <a:endParaRPr lang="en-US"/>
          </a:p>
        </p:txBody>
      </p:sp>
    </p:spTree>
    <p:extLst>
      <p:ext uri="{BB962C8B-B14F-4D97-AF65-F5344CB8AC3E}">
        <p14:creationId xmlns:p14="http://schemas.microsoft.com/office/powerpoint/2010/main" val="51916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fix this?</a:t>
            </a:r>
          </a:p>
          <a:p>
            <a:endParaRPr lang="en-US" dirty="0"/>
          </a:p>
          <a:p>
            <a:r>
              <a:rPr lang="en-US" dirty="0"/>
              <a:t>Borrow ideas from commercial Internet - CDNs</a:t>
            </a:r>
          </a:p>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28</a:t>
            </a:fld>
            <a:endParaRPr lang="en-US"/>
          </a:p>
        </p:txBody>
      </p:sp>
    </p:spTree>
    <p:extLst>
      <p:ext uri="{BB962C8B-B14F-4D97-AF65-F5344CB8AC3E}">
        <p14:creationId xmlns:p14="http://schemas.microsoft.com/office/powerpoint/2010/main" val="234141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Portal logic still runs in the enterprise network. </a:t>
            </a:r>
          </a:p>
          <a:p>
            <a:endParaRPr lang="en-US" dirty="0"/>
          </a:p>
          <a:p>
            <a:r>
              <a:rPr lang="en-US" dirty="0"/>
              <a:t>However, instead of handing</a:t>
            </a:r>
            <a:r>
              <a:rPr lang="en-US" baseline="0" dirty="0"/>
              <a:t> out pointers to data objects stored within the portal server, the portal hands out pointers to data objects stored on the big filesystem and accessible via the DTNs.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29</a:t>
            </a:fld>
            <a:endParaRPr lang="en-US"/>
          </a:p>
        </p:txBody>
      </p:sp>
    </p:spTree>
    <p:extLst>
      <p:ext uri="{BB962C8B-B14F-4D97-AF65-F5344CB8AC3E}">
        <p14:creationId xmlns:p14="http://schemas.microsoft.com/office/powerpoint/2010/main" val="142004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Blue-toned networks are science networks</a:t>
            </a:r>
          </a:p>
        </p:txBody>
      </p:sp>
      <p:sp>
        <p:nvSpPr>
          <p:cNvPr id="4" name="Slide Number Placeholder 3"/>
          <p:cNvSpPr>
            <a:spLocks noGrp="1"/>
          </p:cNvSpPr>
          <p:nvPr>
            <p:ph type="sldNum" sz="quarter" idx="10"/>
          </p:nvPr>
        </p:nvSpPr>
        <p:spPr/>
        <p:txBody>
          <a:bodyPr/>
          <a:lstStyle/>
          <a:p>
            <a:fld id="{203C2CCC-44D0-4B40-9343-1A28B1A2D90A}" type="slidenum">
              <a:rPr lang="en-US" smtClean="0"/>
              <a:pPr/>
              <a:t>5</a:t>
            </a:fld>
            <a:endParaRPr lang="en-US"/>
          </a:p>
        </p:txBody>
      </p:sp>
    </p:spTree>
    <p:extLst>
      <p:ext uri="{BB962C8B-B14F-4D97-AF65-F5344CB8AC3E}">
        <p14:creationId xmlns:p14="http://schemas.microsoft.com/office/powerpoint/2010/main" val="959664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 the portal</a:t>
            </a:r>
            <a:r>
              <a:rPr lang="en-US" baseline="0" dirty="0"/>
              <a:t> hands users references to data objects stored elsewhere. Because those data objects are tied to a name (the Globus endpoint in this case, but it could be any tool), the infrastructure behind that name can be scaled as much as it needs to be scaled….all without touching the portal code.</a:t>
            </a:r>
          </a:p>
          <a:p>
            <a:endParaRPr lang="en-US" baseline="0" dirty="0"/>
          </a:p>
          <a:p>
            <a:r>
              <a:rPr lang="en-US" baseline="0" dirty="0"/>
              <a:t>Large-scale computing facilities can now handle the big data objects, and the portal just needs to refer back to the appropriate service running at the computing facility.</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30</a:t>
            </a:fld>
            <a:endParaRPr lang="en-US"/>
          </a:p>
        </p:txBody>
      </p:sp>
    </p:spTree>
    <p:extLst>
      <p:ext uri="{BB962C8B-B14F-4D97-AF65-F5344CB8AC3E}">
        <p14:creationId xmlns:p14="http://schemas.microsoft.com/office/powerpoint/2010/main" val="353093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latin typeface="Calibri"/>
              </a:rPr>
              <a:pPr>
                <a:defRPr/>
              </a:pPr>
              <a:t>34</a:t>
            </a:fld>
            <a:endParaRPr lang="en-US" dirty="0">
              <a:solidFill>
                <a:prstClr val="black"/>
              </a:solidFill>
              <a:latin typeface="Calibri"/>
            </a:endParaRPr>
          </a:p>
        </p:txBody>
      </p:sp>
    </p:spTree>
    <p:extLst>
      <p:ext uri="{BB962C8B-B14F-4D97-AF65-F5344CB8AC3E}">
        <p14:creationId xmlns:p14="http://schemas.microsoft.com/office/powerpoint/2010/main" val="319879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Blue-toned networks are science networks</a:t>
            </a:r>
          </a:p>
        </p:txBody>
      </p:sp>
      <p:sp>
        <p:nvSpPr>
          <p:cNvPr id="4" name="Slide Number Placeholder 3"/>
          <p:cNvSpPr>
            <a:spLocks noGrp="1"/>
          </p:cNvSpPr>
          <p:nvPr>
            <p:ph type="sldNum" sz="quarter" idx="10"/>
          </p:nvPr>
        </p:nvSpPr>
        <p:spPr/>
        <p:txBody>
          <a:bodyPr/>
          <a:lstStyle/>
          <a:p>
            <a:fld id="{203C2CCC-44D0-4B40-9343-1A28B1A2D90A}" type="slidenum">
              <a:rPr lang="en-US" smtClean="0"/>
              <a:pPr/>
              <a:t>6</a:t>
            </a:fld>
            <a:endParaRPr lang="en-US"/>
          </a:p>
        </p:txBody>
      </p:sp>
    </p:spTree>
    <p:extLst>
      <p:ext uri="{BB962C8B-B14F-4D97-AF65-F5344CB8AC3E}">
        <p14:creationId xmlns:p14="http://schemas.microsoft.com/office/powerpoint/2010/main" val="40666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Human</a:t>
            </a:r>
            <a:r>
              <a:rPr lang="en-US" baseline="0" dirty="0"/>
              <a:t> factors – attention span, ability to manage complexity – these are constant</a:t>
            </a:r>
          </a:p>
          <a:p>
            <a:endParaRPr lang="en-US" baseline="0" dirty="0"/>
          </a:p>
          <a:p>
            <a:r>
              <a:rPr lang="en-US" baseline="0" dirty="0"/>
              <a:t>There is a huge amount of promise in data-intensive science.  Effective use of networks can help realize those benefits.</a:t>
            </a:r>
          </a:p>
          <a:p>
            <a:endParaRPr lang="en-US" baseline="0" dirty="0"/>
          </a:p>
          <a:p>
            <a:r>
              <a:rPr lang="en-US" baseline="0" dirty="0"/>
              <a:t>The Science DMZ model helps address the difficulties scientists often experience with using networks.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190633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Networks</a:t>
            </a:r>
            <a:r>
              <a:rPr lang="en-US" baseline="0" dirty="0"/>
              <a:t> are key.  However, the user interface runs on systems at the edges.</a:t>
            </a:r>
          </a:p>
          <a:p>
            <a:endParaRPr lang="en-US" baseline="0" dirty="0"/>
          </a:p>
          <a:p>
            <a:r>
              <a:rPr lang="en-US" baseline="0" dirty="0"/>
              <a:t>The ordered list of important items is derived from the users of the network:</a:t>
            </a:r>
          </a:p>
          <a:p>
            <a:pPr marL="0" indent="0">
              <a:buFontTx/>
              <a:buNone/>
            </a:pPr>
            <a:r>
              <a:rPr lang="en-US" baseline="0" dirty="0"/>
              <a:t>1) If a tool doesn’t behave correctly, the tool is broken – get another tool</a:t>
            </a:r>
          </a:p>
          <a:p>
            <a:pPr marL="0" indent="0">
              <a:buFontTx/>
              <a:buNone/>
            </a:pPr>
            <a:r>
              <a:rPr lang="en-US" baseline="0" dirty="0"/>
              <a:t>2) If the tool doesn’t behave consistently, I can’t organize my life</a:t>
            </a:r>
          </a:p>
          <a:p>
            <a:pPr marL="0" indent="0">
              <a:buFontTx/>
              <a:buNone/>
            </a:pPr>
            <a:r>
              <a:rPr lang="en-US" baseline="0" dirty="0"/>
              <a:t>3) Among the tools that behave correctly and consistently, choose the tool with the required performance that is easiest to use</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10</a:t>
            </a:fld>
            <a:endParaRPr lang="en-US" dirty="0"/>
          </a:p>
        </p:txBody>
      </p:sp>
    </p:spTree>
    <p:extLst>
      <p:ext uri="{BB962C8B-B14F-4D97-AF65-F5344CB8AC3E}">
        <p14:creationId xmlns:p14="http://schemas.microsoft.com/office/powerpoint/2010/main" val="43746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succinctly</a:t>
            </a:r>
            <a:r>
              <a:rPr lang="en-US" baseline="0" dirty="0"/>
              <a:t> describes </a:t>
            </a:r>
            <a:r>
              <a:rPr lang="en-US" dirty="0"/>
              <a:t>what the end</a:t>
            </a:r>
            <a:r>
              <a:rPr lang="en-US" baseline="0" dirty="0"/>
              <a:t> to end data path must achieve – network, hosts, storage, application</a:t>
            </a:r>
            <a:endParaRPr lang="en-US" dirty="0"/>
          </a:p>
          <a:p>
            <a:r>
              <a:rPr lang="en-US" dirty="0"/>
              <a:t>Green: &lt;=</a:t>
            </a:r>
            <a:r>
              <a:rPr lang="en-US" baseline="0" dirty="0"/>
              <a:t> 100Mbps Throughput (almost all domestic locations can do this) – less than Fast Ethernet!</a:t>
            </a:r>
          </a:p>
          <a:p>
            <a:r>
              <a:rPr lang="en-US" baseline="0" dirty="0"/>
              <a:t>Black: 100Mbps to 10Gbps Throughput (most major research institutions can do this, if its running clean)</a:t>
            </a:r>
          </a:p>
          <a:p>
            <a:r>
              <a:rPr lang="en-US" baseline="0" dirty="0"/>
              <a:t>Blue 10Gbps to 100Gbps Throughput (emerging at major locations)</a:t>
            </a:r>
          </a:p>
          <a:p>
            <a:r>
              <a:rPr lang="en-US" baseline="0" dirty="0"/>
              <a:t>Orange &gt; 100Gbps Throughput (future for many)</a:t>
            </a:r>
          </a:p>
          <a:p>
            <a:r>
              <a:rPr lang="en-US" baseline="0" dirty="0"/>
              <a:t>Note: 1TB/hour and 100TB/week fit easily within 10G of throughput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386926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application sees the network as</a:t>
            </a:r>
            <a:r>
              <a:rPr lang="en-US" baseline="0" dirty="0"/>
              <a:t> a socket.</a:t>
            </a:r>
          </a:p>
          <a:p>
            <a:endParaRPr lang="en-US" baseline="0" dirty="0"/>
          </a:p>
          <a:p>
            <a:r>
              <a:rPr lang="en-US" baseline="0" dirty="0"/>
              <a:t>The socket interface does not provide path diagnostics or other troubleshooting information.</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TCP behaves as it does because of measures taken in the 1980s to fix the congestion collapse of the Internet</a:t>
            </a:r>
            <a:endParaRPr lang="en-US" dirty="0"/>
          </a:p>
          <a:p>
            <a:endParaRPr lang="en-US" baseline="0" dirty="0"/>
          </a:p>
          <a:p>
            <a:r>
              <a:rPr lang="en-US" baseline="0" dirty="0"/>
              <a:t>TCP makes a promise to the application – TCP will get the data to the other end, or TCP will return an error.  TCP makes no promises about performance.</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300905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13</a:t>
            </a:fld>
            <a:endParaRPr lang="en-US" dirty="0"/>
          </a:p>
        </p:txBody>
      </p:sp>
    </p:spTree>
    <p:extLst>
      <p:ext uri="{BB962C8B-B14F-4D97-AF65-F5344CB8AC3E}">
        <p14:creationId xmlns:p14="http://schemas.microsoft.com/office/powerpoint/2010/main" val="268119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Do</a:t>
            </a:r>
            <a:r>
              <a:rPr lang="en-US" baseline="0" dirty="0"/>
              <a:t> not underestimate the value of three TCP improvements:</a:t>
            </a:r>
          </a:p>
          <a:p>
            <a:pPr marL="228600" indent="-228600">
              <a:buAutoNum type="arabicParenR"/>
            </a:pPr>
            <a:r>
              <a:rPr lang="en-US" baseline="0" dirty="0"/>
              <a:t>RFC1323 (window scaling)</a:t>
            </a:r>
          </a:p>
          <a:p>
            <a:pPr marL="228600" indent="-228600">
              <a:buAutoNum type="arabicParenR"/>
            </a:pPr>
            <a:r>
              <a:rPr lang="en-US" baseline="0" dirty="0"/>
              <a:t>Kernel autotuning</a:t>
            </a:r>
          </a:p>
          <a:p>
            <a:pPr marL="228600" indent="-228600">
              <a:buAutoNum type="arabicParenR"/>
            </a:pPr>
            <a:r>
              <a:rPr lang="en-US" baseline="0" dirty="0"/>
              <a:t>Improved congestion algorithms</a:t>
            </a:r>
          </a:p>
          <a:p>
            <a:pPr marL="228600" indent="-228600">
              <a:buAutoNum type="arabicParenR"/>
            </a:pPr>
            <a:endParaRPr lang="en-US" baseline="0" dirty="0"/>
          </a:p>
          <a:p>
            <a:pPr marL="0" indent="0">
              <a:buNone/>
            </a:pPr>
            <a:r>
              <a:rPr lang="en-US" baseline="0" dirty="0"/>
              <a:t>However, loss + latency is still a performance killer.</a:t>
            </a:r>
          </a:p>
          <a:p>
            <a:pPr marL="0" indent="0">
              <a:buNone/>
            </a:pPr>
            <a:r>
              <a:rPr lang="en-US" baseline="0" dirty="0"/>
              <a:t>TCP must be accommodated – this is our job as engineers and architects</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1734049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130425"/>
            <a:ext cx="7762875" cy="1470025"/>
          </a:xfrm>
        </p:spPr>
        <p:txBody>
          <a:bodyPr/>
          <a:lstStyle>
            <a:lvl1pPr>
              <a:defRPr sz="4400" b="0"/>
            </a:lvl1pPr>
          </a:lstStyle>
          <a:p>
            <a:r>
              <a:rPr lang="en-US" dirty="0"/>
              <a:t>Click to edit Master title style</a:t>
            </a:r>
          </a:p>
        </p:txBody>
      </p:sp>
      <p:sp>
        <p:nvSpPr>
          <p:cNvPr id="3" name="Subtitle 2"/>
          <p:cNvSpPr>
            <a:spLocks noGrp="1"/>
          </p:cNvSpPr>
          <p:nvPr>
            <p:ph type="subTitle" idx="1"/>
          </p:nvPr>
        </p:nvSpPr>
        <p:spPr>
          <a:xfrm>
            <a:off x="914400" y="3869267"/>
            <a:ext cx="3597275" cy="1325033"/>
          </a:xfrm>
        </p:spPr>
        <p:txBody>
          <a:bodyPr anchor="b" anchorCtr="0">
            <a:noAutofit/>
          </a:bodyPr>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06FCC22-31A9-5F4D-8313-F772C1EE39BB}"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DO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4467" y="5832094"/>
            <a:ext cx="1572768" cy="524256"/>
          </a:xfrm>
          <a:prstGeom prst="rect">
            <a:avLst/>
          </a:prstGeom>
        </p:spPr>
      </p:pic>
      <p:pic>
        <p:nvPicPr>
          <p:cNvPr id="8" name="Picture 7" descr="Lab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5667502"/>
            <a:ext cx="908304" cy="688848"/>
          </a:xfrm>
          <a:prstGeom prst="rect">
            <a:avLst/>
          </a:prstGeom>
        </p:spPr>
      </p:pic>
      <p:pic>
        <p:nvPicPr>
          <p:cNvPr id="9" name="Picture 8" descr="ESnet_Logo_Head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4333" y="651933"/>
            <a:ext cx="3288792" cy="960120"/>
          </a:xfrm>
          <a:prstGeom prst="rect">
            <a:avLst/>
          </a:prstGeom>
        </p:spPr>
      </p:pic>
      <p:sp>
        <p:nvSpPr>
          <p:cNvPr id="11" name="Text Placeholder 10"/>
          <p:cNvSpPr>
            <a:spLocks noGrp="1"/>
          </p:cNvSpPr>
          <p:nvPr>
            <p:ph type="body" sz="quarter" idx="13"/>
          </p:nvPr>
        </p:nvSpPr>
        <p:spPr>
          <a:xfrm>
            <a:off x="5116513" y="3868738"/>
            <a:ext cx="3570287" cy="1325562"/>
          </a:xfrm>
        </p:spPr>
        <p:txBody>
          <a:bodyPr anchor="b" anchorCtr="0">
            <a:noAutofit/>
          </a:bodyPr>
          <a:lstStyle>
            <a:lvl1pPr marL="0" indent="0">
              <a:buNone/>
              <a:defRPr sz="1400"/>
            </a:lvl1pPr>
            <a:lvl2pPr marL="230188" indent="0">
              <a:buNone/>
              <a:defRPr sz="1400"/>
            </a:lvl2pPr>
            <a:lvl3pPr marL="458787" indent="0">
              <a:buNone/>
              <a:defRPr sz="1400"/>
            </a:lvl3pPr>
            <a:lvl4pPr marL="684212" indent="0">
              <a:buNone/>
              <a:defRPr sz="1400"/>
            </a:lvl4pPr>
            <a:lvl5pPr marL="912812" indent="0">
              <a:buNone/>
              <a:defRPr sz="1400"/>
            </a:lvl5pPr>
          </a:lstStyle>
          <a:p>
            <a:pPr lvl="0"/>
            <a:r>
              <a:rPr lang="en-US" dirty="0"/>
              <a:t>Click to edit Master text styles</a:t>
            </a:r>
          </a:p>
        </p:txBody>
      </p:sp>
    </p:spTree>
    <p:extLst>
      <p:ext uri="{BB962C8B-B14F-4D97-AF65-F5344CB8AC3E}">
        <p14:creationId xmlns:p14="http://schemas.microsoft.com/office/powerpoint/2010/main" val="195586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832225"/>
            <a:ext cx="7772400" cy="1362075"/>
          </a:xfrm>
        </p:spPr>
        <p:txBody>
          <a:bodyPr anchor="t"/>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914400" y="2024063"/>
            <a:ext cx="7772400" cy="1500187"/>
          </a:xfrm>
        </p:spPr>
        <p:txBody>
          <a:bodyPr tIns="45720" bIns="182880"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ESnet_Logo_Foot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304917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92CCB-F61C-654B-AF4D-73C61C68761F}" type="datetime1">
              <a:rPr lang="en-US" smtClean="0"/>
              <a:pPr/>
              <a:t>6/23/20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BE3FF4A-E192-594D-85D2-961A895021F6}" type="datetime1">
              <a:rPr lang="en-US" smtClean="0"/>
              <a:pPr/>
              <a:t>6/23/20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3101F21-67A6-0545-9EC8-D77229149F1E}" type="datetime1">
              <a:rPr lang="en-US" smtClean="0"/>
              <a:pPr/>
              <a:t>6/23/20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6/23/20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1"/>
            <a:ext cx="8229600" cy="4344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30274" y="6483355"/>
            <a:ext cx="168592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6/23/20</a:t>
            </a:fld>
            <a:endParaRPr lang="en-US" dirty="0"/>
          </a:p>
        </p:txBody>
      </p:sp>
      <p:sp>
        <p:nvSpPr>
          <p:cNvPr id="5" name="Footer Placeholder 4"/>
          <p:cNvSpPr>
            <a:spLocks noGrp="1"/>
          </p:cNvSpPr>
          <p:nvPr>
            <p:ph type="ftr" sz="quarter" idx="3"/>
          </p:nvPr>
        </p:nvSpPr>
        <p:spPr>
          <a:xfrm>
            <a:off x="4572000" y="6483355"/>
            <a:ext cx="4114800" cy="365125"/>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0" y="6483355"/>
            <a:ext cx="44767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pic>
        <p:nvPicPr>
          <p:cNvPr id="7" name="Picture 6" descr="ESnet_Logo_Footer.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ngage@es.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asterdata.es.net/fasterdata-home/requirements-and-expecta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engage@es.net"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mailto:engage@es.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engage@es.ne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engage@es.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ngage@es.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ngage@es.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engage@es.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engage@e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engage@es.n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ngage@es.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hyperlink" Target="mailto:engage@es.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engage@es.net" TargetMode="External"/><Relationship Id="rId3" Type="http://schemas.openxmlformats.org/officeDocument/2006/relationships/hyperlink" Target="http://www.es.net/assets/pubs_presos/sc13sciDMZ-final.pdf" TargetMode="External"/><Relationship Id="rId7" Type="http://schemas.openxmlformats.org/officeDocument/2006/relationships/hyperlink" Target="https://www.globus.org/" TargetMode="External"/><Relationship Id="rId2" Type="http://schemas.openxmlformats.org/officeDocument/2006/relationships/hyperlink" Target="http://fasterdata.es.net/" TargetMode="External"/><Relationship Id="rId1" Type="http://schemas.openxmlformats.org/officeDocument/2006/relationships/slideLayout" Target="../slideLayouts/slideLayout2.xml"/><Relationship Id="rId6" Type="http://schemas.openxmlformats.org/officeDocument/2006/relationships/hyperlink" Target="http://www.perfsonar.net" TargetMode="External"/><Relationship Id="rId5" Type="http://schemas.openxmlformats.org/officeDocument/2006/relationships/hyperlink" Target="http://fasterdata.es.net/performance-testing/perfsonar/" TargetMode="External"/><Relationship Id="rId4" Type="http://schemas.openxmlformats.org/officeDocument/2006/relationships/hyperlink" Target="mailto:sympa@lists.lbl.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es.net/" TargetMode="External"/><Relationship Id="rId2" Type="http://schemas.openxmlformats.org/officeDocument/2006/relationships/hyperlink" Target="http://my.es.net/" TargetMode="External"/><Relationship Id="rId1" Type="http://schemas.openxmlformats.org/officeDocument/2006/relationships/slideLayout" Target="../slideLayouts/slideLayout1.xml"/><Relationship Id="rId4" Type="http://schemas.openxmlformats.org/officeDocument/2006/relationships/hyperlink" Target="http://fasterdata.e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engage@es.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Science Networks</a:t>
            </a:r>
          </a:p>
        </p:txBody>
      </p:sp>
      <p:sp>
        <p:nvSpPr>
          <p:cNvPr id="3"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dirty="0"/>
              <a:t>Eli Dart, Network Engineer</a:t>
            </a:r>
          </a:p>
          <a:p>
            <a:pPr>
              <a:spcBef>
                <a:spcPts val="300"/>
              </a:spcBef>
              <a:spcAft>
                <a:spcPts val="300"/>
              </a:spcAft>
            </a:pPr>
            <a:r>
              <a:rPr lang="en-US" sz="1800" dirty="0"/>
              <a:t>ESnet Science Engagement</a:t>
            </a:r>
          </a:p>
          <a:p>
            <a:pPr>
              <a:spcBef>
                <a:spcPts val="300"/>
              </a:spcBef>
              <a:spcAft>
                <a:spcPts val="300"/>
              </a:spcAft>
            </a:pPr>
            <a:r>
              <a:rPr lang="en-US" sz="1800" dirty="0"/>
              <a:t>Lawrence Berkeley National Laboratory</a:t>
            </a:r>
          </a:p>
        </p:txBody>
      </p:sp>
      <p:sp>
        <p:nvSpPr>
          <p:cNvPr id="4" name="Text Placeholder 3"/>
          <p:cNvSpPr>
            <a:spLocks noGrp="1"/>
          </p:cNvSpPr>
          <p:nvPr>
            <p:ph type="body" sz="quarter" idx="13"/>
          </p:nvPr>
        </p:nvSpPr>
        <p:spPr/>
        <p:txBody>
          <a:bodyPr/>
          <a:lstStyle/>
          <a:p>
            <a:r>
              <a:rPr lang="en-US" dirty="0"/>
              <a:t>NUG User Facilities SIG</a:t>
            </a:r>
          </a:p>
          <a:p>
            <a:r>
              <a:rPr lang="en-US" dirty="0"/>
              <a:t>Berkeley, CA</a:t>
            </a:r>
          </a:p>
          <a:p>
            <a:r>
              <a:rPr lang="en-US" dirty="0"/>
              <a:t>June 24, 2020</a:t>
            </a:r>
          </a:p>
        </p:txBody>
      </p:sp>
      <p:cxnSp>
        <p:nvCxnSpPr>
          <p:cNvPr id="5" name="Straight Connector 4"/>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35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Central Role of the Network</a:t>
            </a:r>
          </a:p>
        </p:txBody>
      </p:sp>
      <p:sp>
        <p:nvSpPr>
          <p:cNvPr id="3" name="Content Placeholder 2"/>
          <p:cNvSpPr>
            <a:spLocks noGrp="1"/>
          </p:cNvSpPr>
          <p:nvPr>
            <p:ph idx="1"/>
          </p:nvPr>
        </p:nvSpPr>
        <p:spPr>
          <a:xfrm>
            <a:off x="457200" y="1612901"/>
            <a:ext cx="8229600" cy="4703763"/>
          </a:xfrm>
        </p:spPr>
        <p:txBody>
          <a:bodyPr>
            <a:normAutofit/>
          </a:bodyPr>
          <a:lstStyle/>
          <a:p>
            <a:r>
              <a:rPr lang="en-US" sz="1900" dirty="0"/>
              <a:t>The very structure of modern science assumes science networks exist: high performance, feature rich, global scope</a:t>
            </a:r>
          </a:p>
          <a:p>
            <a:r>
              <a:rPr lang="en-US" sz="1900" dirty="0"/>
              <a:t>What is “The Network” anyway?</a:t>
            </a:r>
          </a:p>
          <a:p>
            <a:pPr lvl="1"/>
            <a:r>
              <a:rPr lang="en-US" sz="1800" dirty="0">
                <a:sym typeface="Wingdings"/>
              </a:rPr>
              <a:t>“The Network” is the set of devices and applications involved in the use of a remote resource</a:t>
            </a:r>
          </a:p>
          <a:p>
            <a:pPr lvl="2"/>
            <a:r>
              <a:rPr lang="en-US" sz="1800" dirty="0">
                <a:sym typeface="Wingdings"/>
              </a:rPr>
              <a:t>This is not about supercomputer interconnects</a:t>
            </a:r>
          </a:p>
          <a:p>
            <a:pPr lvl="2"/>
            <a:r>
              <a:rPr lang="en-US" sz="1800" dirty="0">
                <a:sym typeface="Wingdings"/>
              </a:rPr>
              <a:t>This is about data flow from experiment to analysis, between facilities, etc.</a:t>
            </a:r>
          </a:p>
          <a:p>
            <a:pPr lvl="1"/>
            <a:r>
              <a:rPr lang="en-US" sz="1800" dirty="0">
                <a:sym typeface="Wingdings"/>
              </a:rPr>
              <a:t>User interfaces for “The Network” – portal, data transfer tool, workflow engine</a:t>
            </a:r>
          </a:p>
          <a:p>
            <a:pPr lvl="1"/>
            <a:r>
              <a:rPr lang="en-US" sz="1800" dirty="0">
                <a:sym typeface="Wingdings"/>
              </a:rPr>
              <a:t>Therefore, servers and applications must also be considered</a:t>
            </a:r>
          </a:p>
          <a:p>
            <a:r>
              <a:rPr lang="en-US" sz="1900" dirty="0">
                <a:sym typeface="Wingdings"/>
              </a:rPr>
              <a:t>What is important?  Ordered list:</a:t>
            </a:r>
          </a:p>
          <a:p>
            <a:pPr marL="685800" lvl="1" indent="-457200">
              <a:buFont typeface="+mj-lt"/>
              <a:buAutoNum type="arabicPeriod"/>
            </a:pPr>
            <a:r>
              <a:rPr lang="en-US" sz="1800" dirty="0">
                <a:sym typeface="Wingdings"/>
              </a:rPr>
              <a:t>Correctness</a:t>
            </a:r>
          </a:p>
          <a:p>
            <a:pPr marL="685800" lvl="1" indent="-457200">
              <a:buFont typeface="+mj-lt"/>
              <a:buAutoNum type="arabicPeriod"/>
            </a:pPr>
            <a:r>
              <a:rPr lang="en-US" sz="1800" dirty="0">
                <a:sym typeface="Wingdings"/>
              </a:rPr>
              <a:t>Consistency</a:t>
            </a:r>
          </a:p>
          <a:p>
            <a:pPr marL="685800" lvl="1" indent="-457200">
              <a:buFont typeface="+mj-lt"/>
              <a:buAutoNum type="arabicPeriod"/>
            </a:pPr>
            <a:r>
              <a:rPr lang="en-US" sz="1800" dirty="0">
                <a:sym typeface="Wingdings"/>
              </a:rPr>
              <a:t>Performance</a:t>
            </a:r>
            <a:endParaRPr lang="en-US" sz="1800" dirty="0"/>
          </a:p>
          <a:p>
            <a:endParaRPr lang="en-US" sz="1800" dirty="0">
              <a:sym typeface="Wingdings"/>
            </a:endParaRPr>
          </a:p>
        </p:txBody>
      </p:sp>
      <p:sp>
        <p:nvSpPr>
          <p:cNvPr id="8"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9"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330498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147640"/>
            <a:ext cx="8267701" cy="999865"/>
          </a:xfrm>
        </p:spPr>
        <p:txBody>
          <a:bodyPr/>
          <a:lstStyle/>
          <a:p>
            <a:r>
              <a:rPr lang="en-US" sz="3200" dirty="0"/>
              <a:t>Performance At Different Data Scales</a:t>
            </a:r>
          </a:p>
        </p:txBody>
      </p:sp>
      <p:sp>
        <p:nvSpPr>
          <p:cNvPr id="7" name="Text Box 1030"/>
          <p:cNvSpPr txBox="1">
            <a:spLocks noChangeArrowheads="1"/>
          </p:cNvSpPr>
          <p:nvPr/>
        </p:nvSpPr>
        <p:spPr bwMode="auto">
          <a:xfrm>
            <a:off x="1130300" y="5176839"/>
            <a:ext cx="8026400" cy="1200314"/>
          </a:xfrm>
          <a:prstGeom prst="rect">
            <a:avLst/>
          </a:prstGeom>
          <a:noFill/>
          <a:ln w="9525">
            <a:noFill/>
            <a:miter lim="800000"/>
            <a:headEnd/>
            <a:tailEnd/>
          </a:ln>
          <a:effectLst/>
        </p:spPr>
        <p:txBody>
          <a:bodyPr wrap="square" lIns="91427" tIns="45713" rIns="91427" bIns="45713">
            <a:prstTxWarp prst="textNoShape">
              <a:avLst/>
            </a:prstTxWarp>
            <a:spAutoFit/>
          </a:bodyPr>
          <a:lstStyle/>
          <a:p>
            <a:pPr>
              <a:spcBef>
                <a:spcPct val="50000"/>
              </a:spcBef>
            </a:pPr>
            <a:r>
              <a:rPr lang="en-US" dirty="0">
                <a:latin typeface="Helvetica" pitchFamily="-112" charset="0"/>
              </a:rPr>
              <a:t>This table available at:</a:t>
            </a:r>
          </a:p>
          <a:p>
            <a:pPr>
              <a:spcBef>
                <a:spcPct val="50000"/>
              </a:spcBef>
            </a:pPr>
            <a:r>
              <a:rPr lang="en-US" dirty="0">
                <a:latin typeface="Helvetica" pitchFamily="-112" charset="0"/>
                <a:hlinkClick r:id="rId3"/>
              </a:rPr>
              <a:t>http://fasterdata.es.net/fasterdata-home/requirements-and-expectations/</a:t>
            </a:r>
            <a:endParaRPr lang="en-US" dirty="0">
              <a:latin typeface="Helvetica" pitchFamily="-112" charset="0"/>
            </a:endParaRPr>
          </a:p>
          <a:p>
            <a:pPr>
              <a:spcBef>
                <a:spcPct val="50000"/>
              </a:spcBef>
            </a:pPr>
            <a:endParaRPr lang="en-US" dirty="0">
              <a:latin typeface="Helvetica" pitchFamily="-112" charset="0"/>
            </a:endParaRPr>
          </a:p>
        </p:txBody>
      </p:sp>
      <p:pic>
        <p:nvPicPr>
          <p:cNvPr id="8" name="Picture 7" descr="rat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748" y="1147503"/>
            <a:ext cx="8740488" cy="4029336"/>
          </a:xfrm>
          <a:prstGeom prst="rect">
            <a:avLst/>
          </a:prstGeom>
        </p:spPr>
      </p:pic>
      <p:sp>
        <p:nvSpPr>
          <p:cNvPr id="11"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12"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80369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TCP – Ubiquitous and Fragile</a:t>
            </a:r>
          </a:p>
        </p:txBody>
      </p:sp>
      <p:sp>
        <p:nvSpPr>
          <p:cNvPr id="3" name="Content Placeholder 2"/>
          <p:cNvSpPr>
            <a:spLocks noGrp="1"/>
          </p:cNvSpPr>
          <p:nvPr>
            <p:ph idx="1"/>
          </p:nvPr>
        </p:nvSpPr>
        <p:spPr/>
        <p:txBody>
          <a:bodyPr>
            <a:normAutofit/>
          </a:bodyPr>
          <a:lstStyle/>
          <a:p>
            <a:r>
              <a:rPr lang="en-US" dirty="0"/>
              <a:t>Networks provide connectivity between hosts – how do hosts see the network?</a:t>
            </a:r>
          </a:p>
          <a:p>
            <a:pPr lvl="1"/>
            <a:r>
              <a:rPr lang="en-US" dirty="0"/>
              <a:t>From an application’s perspective, the interface to “the other end” is a socket</a:t>
            </a:r>
          </a:p>
          <a:p>
            <a:pPr lvl="1"/>
            <a:r>
              <a:rPr lang="en-US" dirty="0"/>
              <a:t>Communication is between applications – mostly over TCP</a:t>
            </a:r>
          </a:p>
          <a:p>
            <a:r>
              <a:rPr lang="en-US" dirty="0"/>
              <a:t>TCP – the fragile workhorse</a:t>
            </a:r>
          </a:p>
          <a:p>
            <a:pPr lvl="1"/>
            <a:r>
              <a:rPr lang="en-US" dirty="0"/>
              <a:t>TCP is (for very good reasons) timid – packet loss is interpreted as congestion</a:t>
            </a:r>
          </a:p>
          <a:p>
            <a:pPr lvl="1"/>
            <a:r>
              <a:rPr lang="en-US" dirty="0"/>
              <a:t>Packet loss in conjunction with latency is a performance killer</a:t>
            </a:r>
          </a:p>
          <a:p>
            <a:pPr lvl="1"/>
            <a:r>
              <a:rPr lang="en-US" dirty="0"/>
              <a:t>Like it or not, TCP is used for the vast majority of data transfer applications (more than 95% of ESnet traffic is TCP)</a:t>
            </a:r>
          </a:p>
        </p:txBody>
      </p:sp>
      <p:sp>
        <p:nvSpPr>
          <p:cNvPr id="5"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6"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243198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875" y="11113"/>
            <a:ext cx="7285038" cy="1143000"/>
          </a:xfrm>
        </p:spPr>
        <p:txBody>
          <a:bodyPr/>
          <a:lstStyle/>
          <a:p>
            <a:r>
              <a:rPr lang="en-US">
                <a:latin typeface="Arial Narrow" charset="0"/>
              </a:rPr>
              <a:t>A small amount of packet loss makes a huge difference in TCP performance</a:t>
            </a:r>
          </a:p>
        </p:txBody>
      </p:sp>
      <p:sp>
        <p:nvSpPr>
          <p:cNvPr id="23554" name="Content Placeholder 2"/>
          <p:cNvSpPr>
            <a:spLocks noGrp="1"/>
          </p:cNvSpPr>
          <p:nvPr>
            <p:ph idx="1"/>
          </p:nvPr>
        </p:nvSpPr>
        <p:spPr/>
        <p:txBody>
          <a:bodyPr/>
          <a:lstStyle/>
          <a:p>
            <a:endParaRPr lang="en-US">
              <a:latin typeface="Arial Narrow" charset="0"/>
            </a:endParaRPr>
          </a:p>
        </p:txBody>
      </p:sp>
      <p:pic>
        <p:nvPicPr>
          <p:cNvPr id="2355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163" y="1362075"/>
            <a:ext cx="8767762" cy="513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ular Callout 6"/>
          <p:cNvSpPr/>
          <p:nvPr/>
        </p:nvSpPr>
        <p:spPr>
          <a:xfrm>
            <a:off x="2171700" y="3455988"/>
            <a:ext cx="838200" cy="466725"/>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2506663"/>
            <a:ext cx="836612" cy="633412"/>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3467100"/>
            <a:ext cx="836612" cy="465139"/>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90" y="3790949"/>
            <a:ext cx="928687" cy="465139"/>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3117849"/>
            <a:ext cx="1281112" cy="465139"/>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5872163"/>
            <a:ext cx="8350250"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6189663"/>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6196013"/>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6189663"/>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2" y="6188075"/>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5881689"/>
            <a:ext cx="1778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5880101"/>
            <a:ext cx="15636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90" y="5880101"/>
            <a:ext cx="19843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7" y="5878514"/>
            <a:ext cx="17319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3448052" y="2514600"/>
            <a:ext cx="338772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sp>
        <p:nvSpPr>
          <p:cNvPr id="24"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25"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414488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Working With TCP In Practice</a:t>
            </a:r>
          </a:p>
        </p:txBody>
      </p:sp>
      <p:sp>
        <p:nvSpPr>
          <p:cNvPr id="3" name="Content Placeholder 2"/>
          <p:cNvSpPr>
            <a:spLocks noGrp="1"/>
          </p:cNvSpPr>
          <p:nvPr>
            <p:ph idx="1"/>
          </p:nvPr>
        </p:nvSpPr>
        <p:spPr>
          <a:xfrm>
            <a:off x="457200" y="1519807"/>
            <a:ext cx="8229600" cy="4830772"/>
          </a:xfrm>
        </p:spPr>
        <p:txBody>
          <a:bodyPr>
            <a:normAutofit/>
          </a:bodyPr>
          <a:lstStyle/>
          <a:p>
            <a:r>
              <a:rPr lang="en-US" dirty="0"/>
              <a:t>Far easier to support TCP than to fix TCP</a:t>
            </a:r>
          </a:p>
          <a:p>
            <a:pPr lvl="1"/>
            <a:r>
              <a:rPr lang="en-US" dirty="0"/>
              <a:t>People have been trying to fix TCP for years – only some success</a:t>
            </a:r>
          </a:p>
          <a:p>
            <a:pPr lvl="2"/>
            <a:r>
              <a:rPr lang="en-US" dirty="0"/>
              <a:t>RFC1323</a:t>
            </a:r>
          </a:p>
          <a:p>
            <a:pPr lvl="2"/>
            <a:r>
              <a:rPr lang="en-US" dirty="0"/>
              <a:t>Buffer autotuning</a:t>
            </a:r>
          </a:p>
          <a:p>
            <a:pPr lvl="1"/>
            <a:r>
              <a:rPr lang="en-US" dirty="0"/>
              <a:t>Like it or not we’re stuck with TCP in the general case</a:t>
            </a:r>
          </a:p>
          <a:p>
            <a:r>
              <a:rPr lang="en-US" dirty="0"/>
              <a:t>Pragmatically speaking, we must accommodate TCP</a:t>
            </a:r>
          </a:p>
          <a:p>
            <a:pPr lvl="1"/>
            <a:r>
              <a:rPr lang="en-US" dirty="0"/>
              <a:t>Sufficient bandwidth to avoid congestion</a:t>
            </a:r>
          </a:p>
          <a:p>
            <a:pPr lvl="1"/>
            <a:r>
              <a:rPr lang="en-US" dirty="0"/>
              <a:t>Zero packet loss</a:t>
            </a:r>
          </a:p>
          <a:p>
            <a:pPr lvl="1"/>
            <a:r>
              <a:rPr lang="en-US" dirty="0"/>
              <a:t>Verifiable infrastructure</a:t>
            </a:r>
          </a:p>
          <a:p>
            <a:pPr lvl="2"/>
            <a:r>
              <a:rPr lang="en-US" dirty="0"/>
              <a:t>Networks are complex</a:t>
            </a:r>
          </a:p>
          <a:p>
            <a:pPr lvl="2"/>
            <a:r>
              <a:rPr lang="en-US" dirty="0"/>
              <a:t>Must be able to locate problems quickly</a:t>
            </a:r>
          </a:p>
          <a:p>
            <a:pPr lvl="2"/>
            <a:r>
              <a:rPr lang="en-US" dirty="0"/>
              <a:t>Small footprint is a huge win – small number of devices so that problem isolation is tractable</a:t>
            </a:r>
          </a:p>
        </p:txBody>
      </p:sp>
      <p:sp>
        <p:nvSpPr>
          <p:cNvPr id="6"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7"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373385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Putting A Solution Together</a:t>
            </a:r>
          </a:p>
        </p:txBody>
      </p:sp>
      <p:sp>
        <p:nvSpPr>
          <p:cNvPr id="3" name="Content Placeholder 2"/>
          <p:cNvSpPr>
            <a:spLocks noGrp="1"/>
          </p:cNvSpPr>
          <p:nvPr>
            <p:ph idx="1"/>
          </p:nvPr>
        </p:nvSpPr>
        <p:spPr>
          <a:xfrm>
            <a:off x="457200" y="1417639"/>
            <a:ext cx="8229600" cy="4886325"/>
          </a:xfrm>
        </p:spPr>
        <p:txBody>
          <a:bodyPr>
            <a:normAutofit/>
          </a:bodyPr>
          <a:lstStyle/>
          <a:p>
            <a:r>
              <a:rPr lang="en-US" dirty="0"/>
              <a:t>Effective support for TCP-based data transfer</a:t>
            </a:r>
          </a:p>
          <a:p>
            <a:pPr lvl="1"/>
            <a:r>
              <a:rPr lang="en-US" dirty="0"/>
              <a:t>Design for correct, consistent, high-performance operation</a:t>
            </a:r>
          </a:p>
          <a:p>
            <a:pPr lvl="1"/>
            <a:r>
              <a:rPr lang="en-US" dirty="0"/>
              <a:t>Design for ease of troubleshooting</a:t>
            </a:r>
          </a:p>
          <a:p>
            <a:r>
              <a:rPr lang="en-US" dirty="0"/>
              <a:t>Easy adoption is critical</a:t>
            </a:r>
          </a:p>
          <a:p>
            <a:pPr lvl="1"/>
            <a:r>
              <a:rPr lang="en-US" dirty="0"/>
              <a:t>Large laboratories and universities have extensive IT deployments</a:t>
            </a:r>
          </a:p>
          <a:p>
            <a:pPr lvl="1"/>
            <a:r>
              <a:rPr lang="en-US" dirty="0"/>
              <a:t>Drastic change is prohibitively difficult</a:t>
            </a:r>
          </a:p>
          <a:p>
            <a:r>
              <a:rPr lang="en-US" dirty="0"/>
              <a:t>Cybersecurity – defensible without compromising performance</a:t>
            </a:r>
          </a:p>
          <a:p>
            <a:r>
              <a:rPr lang="en-US" dirty="0"/>
              <a:t>Borrow ideas from traditional network security</a:t>
            </a:r>
          </a:p>
          <a:p>
            <a:pPr lvl="1"/>
            <a:r>
              <a:rPr lang="en-US" dirty="0"/>
              <a:t>Traditional DMZ</a:t>
            </a:r>
          </a:p>
          <a:p>
            <a:pPr lvl="2"/>
            <a:r>
              <a:rPr lang="en-US" dirty="0"/>
              <a:t>Separate enclave at network perimeter (“Demilitarized Zone”)</a:t>
            </a:r>
          </a:p>
          <a:p>
            <a:pPr lvl="2"/>
            <a:r>
              <a:rPr lang="en-US" dirty="0"/>
              <a:t>Specific location for external-facing services</a:t>
            </a:r>
          </a:p>
          <a:p>
            <a:pPr lvl="2"/>
            <a:r>
              <a:rPr lang="en-US" dirty="0"/>
              <a:t>Clean separation from internal network</a:t>
            </a:r>
          </a:p>
          <a:p>
            <a:pPr lvl="1"/>
            <a:r>
              <a:rPr lang="en-US" dirty="0"/>
              <a:t>Do the same thing for science – </a:t>
            </a:r>
            <a:r>
              <a:rPr lang="en-US" b="1" i="1" dirty="0"/>
              <a:t>Science DMZ</a:t>
            </a:r>
          </a:p>
        </p:txBody>
      </p:sp>
      <p:sp>
        <p:nvSpPr>
          <p:cNvPr id="8"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9"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295208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67858" y="1600202"/>
            <a:ext cx="2633711" cy="2528156"/>
            <a:chOff x="2875677" y="1600201"/>
            <a:chExt cx="2633711" cy="2528156"/>
          </a:xfrm>
        </p:grpSpPr>
        <p:sp>
          <p:nvSpPr>
            <p:cNvPr id="23" name="Freeform 22"/>
            <p:cNvSpPr/>
            <p:nvPr/>
          </p:nvSpPr>
          <p:spPr>
            <a:xfrm>
              <a:off x="2875677" y="1600201"/>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25121" tIns="426720" rIns="325119" bIns="914400" numCol="1" spcCol="1270" anchor="ctr" anchorCtr="0">
              <a:noAutofit/>
            </a:bodyPr>
            <a:lstStyle/>
            <a:p>
              <a:pPr lvl="0" algn="ctr" defTabSz="2622550">
                <a:lnSpc>
                  <a:spcPct val="90000"/>
                </a:lnSpc>
                <a:spcBef>
                  <a:spcPct val="0"/>
                </a:spcBef>
                <a:spcAft>
                  <a:spcPct val="35000"/>
                </a:spcAft>
              </a:pPr>
              <a:endParaRPr lang="en-US" kern="1200" dirty="0"/>
            </a:p>
          </p:txBody>
        </p:sp>
        <p:sp>
          <p:nvSpPr>
            <p:cNvPr id="27" name="TextBox 26"/>
            <p:cNvSpPr txBox="1"/>
            <p:nvPr/>
          </p:nvSpPr>
          <p:spPr>
            <a:xfrm>
              <a:off x="3238501" y="2298700"/>
              <a:ext cx="1930398" cy="1015663"/>
            </a:xfrm>
            <a:prstGeom prst="rect">
              <a:avLst/>
            </a:prstGeom>
            <a:noFill/>
          </p:spPr>
          <p:txBody>
            <a:bodyPr wrap="square" rtlCol="0">
              <a:spAutoFit/>
            </a:bodyPr>
            <a:lstStyle/>
            <a:p>
              <a:pPr algn="ctr"/>
              <a:r>
                <a:rPr lang="en-US" sz="2000" dirty="0"/>
                <a:t>Dedicated Systems for Data Transfer</a:t>
              </a:r>
            </a:p>
          </p:txBody>
        </p:sp>
      </p:grpSp>
      <p:grpSp>
        <p:nvGrpSpPr>
          <p:cNvPr id="3" name="Group 2"/>
          <p:cNvGrpSpPr/>
          <p:nvPr/>
        </p:nvGrpSpPr>
        <p:grpSpPr>
          <a:xfrm>
            <a:off x="1651003" y="3364646"/>
            <a:ext cx="2633711" cy="2528156"/>
            <a:chOff x="1651001" y="3364645"/>
            <a:chExt cx="2633711" cy="2528156"/>
          </a:xfrm>
        </p:grpSpPr>
        <p:sp>
          <p:nvSpPr>
            <p:cNvPr id="25" name="Freeform 24"/>
            <p:cNvSpPr/>
            <p:nvPr/>
          </p:nvSpPr>
          <p:spPr>
            <a:xfrm>
              <a:off x="1651001" y="33646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29617" tIns="629920" rIns="745743"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28" name="TextBox 27"/>
            <p:cNvSpPr txBox="1"/>
            <p:nvPr/>
          </p:nvSpPr>
          <p:spPr>
            <a:xfrm>
              <a:off x="2037478" y="4203700"/>
              <a:ext cx="1930398" cy="707886"/>
            </a:xfrm>
            <a:prstGeom prst="rect">
              <a:avLst/>
            </a:prstGeom>
            <a:noFill/>
          </p:spPr>
          <p:txBody>
            <a:bodyPr wrap="square" rtlCol="0">
              <a:spAutoFit/>
            </a:bodyPr>
            <a:lstStyle/>
            <a:p>
              <a:pPr algn="ctr"/>
              <a:r>
                <a:rPr lang="en-US" sz="2000" dirty="0"/>
                <a:t>Network Architecture</a:t>
              </a:r>
            </a:p>
          </p:txBody>
        </p:sp>
      </p:grpSp>
      <p:grpSp>
        <p:nvGrpSpPr>
          <p:cNvPr id="7" name="Group 6"/>
          <p:cNvGrpSpPr/>
          <p:nvPr/>
        </p:nvGrpSpPr>
        <p:grpSpPr>
          <a:xfrm>
            <a:off x="3980578" y="3446253"/>
            <a:ext cx="2633711" cy="2528156"/>
            <a:chOff x="3948446" y="3263045"/>
            <a:chExt cx="2633711" cy="2528156"/>
          </a:xfrm>
        </p:grpSpPr>
        <p:sp>
          <p:nvSpPr>
            <p:cNvPr id="24" name="Freeform 23"/>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29" name="TextBox 28"/>
            <p:cNvSpPr txBox="1"/>
            <p:nvPr/>
          </p:nvSpPr>
          <p:spPr>
            <a:xfrm>
              <a:off x="4314442" y="3987800"/>
              <a:ext cx="1930398" cy="1015663"/>
            </a:xfrm>
            <a:prstGeom prst="rect">
              <a:avLst/>
            </a:prstGeom>
            <a:noFill/>
          </p:spPr>
          <p:txBody>
            <a:bodyPr wrap="square" rtlCol="0">
              <a:spAutoFit/>
            </a:bodyPr>
            <a:lstStyle/>
            <a:p>
              <a:pPr algn="ctr"/>
              <a:r>
                <a:rPr lang="en-US" sz="2000" dirty="0"/>
                <a:t>Performance Testing &amp; Measurement</a:t>
              </a:r>
            </a:p>
          </p:txBody>
        </p:sp>
      </p:grpSp>
      <p:sp>
        <p:nvSpPr>
          <p:cNvPr id="8" name="TextBox 7"/>
          <p:cNvSpPr txBox="1"/>
          <p:nvPr/>
        </p:nvSpPr>
        <p:spPr>
          <a:xfrm>
            <a:off x="745357" y="4256897"/>
            <a:ext cx="2317689" cy="1231106"/>
          </a:xfrm>
          <a:prstGeom prst="rect">
            <a:avLst/>
          </a:prstGeom>
          <a:noFill/>
        </p:spPr>
        <p:txBody>
          <a:bodyPr wrap="square" rtlCol="0">
            <a:spAutoFit/>
          </a:bodyPr>
          <a:lstStyle/>
          <a:p>
            <a:pPr marL="0" lvl="1"/>
            <a:r>
              <a:rPr lang="en-US" dirty="0"/>
              <a:t>Data Transfer Node</a:t>
            </a:r>
          </a:p>
          <a:p>
            <a:pPr marL="285750" indent="-285750">
              <a:buFont typeface="Arial"/>
              <a:buChar char="•"/>
            </a:pPr>
            <a:r>
              <a:rPr lang="en-US" sz="1400" dirty="0"/>
              <a:t>High performance</a:t>
            </a:r>
          </a:p>
          <a:p>
            <a:pPr marL="285750" indent="-285750">
              <a:buFont typeface="Arial"/>
              <a:buChar char="•"/>
            </a:pPr>
            <a:r>
              <a:rPr lang="en-US" sz="1400" dirty="0"/>
              <a:t>Configured specifically for data transfer</a:t>
            </a:r>
          </a:p>
          <a:p>
            <a:pPr marL="285750" indent="-285750">
              <a:buFont typeface="Arial"/>
              <a:buChar char="•"/>
            </a:pPr>
            <a:r>
              <a:rPr lang="en-US" sz="1400" dirty="0"/>
              <a:t>Proper tools</a:t>
            </a:r>
          </a:p>
        </p:txBody>
      </p:sp>
      <p:sp>
        <p:nvSpPr>
          <p:cNvPr id="16" name="TextBox 15"/>
          <p:cNvSpPr txBox="1"/>
          <p:nvPr/>
        </p:nvSpPr>
        <p:spPr>
          <a:xfrm>
            <a:off x="3320662" y="4267201"/>
            <a:ext cx="2381638" cy="1877437"/>
          </a:xfrm>
          <a:prstGeom prst="rect">
            <a:avLst/>
          </a:prstGeom>
          <a:noFill/>
        </p:spPr>
        <p:txBody>
          <a:bodyPr wrap="square" rtlCol="0">
            <a:spAutoFit/>
          </a:bodyPr>
          <a:lstStyle/>
          <a:p>
            <a:pPr lvl="0"/>
            <a:r>
              <a:rPr lang="en-US" dirty="0">
                <a:solidFill>
                  <a:prstClr val="black"/>
                </a:solidFill>
              </a:rPr>
              <a:t>Science DMZ</a:t>
            </a:r>
          </a:p>
          <a:p>
            <a:pPr marL="285750" lvl="0" indent="-285750">
              <a:buFont typeface="Arial"/>
              <a:buChar char="•"/>
            </a:pPr>
            <a:r>
              <a:rPr lang="en-US" sz="1400" dirty="0">
                <a:solidFill>
                  <a:prstClr val="black"/>
                </a:solidFill>
              </a:rPr>
              <a:t>Dedicated network location for high-speed data resources</a:t>
            </a:r>
          </a:p>
          <a:p>
            <a:pPr marL="285750" lvl="0" indent="-285750">
              <a:buFont typeface="Arial"/>
              <a:buChar char="•"/>
            </a:pPr>
            <a:r>
              <a:rPr lang="en-US" sz="1400" dirty="0">
                <a:solidFill>
                  <a:prstClr val="black"/>
                </a:solidFill>
              </a:rPr>
              <a:t>Appropriate security</a:t>
            </a:r>
          </a:p>
          <a:p>
            <a:pPr marL="285750" lvl="0" indent="-285750">
              <a:buFont typeface="Arial"/>
              <a:buChar char="•"/>
            </a:pPr>
            <a:r>
              <a:rPr lang="en-US" sz="1400" dirty="0">
                <a:solidFill>
                  <a:prstClr val="black"/>
                </a:solidFill>
              </a:rPr>
              <a:t>Easy to deploy - no need to redesign the whole network</a:t>
            </a:r>
          </a:p>
        </p:txBody>
      </p:sp>
      <p:sp>
        <p:nvSpPr>
          <p:cNvPr id="17" name="TextBox 16"/>
          <p:cNvSpPr txBox="1"/>
          <p:nvPr/>
        </p:nvSpPr>
        <p:spPr>
          <a:xfrm>
            <a:off x="5939274" y="4244198"/>
            <a:ext cx="2315726" cy="1446550"/>
          </a:xfrm>
          <a:prstGeom prst="rect">
            <a:avLst/>
          </a:prstGeom>
          <a:noFill/>
        </p:spPr>
        <p:txBody>
          <a:bodyPr wrap="square" rtlCol="0">
            <a:spAutoFit/>
          </a:bodyPr>
          <a:lstStyle/>
          <a:p>
            <a:r>
              <a:rPr lang="en-US" dirty="0" err="1"/>
              <a:t>perfSONAR</a:t>
            </a:r>
            <a:r>
              <a:rPr lang="en-US" dirty="0"/>
              <a:t>            </a:t>
            </a:r>
          </a:p>
          <a:p>
            <a:pPr marL="285750" indent="-285750">
              <a:buFont typeface="Arial"/>
              <a:buChar char="•"/>
            </a:pPr>
            <a:r>
              <a:rPr lang="en-US" sz="1400" dirty="0"/>
              <a:t>Enables fault isolation</a:t>
            </a:r>
          </a:p>
          <a:p>
            <a:pPr marL="285750" indent="-285750">
              <a:buFont typeface="Arial"/>
              <a:buChar char="•"/>
            </a:pPr>
            <a:r>
              <a:rPr lang="en-US" sz="1400" dirty="0"/>
              <a:t>Verify correct operation</a:t>
            </a:r>
          </a:p>
          <a:p>
            <a:pPr marL="285750" indent="-285750">
              <a:buFont typeface="Arial"/>
              <a:buChar char="•"/>
            </a:pPr>
            <a:r>
              <a:rPr lang="en-US" sz="1400" dirty="0"/>
              <a:t>Widely deployed in ESnet and other networks, as well as sites and facilities</a:t>
            </a:r>
          </a:p>
        </p:txBody>
      </p:sp>
      <p:sp>
        <p:nvSpPr>
          <p:cNvPr id="18" name="Title 1"/>
          <p:cNvSpPr txBox="1">
            <a:spLocks/>
          </p:cNvSpPr>
          <p:nvPr/>
        </p:nvSpPr>
        <p:spPr bwMode="auto">
          <a:xfrm>
            <a:off x="609600" y="427039"/>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a:t>The Science DMZ Design Pattern</a:t>
            </a:r>
          </a:p>
        </p:txBody>
      </p:sp>
      <p:sp>
        <p:nvSpPr>
          <p:cNvPr id="21"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22"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853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59259E-6 L -0.27517 -2.59259E-6 " pathEditMode="relative" rAng="0" ptsTypes="AA">
                                      <p:cBhvr>
                                        <p:cTn id="6" dur="500" fill="hold"/>
                                        <p:tgtEl>
                                          <p:spTgt spid="6"/>
                                        </p:tgtEl>
                                        <p:attrNameLst>
                                          <p:attrName>ppt_x</p:attrName>
                                          <p:attrName>ppt_y</p:attrName>
                                        </p:attrNameLst>
                                      </p:cBhvr>
                                      <p:rCtr x="-13767" y="0"/>
                                    </p:animMotion>
                                  </p:childTnLst>
                                </p:cTn>
                              </p:par>
                            </p:childTnLst>
                          </p:cTn>
                        </p:par>
                        <p:par>
                          <p:cTn id="7" fill="hold">
                            <p:stCondLst>
                              <p:cond delay="500"/>
                            </p:stCondLst>
                            <p:childTnLst>
                              <p:par>
                                <p:cTn id="8" presetID="42" presetClass="path" presetSubtype="0" accel="50000" decel="50000" fill="hold" nodeType="afterEffect">
                                  <p:stCondLst>
                                    <p:cond delay="0"/>
                                  </p:stCondLst>
                                  <p:childTnLst>
                                    <p:animMotion origin="layout" path="M 3.61111E-6 1.11022E-16 L 0.1375 -0.25741 " pathEditMode="relative" rAng="0" ptsTypes="AA">
                                      <p:cBhvr>
                                        <p:cTn id="9" dur="500" fill="hold"/>
                                        <p:tgtEl>
                                          <p:spTgt spid="3"/>
                                        </p:tgtEl>
                                        <p:attrNameLst>
                                          <p:attrName>ppt_x</p:attrName>
                                          <p:attrName>ppt_y</p:attrName>
                                        </p:attrNameLst>
                                      </p:cBhvr>
                                      <p:rCtr x="6875" y="-12870"/>
                                    </p:animMotion>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3.33333E-6 4.44444E-6 L 0.14791 -0.26899 " pathEditMode="relative" rAng="0" ptsTypes="AA">
                                      <p:cBhvr>
                                        <p:cTn id="12" dur="500" fill="hold"/>
                                        <p:tgtEl>
                                          <p:spTgt spid="7"/>
                                        </p:tgtEl>
                                        <p:attrNameLst>
                                          <p:attrName>ppt_x</p:attrName>
                                          <p:attrName>ppt_y</p:attrName>
                                        </p:attrNameLst>
                                      </p:cBhvr>
                                      <p:rCtr x="7396" y="-13449"/>
                                    </p:animMotion>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Abstract or Prototype Deployment</a:t>
            </a:r>
          </a:p>
        </p:txBody>
      </p:sp>
      <p:sp>
        <p:nvSpPr>
          <p:cNvPr id="3" name="Content Placeholder 2"/>
          <p:cNvSpPr>
            <a:spLocks noGrp="1"/>
          </p:cNvSpPr>
          <p:nvPr>
            <p:ph idx="1"/>
          </p:nvPr>
        </p:nvSpPr>
        <p:spPr/>
        <p:txBody>
          <a:bodyPr/>
          <a:lstStyle/>
          <a:p>
            <a:r>
              <a:rPr lang="en-US" dirty="0"/>
              <a:t>Add-on to existing network infrastructure</a:t>
            </a:r>
          </a:p>
          <a:p>
            <a:pPr lvl="1"/>
            <a:r>
              <a:rPr lang="en-US" dirty="0"/>
              <a:t>All that is required is a port on the border router</a:t>
            </a:r>
          </a:p>
          <a:p>
            <a:pPr lvl="1"/>
            <a:r>
              <a:rPr lang="en-US" dirty="0"/>
              <a:t>Small footprint, pre-production commitment</a:t>
            </a:r>
          </a:p>
          <a:p>
            <a:r>
              <a:rPr lang="en-US" dirty="0"/>
              <a:t>Easy to experiment with components and technologies</a:t>
            </a:r>
          </a:p>
          <a:p>
            <a:pPr lvl="1"/>
            <a:r>
              <a:rPr lang="en-US" dirty="0"/>
              <a:t>DTN prototyping</a:t>
            </a:r>
          </a:p>
          <a:p>
            <a:pPr lvl="1"/>
            <a:r>
              <a:rPr lang="en-US" dirty="0"/>
              <a:t>perfSONAR testing</a:t>
            </a:r>
          </a:p>
          <a:p>
            <a:r>
              <a:rPr lang="en-US" dirty="0"/>
              <a:t>Limited scope makes security policy exceptions easy</a:t>
            </a:r>
          </a:p>
          <a:p>
            <a:pPr lvl="1"/>
            <a:r>
              <a:rPr lang="en-US" dirty="0"/>
              <a:t>Only allow traffic from partners</a:t>
            </a:r>
          </a:p>
          <a:p>
            <a:pPr lvl="1"/>
            <a:r>
              <a:rPr lang="en-US" dirty="0"/>
              <a:t>Add-on to production infrastructure – lower risk</a:t>
            </a:r>
          </a:p>
        </p:txBody>
      </p:sp>
      <p:sp>
        <p:nvSpPr>
          <p:cNvPr id="6"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7"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396483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416800" cy="1143000"/>
          </a:xfrm>
        </p:spPr>
        <p:txBody>
          <a:bodyPr/>
          <a:lstStyle/>
          <a:p>
            <a:r>
              <a:rPr lang="en-US" sz="3200" dirty="0"/>
              <a:t>Science DMZ Design Pattern (Abstract)</a:t>
            </a:r>
          </a:p>
        </p:txBody>
      </p:sp>
      <p:pic>
        <p:nvPicPr>
          <p:cNvPr id="6" name="Content Placeholder 5" descr="science-dmz-simple.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305" t="9838" r="18675" b="12887"/>
          <a:stretch/>
        </p:blipFill>
        <p:spPr>
          <a:xfrm rot="5400000">
            <a:off x="1950705" y="-511450"/>
            <a:ext cx="5268779" cy="8229602"/>
          </a:xfrm>
        </p:spPr>
      </p:pic>
      <p:sp>
        <p:nvSpPr>
          <p:cNvPr id="9"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10"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349117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099300" cy="1143000"/>
          </a:xfrm>
        </p:spPr>
        <p:txBody>
          <a:bodyPr/>
          <a:lstStyle/>
          <a:p>
            <a:r>
              <a:rPr lang="en-US" sz="3200" dirty="0"/>
              <a:t>Local And Wide Area Data Flows</a:t>
            </a:r>
          </a:p>
        </p:txBody>
      </p:sp>
      <p:pic>
        <p:nvPicPr>
          <p:cNvPr id="7" name="Content Placeholder 6" descr="science-dmz-simple-vc-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408" t="14427" b="14427"/>
          <a:stretch/>
        </p:blipFill>
        <p:spPr>
          <a:xfrm>
            <a:off x="-1057047" y="731248"/>
            <a:ext cx="10820553" cy="5868283"/>
          </a:xfrm>
        </p:spPr>
      </p:pic>
      <p:sp>
        <p:nvSpPr>
          <p:cNvPr id="9"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10"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386010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2</a:t>
            </a:fld>
            <a:endParaRPr lang="en-US"/>
          </a:p>
        </p:txBody>
      </p:sp>
      <p:sp>
        <p:nvSpPr>
          <p:cNvPr id="3" name="Content Placeholder 2"/>
          <p:cNvSpPr>
            <a:spLocks noGrp="1"/>
          </p:cNvSpPr>
          <p:nvPr>
            <p:ph idx="1"/>
          </p:nvPr>
        </p:nvSpPr>
        <p:spPr/>
        <p:txBody>
          <a:bodyPr/>
          <a:lstStyle/>
          <a:p>
            <a:r>
              <a:rPr lang="en-US" dirty="0"/>
              <a:t>Science Networks </a:t>
            </a:r>
            <a:r>
              <a:rPr lang="mr-IN" dirty="0"/>
              <a:t>–</a:t>
            </a:r>
            <a:r>
              <a:rPr lang="en-US" dirty="0"/>
              <a:t> structure and relationship to the rest of the Internet</a:t>
            </a:r>
          </a:p>
          <a:p>
            <a:endParaRPr lang="en-US" dirty="0"/>
          </a:p>
          <a:p>
            <a:r>
              <a:rPr lang="en-US" dirty="0"/>
              <a:t>Key elements of high performance data transfer</a:t>
            </a:r>
          </a:p>
          <a:p>
            <a:endParaRPr lang="en-US" dirty="0"/>
          </a:p>
          <a:p>
            <a:r>
              <a:rPr lang="en-US" dirty="0"/>
              <a:t>Data transfer at HPC facilities</a:t>
            </a:r>
          </a:p>
          <a:p>
            <a:endParaRPr lang="en-US" dirty="0"/>
          </a:p>
          <a:p>
            <a:r>
              <a:rPr lang="en-US" dirty="0"/>
              <a:t>Data portals </a:t>
            </a:r>
            <a:r>
              <a:rPr lang="mr-IN" dirty="0"/>
              <a:t>–</a:t>
            </a:r>
            <a:r>
              <a:rPr lang="en-US" dirty="0"/>
              <a:t> past, present, and future</a:t>
            </a:r>
          </a:p>
          <a:p>
            <a:endParaRPr lang="en-US" dirty="0"/>
          </a:p>
          <a:p>
            <a:endParaRPr lang="en-US" dirty="0"/>
          </a:p>
        </p:txBody>
      </p:sp>
    </p:spTree>
    <p:extLst>
      <p:ext uri="{BB962C8B-B14F-4D97-AF65-F5344CB8AC3E}">
        <p14:creationId xmlns:p14="http://schemas.microsoft.com/office/powerpoint/2010/main" val="1509777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Supercomputer Center Deployment</a:t>
            </a:r>
          </a:p>
        </p:txBody>
      </p:sp>
      <p:sp>
        <p:nvSpPr>
          <p:cNvPr id="3" name="Content Placeholder 2"/>
          <p:cNvSpPr>
            <a:spLocks noGrp="1"/>
          </p:cNvSpPr>
          <p:nvPr>
            <p:ph idx="1"/>
          </p:nvPr>
        </p:nvSpPr>
        <p:spPr/>
        <p:txBody>
          <a:bodyPr>
            <a:normAutofit fontScale="92500" lnSpcReduction="10000"/>
          </a:bodyPr>
          <a:lstStyle/>
          <a:p>
            <a:r>
              <a:rPr lang="en-US"/>
              <a:t>High-performance networking is assumed in this environment</a:t>
            </a:r>
          </a:p>
          <a:p>
            <a:pPr lvl="1"/>
            <a:r>
              <a:rPr lang="en-US"/>
              <a:t>Data flows between systems, between systems and storage, wide area, etc.</a:t>
            </a:r>
          </a:p>
          <a:p>
            <a:pPr lvl="1"/>
            <a:r>
              <a:rPr lang="en-US"/>
              <a:t>Global filesystem often ties resources together</a:t>
            </a:r>
          </a:p>
          <a:p>
            <a:pPr lvl="2"/>
            <a:r>
              <a:rPr lang="en-US"/>
              <a:t>Portions of this may not run over Ethernet (e.g. IB)</a:t>
            </a:r>
          </a:p>
          <a:p>
            <a:pPr lvl="2"/>
            <a:r>
              <a:rPr lang="en-US"/>
              <a:t>Implications for Data Transfer Nodes</a:t>
            </a:r>
          </a:p>
          <a:p>
            <a:r>
              <a:rPr lang="en-US"/>
              <a:t>“Science DMZ” may not look like a discrete entity here</a:t>
            </a:r>
          </a:p>
          <a:p>
            <a:pPr lvl="1"/>
            <a:r>
              <a:rPr lang="en-US"/>
              <a:t>By the time you get through interconnecting all the resources, you end up with most of the network in the Science DMZ</a:t>
            </a:r>
          </a:p>
          <a:p>
            <a:pPr lvl="1"/>
            <a:r>
              <a:rPr lang="en-US"/>
              <a:t>This is as it should be – the point is appropriate deployment of tools, configuration, policy control, etc.</a:t>
            </a:r>
          </a:p>
          <a:p>
            <a:r>
              <a:rPr lang="en-US"/>
              <a:t>Office networks can look like an afterthought, but they aren’t</a:t>
            </a:r>
          </a:p>
          <a:p>
            <a:pPr lvl="1"/>
            <a:r>
              <a:rPr lang="en-US"/>
              <a:t>Deployed with appropriate security controls</a:t>
            </a:r>
          </a:p>
          <a:p>
            <a:pPr lvl="1"/>
            <a:r>
              <a:rPr lang="en-US"/>
              <a:t>Office infrastructure need not be sized for science traffic</a:t>
            </a:r>
            <a:endParaRPr lang="en-US" dirty="0"/>
          </a:p>
        </p:txBody>
      </p:sp>
      <p:sp>
        <p:nvSpPr>
          <p:cNvPr id="6"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7"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324765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Supercomputer Center</a:t>
            </a:r>
          </a:p>
        </p:txBody>
      </p:sp>
      <p:sp>
        <p:nvSpPr>
          <p:cNvPr id="9"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10"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pic>
        <p:nvPicPr>
          <p:cNvPr id="4" name="Content Placeholder 3" descr="science-dmz-HPC-new.pdf"/>
          <p:cNvPicPr>
            <a:picLocks noGrp="1" noChangeAspect="1"/>
          </p:cNvPicPr>
          <p:nvPr>
            <p:ph idx="1"/>
          </p:nvPr>
        </p:nvPicPr>
        <p:blipFill>
          <a:blip r:embed="rId4">
            <a:extLst>
              <a:ext uri="{28A0092B-C50C-407E-A947-70E740481C1C}">
                <a14:useLocalDpi xmlns:a14="http://schemas.microsoft.com/office/drawing/2010/main" val="0"/>
              </a:ext>
            </a:extLst>
          </a:blip>
          <a:srcRect t="14427" b="14427"/>
          <a:stretch>
            <a:fillRect/>
          </a:stretch>
        </p:blipFill>
        <p:spPr>
          <a:xfrm>
            <a:off x="-79867" y="1196404"/>
            <a:ext cx="9879101" cy="5433125"/>
          </a:xfrm>
        </p:spPr>
      </p:pic>
    </p:spTree>
    <p:extLst>
      <p:ext uri="{BB962C8B-B14F-4D97-AF65-F5344CB8AC3E}">
        <p14:creationId xmlns:p14="http://schemas.microsoft.com/office/powerpoint/2010/main" val="2012899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Supercomputer Center Data Path</a:t>
            </a:r>
          </a:p>
        </p:txBody>
      </p:sp>
      <p:sp>
        <p:nvSpPr>
          <p:cNvPr id="9"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10"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pic>
        <p:nvPicPr>
          <p:cNvPr id="4" name="Content Placeholder 3" descr="science-dmz-HPC-new-path.pdf"/>
          <p:cNvPicPr>
            <a:picLocks noGrp="1" noChangeAspect="1"/>
          </p:cNvPicPr>
          <p:nvPr>
            <p:ph idx="1"/>
          </p:nvPr>
        </p:nvPicPr>
        <p:blipFill>
          <a:blip r:embed="rId4">
            <a:extLst>
              <a:ext uri="{28A0092B-C50C-407E-A947-70E740481C1C}">
                <a14:useLocalDpi xmlns:a14="http://schemas.microsoft.com/office/drawing/2010/main" val="0"/>
              </a:ext>
            </a:extLst>
          </a:blip>
          <a:srcRect t="14427" b="14427"/>
          <a:stretch>
            <a:fillRect/>
          </a:stretch>
        </p:blipFill>
        <p:spPr>
          <a:xfrm>
            <a:off x="76483" y="980933"/>
            <a:ext cx="9884184" cy="5435920"/>
          </a:xfrm>
        </p:spPr>
      </p:pic>
    </p:spTree>
    <p:extLst>
      <p:ext uri="{BB962C8B-B14F-4D97-AF65-F5344CB8AC3E}">
        <p14:creationId xmlns:p14="http://schemas.microsoft.com/office/powerpoint/2010/main" val="312330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Petascale DTN Project</a:t>
            </a:r>
          </a:p>
        </p:txBody>
      </p:sp>
      <p:sp>
        <p:nvSpPr>
          <p:cNvPr id="3" name="Content Placeholder 2"/>
          <p:cNvSpPr>
            <a:spLocks noGrp="1"/>
          </p:cNvSpPr>
          <p:nvPr>
            <p:ph idx="1"/>
          </p:nvPr>
        </p:nvSpPr>
        <p:spPr>
          <a:xfrm>
            <a:off x="457200" y="1284022"/>
            <a:ext cx="8229600" cy="5457090"/>
          </a:xfrm>
        </p:spPr>
        <p:txBody>
          <a:bodyPr/>
          <a:lstStyle/>
          <a:p>
            <a:r>
              <a:rPr lang="en-US" sz="2400" dirty="0"/>
              <a:t>Built on top of the Science DMZ model</a:t>
            </a:r>
          </a:p>
          <a:p>
            <a:r>
              <a:rPr lang="en-US" sz="2400" dirty="0"/>
              <a:t>Effort to improve data transfer performance between the DOE ASCR HPC facilities at ANL, LBNL, and ORNL, and also NCSA.</a:t>
            </a:r>
          </a:p>
          <a:p>
            <a:pPr lvl="1"/>
            <a:r>
              <a:rPr lang="en-US" sz="2000" dirty="0"/>
              <a:t>Multiple current and future science projects need to transfer data between HPC facilities</a:t>
            </a:r>
          </a:p>
          <a:p>
            <a:pPr lvl="1"/>
            <a:r>
              <a:rPr lang="en-US" sz="2000" dirty="0"/>
              <a:t>Performance goal is 15 gigabits per second (equivalent to 1PB/week)</a:t>
            </a:r>
          </a:p>
          <a:p>
            <a:pPr lvl="1"/>
            <a:r>
              <a:rPr lang="en-US" sz="2000" dirty="0"/>
              <a:t>Realize performance goal for routine Globus transfers without special tuning</a:t>
            </a:r>
          </a:p>
          <a:p>
            <a:r>
              <a:rPr lang="en-US" sz="2400" dirty="0"/>
              <a:t>Reference data set is 4.4TB of cosmology simulation data</a:t>
            </a:r>
          </a:p>
        </p:txBody>
      </p:sp>
      <p:sp>
        <p:nvSpPr>
          <p:cNvPr id="4" name="Date Placeholder 3"/>
          <p:cNvSpPr>
            <a:spLocks noGrp="1"/>
          </p:cNvSpPr>
          <p:nvPr>
            <p:ph type="dt" sz="half" idx="10"/>
          </p:nvPr>
        </p:nvSpPr>
        <p:spPr/>
        <p:txBody>
          <a:bodyPr/>
          <a:lstStyle/>
          <a:p>
            <a:fld id="{4E0BEA20-4296-1F41-B5C0-947026B7619C}" type="datetime1">
              <a:rPr lang="en-US" smtClean="0"/>
              <a:t>6/23/20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710A0-C33E-CC45-8305-B897475A1CD7}" type="slidenum">
              <a:rPr lang="en-US" smtClean="0"/>
              <a:t>23</a:t>
            </a:fld>
            <a:endParaRPr lang="en-US"/>
          </a:p>
        </p:txBody>
      </p:sp>
    </p:spTree>
    <p:extLst>
      <p:ext uri="{BB962C8B-B14F-4D97-AF65-F5344CB8AC3E}">
        <p14:creationId xmlns:p14="http://schemas.microsoft.com/office/powerpoint/2010/main" val="2174749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406"/>
            <a:ext cx="8448192" cy="1143000"/>
          </a:xfrm>
        </p:spPr>
        <p:txBody>
          <a:bodyPr/>
          <a:lstStyle/>
          <a:p>
            <a:r>
              <a:rPr lang="en-US" dirty="0"/>
              <a:t>DTN Cluster Performance </a:t>
            </a:r>
            <a:r>
              <a:rPr lang="mr-IN" dirty="0"/>
              <a:t>–</a:t>
            </a:r>
            <a:r>
              <a:rPr lang="en-US" dirty="0"/>
              <a:t> HPC Facilities</a:t>
            </a:r>
          </a:p>
        </p:txBody>
      </p:sp>
      <p:pic>
        <p:nvPicPr>
          <p:cNvPr id="7" name="Content Placeholder 6" descr="HPC-Facility-DTNs-v13-final.pdf"/>
          <p:cNvPicPr>
            <a:picLocks noGrp="1" noChangeAspect="1"/>
          </p:cNvPicPr>
          <p:nvPr>
            <p:ph idx="1"/>
          </p:nvPr>
        </p:nvPicPr>
        <p:blipFill rotWithShape="1">
          <a:blip r:embed="rId2">
            <a:extLst>
              <a:ext uri="{28A0092B-C50C-407E-A947-70E740481C1C}">
                <a14:useLocalDpi xmlns:a14="http://schemas.microsoft.com/office/drawing/2010/main" val="0"/>
              </a:ext>
            </a:extLst>
          </a:blip>
          <a:srcRect t="5305" b="11365"/>
          <a:stretch/>
        </p:blipFill>
        <p:spPr>
          <a:xfrm>
            <a:off x="98296" y="1320871"/>
            <a:ext cx="8229600" cy="5300514"/>
          </a:xfrm>
        </p:spPr>
      </p:pic>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24</a:t>
            </a:fld>
            <a:endParaRPr lang="en-US"/>
          </a:p>
        </p:txBody>
      </p:sp>
    </p:spTree>
    <p:extLst>
      <p:ext uri="{BB962C8B-B14F-4D97-AF65-F5344CB8AC3E}">
        <p14:creationId xmlns:p14="http://schemas.microsoft.com/office/powerpoint/2010/main" val="298066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Data Portals</a:t>
            </a:r>
          </a:p>
        </p:txBody>
      </p:sp>
      <p:sp>
        <p:nvSpPr>
          <p:cNvPr id="3" name="Content Placeholder 2"/>
          <p:cNvSpPr>
            <a:spLocks noGrp="1"/>
          </p:cNvSpPr>
          <p:nvPr>
            <p:ph idx="1"/>
          </p:nvPr>
        </p:nvSpPr>
        <p:spPr>
          <a:xfrm>
            <a:off x="457200" y="1600201"/>
            <a:ext cx="8229600" cy="4645653"/>
          </a:xfrm>
        </p:spPr>
        <p:txBody>
          <a:bodyPr>
            <a:normAutofit/>
          </a:bodyPr>
          <a:lstStyle/>
          <a:p>
            <a:r>
              <a:rPr lang="en-US" dirty="0"/>
              <a:t>Large repositories of scientific data</a:t>
            </a:r>
          </a:p>
          <a:p>
            <a:pPr lvl="1"/>
            <a:r>
              <a:rPr lang="en-US" dirty="0"/>
              <a:t>Climate data</a:t>
            </a:r>
          </a:p>
          <a:p>
            <a:pPr lvl="1"/>
            <a:r>
              <a:rPr lang="en-US" dirty="0"/>
              <a:t>Sky surveys (astronomy, cosmology)</a:t>
            </a:r>
          </a:p>
          <a:p>
            <a:pPr lvl="1"/>
            <a:r>
              <a:rPr lang="en-US" dirty="0"/>
              <a:t>Many others</a:t>
            </a:r>
          </a:p>
          <a:p>
            <a:pPr lvl="1"/>
            <a:r>
              <a:rPr lang="en-US" dirty="0"/>
              <a:t>Data search, browsing, access</a:t>
            </a:r>
          </a:p>
          <a:p>
            <a:r>
              <a:rPr lang="en-US" dirty="0"/>
              <a:t>Many scientific data portals were designed 15+ years ago</a:t>
            </a:r>
          </a:p>
          <a:p>
            <a:pPr lvl="1"/>
            <a:r>
              <a:rPr lang="en-US" dirty="0"/>
              <a:t>Single-web-server design</a:t>
            </a:r>
          </a:p>
          <a:p>
            <a:pPr lvl="1"/>
            <a:r>
              <a:rPr lang="en-US" dirty="0"/>
              <a:t>Data browse/search, data access, user awareness all in a single system</a:t>
            </a:r>
          </a:p>
          <a:p>
            <a:pPr lvl="1"/>
            <a:r>
              <a:rPr lang="en-US" dirty="0"/>
              <a:t>All the data goes through the portal server</a:t>
            </a:r>
          </a:p>
          <a:p>
            <a:pPr lvl="2"/>
            <a:r>
              <a:rPr lang="en-US" dirty="0"/>
              <a:t>In many cases by design</a:t>
            </a:r>
          </a:p>
          <a:p>
            <a:pPr lvl="2"/>
            <a:r>
              <a:rPr lang="en-US" dirty="0"/>
              <a:t>E.g. embargo before publication (enforce access control)</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25</a:t>
            </a:fld>
            <a:endParaRPr lang="en-US"/>
          </a:p>
        </p:txBody>
      </p:sp>
    </p:spTree>
    <p:extLst>
      <p:ext uri="{BB962C8B-B14F-4D97-AF65-F5344CB8AC3E}">
        <p14:creationId xmlns:p14="http://schemas.microsoft.com/office/powerpoint/2010/main" val="365137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Portal Design</a:t>
            </a:r>
          </a:p>
        </p:txBody>
      </p:sp>
      <p:pic>
        <p:nvPicPr>
          <p:cNvPr id="7" name="Content Placeholder 6" descr="legacy-portal-v9.pdf"/>
          <p:cNvPicPr>
            <a:picLocks noGrp="1" noChangeAspect="1"/>
          </p:cNvPicPr>
          <p:nvPr>
            <p:ph idx="1"/>
          </p:nvPr>
        </p:nvPicPr>
        <p:blipFill>
          <a:blip r:embed="rId3">
            <a:extLst>
              <a:ext uri="{28A0092B-C50C-407E-A947-70E740481C1C}">
                <a14:useLocalDpi xmlns:a14="http://schemas.microsoft.com/office/drawing/2010/main" val="0"/>
              </a:ext>
            </a:extLst>
          </a:blip>
          <a:srcRect t="15850" b="15850"/>
          <a:stretch>
            <a:fillRect/>
          </a:stretch>
        </p:blipFill>
        <p:spPr/>
      </p:pic>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26</a:t>
            </a:fld>
            <a:endParaRPr lang="en-US"/>
          </a:p>
        </p:txBody>
      </p:sp>
      <p:sp>
        <p:nvSpPr>
          <p:cNvPr id="8" name="Content Placeholder 2"/>
          <p:cNvSpPr txBox="1">
            <a:spLocks/>
          </p:cNvSpPr>
          <p:nvPr/>
        </p:nvSpPr>
        <p:spPr>
          <a:xfrm>
            <a:off x="457200" y="3553123"/>
            <a:ext cx="4798827" cy="2930232"/>
          </a:xfrm>
          <a:prstGeom prst="rect">
            <a:avLst/>
          </a:prstGeom>
        </p:spPr>
        <p:txBody>
          <a:bodyPr vert="horz" lIns="91440" tIns="45720" rIns="91440" bIns="45720" rtlCol="0">
            <a:normAutofit lnSpcReduction="1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Very difficult to improve performance without architectural change</a:t>
            </a:r>
          </a:p>
          <a:p>
            <a:pPr lvl="1"/>
            <a:r>
              <a:rPr lang="en-US" dirty="0"/>
              <a:t>Software components all tangled together</a:t>
            </a:r>
          </a:p>
          <a:p>
            <a:pPr lvl="1"/>
            <a:r>
              <a:rPr lang="en-US" dirty="0"/>
              <a:t>Difficult to put the whole portal in a Science DMZ because of security</a:t>
            </a:r>
          </a:p>
          <a:p>
            <a:pPr lvl="1"/>
            <a:r>
              <a:rPr lang="en-US" dirty="0"/>
              <a:t>Even if you could put it in a DMZ, many components aren’t scalable</a:t>
            </a:r>
          </a:p>
          <a:p>
            <a:r>
              <a:rPr lang="en-US" dirty="0"/>
              <a:t>What does architectural change mean?</a:t>
            </a:r>
          </a:p>
        </p:txBody>
      </p:sp>
    </p:spTree>
    <p:extLst>
      <p:ext uri="{BB962C8B-B14F-4D97-AF65-F5344CB8AC3E}">
        <p14:creationId xmlns:p14="http://schemas.microsoft.com/office/powerpoint/2010/main" val="1101217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Examination of Data Portals</a:t>
            </a:r>
          </a:p>
        </p:txBody>
      </p:sp>
      <p:sp>
        <p:nvSpPr>
          <p:cNvPr id="3" name="Content Placeholder 2"/>
          <p:cNvSpPr>
            <a:spLocks noGrp="1"/>
          </p:cNvSpPr>
          <p:nvPr>
            <p:ph idx="1"/>
          </p:nvPr>
        </p:nvSpPr>
        <p:spPr/>
        <p:txBody>
          <a:bodyPr/>
          <a:lstStyle/>
          <a:p>
            <a:r>
              <a:rPr lang="en-US" dirty="0"/>
              <a:t>Common data portal functions (most portals have these)</a:t>
            </a:r>
          </a:p>
          <a:p>
            <a:pPr lvl="1"/>
            <a:r>
              <a:rPr lang="en-US" dirty="0"/>
              <a:t>Search/query/discovery</a:t>
            </a:r>
          </a:p>
          <a:p>
            <a:pPr lvl="1"/>
            <a:r>
              <a:rPr lang="en-US" dirty="0"/>
              <a:t>Data download method for data access</a:t>
            </a:r>
          </a:p>
          <a:p>
            <a:pPr lvl="1"/>
            <a:r>
              <a:rPr lang="en-US" dirty="0"/>
              <a:t>GUI for browsing by humans</a:t>
            </a:r>
          </a:p>
          <a:p>
            <a:pPr lvl="1"/>
            <a:r>
              <a:rPr lang="en-US" dirty="0"/>
              <a:t>API for machine access – ideally incorporates search/query + download</a:t>
            </a:r>
          </a:p>
          <a:p>
            <a:r>
              <a:rPr lang="en-US" dirty="0"/>
              <a:t>Performance pain is primarily in the data handling piece</a:t>
            </a:r>
          </a:p>
          <a:p>
            <a:pPr lvl="1"/>
            <a:r>
              <a:rPr lang="en-US" dirty="0"/>
              <a:t>Rapid increase in data scale eclipsed legacy software stack capabilities</a:t>
            </a:r>
          </a:p>
          <a:p>
            <a:pPr lvl="1"/>
            <a:r>
              <a:rPr lang="en-US" dirty="0"/>
              <a:t>Portal servers often stuck in enterprise network</a:t>
            </a:r>
          </a:p>
          <a:p>
            <a:r>
              <a:rPr lang="en-US" dirty="0"/>
              <a:t>Can we “disassemble” the portal and put the pieces back together better?</a:t>
            </a:r>
          </a:p>
          <a:p>
            <a:pPr lvl="1"/>
            <a:r>
              <a:rPr lang="en-US" dirty="0"/>
              <a:t>Use Science DMZ as a platform for the data piece</a:t>
            </a:r>
          </a:p>
          <a:p>
            <a:pPr lvl="1"/>
            <a:r>
              <a:rPr lang="en-US" dirty="0"/>
              <a:t>Avoid placing complex software in the Science DMZ</a:t>
            </a:r>
          </a:p>
          <a:p>
            <a:pPr lvl="1"/>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27</a:t>
            </a:fld>
            <a:endParaRPr lang="en-US"/>
          </a:p>
        </p:txBody>
      </p:sp>
    </p:spTree>
    <p:extLst>
      <p:ext uri="{BB962C8B-B14F-4D97-AF65-F5344CB8AC3E}">
        <p14:creationId xmlns:p14="http://schemas.microsoft.com/office/powerpoint/2010/main" val="171550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Portal Design</a:t>
            </a:r>
          </a:p>
        </p:txBody>
      </p:sp>
      <p:pic>
        <p:nvPicPr>
          <p:cNvPr id="7" name="Content Placeholder 6" descr="legacy-portal-v9.pdf"/>
          <p:cNvPicPr>
            <a:picLocks noGrp="1" noChangeAspect="1"/>
          </p:cNvPicPr>
          <p:nvPr>
            <p:ph idx="1"/>
          </p:nvPr>
        </p:nvPicPr>
        <p:blipFill>
          <a:blip r:embed="rId3">
            <a:extLst>
              <a:ext uri="{28A0092B-C50C-407E-A947-70E740481C1C}">
                <a14:useLocalDpi xmlns:a14="http://schemas.microsoft.com/office/drawing/2010/main" val="0"/>
              </a:ext>
            </a:extLst>
          </a:blip>
          <a:srcRect t="15850" b="15850"/>
          <a:stretch>
            <a:fillRect/>
          </a:stretch>
        </p:blipFill>
        <p:spPr/>
      </p:pic>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28</a:t>
            </a:fld>
            <a:endParaRPr lang="en-US"/>
          </a:p>
        </p:txBody>
      </p:sp>
    </p:spTree>
    <p:extLst>
      <p:ext uri="{BB962C8B-B14F-4D97-AF65-F5344CB8AC3E}">
        <p14:creationId xmlns:p14="http://schemas.microsoft.com/office/powerpoint/2010/main" val="4252918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Next-Generation Portal Leverages Science DMZ</a:t>
            </a:r>
          </a:p>
        </p:txBody>
      </p:sp>
      <p:pic>
        <p:nvPicPr>
          <p:cNvPr id="7" name="Content Placeholder 6" descr="modern-portal-v10.pdf"/>
          <p:cNvPicPr>
            <a:picLocks noGrp="1" noChangeAspect="1"/>
          </p:cNvPicPr>
          <p:nvPr>
            <p:ph idx="1"/>
          </p:nvPr>
        </p:nvPicPr>
        <p:blipFill>
          <a:blip r:embed="rId3">
            <a:extLst>
              <a:ext uri="{28A0092B-C50C-407E-A947-70E740481C1C}">
                <a14:useLocalDpi xmlns:a14="http://schemas.microsoft.com/office/drawing/2010/main" val="0"/>
              </a:ext>
            </a:extLst>
          </a:blip>
          <a:srcRect t="15850" b="15850"/>
          <a:stretch>
            <a:fillRect/>
          </a:stretch>
        </p:blipFill>
        <p:spPr/>
      </p:pic>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29</a:t>
            </a:fld>
            <a:endParaRPr lang="en-US"/>
          </a:p>
        </p:txBody>
      </p:sp>
    </p:spTree>
    <p:extLst>
      <p:ext uri="{BB962C8B-B14F-4D97-AF65-F5344CB8AC3E}">
        <p14:creationId xmlns:p14="http://schemas.microsoft.com/office/powerpoint/2010/main" val="105605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Science Network?</a:t>
            </a:r>
          </a:p>
        </p:txBody>
      </p:sp>
      <p:sp>
        <p:nvSpPr>
          <p:cNvPr id="3" name="Content Placeholder 2"/>
          <p:cNvSpPr>
            <a:spLocks noGrp="1"/>
          </p:cNvSpPr>
          <p:nvPr>
            <p:ph idx="1"/>
          </p:nvPr>
        </p:nvSpPr>
        <p:spPr>
          <a:xfrm>
            <a:off x="457200" y="1352524"/>
            <a:ext cx="8229600" cy="5079520"/>
          </a:xfrm>
        </p:spPr>
        <p:txBody>
          <a:bodyPr>
            <a:noAutofit/>
          </a:bodyPr>
          <a:lstStyle/>
          <a:p>
            <a:r>
              <a:rPr lang="en-US" dirty="0"/>
              <a:t>Moving data between facilities happens via the network</a:t>
            </a:r>
          </a:p>
          <a:p>
            <a:pPr lvl="1"/>
            <a:r>
              <a:rPr lang="en-US" sz="1800" dirty="0"/>
              <a:t>(unless you’re shipping disks…)</a:t>
            </a:r>
          </a:p>
          <a:p>
            <a:pPr lvl="1"/>
            <a:r>
              <a:rPr lang="en-US" sz="1800" dirty="0"/>
              <a:t>What does “via the network” actually mean?</a:t>
            </a:r>
          </a:p>
          <a:p>
            <a:pPr lvl="1"/>
            <a:r>
              <a:rPr lang="en-US" sz="1800" dirty="0"/>
              <a:t>What is “the network” anyway?</a:t>
            </a:r>
          </a:p>
          <a:p>
            <a:r>
              <a:rPr lang="en-US" dirty="0"/>
              <a:t>Most of us are familiar with the notion of an ISP</a:t>
            </a:r>
          </a:p>
          <a:p>
            <a:pPr lvl="1"/>
            <a:r>
              <a:rPr lang="en-US" sz="1800" dirty="0"/>
              <a:t>Internet access at home (Netflix, etc.)</a:t>
            </a:r>
          </a:p>
          <a:p>
            <a:pPr lvl="1"/>
            <a:r>
              <a:rPr lang="en-US" sz="1800" dirty="0"/>
              <a:t>Data for phones (Facebook, maps, Google, etc.)</a:t>
            </a:r>
          </a:p>
          <a:p>
            <a:pPr lvl="1"/>
            <a:r>
              <a:rPr lang="en-US" sz="1800" dirty="0"/>
              <a:t>This is “the Internet” that most people see</a:t>
            </a:r>
            <a:endParaRPr lang="en-US" dirty="0"/>
          </a:p>
          <a:p>
            <a:r>
              <a:rPr lang="en-US" dirty="0"/>
              <a:t>Science networks interconnect scientific sites</a:t>
            </a:r>
          </a:p>
          <a:p>
            <a:pPr lvl="1"/>
            <a:r>
              <a:rPr lang="en-US" sz="1800" dirty="0"/>
              <a:t>HPC facilities</a:t>
            </a:r>
          </a:p>
          <a:p>
            <a:pPr lvl="1"/>
            <a:r>
              <a:rPr lang="en-US" sz="1800" dirty="0"/>
              <a:t>Particle accelerators (LHC, light sources, </a:t>
            </a:r>
            <a:r>
              <a:rPr lang="mr-IN" sz="1800" dirty="0"/>
              <a:t>…</a:t>
            </a:r>
            <a:r>
              <a:rPr lang="en-US" sz="1800" dirty="0"/>
              <a:t>)</a:t>
            </a:r>
          </a:p>
          <a:p>
            <a:pPr lvl="1"/>
            <a:r>
              <a:rPr lang="en-US" sz="1800" dirty="0"/>
              <a:t>Data portals</a:t>
            </a:r>
          </a:p>
          <a:p>
            <a:r>
              <a:rPr lang="en-US" dirty="0"/>
              <a:t>Science networks use the same protocols as the rest of the Internet</a:t>
            </a:r>
          </a:p>
          <a:p>
            <a:pPr lvl="1"/>
            <a:r>
              <a:rPr lang="en-US" sz="1800" dirty="0"/>
              <a:t>They are also connected to the rest of the Internet</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3</a:t>
            </a:fld>
            <a:endParaRPr lang="en-US"/>
          </a:p>
        </p:txBody>
      </p:sp>
    </p:spTree>
    <p:extLst>
      <p:ext uri="{BB962C8B-B14F-4D97-AF65-F5344CB8AC3E}">
        <p14:creationId xmlns:p14="http://schemas.microsoft.com/office/powerpoint/2010/main" val="360283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 The Data On Dedicated Infrastructure</a:t>
            </a:r>
          </a:p>
        </p:txBody>
      </p:sp>
      <p:sp>
        <p:nvSpPr>
          <p:cNvPr id="3" name="Content Placeholder 2"/>
          <p:cNvSpPr>
            <a:spLocks noGrp="1"/>
          </p:cNvSpPr>
          <p:nvPr>
            <p:ph idx="1"/>
          </p:nvPr>
        </p:nvSpPr>
        <p:spPr/>
        <p:txBody>
          <a:bodyPr>
            <a:normAutofit/>
          </a:bodyPr>
          <a:lstStyle/>
          <a:p>
            <a:r>
              <a:rPr lang="en-US" dirty="0"/>
              <a:t>We have separated the data handling from the portal logic</a:t>
            </a:r>
          </a:p>
          <a:p>
            <a:r>
              <a:rPr lang="en-US" dirty="0"/>
              <a:t>Portal is still its normal self, but enhanced</a:t>
            </a:r>
          </a:p>
          <a:p>
            <a:pPr lvl="1"/>
            <a:r>
              <a:rPr lang="en-US" dirty="0"/>
              <a:t>Portal GUI, database, search, etc. all function as they did before</a:t>
            </a:r>
          </a:p>
          <a:p>
            <a:pPr lvl="1"/>
            <a:r>
              <a:rPr lang="en-US" dirty="0"/>
              <a:t>Query returns pointers to data objects in the Science DMZ</a:t>
            </a:r>
          </a:p>
          <a:p>
            <a:pPr lvl="1"/>
            <a:r>
              <a:rPr lang="en-US" dirty="0"/>
              <a:t>Portal is now freed from ties to the data servers (run it on Amazon if you want!)</a:t>
            </a:r>
          </a:p>
          <a:p>
            <a:r>
              <a:rPr lang="en-US" dirty="0"/>
              <a:t>Data handling is separate, and scalable</a:t>
            </a:r>
          </a:p>
          <a:p>
            <a:pPr lvl="1"/>
            <a:r>
              <a:rPr lang="en-US" dirty="0"/>
              <a:t>High-performance DTNs in the Science DMZ</a:t>
            </a:r>
          </a:p>
          <a:p>
            <a:pPr lvl="1"/>
            <a:r>
              <a:rPr lang="en-US" dirty="0"/>
              <a:t>Scale as much as you need to without modifying the portal software</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30</a:t>
            </a:fld>
            <a:endParaRPr lang="en-US"/>
          </a:p>
        </p:txBody>
      </p:sp>
    </p:spTree>
    <p:extLst>
      <p:ext uri="{BB962C8B-B14F-4D97-AF65-F5344CB8AC3E}">
        <p14:creationId xmlns:p14="http://schemas.microsoft.com/office/powerpoint/2010/main" val="2576899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Portal Implications</a:t>
            </a:r>
          </a:p>
        </p:txBody>
      </p:sp>
      <p:sp>
        <p:nvSpPr>
          <p:cNvPr id="3" name="Content Placeholder 2"/>
          <p:cNvSpPr>
            <a:spLocks noGrp="1"/>
          </p:cNvSpPr>
          <p:nvPr>
            <p:ph idx="1"/>
          </p:nvPr>
        </p:nvSpPr>
        <p:spPr/>
        <p:txBody>
          <a:bodyPr/>
          <a:lstStyle/>
          <a:p>
            <a:r>
              <a:rPr lang="en-US" dirty="0"/>
              <a:t>Portals hold a lot of valuable data</a:t>
            </a:r>
          </a:p>
          <a:p>
            <a:pPr lvl="1"/>
            <a:r>
              <a:rPr lang="en-US" dirty="0"/>
              <a:t>Observations (sky surveys, satellite data, genomes, etc.)</a:t>
            </a:r>
          </a:p>
          <a:p>
            <a:pPr lvl="1"/>
            <a:r>
              <a:rPr lang="en-US" dirty="0"/>
              <a:t>Many have been in place for years</a:t>
            </a:r>
          </a:p>
          <a:p>
            <a:r>
              <a:rPr lang="en-US" dirty="0"/>
              <a:t>Most are inadequate to support large-scale analysis</a:t>
            </a:r>
          </a:p>
          <a:p>
            <a:pPr lvl="1"/>
            <a:r>
              <a:rPr lang="en-US" dirty="0"/>
              <a:t>Legacy search/query interfaces</a:t>
            </a:r>
          </a:p>
          <a:p>
            <a:pPr lvl="1"/>
            <a:r>
              <a:rPr lang="en-US" dirty="0"/>
              <a:t>Legacy access protocols/tools</a:t>
            </a:r>
          </a:p>
          <a:p>
            <a:pPr lvl="1"/>
            <a:r>
              <a:rPr lang="en-US" dirty="0"/>
              <a:t>This is in the process of changing</a:t>
            </a:r>
          </a:p>
          <a:p>
            <a:r>
              <a:rPr lang="en-US" dirty="0"/>
              <a:t>The technology exists to radically improve the utility of data portals</a:t>
            </a:r>
          </a:p>
          <a:p>
            <a:pPr lvl="1"/>
            <a:r>
              <a:rPr lang="en-US" dirty="0"/>
              <a:t>What should the performance expectation be?</a:t>
            </a:r>
          </a:p>
          <a:p>
            <a:pPr lvl="1"/>
            <a:r>
              <a:rPr lang="en-US" dirty="0"/>
              <a:t>HPC facilities can do 1PB/week </a:t>
            </a:r>
            <a:r>
              <a:rPr lang="mr-IN" dirty="0"/>
              <a:t>–</a:t>
            </a:r>
            <a:r>
              <a:rPr lang="en-US" dirty="0"/>
              <a:t> if data portals could do this</a:t>
            </a:r>
            <a:r>
              <a:rPr lang="mr-IN" dirty="0"/>
              <a:t>…</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31</a:t>
            </a:fld>
            <a:endParaRPr lang="en-US"/>
          </a:p>
        </p:txBody>
      </p:sp>
    </p:spTree>
    <p:extLst>
      <p:ext uri="{BB962C8B-B14F-4D97-AF65-F5344CB8AC3E}">
        <p14:creationId xmlns:p14="http://schemas.microsoft.com/office/powerpoint/2010/main" val="2591110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NCAR RDA Performance to DOE HPC Facilities</a:t>
            </a:r>
          </a:p>
        </p:txBody>
      </p:sp>
      <p:pic>
        <p:nvPicPr>
          <p:cNvPr id="7" name="Content Placeholder 6" descr="NCAR-RDA-v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1324" b="15850"/>
          <a:stretch/>
        </p:blipFill>
        <p:spPr>
          <a:xfrm>
            <a:off x="-2064190" y="-427084"/>
            <a:ext cx="13272380" cy="7470878"/>
          </a:xfrm>
        </p:spPr>
      </p:pic>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32</a:t>
            </a:fld>
            <a:endParaRPr lang="en-US"/>
          </a:p>
        </p:txBody>
      </p:sp>
      <p:sp>
        <p:nvSpPr>
          <p:cNvPr id="8" name="TextBox 7"/>
          <p:cNvSpPr txBox="1"/>
          <p:nvPr/>
        </p:nvSpPr>
        <p:spPr>
          <a:xfrm>
            <a:off x="904874" y="1594556"/>
            <a:ext cx="2771441" cy="820738"/>
          </a:xfrm>
          <a:prstGeom prst="rect">
            <a:avLst/>
          </a:prstGeom>
          <a:noFill/>
        </p:spPr>
        <p:txBody>
          <a:bodyPr wrap="square" rtlCol="0">
            <a:spAutoFit/>
          </a:bodyPr>
          <a:lstStyle/>
          <a:p>
            <a:pPr marL="342900" indent="-342900">
              <a:spcBef>
                <a:spcPts val="880"/>
              </a:spcBef>
              <a:buClr>
                <a:srgbClr val="2DB2CF"/>
              </a:buClr>
              <a:buFont typeface="Arial"/>
              <a:buChar char="•"/>
            </a:pPr>
            <a:r>
              <a:rPr lang="en-US" sz="2000" dirty="0">
                <a:solidFill>
                  <a:srgbClr val="58585B"/>
                </a:solidFill>
              </a:rPr>
              <a:t>1.5TB data set</a:t>
            </a:r>
          </a:p>
          <a:p>
            <a:pPr marL="342900" indent="-342900">
              <a:spcBef>
                <a:spcPts val="880"/>
              </a:spcBef>
              <a:buClr>
                <a:srgbClr val="2DB2CF"/>
              </a:buClr>
              <a:buFont typeface="Arial"/>
              <a:buChar char="•"/>
            </a:pPr>
            <a:r>
              <a:rPr lang="en-US" sz="2000" dirty="0">
                <a:solidFill>
                  <a:srgbClr val="58585B"/>
                </a:solidFill>
              </a:rPr>
              <a:t>1121 files</a:t>
            </a:r>
          </a:p>
        </p:txBody>
      </p:sp>
    </p:spTree>
    <p:extLst>
      <p:ext uri="{BB962C8B-B14F-4D97-AF65-F5344CB8AC3E}">
        <p14:creationId xmlns:p14="http://schemas.microsoft.com/office/powerpoint/2010/main" val="589367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Science networks are engineered to support data-intensive science</a:t>
            </a:r>
          </a:p>
          <a:p>
            <a:pPr lvl="1"/>
            <a:r>
              <a:rPr lang="en-US" dirty="0"/>
              <a:t>Related to and connected to the rest of the Internet, but different</a:t>
            </a:r>
          </a:p>
          <a:p>
            <a:r>
              <a:rPr lang="en-US" dirty="0"/>
              <a:t>Science DMZ model effectively connects data infrastructure to networks</a:t>
            </a:r>
          </a:p>
          <a:p>
            <a:pPr lvl="1"/>
            <a:r>
              <a:rPr lang="en-US" dirty="0"/>
              <a:t>If you need to send your </a:t>
            </a:r>
            <a:r>
              <a:rPr lang="en-US" dirty="0" err="1"/>
              <a:t>sysadmin</a:t>
            </a:r>
            <a:r>
              <a:rPr lang="en-US" dirty="0"/>
              <a:t> to me, feel free</a:t>
            </a:r>
          </a:p>
          <a:p>
            <a:r>
              <a:rPr lang="en-US" dirty="0"/>
              <a:t>Globus at HPC facilities makes </a:t>
            </a:r>
            <a:r>
              <a:rPr lang="en-US" dirty="0" err="1"/>
              <a:t>terascale</a:t>
            </a:r>
            <a:r>
              <a:rPr lang="en-US" dirty="0"/>
              <a:t> to petascale data transfers possible</a:t>
            </a:r>
          </a:p>
          <a:p>
            <a:r>
              <a:rPr lang="en-US" dirty="0"/>
              <a:t>Huge opportunity in upgrading data portals to use Science DMZ, DTNs, advanced tools (e.g. Globus)</a:t>
            </a:r>
          </a:p>
          <a:p>
            <a:pPr lvl="1"/>
            <a:r>
              <a:rPr lang="en-US" dirty="0"/>
              <a:t>Make large data repositories available for analysis at HPC facilities</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33</a:t>
            </a:fld>
            <a:endParaRPr lang="en-US"/>
          </a:p>
        </p:txBody>
      </p:sp>
    </p:spTree>
    <p:extLst>
      <p:ext uri="{BB962C8B-B14F-4D97-AF65-F5344CB8AC3E}">
        <p14:creationId xmlns:p14="http://schemas.microsoft.com/office/powerpoint/2010/main" val="145705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e4 (1).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36553" y="561797"/>
            <a:ext cx="3967455" cy="5134353"/>
          </a:xfrm>
          <a:prstGeom prst="rect">
            <a:avLst/>
          </a:prstGeom>
        </p:spPr>
      </p:pic>
      <p:sp>
        <p:nvSpPr>
          <p:cNvPr id="4" name="Title 3"/>
          <p:cNvSpPr>
            <a:spLocks noGrp="1"/>
          </p:cNvSpPr>
          <p:nvPr>
            <p:ph type="title"/>
          </p:nvPr>
        </p:nvSpPr>
        <p:spPr/>
        <p:txBody>
          <a:bodyPr/>
          <a:lstStyle/>
          <a:p>
            <a:r>
              <a:rPr lang="en-US" dirty="0"/>
              <a:t>In conclusion </a:t>
            </a:r>
            <a:r>
              <a:rPr lang="mr-IN" dirty="0"/>
              <a:t>–</a:t>
            </a:r>
            <a:r>
              <a:rPr lang="en-US" dirty="0"/>
              <a:t> ESnet’s vision:</a:t>
            </a:r>
          </a:p>
        </p:txBody>
      </p:sp>
      <p:sp>
        <p:nvSpPr>
          <p:cNvPr id="3" name="Content Placeholder 2"/>
          <p:cNvSpPr>
            <a:spLocks noGrp="1"/>
          </p:cNvSpPr>
          <p:nvPr>
            <p:ph idx="1"/>
          </p:nvPr>
        </p:nvSpPr>
        <p:spPr>
          <a:xfrm>
            <a:off x="266700" y="5071494"/>
            <a:ext cx="8229600" cy="1718733"/>
          </a:xfrm>
        </p:spPr>
        <p:txBody>
          <a:bodyPr>
            <a:noAutofit/>
          </a:bodyPr>
          <a:lstStyle/>
          <a:p>
            <a:pPr marL="456348" lvl="2" indent="0" algn="ctr">
              <a:buNone/>
            </a:pPr>
            <a:r>
              <a:rPr lang="en-US" sz="2400" dirty="0"/>
              <a:t>Scientific progress will be </a:t>
            </a:r>
            <a:r>
              <a:rPr lang="en-US" sz="2400" b="1" dirty="0"/>
              <a:t>completely unconstrained </a:t>
            </a:r>
            <a:r>
              <a:rPr lang="en-US" sz="2400" dirty="0"/>
              <a:t>by the physical location of instruments, people, computational resources, or data.  </a:t>
            </a:r>
          </a:p>
          <a:p>
            <a:pPr algn="ctr"/>
            <a:endParaRPr lang="en-US" sz="2400" dirty="0"/>
          </a:p>
          <a:p>
            <a:pPr algn="ctr"/>
            <a:endParaRPr lang="en-US" sz="2400" dirty="0"/>
          </a:p>
        </p:txBody>
      </p:sp>
      <p:sp>
        <p:nvSpPr>
          <p:cNvPr id="2" name="Slide Number Placeholder 1"/>
          <p:cNvSpPr>
            <a:spLocks noGrp="1"/>
          </p:cNvSpPr>
          <p:nvPr>
            <p:ph type="sldNum" sz="quarter" idx="12"/>
          </p:nvPr>
        </p:nvSpPr>
        <p:spPr/>
        <p:txBody>
          <a:bodyPr/>
          <a:lstStyle/>
          <a:p>
            <a:fld id="{487710A0-C33E-CC45-8305-B897475A1CD7}" type="slidenum">
              <a:rPr lang="en-US" smtClean="0"/>
              <a:pPr/>
              <a:t>34</a:t>
            </a:fld>
            <a:endParaRPr lang="en-US"/>
          </a:p>
        </p:txBody>
      </p:sp>
    </p:spTree>
    <p:extLst>
      <p:ext uri="{BB962C8B-B14F-4D97-AF65-F5344CB8AC3E}">
        <p14:creationId xmlns:p14="http://schemas.microsoft.com/office/powerpoint/2010/main" val="373062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Links and Lists</a:t>
            </a:r>
          </a:p>
        </p:txBody>
      </p:sp>
      <p:sp>
        <p:nvSpPr>
          <p:cNvPr id="3" name="Content Placeholder 2"/>
          <p:cNvSpPr>
            <a:spLocks noGrp="1"/>
          </p:cNvSpPr>
          <p:nvPr>
            <p:ph idx="1"/>
          </p:nvPr>
        </p:nvSpPr>
        <p:spPr/>
        <p:txBody>
          <a:bodyPr>
            <a:normAutofit/>
          </a:bodyPr>
          <a:lstStyle/>
          <a:p>
            <a:pPr lvl="1"/>
            <a:r>
              <a:rPr lang="en-US" dirty="0"/>
              <a:t>ESnet fasterdata knowledge base</a:t>
            </a:r>
          </a:p>
          <a:p>
            <a:pPr lvl="2"/>
            <a:r>
              <a:rPr lang="en-US" dirty="0">
                <a:hlinkClick r:id="rId2"/>
              </a:rPr>
              <a:t>http://fasterdata.es.net/</a:t>
            </a:r>
            <a:endParaRPr lang="en-US" dirty="0"/>
          </a:p>
          <a:p>
            <a:pPr lvl="1"/>
            <a:r>
              <a:rPr lang="en-US" dirty="0"/>
              <a:t>Science DMZ paper</a:t>
            </a:r>
          </a:p>
          <a:p>
            <a:pPr lvl="2"/>
            <a:r>
              <a:rPr lang="en-US" dirty="0">
                <a:hlinkClick r:id="rId3"/>
              </a:rPr>
              <a:t>http://www.es.net/assets/pubs_presos/sc13sciDMZ-final.pdf</a:t>
            </a:r>
            <a:endParaRPr lang="en-US" dirty="0"/>
          </a:p>
          <a:p>
            <a:pPr lvl="1"/>
            <a:r>
              <a:rPr lang="en-US" dirty="0"/>
              <a:t>Science DMZ email list</a:t>
            </a:r>
          </a:p>
          <a:p>
            <a:pPr lvl="2"/>
            <a:r>
              <a:rPr lang="en-US" dirty="0"/>
              <a:t>Send mail to </a:t>
            </a:r>
            <a:r>
              <a:rPr lang="en-US" dirty="0">
                <a:hlinkClick r:id="rId4"/>
              </a:rPr>
              <a:t>sympa@lists.lbl.gov</a:t>
            </a:r>
            <a:r>
              <a:rPr lang="en-US" dirty="0"/>
              <a:t> with subject "subscribe </a:t>
            </a:r>
            <a:r>
              <a:rPr lang="en-US" dirty="0" err="1"/>
              <a:t>esnet-sciencedmz</a:t>
            </a:r>
            <a:r>
              <a:rPr lang="en-US" dirty="0"/>
              <a:t>”</a:t>
            </a:r>
          </a:p>
          <a:p>
            <a:pPr lvl="1"/>
            <a:r>
              <a:rPr lang="en-US" dirty="0"/>
              <a:t>perfSONAR</a:t>
            </a:r>
          </a:p>
          <a:p>
            <a:pPr lvl="2"/>
            <a:r>
              <a:rPr lang="en-US" dirty="0">
                <a:hlinkClick r:id="rId5"/>
              </a:rPr>
              <a:t>http://fasterdata.es.net/performance-testing/perfsonar/</a:t>
            </a:r>
            <a:endParaRPr lang="en-US" dirty="0"/>
          </a:p>
          <a:p>
            <a:pPr lvl="2"/>
            <a:r>
              <a:rPr lang="en-US" dirty="0">
                <a:hlinkClick r:id="rId6"/>
              </a:rPr>
              <a:t>http://www.perfsonar.net</a:t>
            </a:r>
            <a:r>
              <a:rPr lang="en-US" dirty="0"/>
              <a:t>  </a:t>
            </a:r>
          </a:p>
          <a:p>
            <a:pPr lvl="1"/>
            <a:r>
              <a:rPr lang="en-US" dirty="0"/>
              <a:t>Globus</a:t>
            </a:r>
          </a:p>
          <a:p>
            <a:pPr lvl="2"/>
            <a:r>
              <a:rPr lang="en-US" dirty="0">
                <a:hlinkClick r:id="rId7"/>
              </a:rPr>
              <a:t>https://www.globus.org/</a:t>
            </a:r>
            <a:r>
              <a:rPr lang="en-US" dirty="0"/>
              <a:t> </a:t>
            </a:r>
          </a:p>
          <a:p>
            <a:pPr marL="228600" lvl="1" indent="0">
              <a:buNone/>
            </a:pP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8"/>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2015, Energy Sciences Network</a:t>
            </a:r>
          </a:p>
        </p:txBody>
      </p:sp>
      <p:sp>
        <p:nvSpPr>
          <p:cNvPr id="4" name="TextBox 3"/>
          <p:cNvSpPr txBox="1"/>
          <p:nvPr/>
        </p:nvSpPr>
        <p:spPr>
          <a:xfrm>
            <a:off x="2192421" y="775368"/>
            <a:ext cx="184666" cy="400110"/>
          </a:xfrm>
          <a:prstGeom prst="rect">
            <a:avLst/>
          </a:prstGeom>
          <a:noFill/>
        </p:spPr>
        <p:txBody>
          <a:bodyPr wrap="none" rtlCol="0">
            <a:spAutoFit/>
          </a:bodyPr>
          <a:lstStyle/>
          <a:p>
            <a:pPr marL="228600" indent="-228600">
              <a:spcBef>
                <a:spcPts val="880"/>
              </a:spcBef>
              <a:buClr>
                <a:srgbClr val="2DB2CF"/>
              </a:buClr>
            </a:pPr>
            <a:endParaRPr lang="en-US" sz="2000" dirty="0">
              <a:solidFill>
                <a:srgbClr val="58585B"/>
              </a:solidFill>
            </a:endParaRPr>
          </a:p>
        </p:txBody>
      </p:sp>
    </p:spTree>
    <p:extLst>
      <p:ext uri="{BB962C8B-B14F-4D97-AF65-F5344CB8AC3E}">
        <p14:creationId xmlns:p14="http://schemas.microsoft.com/office/powerpoint/2010/main" val="213628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666240"/>
            <a:ext cx="7762875" cy="2082800"/>
          </a:xfrm>
        </p:spPr>
        <p:txBody>
          <a:bodyPr/>
          <a:lstStyle/>
          <a:p>
            <a:r>
              <a:rPr lang="en-US" dirty="0"/>
              <a:t>Thanks!</a:t>
            </a:r>
          </a:p>
        </p:txBody>
      </p:sp>
      <p:sp>
        <p:nvSpPr>
          <p:cNvPr id="3"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dirty="0"/>
              <a:t>Eli Dart</a:t>
            </a:r>
          </a:p>
          <a:p>
            <a:pPr>
              <a:spcBef>
                <a:spcPts val="300"/>
              </a:spcBef>
              <a:spcAft>
                <a:spcPts val="300"/>
              </a:spcAft>
            </a:pPr>
            <a:r>
              <a:rPr lang="en-US" sz="1800" dirty="0"/>
              <a:t>Energy Sciences Network (ESnet)</a:t>
            </a:r>
          </a:p>
          <a:p>
            <a:pPr>
              <a:spcBef>
                <a:spcPts val="300"/>
              </a:spcBef>
              <a:spcAft>
                <a:spcPts val="300"/>
              </a:spcAft>
            </a:pPr>
            <a:r>
              <a:rPr lang="en-US" sz="1800" dirty="0"/>
              <a:t>Lawrence Berkeley National Laboratory</a:t>
            </a:r>
          </a:p>
        </p:txBody>
      </p:sp>
      <p:sp>
        <p:nvSpPr>
          <p:cNvPr id="6" name="Text Placeholder 5"/>
          <p:cNvSpPr>
            <a:spLocks noGrp="1"/>
          </p:cNvSpPr>
          <p:nvPr>
            <p:ph type="body" sz="quarter" idx="13"/>
          </p:nvPr>
        </p:nvSpPr>
        <p:spPr/>
        <p:txBody>
          <a:bodyPr/>
          <a:lstStyle/>
          <a:p>
            <a:r>
              <a:rPr lang="en-US" dirty="0">
                <a:hlinkClick r:id="rId2"/>
              </a:rPr>
              <a:t>http://my.es.net/</a:t>
            </a:r>
            <a:endParaRPr lang="en-US" dirty="0"/>
          </a:p>
          <a:p>
            <a:r>
              <a:rPr lang="en-US" dirty="0">
                <a:hlinkClick r:id="rId3"/>
              </a:rPr>
              <a:t>http://www.es.net/</a:t>
            </a:r>
            <a:endParaRPr lang="en-US" dirty="0"/>
          </a:p>
          <a:p>
            <a:r>
              <a:rPr lang="en-US" dirty="0">
                <a:hlinkClick r:id="rId4"/>
              </a:rPr>
              <a:t>http://fasterdata.es.net/</a:t>
            </a:r>
            <a:endParaRPr lang="en-US" dirty="0"/>
          </a:p>
        </p:txBody>
      </p:sp>
      <p:cxnSp>
        <p:nvCxnSpPr>
          <p:cNvPr id="5" name="Straight Connector 4"/>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40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3" name="Content Placeholder 2"/>
          <p:cNvSpPr>
            <a:spLocks noGrp="1"/>
          </p:cNvSpPr>
          <p:nvPr>
            <p:ph idx="1"/>
          </p:nvPr>
        </p:nvSpPr>
        <p:spPr/>
        <p:txBody>
          <a:bodyPr>
            <a:normAutofit lnSpcReduction="10000"/>
          </a:bodyPr>
          <a:lstStyle/>
          <a:p>
            <a:r>
              <a:rPr lang="en-US" sz="2200" dirty="0"/>
              <a:t>The Internet is composed of a large number of individual networks</a:t>
            </a:r>
          </a:p>
          <a:p>
            <a:pPr lvl="1"/>
            <a:r>
              <a:rPr lang="en-US" dirty="0"/>
              <a:t>Each is run by some entity for its own reasons</a:t>
            </a:r>
          </a:p>
          <a:p>
            <a:pPr lvl="2"/>
            <a:r>
              <a:rPr lang="en-US" dirty="0"/>
              <a:t>Google</a:t>
            </a:r>
          </a:p>
          <a:p>
            <a:pPr lvl="2"/>
            <a:r>
              <a:rPr lang="en-US" dirty="0"/>
              <a:t>US Department of Defense</a:t>
            </a:r>
          </a:p>
          <a:p>
            <a:pPr lvl="2"/>
            <a:r>
              <a:rPr lang="en-US" dirty="0"/>
              <a:t>Ford Motor Company</a:t>
            </a:r>
          </a:p>
          <a:p>
            <a:pPr lvl="2"/>
            <a:r>
              <a:rPr lang="en-US" dirty="0"/>
              <a:t>US Department of Energy</a:t>
            </a:r>
          </a:p>
          <a:p>
            <a:pPr lvl="2"/>
            <a:r>
              <a:rPr lang="en-US" dirty="0"/>
              <a:t>AT&amp;T</a:t>
            </a:r>
          </a:p>
          <a:p>
            <a:pPr lvl="2"/>
            <a:r>
              <a:rPr lang="en-US" dirty="0"/>
              <a:t>Many many many many many more….</a:t>
            </a:r>
          </a:p>
          <a:p>
            <a:pPr lvl="1"/>
            <a:r>
              <a:rPr lang="en-US" dirty="0"/>
              <a:t>Each network connects to other networks for its own reasons</a:t>
            </a:r>
          </a:p>
          <a:p>
            <a:r>
              <a:rPr lang="en-US" sz="2200" dirty="0"/>
              <a:t>In general, networks are more valuable when connected to each other</a:t>
            </a:r>
          </a:p>
          <a:p>
            <a:pPr lvl="1"/>
            <a:r>
              <a:rPr lang="en-US" dirty="0"/>
              <a:t>But remember </a:t>
            </a:r>
            <a:r>
              <a:rPr lang="mr-IN" dirty="0"/>
              <a:t>–</a:t>
            </a:r>
            <a:r>
              <a:rPr lang="en-US" dirty="0"/>
              <a:t> this connectivity happens for selfish reasons</a:t>
            </a:r>
          </a:p>
          <a:p>
            <a:pPr lvl="1"/>
            <a:r>
              <a:rPr lang="en-US" dirty="0"/>
              <a:t>Not all networks are the same </a:t>
            </a:r>
            <a:r>
              <a:rPr lang="mr-IN" dirty="0"/>
              <a:t>–</a:t>
            </a:r>
            <a:r>
              <a:rPr lang="en-US" dirty="0"/>
              <a:t> each exists for its own reasons</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4</a:t>
            </a:fld>
            <a:endParaRPr lang="en-US"/>
          </a:p>
        </p:txBody>
      </p:sp>
    </p:spTree>
    <p:extLst>
      <p:ext uri="{BB962C8B-B14F-4D97-AF65-F5344CB8AC3E}">
        <p14:creationId xmlns:p14="http://schemas.microsoft.com/office/powerpoint/2010/main" val="247071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networks and their missions</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5</a:t>
            </a:fld>
            <a:endParaRPr lang="en-US"/>
          </a:p>
        </p:txBody>
      </p:sp>
      <p:pic>
        <p:nvPicPr>
          <p:cNvPr id="10" name="Content Placeholder 9" descr="Internet-Structure-v2.pdf"/>
          <p:cNvPicPr>
            <a:picLocks noGrp="1" noChangeAspect="1"/>
          </p:cNvPicPr>
          <p:nvPr>
            <p:ph idx="1"/>
          </p:nvPr>
        </p:nvPicPr>
        <p:blipFill rotWithShape="1">
          <a:blip r:embed="rId3">
            <a:extLst>
              <a:ext uri="{28A0092B-C50C-407E-A947-70E740481C1C}">
                <a14:useLocalDpi xmlns:a14="http://schemas.microsoft.com/office/drawing/2010/main" val="0"/>
              </a:ext>
            </a:extLst>
          </a:blip>
          <a:srcRect l="3735" t="24854" r="5565" b="3643"/>
          <a:stretch/>
        </p:blipFill>
        <p:spPr>
          <a:xfrm>
            <a:off x="839887" y="1580871"/>
            <a:ext cx="7464226" cy="4548244"/>
          </a:xfrm>
        </p:spPr>
      </p:pic>
    </p:spTree>
    <p:extLst>
      <p:ext uri="{BB962C8B-B14F-4D97-AF65-F5344CB8AC3E}">
        <p14:creationId xmlns:p14="http://schemas.microsoft.com/office/powerpoint/2010/main" val="402406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networks and their missions</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6</a:t>
            </a:fld>
            <a:endParaRPr lang="en-US"/>
          </a:p>
        </p:txBody>
      </p:sp>
      <p:pic>
        <p:nvPicPr>
          <p:cNvPr id="10" name="Content Placeholder 9" descr="Internet-Structure-v2.pdf"/>
          <p:cNvPicPr>
            <a:picLocks noGrp="1" noChangeAspect="1"/>
          </p:cNvPicPr>
          <p:nvPr>
            <p:ph idx="1"/>
          </p:nvPr>
        </p:nvPicPr>
        <p:blipFill rotWithShape="1">
          <a:blip r:embed="rId3">
            <a:extLst>
              <a:ext uri="{28A0092B-C50C-407E-A947-70E740481C1C}">
                <a14:useLocalDpi xmlns:a14="http://schemas.microsoft.com/office/drawing/2010/main" val="0"/>
              </a:ext>
            </a:extLst>
          </a:blip>
          <a:srcRect l="3735" t="24854" r="5565" b="3643"/>
          <a:stretch/>
        </p:blipFill>
        <p:spPr>
          <a:xfrm>
            <a:off x="839887" y="1580871"/>
            <a:ext cx="7464226" cy="4548244"/>
          </a:xfrm>
        </p:spPr>
      </p:pic>
      <p:sp>
        <p:nvSpPr>
          <p:cNvPr id="3" name="Donut 2">
            <a:extLst>
              <a:ext uri="{FF2B5EF4-FFF2-40B4-BE49-F238E27FC236}">
                <a16:creationId xmlns:a16="http://schemas.microsoft.com/office/drawing/2014/main" id="{E317A037-C910-9E4D-A6C7-9171BF1A6D21}"/>
              </a:ext>
            </a:extLst>
          </p:cNvPr>
          <p:cNvSpPr/>
          <p:nvPr/>
        </p:nvSpPr>
        <p:spPr>
          <a:xfrm>
            <a:off x="2584669" y="3216167"/>
            <a:ext cx="5597527" cy="3246168"/>
          </a:xfrm>
          <a:prstGeom prst="donut">
            <a:avLst>
              <a:gd name="adj" fmla="val 1591"/>
            </a:avLst>
          </a:prstGeom>
          <a:solidFill>
            <a:srgbClr val="C0000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5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about different networks</a:t>
            </a:r>
          </a:p>
        </p:txBody>
      </p:sp>
      <p:sp>
        <p:nvSpPr>
          <p:cNvPr id="3" name="Content Placeholder 2"/>
          <p:cNvSpPr>
            <a:spLocks noGrp="1"/>
          </p:cNvSpPr>
          <p:nvPr>
            <p:ph idx="1"/>
          </p:nvPr>
        </p:nvSpPr>
        <p:spPr>
          <a:xfrm>
            <a:off x="457200" y="1600201"/>
            <a:ext cx="8471361" cy="4344484"/>
          </a:xfrm>
        </p:spPr>
        <p:txBody>
          <a:bodyPr>
            <a:noAutofit/>
          </a:bodyPr>
          <a:lstStyle/>
          <a:p>
            <a:r>
              <a:rPr lang="en-US" dirty="0"/>
              <a:t>The previous diagram is a drastic simplification</a:t>
            </a:r>
          </a:p>
          <a:p>
            <a:pPr lvl="1"/>
            <a:r>
              <a:rPr lang="en-US" sz="1800" dirty="0"/>
              <a:t>http://</a:t>
            </a:r>
            <a:r>
              <a:rPr lang="en-US" sz="1800" dirty="0" err="1"/>
              <a:t>www.caida.org</a:t>
            </a:r>
            <a:r>
              <a:rPr lang="en-US" sz="1800" dirty="0"/>
              <a:t>/research/topology/</a:t>
            </a:r>
            <a:r>
              <a:rPr lang="en-US" sz="1800" dirty="0" err="1"/>
              <a:t>as_core_network</a:t>
            </a:r>
            <a:r>
              <a:rPr lang="en-US" sz="1800" dirty="0"/>
              <a:t>/2015/</a:t>
            </a:r>
          </a:p>
          <a:p>
            <a:r>
              <a:rPr lang="en-US" dirty="0"/>
              <a:t>Key points:</a:t>
            </a:r>
          </a:p>
          <a:p>
            <a:pPr lvl="1"/>
            <a:r>
              <a:rPr lang="en-US" sz="1800" dirty="0"/>
              <a:t>All networks exist for a specific reason</a:t>
            </a:r>
          </a:p>
          <a:p>
            <a:pPr lvl="2"/>
            <a:r>
              <a:rPr lang="en-US" sz="1700" dirty="0"/>
              <a:t>Some networks provide connectivity between networks</a:t>
            </a:r>
          </a:p>
          <a:p>
            <a:pPr lvl="2"/>
            <a:r>
              <a:rPr lang="en-US" sz="1700" dirty="0"/>
              <a:t>Some networks primarily serve their own users</a:t>
            </a:r>
          </a:p>
          <a:p>
            <a:pPr lvl="2"/>
            <a:r>
              <a:rPr lang="en-US" sz="1700" dirty="0"/>
              <a:t>Some networks provide services to users who access them via different networks (e.g. Google)</a:t>
            </a:r>
          </a:p>
          <a:p>
            <a:pPr lvl="1"/>
            <a:r>
              <a:rPr lang="en-US" sz="1800" dirty="0"/>
              <a:t>These lines are blurry, but it’s a useful way to think about it</a:t>
            </a:r>
          </a:p>
          <a:p>
            <a:r>
              <a:rPr lang="en-US" dirty="0"/>
              <a:t>Network mission influences engineering, policy, reliability, etc.</a:t>
            </a:r>
          </a:p>
          <a:p>
            <a:pPr lvl="1"/>
            <a:r>
              <a:rPr lang="en-US" sz="1800" dirty="0"/>
              <a:t>Not all networks are built the same way</a:t>
            </a:r>
          </a:p>
          <a:p>
            <a:pPr lvl="1"/>
            <a:r>
              <a:rPr lang="en-US" sz="1800" dirty="0"/>
              <a:t>Not all networks can support all use models</a:t>
            </a:r>
          </a:p>
          <a:p>
            <a:pPr lvl="1"/>
            <a:r>
              <a:rPr lang="en-US" sz="1800" dirty="0"/>
              <a:t>Science networks have a different traffic profile than commercial networks</a:t>
            </a:r>
          </a:p>
        </p:txBody>
      </p:sp>
      <p:sp>
        <p:nvSpPr>
          <p:cNvPr id="4" name="Date Placeholder 3"/>
          <p:cNvSpPr>
            <a:spLocks noGrp="1"/>
          </p:cNvSpPr>
          <p:nvPr>
            <p:ph type="dt" sz="half" idx="10"/>
          </p:nvPr>
        </p:nvSpPr>
        <p:spPr/>
        <p:txBody>
          <a:bodyPr/>
          <a:lstStyle/>
          <a:p>
            <a:fld id="{4E0BEA20-4296-1F41-B5C0-947026B7619C}" type="datetime1">
              <a:rPr lang="en-US" smtClean="0"/>
              <a:pPr/>
              <a:t>6/23/20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7</a:t>
            </a:fld>
            <a:endParaRPr lang="en-US"/>
          </a:p>
        </p:txBody>
      </p:sp>
    </p:spTree>
    <p:extLst>
      <p:ext uri="{BB962C8B-B14F-4D97-AF65-F5344CB8AC3E}">
        <p14:creationId xmlns:p14="http://schemas.microsoft.com/office/powerpoint/2010/main" val="203967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8192-6A24-D144-8C8C-54F096BA5E1C}"/>
              </a:ext>
            </a:extLst>
          </p:cNvPr>
          <p:cNvSpPr>
            <a:spLocks noGrp="1"/>
          </p:cNvSpPr>
          <p:nvPr>
            <p:ph type="title"/>
          </p:nvPr>
        </p:nvSpPr>
        <p:spPr/>
        <p:txBody>
          <a:bodyPr/>
          <a:lstStyle/>
          <a:p>
            <a:r>
              <a:rPr lang="en-US" dirty="0"/>
              <a:t>Science Networks Are Built For Science</a:t>
            </a:r>
          </a:p>
        </p:txBody>
      </p:sp>
      <p:sp>
        <p:nvSpPr>
          <p:cNvPr id="3" name="Content Placeholder 2">
            <a:extLst>
              <a:ext uri="{FF2B5EF4-FFF2-40B4-BE49-F238E27FC236}">
                <a16:creationId xmlns:a16="http://schemas.microsoft.com/office/drawing/2014/main" id="{C9B10CAB-F26F-2C44-8CD5-EAB34A27BF03}"/>
              </a:ext>
            </a:extLst>
          </p:cNvPr>
          <p:cNvSpPr>
            <a:spLocks noGrp="1"/>
          </p:cNvSpPr>
          <p:nvPr>
            <p:ph idx="1"/>
          </p:nvPr>
        </p:nvSpPr>
        <p:spPr/>
        <p:txBody>
          <a:bodyPr>
            <a:normAutofit/>
          </a:bodyPr>
          <a:lstStyle/>
          <a:p>
            <a:pPr fontAlgn="base"/>
            <a:r>
              <a:rPr lang="en-US" sz="2400" dirty="0"/>
              <a:t>Commodity networks often throttle high-speed flows </a:t>
            </a:r>
          </a:p>
          <a:p>
            <a:pPr lvl="1" fontAlgn="base"/>
            <a:r>
              <a:rPr lang="en-US" dirty="0"/>
              <a:t>What does a multi-gigabit traffic spike mean?</a:t>
            </a:r>
            <a:endParaRPr lang="en-US" sz="1600" dirty="0"/>
          </a:p>
          <a:p>
            <a:pPr lvl="1" fontAlgn="base"/>
            <a:r>
              <a:rPr lang="en-US" b="1" dirty="0"/>
              <a:t>Commodity:</a:t>
            </a:r>
            <a:r>
              <a:rPr lang="en-US" dirty="0"/>
              <a:t> another DoS attack - </a:t>
            </a:r>
            <a:r>
              <a:rPr lang="en-US" u="sng" dirty="0"/>
              <a:t>this should be stopped!</a:t>
            </a:r>
            <a:endParaRPr lang="en-US" sz="1600" dirty="0"/>
          </a:p>
          <a:p>
            <a:pPr lvl="1" fontAlgn="base"/>
            <a:r>
              <a:rPr lang="en-US" b="1" dirty="0"/>
              <a:t>R&amp;E:</a:t>
            </a:r>
            <a:r>
              <a:rPr lang="en-US" dirty="0"/>
              <a:t> another scientist doing normal things - </a:t>
            </a:r>
            <a:r>
              <a:rPr lang="en-US" u="sng" dirty="0"/>
              <a:t>this is core mission!</a:t>
            </a:r>
          </a:p>
          <a:p>
            <a:pPr fontAlgn="base"/>
            <a:r>
              <a:rPr lang="en-US" sz="2400" dirty="0"/>
              <a:t>Commodity networks often have packet loss</a:t>
            </a:r>
          </a:p>
          <a:p>
            <a:pPr lvl="1" fontAlgn="base"/>
            <a:r>
              <a:rPr lang="en-US" dirty="0"/>
              <a:t>This is bad, as we’ll see in a minute</a:t>
            </a:r>
          </a:p>
          <a:p>
            <a:pPr fontAlgn="base"/>
            <a:r>
              <a:rPr lang="en-US" sz="2400" dirty="0"/>
              <a:t>Common theme: R&amp;E networks are engineered to support science while commodity networks are not</a:t>
            </a:r>
          </a:p>
          <a:p>
            <a:pPr lvl="1" fontAlgn="base"/>
            <a:r>
              <a:rPr lang="en-US" dirty="0"/>
              <a:t>This shouldn’t surprise anyone - high speed science is what we’ve been doing for years</a:t>
            </a:r>
            <a:endParaRPr lang="en-US" sz="1600" dirty="0"/>
          </a:p>
          <a:p>
            <a:endParaRPr lang="en-US" dirty="0"/>
          </a:p>
        </p:txBody>
      </p:sp>
      <p:sp>
        <p:nvSpPr>
          <p:cNvPr id="4" name="Date Placeholder 3">
            <a:extLst>
              <a:ext uri="{FF2B5EF4-FFF2-40B4-BE49-F238E27FC236}">
                <a16:creationId xmlns:a16="http://schemas.microsoft.com/office/drawing/2014/main" id="{33719978-CC88-0B4D-9E3C-FCE7AABE0066}"/>
              </a:ext>
            </a:extLst>
          </p:cNvPr>
          <p:cNvSpPr>
            <a:spLocks noGrp="1"/>
          </p:cNvSpPr>
          <p:nvPr>
            <p:ph type="dt" sz="half" idx="10"/>
          </p:nvPr>
        </p:nvSpPr>
        <p:spPr/>
        <p:txBody>
          <a:bodyPr/>
          <a:lstStyle/>
          <a:p>
            <a:fld id="{4E0BEA20-4296-1F41-B5C0-947026B7619C}" type="datetime1">
              <a:rPr lang="en-US" smtClean="0"/>
              <a:pPr/>
              <a:t>6/23/20</a:t>
            </a:fld>
            <a:endParaRPr lang="en-US"/>
          </a:p>
        </p:txBody>
      </p:sp>
      <p:sp>
        <p:nvSpPr>
          <p:cNvPr id="5" name="Footer Placeholder 4">
            <a:extLst>
              <a:ext uri="{FF2B5EF4-FFF2-40B4-BE49-F238E27FC236}">
                <a16:creationId xmlns:a16="http://schemas.microsoft.com/office/drawing/2014/main" id="{9B7D5A5B-0F94-F842-832A-F36272866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27669-5D12-1B46-914E-D4048C088970}"/>
              </a:ext>
            </a:extLst>
          </p:cNvPr>
          <p:cNvSpPr>
            <a:spLocks noGrp="1"/>
          </p:cNvSpPr>
          <p:nvPr>
            <p:ph type="sldNum" sz="quarter" idx="12"/>
          </p:nvPr>
        </p:nvSpPr>
        <p:spPr/>
        <p:txBody>
          <a:bodyPr/>
          <a:lstStyle/>
          <a:p>
            <a:fld id="{487710A0-C33E-CC45-8305-B897475A1CD7}" type="slidenum">
              <a:rPr lang="en-US" smtClean="0"/>
              <a:pPr/>
              <a:t>8</a:t>
            </a:fld>
            <a:endParaRPr lang="en-US"/>
          </a:p>
        </p:txBody>
      </p:sp>
    </p:spTree>
    <p:extLst>
      <p:ext uri="{BB962C8B-B14F-4D97-AF65-F5344CB8AC3E}">
        <p14:creationId xmlns:p14="http://schemas.microsoft.com/office/powerpoint/2010/main" val="214806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423"/>
            <a:ext cx="8229600" cy="4692175"/>
          </a:xfrm>
        </p:spPr>
        <p:txBody>
          <a:bodyPr>
            <a:normAutofit/>
          </a:bodyPr>
          <a:lstStyle/>
          <a:p>
            <a:r>
              <a:rPr lang="en-US" sz="2400" dirty="0"/>
              <a:t>Networks are an essential part of data-intensive science</a:t>
            </a:r>
          </a:p>
          <a:p>
            <a:pPr lvl="1"/>
            <a:r>
              <a:rPr lang="en-US" dirty="0"/>
              <a:t>Connect data sources to data analysis</a:t>
            </a:r>
          </a:p>
          <a:p>
            <a:pPr lvl="1"/>
            <a:r>
              <a:rPr lang="en-US" dirty="0"/>
              <a:t>Connect collaborators to each other</a:t>
            </a:r>
          </a:p>
          <a:p>
            <a:pPr lvl="1"/>
            <a:r>
              <a:rPr lang="en-US" dirty="0"/>
              <a:t>Enable machine-consumable interfaces to data and analysis resources (e.g. portals), automation, scale</a:t>
            </a:r>
          </a:p>
          <a:p>
            <a:r>
              <a:rPr lang="en-US" sz="2400" dirty="0"/>
              <a:t>Performance is critical</a:t>
            </a:r>
          </a:p>
          <a:p>
            <a:pPr lvl="1"/>
            <a:r>
              <a:rPr lang="en-US" dirty="0"/>
              <a:t>Exponential data growth</a:t>
            </a:r>
          </a:p>
          <a:p>
            <a:pPr lvl="1"/>
            <a:r>
              <a:rPr lang="en-US" dirty="0"/>
              <a:t>Constant human factors</a:t>
            </a:r>
          </a:p>
          <a:p>
            <a:pPr lvl="1"/>
            <a:r>
              <a:rPr lang="en-US" dirty="0"/>
              <a:t>Data movement and data analysis must keep up</a:t>
            </a:r>
          </a:p>
          <a:p>
            <a:pPr lvl="0"/>
            <a:r>
              <a:rPr lang="en-US" sz="2400" dirty="0"/>
              <a:t>Effective use of wide area (long-haul) networks by scientists has historically been difficult</a:t>
            </a:r>
          </a:p>
          <a:p>
            <a:endParaRPr lang="en-US" dirty="0"/>
          </a:p>
        </p:txBody>
      </p:sp>
      <p:sp>
        <p:nvSpPr>
          <p:cNvPr id="7" name="Title 1"/>
          <p:cNvSpPr>
            <a:spLocks noGrp="1"/>
          </p:cNvSpPr>
          <p:nvPr>
            <p:ph type="title"/>
          </p:nvPr>
        </p:nvSpPr>
        <p:spPr>
          <a:xfrm>
            <a:off x="457199" y="274639"/>
            <a:ext cx="9212317" cy="1143000"/>
          </a:xfrm>
        </p:spPr>
        <p:txBody>
          <a:bodyPr/>
          <a:lstStyle/>
          <a:p>
            <a:r>
              <a:rPr lang="en-US" sz="3200" dirty="0"/>
              <a:t>Effective Use Of Science Networks – Science DMZ</a:t>
            </a:r>
          </a:p>
        </p:txBody>
      </p:sp>
      <p:sp>
        <p:nvSpPr>
          <p:cNvPr id="6" name="Text Placeholder 7"/>
          <p:cNvSpPr txBox="1">
            <a:spLocks/>
          </p:cNvSpPr>
          <p:nvPr/>
        </p:nvSpPr>
        <p:spPr bwMode="auto">
          <a:xfrm>
            <a:off x="7239000" y="6675437"/>
            <a:ext cx="1930400" cy="1825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a:ea typeface="+mn-ea"/>
                <a:cs typeface="+mn-cs"/>
              </a:rPr>
              <a:t>© 2014, Energy Sciences Network</a:t>
            </a:r>
          </a:p>
        </p:txBody>
      </p:sp>
      <p:sp>
        <p:nvSpPr>
          <p:cNvPr id="10" name="Date Placeholder 3"/>
          <p:cNvSpPr>
            <a:spLocks noGrp="1"/>
          </p:cNvSpPr>
          <p:nvPr>
            <p:ph type="dt" sz="half" idx="10"/>
          </p:nvPr>
        </p:nvSpPr>
        <p:spPr>
          <a:xfrm>
            <a:off x="305997" y="6584157"/>
            <a:ext cx="3238500" cy="182563"/>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6/23/20</a:t>
            </a:fld>
            <a:endParaRPr lang="en-US" sz="800" dirty="0">
              <a:solidFill>
                <a:prstClr val="black"/>
              </a:solidFill>
              <a:latin typeface="Arial"/>
            </a:endParaRPr>
          </a:p>
        </p:txBody>
      </p:sp>
    </p:spTree>
    <p:extLst>
      <p:ext uri="{BB962C8B-B14F-4D97-AF65-F5344CB8AC3E}">
        <p14:creationId xmlns:p14="http://schemas.microsoft.com/office/powerpoint/2010/main" val="3764216334"/>
      </p:ext>
    </p:extLst>
  </p:cSld>
  <p:clrMapOvr>
    <a:masterClrMapping/>
  </p:clrMapOvr>
</p:sld>
</file>

<file path=ppt/theme/theme1.xml><?xml version="1.0" encoding="utf-8"?>
<a:theme xmlns:a="http://schemas.openxmlformats.org/drawingml/2006/main" name="Office Theme">
  <a:themeElements>
    <a:clrScheme name="ESnet theme colors 080714">
      <a:dk1>
        <a:srgbClr val="6D6E71"/>
      </a:dk1>
      <a:lt1>
        <a:sysClr val="window" lastClr="FFFFFF"/>
      </a:lt1>
      <a:dk2>
        <a:srgbClr val="6D6E71"/>
      </a:dk2>
      <a:lt2>
        <a:srgbClr val="C9CACC"/>
      </a:lt2>
      <a:accent1>
        <a:srgbClr val="4EC1E0"/>
      </a:accent1>
      <a:accent2>
        <a:srgbClr val="003A5D"/>
      </a:accent2>
      <a:accent3>
        <a:srgbClr val="FF4E00"/>
      </a:accent3>
      <a:accent4>
        <a:srgbClr val="C9CACC"/>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2510</TotalTime>
  <Words>3351</Words>
  <Application>Microsoft Macintosh PowerPoint</Application>
  <PresentationFormat>On-screen Show (4:3)</PresentationFormat>
  <Paragraphs>455</Paragraphs>
  <Slides>36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Narrow</vt:lpstr>
      <vt:lpstr>Calibri</vt:lpstr>
      <vt:lpstr>Helvetica</vt:lpstr>
      <vt:lpstr>Lucida Grande</vt:lpstr>
      <vt:lpstr>Office Theme</vt:lpstr>
      <vt:lpstr>Science Networks</vt:lpstr>
      <vt:lpstr>Outline</vt:lpstr>
      <vt:lpstr>What Is A Science Network?</vt:lpstr>
      <vt:lpstr>The Internet</vt:lpstr>
      <vt:lpstr>Selected networks and their missions</vt:lpstr>
      <vt:lpstr>Selected networks and their missions</vt:lpstr>
      <vt:lpstr>Notes about different networks</vt:lpstr>
      <vt:lpstr>Science Networks Are Built For Science</vt:lpstr>
      <vt:lpstr>Effective Use Of Science Networks – Science DMZ</vt:lpstr>
      <vt:lpstr>The Central Role of the Network</vt:lpstr>
      <vt:lpstr>Performance At Different Data Scales</vt:lpstr>
      <vt:lpstr>TCP – Ubiquitous and Fragile</vt:lpstr>
      <vt:lpstr>A small amount of packet loss makes a huge difference in TCP performance</vt:lpstr>
      <vt:lpstr>Working With TCP In Practice</vt:lpstr>
      <vt:lpstr>Putting A Solution Together</vt:lpstr>
      <vt:lpstr>PowerPoint Presentation</vt:lpstr>
      <vt:lpstr>Abstract or Prototype Deployment</vt:lpstr>
      <vt:lpstr>Science DMZ Design Pattern (Abstract)</vt:lpstr>
      <vt:lpstr>Local And Wide Area Data Flows</vt:lpstr>
      <vt:lpstr>Supercomputer Center Deployment</vt:lpstr>
      <vt:lpstr>Supercomputer Center</vt:lpstr>
      <vt:lpstr>Supercomputer Center Data Path</vt:lpstr>
      <vt:lpstr>The Petascale DTN Project</vt:lpstr>
      <vt:lpstr>DTN Cluster Performance – HPC Facilities</vt:lpstr>
      <vt:lpstr>Science Data Portals</vt:lpstr>
      <vt:lpstr>Legacy Portal Design</vt:lpstr>
      <vt:lpstr>Architectural Examination of Data Portals</vt:lpstr>
      <vt:lpstr>Legacy Portal Design</vt:lpstr>
      <vt:lpstr>Next-Generation Portal Leverages Science DMZ</vt:lpstr>
      <vt:lpstr>Put The Data On Dedicated Infrastructure</vt:lpstr>
      <vt:lpstr>Data Portal Implications</vt:lpstr>
      <vt:lpstr>NCAR RDA Performance to DOE HPC Facilities</vt:lpstr>
      <vt:lpstr>Summary</vt:lpstr>
      <vt:lpstr>In conclusion – ESnet’s vision:</vt:lpstr>
      <vt:lpstr>Links and Lists</vt:lpstr>
      <vt:lpstr>Thanks!</vt:lpstr>
    </vt:vector>
  </TitlesOfParts>
  <Manager/>
  <Company>Lawrence Berkekley Nationl Lab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teid05</dc:creator>
  <cp:keywords/>
  <dc:description/>
  <cp:lastModifiedBy>Eli Dart</cp:lastModifiedBy>
  <cp:revision>138</cp:revision>
  <cp:lastPrinted>2014-05-19T17:57:32Z</cp:lastPrinted>
  <dcterms:created xsi:type="dcterms:W3CDTF">2014-07-28T21:57:32Z</dcterms:created>
  <dcterms:modified xsi:type="dcterms:W3CDTF">2020-06-24T01:07:49Z</dcterms:modified>
  <cp:category/>
</cp:coreProperties>
</file>