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9"/>
  </p:notesMasterIdLst>
  <p:handoutMasterIdLst>
    <p:handoutMasterId r:id="rId40"/>
  </p:handoutMasterIdLst>
  <p:sldIdLst>
    <p:sldId id="538" r:id="rId2"/>
    <p:sldId id="585" r:id="rId3"/>
    <p:sldId id="586" r:id="rId4"/>
    <p:sldId id="552" r:id="rId5"/>
    <p:sldId id="604" r:id="rId6"/>
    <p:sldId id="589" r:id="rId7"/>
    <p:sldId id="590" r:id="rId8"/>
    <p:sldId id="591" r:id="rId9"/>
    <p:sldId id="621" r:id="rId10"/>
    <p:sldId id="634" r:id="rId11"/>
    <p:sldId id="639" r:id="rId12"/>
    <p:sldId id="645" r:id="rId13"/>
    <p:sldId id="640" r:id="rId14"/>
    <p:sldId id="652" r:id="rId15"/>
    <p:sldId id="641" r:id="rId16"/>
    <p:sldId id="651" r:id="rId17"/>
    <p:sldId id="666" r:id="rId18"/>
    <p:sldId id="650" r:id="rId19"/>
    <p:sldId id="656" r:id="rId20"/>
    <p:sldId id="667" r:id="rId21"/>
    <p:sldId id="668" r:id="rId22"/>
    <p:sldId id="670" r:id="rId23"/>
    <p:sldId id="657" r:id="rId24"/>
    <p:sldId id="658" r:id="rId25"/>
    <p:sldId id="669" r:id="rId26"/>
    <p:sldId id="660" r:id="rId27"/>
    <p:sldId id="661" r:id="rId28"/>
    <p:sldId id="662" r:id="rId29"/>
    <p:sldId id="663" r:id="rId30"/>
    <p:sldId id="632" r:id="rId31"/>
    <p:sldId id="644" r:id="rId32"/>
    <p:sldId id="646" r:id="rId33"/>
    <p:sldId id="587" r:id="rId34"/>
    <p:sldId id="588" r:id="rId35"/>
    <p:sldId id="613" r:id="rId36"/>
    <p:sldId id="559" r:id="rId37"/>
    <p:sldId id="654" r:id="rId38"/>
  </p:sldIdLst>
  <p:sldSz cx="10382250" cy="7253288"/>
  <p:notesSz cx="6858000" cy="9144000"/>
  <p:defaultTextStyle>
    <a:defPPr>
      <a:defRPr lang="en-US"/>
    </a:defPPr>
    <a:lvl1pPr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1pPr>
    <a:lvl2pPr marL="466052"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2pPr>
    <a:lvl3pPr marL="932106"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3pPr>
    <a:lvl4pPr marL="1398158"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4pPr>
    <a:lvl5pPr marL="1864213"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5pPr>
    <a:lvl6pPr marL="2330266" algn="l" defTabSz="466052" rtl="0" eaLnBrk="1" latinLnBrk="0" hangingPunct="1">
      <a:defRPr sz="2100" kern="1200">
        <a:solidFill>
          <a:schemeClr val="tx1"/>
        </a:solidFill>
        <a:latin typeface="Baskerville Old Face" charset="0"/>
        <a:ea typeface="ＭＳ Ｐゴシック" charset="0"/>
        <a:cs typeface="ＭＳ Ｐゴシック" charset="0"/>
      </a:defRPr>
    </a:lvl6pPr>
    <a:lvl7pPr marL="2796319" algn="l" defTabSz="466052" rtl="0" eaLnBrk="1" latinLnBrk="0" hangingPunct="1">
      <a:defRPr sz="2100" kern="1200">
        <a:solidFill>
          <a:schemeClr val="tx1"/>
        </a:solidFill>
        <a:latin typeface="Baskerville Old Face" charset="0"/>
        <a:ea typeface="ＭＳ Ｐゴシック" charset="0"/>
        <a:cs typeface="ＭＳ Ｐゴシック" charset="0"/>
      </a:defRPr>
    </a:lvl7pPr>
    <a:lvl8pPr marL="3262372" algn="l" defTabSz="466052" rtl="0" eaLnBrk="1" latinLnBrk="0" hangingPunct="1">
      <a:defRPr sz="2100" kern="1200">
        <a:solidFill>
          <a:schemeClr val="tx1"/>
        </a:solidFill>
        <a:latin typeface="Baskerville Old Face" charset="0"/>
        <a:ea typeface="ＭＳ Ｐゴシック" charset="0"/>
        <a:cs typeface="ＭＳ Ｐゴシック" charset="0"/>
      </a:defRPr>
    </a:lvl8pPr>
    <a:lvl9pPr marL="3728424" algn="l" defTabSz="466052" rtl="0" eaLnBrk="1" latinLnBrk="0" hangingPunct="1">
      <a:defRPr sz="2100" kern="1200">
        <a:solidFill>
          <a:schemeClr val="tx1"/>
        </a:solidFill>
        <a:latin typeface="Baskerville Old Face"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EF6"/>
    <a:srgbClr val="622000"/>
    <a:srgbClr val="00C301"/>
    <a:srgbClr val="3465C8"/>
    <a:srgbClr val="4684FF"/>
    <a:srgbClr val="18EFFF"/>
    <a:srgbClr val="FDFF95"/>
    <a:srgbClr val="ECED89"/>
    <a:srgbClr val="00FF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Stile medio 1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38" autoAdjust="0"/>
    <p:restoredTop sz="92320" autoAdjust="0"/>
  </p:normalViewPr>
  <p:slideViewPr>
    <p:cSldViewPr>
      <p:cViewPr varScale="1">
        <p:scale>
          <a:sx n="82" d="100"/>
          <a:sy n="82" d="100"/>
        </p:scale>
        <p:origin x="-2232" y="-112"/>
      </p:cViewPr>
      <p:guideLst>
        <p:guide orient="horz" pos="2285"/>
        <p:guide pos="327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292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E93F53-B49A-804E-BC6A-F0ED6EA4BF3D}" type="datetimeFigureOut">
              <a:rPr lang="it-IT" smtClean="0"/>
              <a:pPr/>
              <a:t>25/03/20</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t-IT" smtClean="0"/>
              <a:t>Annalisa D'Angelo - The Baryon Spectroscopy program at Jlab</a:t>
            </a: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35857E-9874-8743-BDA0-1B245D94B24B}" type="slidenum">
              <a:rPr lang="it-IT" smtClean="0"/>
              <a:pPr/>
              <a:t>‹n.›</a:t>
            </a:fld>
            <a:endParaRPr lang="it-IT"/>
          </a:p>
        </p:txBody>
      </p:sp>
    </p:spTree>
    <p:extLst>
      <p:ext uri="{BB962C8B-B14F-4D97-AF65-F5344CB8AC3E}">
        <p14:creationId xmlns:p14="http://schemas.microsoft.com/office/powerpoint/2010/main" val="219569408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976313" y="685800"/>
            <a:ext cx="490537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r>
              <a:rPr lang="en-US" smtClean="0"/>
              <a:t>Annalisa D'Angelo - The Baryon Spectroscopy program at Jlab</a:t>
            </a: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13F845E0-32E9-9948-A60B-2F8D6AAAFCD0}" type="slidenum">
              <a:rPr lang="en-US"/>
              <a:pPr/>
              <a:t>‹n.›</a:t>
            </a:fld>
            <a:endParaRPr lang="en-US"/>
          </a:p>
        </p:txBody>
      </p:sp>
    </p:spTree>
    <p:extLst>
      <p:ext uri="{BB962C8B-B14F-4D97-AF65-F5344CB8AC3E}">
        <p14:creationId xmlns:p14="http://schemas.microsoft.com/office/powerpoint/2010/main" val="676281020"/>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66052" algn="l" rtl="0" fontAlgn="base">
      <a:spcBef>
        <a:spcPct val="30000"/>
      </a:spcBef>
      <a:spcAft>
        <a:spcPct val="0"/>
      </a:spcAft>
      <a:defRPr sz="1200" kern="1200">
        <a:solidFill>
          <a:schemeClr val="tx1"/>
        </a:solidFill>
        <a:latin typeface="Arial" charset="0"/>
        <a:ea typeface="ＭＳ Ｐゴシック" charset="0"/>
        <a:cs typeface="+mn-cs"/>
      </a:defRPr>
    </a:lvl2pPr>
    <a:lvl3pPr marL="932106" algn="l" rtl="0" fontAlgn="base">
      <a:spcBef>
        <a:spcPct val="30000"/>
      </a:spcBef>
      <a:spcAft>
        <a:spcPct val="0"/>
      </a:spcAft>
      <a:defRPr sz="1200" kern="1200">
        <a:solidFill>
          <a:schemeClr val="tx1"/>
        </a:solidFill>
        <a:latin typeface="Arial" charset="0"/>
        <a:ea typeface="ＭＳ Ｐゴシック" charset="0"/>
        <a:cs typeface="+mn-cs"/>
      </a:defRPr>
    </a:lvl3pPr>
    <a:lvl4pPr marL="1398158" algn="l" rtl="0" fontAlgn="base">
      <a:spcBef>
        <a:spcPct val="30000"/>
      </a:spcBef>
      <a:spcAft>
        <a:spcPct val="0"/>
      </a:spcAft>
      <a:defRPr sz="1200" kern="1200">
        <a:solidFill>
          <a:schemeClr val="tx1"/>
        </a:solidFill>
        <a:latin typeface="Arial" charset="0"/>
        <a:ea typeface="ＭＳ Ｐゴシック" charset="0"/>
        <a:cs typeface="+mn-cs"/>
      </a:defRPr>
    </a:lvl4pPr>
    <a:lvl5pPr marL="1864213" algn="l" rtl="0" fontAlgn="base">
      <a:spcBef>
        <a:spcPct val="30000"/>
      </a:spcBef>
      <a:spcAft>
        <a:spcPct val="0"/>
      </a:spcAft>
      <a:defRPr sz="1200" kern="1200">
        <a:solidFill>
          <a:schemeClr val="tx1"/>
        </a:solidFill>
        <a:latin typeface="Arial" charset="0"/>
        <a:ea typeface="ＭＳ Ｐゴシック" charset="0"/>
        <a:cs typeface="+mn-cs"/>
      </a:defRPr>
    </a:lvl5pPr>
    <a:lvl6pPr marL="2330266" algn="l" defTabSz="466052" rtl="0" eaLnBrk="1" latinLnBrk="0" hangingPunct="1">
      <a:defRPr sz="1200" kern="1200">
        <a:solidFill>
          <a:schemeClr val="tx1"/>
        </a:solidFill>
        <a:latin typeface="+mn-lt"/>
        <a:ea typeface="+mn-ea"/>
        <a:cs typeface="+mn-cs"/>
      </a:defRPr>
    </a:lvl6pPr>
    <a:lvl7pPr marL="2796319" algn="l" defTabSz="466052" rtl="0" eaLnBrk="1" latinLnBrk="0" hangingPunct="1">
      <a:defRPr sz="1200" kern="1200">
        <a:solidFill>
          <a:schemeClr val="tx1"/>
        </a:solidFill>
        <a:latin typeface="+mn-lt"/>
        <a:ea typeface="+mn-ea"/>
        <a:cs typeface="+mn-cs"/>
      </a:defRPr>
    </a:lvl7pPr>
    <a:lvl8pPr marL="3262372" algn="l" defTabSz="466052" rtl="0" eaLnBrk="1" latinLnBrk="0" hangingPunct="1">
      <a:defRPr sz="1200" kern="1200">
        <a:solidFill>
          <a:schemeClr val="tx1"/>
        </a:solidFill>
        <a:latin typeface="+mn-lt"/>
        <a:ea typeface="+mn-ea"/>
        <a:cs typeface="+mn-cs"/>
      </a:defRPr>
    </a:lvl8pPr>
    <a:lvl9pPr marL="3728424" algn="l" defTabSz="4660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76313" y="685800"/>
            <a:ext cx="4905375" cy="3429000"/>
          </a:xfrm>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10"/>
          </p:nvPr>
        </p:nvSpPr>
        <p:spPr/>
        <p:txBody>
          <a:bodyPr/>
          <a:lstStyle/>
          <a:p>
            <a:r>
              <a:rPr lang="en-US" smtClean="0"/>
              <a:t>Annalisa D'Angelo - The Baryon Spectroscopy program at Jlab</a:t>
            </a:r>
            <a:endParaRPr lang="en-US"/>
          </a:p>
        </p:txBody>
      </p:sp>
      <p:sp>
        <p:nvSpPr>
          <p:cNvPr id="5" name="Segnaposto numero diapositiva 4"/>
          <p:cNvSpPr>
            <a:spLocks noGrp="1"/>
          </p:cNvSpPr>
          <p:nvPr>
            <p:ph type="sldNum" sz="quarter" idx="11"/>
          </p:nvPr>
        </p:nvSpPr>
        <p:spPr/>
        <p:txBody>
          <a:bodyPr/>
          <a:lstStyle/>
          <a:p>
            <a:fld id="{13F845E0-32E9-9948-A60B-2F8D6AAAFCD0}" type="slidenum">
              <a:rPr lang="en-US" smtClean="0"/>
              <a:pPr/>
              <a:t>1</a:t>
            </a:fld>
            <a:endParaRPr lang="en-US"/>
          </a:p>
        </p:txBody>
      </p:sp>
    </p:spTree>
    <p:extLst>
      <p:ext uri="{BB962C8B-B14F-4D97-AF65-F5344CB8AC3E}">
        <p14:creationId xmlns:p14="http://schemas.microsoft.com/office/powerpoint/2010/main" val="319528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r>
              <a:rPr lang="en-US" dirty="0" smtClean="0"/>
              <a:t>This slides shows</a:t>
            </a:r>
            <a:r>
              <a:rPr lang="en-US" baseline="0" dirty="0" smtClean="0"/>
              <a:t> a summary of the results</a:t>
            </a:r>
            <a:r>
              <a:rPr lang="en-US" dirty="0" smtClean="0"/>
              <a:t> </a:t>
            </a:r>
            <a:r>
              <a:rPr lang="en-US" baseline="0" dirty="0" smtClean="0"/>
              <a:t>in this analysis. The green column shows the rating by the PDG. The two columns show the importance of the strangeness channel in this results.   </a:t>
            </a:r>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r>
              <a:rPr lang="en-US" dirty="0" smtClean="0"/>
              <a:t>…  One of the experimental tool we employ is the study of the N* spectrum as</a:t>
            </a:r>
            <a:r>
              <a:rPr lang="en-US" baseline="0" dirty="0" smtClean="0"/>
              <a:t> a</a:t>
            </a:r>
            <a:r>
              <a:rPr lang="en-US" dirty="0" smtClean="0"/>
              <a:t> reflection</a:t>
            </a:r>
            <a:r>
              <a:rPr lang="en-US" baseline="0" dirty="0" smtClean="0"/>
              <a:t> of</a:t>
            </a:r>
            <a:r>
              <a:rPr lang="en-US" dirty="0" smtClean="0"/>
              <a:t> the underlying</a:t>
            </a:r>
            <a:r>
              <a:rPr lang="en-US" baseline="0" dirty="0" smtClean="0"/>
              <a:t> degrees of freedom, some of which are shown by these cartoons representing constituent quarks in a bag, held together by gluon strings that my also get excited and generate hybrid baryons, quarks model with </a:t>
            </a:r>
            <a:r>
              <a:rPr lang="en-US" baseline="0" dirty="0" err="1" smtClean="0"/>
              <a:t>di</a:t>
            </a:r>
            <a:r>
              <a:rPr lang="en-US" baseline="0" dirty="0" smtClean="0"/>
              <a:t>-quark clustering, and states generated dynamically by meson-baryon interaction. These configuration result in variations of the excitation spectrum which we study with hadron or electromagnetic beams. The second line of research is to measure the strength  of resonance excitations versus the space-time resolution of the probe to see how the strength of the effective degrees of freedom change with the distance scale. Beyond these mostly experimental aspects, there has been significant progress in the theory sector , e.g. predictions from LQCD of the spectrum, the Dyson-Schwinger equations of QCD, holographic QCD, and others. </a:t>
            </a:r>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693738"/>
            <a:ext cx="4886325" cy="341471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8043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AD305BF-BB42-164B-93B3-B3BA46BE1A81}" type="slidenum">
              <a:rPr lang="en-US">
                <a:latin typeface="Arial" pitchFamily="-65" charset="0"/>
              </a:rPr>
              <a:pPr/>
              <a:t>6</a:t>
            </a:fld>
            <a:endParaRPr lang="en-US">
              <a:latin typeface="Arial" pitchFamily="-65" charset="0"/>
            </a:endParaRPr>
          </a:p>
        </p:txBody>
      </p:sp>
      <p:sp>
        <p:nvSpPr>
          <p:cNvPr id="52227" name="Rectangle 2"/>
          <p:cNvSpPr>
            <a:spLocks noGrp="1" noRot="1" noChangeAspect="1" noChangeArrowheads="1" noTextEdit="1"/>
          </p:cNvSpPr>
          <p:nvPr>
            <p:ph type="sldImg"/>
          </p:nvPr>
        </p:nvSpPr>
        <p:spPr>
          <a:xfrm>
            <a:off x="976313" y="687388"/>
            <a:ext cx="4905375" cy="3429000"/>
          </a:xfrm>
          <a:ln/>
        </p:spPr>
      </p:sp>
      <p:sp>
        <p:nvSpPr>
          <p:cNvPr id="52228" name="Rectangle 3"/>
          <p:cNvSpPr>
            <a:spLocks noGrp="1" noChangeArrowheads="1"/>
          </p:cNvSpPr>
          <p:nvPr>
            <p:ph type="body" idx="1"/>
          </p:nvPr>
        </p:nvSpPr>
        <p:spPr>
          <a:xfrm>
            <a:off x="685800" y="4343400"/>
            <a:ext cx="5486400" cy="4113213"/>
          </a:xfrm>
          <a:noFill/>
          <a:ln/>
        </p:spPr>
        <p:txBody>
          <a:bodyPr/>
          <a:lstStyle/>
          <a:p>
            <a:r>
              <a:rPr lang="en-US" b="1" dirty="0" smtClean="0">
                <a:latin typeface="Arial" pitchFamily="-65" charset="0"/>
              </a:rPr>
              <a:t>The nucleon matrix element of the energy-momentum tensor is known to contain 3 form factors</a:t>
            </a:r>
            <a:r>
              <a:rPr lang="en-US" dirty="0" smtClean="0">
                <a:latin typeface="Arial" pitchFamily="-65" charset="0"/>
              </a:rPr>
              <a:t>. They</a:t>
            </a:r>
            <a:r>
              <a:rPr lang="en-US" baseline="0" dirty="0" smtClean="0">
                <a:latin typeface="Arial" pitchFamily="-65" charset="0"/>
              </a:rPr>
              <a:t> describe ….. and can only be measured directly in elastic graviton-nucleon scattering.  </a:t>
            </a:r>
            <a:r>
              <a:rPr lang="en-US" dirty="0" smtClean="0">
                <a:latin typeface="Arial" pitchFamily="-65" charset="0"/>
              </a:rPr>
              <a:t>However, these form factors appear as moments of the </a:t>
            </a:r>
            <a:r>
              <a:rPr lang="en-US" dirty="0" err="1" smtClean="0">
                <a:latin typeface="Arial" pitchFamily="-65" charset="0"/>
              </a:rPr>
              <a:t>unpolarized</a:t>
            </a:r>
            <a:r>
              <a:rPr lang="en-US" dirty="0" smtClean="0">
                <a:latin typeface="Arial" pitchFamily="-65" charset="0"/>
              </a:rPr>
              <a:t> GPDs as shown here. The quark angular momentum in the nucleon is given by the 2</a:t>
            </a:r>
            <a:r>
              <a:rPr lang="en-US" baseline="30000" dirty="0" smtClean="0">
                <a:latin typeface="Arial" pitchFamily="-65" charset="0"/>
              </a:rPr>
              <a:t>nd</a:t>
            </a:r>
            <a:r>
              <a:rPr lang="en-US" dirty="0" smtClean="0">
                <a:latin typeface="Arial" pitchFamily="-65" charset="0"/>
              </a:rPr>
              <a:t> moment of the sum of GPD H and E. The mass and pressure distribution of the quarks are given by the 2</a:t>
            </a:r>
            <a:r>
              <a:rPr lang="en-US" baseline="30000" dirty="0" smtClean="0">
                <a:latin typeface="Arial" pitchFamily="-65" charset="0"/>
              </a:rPr>
              <a:t>nd</a:t>
            </a:r>
            <a:r>
              <a:rPr lang="en-US" dirty="0" smtClean="0">
                <a:latin typeface="Arial" pitchFamily="-65" charset="0"/>
              </a:rPr>
              <a:t> moment of H where the pressure is probed by parameter xi.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xfrm>
            <a:off x="976313" y="685800"/>
            <a:ext cx="4905375" cy="3429000"/>
          </a:xfrm>
          <a:ln/>
        </p:spPr>
      </p:sp>
      <p:sp>
        <p:nvSpPr>
          <p:cNvPr id="58371" name="Notes Placeholder 2"/>
          <p:cNvSpPr>
            <a:spLocks noGrp="1"/>
          </p:cNvSpPr>
          <p:nvPr>
            <p:ph type="body" idx="1"/>
          </p:nvPr>
        </p:nvSpPr>
        <p:spPr>
          <a:noFill/>
          <a:ln w="9525"/>
        </p:spPr>
        <p:txBody>
          <a:bodyPr/>
          <a:lstStyle/>
          <a:p>
            <a:endParaRPr lang="en-US" smtClean="0">
              <a:latin typeface="Arial" pitchFamily="34" charset="0"/>
            </a:endParaRPr>
          </a:p>
        </p:txBody>
      </p:sp>
      <p:sp>
        <p:nvSpPr>
          <p:cNvPr id="58372" name="Slide Number Placeholder 3"/>
          <p:cNvSpPr>
            <a:spLocks noGrp="1"/>
          </p:cNvSpPr>
          <p:nvPr>
            <p:ph type="sldNum" sz="quarter" idx="4294967295"/>
          </p:nvPr>
        </p:nvSpPr>
        <p:spPr bwMode="auto">
          <a:xfrm>
            <a:off x="3884756" y="8685553"/>
            <a:ext cx="2971697" cy="456888"/>
          </a:xfrm>
          <a:prstGeom prst="rect">
            <a:avLst/>
          </a:prstGeom>
          <a:noFill/>
          <a:ln>
            <a:miter lim="800000"/>
            <a:headEnd/>
            <a:tailEnd/>
          </a:ln>
        </p:spPr>
        <p:txBody>
          <a:bodyPr lIns="89842" tIns="44922" rIns="89842" bIns="44922"/>
          <a:lstStyle/>
          <a:p>
            <a:pPr algn="ctr" eaLnBrk="0" hangingPunct="0"/>
            <a:fld id="{6BB2F47E-F193-4D70-B546-24E07DA967B7}" type="slidenum">
              <a:rPr lang="en-US"/>
              <a:pPr algn="ctr" eaLnBrk="0" hangingPunct="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8505" y="2253388"/>
            <a:ext cx="8825240" cy="1554390"/>
          </a:xfrm>
          <a:prstGeom prst="rect">
            <a:avLst/>
          </a:prstGeom>
        </p:spPr>
        <p:txBody>
          <a:bodyPr lIns="91412" tIns="45705" rIns="91412" bIns="45705"/>
          <a:lstStyle/>
          <a:p>
            <a:r>
              <a:rPr lang="it-IT" smtClean="0"/>
              <a:t>Fare clic per modificare stile</a:t>
            </a:r>
            <a:endParaRPr lang="it-IT"/>
          </a:p>
        </p:txBody>
      </p:sp>
      <p:sp>
        <p:nvSpPr>
          <p:cNvPr id="3" name="Sottotitolo 2"/>
          <p:cNvSpPr>
            <a:spLocks noGrp="1"/>
          </p:cNvSpPr>
          <p:nvPr>
            <p:ph type="subTitle" idx="1"/>
          </p:nvPr>
        </p:nvSpPr>
        <p:spPr>
          <a:xfrm>
            <a:off x="1557013" y="4110996"/>
            <a:ext cx="7268229" cy="1852821"/>
          </a:xfrm>
          <a:prstGeom prst="rect">
            <a:avLst/>
          </a:prstGeom>
        </p:spPr>
        <p:txBody>
          <a:bodyPr lIns="91412" tIns="45705" rIns="91412" bIns="45705"/>
          <a:lstStyle>
            <a:lvl1pPr marL="0" indent="0" algn="ctr">
              <a:buNone/>
              <a:defRPr/>
            </a:lvl1pPr>
            <a:lvl2pPr marL="466052" indent="0" algn="ctr">
              <a:buNone/>
              <a:defRPr/>
            </a:lvl2pPr>
            <a:lvl3pPr marL="932106" indent="0" algn="ctr">
              <a:buNone/>
              <a:defRPr/>
            </a:lvl3pPr>
            <a:lvl4pPr marL="1398158" indent="0" algn="ctr">
              <a:buNone/>
              <a:defRPr/>
            </a:lvl4pPr>
            <a:lvl5pPr marL="1864213" indent="0" algn="ctr">
              <a:buNone/>
              <a:defRPr/>
            </a:lvl5pPr>
            <a:lvl6pPr marL="2330266" indent="0" algn="ctr">
              <a:buNone/>
              <a:defRPr/>
            </a:lvl6pPr>
            <a:lvl7pPr marL="2796319" indent="0" algn="ctr">
              <a:buNone/>
              <a:defRPr/>
            </a:lvl7pPr>
            <a:lvl8pPr marL="3262372" indent="0" algn="ctr">
              <a:buNone/>
              <a:defRPr/>
            </a:lvl8pPr>
            <a:lvl9pPr marL="3728424" indent="0" algn="ctr">
              <a:buNone/>
              <a:defRPr/>
            </a:lvl9pPr>
          </a:lstStyle>
          <a:p>
            <a:r>
              <a:rPr lang="it-IT" smtClean="0"/>
              <a:t>Fare clic per modificare lo stile del sottotitolo dello schema</a:t>
            </a:r>
            <a:endParaRPr lang="it-IT"/>
          </a:p>
        </p:txBody>
      </p:sp>
      <p:sp>
        <p:nvSpPr>
          <p:cNvPr id="6" name="Segnaposto numero diapositiva 5"/>
          <p:cNvSpPr>
            <a:spLocks noGrp="1"/>
          </p:cNvSpPr>
          <p:nvPr>
            <p:ph type="sldNum" sz="quarter" idx="12"/>
          </p:nvPr>
        </p:nvSpPr>
        <p:spPr/>
        <p:txBody>
          <a:bodyPr/>
          <a:lstStyle>
            <a:lvl1pPr>
              <a:defRPr/>
            </a:lvl1pPr>
          </a:lstStyle>
          <a:p>
            <a:fld id="{74184F22-47CE-E84F-AE27-D9117E68BE8E}" type="slidenum">
              <a:rPr lang="en-US"/>
              <a:pPr/>
              <a:t>‹n.›</a:t>
            </a:fld>
            <a:endParaRPr lang="en-US"/>
          </a:p>
        </p:txBody>
      </p:sp>
      <p:sp>
        <p:nvSpPr>
          <p:cNvPr id="8"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415040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3" name="Segnaposto contenuto 2"/>
          <p:cNvSpPr>
            <a:spLocks noGrp="1"/>
          </p:cNvSpPr>
          <p:nvPr>
            <p:ph idx="1"/>
          </p:nvPr>
        </p:nvSpPr>
        <p:spPr>
          <a:xfrm>
            <a:off x="778505" y="2095397"/>
            <a:ext cx="8825240" cy="4351972"/>
          </a:xfrm>
          <a:prstGeom prst="rect">
            <a:avLst/>
          </a:prstGeom>
        </p:spPr>
        <p:txBody>
          <a:bodyPr lIns="91412" tIns="45705" rIns="91412" bIns="45705"/>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numero diapositiva 5"/>
          <p:cNvSpPr>
            <a:spLocks noGrp="1"/>
          </p:cNvSpPr>
          <p:nvPr>
            <p:ph type="sldNum" sz="quarter" idx="12"/>
          </p:nvPr>
        </p:nvSpPr>
        <p:spPr/>
        <p:txBody>
          <a:bodyPr/>
          <a:lstStyle>
            <a:lvl1pPr>
              <a:defRPr/>
            </a:lvl1pPr>
          </a:lstStyle>
          <a:p>
            <a:fld id="{B2E123A2-8C0A-B24D-ABFA-7CF5F3B53C08}" type="slidenum">
              <a:rPr lang="en-US"/>
              <a:pPr/>
              <a:t>‹n.›</a:t>
            </a:fld>
            <a:endParaRPr lang="en-US"/>
          </a:p>
        </p:txBody>
      </p:sp>
      <p:sp>
        <p:nvSpPr>
          <p:cNvPr id="7"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152367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9394" y="4661574"/>
            <a:ext cx="8825240" cy="1439487"/>
          </a:xfrm>
          <a:prstGeom prst="rect">
            <a:avLst/>
          </a:prstGeom>
        </p:spPr>
        <p:txBody>
          <a:bodyPr lIns="91412" tIns="45705" rIns="91412" bIns="45705" anchor="t"/>
          <a:lstStyle>
            <a:lvl1pPr algn="l">
              <a:defRPr sz="4100" b="1" cap="all"/>
            </a:lvl1pPr>
          </a:lstStyle>
          <a:p>
            <a:r>
              <a:rPr lang="it-IT" smtClean="0"/>
              <a:t>Fare clic per modificare stile</a:t>
            </a:r>
            <a:endParaRPr lang="it-IT"/>
          </a:p>
        </p:txBody>
      </p:sp>
      <p:sp>
        <p:nvSpPr>
          <p:cNvPr id="3" name="Segnaposto testo 2"/>
          <p:cNvSpPr>
            <a:spLocks noGrp="1"/>
          </p:cNvSpPr>
          <p:nvPr>
            <p:ph type="body" idx="1"/>
          </p:nvPr>
        </p:nvSpPr>
        <p:spPr>
          <a:xfrm>
            <a:off x="819394" y="3073674"/>
            <a:ext cx="8825240" cy="1587904"/>
          </a:xfrm>
          <a:prstGeom prst="rect">
            <a:avLst/>
          </a:prstGeom>
        </p:spPr>
        <p:txBody>
          <a:bodyPr lIns="91412" tIns="45705" rIns="91412" bIns="45705" anchor="b"/>
          <a:lstStyle>
            <a:lvl1pPr marL="0" indent="0">
              <a:buNone/>
              <a:defRPr sz="2100"/>
            </a:lvl1pPr>
            <a:lvl2pPr marL="466052" indent="0">
              <a:buNone/>
              <a:defRPr sz="1900"/>
            </a:lvl2pPr>
            <a:lvl3pPr marL="932106" indent="0">
              <a:buNone/>
              <a:defRPr sz="1700"/>
            </a:lvl3pPr>
            <a:lvl4pPr marL="1398158" indent="0">
              <a:buNone/>
              <a:defRPr sz="1400"/>
            </a:lvl4pPr>
            <a:lvl5pPr marL="1864213" indent="0">
              <a:buNone/>
              <a:defRPr sz="1400"/>
            </a:lvl5pPr>
            <a:lvl6pPr marL="2330266" indent="0">
              <a:buNone/>
              <a:defRPr sz="1400"/>
            </a:lvl6pPr>
            <a:lvl7pPr marL="2796319" indent="0">
              <a:buNone/>
              <a:defRPr sz="1400"/>
            </a:lvl7pPr>
            <a:lvl8pPr marL="3262372" indent="0">
              <a:buNone/>
              <a:defRPr sz="1400"/>
            </a:lvl8pPr>
            <a:lvl9pPr marL="3728424" indent="0">
              <a:buNone/>
              <a:defRPr sz="1400"/>
            </a:lvl9pPr>
          </a:lstStyle>
          <a:p>
            <a:pPr lvl="0"/>
            <a:r>
              <a:rPr lang="it-IT" smtClean="0"/>
              <a:t>Fare clic per modificare gli stili del testo dello schema</a:t>
            </a:r>
          </a:p>
        </p:txBody>
      </p:sp>
      <p:sp>
        <p:nvSpPr>
          <p:cNvPr id="6" name="Segnaposto numero diapositiva 5"/>
          <p:cNvSpPr>
            <a:spLocks noGrp="1"/>
          </p:cNvSpPr>
          <p:nvPr>
            <p:ph type="sldNum" sz="quarter" idx="12"/>
          </p:nvPr>
        </p:nvSpPr>
        <p:spPr/>
        <p:txBody>
          <a:bodyPr/>
          <a:lstStyle>
            <a:lvl1pPr>
              <a:defRPr/>
            </a:lvl1pPr>
          </a:lstStyle>
          <a:p>
            <a:fld id="{4DC2AE66-D61E-114C-BD1D-1D06A91F5DC7}" type="slidenum">
              <a:rPr lang="en-US"/>
              <a:pPr/>
              <a:t>‹n.›</a:t>
            </a:fld>
            <a:endParaRPr lang="en-US"/>
          </a:p>
        </p:txBody>
      </p:sp>
      <p:sp>
        <p:nvSpPr>
          <p:cNvPr id="7"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23785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3" name="Segnaposto contenuto 2"/>
          <p:cNvSpPr>
            <a:spLocks noGrp="1"/>
          </p:cNvSpPr>
          <p:nvPr>
            <p:ph sz="half" idx="1"/>
          </p:nvPr>
        </p:nvSpPr>
        <p:spPr>
          <a:xfrm>
            <a:off x="778506" y="2095397"/>
            <a:ext cx="4334115" cy="4351972"/>
          </a:xfrm>
          <a:prstGeom prst="rect">
            <a:avLst/>
          </a:prstGeom>
        </p:spPr>
        <p:txBody>
          <a:bodyPr lIns="91412" tIns="45705" rIns="91412" bIns="45705"/>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69631" y="2095397"/>
            <a:ext cx="4334115" cy="4351972"/>
          </a:xfrm>
          <a:prstGeom prst="rect">
            <a:avLst/>
          </a:prstGeom>
        </p:spPr>
        <p:txBody>
          <a:bodyPr lIns="91412" tIns="45705" rIns="91412" bIns="45705"/>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sz="quarter" idx="12"/>
          </p:nvPr>
        </p:nvSpPr>
        <p:spPr/>
        <p:txBody>
          <a:bodyPr/>
          <a:lstStyle>
            <a:lvl1pPr>
              <a:defRPr/>
            </a:lvl1pPr>
          </a:lstStyle>
          <a:p>
            <a:fld id="{E52DC3F1-72C8-4647-8286-71C37469022E}" type="slidenum">
              <a:rPr lang="en-US"/>
              <a:pPr/>
              <a:t>‹n.›</a:t>
            </a:fld>
            <a:endParaRPr lang="en-US"/>
          </a:p>
        </p:txBody>
      </p:sp>
      <p:sp>
        <p:nvSpPr>
          <p:cNvPr id="9"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394159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8462" y="290453"/>
            <a:ext cx="9345333" cy="1209679"/>
          </a:xfrm>
          <a:prstGeom prst="rect">
            <a:avLst/>
          </a:prstGeom>
        </p:spPr>
        <p:txBody>
          <a:bodyPr lIns="91412" tIns="45705" rIns="91412" bIns="45705"/>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518462" y="1623014"/>
            <a:ext cx="4587619" cy="676654"/>
          </a:xfrm>
          <a:prstGeom prst="rect">
            <a:avLst/>
          </a:prstGeom>
        </p:spPr>
        <p:txBody>
          <a:bodyPr lIns="91412" tIns="45705" rIns="91412" bIns="45705" anchor="b"/>
          <a:lstStyle>
            <a:lvl1pPr marL="0" indent="0">
              <a:buNone/>
              <a:defRPr sz="2400" b="1"/>
            </a:lvl1pPr>
            <a:lvl2pPr marL="466052" indent="0">
              <a:buNone/>
              <a:defRPr sz="2100" b="1"/>
            </a:lvl2pPr>
            <a:lvl3pPr marL="932106" indent="0">
              <a:buNone/>
              <a:defRPr sz="1900" b="1"/>
            </a:lvl3pPr>
            <a:lvl4pPr marL="1398158" indent="0">
              <a:buNone/>
              <a:defRPr sz="1700" b="1"/>
            </a:lvl4pPr>
            <a:lvl5pPr marL="1864213" indent="0">
              <a:buNone/>
              <a:defRPr sz="1700" b="1"/>
            </a:lvl5pPr>
            <a:lvl6pPr marL="2330266" indent="0">
              <a:buNone/>
              <a:defRPr sz="1700" b="1"/>
            </a:lvl6pPr>
            <a:lvl7pPr marL="2796319" indent="0">
              <a:buNone/>
              <a:defRPr sz="1700" b="1"/>
            </a:lvl7pPr>
            <a:lvl8pPr marL="3262372" indent="0">
              <a:buNone/>
              <a:defRPr sz="1700" b="1"/>
            </a:lvl8pPr>
            <a:lvl9pPr marL="3728424" indent="0">
              <a:buNone/>
              <a:defRPr sz="17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518462" y="2299670"/>
            <a:ext cx="4587619" cy="4179617"/>
          </a:xfrm>
          <a:prstGeom prst="rect">
            <a:avLst/>
          </a:prstGeom>
        </p:spPr>
        <p:txBody>
          <a:bodyPr lIns="91412" tIns="45705" rIns="91412" bIns="45705"/>
          <a:lstStyle>
            <a:lvl1pPr>
              <a:defRPr sz="24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74540" y="1623014"/>
            <a:ext cx="4589255" cy="676654"/>
          </a:xfrm>
          <a:prstGeom prst="rect">
            <a:avLst/>
          </a:prstGeom>
        </p:spPr>
        <p:txBody>
          <a:bodyPr lIns="91412" tIns="45705" rIns="91412" bIns="45705" anchor="b"/>
          <a:lstStyle>
            <a:lvl1pPr marL="0" indent="0">
              <a:buNone/>
              <a:defRPr sz="2400" b="1"/>
            </a:lvl1pPr>
            <a:lvl2pPr marL="466052" indent="0">
              <a:buNone/>
              <a:defRPr sz="2100" b="1"/>
            </a:lvl2pPr>
            <a:lvl3pPr marL="932106" indent="0">
              <a:buNone/>
              <a:defRPr sz="1900" b="1"/>
            </a:lvl3pPr>
            <a:lvl4pPr marL="1398158" indent="0">
              <a:buNone/>
              <a:defRPr sz="1700" b="1"/>
            </a:lvl4pPr>
            <a:lvl5pPr marL="1864213" indent="0">
              <a:buNone/>
              <a:defRPr sz="1700" b="1"/>
            </a:lvl5pPr>
            <a:lvl6pPr marL="2330266" indent="0">
              <a:buNone/>
              <a:defRPr sz="1700" b="1"/>
            </a:lvl6pPr>
            <a:lvl7pPr marL="2796319" indent="0">
              <a:buNone/>
              <a:defRPr sz="1700" b="1"/>
            </a:lvl7pPr>
            <a:lvl8pPr marL="3262372" indent="0">
              <a:buNone/>
              <a:defRPr sz="1700" b="1"/>
            </a:lvl8pPr>
            <a:lvl9pPr marL="3728424" indent="0">
              <a:buNone/>
              <a:defRPr sz="17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274540" y="2299670"/>
            <a:ext cx="4589255" cy="4179617"/>
          </a:xfrm>
          <a:prstGeom prst="rect">
            <a:avLst/>
          </a:prstGeom>
        </p:spPr>
        <p:txBody>
          <a:bodyPr lIns="91412" tIns="45705" rIns="91412" bIns="45705"/>
          <a:lstStyle>
            <a:lvl1pPr>
              <a:defRPr sz="24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9" name="Segnaposto numero diapositiva 8"/>
          <p:cNvSpPr>
            <a:spLocks noGrp="1"/>
          </p:cNvSpPr>
          <p:nvPr>
            <p:ph type="sldNum" sz="quarter" idx="12"/>
          </p:nvPr>
        </p:nvSpPr>
        <p:spPr/>
        <p:txBody>
          <a:bodyPr/>
          <a:lstStyle>
            <a:lvl1pPr>
              <a:defRPr/>
            </a:lvl1pPr>
          </a:lstStyle>
          <a:p>
            <a:fld id="{F3D290C6-414F-AF4B-8A7F-56CEE257135F}" type="slidenum">
              <a:rPr lang="en-US"/>
              <a:pPr/>
              <a:t>‹n.›</a:t>
            </a:fld>
            <a:endParaRPr lang="en-US"/>
          </a:p>
        </p:txBody>
      </p:sp>
      <p:sp>
        <p:nvSpPr>
          <p:cNvPr id="10" name="Rectangle 5"/>
          <p:cNvSpPr>
            <a:spLocks noGrp="1" noChangeArrowheads="1"/>
          </p:cNvSpPr>
          <p:nvPr>
            <p:ph type="ftr" sz="quarter" idx="1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3411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5" name="Segnaposto numero diapositiva 4"/>
          <p:cNvSpPr>
            <a:spLocks noGrp="1"/>
          </p:cNvSpPr>
          <p:nvPr>
            <p:ph type="sldNum" sz="quarter" idx="12"/>
          </p:nvPr>
        </p:nvSpPr>
        <p:spPr/>
        <p:txBody>
          <a:bodyPr/>
          <a:lstStyle>
            <a:lvl1pPr>
              <a:defRPr/>
            </a:lvl1pPr>
          </a:lstStyle>
          <a:p>
            <a:fld id="{BBFA604B-4CD7-0A40-9B60-C2927277B8B9}" type="slidenum">
              <a:rPr lang="en-US"/>
              <a:pPr/>
              <a:t>‹n.›</a:t>
            </a:fld>
            <a:endParaRPr lang="en-US"/>
          </a:p>
        </p:txBody>
      </p:sp>
      <p:sp>
        <p:nvSpPr>
          <p:cNvPr id="6" name="Footer Placeholder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38934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lvl1pPr>
              <a:defRPr/>
            </a:lvl1pPr>
          </a:lstStyle>
          <a:p>
            <a:fld id="{87FEDEE0-F139-4643-B219-03D91C3D227A}" type="slidenum">
              <a:rPr lang="en-US"/>
              <a:pPr/>
              <a:t>‹n.›</a:t>
            </a:fld>
            <a:endParaRPr lang="en-US"/>
          </a:p>
        </p:txBody>
      </p:sp>
      <p:sp>
        <p:nvSpPr>
          <p:cNvPr id="5"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148922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CLAS Collaboration Meeting   -  March 25th  2020                         Annalisa D’Angelo – Run Group K Status Update</a:t>
            </a:r>
            <a:endParaRPr lang="en-US" dirty="0"/>
          </a:p>
        </p:txBody>
      </p:sp>
      <p:sp>
        <p:nvSpPr>
          <p:cNvPr id="1030" name="Rectangle 6"/>
          <p:cNvSpPr>
            <a:spLocks noGrp="1" noChangeArrowheads="1"/>
          </p:cNvSpPr>
          <p:nvPr>
            <p:ph type="sldNum" sz="quarter" idx="4"/>
          </p:nvPr>
        </p:nvSpPr>
        <p:spPr bwMode="auto">
          <a:xfrm>
            <a:off x="8503493" y="6939012"/>
            <a:ext cx="504332" cy="29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r" defTabSz="888413">
              <a:defRPr sz="1300">
                <a:solidFill>
                  <a:srgbClr val="800000"/>
                </a:solidFill>
                <a:latin typeface="+mn-lt"/>
              </a:defRPr>
            </a:lvl1pPr>
          </a:lstStyle>
          <a:p>
            <a:fld id="{D5EF5FDC-2BB6-0D43-901C-C2A2504697D9}" type="slidenum">
              <a:rPr lang="en-US" smtClean="0"/>
              <a:pPr/>
              <a:t>‹n.›</a:t>
            </a:fld>
            <a:endParaRPr lang="en-US" dirty="0"/>
          </a:p>
        </p:txBody>
      </p:sp>
      <p:pic>
        <p:nvPicPr>
          <p:cNvPr id="2" name="Immagine 1"/>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9439598" y="6715323"/>
            <a:ext cx="942652" cy="503948"/>
          </a:xfrm>
          <a:prstGeom prst="rect">
            <a:avLst/>
          </a:prstGeom>
          <a:ln>
            <a:noFill/>
          </a:ln>
          <a:effectLst/>
        </p:spPr>
      </p:pic>
      <p:cxnSp>
        <p:nvCxnSpPr>
          <p:cNvPr id="4" name="Connettore 1 3"/>
          <p:cNvCxnSpPr/>
          <p:nvPr userDrawn="1"/>
        </p:nvCxnSpPr>
        <p:spPr bwMode="auto">
          <a:xfrm>
            <a:off x="1590725" y="6939012"/>
            <a:ext cx="7704856"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itolo 1"/>
          <p:cNvSpPr txBox="1">
            <a:spLocks/>
          </p:cNvSpPr>
          <p:nvPr userDrawn="1"/>
        </p:nvSpPr>
        <p:spPr>
          <a:xfrm>
            <a:off x="870645" y="16968"/>
            <a:ext cx="8825240" cy="504056"/>
          </a:xfrm>
          <a:prstGeom prst="rect">
            <a:avLst/>
          </a:prstGeom>
        </p:spPr>
        <p:txBody>
          <a:bodyPr lIns="91412" tIns="45705" rIns="91412" bIns="45705"/>
          <a:lstStyle>
            <a:lvl1pPr algn="ctr" defTabSz="888690" rtl="0" fontAlgn="base">
              <a:spcBef>
                <a:spcPct val="0"/>
              </a:spcBef>
              <a:spcAft>
                <a:spcPct val="0"/>
              </a:spcAft>
              <a:defRPr sz="4300">
                <a:solidFill>
                  <a:schemeClr val="tx2"/>
                </a:solidFill>
                <a:latin typeface="+mj-lt"/>
                <a:ea typeface="+mj-ea"/>
                <a:cs typeface="+mj-cs"/>
              </a:defRPr>
            </a:lvl1pPr>
            <a:lvl2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98"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396"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593"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792"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endParaRPr lang="it-IT" sz="4000" dirty="0"/>
          </a:p>
        </p:txBody>
      </p:sp>
      <p:pic>
        <p:nvPicPr>
          <p:cNvPr id="8" name="Picture 9" descr="JLab_logo.jp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 y="6784658"/>
            <a:ext cx="1499616" cy="468630"/>
          </a:xfrm>
          <a:prstGeom prst="rect">
            <a:avLst/>
          </a:prstGeom>
          <a:ln>
            <a:noFill/>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dt="0"/>
  <p:txStyles>
    <p:titleStyle>
      <a:lvl1pPr algn="ctr" defTabSz="888413" rtl="0" fontAlgn="base">
        <a:spcBef>
          <a:spcPct val="0"/>
        </a:spcBef>
        <a:spcAft>
          <a:spcPct val="0"/>
        </a:spcAft>
        <a:defRPr sz="4300">
          <a:solidFill>
            <a:schemeClr val="tx2"/>
          </a:solidFill>
          <a:latin typeface="+mj-lt"/>
          <a:ea typeface="+mj-ea"/>
          <a:cs typeface="+mj-cs"/>
        </a:defRPr>
      </a:lvl1pPr>
      <a:lvl2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052"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106"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158"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213"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9pPr>
    </p:titleStyle>
    <p:bodyStyle>
      <a:lvl1pPr marL="334977" indent="-334977" algn="l" defTabSz="888413" rtl="0" fontAlgn="base">
        <a:spcBef>
          <a:spcPct val="20000"/>
        </a:spcBef>
        <a:spcAft>
          <a:spcPct val="0"/>
        </a:spcAft>
        <a:buChar char="•"/>
        <a:defRPr sz="3200">
          <a:solidFill>
            <a:schemeClr val="tx1"/>
          </a:solidFill>
          <a:latin typeface="+mn-lt"/>
          <a:ea typeface="+mn-ea"/>
          <a:cs typeface="+mn-cs"/>
        </a:defRPr>
      </a:lvl1pPr>
      <a:lvl2pPr marL="721735" indent="-275100" algn="l" defTabSz="888413" rtl="0" fontAlgn="base">
        <a:spcBef>
          <a:spcPct val="20000"/>
        </a:spcBef>
        <a:spcAft>
          <a:spcPct val="0"/>
        </a:spcAft>
        <a:buChar char="–"/>
        <a:defRPr sz="2900">
          <a:solidFill>
            <a:schemeClr val="tx1"/>
          </a:solidFill>
          <a:latin typeface="+mn-lt"/>
          <a:ea typeface="+mn-ea"/>
        </a:defRPr>
      </a:lvl2pPr>
      <a:lvl3pPr marL="1111731" indent="-223316" algn="l" defTabSz="888413" rtl="0" fontAlgn="base">
        <a:spcBef>
          <a:spcPct val="20000"/>
        </a:spcBef>
        <a:spcAft>
          <a:spcPct val="0"/>
        </a:spcAft>
        <a:buChar char="•"/>
        <a:defRPr sz="2300">
          <a:solidFill>
            <a:schemeClr val="tx1"/>
          </a:solidFill>
          <a:latin typeface="+mn-lt"/>
          <a:ea typeface="+mn-ea"/>
        </a:defRPr>
      </a:lvl3pPr>
      <a:lvl4pPr marL="1555130" indent="-221700" algn="l" defTabSz="888413" rtl="0" fontAlgn="base">
        <a:spcBef>
          <a:spcPct val="20000"/>
        </a:spcBef>
        <a:spcAft>
          <a:spcPct val="0"/>
        </a:spcAft>
        <a:buChar char="–"/>
        <a:defRPr sz="2000">
          <a:solidFill>
            <a:schemeClr val="tx1"/>
          </a:solidFill>
          <a:latin typeface="+mn-lt"/>
          <a:ea typeface="+mn-ea"/>
        </a:defRPr>
      </a:lvl4pPr>
      <a:lvl5pPr marL="2000144" indent="-220080" algn="l" defTabSz="888413" rtl="0" fontAlgn="base">
        <a:spcBef>
          <a:spcPct val="20000"/>
        </a:spcBef>
        <a:spcAft>
          <a:spcPct val="0"/>
        </a:spcAft>
        <a:buChar char="»"/>
        <a:defRPr sz="2000">
          <a:solidFill>
            <a:schemeClr val="tx1"/>
          </a:solidFill>
          <a:latin typeface="+mn-lt"/>
          <a:ea typeface="+mn-ea"/>
        </a:defRPr>
      </a:lvl5pPr>
      <a:lvl6pPr marL="2466198" indent="-220080" algn="l" defTabSz="888413" rtl="0" fontAlgn="base">
        <a:spcBef>
          <a:spcPct val="20000"/>
        </a:spcBef>
        <a:spcAft>
          <a:spcPct val="0"/>
        </a:spcAft>
        <a:buChar char="»"/>
        <a:defRPr sz="2000">
          <a:solidFill>
            <a:schemeClr val="tx1"/>
          </a:solidFill>
          <a:latin typeface="+mn-lt"/>
          <a:ea typeface="+mn-ea"/>
        </a:defRPr>
      </a:lvl6pPr>
      <a:lvl7pPr marL="2932251" indent="-220080" algn="l" defTabSz="888413" rtl="0" fontAlgn="base">
        <a:spcBef>
          <a:spcPct val="20000"/>
        </a:spcBef>
        <a:spcAft>
          <a:spcPct val="0"/>
        </a:spcAft>
        <a:buChar char="»"/>
        <a:defRPr sz="2000">
          <a:solidFill>
            <a:schemeClr val="tx1"/>
          </a:solidFill>
          <a:latin typeface="+mn-lt"/>
          <a:ea typeface="+mn-ea"/>
        </a:defRPr>
      </a:lvl7pPr>
      <a:lvl8pPr marL="3398302" indent="-220080" algn="l" defTabSz="888413" rtl="0" fontAlgn="base">
        <a:spcBef>
          <a:spcPct val="20000"/>
        </a:spcBef>
        <a:spcAft>
          <a:spcPct val="0"/>
        </a:spcAft>
        <a:buChar char="»"/>
        <a:defRPr sz="2000">
          <a:solidFill>
            <a:schemeClr val="tx1"/>
          </a:solidFill>
          <a:latin typeface="+mn-lt"/>
          <a:ea typeface="+mn-ea"/>
        </a:defRPr>
      </a:lvl8pPr>
      <a:lvl9pPr marL="3864357" indent="-220080" algn="l" defTabSz="888413"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66052" rtl="0" eaLnBrk="1" latinLnBrk="0" hangingPunct="1">
        <a:defRPr sz="1900" kern="1200">
          <a:solidFill>
            <a:schemeClr val="tx1"/>
          </a:solidFill>
          <a:latin typeface="+mn-lt"/>
          <a:ea typeface="+mn-ea"/>
          <a:cs typeface="+mn-cs"/>
        </a:defRPr>
      </a:lvl1pPr>
      <a:lvl2pPr marL="466052" algn="l" defTabSz="466052" rtl="0" eaLnBrk="1" latinLnBrk="0" hangingPunct="1">
        <a:defRPr sz="1900" kern="1200">
          <a:solidFill>
            <a:schemeClr val="tx1"/>
          </a:solidFill>
          <a:latin typeface="+mn-lt"/>
          <a:ea typeface="+mn-ea"/>
          <a:cs typeface="+mn-cs"/>
        </a:defRPr>
      </a:lvl2pPr>
      <a:lvl3pPr marL="932106" algn="l" defTabSz="466052" rtl="0" eaLnBrk="1" latinLnBrk="0" hangingPunct="1">
        <a:defRPr sz="1900" kern="1200">
          <a:solidFill>
            <a:schemeClr val="tx1"/>
          </a:solidFill>
          <a:latin typeface="+mn-lt"/>
          <a:ea typeface="+mn-ea"/>
          <a:cs typeface="+mn-cs"/>
        </a:defRPr>
      </a:lvl3pPr>
      <a:lvl4pPr marL="1398158" algn="l" defTabSz="466052" rtl="0" eaLnBrk="1" latinLnBrk="0" hangingPunct="1">
        <a:defRPr sz="1900" kern="1200">
          <a:solidFill>
            <a:schemeClr val="tx1"/>
          </a:solidFill>
          <a:latin typeface="+mn-lt"/>
          <a:ea typeface="+mn-ea"/>
          <a:cs typeface="+mn-cs"/>
        </a:defRPr>
      </a:lvl4pPr>
      <a:lvl5pPr marL="1864213" algn="l" defTabSz="466052" rtl="0" eaLnBrk="1" latinLnBrk="0" hangingPunct="1">
        <a:defRPr sz="1900" kern="1200">
          <a:solidFill>
            <a:schemeClr val="tx1"/>
          </a:solidFill>
          <a:latin typeface="+mn-lt"/>
          <a:ea typeface="+mn-ea"/>
          <a:cs typeface="+mn-cs"/>
        </a:defRPr>
      </a:lvl5pPr>
      <a:lvl6pPr marL="2330266" algn="l" defTabSz="466052" rtl="0" eaLnBrk="1" latinLnBrk="0" hangingPunct="1">
        <a:defRPr sz="1900" kern="1200">
          <a:solidFill>
            <a:schemeClr val="tx1"/>
          </a:solidFill>
          <a:latin typeface="+mn-lt"/>
          <a:ea typeface="+mn-ea"/>
          <a:cs typeface="+mn-cs"/>
        </a:defRPr>
      </a:lvl6pPr>
      <a:lvl7pPr marL="2796319" algn="l" defTabSz="466052" rtl="0" eaLnBrk="1" latinLnBrk="0" hangingPunct="1">
        <a:defRPr sz="1900" kern="1200">
          <a:solidFill>
            <a:schemeClr val="tx1"/>
          </a:solidFill>
          <a:latin typeface="+mn-lt"/>
          <a:ea typeface="+mn-ea"/>
          <a:cs typeface="+mn-cs"/>
        </a:defRPr>
      </a:lvl7pPr>
      <a:lvl8pPr marL="3262372" algn="l" defTabSz="466052" rtl="0" eaLnBrk="1" latinLnBrk="0" hangingPunct="1">
        <a:defRPr sz="1900" kern="1200">
          <a:solidFill>
            <a:schemeClr val="tx1"/>
          </a:solidFill>
          <a:latin typeface="+mn-lt"/>
          <a:ea typeface="+mn-ea"/>
          <a:cs typeface="+mn-cs"/>
        </a:defRPr>
      </a:lvl8pPr>
      <a:lvl9pPr marL="3728424" algn="l" defTabSz="46605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tif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f"/><Relationship Id="rId5" Type="http://schemas.openxmlformats.org/officeDocument/2006/relationships/image" Target="../media/image25.tiff"/><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f"/><Relationship Id="rId5" Type="http://schemas.openxmlformats.org/officeDocument/2006/relationships/image" Target="../media/image25.tiff"/><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package" Target="../embeddings/Documento_di_Microsoft_Word1.docx"/><Relationship Id="rId5" Type="http://schemas.openxmlformats.org/officeDocument/2006/relationships/image" Target="../media/image32.png"/><Relationship Id="rId6" Type="http://schemas.openxmlformats.org/officeDocument/2006/relationships/package" Target="../embeddings/Documento_di_Microsoft_Word2.docx"/><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emf"/><Relationship Id="rId6" Type="http://schemas.openxmlformats.org/officeDocument/2006/relationships/image" Target="../media/image31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oleObject" Target="../embeddings/oleObject1.bin"/><Relationship Id="rId7" Type="http://schemas.openxmlformats.org/officeDocument/2006/relationships/image" Target="../media/image57.emf"/><Relationship Id="rId8" Type="http://schemas.openxmlformats.org/officeDocument/2006/relationships/image" Target="../media/image60.emf"/><Relationship Id="rId9" Type="http://schemas.openxmlformats.org/officeDocument/2006/relationships/image" Target="../media/image6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f"/><Relationship Id="rId5" Type="http://schemas.openxmlformats.org/officeDocument/2006/relationships/image" Target="../media/image25.tiff"/><Relationship Id="rId6" Type="http://schemas.openxmlformats.org/officeDocument/2006/relationships/image" Target="../media/image26.png"/><Relationship Id="rId7" Type="http://schemas.openxmlformats.org/officeDocument/2006/relationships/image" Target="../media/image62.png"/><Relationship Id="rId8" Type="http://schemas.openxmlformats.org/officeDocument/2006/relationships/image" Target="../media/image63.jp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a:xfrm>
            <a:off x="1662733" y="6939012"/>
            <a:ext cx="6696744" cy="314276"/>
          </a:xfrm>
        </p:spPr>
        <p:txBody>
          <a:bodyPr/>
          <a:lstStyle/>
          <a:p>
            <a:r>
              <a:rPr lang="en-US" smtClean="0">
                <a:solidFill>
                  <a:srgbClr val="800040"/>
                </a:solidFill>
              </a:rPr>
              <a:t>CLAS Collaboration Meeting   -  March 25th  2020                         Annalisa D’Angelo – Run Group K Status Update</a:t>
            </a:r>
            <a:endParaRPr lang="en-US">
              <a:solidFill>
                <a:srgbClr val="800040"/>
              </a:solidFill>
            </a:endParaRPr>
          </a:p>
        </p:txBody>
      </p:sp>
      <p:grpSp>
        <p:nvGrpSpPr>
          <p:cNvPr id="3" name="Group 69"/>
          <p:cNvGrpSpPr>
            <a:grpSpLocks/>
          </p:cNvGrpSpPr>
          <p:nvPr/>
        </p:nvGrpSpPr>
        <p:grpSpPr bwMode="auto">
          <a:xfrm>
            <a:off x="1086669" y="386284"/>
            <a:ext cx="8496944" cy="2142408"/>
            <a:chOff x="842" y="-43"/>
            <a:chExt cx="3980" cy="1276"/>
          </a:xfrm>
        </p:grpSpPr>
        <p:sp>
          <p:nvSpPr>
            <p:cNvPr id="4" name="Rectangle 70"/>
            <p:cNvSpPr>
              <a:spLocks noChangeArrowheads="1"/>
            </p:cNvSpPr>
            <p:nvPr/>
          </p:nvSpPr>
          <p:spPr bwMode="auto">
            <a:xfrm>
              <a:off x="1011" y="-43"/>
              <a:ext cx="3756" cy="1029"/>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sp>
          <p:nvSpPr>
            <p:cNvPr id="5" name="Rectangle 71"/>
            <p:cNvSpPr>
              <a:spLocks noChangeArrowheads="1"/>
            </p:cNvSpPr>
            <p:nvPr/>
          </p:nvSpPr>
          <p:spPr bwMode="auto">
            <a:xfrm>
              <a:off x="842" y="41"/>
              <a:ext cx="3980" cy="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100" b="1" dirty="0">
                  <a:solidFill>
                    <a:schemeClr val="bg1"/>
                  </a:solidFill>
                  <a:latin typeface="Arial" charset="0"/>
                  <a:cs typeface="Arial" charset="0"/>
                </a:rPr>
                <a:t>Hall B - Run Group K  </a:t>
              </a:r>
            </a:p>
            <a:p>
              <a:pPr algn="ctr"/>
              <a:r>
                <a:rPr lang="en-US" sz="3100" b="1" dirty="0">
                  <a:solidFill>
                    <a:schemeClr val="bg1"/>
                  </a:solidFill>
                  <a:latin typeface="Arial" charset="0"/>
                  <a:cs typeface="Arial" charset="0"/>
                </a:rPr>
                <a:t>Color Confinement and Strong QCD</a:t>
              </a:r>
            </a:p>
            <a:p>
              <a:pPr algn="ctr"/>
              <a:r>
                <a:rPr lang="en-US" sz="3100" b="1" dirty="0" smtClean="0">
                  <a:solidFill>
                    <a:schemeClr val="bg1"/>
                  </a:solidFill>
                  <a:latin typeface="Arial" charset="0"/>
                  <a:cs typeface="Arial" charset="0"/>
                </a:rPr>
                <a:t>Status Update</a:t>
              </a:r>
              <a:endParaRPr lang="en-US" sz="3100" b="1" dirty="0">
                <a:solidFill>
                  <a:schemeClr val="bg1"/>
                </a:solidFill>
                <a:latin typeface="Arial" charset="0"/>
                <a:cs typeface="Arial" charset="0"/>
              </a:endParaRPr>
            </a:p>
            <a:p>
              <a:pPr algn="ctr"/>
              <a:endParaRPr lang="en-US" sz="3100" b="1" dirty="0">
                <a:solidFill>
                  <a:schemeClr val="bg1"/>
                </a:solidFill>
                <a:latin typeface="Arial" charset="0"/>
                <a:cs typeface="Arial" charset="0"/>
              </a:endParaRPr>
            </a:p>
          </p:txBody>
        </p:sp>
      </p:grpSp>
      <p:sp>
        <p:nvSpPr>
          <p:cNvPr id="7" name="Segnaposto numero diapositiva 6"/>
          <p:cNvSpPr>
            <a:spLocks noGrp="1"/>
          </p:cNvSpPr>
          <p:nvPr>
            <p:ph type="sldNum" sz="quarter" idx="12"/>
          </p:nvPr>
        </p:nvSpPr>
        <p:spPr/>
        <p:txBody>
          <a:bodyPr/>
          <a:lstStyle/>
          <a:p>
            <a:fld id="{87FEDEE0-F139-4643-B219-03D91C3D227A}" type="slidenum">
              <a:rPr lang="en-US" smtClean="0"/>
              <a:pPr/>
              <a:t>1</a:t>
            </a:fld>
            <a:endParaRPr lang="en-US"/>
          </a:p>
        </p:txBody>
      </p:sp>
      <p:sp>
        <p:nvSpPr>
          <p:cNvPr id="10" name="Text Box 7"/>
          <p:cNvSpPr txBox="1">
            <a:spLocks noChangeArrowheads="1"/>
          </p:cNvSpPr>
          <p:nvPr/>
        </p:nvSpPr>
        <p:spPr bwMode="auto">
          <a:xfrm>
            <a:off x="438597" y="2186484"/>
            <a:ext cx="9505055" cy="322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8963" tIns="44479" rIns="88963" bIns="44479">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marL="1707618" indent="-1707618"/>
            <a:endParaRPr lang="en-US" b="1" dirty="0" smtClean="0">
              <a:latin typeface="+mn-lt"/>
            </a:endParaRPr>
          </a:p>
          <a:p>
            <a:pPr marL="1707618" indent="-1707618"/>
            <a:r>
              <a:rPr lang="en-US" sz="2000" b="1" dirty="0">
                <a:solidFill>
                  <a:srgbClr val="800000"/>
                </a:solidFill>
                <a:latin typeface="+mn-lt"/>
              </a:rPr>
              <a:t>E</a:t>
            </a:r>
            <a:r>
              <a:rPr lang="en-US" sz="2000" b="1" dirty="0" smtClean="0">
                <a:solidFill>
                  <a:srgbClr val="800000"/>
                </a:solidFill>
                <a:latin typeface="+mn-lt"/>
              </a:rPr>
              <a:t>12</a:t>
            </a:r>
            <a:r>
              <a:rPr lang="en-US" sz="2000" b="1" dirty="0">
                <a:solidFill>
                  <a:srgbClr val="800000"/>
                </a:solidFill>
                <a:latin typeface="+mn-lt"/>
              </a:rPr>
              <a:t>-16-010</a:t>
            </a:r>
            <a:r>
              <a:rPr lang="en-US" sz="2000" dirty="0">
                <a:solidFill>
                  <a:srgbClr val="800000"/>
                </a:solidFill>
                <a:latin typeface="+mn-lt"/>
              </a:rPr>
              <a:t>  </a:t>
            </a:r>
            <a:r>
              <a:rPr lang="en-US" sz="2000" dirty="0">
                <a:latin typeface="+mn-lt"/>
              </a:rPr>
              <a:t>	</a:t>
            </a:r>
            <a:r>
              <a:rPr lang="en-US" sz="2000" b="1" dirty="0">
                <a:solidFill>
                  <a:srgbClr val="800000"/>
                </a:solidFill>
                <a:latin typeface="+mn-lt"/>
              </a:rPr>
              <a:t>A Search for Hybrid Baryons in Hall B with CLAS12 </a:t>
            </a:r>
          </a:p>
          <a:p>
            <a:pPr marL="1707618" indent="-1707618"/>
            <a:r>
              <a:rPr lang="en-US" sz="2000" b="1" dirty="0">
                <a:latin typeface="+mn-lt"/>
              </a:rPr>
              <a:t>		Annalisa </a:t>
            </a:r>
            <a:r>
              <a:rPr lang="en-US" sz="2000" b="1" dirty="0" err="1">
                <a:latin typeface="+mn-lt"/>
              </a:rPr>
              <a:t>D’Angelo</a:t>
            </a:r>
            <a:endParaRPr lang="en-US" sz="2000" b="1" dirty="0">
              <a:latin typeface="+mn-lt"/>
            </a:endParaRPr>
          </a:p>
          <a:p>
            <a:pPr marL="1707618" indent="-1707618"/>
            <a:endParaRPr lang="it-IT" sz="2000" dirty="0">
              <a:latin typeface="+mn-lt"/>
            </a:endParaRPr>
          </a:p>
          <a:p>
            <a:pPr marL="1707618" indent="-1707618"/>
            <a:r>
              <a:rPr lang="en-US" sz="2000" b="1" dirty="0">
                <a:solidFill>
                  <a:srgbClr val="800000"/>
                </a:solidFill>
                <a:latin typeface="+mn-lt"/>
              </a:rPr>
              <a:t>E</a:t>
            </a:r>
            <a:r>
              <a:rPr lang="en-US" sz="2000" b="1" dirty="0" smtClean="0">
                <a:solidFill>
                  <a:srgbClr val="800000"/>
                </a:solidFill>
                <a:latin typeface="+mn-lt"/>
              </a:rPr>
              <a:t>12</a:t>
            </a:r>
            <a:r>
              <a:rPr lang="en-US" sz="2000" b="1" dirty="0">
                <a:solidFill>
                  <a:srgbClr val="800000"/>
                </a:solidFill>
                <a:latin typeface="+mn-lt"/>
              </a:rPr>
              <a:t>-16-010A</a:t>
            </a:r>
            <a:r>
              <a:rPr lang="en-US" sz="2000" dirty="0">
                <a:solidFill>
                  <a:srgbClr val="800000"/>
                </a:solidFill>
                <a:latin typeface="+mn-lt"/>
              </a:rPr>
              <a:t>  </a:t>
            </a:r>
            <a:r>
              <a:rPr lang="en-US" sz="2000" dirty="0">
                <a:latin typeface="+mn-lt"/>
              </a:rPr>
              <a:t>	</a:t>
            </a:r>
            <a:r>
              <a:rPr lang="en-US" sz="2000" dirty="0">
                <a:solidFill>
                  <a:srgbClr val="000090"/>
                </a:solidFill>
                <a:latin typeface="+mn-lt"/>
              </a:rPr>
              <a:t>Nucleon Resonance Structure Studies Via Exclusive KY </a:t>
            </a:r>
            <a:r>
              <a:rPr lang="en-US" sz="2000" dirty="0" err="1">
                <a:solidFill>
                  <a:srgbClr val="000090"/>
                </a:solidFill>
                <a:latin typeface="+mn-lt"/>
              </a:rPr>
              <a:t>Electroproduction</a:t>
            </a:r>
            <a:r>
              <a:rPr lang="en-US" sz="2000" dirty="0">
                <a:solidFill>
                  <a:srgbClr val="000090"/>
                </a:solidFill>
                <a:latin typeface="+mn-lt"/>
              </a:rPr>
              <a:t> at 6.6 </a:t>
            </a:r>
            <a:r>
              <a:rPr lang="en-US" sz="2000" dirty="0" err="1">
                <a:solidFill>
                  <a:srgbClr val="000090"/>
                </a:solidFill>
                <a:latin typeface="+mn-lt"/>
              </a:rPr>
              <a:t>GeV</a:t>
            </a:r>
            <a:r>
              <a:rPr lang="en-US" sz="2000" dirty="0">
                <a:solidFill>
                  <a:srgbClr val="000090"/>
                </a:solidFill>
                <a:latin typeface="+mn-lt"/>
              </a:rPr>
              <a:t> and 8.8 </a:t>
            </a:r>
            <a:r>
              <a:rPr lang="en-US" sz="2000" dirty="0" err="1">
                <a:solidFill>
                  <a:srgbClr val="000090"/>
                </a:solidFill>
                <a:latin typeface="+mn-lt"/>
              </a:rPr>
              <a:t>GeV</a:t>
            </a:r>
            <a:r>
              <a:rPr lang="en-US" sz="2000" dirty="0">
                <a:solidFill>
                  <a:srgbClr val="000090"/>
                </a:solidFill>
                <a:latin typeface="+mn-lt"/>
              </a:rPr>
              <a:t> </a:t>
            </a:r>
          </a:p>
          <a:p>
            <a:pPr marL="1707618" indent="-1707618"/>
            <a:r>
              <a:rPr lang="en-US" sz="2000" dirty="0">
                <a:latin typeface="+mn-lt"/>
              </a:rPr>
              <a:t>		Daniel Carman</a:t>
            </a:r>
          </a:p>
          <a:p>
            <a:pPr marL="1707618" indent="-1707618"/>
            <a:endParaRPr lang="it-IT" sz="2000" dirty="0">
              <a:latin typeface="+mn-lt"/>
            </a:endParaRPr>
          </a:p>
          <a:p>
            <a:pPr marL="1707618" indent="-1707618"/>
            <a:r>
              <a:rPr lang="en-US" sz="2000" b="1" dirty="0">
                <a:solidFill>
                  <a:srgbClr val="800000"/>
                </a:solidFill>
                <a:latin typeface="+mn-lt"/>
              </a:rPr>
              <a:t>E</a:t>
            </a:r>
            <a:r>
              <a:rPr lang="en-US" sz="2000" b="1" dirty="0" smtClean="0">
                <a:solidFill>
                  <a:srgbClr val="800000"/>
                </a:solidFill>
                <a:latin typeface="+mn-lt"/>
              </a:rPr>
              <a:t>12</a:t>
            </a:r>
            <a:r>
              <a:rPr lang="en-US" sz="2000" b="1" dirty="0">
                <a:solidFill>
                  <a:srgbClr val="800000"/>
                </a:solidFill>
                <a:latin typeface="+mn-lt"/>
              </a:rPr>
              <a:t>-16-010B    </a:t>
            </a:r>
            <a:r>
              <a:rPr lang="en-US" sz="2000" b="1" dirty="0" smtClean="0">
                <a:solidFill>
                  <a:srgbClr val="800000"/>
                </a:solidFill>
                <a:latin typeface="+mn-lt"/>
              </a:rPr>
              <a:t> </a:t>
            </a:r>
            <a:r>
              <a:rPr lang="en-US" sz="2000" dirty="0" smtClean="0">
                <a:solidFill>
                  <a:srgbClr val="000090"/>
                </a:solidFill>
                <a:latin typeface="+mn-lt"/>
              </a:rPr>
              <a:t>Deeply </a:t>
            </a:r>
            <a:r>
              <a:rPr lang="en-US" sz="2000" dirty="0">
                <a:solidFill>
                  <a:srgbClr val="000090"/>
                </a:solidFill>
                <a:latin typeface="+mn-lt"/>
              </a:rPr>
              <a:t>Virtual Compton Scattering with CLAS12 at 6.6 </a:t>
            </a:r>
            <a:r>
              <a:rPr lang="en-US" sz="2000" dirty="0" err="1">
                <a:solidFill>
                  <a:srgbClr val="000090"/>
                </a:solidFill>
                <a:latin typeface="+mn-lt"/>
              </a:rPr>
              <a:t>GeV</a:t>
            </a:r>
            <a:r>
              <a:rPr lang="en-US" sz="2000" dirty="0">
                <a:solidFill>
                  <a:srgbClr val="000090"/>
                </a:solidFill>
                <a:latin typeface="+mn-lt"/>
              </a:rPr>
              <a:t> and 8.8 </a:t>
            </a:r>
            <a:r>
              <a:rPr lang="en-US" sz="2000" dirty="0" err="1">
                <a:solidFill>
                  <a:srgbClr val="000090"/>
                </a:solidFill>
                <a:latin typeface="+mn-lt"/>
              </a:rPr>
              <a:t>GeV</a:t>
            </a:r>
            <a:r>
              <a:rPr lang="en-US" sz="2000" dirty="0">
                <a:solidFill>
                  <a:srgbClr val="000090"/>
                </a:solidFill>
                <a:latin typeface="+mn-lt"/>
              </a:rPr>
              <a:t> </a:t>
            </a:r>
            <a:r>
              <a:rPr lang="en-US" sz="2000" dirty="0" err="1">
                <a:latin typeface="+mn-lt"/>
              </a:rPr>
              <a:t>Latifa</a:t>
            </a:r>
            <a:r>
              <a:rPr lang="en-US" sz="2000" dirty="0">
                <a:latin typeface="+mn-lt"/>
              </a:rPr>
              <a:t> </a:t>
            </a:r>
            <a:r>
              <a:rPr lang="en-US" sz="2000" dirty="0" err="1">
                <a:latin typeface="+mn-lt"/>
              </a:rPr>
              <a:t>Elouadrhiri</a:t>
            </a:r>
            <a:endParaRPr lang="it-IT" sz="3600" dirty="0"/>
          </a:p>
        </p:txBody>
      </p:sp>
      <p:sp>
        <p:nvSpPr>
          <p:cNvPr id="6" name="CasellaDiTesto 5"/>
          <p:cNvSpPr txBox="1"/>
          <p:nvPr/>
        </p:nvSpPr>
        <p:spPr>
          <a:xfrm>
            <a:off x="3750965" y="5498852"/>
            <a:ext cx="3095719" cy="1077218"/>
          </a:xfrm>
          <a:prstGeom prst="rect">
            <a:avLst/>
          </a:prstGeom>
          <a:noFill/>
        </p:spPr>
        <p:txBody>
          <a:bodyPr wrap="none" rtlCol="0">
            <a:spAutoFit/>
          </a:bodyPr>
          <a:lstStyle/>
          <a:p>
            <a:r>
              <a:rPr lang="en-GB" sz="2400" b="1" dirty="0" smtClean="0">
                <a:solidFill>
                  <a:srgbClr val="800000"/>
                </a:solidFill>
                <a:latin typeface="+mj-lt"/>
              </a:rPr>
              <a:t>Assigned: </a:t>
            </a:r>
            <a:r>
              <a:rPr lang="en-GB" sz="2000" dirty="0" smtClean="0">
                <a:latin typeface="+mj-lt"/>
              </a:rPr>
              <a:t>	</a:t>
            </a:r>
          </a:p>
          <a:p>
            <a:pPr marL="342900" indent="-342900">
              <a:buFont typeface="Wingdings" charset="2"/>
              <a:buChar char="ü"/>
            </a:pPr>
            <a:r>
              <a:rPr lang="en-GB" sz="2000" dirty="0">
                <a:solidFill>
                  <a:srgbClr val="000090"/>
                </a:solidFill>
                <a:latin typeface="+mj-lt"/>
              </a:rPr>
              <a:t> </a:t>
            </a:r>
            <a:r>
              <a:rPr lang="en-GB" sz="2000" dirty="0" smtClean="0">
                <a:solidFill>
                  <a:srgbClr val="000090"/>
                </a:solidFill>
                <a:latin typeface="+mj-lt"/>
              </a:rPr>
              <a:t> 6.0 PAC days </a:t>
            </a:r>
            <a:r>
              <a:rPr lang="en-GB" sz="2000" dirty="0" smtClean="0">
                <a:latin typeface="+mj-lt"/>
              </a:rPr>
              <a:t>at </a:t>
            </a:r>
            <a:r>
              <a:rPr lang="en-GB" sz="2000" dirty="0" smtClean="0">
                <a:solidFill>
                  <a:srgbClr val="800000"/>
                </a:solidFill>
                <a:latin typeface="+mj-lt"/>
              </a:rPr>
              <a:t>7.5 </a:t>
            </a:r>
            <a:r>
              <a:rPr lang="en-GB" sz="2000" dirty="0" err="1" smtClean="0">
                <a:solidFill>
                  <a:srgbClr val="800000"/>
                </a:solidFill>
                <a:latin typeface="+mj-lt"/>
              </a:rPr>
              <a:t>GeV</a:t>
            </a:r>
            <a:endParaRPr lang="en-GB" sz="2000" dirty="0" smtClean="0">
              <a:solidFill>
                <a:srgbClr val="800000"/>
              </a:solidFill>
              <a:latin typeface="+mj-lt"/>
            </a:endParaRPr>
          </a:p>
          <a:p>
            <a:pPr marL="342900" indent="-342900">
              <a:buFont typeface="Wingdings" charset="2"/>
              <a:buChar char="ü"/>
            </a:pPr>
            <a:r>
              <a:rPr lang="en-GB" sz="2000" dirty="0" smtClean="0">
                <a:solidFill>
                  <a:srgbClr val="000090"/>
                </a:solidFill>
                <a:latin typeface="+mj-lt"/>
              </a:rPr>
              <a:t>  3.5 PAC days </a:t>
            </a:r>
            <a:r>
              <a:rPr lang="en-GB" sz="2000" dirty="0" smtClean="0">
                <a:latin typeface="+mj-lt"/>
              </a:rPr>
              <a:t>at 6.5 </a:t>
            </a:r>
            <a:r>
              <a:rPr lang="en-GB" sz="2000" dirty="0" err="1" smtClean="0">
                <a:latin typeface="+mj-lt"/>
              </a:rPr>
              <a:t>GeV</a:t>
            </a:r>
            <a:r>
              <a:rPr lang="en-GB" sz="2000" dirty="0" smtClean="0">
                <a:latin typeface="+mj-lt"/>
              </a:rPr>
              <a:t>      </a:t>
            </a:r>
            <a:endParaRPr lang="en-GB" sz="2000" dirty="0">
              <a:latin typeface="+mj-lt"/>
            </a:endParaRPr>
          </a:p>
        </p:txBody>
      </p:sp>
      <p:sp>
        <p:nvSpPr>
          <p:cNvPr id="11" name="CasellaDiTesto 10"/>
          <p:cNvSpPr txBox="1"/>
          <p:nvPr/>
        </p:nvSpPr>
        <p:spPr>
          <a:xfrm>
            <a:off x="222573" y="5426844"/>
            <a:ext cx="2916183" cy="1077218"/>
          </a:xfrm>
          <a:prstGeom prst="rect">
            <a:avLst/>
          </a:prstGeom>
          <a:noFill/>
        </p:spPr>
        <p:txBody>
          <a:bodyPr wrap="none" rtlCol="0">
            <a:spAutoFit/>
          </a:bodyPr>
          <a:lstStyle/>
          <a:p>
            <a:r>
              <a:rPr lang="en-GB" sz="2400" b="1" dirty="0" smtClean="0">
                <a:solidFill>
                  <a:srgbClr val="800000"/>
                </a:solidFill>
                <a:latin typeface="+mj-lt"/>
              </a:rPr>
              <a:t>Approved: </a:t>
            </a:r>
            <a:r>
              <a:rPr lang="en-GB" sz="2000" dirty="0" smtClean="0">
                <a:latin typeface="+mj-lt"/>
              </a:rPr>
              <a:t>	</a:t>
            </a:r>
          </a:p>
          <a:p>
            <a:pPr marL="342900" indent="-342900">
              <a:buFont typeface="Wingdings" charset="2"/>
              <a:buChar char="ü"/>
            </a:pPr>
            <a:r>
              <a:rPr lang="en-GB" sz="2000" dirty="0" smtClean="0">
                <a:solidFill>
                  <a:srgbClr val="000090"/>
                </a:solidFill>
                <a:latin typeface="+mj-lt"/>
              </a:rPr>
              <a:t>50 PAC days </a:t>
            </a:r>
            <a:r>
              <a:rPr lang="en-GB" sz="2000" dirty="0" smtClean="0">
                <a:latin typeface="+mj-lt"/>
              </a:rPr>
              <a:t>at 8.8 </a:t>
            </a:r>
            <a:r>
              <a:rPr lang="en-GB" sz="2000" dirty="0" err="1" smtClean="0">
                <a:latin typeface="+mj-lt"/>
              </a:rPr>
              <a:t>GeV</a:t>
            </a:r>
            <a:endParaRPr lang="en-GB" sz="2000" dirty="0" smtClean="0">
              <a:latin typeface="+mj-lt"/>
            </a:endParaRPr>
          </a:p>
          <a:p>
            <a:pPr marL="342900" indent="-342900">
              <a:buFont typeface="Wingdings" charset="2"/>
              <a:buChar char="ü"/>
            </a:pPr>
            <a:r>
              <a:rPr lang="en-GB" sz="2000" dirty="0" smtClean="0">
                <a:solidFill>
                  <a:srgbClr val="000090"/>
                </a:solidFill>
                <a:latin typeface="+mj-lt"/>
              </a:rPr>
              <a:t>50 PAC days </a:t>
            </a:r>
            <a:r>
              <a:rPr lang="en-GB" sz="2000" dirty="0" smtClean="0">
                <a:latin typeface="+mj-lt"/>
              </a:rPr>
              <a:t>at 6.6 </a:t>
            </a:r>
            <a:r>
              <a:rPr lang="en-GB" sz="2000" dirty="0" err="1" smtClean="0">
                <a:latin typeface="+mj-lt"/>
              </a:rPr>
              <a:t>GeV</a:t>
            </a:r>
            <a:r>
              <a:rPr lang="en-GB" sz="2000" dirty="0" smtClean="0">
                <a:latin typeface="+mj-lt"/>
              </a:rPr>
              <a:t>      </a:t>
            </a:r>
            <a:endParaRPr lang="en-GB" sz="2000" dirty="0">
              <a:latin typeface="+mj-lt"/>
            </a:endParaRPr>
          </a:p>
        </p:txBody>
      </p:sp>
      <p:sp>
        <p:nvSpPr>
          <p:cNvPr id="8" name="Rettangolo 7"/>
          <p:cNvSpPr/>
          <p:nvPr/>
        </p:nvSpPr>
        <p:spPr>
          <a:xfrm>
            <a:off x="6919316" y="5498852"/>
            <a:ext cx="3462933" cy="1077218"/>
          </a:xfrm>
          <a:prstGeom prst="rect">
            <a:avLst/>
          </a:prstGeom>
        </p:spPr>
        <p:txBody>
          <a:bodyPr wrap="square">
            <a:spAutoFit/>
          </a:bodyPr>
          <a:lstStyle/>
          <a:p>
            <a:r>
              <a:rPr lang="en-GB" sz="2400" b="1" dirty="0" smtClean="0">
                <a:solidFill>
                  <a:srgbClr val="800000"/>
                </a:solidFill>
                <a:latin typeface="+mn-lt"/>
              </a:rPr>
              <a:t>Data Taken (Dec 2018):</a:t>
            </a:r>
            <a:endParaRPr lang="en-GB" sz="2000" dirty="0">
              <a:latin typeface="+mn-lt"/>
            </a:endParaRPr>
          </a:p>
          <a:p>
            <a:pPr marL="342900" indent="-342900">
              <a:buFont typeface="Wingdings" charset="2"/>
              <a:buChar char="ü"/>
            </a:pPr>
            <a:r>
              <a:rPr lang="en-GB" sz="2000" dirty="0">
                <a:solidFill>
                  <a:srgbClr val="000090"/>
                </a:solidFill>
                <a:latin typeface="+mn-lt"/>
              </a:rPr>
              <a:t>  </a:t>
            </a:r>
            <a:r>
              <a:rPr lang="en-GB" sz="2000" dirty="0" smtClean="0">
                <a:solidFill>
                  <a:srgbClr val="000090"/>
                </a:solidFill>
                <a:latin typeface="+mn-lt"/>
              </a:rPr>
              <a:t>5.5 PAC </a:t>
            </a:r>
            <a:r>
              <a:rPr lang="en-GB" sz="2000" dirty="0">
                <a:solidFill>
                  <a:srgbClr val="000090"/>
                </a:solidFill>
                <a:latin typeface="+mn-lt"/>
              </a:rPr>
              <a:t>days </a:t>
            </a:r>
            <a:r>
              <a:rPr lang="en-GB" sz="2000" dirty="0">
                <a:latin typeface="+mn-lt"/>
              </a:rPr>
              <a:t>at </a:t>
            </a:r>
            <a:r>
              <a:rPr lang="en-GB" sz="2000" dirty="0">
                <a:solidFill>
                  <a:srgbClr val="800000"/>
                </a:solidFill>
                <a:latin typeface="+mn-lt"/>
              </a:rPr>
              <a:t>7.5 </a:t>
            </a:r>
            <a:r>
              <a:rPr lang="en-GB" sz="2000" dirty="0" err="1">
                <a:solidFill>
                  <a:srgbClr val="800000"/>
                </a:solidFill>
                <a:latin typeface="+mn-lt"/>
              </a:rPr>
              <a:t>GeV</a:t>
            </a:r>
            <a:endParaRPr lang="en-GB" sz="2000" dirty="0">
              <a:solidFill>
                <a:srgbClr val="800000"/>
              </a:solidFill>
              <a:latin typeface="+mn-lt"/>
            </a:endParaRPr>
          </a:p>
          <a:p>
            <a:pPr marL="342900" indent="-342900">
              <a:buFont typeface="Wingdings" charset="2"/>
              <a:buChar char="ü"/>
            </a:pPr>
            <a:r>
              <a:rPr lang="en-GB" sz="2000" dirty="0">
                <a:solidFill>
                  <a:srgbClr val="000090"/>
                </a:solidFill>
                <a:latin typeface="+mn-lt"/>
              </a:rPr>
              <a:t>  </a:t>
            </a:r>
            <a:r>
              <a:rPr lang="en-GB" sz="2000" dirty="0" smtClean="0">
                <a:solidFill>
                  <a:srgbClr val="000090"/>
                </a:solidFill>
                <a:latin typeface="+mn-lt"/>
              </a:rPr>
              <a:t>4.0 </a:t>
            </a:r>
            <a:r>
              <a:rPr lang="en-GB" sz="2000" dirty="0">
                <a:solidFill>
                  <a:srgbClr val="000090"/>
                </a:solidFill>
                <a:latin typeface="+mn-lt"/>
              </a:rPr>
              <a:t>PAC days </a:t>
            </a:r>
            <a:r>
              <a:rPr lang="en-GB" sz="2000" dirty="0">
                <a:latin typeface="+mn-lt"/>
              </a:rPr>
              <a:t>at 6.5 </a:t>
            </a:r>
            <a:r>
              <a:rPr lang="en-GB" sz="2000" dirty="0" err="1">
                <a:latin typeface="+mn-lt"/>
              </a:rPr>
              <a:t>GeV</a:t>
            </a:r>
            <a:r>
              <a:rPr lang="en-GB" sz="2000" dirty="0">
                <a:latin typeface="+mn-lt"/>
              </a:rPr>
              <a:t>      </a:t>
            </a:r>
          </a:p>
        </p:txBody>
      </p:sp>
    </p:spTree>
    <p:extLst>
      <p:ext uri="{BB962C8B-B14F-4D97-AF65-F5344CB8AC3E}">
        <p14:creationId xmlns:p14="http://schemas.microsoft.com/office/powerpoint/2010/main" val="3206613362"/>
      </p:ext>
    </p:extLst>
  </p:cSld>
  <p:clrMapOvr>
    <a:masterClrMapping/>
  </p:clrMapOvr>
  <mc:AlternateContent xmlns:mc="http://schemas.openxmlformats.org/markup-compatibility/2006" xmlns:p14="http://schemas.microsoft.com/office/powerpoint/2010/main">
    <mc:Choice Requires="p14">
      <p:transition spd="med" p14:dur="700" advTm="64272">
        <p:fade/>
      </p:transition>
    </mc:Choice>
    <mc:Fallback xmlns="">
      <p:transition xmlns:p14="http://schemas.microsoft.com/office/powerpoint/2010/main" spd="med" advTm="64272">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Run Group K Triggers Configurations E=7.5 </a:t>
            </a:r>
            <a:r>
              <a:rPr lang="en-US" sz="3600" b="1" dirty="0" err="1" smtClean="0">
                <a:solidFill>
                  <a:srgbClr val="000090"/>
                </a:solidFill>
                <a:latin typeface="Calibri" pitchFamily="34" charset="0"/>
              </a:rPr>
              <a:t>GeV</a:t>
            </a:r>
            <a:endParaRPr lang="en-US" sz="3600" b="1" dirty="0">
              <a:solidFill>
                <a:srgbClr val="000090"/>
              </a:solidFill>
              <a:latin typeface="Calibri" pitchFamily="34"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889532610"/>
              </p:ext>
            </p:extLst>
          </p:nvPr>
        </p:nvGraphicFramePr>
        <p:xfrm>
          <a:off x="150564" y="1106364"/>
          <a:ext cx="9577065" cy="1920239"/>
        </p:xfrm>
        <a:graphic>
          <a:graphicData uri="http://schemas.openxmlformats.org/drawingml/2006/table">
            <a:tbl>
              <a:tblPr firstRow="1" bandRow="1">
                <a:tableStyleId>{5C22544A-7EE6-4342-B048-85BDC9FD1C3A}</a:tableStyleId>
              </a:tblPr>
              <a:tblGrid>
                <a:gridCol w="1008113"/>
                <a:gridCol w="1590316"/>
                <a:gridCol w="2237220"/>
                <a:gridCol w="2439951"/>
                <a:gridCol w="1026837"/>
                <a:gridCol w="1274628"/>
              </a:tblGrid>
              <a:tr h="370840">
                <a:tc>
                  <a:txBody>
                    <a:bodyPr/>
                    <a:lstStyle/>
                    <a:p>
                      <a:pPr algn="ctr"/>
                      <a:r>
                        <a:rPr lang="en-US" noProof="0" smtClean="0"/>
                        <a:t>Trigger Number</a:t>
                      </a:r>
                      <a:endParaRPr lang="en-US" noProof="0"/>
                    </a:p>
                  </a:txBody>
                  <a:tcPr>
                    <a:solidFill>
                      <a:srgbClr val="333399"/>
                    </a:solidFill>
                  </a:tcPr>
                </a:tc>
                <a:tc>
                  <a:txBody>
                    <a:bodyPr/>
                    <a:lstStyle/>
                    <a:p>
                      <a:pPr algn="ctr"/>
                      <a:r>
                        <a:rPr lang="en-US" noProof="0" smtClean="0"/>
                        <a:t>Physics</a:t>
                      </a:r>
                    </a:p>
                    <a:p>
                      <a:pPr algn="ctr"/>
                      <a:r>
                        <a:rPr lang="en-US" noProof="0" smtClean="0"/>
                        <a:t>Definition</a:t>
                      </a:r>
                      <a:endParaRPr lang="en-US" noProof="0"/>
                    </a:p>
                  </a:txBody>
                  <a:tcPr>
                    <a:solidFill>
                      <a:srgbClr val="333399"/>
                    </a:solidFill>
                  </a:tcPr>
                </a:tc>
                <a:tc>
                  <a:txBody>
                    <a:bodyPr/>
                    <a:lstStyle/>
                    <a:p>
                      <a:pPr algn="ctr"/>
                      <a:r>
                        <a:rPr lang="en-US" noProof="0" dirty="0" smtClean="0"/>
                        <a:t>Detectors</a:t>
                      </a:r>
                    </a:p>
                    <a:p>
                      <a:pPr algn="ctr"/>
                      <a:r>
                        <a:rPr lang="en-US" noProof="0" dirty="0" smtClean="0"/>
                        <a:t>Conditions </a:t>
                      </a:r>
                      <a:endParaRPr lang="en-US" noProof="0" dirty="0"/>
                    </a:p>
                  </a:txBody>
                  <a:tcPr>
                    <a:solidFill>
                      <a:srgbClr val="333399"/>
                    </a:solidFill>
                  </a:tcPr>
                </a:tc>
                <a:tc>
                  <a:txBody>
                    <a:bodyPr/>
                    <a:lstStyle/>
                    <a:p>
                      <a:pPr algn="ctr"/>
                      <a:r>
                        <a:rPr lang="en-US" noProof="0" smtClean="0"/>
                        <a:t>Thresholds</a:t>
                      </a:r>
                      <a:endParaRPr lang="en-US" noProof="0"/>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pre-scale</a:t>
                      </a:r>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Trigger rate</a:t>
                      </a:r>
                    </a:p>
                  </a:txBody>
                  <a:tcPr>
                    <a:solidFill>
                      <a:srgbClr val="333399"/>
                    </a:solidFill>
                  </a:tcPr>
                </a:tc>
              </a:tr>
              <a:tr h="370840">
                <a:tc>
                  <a:txBody>
                    <a:bodyPr/>
                    <a:lstStyle/>
                    <a:p>
                      <a:pPr algn="ctr"/>
                      <a:endParaRPr lang="en-US" sz="1600" noProof="0" dirty="0" smtClean="0"/>
                    </a:p>
                    <a:p>
                      <a:pPr algn="ctr"/>
                      <a:r>
                        <a:rPr lang="en-US" sz="1600" noProof="0" dirty="0" smtClean="0"/>
                        <a:t>0</a:t>
                      </a:r>
                      <a:endParaRPr lang="en-US" sz="1600" noProof="0" dirty="0"/>
                    </a:p>
                  </a:txBody>
                  <a:tcPr/>
                </a:tc>
                <a:tc>
                  <a:txBody>
                    <a:bodyPr/>
                    <a:lstStyle/>
                    <a:p>
                      <a:pPr algn="ctr"/>
                      <a:r>
                        <a:rPr lang="en-US" sz="1400" b="1" noProof="0" dirty="0" smtClean="0">
                          <a:solidFill>
                            <a:srgbClr val="800000"/>
                          </a:solidFill>
                        </a:rPr>
                        <a:t>1 electron in CLAS</a:t>
                      </a:r>
                    </a:p>
                  </a:txBody>
                  <a:tcPr/>
                </a:tc>
                <a:tc>
                  <a:txBody>
                    <a:bodyPr/>
                    <a:lstStyle/>
                    <a:p>
                      <a:r>
                        <a:rPr lang="en-US" sz="1400" noProof="0" dirty="0" smtClean="0"/>
                        <a:t>(DC</a:t>
                      </a:r>
                      <a:r>
                        <a:rPr lang="en-US" sz="1400" baseline="0" noProof="0" dirty="0" smtClean="0"/>
                        <a:t> x HTTC x ECAL x PCAL)</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noProof="0" dirty="0" smtClean="0"/>
                        <a:t>or (DC</a:t>
                      </a:r>
                      <a:r>
                        <a:rPr lang="en-US" sz="1400" baseline="0" noProof="0" dirty="0" smtClean="0"/>
                        <a:t> x HTTC x PCAL)</a:t>
                      </a:r>
                      <a:endParaRPr lang="en-US" sz="1400" noProof="0" dirty="0" smtClean="0"/>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(PCAL+ECAL)&gt; </a:t>
                      </a:r>
                      <a:r>
                        <a:rPr lang="en-US" sz="1400" baseline="0" noProof="0" dirty="0" smtClean="0">
                          <a:solidFill>
                            <a:schemeClr val="tx1"/>
                          </a:solidFill>
                        </a:rPr>
                        <a:t>300 MeV </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PCAL&gt;60 MeV   </a:t>
                      </a:r>
                      <a:r>
                        <a:rPr lang="en-US" sz="1400" noProof="0" dirty="0" smtClean="0"/>
                        <a:t>ECAL&gt;10</a:t>
                      </a:r>
                      <a:r>
                        <a:rPr lang="en-US" sz="1400" baseline="0" noProof="0" dirty="0" smtClean="0"/>
                        <a:t> MeV</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or PCAL&gt; </a:t>
                      </a:r>
                      <a:r>
                        <a:rPr lang="en-US" sz="1400" baseline="0" noProof="0" dirty="0" smtClean="0">
                          <a:solidFill>
                            <a:srgbClr val="000000"/>
                          </a:solidFill>
                        </a:rPr>
                        <a:t>300 MeV</a:t>
                      </a:r>
                      <a:endParaRPr lang="en-US" sz="1400" noProof="0" dirty="0">
                        <a:solidFill>
                          <a:srgbClr val="00000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p>
                    <a:p>
                      <a:pPr algn="ctr"/>
                      <a:r>
                        <a:rPr lang="en-US" sz="1400" noProof="0" dirty="0" smtClean="0"/>
                        <a:t>1</a:t>
                      </a:r>
                      <a:endParaRPr lang="en-US" sz="1400" noProof="0" dirty="0"/>
                    </a:p>
                  </a:txBody>
                  <a:tcPr/>
                </a:tc>
                <a:tc>
                  <a:txBody>
                    <a:bodyPr/>
                    <a:lstStyle/>
                    <a:p>
                      <a:pPr algn="ctr"/>
                      <a:r>
                        <a:rPr lang="en-US" sz="1400" noProof="0" dirty="0" smtClean="0"/>
                        <a:t>11 KHz</a:t>
                      </a:r>
                      <a:endParaRPr lang="en-US" sz="1400" noProof="0" dirty="0"/>
                    </a:p>
                  </a:txBody>
                  <a:tcPr/>
                </a:tc>
              </a:tr>
              <a:tr h="370840">
                <a:tc>
                  <a:txBody>
                    <a:bodyPr/>
                    <a:lstStyle/>
                    <a:p>
                      <a:pPr algn="ctr"/>
                      <a:r>
                        <a:rPr lang="en-US" sz="1600" noProof="0" dirty="0" smtClean="0">
                          <a:solidFill>
                            <a:srgbClr val="000090"/>
                          </a:solidFill>
                        </a:rPr>
                        <a:t>29</a:t>
                      </a:r>
                      <a:r>
                        <a:rPr lang="en-US" sz="1600" baseline="0" noProof="0" dirty="0" smtClean="0">
                          <a:solidFill>
                            <a:srgbClr val="000090"/>
                          </a:solidFill>
                        </a:rPr>
                        <a:t> (new)</a:t>
                      </a:r>
                      <a:endParaRPr lang="en-US" sz="1600" noProof="0" dirty="0">
                        <a:solidFill>
                          <a:srgbClr val="000090"/>
                        </a:solidFill>
                      </a:endParaRPr>
                    </a:p>
                  </a:txBody>
                  <a:tcPr/>
                </a:tc>
                <a:tc>
                  <a:txBody>
                    <a:bodyPr/>
                    <a:lstStyle/>
                    <a:p>
                      <a:pPr algn="ctr"/>
                      <a:r>
                        <a:rPr lang="en-US" sz="1400" b="1" noProof="0" dirty="0" smtClean="0">
                          <a:solidFill>
                            <a:srgbClr val="800000"/>
                          </a:solidFill>
                        </a:rPr>
                        <a:t>Forward electron</a:t>
                      </a:r>
                    </a:p>
                    <a:p>
                      <a:pPr marL="0" marR="0" indent="0" algn="ctr" defTabSz="466052" rtl="0" eaLnBrk="1" fontAlgn="auto" latinLnBrk="0" hangingPunct="1">
                        <a:lnSpc>
                          <a:spcPct val="100000"/>
                        </a:lnSpc>
                        <a:spcBef>
                          <a:spcPts val="0"/>
                        </a:spcBef>
                        <a:spcAft>
                          <a:spcPts val="0"/>
                        </a:spcAft>
                        <a:buClrTx/>
                        <a:buSzTx/>
                        <a:buFontTx/>
                        <a:buNone/>
                        <a:tabLst/>
                        <a:defRPr/>
                      </a:pPr>
                      <a:r>
                        <a:rPr lang="en-GB" sz="1400" b="1" noProof="0" dirty="0" smtClean="0">
                          <a:solidFill>
                            <a:srgbClr val="800000"/>
                          </a:solidFill>
                        </a:rPr>
                        <a:t>1 forward hadron</a:t>
                      </a:r>
                      <a:endParaRPr lang="en-US" sz="1400" b="1" noProof="0" dirty="0" smtClean="0">
                        <a:solidFill>
                          <a:srgbClr val="800000"/>
                        </a:solidFill>
                      </a:endParaRPr>
                    </a:p>
                  </a:txBody>
                  <a:tcPr/>
                </a:tc>
                <a:tc>
                  <a:txBody>
                    <a:bodyPr/>
                    <a:lstStyle/>
                    <a:p>
                      <a:r>
                        <a:rPr lang="en-US" sz="1400" noProof="0" dirty="0" smtClean="0">
                          <a:solidFill>
                            <a:srgbClr val="000090"/>
                          </a:solidFill>
                        </a:rPr>
                        <a:t>FT (1800-</a:t>
                      </a:r>
                      <a:r>
                        <a:rPr lang="en-US" sz="1400" b="0" noProof="0" dirty="0" smtClean="0">
                          <a:solidFill>
                            <a:srgbClr val="000090"/>
                          </a:solidFill>
                        </a:rPr>
                        <a:t>6600</a:t>
                      </a:r>
                      <a:r>
                        <a:rPr lang="en-US" sz="1400" noProof="0" dirty="0" smtClean="0">
                          <a:solidFill>
                            <a:srgbClr val="000090"/>
                          </a:solidFill>
                        </a:rPr>
                        <a:t>)</a:t>
                      </a:r>
                      <a:r>
                        <a:rPr lang="en-US" sz="1400" baseline="0" noProof="0" dirty="0" smtClean="0">
                          <a:solidFill>
                            <a:srgbClr val="000090"/>
                          </a:solidFill>
                        </a:rPr>
                        <a:t> x DC x FTOFPCU x PCAL</a:t>
                      </a:r>
                      <a:endParaRPr lang="en-US" sz="1400" b="0" baseline="0" noProof="0" dirty="0" smtClean="0">
                        <a:solidFill>
                          <a:srgbClr val="000090"/>
                        </a:solidFill>
                      </a:endParaRPr>
                    </a:p>
                  </a:txBody>
                  <a:tcPr/>
                </a:tc>
                <a:tc>
                  <a:txBody>
                    <a:bodyPr/>
                    <a:lstStyle/>
                    <a:p>
                      <a:r>
                        <a:rPr lang="en-US" sz="1400" baseline="0" noProof="0" dirty="0" smtClean="0">
                          <a:solidFill>
                            <a:srgbClr val="000090"/>
                          </a:solidFill>
                        </a:rPr>
                        <a:t>PCAL&gt;15 MeV</a:t>
                      </a: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solidFill>
                          <a:srgbClr val="000090"/>
                        </a:solidFill>
                        <a:latin typeface="Zapf Dingbats"/>
                        <a:ea typeface="Zapf Dingbats"/>
                        <a:cs typeface="Zapf Dingbats"/>
                        <a:sym typeface="Zapf Dingbats"/>
                      </a:endParaRPr>
                    </a:p>
                    <a:p>
                      <a:pPr marL="0" marR="0" indent="0" algn="ctr" defTabSz="466052"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000090"/>
                          </a:solidFill>
                          <a:latin typeface="+mn-lt"/>
                          <a:ea typeface="+mn-ea"/>
                          <a:cs typeface="+mn-cs"/>
                          <a:sym typeface="Zapf Dingbats"/>
                        </a:rPr>
                        <a:t>1</a:t>
                      </a:r>
                      <a:endParaRPr lang="en-US" sz="1400" kern="1200" noProof="0" dirty="0" smtClean="0">
                        <a:solidFill>
                          <a:srgbClr val="000090"/>
                        </a:solidFill>
                        <a:latin typeface="+mn-lt"/>
                        <a:ea typeface="Zapf Dingbats"/>
                        <a:cs typeface="Zapf Dingbats"/>
                        <a:sym typeface="Zapf Dingbats"/>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000090"/>
                          </a:solidFill>
                          <a:latin typeface="+mn-lt"/>
                          <a:ea typeface="Zapf Dingbats"/>
                          <a:cs typeface="Zapf Dingbats"/>
                          <a:sym typeface="Zapf Dingbats"/>
                        </a:rPr>
                        <a:t>8.9 KHz</a:t>
                      </a:r>
                    </a:p>
                  </a:txBody>
                  <a:tcPr/>
                </a:tc>
              </a:tr>
            </a:tbl>
          </a:graphicData>
        </a:graphic>
      </p:graphicFrame>
      <p:sp>
        <p:nvSpPr>
          <p:cNvPr id="3" name="Segnaposto numero diapositiva 2"/>
          <p:cNvSpPr>
            <a:spLocks noGrp="1"/>
          </p:cNvSpPr>
          <p:nvPr>
            <p:ph type="sldNum" sz="quarter" idx="12"/>
          </p:nvPr>
        </p:nvSpPr>
        <p:spPr>
          <a:xfrm>
            <a:off x="8431485" y="6955408"/>
            <a:ext cx="504332" cy="297880"/>
          </a:xfrm>
        </p:spPr>
        <p:txBody>
          <a:bodyPr/>
          <a:lstStyle/>
          <a:p>
            <a:fld id="{B2E123A2-8C0A-B24D-ABFA-7CF5F3B53C08}" type="slidenum">
              <a:rPr lang="en-US" smtClean="0"/>
              <a:pPr/>
              <a:t>10</a:t>
            </a:fld>
            <a:endParaRPr lang="en-US" dirty="0"/>
          </a:p>
        </p:txBody>
      </p:sp>
      <p:sp>
        <p:nvSpPr>
          <p:cNvPr id="6" name="TextBox 13"/>
          <p:cNvSpPr txBox="1"/>
          <p:nvPr/>
        </p:nvSpPr>
        <p:spPr>
          <a:xfrm>
            <a:off x="798637" y="3266604"/>
            <a:ext cx="7416824" cy="4154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latin typeface="Arial"/>
                <a:cs typeface="Arial"/>
              </a:rPr>
              <a:t>Total trigger rate = 20.5 </a:t>
            </a:r>
            <a:r>
              <a:rPr lang="it-IT" dirty="0" smtClean="0">
                <a:latin typeface="Arial"/>
                <a:cs typeface="Arial"/>
              </a:rPr>
              <a:t>KHz   @  </a:t>
            </a:r>
            <a:r>
              <a:rPr lang="it-IT" dirty="0" err="1" smtClean="0">
                <a:latin typeface="Arial"/>
                <a:cs typeface="Arial"/>
              </a:rPr>
              <a:t>Lifetime</a:t>
            </a:r>
            <a:r>
              <a:rPr lang="it-IT" dirty="0" smtClean="0">
                <a:latin typeface="Arial"/>
                <a:cs typeface="Arial"/>
              </a:rPr>
              <a:t> </a:t>
            </a:r>
            <a:r>
              <a:rPr lang="it-IT" dirty="0">
                <a:latin typeface="Arial"/>
                <a:cs typeface="Arial"/>
              </a:rPr>
              <a:t>= 93.5%</a:t>
            </a:r>
          </a:p>
        </p:txBody>
      </p:sp>
      <p:sp>
        <p:nvSpPr>
          <p:cNvPr id="4" name="Segnaposto piè di pagina 3"/>
          <p:cNvSpPr>
            <a:spLocks noGrp="1"/>
          </p:cNvSpPr>
          <p:nvPr>
            <p:ph type="ftr" sz="quarter" idx="3"/>
          </p:nvPr>
        </p:nvSpPr>
        <p:spPr>
          <a:xfrm>
            <a:off x="1590725" y="6939012"/>
            <a:ext cx="6696744" cy="314276"/>
          </a:xfrm>
        </p:spPr>
        <p:txBody>
          <a:bodyPr/>
          <a:lstStyle/>
          <a:p>
            <a:r>
              <a:rPr lang="en-US" smtClean="0"/>
              <a:t>CLAS Collaboration Meeting   -  March 25th  2020                         Annalisa D’Angelo – Run Group K Status Update</a:t>
            </a:r>
            <a:endParaRPr lang="en-US" dirty="0"/>
          </a:p>
        </p:txBody>
      </p:sp>
      <p:sp>
        <p:nvSpPr>
          <p:cNvPr id="8" name="CasellaDiTesto 7"/>
          <p:cNvSpPr txBox="1"/>
          <p:nvPr/>
        </p:nvSpPr>
        <p:spPr>
          <a:xfrm>
            <a:off x="1086669" y="674316"/>
            <a:ext cx="8640960" cy="415498"/>
          </a:xfrm>
          <a:prstGeom prst="rect">
            <a:avLst/>
          </a:prstGeom>
          <a:noFill/>
        </p:spPr>
        <p:txBody>
          <a:bodyPr wrap="square" rtlCol="0">
            <a:spAutoFit/>
          </a:bodyPr>
          <a:lstStyle/>
          <a:p>
            <a:r>
              <a:rPr lang="it-IT" dirty="0">
                <a:latin typeface="Arial"/>
                <a:cs typeface="Arial"/>
              </a:rPr>
              <a:t>Data rate = 400 MB/</a:t>
            </a:r>
            <a:r>
              <a:rPr lang="it-IT" dirty="0" smtClean="0">
                <a:latin typeface="Arial"/>
                <a:cs typeface="Arial"/>
              </a:rPr>
              <a:t>sec                  </a:t>
            </a:r>
            <a:r>
              <a:rPr lang="it-IT" dirty="0" smtClean="0">
                <a:solidFill>
                  <a:srgbClr val="000090"/>
                </a:solidFill>
                <a:latin typeface="+mn-lt"/>
              </a:rPr>
              <a:t>Maximum electron </a:t>
            </a:r>
            <a:r>
              <a:rPr lang="it-IT" dirty="0" err="1" smtClean="0">
                <a:solidFill>
                  <a:srgbClr val="000090"/>
                </a:solidFill>
                <a:latin typeface="+mn-lt"/>
              </a:rPr>
              <a:t>current</a:t>
            </a:r>
            <a:r>
              <a:rPr lang="it-IT" dirty="0" smtClean="0">
                <a:solidFill>
                  <a:srgbClr val="000090"/>
                </a:solidFill>
                <a:latin typeface="+mn-lt"/>
              </a:rPr>
              <a:t> </a:t>
            </a:r>
            <a:r>
              <a:rPr lang="it-IT" dirty="0" smtClean="0">
                <a:solidFill>
                  <a:srgbClr val="800000"/>
                </a:solidFill>
                <a:latin typeface="+mn-lt"/>
              </a:rPr>
              <a:t>= 35 </a:t>
            </a:r>
            <a:r>
              <a:rPr lang="it-IT" dirty="0" err="1" smtClean="0">
                <a:solidFill>
                  <a:srgbClr val="800000"/>
                </a:solidFill>
                <a:latin typeface="+mn-lt"/>
              </a:rPr>
              <a:t>nA</a:t>
            </a:r>
            <a:endParaRPr lang="it-IT" dirty="0">
              <a:solidFill>
                <a:srgbClr val="800000"/>
              </a:solidFill>
              <a:latin typeface="+mn-lt"/>
            </a:endParaRPr>
          </a:p>
        </p:txBody>
      </p:sp>
      <p:cxnSp>
        <p:nvCxnSpPr>
          <p:cNvPr id="12" name="Connettore 2 11"/>
          <p:cNvCxnSpPr/>
          <p:nvPr/>
        </p:nvCxnSpPr>
        <p:spPr bwMode="auto">
          <a:xfrm>
            <a:off x="4111005" y="890340"/>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3" name="Straight Connector 31"/>
          <p:cNvCxnSpPr/>
          <p:nvPr/>
        </p:nvCxnSpPr>
        <p:spPr>
          <a:xfrm>
            <a:off x="0" y="384266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15" name="Tabella 14"/>
          <p:cNvGraphicFramePr>
            <a:graphicFrameLocks noGrp="1"/>
          </p:cNvGraphicFramePr>
          <p:nvPr>
            <p:extLst>
              <p:ext uri="{D42A27DB-BD31-4B8C-83A1-F6EECF244321}">
                <p14:modId xmlns:p14="http://schemas.microsoft.com/office/powerpoint/2010/main" val="2096494059"/>
              </p:ext>
            </p:extLst>
          </p:nvPr>
        </p:nvGraphicFramePr>
        <p:xfrm>
          <a:off x="150564" y="4274716"/>
          <a:ext cx="9577065" cy="1920239"/>
        </p:xfrm>
        <a:graphic>
          <a:graphicData uri="http://schemas.openxmlformats.org/drawingml/2006/table">
            <a:tbl>
              <a:tblPr firstRow="1" bandRow="1">
                <a:tableStyleId>{5C22544A-7EE6-4342-B048-85BDC9FD1C3A}</a:tableStyleId>
              </a:tblPr>
              <a:tblGrid>
                <a:gridCol w="1008113"/>
                <a:gridCol w="1590316"/>
                <a:gridCol w="2237220"/>
                <a:gridCol w="2439951"/>
                <a:gridCol w="1026837"/>
                <a:gridCol w="1274628"/>
              </a:tblGrid>
              <a:tr h="370840">
                <a:tc>
                  <a:txBody>
                    <a:bodyPr/>
                    <a:lstStyle/>
                    <a:p>
                      <a:pPr algn="ctr"/>
                      <a:r>
                        <a:rPr lang="en-US" noProof="0" smtClean="0"/>
                        <a:t>Trigger Number</a:t>
                      </a:r>
                      <a:endParaRPr lang="en-US" noProof="0"/>
                    </a:p>
                  </a:txBody>
                  <a:tcPr>
                    <a:solidFill>
                      <a:srgbClr val="333399"/>
                    </a:solidFill>
                  </a:tcPr>
                </a:tc>
                <a:tc>
                  <a:txBody>
                    <a:bodyPr/>
                    <a:lstStyle/>
                    <a:p>
                      <a:pPr algn="ctr"/>
                      <a:r>
                        <a:rPr lang="en-US" noProof="0" smtClean="0"/>
                        <a:t>Physics</a:t>
                      </a:r>
                    </a:p>
                    <a:p>
                      <a:pPr algn="ctr"/>
                      <a:r>
                        <a:rPr lang="en-US" noProof="0" smtClean="0"/>
                        <a:t>Definition</a:t>
                      </a:r>
                      <a:endParaRPr lang="en-US" noProof="0"/>
                    </a:p>
                  </a:txBody>
                  <a:tcPr>
                    <a:solidFill>
                      <a:srgbClr val="333399"/>
                    </a:solidFill>
                  </a:tcPr>
                </a:tc>
                <a:tc>
                  <a:txBody>
                    <a:bodyPr/>
                    <a:lstStyle/>
                    <a:p>
                      <a:pPr algn="ctr"/>
                      <a:r>
                        <a:rPr lang="en-US" noProof="0" dirty="0" smtClean="0"/>
                        <a:t>Detectors</a:t>
                      </a:r>
                    </a:p>
                    <a:p>
                      <a:pPr algn="ctr"/>
                      <a:r>
                        <a:rPr lang="en-US" noProof="0" dirty="0" smtClean="0"/>
                        <a:t>Conditions </a:t>
                      </a:r>
                      <a:endParaRPr lang="en-US" noProof="0" dirty="0"/>
                    </a:p>
                  </a:txBody>
                  <a:tcPr>
                    <a:solidFill>
                      <a:srgbClr val="333399"/>
                    </a:solidFill>
                  </a:tcPr>
                </a:tc>
                <a:tc>
                  <a:txBody>
                    <a:bodyPr/>
                    <a:lstStyle/>
                    <a:p>
                      <a:pPr algn="ctr"/>
                      <a:r>
                        <a:rPr lang="en-US" noProof="0" smtClean="0"/>
                        <a:t>Thresholds</a:t>
                      </a:r>
                      <a:endParaRPr lang="en-US" noProof="0"/>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pre-scale</a:t>
                      </a:r>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Trigger rate</a:t>
                      </a:r>
                    </a:p>
                  </a:txBody>
                  <a:tcPr>
                    <a:solidFill>
                      <a:srgbClr val="333399"/>
                    </a:solidFill>
                  </a:tcPr>
                </a:tc>
              </a:tr>
              <a:tr h="370840">
                <a:tc>
                  <a:txBody>
                    <a:bodyPr/>
                    <a:lstStyle/>
                    <a:p>
                      <a:pPr algn="ctr"/>
                      <a:endParaRPr lang="en-US" sz="1600" noProof="0" dirty="0" smtClean="0"/>
                    </a:p>
                    <a:p>
                      <a:pPr algn="ctr"/>
                      <a:r>
                        <a:rPr lang="en-US" sz="1600" noProof="0" dirty="0" smtClean="0"/>
                        <a:t>0</a:t>
                      </a:r>
                      <a:endParaRPr lang="en-US" sz="1600" noProof="0" dirty="0"/>
                    </a:p>
                  </a:txBody>
                  <a:tcPr/>
                </a:tc>
                <a:tc>
                  <a:txBody>
                    <a:bodyPr/>
                    <a:lstStyle/>
                    <a:p>
                      <a:pPr algn="ctr"/>
                      <a:r>
                        <a:rPr lang="en-US" sz="1400" b="1" noProof="0" dirty="0" smtClean="0">
                          <a:solidFill>
                            <a:srgbClr val="800000"/>
                          </a:solidFill>
                        </a:rPr>
                        <a:t>1 electron in CLAS</a:t>
                      </a:r>
                    </a:p>
                  </a:txBody>
                  <a:tcPr/>
                </a:tc>
                <a:tc>
                  <a:txBody>
                    <a:bodyPr/>
                    <a:lstStyle/>
                    <a:p>
                      <a:r>
                        <a:rPr lang="en-US" sz="1400" noProof="0" dirty="0" smtClean="0"/>
                        <a:t>(DC</a:t>
                      </a:r>
                      <a:r>
                        <a:rPr lang="en-US" sz="1400" baseline="0" noProof="0" dirty="0" smtClean="0"/>
                        <a:t> x HTTC x ECAL x PCAL)</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noProof="0" dirty="0" smtClean="0"/>
                        <a:t>or (DC</a:t>
                      </a:r>
                      <a:r>
                        <a:rPr lang="en-US" sz="1400" baseline="0" noProof="0" dirty="0" smtClean="0"/>
                        <a:t> x HTTC x PCAL)</a:t>
                      </a:r>
                      <a:endParaRPr lang="en-US" sz="1400" noProof="0" dirty="0" smtClean="0"/>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(PCAL+ECAL)&gt; </a:t>
                      </a:r>
                      <a:r>
                        <a:rPr lang="en-US" sz="1400" baseline="0" noProof="0" dirty="0" smtClean="0">
                          <a:solidFill>
                            <a:schemeClr val="tx1"/>
                          </a:solidFill>
                        </a:rPr>
                        <a:t>300 MeV </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PCAL&gt;60 MeV   </a:t>
                      </a:r>
                      <a:r>
                        <a:rPr lang="en-US" sz="1400" noProof="0" dirty="0" smtClean="0"/>
                        <a:t>ECAL&gt;10</a:t>
                      </a:r>
                      <a:r>
                        <a:rPr lang="en-US" sz="1400" baseline="0" noProof="0" dirty="0" smtClean="0"/>
                        <a:t> MeV</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or PCAL&gt; </a:t>
                      </a:r>
                      <a:r>
                        <a:rPr lang="en-US" sz="1400" baseline="0" noProof="0" dirty="0" smtClean="0">
                          <a:solidFill>
                            <a:srgbClr val="000000"/>
                          </a:solidFill>
                        </a:rPr>
                        <a:t>300 MeV</a:t>
                      </a:r>
                      <a:endParaRPr lang="en-US" sz="1400" noProof="0" dirty="0">
                        <a:solidFill>
                          <a:srgbClr val="00000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p>
                    <a:p>
                      <a:pPr algn="ctr"/>
                      <a:r>
                        <a:rPr lang="en-US" sz="1400" noProof="0" dirty="0" smtClean="0"/>
                        <a:t>2</a:t>
                      </a:r>
                      <a:endParaRPr lang="en-US" sz="1400" noProof="0" dirty="0"/>
                    </a:p>
                  </a:txBody>
                  <a:tcPr/>
                </a:tc>
                <a:tc>
                  <a:txBody>
                    <a:bodyPr/>
                    <a:lstStyle/>
                    <a:p>
                      <a:pPr algn="ctr"/>
                      <a:r>
                        <a:rPr lang="en-US" sz="1400" noProof="0" dirty="0" smtClean="0"/>
                        <a:t>7 KHz</a:t>
                      </a:r>
                      <a:endParaRPr lang="en-US" sz="1400" noProof="0" dirty="0"/>
                    </a:p>
                  </a:txBody>
                  <a:tcPr/>
                </a:tc>
              </a:tr>
              <a:tr h="370840">
                <a:tc>
                  <a:txBody>
                    <a:bodyPr/>
                    <a:lstStyle/>
                    <a:p>
                      <a:pPr algn="ctr"/>
                      <a:r>
                        <a:rPr lang="en-US" sz="1600" noProof="0" dirty="0" smtClean="0">
                          <a:solidFill>
                            <a:srgbClr val="000090"/>
                          </a:solidFill>
                        </a:rPr>
                        <a:t>29</a:t>
                      </a:r>
                      <a:r>
                        <a:rPr lang="en-US" sz="1600" baseline="0" noProof="0" dirty="0" smtClean="0">
                          <a:solidFill>
                            <a:srgbClr val="000090"/>
                          </a:solidFill>
                        </a:rPr>
                        <a:t> (new)</a:t>
                      </a:r>
                      <a:endParaRPr lang="en-US" sz="1600" noProof="0" dirty="0">
                        <a:solidFill>
                          <a:srgbClr val="000090"/>
                        </a:solidFill>
                      </a:endParaRPr>
                    </a:p>
                  </a:txBody>
                  <a:tcPr/>
                </a:tc>
                <a:tc>
                  <a:txBody>
                    <a:bodyPr/>
                    <a:lstStyle/>
                    <a:p>
                      <a:pPr algn="ctr"/>
                      <a:r>
                        <a:rPr lang="en-US" sz="1400" b="1" noProof="0" dirty="0" smtClean="0">
                          <a:solidFill>
                            <a:srgbClr val="800000"/>
                          </a:solidFill>
                        </a:rPr>
                        <a:t>Forward electron</a:t>
                      </a:r>
                    </a:p>
                    <a:p>
                      <a:pPr marL="0" marR="0" indent="0" algn="ctr" defTabSz="466052" rtl="0" eaLnBrk="1" fontAlgn="auto" latinLnBrk="0" hangingPunct="1">
                        <a:lnSpc>
                          <a:spcPct val="100000"/>
                        </a:lnSpc>
                        <a:spcBef>
                          <a:spcPts val="0"/>
                        </a:spcBef>
                        <a:spcAft>
                          <a:spcPts val="0"/>
                        </a:spcAft>
                        <a:buClrTx/>
                        <a:buSzTx/>
                        <a:buFontTx/>
                        <a:buNone/>
                        <a:tabLst/>
                        <a:defRPr/>
                      </a:pPr>
                      <a:r>
                        <a:rPr lang="en-GB" sz="1400" b="1" noProof="0" dirty="0" smtClean="0">
                          <a:solidFill>
                            <a:srgbClr val="800000"/>
                          </a:solidFill>
                        </a:rPr>
                        <a:t>1 forward hadron</a:t>
                      </a:r>
                      <a:endParaRPr lang="en-US" sz="1400" b="1" noProof="0" dirty="0" smtClean="0">
                        <a:solidFill>
                          <a:srgbClr val="800000"/>
                        </a:solidFill>
                      </a:endParaRPr>
                    </a:p>
                  </a:txBody>
                  <a:tcPr/>
                </a:tc>
                <a:tc>
                  <a:txBody>
                    <a:bodyPr/>
                    <a:lstStyle/>
                    <a:p>
                      <a:r>
                        <a:rPr lang="en-US" sz="1400" noProof="0" dirty="0" smtClean="0">
                          <a:solidFill>
                            <a:srgbClr val="000090"/>
                          </a:solidFill>
                        </a:rPr>
                        <a:t>FT (1800-</a:t>
                      </a:r>
                      <a:r>
                        <a:rPr lang="en-US" sz="1400" b="0" noProof="0" dirty="0" smtClean="0">
                          <a:solidFill>
                            <a:srgbClr val="000090"/>
                          </a:solidFill>
                        </a:rPr>
                        <a:t>6600</a:t>
                      </a:r>
                      <a:r>
                        <a:rPr lang="en-US" sz="1400" noProof="0" dirty="0" smtClean="0">
                          <a:solidFill>
                            <a:srgbClr val="000090"/>
                          </a:solidFill>
                        </a:rPr>
                        <a:t>)</a:t>
                      </a:r>
                      <a:r>
                        <a:rPr lang="en-US" sz="1400" baseline="0" noProof="0" dirty="0" smtClean="0">
                          <a:solidFill>
                            <a:srgbClr val="000090"/>
                          </a:solidFill>
                        </a:rPr>
                        <a:t> x DC x FTOFPCU x PCAL</a:t>
                      </a:r>
                      <a:endParaRPr lang="en-US" sz="1400" b="0" baseline="0" noProof="0" dirty="0" smtClean="0">
                        <a:solidFill>
                          <a:srgbClr val="000090"/>
                        </a:solidFill>
                      </a:endParaRPr>
                    </a:p>
                  </a:txBody>
                  <a:tcPr/>
                </a:tc>
                <a:tc>
                  <a:txBody>
                    <a:bodyPr/>
                    <a:lstStyle/>
                    <a:p>
                      <a:r>
                        <a:rPr lang="en-US" sz="1400" baseline="0" noProof="0" dirty="0" smtClean="0">
                          <a:solidFill>
                            <a:srgbClr val="000090"/>
                          </a:solidFill>
                        </a:rPr>
                        <a:t>PCAL&gt;15 MeV</a:t>
                      </a: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solidFill>
                          <a:srgbClr val="000090"/>
                        </a:solidFill>
                        <a:latin typeface="Zapf Dingbats"/>
                        <a:ea typeface="Zapf Dingbats"/>
                        <a:cs typeface="Zapf Dingbats"/>
                        <a:sym typeface="Zapf Dingbats"/>
                      </a:endParaRPr>
                    </a:p>
                    <a:p>
                      <a:pPr marL="0" marR="0" indent="0" algn="ctr" defTabSz="466052"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000090"/>
                          </a:solidFill>
                          <a:latin typeface="+mn-lt"/>
                          <a:ea typeface="+mn-ea"/>
                          <a:cs typeface="+mn-cs"/>
                          <a:sym typeface="Zapf Dingbats"/>
                        </a:rPr>
                        <a:t>1</a:t>
                      </a:r>
                      <a:endParaRPr lang="en-US" sz="1400" kern="1200" noProof="0" dirty="0" smtClean="0">
                        <a:solidFill>
                          <a:srgbClr val="000090"/>
                        </a:solidFill>
                        <a:latin typeface="+mn-lt"/>
                        <a:ea typeface="Zapf Dingbats"/>
                        <a:cs typeface="Zapf Dingbats"/>
                        <a:sym typeface="Zapf Dingbats"/>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000090"/>
                          </a:solidFill>
                          <a:latin typeface="+mn-lt"/>
                          <a:ea typeface="Zapf Dingbats"/>
                          <a:cs typeface="Zapf Dingbats"/>
                          <a:sym typeface="Zapf Dingbats"/>
                        </a:rPr>
                        <a:t>12 KHz</a:t>
                      </a:r>
                    </a:p>
                  </a:txBody>
                  <a:tcPr/>
                </a:tc>
              </a:tr>
            </a:tbl>
          </a:graphicData>
        </a:graphic>
      </p:graphicFrame>
      <p:sp>
        <p:nvSpPr>
          <p:cNvPr id="16" name="TextBox 13"/>
          <p:cNvSpPr txBox="1"/>
          <p:nvPr/>
        </p:nvSpPr>
        <p:spPr>
          <a:xfrm>
            <a:off x="798637" y="6434956"/>
            <a:ext cx="7416824" cy="4154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latin typeface="Arial"/>
                <a:cs typeface="Arial"/>
              </a:rPr>
              <a:t>Total trigger rate = 20.5 </a:t>
            </a:r>
            <a:r>
              <a:rPr lang="it-IT" dirty="0" smtClean="0">
                <a:latin typeface="Arial"/>
                <a:cs typeface="Arial"/>
              </a:rPr>
              <a:t>KHz   @  </a:t>
            </a:r>
            <a:r>
              <a:rPr lang="it-IT" dirty="0" err="1" smtClean="0">
                <a:latin typeface="Arial"/>
                <a:cs typeface="Arial"/>
              </a:rPr>
              <a:t>Lifetime</a:t>
            </a:r>
            <a:r>
              <a:rPr lang="it-IT" dirty="0" smtClean="0">
                <a:latin typeface="Arial"/>
                <a:cs typeface="Arial"/>
              </a:rPr>
              <a:t> </a:t>
            </a:r>
            <a:r>
              <a:rPr lang="it-IT" dirty="0">
                <a:latin typeface="Arial"/>
                <a:cs typeface="Arial"/>
              </a:rPr>
              <a:t>= 93.5%</a:t>
            </a:r>
          </a:p>
        </p:txBody>
      </p:sp>
      <p:sp>
        <p:nvSpPr>
          <p:cNvPr id="17" name="CasellaDiTesto 16"/>
          <p:cNvSpPr txBox="1"/>
          <p:nvPr/>
        </p:nvSpPr>
        <p:spPr>
          <a:xfrm>
            <a:off x="1086669" y="3842668"/>
            <a:ext cx="8640960" cy="415498"/>
          </a:xfrm>
          <a:prstGeom prst="rect">
            <a:avLst/>
          </a:prstGeom>
          <a:noFill/>
        </p:spPr>
        <p:txBody>
          <a:bodyPr wrap="square" rtlCol="0">
            <a:spAutoFit/>
          </a:bodyPr>
          <a:lstStyle/>
          <a:p>
            <a:r>
              <a:rPr lang="it-IT" dirty="0">
                <a:latin typeface="Arial"/>
                <a:cs typeface="Arial"/>
              </a:rPr>
              <a:t>Data rate = 400 MB/</a:t>
            </a:r>
            <a:r>
              <a:rPr lang="it-IT" dirty="0" smtClean="0">
                <a:latin typeface="Arial"/>
                <a:cs typeface="Arial"/>
              </a:rPr>
              <a:t>sec                  </a:t>
            </a:r>
            <a:r>
              <a:rPr lang="it-IT" dirty="0" smtClean="0">
                <a:solidFill>
                  <a:srgbClr val="000090"/>
                </a:solidFill>
                <a:latin typeface="+mn-lt"/>
              </a:rPr>
              <a:t>Maximum electron </a:t>
            </a:r>
            <a:r>
              <a:rPr lang="it-IT" dirty="0" err="1" smtClean="0">
                <a:solidFill>
                  <a:srgbClr val="000090"/>
                </a:solidFill>
                <a:latin typeface="+mn-lt"/>
              </a:rPr>
              <a:t>current</a:t>
            </a:r>
            <a:r>
              <a:rPr lang="it-IT" dirty="0" smtClean="0">
                <a:solidFill>
                  <a:srgbClr val="000090"/>
                </a:solidFill>
                <a:latin typeface="+mn-lt"/>
              </a:rPr>
              <a:t> </a:t>
            </a:r>
            <a:r>
              <a:rPr lang="it-IT" dirty="0" smtClean="0">
                <a:solidFill>
                  <a:srgbClr val="800000"/>
                </a:solidFill>
                <a:latin typeface="+mn-lt"/>
              </a:rPr>
              <a:t>= 45 </a:t>
            </a:r>
            <a:r>
              <a:rPr lang="it-IT" dirty="0" err="1" smtClean="0">
                <a:solidFill>
                  <a:srgbClr val="800000"/>
                </a:solidFill>
                <a:latin typeface="+mn-lt"/>
              </a:rPr>
              <a:t>nA</a:t>
            </a:r>
            <a:endParaRPr lang="it-IT" dirty="0">
              <a:solidFill>
                <a:srgbClr val="800000"/>
              </a:solidFill>
              <a:latin typeface="+mn-lt"/>
            </a:endParaRPr>
          </a:p>
        </p:txBody>
      </p:sp>
      <p:cxnSp>
        <p:nvCxnSpPr>
          <p:cNvPr id="19" name="Connettore 2 18"/>
          <p:cNvCxnSpPr/>
          <p:nvPr/>
        </p:nvCxnSpPr>
        <p:spPr bwMode="auto">
          <a:xfrm>
            <a:off x="4111005" y="4058692"/>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324076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Run Group K Triggers Configurations E=6.5 </a:t>
            </a:r>
            <a:r>
              <a:rPr lang="en-US" sz="3600" b="1" dirty="0" err="1" smtClean="0">
                <a:solidFill>
                  <a:srgbClr val="000090"/>
                </a:solidFill>
                <a:latin typeface="Calibri" pitchFamily="34" charset="0"/>
              </a:rPr>
              <a:t>GeV</a:t>
            </a:r>
            <a:endParaRPr lang="en-US" sz="3600" b="1" dirty="0">
              <a:solidFill>
                <a:srgbClr val="000090"/>
              </a:solidFill>
              <a:latin typeface="Calibri" pitchFamily="34"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4188739814"/>
              </p:ext>
            </p:extLst>
          </p:nvPr>
        </p:nvGraphicFramePr>
        <p:xfrm>
          <a:off x="150565" y="2906564"/>
          <a:ext cx="9577065" cy="1402079"/>
        </p:xfrm>
        <a:graphic>
          <a:graphicData uri="http://schemas.openxmlformats.org/drawingml/2006/table">
            <a:tbl>
              <a:tblPr firstRow="1" bandRow="1">
                <a:tableStyleId>{5C22544A-7EE6-4342-B048-85BDC9FD1C3A}</a:tableStyleId>
              </a:tblPr>
              <a:tblGrid>
                <a:gridCol w="1008113"/>
                <a:gridCol w="1590316"/>
                <a:gridCol w="2237220"/>
                <a:gridCol w="2439951"/>
                <a:gridCol w="1026837"/>
                <a:gridCol w="1274628"/>
              </a:tblGrid>
              <a:tr h="370840">
                <a:tc>
                  <a:txBody>
                    <a:bodyPr/>
                    <a:lstStyle/>
                    <a:p>
                      <a:pPr algn="ctr"/>
                      <a:r>
                        <a:rPr lang="en-US" noProof="0" smtClean="0"/>
                        <a:t>Trigger Number</a:t>
                      </a:r>
                      <a:endParaRPr lang="en-US" noProof="0"/>
                    </a:p>
                  </a:txBody>
                  <a:tcPr>
                    <a:solidFill>
                      <a:srgbClr val="333399"/>
                    </a:solidFill>
                  </a:tcPr>
                </a:tc>
                <a:tc>
                  <a:txBody>
                    <a:bodyPr/>
                    <a:lstStyle/>
                    <a:p>
                      <a:pPr algn="ctr"/>
                      <a:r>
                        <a:rPr lang="en-US" noProof="0" smtClean="0"/>
                        <a:t>Physics</a:t>
                      </a:r>
                    </a:p>
                    <a:p>
                      <a:pPr algn="ctr"/>
                      <a:r>
                        <a:rPr lang="en-US" noProof="0" smtClean="0"/>
                        <a:t>Definition</a:t>
                      </a:r>
                      <a:endParaRPr lang="en-US" noProof="0"/>
                    </a:p>
                  </a:txBody>
                  <a:tcPr>
                    <a:solidFill>
                      <a:srgbClr val="333399"/>
                    </a:solidFill>
                  </a:tcPr>
                </a:tc>
                <a:tc>
                  <a:txBody>
                    <a:bodyPr/>
                    <a:lstStyle/>
                    <a:p>
                      <a:pPr algn="ctr"/>
                      <a:r>
                        <a:rPr lang="en-US" noProof="0" dirty="0" smtClean="0"/>
                        <a:t>Detectors</a:t>
                      </a:r>
                    </a:p>
                    <a:p>
                      <a:pPr algn="ctr"/>
                      <a:r>
                        <a:rPr lang="en-US" noProof="0" dirty="0" smtClean="0"/>
                        <a:t>Conditions </a:t>
                      </a:r>
                      <a:endParaRPr lang="en-US" noProof="0" dirty="0"/>
                    </a:p>
                  </a:txBody>
                  <a:tcPr>
                    <a:solidFill>
                      <a:srgbClr val="333399"/>
                    </a:solidFill>
                  </a:tcPr>
                </a:tc>
                <a:tc>
                  <a:txBody>
                    <a:bodyPr/>
                    <a:lstStyle/>
                    <a:p>
                      <a:pPr algn="ctr"/>
                      <a:r>
                        <a:rPr lang="en-US" noProof="0" smtClean="0"/>
                        <a:t>Thresholds</a:t>
                      </a:r>
                      <a:endParaRPr lang="en-US" noProof="0"/>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pre-scale</a:t>
                      </a:r>
                    </a:p>
                  </a:txBody>
                  <a:tcPr>
                    <a:solidFill>
                      <a:srgbClr val="333399"/>
                    </a:solidFill>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t>Trigger rate</a:t>
                      </a:r>
                    </a:p>
                  </a:txBody>
                  <a:tcPr>
                    <a:solidFill>
                      <a:srgbClr val="333399"/>
                    </a:solidFill>
                  </a:tcPr>
                </a:tc>
              </a:tr>
              <a:tr h="370840">
                <a:tc>
                  <a:txBody>
                    <a:bodyPr/>
                    <a:lstStyle/>
                    <a:p>
                      <a:pPr algn="ctr"/>
                      <a:endParaRPr lang="en-US" sz="1600" noProof="0" dirty="0" smtClean="0"/>
                    </a:p>
                    <a:p>
                      <a:pPr algn="ctr"/>
                      <a:r>
                        <a:rPr lang="en-US" sz="1600" noProof="0" dirty="0" smtClean="0"/>
                        <a:t>0</a:t>
                      </a:r>
                      <a:endParaRPr lang="en-US" sz="1600" noProof="0" dirty="0"/>
                    </a:p>
                  </a:txBody>
                  <a:tcPr/>
                </a:tc>
                <a:tc>
                  <a:txBody>
                    <a:bodyPr/>
                    <a:lstStyle/>
                    <a:p>
                      <a:pPr algn="ctr"/>
                      <a:r>
                        <a:rPr lang="en-US" sz="1400" b="1" noProof="0" dirty="0" smtClean="0">
                          <a:solidFill>
                            <a:srgbClr val="800000"/>
                          </a:solidFill>
                        </a:rPr>
                        <a:t>1 electron in CLAS</a:t>
                      </a:r>
                    </a:p>
                  </a:txBody>
                  <a:tcPr/>
                </a:tc>
                <a:tc>
                  <a:txBody>
                    <a:bodyPr/>
                    <a:lstStyle/>
                    <a:p>
                      <a:r>
                        <a:rPr lang="en-US" sz="1400" noProof="0" dirty="0" smtClean="0"/>
                        <a:t>(DC</a:t>
                      </a:r>
                      <a:r>
                        <a:rPr lang="en-US" sz="1400" baseline="0" noProof="0" dirty="0" smtClean="0"/>
                        <a:t> x HTTC x ECAL x PCAL)</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noProof="0" dirty="0" smtClean="0"/>
                        <a:t>or (DC</a:t>
                      </a:r>
                      <a:r>
                        <a:rPr lang="en-US" sz="1400" baseline="0" noProof="0" dirty="0" smtClean="0"/>
                        <a:t> x HTTC x PCAL)</a:t>
                      </a:r>
                      <a:endParaRPr lang="en-US" sz="1400" noProof="0" dirty="0" smtClean="0"/>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(PCAL+ECAL)&gt; </a:t>
                      </a:r>
                      <a:r>
                        <a:rPr lang="en-US" sz="1400" baseline="0" noProof="0" dirty="0" smtClean="0">
                          <a:solidFill>
                            <a:schemeClr val="tx1"/>
                          </a:solidFill>
                        </a:rPr>
                        <a:t>300 MeV </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PCAL&gt;60 MeV   </a:t>
                      </a:r>
                      <a:r>
                        <a:rPr lang="en-US" sz="1400" noProof="0" dirty="0" smtClean="0"/>
                        <a:t>ECAL&gt;10</a:t>
                      </a:r>
                      <a:r>
                        <a:rPr lang="en-US" sz="1400" baseline="0" noProof="0" dirty="0" smtClean="0"/>
                        <a:t> MeV</a:t>
                      </a:r>
                    </a:p>
                    <a:p>
                      <a:pPr marL="0" marR="0" indent="0" algn="l" defTabSz="466052" rtl="0" eaLnBrk="1" fontAlgn="auto" latinLnBrk="0" hangingPunct="1">
                        <a:lnSpc>
                          <a:spcPct val="100000"/>
                        </a:lnSpc>
                        <a:spcBef>
                          <a:spcPts val="0"/>
                        </a:spcBef>
                        <a:spcAft>
                          <a:spcPts val="0"/>
                        </a:spcAft>
                        <a:buClrTx/>
                        <a:buSzTx/>
                        <a:buFontTx/>
                        <a:buNone/>
                        <a:tabLst/>
                        <a:defRPr/>
                      </a:pPr>
                      <a:r>
                        <a:rPr lang="en-US" sz="1400" baseline="0" noProof="0" dirty="0" smtClean="0"/>
                        <a:t>or PCAL&gt; </a:t>
                      </a:r>
                      <a:r>
                        <a:rPr lang="en-US" sz="1400" baseline="0" noProof="0" dirty="0" smtClean="0">
                          <a:solidFill>
                            <a:srgbClr val="000000"/>
                          </a:solidFill>
                        </a:rPr>
                        <a:t>300 MeV</a:t>
                      </a:r>
                      <a:endParaRPr lang="en-US" sz="1400" noProof="0" dirty="0">
                        <a:solidFill>
                          <a:srgbClr val="00000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endParaRPr lang="en-US" sz="1400" noProof="0" dirty="0" smtClean="0"/>
                    </a:p>
                    <a:p>
                      <a:pPr algn="ctr"/>
                      <a:r>
                        <a:rPr lang="en-US" sz="1400" noProof="0" dirty="0" smtClean="0"/>
                        <a:t>1</a:t>
                      </a:r>
                      <a:endParaRPr lang="en-US" sz="1400" noProof="0" dirty="0"/>
                    </a:p>
                  </a:txBody>
                  <a:tcPr/>
                </a:tc>
                <a:tc>
                  <a:txBody>
                    <a:bodyPr/>
                    <a:lstStyle/>
                    <a:p>
                      <a:pPr algn="ctr"/>
                      <a:r>
                        <a:rPr lang="en-US" sz="1400" noProof="0" dirty="0" smtClean="0"/>
                        <a:t>25 KHz</a:t>
                      </a:r>
                      <a:endParaRPr lang="en-US" sz="1400" noProof="0" dirty="0"/>
                    </a:p>
                  </a:txBody>
                  <a:tcPr/>
                </a:tc>
              </a:tr>
            </a:tbl>
          </a:graphicData>
        </a:graphic>
      </p:graphicFrame>
      <p:sp>
        <p:nvSpPr>
          <p:cNvPr id="3" name="Segnaposto numero diapositiva 2"/>
          <p:cNvSpPr>
            <a:spLocks noGrp="1"/>
          </p:cNvSpPr>
          <p:nvPr>
            <p:ph type="sldNum" sz="quarter" idx="12"/>
          </p:nvPr>
        </p:nvSpPr>
        <p:spPr>
          <a:xfrm>
            <a:off x="8431485" y="6952300"/>
            <a:ext cx="504332" cy="297880"/>
          </a:xfrm>
        </p:spPr>
        <p:txBody>
          <a:bodyPr/>
          <a:lstStyle/>
          <a:p>
            <a:fld id="{B2E123A2-8C0A-B24D-ABFA-7CF5F3B53C08}" type="slidenum">
              <a:rPr lang="en-US" smtClean="0"/>
              <a:pPr/>
              <a:t>11</a:t>
            </a:fld>
            <a:endParaRPr lang="en-US" dirty="0"/>
          </a:p>
        </p:txBody>
      </p:sp>
      <p:sp>
        <p:nvSpPr>
          <p:cNvPr id="6" name="TextBox 13"/>
          <p:cNvSpPr txBox="1"/>
          <p:nvPr/>
        </p:nvSpPr>
        <p:spPr>
          <a:xfrm>
            <a:off x="798638" y="5066804"/>
            <a:ext cx="7416824" cy="4154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latin typeface="Arial"/>
                <a:cs typeface="Arial"/>
              </a:rPr>
              <a:t>Total trigger rate = </a:t>
            </a:r>
            <a:r>
              <a:rPr lang="it-IT" dirty="0" smtClean="0">
                <a:latin typeface="Arial"/>
                <a:cs typeface="Arial"/>
              </a:rPr>
              <a:t>25 KHz   @  </a:t>
            </a:r>
            <a:r>
              <a:rPr lang="it-IT" dirty="0" err="1" smtClean="0">
                <a:latin typeface="Arial"/>
                <a:cs typeface="Arial"/>
              </a:rPr>
              <a:t>Lifetime</a:t>
            </a:r>
            <a:r>
              <a:rPr lang="it-IT" dirty="0" smtClean="0">
                <a:latin typeface="Arial"/>
                <a:cs typeface="Arial"/>
              </a:rPr>
              <a:t> </a:t>
            </a:r>
            <a:r>
              <a:rPr lang="it-IT" dirty="0">
                <a:latin typeface="Arial"/>
                <a:cs typeface="Arial"/>
              </a:rPr>
              <a:t>= </a:t>
            </a:r>
            <a:r>
              <a:rPr lang="it-IT" dirty="0" smtClean="0">
                <a:latin typeface="Arial"/>
                <a:cs typeface="Arial"/>
              </a:rPr>
              <a:t>91%</a:t>
            </a:r>
            <a:endParaRPr lang="it-IT" dirty="0">
              <a:latin typeface="Arial"/>
              <a:cs typeface="Arial"/>
            </a:endParaRPr>
          </a:p>
        </p:txBody>
      </p:sp>
      <p:sp>
        <p:nvSpPr>
          <p:cNvPr id="4" name="Segnaposto piè di pagina 3"/>
          <p:cNvSpPr>
            <a:spLocks noGrp="1"/>
          </p:cNvSpPr>
          <p:nvPr>
            <p:ph type="ftr" sz="quarter" idx="3"/>
          </p:nvPr>
        </p:nvSpPr>
        <p:spPr>
          <a:xfrm>
            <a:off x="1518717" y="6939012"/>
            <a:ext cx="6696744" cy="314276"/>
          </a:xfrm>
        </p:spPr>
        <p:txBody>
          <a:bodyPr/>
          <a:lstStyle/>
          <a:p>
            <a:r>
              <a:rPr lang="en-US" smtClean="0"/>
              <a:t>CLAS Collaboration Meeting   -  March 25th  2020                         Annalisa D’Angelo – Run Group K Status Update</a:t>
            </a:r>
            <a:endParaRPr lang="en-US" dirty="0"/>
          </a:p>
        </p:txBody>
      </p:sp>
      <p:sp>
        <p:nvSpPr>
          <p:cNvPr id="8" name="CasellaDiTesto 7"/>
          <p:cNvSpPr txBox="1"/>
          <p:nvPr/>
        </p:nvSpPr>
        <p:spPr>
          <a:xfrm>
            <a:off x="1158677" y="2042468"/>
            <a:ext cx="8640960" cy="415498"/>
          </a:xfrm>
          <a:prstGeom prst="rect">
            <a:avLst/>
          </a:prstGeom>
          <a:noFill/>
        </p:spPr>
        <p:txBody>
          <a:bodyPr wrap="square" rtlCol="0">
            <a:spAutoFit/>
          </a:bodyPr>
          <a:lstStyle/>
          <a:p>
            <a:r>
              <a:rPr lang="it-IT" dirty="0">
                <a:latin typeface="Arial"/>
                <a:cs typeface="Arial"/>
              </a:rPr>
              <a:t>Data rate = </a:t>
            </a:r>
            <a:r>
              <a:rPr lang="it-IT" dirty="0" smtClean="0">
                <a:latin typeface="Arial"/>
                <a:cs typeface="Arial"/>
              </a:rPr>
              <a:t>450 </a:t>
            </a:r>
            <a:r>
              <a:rPr lang="it-IT" dirty="0">
                <a:latin typeface="Arial"/>
                <a:cs typeface="Arial"/>
              </a:rPr>
              <a:t>MB/</a:t>
            </a:r>
            <a:r>
              <a:rPr lang="it-IT" dirty="0" smtClean="0">
                <a:latin typeface="Arial"/>
                <a:cs typeface="Arial"/>
              </a:rPr>
              <a:t>sec                  </a:t>
            </a:r>
            <a:r>
              <a:rPr lang="it-IT" dirty="0" smtClean="0">
                <a:solidFill>
                  <a:srgbClr val="000090"/>
                </a:solidFill>
                <a:latin typeface="+mn-lt"/>
              </a:rPr>
              <a:t>Maximum electron </a:t>
            </a:r>
            <a:r>
              <a:rPr lang="it-IT" dirty="0" err="1" smtClean="0">
                <a:solidFill>
                  <a:srgbClr val="000090"/>
                </a:solidFill>
                <a:latin typeface="+mn-lt"/>
              </a:rPr>
              <a:t>current</a:t>
            </a:r>
            <a:r>
              <a:rPr lang="it-IT" dirty="0" smtClean="0">
                <a:solidFill>
                  <a:srgbClr val="000090"/>
                </a:solidFill>
                <a:latin typeface="+mn-lt"/>
              </a:rPr>
              <a:t> </a:t>
            </a:r>
            <a:r>
              <a:rPr lang="it-IT" dirty="0" smtClean="0">
                <a:solidFill>
                  <a:srgbClr val="800000"/>
                </a:solidFill>
                <a:latin typeface="+mn-lt"/>
              </a:rPr>
              <a:t>= 60 </a:t>
            </a:r>
            <a:r>
              <a:rPr lang="it-IT" dirty="0" err="1" smtClean="0">
                <a:solidFill>
                  <a:srgbClr val="800000"/>
                </a:solidFill>
                <a:latin typeface="+mn-lt"/>
              </a:rPr>
              <a:t>nA</a:t>
            </a:r>
            <a:endParaRPr lang="it-IT" dirty="0">
              <a:solidFill>
                <a:srgbClr val="800000"/>
              </a:solidFill>
              <a:latin typeface="+mn-lt"/>
            </a:endParaRPr>
          </a:p>
        </p:txBody>
      </p:sp>
      <p:cxnSp>
        <p:nvCxnSpPr>
          <p:cNvPr id="12" name="Connettore 2 11"/>
          <p:cNvCxnSpPr/>
          <p:nvPr/>
        </p:nvCxnSpPr>
        <p:spPr bwMode="auto">
          <a:xfrm>
            <a:off x="4255021" y="2330500"/>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
        <p:nvSpPr>
          <p:cNvPr id="5" name="CasellaDiTesto 4"/>
          <p:cNvSpPr txBox="1"/>
          <p:nvPr/>
        </p:nvSpPr>
        <p:spPr>
          <a:xfrm>
            <a:off x="366589" y="1034356"/>
            <a:ext cx="6099997" cy="707886"/>
          </a:xfrm>
          <a:prstGeom prst="rect">
            <a:avLst/>
          </a:prstGeom>
          <a:noFill/>
        </p:spPr>
        <p:txBody>
          <a:bodyPr wrap="none" rtlCol="0">
            <a:spAutoFit/>
          </a:bodyPr>
          <a:lstStyle/>
          <a:p>
            <a:r>
              <a:rPr lang="it-IT" sz="4000" b="1" dirty="0" smtClean="0">
                <a:latin typeface="+mn-lt"/>
              </a:rPr>
              <a:t>FT  OFF          </a:t>
            </a:r>
            <a:r>
              <a:rPr lang="it-IT" sz="4000" b="1" dirty="0" smtClean="0">
                <a:solidFill>
                  <a:srgbClr val="800000"/>
                </a:solidFill>
                <a:latin typeface="+mn-lt"/>
              </a:rPr>
              <a:t>Full </a:t>
            </a:r>
            <a:r>
              <a:rPr lang="it-IT" sz="4000" b="1" dirty="0" err="1" smtClean="0">
                <a:solidFill>
                  <a:srgbClr val="800000"/>
                </a:solidFill>
                <a:latin typeface="+mn-lt"/>
              </a:rPr>
              <a:t>Luminosity</a:t>
            </a:r>
            <a:r>
              <a:rPr lang="it-IT" sz="4000" b="1" dirty="0" smtClean="0">
                <a:solidFill>
                  <a:srgbClr val="800000"/>
                </a:solidFill>
                <a:latin typeface="+mn-lt"/>
              </a:rPr>
              <a:t>       </a:t>
            </a:r>
            <a:endParaRPr lang="it-IT" sz="4000" b="1" dirty="0">
              <a:solidFill>
                <a:srgbClr val="800000"/>
              </a:solidFill>
              <a:latin typeface="+mn-lt"/>
            </a:endParaRPr>
          </a:p>
        </p:txBody>
      </p:sp>
    </p:spTree>
    <p:extLst>
      <p:ext uri="{BB962C8B-B14F-4D97-AF65-F5344CB8AC3E}">
        <p14:creationId xmlns:p14="http://schemas.microsoft.com/office/powerpoint/2010/main" val="12102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endParaRPr lang="en-US" sz="3600" b="1" dirty="0">
              <a:solidFill>
                <a:srgbClr val="000090"/>
              </a:solidFill>
            </a:endParaRP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12</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March 25th  2020                         Annalisa D’Angelo – Run Group K Status Update</a:t>
            </a:r>
            <a:endParaRPr lang="en-US" dirty="0"/>
          </a:p>
        </p:txBody>
      </p:sp>
      <p:pic>
        <p:nvPicPr>
          <p:cNvPr id="2" name="Immagine 1" descr="Schermata 2019-03-06 alle 19.04.0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629" y="386284"/>
            <a:ext cx="9080359" cy="6461200"/>
          </a:xfrm>
          <a:prstGeom prst="rect">
            <a:avLst/>
          </a:prstGeom>
        </p:spPr>
      </p:pic>
      <p:sp>
        <p:nvSpPr>
          <p:cNvPr id="6" name="CasellaDiTesto 5"/>
          <p:cNvSpPr txBox="1"/>
          <p:nvPr/>
        </p:nvSpPr>
        <p:spPr>
          <a:xfrm>
            <a:off x="5623173" y="458292"/>
            <a:ext cx="2903559" cy="584776"/>
          </a:xfrm>
          <a:prstGeom prst="rect">
            <a:avLst/>
          </a:prstGeom>
          <a:noFill/>
        </p:spPr>
        <p:txBody>
          <a:bodyPr wrap="none" rtlCol="0">
            <a:spAutoFit/>
          </a:bodyPr>
          <a:lstStyle/>
          <a:p>
            <a:r>
              <a:rPr lang="en-GB" sz="3200" b="1" dirty="0" smtClean="0">
                <a:latin typeface="+mn-lt"/>
              </a:rPr>
              <a:t>Luminosity scan</a:t>
            </a:r>
            <a:endParaRPr lang="en-GB" sz="3200" b="1" dirty="0">
              <a:latin typeface="+mn-lt"/>
            </a:endParaRPr>
          </a:p>
        </p:txBody>
      </p:sp>
    </p:spTree>
    <p:extLst>
      <p:ext uri="{BB962C8B-B14F-4D97-AF65-F5344CB8AC3E}">
        <p14:creationId xmlns:p14="http://schemas.microsoft.com/office/powerpoint/2010/main" val="214062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Run Group K </a:t>
            </a:r>
            <a:r>
              <a:rPr lang="en-US" sz="3600" b="1" dirty="0" smtClean="0">
                <a:solidFill>
                  <a:srgbClr val="000090"/>
                </a:solidFill>
                <a:latin typeface="Calibri" panose="020F0502020204030204" pitchFamily="34" charset="0"/>
                <a:cs typeface="Calibri" panose="020F0502020204030204" pitchFamily="34" charset="0"/>
              </a:rPr>
              <a:t>Production</a:t>
            </a:r>
            <a:endParaRPr lang="en-US" sz="3600" b="1" dirty="0">
              <a:solidFill>
                <a:srgbClr val="000090"/>
              </a:solidFill>
              <a:latin typeface="Calibri" pitchFamily="34" charset="0"/>
            </a:endParaRP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13</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March 25th  2020                         Annalisa D’Angelo – Run Group K Status Update</a:t>
            </a:r>
            <a:endParaRPr lang="en-US" dirty="0"/>
          </a:p>
        </p:txBody>
      </p:sp>
      <p:sp>
        <p:nvSpPr>
          <p:cNvPr id="14" name="TextBox 24">
            <a:extLst>
              <a:ext uri="{FF2B5EF4-FFF2-40B4-BE49-F238E27FC236}">
                <a16:creationId xmlns="" xmlns:a16="http://schemas.microsoft.com/office/drawing/2014/main" id="{86B90B1D-EB51-FA49-982F-523F8622B96D}"/>
              </a:ext>
            </a:extLst>
          </p:cNvPr>
          <p:cNvSpPr txBox="1"/>
          <p:nvPr/>
        </p:nvSpPr>
        <p:spPr>
          <a:xfrm>
            <a:off x="8895753" y="1394396"/>
            <a:ext cx="1486497" cy="523220"/>
          </a:xfrm>
          <a:prstGeom prst="rect">
            <a:avLst/>
          </a:prstGeom>
          <a:solidFill>
            <a:srgbClr val="3DFF1D"/>
          </a:solidFill>
          <a:ln>
            <a:solidFill>
              <a:srgbClr val="000000"/>
            </a:solidFill>
          </a:ln>
        </p:spPr>
        <p:txBody>
          <a:bodyPr wrap="none" rtlCol="0">
            <a:spAutoFit/>
          </a:bodyPr>
          <a:lstStyle/>
          <a:p>
            <a:r>
              <a:rPr lang="en-US" sz="1400" dirty="0">
                <a:latin typeface="Calibri"/>
                <a:cs typeface="Calibri"/>
              </a:rPr>
              <a:t>Q~45mC = 7% of </a:t>
            </a:r>
          </a:p>
          <a:p>
            <a:r>
              <a:rPr lang="en-US" sz="1400" dirty="0">
                <a:latin typeface="Calibri"/>
                <a:cs typeface="Calibri"/>
              </a:rPr>
              <a:t>Expected 648mC  </a:t>
            </a:r>
          </a:p>
        </p:txBody>
      </p:sp>
      <p:grpSp>
        <p:nvGrpSpPr>
          <p:cNvPr id="9" name="Gruppo 8"/>
          <p:cNvGrpSpPr/>
          <p:nvPr/>
        </p:nvGrpSpPr>
        <p:grpSpPr>
          <a:xfrm>
            <a:off x="0" y="746324"/>
            <a:ext cx="8935541" cy="2720118"/>
            <a:chOff x="892315" y="1266566"/>
            <a:chExt cx="6132718" cy="1919203"/>
          </a:xfrm>
        </p:grpSpPr>
        <p:pic>
          <p:nvPicPr>
            <p:cNvPr id="11" name="Picture 12">
              <a:extLst>
                <a:ext uri="{FF2B5EF4-FFF2-40B4-BE49-F238E27FC236}">
                  <a16:creationId xmlns="" xmlns:a16="http://schemas.microsoft.com/office/drawing/2014/main" id="{A2B85E95-AC85-4A40-98DB-CD36A5C87B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661" y="1322388"/>
              <a:ext cx="6010372" cy="1863381"/>
            </a:xfrm>
            <a:prstGeom prst="rect">
              <a:avLst/>
            </a:prstGeom>
            <a:ln>
              <a:solidFill>
                <a:srgbClr val="000090"/>
              </a:solidFill>
            </a:ln>
          </p:spPr>
        </p:pic>
        <p:sp>
          <p:nvSpPr>
            <p:cNvPr id="15" name="TextBox 25">
              <a:extLst>
                <a:ext uri="{FF2B5EF4-FFF2-40B4-BE49-F238E27FC236}">
                  <a16:creationId xmlns="" xmlns:a16="http://schemas.microsoft.com/office/drawing/2014/main" id="{F25F4153-9E9B-344A-9370-C9B12E90B839}"/>
                </a:ext>
              </a:extLst>
            </p:cNvPr>
            <p:cNvSpPr txBox="1"/>
            <p:nvPr/>
          </p:nvSpPr>
          <p:spPr>
            <a:xfrm>
              <a:off x="3413195" y="1281955"/>
              <a:ext cx="1021626" cy="369332"/>
            </a:xfrm>
            <a:prstGeom prst="rect">
              <a:avLst/>
            </a:prstGeom>
            <a:noFill/>
          </p:spPr>
          <p:txBody>
            <a:bodyPr wrap="none" rtlCol="0">
              <a:spAutoFit/>
            </a:bodyPr>
            <a:lstStyle/>
            <a:p>
              <a:r>
                <a:rPr lang="en-US" b="1" dirty="0">
                  <a:solidFill>
                    <a:srgbClr val="00B050"/>
                  </a:solidFill>
                  <a:latin typeface="Calibri"/>
                  <a:cs typeface="Calibri"/>
                </a:rPr>
                <a:t>Fall 2018</a:t>
              </a:r>
            </a:p>
          </p:txBody>
        </p:sp>
        <p:sp>
          <p:nvSpPr>
            <p:cNvPr id="16" name="TextBox 4">
              <a:extLst>
                <a:ext uri="{FF2B5EF4-FFF2-40B4-BE49-F238E27FC236}">
                  <a16:creationId xmlns="" xmlns:a16="http://schemas.microsoft.com/office/drawing/2014/main" id="{A2579A10-371A-BE44-8396-1A3AFEDEACC4}"/>
                </a:ext>
              </a:extLst>
            </p:cNvPr>
            <p:cNvSpPr txBox="1"/>
            <p:nvPr/>
          </p:nvSpPr>
          <p:spPr>
            <a:xfrm>
              <a:off x="892315" y="1266566"/>
              <a:ext cx="604653" cy="338554"/>
            </a:xfrm>
            <a:prstGeom prst="rect">
              <a:avLst/>
            </a:prstGeom>
            <a:solidFill>
              <a:srgbClr val="3DFF1D"/>
            </a:solidFill>
          </p:spPr>
          <p:txBody>
            <a:bodyPr wrap="none" rtlCol="0">
              <a:spAutoFit/>
            </a:bodyPr>
            <a:lstStyle/>
            <a:p>
              <a:r>
                <a:rPr lang="en-US" sz="1600" b="1" dirty="0">
                  <a:latin typeface="Calibri" panose="020F0502020204030204" pitchFamily="34" charset="0"/>
                  <a:cs typeface="Calibri" panose="020F0502020204030204" pitchFamily="34" charset="0"/>
                </a:rPr>
                <a:t>RG-K</a:t>
              </a:r>
            </a:p>
          </p:txBody>
        </p:sp>
        <p:sp>
          <p:nvSpPr>
            <p:cNvPr id="17" name="TextBox 9">
              <a:extLst>
                <a:ext uri="{FF2B5EF4-FFF2-40B4-BE49-F238E27FC236}">
                  <a16:creationId xmlns="" xmlns:a16="http://schemas.microsoft.com/office/drawing/2014/main" id="{7E6D2051-7E3F-3A47-B603-C690516878B9}"/>
                </a:ext>
              </a:extLst>
            </p:cNvPr>
            <p:cNvSpPr txBox="1"/>
            <p:nvPr/>
          </p:nvSpPr>
          <p:spPr>
            <a:xfrm>
              <a:off x="3912964" y="1673664"/>
              <a:ext cx="1377538" cy="430887"/>
            </a:xfrm>
            <a:prstGeom prst="rect">
              <a:avLst/>
            </a:prstGeom>
            <a:solidFill>
              <a:srgbClr val="FF0000"/>
            </a:solidFill>
          </p:spPr>
          <p:txBody>
            <a:bodyPr wrap="square" rtlCol="0">
              <a:spAutoFit/>
            </a:bodyPr>
            <a:lstStyle/>
            <a:p>
              <a:pPr algn="ctr"/>
              <a:r>
                <a:rPr lang="en-US" sz="1100" b="1" dirty="0">
                  <a:solidFill>
                    <a:schemeClr val="bg1"/>
                  </a:solidFill>
                  <a:latin typeface="Calibri" panose="020F0502020204030204" pitchFamily="34" charset="0"/>
                  <a:cs typeface="Calibri" panose="020F0502020204030204" pitchFamily="34" charset="0"/>
                </a:rPr>
                <a:t>Machine down</a:t>
              </a:r>
            </a:p>
            <a:p>
              <a:pPr algn="ctr"/>
              <a:r>
                <a:rPr lang="en-US" sz="1100" b="1" dirty="0">
                  <a:solidFill>
                    <a:schemeClr val="bg1"/>
                  </a:solidFill>
                  <a:latin typeface="Calibri" panose="020F0502020204030204" pitchFamily="34" charset="0"/>
                  <a:cs typeface="Calibri" panose="020F0502020204030204" pitchFamily="34" charset="0"/>
                </a:rPr>
                <a:t>FT-OFF</a:t>
              </a:r>
            </a:p>
          </p:txBody>
        </p:sp>
        <p:cxnSp>
          <p:nvCxnSpPr>
            <p:cNvPr id="19" name="Straight Arrow Connector 28">
              <a:extLst>
                <a:ext uri="{FF2B5EF4-FFF2-40B4-BE49-F238E27FC236}">
                  <a16:creationId xmlns="" xmlns:a16="http://schemas.microsoft.com/office/drawing/2014/main" id="{6B63E26E-22AC-4B45-AA86-1D24AD7D34BC}"/>
                </a:ext>
              </a:extLst>
            </p:cNvPr>
            <p:cNvCxnSpPr/>
            <p:nvPr/>
          </p:nvCxnSpPr>
          <p:spPr>
            <a:xfrm flipH="1">
              <a:off x="4599396" y="2163571"/>
              <a:ext cx="17417" cy="5785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1">
              <a:extLst>
                <a:ext uri="{FF2B5EF4-FFF2-40B4-BE49-F238E27FC236}">
                  <a16:creationId xmlns="" xmlns:a16="http://schemas.microsoft.com/office/drawing/2014/main" id="{D540656F-1F74-E145-82CB-71D2A7AEBA3D}"/>
                </a:ext>
              </a:extLst>
            </p:cNvPr>
            <p:cNvSpPr txBox="1"/>
            <p:nvPr/>
          </p:nvSpPr>
          <p:spPr>
            <a:xfrm>
              <a:off x="2243713" y="1347237"/>
              <a:ext cx="1005403"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E=7.5GeV</a:t>
              </a:r>
            </a:p>
          </p:txBody>
        </p:sp>
        <p:sp>
          <p:nvSpPr>
            <p:cNvPr id="21" name="TextBox 29">
              <a:extLst>
                <a:ext uri="{FF2B5EF4-FFF2-40B4-BE49-F238E27FC236}">
                  <a16:creationId xmlns="" xmlns:a16="http://schemas.microsoft.com/office/drawing/2014/main" id="{3AAB726A-A7E8-8B47-A1CC-6551689BBFEA}"/>
                </a:ext>
              </a:extLst>
            </p:cNvPr>
            <p:cNvSpPr txBox="1"/>
            <p:nvPr/>
          </p:nvSpPr>
          <p:spPr>
            <a:xfrm>
              <a:off x="5329015" y="1266566"/>
              <a:ext cx="1005403"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E=6.5GeV</a:t>
              </a:r>
            </a:p>
          </p:txBody>
        </p:sp>
      </p:grpSp>
      <p:sp>
        <p:nvSpPr>
          <p:cNvPr id="7" name="CasellaDiTesto 6"/>
          <p:cNvSpPr txBox="1"/>
          <p:nvPr/>
        </p:nvSpPr>
        <p:spPr>
          <a:xfrm>
            <a:off x="9265022" y="818332"/>
            <a:ext cx="1112767" cy="415498"/>
          </a:xfrm>
          <a:prstGeom prst="rect">
            <a:avLst/>
          </a:prstGeom>
          <a:noFill/>
        </p:spPr>
        <p:txBody>
          <a:bodyPr wrap="none" rtlCol="0">
            <a:spAutoFit/>
          </a:bodyPr>
          <a:lstStyle/>
          <a:p>
            <a:r>
              <a:rPr lang="it-IT" b="1" dirty="0" smtClean="0">
                <a:latin typeface="+mn-lt"/>
              </a:rPr>
              <a:t>CHARGE</a:t>
            </a:r>
            <a:endParaRPr lang="it-IT" b="1" dirty="0">
              <a:latin typeface="+mn-lt"/>
            </a:endParaRPr>
          </a:p>
        </p:txBody>
      </p:sp>
      <p:graphicFrame>
        <p:nvGraphicFramePr>
          <p:cNvPr id="10" name="Tabella 9"/>
          <p:cNvGraphicFramePr>
            <a:graphicFrameLocks noGrp="1"/>
          </p:cNvGraphicFramePr>
          <p:nvPr>
            <p:extLst>
              <p:ext uri="{D42A27DB-BD31-4B8C-83A1-F6EECF244321}">
                <p14:modId xmlns:p14="http://schemas.microsoft.com/office/powerpoint/2010/main" val="3396768891"/>
              </p:ext>
            </p:extLst>
          </p:nvPr>
        </p:nvGraphicFramePr>
        <p:xfrm>
          <a:off x="222573" y="3626644"/>
          <a:ext cx="8712968" cy="2971800"/>
        </p:xfrm>
        <a:graphic>
          <a:graphicData uri="http://schemas.openxmlformats.org/drawingml/2006/table">
            <a:tbl>
              <a:tblPr firstRow="1" bandRow="1">
                <a:tableStyleId>{5C22544A-7EE6-4342-B048-85BDC9FD1C3A}</a:tableStyleId>
              </a:tblPr>
              <a:tblGrid>
                <a:gridCol w="1452161"/>
                <a:gridCol w="1797914"/>
                <a:gridCol w="898957"/>
                <a:gridCol w="2835744"/>
                <a:gridCol w="1728192"/>
              </a:tblGrid>
              <a:tr h="370840">
                <a:tc>
                  <a:txBody>
                    <a:bodyPr/>
                    <a:lstStyle/>
                    <a:p>
                      <a:r>
                        <a:rPr lang="it-IT" dirty="0" err="1" smtClean="0">
                          <a:solidFill>
                            <a:srgbClr val="000090"/>
                          </a:solidFill>
                        </a:rPr>
                        <a:t>Beam</a:t>
                      </a:r>
                      <a:r>
                        <a:rPr lang="it-IT" dirty="0" smtClean="0">
                          <a:solidFill>
                            <a:srgbClr val="000090"/>
                          </a:solidFill>
                        </a:rPr>
                        <a:t> Energy</a:t>
                      </a:r>
                      <a:endParaRPr lang="it-IT" dirty="0">
                        <a:solidFill>
                          <a:srgbClr val="000090"/>
                        </a:solidFill>
                      </a:endParaRPr>
                    </a:p>
                  </a:txBody>
                  <a:tcPr/>
                </a:tc>
                <a:tc>
                  <a:txBody>
                    <a:bodyPr/>
                    <a:lstStyle/>
                    <a:p>
                      <a:r>
                        <a:rPr lang="it-IT" dirty="0" err="1" smtClean="0">
                          <a:solidFill>
                            <a:srgbClr val="000090"/>
                          </a:solidFill>
                        </a:rPr>
                        <a:t>Beam</a:t>
                      </a:r>
                      <a:r>
                        <a:rPr lang="it-IT" dirty="0" smtClean="0">
                          <a:solidFill>
                            <a:srgbClr val="000090"/>
                          </a:solidFill>
                        </a:rPr>
                        <a:t> </a:t>
                      </a:r>
                      <a:r>
                        <a:rPr lang="it-IT" dirty="0" err="1" smtClean="0">
                          <a:solidFill>
                            <a:srgbClr val="000090"/>
                          </a:solidFill>
                        </a:rPr>
                        <a:t>Current</a:t>
                      </a:r>
                      <a:endParaRPr lang="it-IT" dirty="0">
                        <a:solidFill>
                          <a:srgbClr val="000090"/>
                        </a:solidFill>
                      </a:endParaRPr>
                    </a:p>
                  </a:txBody>
                  <a:tcPr/>
                </a:tc>
                <a:tc>
                  <a:txBody>
                    <a:bodyPr/>
                    <a:lstStyle/>
                    <a:p>
                      <a:r>
                        <a:rPr lang="it-IT" dirty="0" smtClean="0">
                          <a:solidFill>
                            <a:srgbClr val="000090"/>
                          </a:solidFill>
                        </a:rPr>
                        <a:t>Target </a:t>
                      </a:r>
                      <a:endParaRPr lang="it-IT" dirty="0">
                        <a:solidFill>
                          <a:srgbClr val="000090"/>
                        </a:solidFill>
                      </a:endParaRPr>
                    </a:p>
                  </a:txBody>
                  <a:tcPr/>
                </a:tc>
                <a:tc>
                  <a:txBody>
                    <a:bodyPr/>
                    <a:lstStyle/>
                    <a:p>
                      <a:r>
                        <a:rPr lang="it-IT" dirty="0" smtClean="0">
                          <a:solidFill>
                            <a:srgbClr val="000090"/>
                          </a:solidFill>
                        </a:rPr>
                        <a:t>Trigger</a:t>
                      </a:r>
                      <a:endParaRPr lang="it-IT" dirty="0">
                        <a:solidFill>
                          <a:srgbClr val="000090"/>
                        </a:solidFill>
                      </a:endParaRPr>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it-IT" dirty="0" err="1" smtClean="0">
                          <a:solidFill>
                            <a:srgbClr val="000090"/>
                          </a:solidFill>
                        </a:rPr>
                        <a:t>Collected</a:t>
                      </a:r>
                      <a:r>
                        <a:rPr lang="it-IT" dirty="0" smtClean="0">
                          <a:solidFill>
                            <a:srgbClr val="000090"/>
                          </a:solidFill>
                        </a:rPr>
                        <a:t> </a:t>
                      </a:r>
                      <a:r>
                        <a:rPr lang="it-IT" dirty="0" err="1" smtClean="0">
                          <a:solidFill>
                            <a:srgbClr val="000090"/>
                          </a:solidFill>
                        </a:rPr>
                        <a:t>Events</a:t>
                      </a:r>
                      <a:endParaRPr lang="it-IT" dirty="0" smtClean="0">
                        <a:solidFill>
                          <a:srgbClr val="000090"/>
                        </a:solidFill>
                      </a:endParaRPr>
                    </a:p>
                    <a:p>
                      <a:endParaRPr lang="it-IT" dirty="0">
                        <a:solidFill>
                          <a:srgbClr val="000090"/>
                        </a:solidFill>
                      </a:endParaRPr>
                    </a:p>
                  </a:txBody>
                  <a:tcPr/>
                </a:tc>
              </a:tr>
              <a:tr h="370840">
                <a:tc>
                  <a:txBody>
                    <a:bodyPr/>
                    <a:lstStyle/>
                    <a:p>
                      <a:r>
                        <a:rPr lang="it-IT" dirty="0" smtClean="0"/>
                        <a:t>7.5 </a:t>
                      </a:r>
                      <a:r>
                        <a:rPr lang="it-IT" dirty="0" err="1" smtClean="0"/>
                        <a:t>GeV</a:t>
                      </a:r>
                      <a:endParaRPr lang="it-IT" dirty="0"/>
                    </a:p>
                  </a:txBody>
                  <a:tcPr/>
                </a:tc>
                <a:tc>
                  <a:txBody>
                    <a:bodyPr/>
                    <a:lstStyle/>
                    <a:p>
                      <a:r>
                        <a:rPr lang="it-IT" dirty="0" smtClean="0"/>
                        <a:t>35 </a:t>
                      </a:r>
                      <a:r>
                        <a:rPr lang="it-IT" dirty="0" err="1" smtClean="0"/>
                        <a:t>nA</a:t>
                      </a:r>
                      <a:r>
                        <a:rPr lang="it-IT" dirty="0" smtClean="0"/>
                        <a:t> </a:t>
                      </a:r>
                      <a:endParaRPr lang="it-IT" dirty="0"/>
                    </a:p>
                  </a:txBody>
                  <a:tcPr/>
                </a:tc>
                <a:tc>
                  <a:txBody>
                    <a:bodyPr/>
                    <a:lstStyle/>
                    <a:p>
                      <a:r>
                        <a:rPr lang="it-IT" dirty="0" smtClean="0"/>
                        <a:t>LH</a:t>
                      </a:r>
                      <a:r>
                        <a:rPr lang="it-IT" baseline="-25000" dirty="0" smtClean="0"/>
                        <a:t>2</a:t>
                      </a:r>
                      <a:endParaRPr lang="it-IT" dirty="0"/>
                    </a:p>
                  </a:txBody>
                  <a:tcPr/>
                </a:tc>
                <a:tc>
                  <a:txBody>
                    <a:bodyPr/>
                    <a:lstStyle/>
                    <a:p>
                      <a:r>
                        <a:rPr lang="it-IT" baseline="0" dirty="0" smtClean="0"/>
                        <a:t> e in CLAS</a:t>
                      </a:r>
                    </a:p>
                    <a:p>
                      <a:r>
                        <a:rPr lang="it-IT" baseline="0" dirty="0" smtClean="0"/>
                        <a:t> e in FT + 1 </a:t>
                      </a:r>
                      <a:r>
                        <a:rPr lang="it-IT" baseline="0" dirty="0" err="1" smtClean="0"/>
                        <a:t>Fwd</a:t>
                      </a:r>
                      <a:r>
                        <a:rPr lang="it-IT" baseline="0" dirty="0" smtClean="0"/>
                        <a:t> </a:t>
                      </a:r>
                      <a:r>
                        <a:rPr lang="it-IT" baseline="0" dirty="0" err="1" smtClean="0"/>
                        <a:t>Hadron</a:t>
                      </a:r>
                      <a:endParaRPr lang="it-IT" dirty="0"/>
                    </a:p>
                  </a:txBody>
                  <a:tcPr/>
                </a:tc>
                <a:tc>
                  <a:txBody>
                    <a:bodyPr/>
                    <a:lstStyle/>
                    <a:p>
                      <a:r>
                        <a:rPr lang="it-IT" dirty="0" smtClean="0"/>
                        <a:t>3.5 G</a:t>
                      </a:r>
                      <a:endParaRPr lang="it-IT" dirty="0"/>
                    </a:p>
                  </a:txBody>
                  <a:tcPr/>
                </a:tc>
              </a:tr>
              <a:tr h="370840">
                <a:tc>
                  <a:txBody>
                    <a:bodyPr/>
                    <a:lstStyle/>
                    <a:p>
                      <a:r>
                        <a:rPr lang="it-IT" dirty="0" smtClean="0"/>
                        <a:t>7.5 </a:t>
                      </a:r>
                      <a:r>
                        <a:rPr lang="it-IT" dirty="0" err="1" smtClean="0"/>
                        <a:t>GeV</a:t>
                      </a:r>
                      <a:endParaRPr lang="it-IT" dirty="0"/>
                    </a:p>
                  </a:txBody>
                  <a:tcPr/>
                </a:tc>
                <a:tc>
                  <a:txBody>
                    <a:bodyPr/>
                    <a:lstStyle/>
                    <a:p>
                      <a:r>
                        <a:rPr lang="it-IT" dirty="0" smtClean="0"/>
                        <a:t>45 </a:t>
                      </a:r>
                      <a:r>
                        <a:rPr lang="it-IT" dirty="0" err="1" smtClean="0"/>
                        <a:t>nA</a:t>
                      </a:r>
                      <a:r>
                        <a:rPr lang="it-IT" dirty="0" smtClean="0"/>
                        <a:t> </a:t>
                      </a:r>
                      <a:endParaRPr lang="it-IT" dirty="0"/>
                    </a:p>
                  </a:txBody>
                  <a:tcPr/>
                </a:tc>
                <a:tc>
                  <a:txBody>
                    <a:bodyPr/>
                    <a:lstStyle/>
                    <a:p>
                      <a:r>
                        <a:rPr lang="it-IT" dirty="0" smtClean="0"/>
                        <a:t>LH</a:t>
                      </a:r>
                      <a:r>
                        <a:rPr lang="it-IT" baseline="-25000" dirty="0" smtClean="0"/>
                        <a:t>2</a:t>
                      </a:r>
                      <a:endParaRPr lang="it-IT" dirty="0"/>
                    </a:p>
                  </a:txBody>
                  <a:tcPr/>
                </a:tc>
                <a:tc>
                  <a:txBody>
                    <a:bodyPr/>
                    <a:lstStyle/>
                    <a:p>
                      <a:r>
                        <a:rPr lang="it-IT" baseline="0" dirty="0" smtClean="0"/>
                        <a:t> e in CLAS - </a:t>
                      </a:r>
                      <a:r>
                        <a:rPr lang="it-IT" baseline="0" dirty="0" err="1" smtClean="0"/>
                        <a:t>prescaled</a:t>
                      </a:r>
                      <a:endParaRPr lang="it-IT" baseline="0" dirty="0" smtClean="0"/>
                    </a:p>
                    <a:p>
                      <a:r>
                        <a:rPr lang="it-IT" baseline="0" dirty="0" smtClean="0"/>
                        <a:t> e in FT + 1 </a:t>
                      </a:r>
                      <a:r>
                        <a:rPr lang="it-IT" baseline="0" dirty="0" err="1" smtClean="0"/>
                        <a:t>Fwd</a:t>
                      </a:r>
                      <a:r>
                        <a:rPr lang="it-IT" baseline="0" dirty="0" smtClean="0"/>
                        <a:t> </a:t>
                      </a:r>
                      <a:r>
                        <a:rPr lang="it-IT" baseline="0" dirty="0" err="1" smtClean="0"/>
                        <a:t>Hadron</a:t>
                      </a:r>
                      <a:endParaRPr lang="it-IT" dirty="0"/>
                    </a:p>
                  </a:txBody>
                  <a:tcPr/>
                </a:tc>
                <a:tc>
                  <a:txBody>
                    <a:bodyPr/>
                    <a:lstStyle/>
                    <a:p>
                      <a:r>
                        <a:rPr lang="it-IT" dirty="0" smtClean="0"/>
                        <a:t>4.3 G</a:t>
                      </a:r>
                      <a:endParaRPr lang="it-IT" dirty="0"/>
                    </a:p>
                  </a:txBody>
                  <a:tcPr/>
                </a:tc>
              </a:tr>
              <a:tr h="370840">
                <a:tc>
                  <a:txBody>
                    <a:bodyPr/>
                    <a:lstStyle/>
                    <a:p>
                      <a:r>
                        <a:rPr lang="it-IT" dirty="0" smtClean="0"/>
                        <a:t>6.5 </a:t>
                      </a:r>
                      <a:r>
                        <a:rPr lang="it-IT" dirty="0" err="1" smtClean="0"/>
                        <a:t>GeV</a:t>
                      </a:r>
                      <a:endParaRPr lang="it-IT" dirty="0"/>
                    </a:p>
                  </a:txBody>
                  <a:tcPr/>
                </a:tc>
                <a:tc>
                  <a:txBody>
                    <a:bodyPr/>
                    <a:lstStyle/>
                    <a:p>
                      <a:r>
                        <a:rPr lang="it-IT" dirty="0" smtClean="0"/>
                        <a:t>60 </a:t>
                      </a:r>
                      <a:r>
                        <a:rPr lang="it-IT" dirty="0" err="1" smtClean="0"/>
                        <a:t>nA</a:t>
                      </a:r>
                      <a:r>
                        <a:rPr lang="it-IT" dirty="0" smtClean="0"/>
                        <a:t> </a:t>
                      </a:r>
                      <a:endParaRPr lang="it-IT" dirty="0"/>
                    </a:p>
                  </a:txBody>
                  <a:tcPr/>
                </a:tc>
                <a:tc>
                  <a:txBody>
                    <a:bodyPr/>
                    <a:lstStyle/>
                    <a:p>
                      <a:r>
                        <a:rPr lang="it-IT" dirty="0" smtClean="0"/>
                        <a:t>LH</a:t>
                      </a:r>
                      <a:r>
                        <a:rPr lang="it-IT" baseline="-25000" dirty="0" smtClean="0"/>
                        <a:t>2</a:t>
                      </a:r>
                      <a:endParaRPr lang="it-IT" dirty="0"/>
                    </a:p>
                  </a:txBody>
                  <a:tcPr/>
                </a:tc>
                <a:tc>
                  <a:txBody>
                    <a:bodyPr/>
                    <a:lstStyle/>
                    <a:p>
                      <a:r>
                        <a:rPr lang="it-IT" baseline="0" dirty="0" smtClean="0"/>
                        <a:t> e in CLAS</a:t>
                      </a:r>
                    </a:p>
                    <a:p>
                      <a:endParaRPr lang="it-IT" dirty="0"/>
                    </a:p>
                  </a:txBody>
                  <a:tcPr/>
                </a:tc>
                <a:tc>
                  <a:txBody>
                    <a:bodyPr/>
                    <a:lstStyle/>
                    <a:p>
                      <a:r>
                        <a:rPr lang="it-IT" dirty="0" smtClean="0"/>
                        <a:t>7.8 G</a:t>
                      </a:r>
                      <a:endParaRPr lang="it-IT" dirty="0"/>
                    </a:p>
                  </a:txBody>
                  <a:tcPr/>
                </a:tc>
              </a:tr>
            </a:tbl>
          </a:graphicData>
        </a:graphic>
      </p:graphicFrame>
      <p:sp>
        <p:nvSpPr>
          <p:cNvPr id="23" name="Rettangolo 22"/>
          <p:cNvSpPr/>
          <p:nvPr/>
        </p:nvSpPr>
        <p:spPr>
          <a:xfrm>
            <a:off x="9056246" y="3770660"/>
            <a:ext cx="1043876" cy="1061829"/>
          </a:xfrm>
          <a:prstGeom prst="rect">
            <a:avLst/>
          </a:prstGeom>
        </p:spPr>
        <p:txBody>
          <a:bodyPr wrap="none">
            <a:spAutoFit/>
          </a:bodyPr>
          <a:lstStyle/>
          <a:p>
            <a:r>
              <a:rPr lang="it-IT" b="1" dirty="0" smtClean="0">
                <a:latin typeface="+mn-lt"/>
              </a:rPr>
              <a:t>EVENTS</a:t>
            </a:r>
          </a:p>
          <a:p>
            <a:endParaRPr lang="it-IT" b="1" dirty="0">
              <a:latin typeface="+mn-lt"/>
            </a:endParaRPr>
          </a:p>
          <a:p>
            <a:r>
              <a:rPr lang="it-IT" b="1" dirty="0" smtClean="0">
                <a:solidFill>
                  <a:srgbClr val="000090"/>
                </a:solidFill>
                <a:latin typeface="+mn-lt"/>
              </a:rPr>
              <a:t>15.6 G</a:t>
            </a:r>
            <a:endParaRPr lang="it-IT" b="1" dirty="0">
              <a:solidFill>
                <a:srgbClr val="000090"/>
              </a:solidFill>
              <a:latin typeface="+mn-lt"/>
            </a:endParaRPr>
          </a:p>
        </p:txBody>
      </p:sp>
    </p:spTree>
    <p:extLst>
      <p:ext uri="{BB962C8B-B14F-4D97-AF65-F5344CB8AC3E}">
        <p14:creationId xmlns:p14="http://schemas.microsoft.com/office/powerpoint/2010/main" val="353315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
            <a:extLst>
              <a:ext uri="{FF2B5EF4-FFF2-40B4-BE49-F238E27FC236}">
                <a16:creationId xmlns:a16="http://schemas.microsoft.com/office/drawing/2014/main" xmlns="" id="{22A11E8B-3B70-CE4F-9BD4-6A1F4707E270}"/>
              </a:ext>
            </a:extLst>
          </p:cNvPr>
          <p:cNvSpPr txBox="1">
            <a:spLocks/>
          </p:cNvSpPr>
          <p:nvPr/>
        </p:nvSpPr>
        <p:spPr>
          <a:xfrm>
            <a:off x="430021" y="-106297"/>
            <a:ext cx="10382250" cy="902184"/>
          </a:xfrm>
          <a:prstGeom prst="rect">
            <a:avLst/>
          </a:prstGeom>
        </p:spPr>
        <p:txBody>
          <a:bodyPr lIns="112864" tIns="56432" rIns="112864" bIns="56432"/>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500" kern="0" dirty="0" smtClean="0"/>
              <a:t>pass0 - RGK data timelines</a:t>
            </a:r>
            <a:endParaRPr lang="en-US" sz="3500" kern="0" dirty="0"/>
          </a:p>
        </p:txBody>
      </p:sp>
      <p:cxnSp>
        <p:nvCxnSpPr>
          <p:cNvPr id="7" name="Straight Connector 31"/>
          <p:cNvCxnSpPr/>
          <p:nvPr/>
        </p:nvCxnSpPr>
        <p:spPr>
          <a:xfrm>
            <a:off x="-12507" y="56551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Segnaposto piè di pagina 4"/>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10" name="Segnaposto numero diapositiva 9"/>
          <p:cNvSpPr>
            <a:spLocks noGrp="1"/>
          </p:cNvSpPr>
          <p:nvPr>
            <p:ph type="sldNum" sz="quarter" idx="12"/>
          </p:nvPr>
        </p:nvSpPr>
        <p:spPr/>
        <p:txBody>
          <a:bodyPr/>
          <a:lstStyle/>
          <a:p>
            <a:fld id="{87FEDEE0-F139-4643-B219-03D91C3D227A}" type="slidenum">
              <a:rPr lang="en-US" smtClean="0"/>
              <a:pPr/>
              <a:t>14</a:t>
            </a:fld>
            <a:endParaRPr lang="en-US"/>
          </a:p>
        </p:txBody>
      </p:sp>
      <p:pic>
        <p:nvPicPr>
          <p:cNvPr id="2" name="Immagine 1" descr="Schermata 2019-11-12 alle 23.0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53" y="3482628"/>
            <a:ext cx="8568952" cy="3316047"/>
          </a:xfrm>
          <a:prstGeom prst="rect">
            <a:avLst/>
          </a:prstGeom>
        </p:spPr>
      </p:pic>
      <p:pic>
        <p:nvPicPr>
          <p:cNvPr id="4" name="Immagine 3" descr="Schermata 2019-11-12 alle 23.10.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29" y="746324"/>
            <a:ext cx="8770787" cy="3108004"/>
          </a:xfrm>
          <a:prstGeom prst="rect">
            <a:avLst/>
          </a:prstGeom>
        </p:spPr>
      </p:pic>
      <p:sp>
        <p:nvSpPr>
          <p:cNvPr id="8" name="CasellaDiTesto 7"/>
          <p:cNvSpPr txBox="1"/>
          <p:nvPr/>
        </p:nvSpPr>
        <p:spPr>
          <a:xfrm>
            <a:off x="1158677" y="746324"/>
            <a:ext cx="1944216" cy="2031325"/>
          </a:xfrm>
          <a:prstGeom prst="rect">
            <a:avLst/>
          </a:prstGeom>
          <a:noFill/>
        </p:spPr>
        <p:txBody>
          <a:bodyPr wrap="square" rtlCol="0">
            <a:spAutoFit/>
          </a:bodyPr>
          <a:lstStyle/>
          <a:p>
            <a:r>
              <a:rPr lang="it-IT" dirty="0" smtClean="0">
                <a:latin typeface="+mj-lt"/>
              </a:rPr>
              <a:t>e- in CLAS </a:t>
            </a:r>
          </a:p>
          <a:p>
            <a:r>
              <a:rPr lang="it-IT" dirty="0" smtClean="0">
                <a:latin typeface="+mj-lt"/>
              </a:rPr>
              <a:t>       +</a:t>
            </a:r>
          </a:p>
          <a:p>
            <a:r>
              <a:rPr lang="it-IT" dirty="0" smtClean="0">
                <a:latin typeface="+mj-lt"/>
              </a:rPr>
              <a:t> FT &amp;1 H </a:t>
            </a:r>
          </a:p>
          <a:p>
            <a:r>
              <a:rPr lang="it-IT" dirty="0" smtClean="0">
                <a:latin typeface="+mj-lt"/>
              </a:rPr>
              <a:t>Trigger</a:t>
            </a:r>
          </a:p>
          <a:p>
            <a:endParaRPr lang="it-IT" dirty="0"/>
          </a:p>
          <a:p>
            <a:endParaRPr lang="it-IT" dirty="0"/>
          </a:p>
        </p:txBody>
      </p:sp>
      <p:sp>
        <p:nvSpPr>
          <p:cNvPr id="13" name="Rettangolo 12"/>
          <p:cNvSpPr/>
          <p:nvPr/>
        </p:nvSpPr>
        <p:spPr>
          <a:xfrm>
            <a:off x="1302693" y="3986684"/>
            <a:ext cx="1043876" cy="415498"/>
          </a:xfrm>
          <a:prstGeom prst="rect">
            <a:avLst/>
          </a:prstGeom>
        </p:spPr>
        <p:txBody>
          <a:bodyPr wrap="none">
            <a:spAutoFit/>
          </a:bodyPr>
          <a:lstStyle/>
          <a:p>
            <a:r>
              <a:rPr lang="it-IT" dirty="0">
                <a:solidFill>
                  <a:srgbClr val="800000"/>
                </a:solidFill>
                <a:latin typeface="+mj-lt"/>
              </a:rPr>
              <a:t>7.5 </a:t>
            </a:r>
            <a:r>
              <a:rPr lang="it-IT" dirty="0" err="1">
                <a:solidFill>
                  <a:srgbClr val="800000"/>
                </a:solidFill>
                <a:latin typeface="+mj-lt"/>
              </a:rPr>
              <a:t>GeV</a:t>
            </a:r>
            <a:endParaRPr lang="it-IT" dirty="0">
              <a:solidFill>
                <a:srgbClr val="800000"/>
              </a:solidFill>
              <a:latin typeface="+mj-lt"/>
            </a:endParaRPr>
          </a:p>
        </p:txBody>
      </p:sp>
      <p:sp>
        <p:nvSpPr>
          <p:cNvPr id="67" name="CasellaDiTesto 66"/>
          <p:cNvSpPr txBox="1"/>
          <p:nvPr/>
        </p:nvSpPr>
        <p:spPr>
          <a:xfrm>
            <a:off x="3318917" y="602308"/>
            <a:ext cx="1944216" cy="2354491"/>
          </a:xfrm>
          <a:prstGeom prst="rect">
            <a:avLst/>
          </a:prstGeom>
          <a:noFill/>
        </p:spPr>
        <p:txBody>
          <a:bodyPr wrap="square" rtlCol="0">
            <a:spAutoFit/>
          </a:bodyPr>
          <a:lstStyle/>
          <a:p>
            <a:r>
              <a:rPr lang="it-IT" dirty="0" smtClean="0">
                <a:latin typeface="+mj-lt"/>
              </a:rPr>
              <a:t>e- in CLAS (</a:t>
            </a:r>
            <a:r>
              <a:rPr lang="it-IT" dirty="0" err="1" smtClean="0">
                <a:latin typeface="+mj-lt"/>
              </a:rPr>
              <a:t>prescaled</a:t>
            </a:r>
            <a:r>
              <a:rPr lang="it-IT" dirty="0" smtClean="0">
                <a:latin typeface="+mj-lt"/>
              </a:rPr>
              <a:t>) </a:t>
            </a:r>
          </a:p>
          <a:p>
            <a:r>
              <a:rPr lang="it-IT" dirty="0" smtClean="0">
                <a:latin typeface="+mj-lt"/>
              </a:rPr>
              <a:t>       +</a:t>
            </a:r>
          </a:p>
          <a:p>
            <a:r>
              <a:rPr lang="it-IT" dirty="0" smtClean="0">
                <a:latin typeface="+mj-lt"/>
              </a:rPr>
              <a:t> FT &amp;1 H </a:t>
            </a:r>
          </a:p>
          <a:p>
            <a:r>
              <a:rPr lang="it-IT" dirty="0" smtClean="0">
                <a:latin typeface="+mj-lt"/>
              </a:rPr>
              <a:t>Trigger</a:t>
            </a:r>
          </a:p>
          <a:p>
            <a:endParaRPr lang="it-IT" dirty="0"/>
          </a:p>
          <a:p>
            <a:endParaRPr lang="it-IT" dirty="0"/>
          </a:p>
        </p:txBody>
      </p:sp>
      <p:sp>
        <p:nvSpPr>
          <p:cNvPr id="68" name="Rettangolo 67"/>
          <p:cNvSpPr/>
          <p:nvPr/>
        </p:nvSpPr>
        <p:spPr>
          <a:xfrm>
            <a:off x="3678957" y="3914676"/>
            <a:ext cx="1043876" cy="415498"/>
          </a:xfrm>
          <a:prstGeom prst="rect">
            <a:avLst/>
          </a:prstGeom>
        </p:spPr>
        <p:txBody>
          <a:bodyPr wrap="none">
            <a:spAutoFit/>
          </a:bodyPr>
          <a:lstStyle/>
          <a:p>
            <a:r>
              <a:rPr lang="it-IT" dirty="0">
                <a:solidFill>
                  <a:srgbClr val="800000"/>
                </a:solidFill>
                <a:latin typeface="+mj-lt"/>
              </a:rPr>
              <a:t>7.5 </a:t>
            </a:r>
            <a:r>
              <a:rPr lang="it-IT" dirty="0" err="1">
                <a:solidFill>
                  <a:srgbClr val="800000"/>
                </a:solidFill>
                <a:latin typeface="+mj-lt"/>
              </a:rPr>
              <a:t>GeV</a:t>
            </a:r>
            <a:endParaRPr lang="it-IT" dirty="0">
              <a:solidFill>
                <a:srgbClr val="800000"/>
              </a:solidFill>
              <a:latin typeface="+mj-lt"/>
            </a:endParaRPr>
          </a:p>
        </p:txBody>
      </p:sp>
      <p:sp>
        <p:nvSpPr>
          <p:cNvPr id="69" name="Rettangolo 68"/>
          <p:cNvSpPr/>
          <p:nvPr/>
        </p:nvSpPr>
        <p:spPr>
          <a:xfrm>
            <a:off x="6631285" y="3986684"/>
            <a:ext cx="1043876" cy="415498"/>
          </a:xfrm>
          <a:prstGeom prst="rect">
            <a:avLst/>
          </a:prstGeom>
        </p:spPr>
        <p:txBody>
          <a:bodyPr wrap="none">
            <a:spAutoFit/>
          </a:bodyPr>
          <a:lstStyle/>
          <a:p>
            <a:r>
              <a:rPr lang="it-IT" dirty="0">
                <a:solidFill>
                  <a:srgbClr val="800000"/>
                </a:solidFill>
                <a:latin typeface="+mj-lt"/>
              </a:rPr>
              <a:t>6</a:t>
            </a:r>
            <a:r>
              <a:rPr lang="it-IT" dirty="0" smtClean="0">
                <a:solidFill>
                  <a:srgbClr val="800000"/>
                </a:solidFill>
                <a:latin typeface="+mj-lt"/>
              </a:rPr>
              <a:t>.5 </a:t>
            </a:r>
            <a:r>
              <a:rPr lang="it-IT" dirty="0" err="1">
                <a:solidFill>
                  <a:srgbClr val="800000"/>
                </a:solidFill>
                <a:latin typeface="+mj-lt"/>
              </a:rPr>
              <a:t>GeV</a:t>
            </a:r>
            <a:endParaRPr lang="it-IT" dirty="0">
              <a:solidFill>
                <a:srgbClr val="800000"/>
              </a:solidFill>
              <a:latin typeface="+mj-lt"/>
            </a:endParaRPr>
          </a:p>
        </p:txBody>
      </p:sp>
      <p:sp>
        <p:nvSpPr>
          <p:cNvPr id="70" name="CasellaDiTesto 69"/>
          <p:cNvSpPr txBox="1"/>
          <p:nvPr/>
        </p:nvSpPr>
        <p:spPr>
          <a:xfrm>
            <a:off x="6559277" y="962348"/>
            <a:ext cx="1944216" cy="1708160"/>
          </a:xfrm>
          <a:prstGeom prst="rect">
            <a:avLst/>
          </a:prstGeom>
          <a:noFill/>
        </p:spPr>
        <p:txBody>
          <a:bodyPr wrap="square" rtlCol="0">
            <a:spAutoFit/>
          </a:bodyPr>
          <a:lstStyle/>
          <a:p>
            <a:r>
              <a:rPr lang="it-IT" dirty="0" smtClean="0">
                <a:latin typeface="+mj-lt"/>
              </a:rPr>
              <a:t>e- in CLAS</a:t>
            </a:r>
          </a:p>
          <a:p>
            <a:endParaRPr lang="it-IT" dirty="0">
              <a:latin typeface="+mj-lt"/>
            </a:endParaRPr>
          </a:p>
          <a:p>
            <a:r>
              <a:rPr lang="it-IT" dirty="0">
                <a:latin typeface="+mj-lt"/>
              </a:rPr>
              <a:t>T</a:t>
            </a:r>
            <a:r>
              <a:rPr lang="it-IT" dirty="0" smtClean="0">
                <a:latin typeface="+mj-lt"/>
              </a:rPr>
              <a:t>rigger</a:t>
            </a:r>
          </a:p>
          <a:p>
            <a:r>
              <a:rPr lang="it-IT" dirty="0" smtClean="0">
                <a:latin typeface="+mj-lt"/>
              </a:rPr>
              <a:t>       </a:t>
            </a:r>
            <a:endParaRPr lang="it-IT" dirty="0"/>
          </a:p>
          <a:p>
            <a:endParaRPr lang="it-IT" dirty="0"/>
          </a:p>
        </p:txBody>
      </p:sp>
      <p:sp>
        <p:nvSpPr>
          <p:cNvPr id="14" name="CasellaDiTesto 13"/>
          <p:cNvSpPr txBox="1"/>
          <p:nvPr/>
        </p:nvSpPr>
        <p:spPr>
          <a:xfrm>
            <a:off x="8143453" y="1322388"/>
            <a:ext cx="1642171" cy="738664"/>
          </a:xfrm>
          <a:prstGeom prst="rect">
            <a:avLst/>
          </a:prstGeom>
          <a:noFill/>
        </p:spPr>
        <p:txBody>
          <a:bodyPr wrap="none" rtlCol="0">
            <a:spAutoFit/>
          </a:bodyPr>
          <a:lstStyle/>
          <a:p>
            <a:r>
              <a:rPr lang="it-IT" b="1" dirty="0">
                <a:solidFill>
                  <a:srgbClr val="4684FF"/>
                </a:solidFill>
                <a:latin typeface="+mj-lt"/>
              </a:rPr>
              <a:t>k</a:t>
            </a:r>
            <a:r>
              <a:rPr lang="it-IT" b="1" baseline="30000" dirty="0" smtClean="0">
                <a:solidFill>
                  <a:srgbClr val="4684FF"/>
                </a:solidFill>
                <a:latin typeface="+mj-lt"/>
              </a:rPr>
              <a:t>+</a:t>
            </a:r>
            <a:r>
              <a:rPr lang="it-IT" b="1" dirty="0" smtClean="0">
                <a:solidFill>
                  <a:srgbClr val="4684FF"/>
                </a:solidFill>
                <a:latin typeface="+mj-lt"/>
              </a:rPr>
              <a:t> per trigger</a:t>
            </a:r>
          </a:p>
          <a:p>
            <a:r>
              <a:rPr lang="it-IT" b="1" dirty="0" smtClean="0">
                <a:solidFill>
                  <a:srgbClr val="4684FF"/>
                </a:solidFill>
                <a:latin typeface="+mj-lt"/>
              </a:rPr>
              <a:t>(</a:t>
            </a:r>
            <a:r>
              <a:rPr lang="it-IT" b="1" dirty="0" err="1" smtClean="0">
                <a:solidFill>
                  <a:srgbClr val="4684FF"/>
                </a:solidFill>
                <a:latin typeface="+mj-lt"/>
              </a:rPr>
              <a:t>Forward</a:t>
            </a:r>
            <a:r>
              <a:rPr lang="it-IT" b="1" dirty="0" smtClean="0">
                <a:solidFill>
                  <a:srgbClr val="4684FF"/>
                </a:solidFill>
                <a:latin typeface="+mj-lt"/>
              </a:rPr>
              <a:t>)</a:t>
            </a:r>
            <a:endParaRPr lang="it-IT" b="1" dirty="0">
              <a:solidFill>
                <a:srgbClr val="4684FF"/>
              </a:solidFill>
              <a:latin typeface="+mj-lt"/>
            </a:endParaRPr>
          </a:p>
        </p:txBody>
      </p:sp>
      <p:sp>
        <p:nvSpPr>
          <p:cNvPr id="71" name="CasellaDiTesto 70"/>
          <p:cNvSpPr txBox="1"/>
          <p:nvPr/>
        </p:nvSpPr>
        <p:spPr>
          <a:xfrm>
            <a:off x="7999437" y="4130700"/>
            <a:ext cx="2292684" cy="738664"/>
          </a:xfrm>
          <a:prstGeom prst="rect">
            <a:avLst/>
          </a:prstGeom>
          <a:noFill/>
        </p:spPr>
        <p:txBody>
          <a:bodyPr wrap="none" rtlCol="0">
            <a:spAutoFit/>
          </a:bodyPr>
          <a:lstStyle/>
          <a:p>
            <a:r>
              <a:rPr lang="it-IT" b="1" dirty="0" err="1" smtClean="0">
                <a:solidFill>
                  <a:srgbClr val="4684FF"/>
                </a:solidFill>
                <a:latin typeface="+mj-lt"/>
              </a:rPr>
              <a:t>protons</a:t>
            </a:r>
            <a:r>
              <a:rPr lang="it-IT" b="1" dirty="0" smtClean="0">
                <a:solidFill>
                  <a:srgbClr val="4684FF"/>
                </a:solidFill>
                <a:latin typeface="+mj-lt"/>
              </a:rPr>
              <a:t> per trigger</a:t>
            </a:r>
          </a:p>
          <a:p>
            <a:r>
              <a:rPr lang="it-IT" b="1" dirty="0" smtClean="0">
                <a:solidFill>
                  <a:srgbClr val="4684FF"/>
                </a:solidFill>
                <a:latin typeface="+mj-lt"/>
              </a:rPr>
              <a:t>(Central)</a:t>
            </a:r>
            <a:endParaRPr lang="it-IT" b="1" dirty="0">
              <a:solidFill>
                <a:srgbClr val="4684FF"/>
              </a:solidFill>
              <a:latin typeface="+mj-lt"/>
            </a:endParaRPr>
          </a:p>
        </p:txBody>
      </p:sp>
      <p:cxnSp>
        <p:nvCxnSpPr>
          <p:cNvPr id="16" name="Connettore 1 15"/>
          <p:cNvCxnSpPr/>
          <p:nvPr/>
        </p:nvCxnSpPr>
        <p:spPr bwMode="auto">
          <a:xfrm>
            <a:off x="2886869" y="1106364"/>
            <a:ext cx="0" cy="52565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Connettore 1 71"/>
          <p:cNvCxnSpPr/>
          <p:nvPr/>
        </p:nvCxnSpPr>
        <p:spPr bwMode="auto">
          <a:xfrm>
            <a:off x="5407149" y="1034356"/>
            <a:ext cx="0" cy="52565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CasellaDiTesto 16"/>
          <p:cNvSpPr txBox="1"/>
          <p:nvPr/>
        </p:nvSpPr>
        <p:spPr>
          <a:xfrm>
            <a:off x="942653" y="2834556"/>
            <a:ext cx="1883862" cy="415498"/>
          </a:xfrm>
          <a:prstGeom prst="rect">
            <a:avLst/>
          </a:prstGeom>
          <a:noFill/>
        </p:spPr>
        <p:txBody>
          <a:bodyPr wrap="none" rtlCol="0">
            <a:spAutoFit/>
          </a:bodyPr>
          <a:lstStyle/>
          <a:p>
            <a:r>
              <a:rPr lang="it-IT" dirty="0" smtClean="0">
                <a:latin typeface="+mj-lt"/>
              </a:rPr>
              <a:t>RG-k_v2 trigger</a:t>
            </a:r>
            <a:endParaRPr lang="it-IT" dirty="0">
              <a:latin typeface="+mj-lt"/>
            </a:endParaRPr>
          </a:p>
        </p:txBody>
      </p:sp>
      <p:sp>
        <p:nvSpPr>
          <p:cNvPr id="73" name="CasellaDiTesto 72"/>
          <p:cNvSpPr txBox="1"/>
          <p:nvPr/>
        </p:nvSpPr>
        <p:spPr>
          <a:xfrm>
            <a:off x="3318917" y="2834556"/>
            <a:ext cx="1883862" cy="415498"/>
          </a:xfrm>
          <a:prstGeom prst="rect">
            <a:avLst/>
          </a:prstGeom>
          <a:noFill/>
        </p:spPr>
        <p:txBody>
          <a:bodyPr wrap="none" rtlCol="0">
            <a:spAutoFit/>
          </a:bodyPr>
          <a:lstStyle/>
          <a:p>
            <a:r>
              <a:rPr lang="it-IT" dirty="0" smtClean="0">
                <a:latin typeface="+mj-lt"/>
              </a:rPr>
              <a:t>RG-k_v4 trigger</a:t>
            </a:r>
            <a:endParaRPr lang="it-IT" dirty="0">
              <a:latin typeface="+mj-lt"/>
            </a:endParaRPr>
          </a:p>
        </p:txBody>
      </p:sp>
      <p:sp>
        <p:nvSpPr>
          <p:cNvPr id="74" name="CasellaDiTesto 73"/>
          <p:cNvSpPr txBox="1"/>
          <p:nvPr/>
        </p:nvSpPr>
        <p:spPr>
          <a:xfrm>
            <a:off x="5911205" y="2906564"/>
            <a:ext cx="1883862" cy="415498"/>
          </a:xfrm>
          <a:prstGeom prst="rect">
            <a:avLst/>
          </a:prstGeom>
          <a:noFill/>
        </p:spPr>
        <p:txBody>
          <a:bodyPr wrap="none" rtlCol="0">
            <a:spAutoFit/>
          </a:bodyPr>
          <a:lstStyle/>
          <a:p>
            <a:r>
              <a:rPr lang="it-IT" dirty="0" smtClean="0">
                <a:latin typeface="+mj-lt"/>
              </a:rPr>
              <a:t>RG-k_v6 trigger</a:t>
            </a:r>
            <a:endParaRPr lang="it-IT" dirty="0">
              <a:latin typeface="+mj-lt"/>
            </a:endParaRPr>
          </a:p>
        </p:txBody>
      </p:sp>
    </p:spTree>
    <p:extLst>
      <p:ext uri="{BB962C8B-B14F-4D97-AF65-F5344CB8AC3E}">
        <p14:creationId xmlns:p14="http://schemas.microsoft.com/office/powerpoint/2010/main" val="594638724"/>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a:solidFill>
                  <a:srgbClr val="000090"/>
                </a:solidFill>
              </a:rPr>
              <a:t>RG-K Run 5990 Alignment</a:t>
            </a: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15</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March 25th  2020                         Annalisa D’Angelo – Run Group K Status Update</a:t>
            </a:r>
            <a:endParaRPr lang="en-US" dirty="0"/>
          </a:p>
        </p:txBody>
      </p:sp>
      <p:pic>
        <p:nvPicPr>
          <p:cNvPr id="24" name="Picture 1">
            <a:extLst>
              <a:ext uri="{FF2B5EF4-FFF2-40B4-BE49-F238E27FC236}">
                <a16:creationId xmlns="" xmlns:a16="http://schemas.microsoft.com/office/drawing/2014/main" id="{D379EFD1-DF46-6844-B050-CC0AC65CD7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613" y="1106364"/>
            <a:ext cx="9144000" cy="5593157"/>
          </a:xfrm>
          <a:prstGeom prst="rect">
            <a:avLst/>
          </a:prstGeom>
        </p:spPr>
      </p:pic>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727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a:t>Inclusive and semi-inclusive </a:t>
            </a:r>
            <a:r>
              <a:rPr lang="en-US" sz="3300" kern="0" dirty="0" smtClean="0"/>
              <a:t>Electron Scattering</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8" name="Gruppo 7"/>
          <p:cNvGrpSpPr/>
          <p:nvPr/>
        </p:nvGrpSpPr>
        <p:grpSpPr>
          <a:xfrm>
            <a:off x="150565" y="890340"/>
            <a:ext cx="5904656" cy="3128599"/>
            <a:chOff x="1860532" y="722592"/>
            <a:chExt cx="4839927" cy="2218573"/>
          </a:xfrm>
        </p:grpSpPr>
        <p:grpSp>
          <p:nvGrpSpPr>
            <p:cNvPr id="6" name="Gruppo 5"/>
            <p:cNvGrpSpPr/>
            <p:nvPr/>
          </p:nvGrpSpPr>
          <p:grpSpPr>
            <a:xfrm>
              <a:off x="1860532" y="722592"/>
              <a:ext cx="4839927" cy="2218573"/>
              <a:chOff x="1860532" y="722592"/>
              <a:chExt cx="4839927" cy="2218573"/>
            </a:xfrm>
          </p:grpSpPr>
          <p:grpSp>
            <p:nvGrpSpPr>
              <p:cNvPr id="5" name="Gruppo 4"/>
              <p:cNvGrpSpPr/>
              <p:nvPr/>
            </p:nvGrpSpPr>
            <p:grpSpPr>
              <a:xfrm>
                <a:off x="1860532" y="722592"/>
                <a:ext cx="4839927" cy="2218573"/>
                <a:chOff x="1860532" y="722592"/>
                <a:chExt cx="4839927" cy="2218573"/>
              </a:xfrm>
            </p:grpSpPr>
            <p:pic>
              <p:nvPicPr>
                <p:cNvPr id="44" name="Picture 70">
                  <a:extLst>
                    <a:ext uri="{FF2B5EF4-FFF2-40B4-BE49-F238E27FC236}">
                      <a16:creationId xmlns="" xmlns:a16="http://schemas.microsoft.com/office/drawing/2014/main" id="{97951E22-0FEA-CE43-8E2C-8A2CA8EED4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883"/>
                <a:stretch/>
              </p:blipFill>
              <p:spPr>
                <a:xfrm>
                  <a:off x="1860532" y="722592"/>
                  <a:ext cx="2233130" cy="2218573"/>
                </a:xfrm>
                <a:prstGeom prst="rect">
                  <a:avLst/>
                </a:prstGeom>
              </p:spPr>
            </p:pic>
            <p:pic>
              <p:nvPicPr>
                <p:cNvPr id="45" name="Picture 2">
                  <a:extLst>
                    <a:ext uri="{FF2B5EF4-FFF2-40B4-BE49-F238E27FC236}">
                      <a16:creationId xmlns="" xmlns:a16="http://schemas.microsoft.com/office/drawing/2014/main" id="{02321BE6-ED8A-AF4F-B103-1AFC0E401D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6830" y="724566"/>
                  <a:ext cx="2223629" cy="2152692"/>
                </a:xfrm>
                <a:prstGeom prst="rect">
                  <a:avLst/>
                </a:prstGeom>
              </p:spPr>
            </p:pic>
          </p:grpSp>
          <p:sp>
            <p:nvSpPr>
              <p:cNvPr id="55" name="TextBox 10">
                <a:extLst>
                  <a:ext uri="{FF2B5EF4-FFF2-40B4-BE49-F238E27FC236}">
                    <a16:creationId xmlns="" xmlns:a16="http://schemas.microsoft.com/office/drawing/2014/main" id="{F0E7A4D8-8F92-3C41-B7B2-9463EEE418B6}"/>
                  </a:ext>
                </a:extLst>
              </p:cNvPr>
              <p:cNvSpPr txBox="1"/>
              <p:nvPr/>
            </p:nvSpPr>
            <p:spPr>
              <a:xfrm rot="16200000">
                <a:off x="2441997"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6" name="TextBox 11">
                <a:extLst>
                  <a:ext uri="{FF2B5EF4-FFF2-40B4-BE49-F238E27FC236}">
                    <a16:creationId xmlns="" xmlns:a16="http://schemas.microsoft.com/office/drawing/2014/main" id="{65F0E3F4-E0AB-9C43-B256-8897830BB01C}"/>
                  </a:ext>
                </a:extLst>
              </p:cNvPr>
              <p:cNvSpPr txBox="1"/>
              <p:nvPr/>
            </p:nvSpPr>
            <p:spPr>
              <a:xfrm rot="16200000">
                <a:off x="2503699" y="2135988"/>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sp>
            <p:nvSpPr>
              <p:cNvPr id="57" name="TextBox 10">
                <a:extLst>
                  <a:ext uri="{FF2B5EF4-FFF2-40B4-BE49-F238E27FC236}">
                    <a16:creationId xmlns="" xmlns:a16="http://schemas.microsoft.com/office/drawing/2014/main" id="{F0E7A4D8-8F92-3C41-B7B2-9463EEE418B6}"/>
                  </a:ext>
                </a:extLst>
              </p:cNvPr>
              <p:cNvSpPr txBox="1"/>
              <p:nvPr/>
            </p:nvSpPr>
            <p:spPr>
              <a:xfrm rot="16200000">
                <a:off x="5015144"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8" name="TextBox 11">
                <a:extLst>
                  <a:ext uri="{FF2B5EF4-FFF2-40B4-BE49-F238E27FC236}">
                    <a16:creationId xmlns="" xmlns:a16="http://schemas.microsoft.com/office/drawing/2014/main" id="{65F0E3F4-E0AB-9C43-B256-8897830BB01C}"/>
                  </a:ext>
                </a:extLst>
              </p:cNvPr>
              <p:cNvSpPr txBox="1"/>
              <p:nvPr/>
            </p:nvSpPr>
            <p:spPr>
              <a:xfrm rot="16200000">
                <a:off x="5065456" y="1970993"/>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grpSp>
        <p:sp>
          <p:nvSpPr>
            <p:cNvPr id="46" name="TextBox 7"/>
            <p:cNvSpPr txBox="1"/>
            <p:nvPr/>
          </p:nvSpPr>
          <p:spPr>
            <a:xfrm>
              <a:off x="2575330" y="724566"/>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48" name="TextBox 7"/>
            <p:cNvSpPr txBox="1"/>
            <p:nvPr/>
          </p:nvSpPr>
          <p:spPr>
            <a:xfrm>
              <a:off x="5092416" y="730721"/>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sp>
          <p:nvSpPr>
            <p:cNvPr id="49" name="TextBox 18"/>
            <p:cNvSpPr txBox="1"/>
            <p:nvPr/>
          </p:nvSpPr>
          <p:spPr>
            <a:xfrm rot="16200000">
              <a:off x="2347146" y="1415655"/>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sp>
          <p:nvSpPr>
            <p:cNvPr id="50" name="TextBox 22"/>
            <p:cNvSpPr txBox="1"/>
            <p:nvPr/>
          </p:nvSpPr>
          <p:spPr>
            <a:xfrm>
              <a:off x="2294102" y="75975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1" name="TextBox 27"/>
            <p:cNvSpPr txBox="1"/>
            <p:nvPr/>
          </p:nvSpPr>
          <p:spPr>
            <a:xfrm>
              <a:off x="3054170" y="1123957"/>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2" name="TextBox 59">
              <a:extLst>
                <a:ext uri="{FF2B5EF4-FFF2-40B4-BE49-F238E27FC236}">
                  <a16:creationId xmlns="" xmlns:a16="http://schemas.microsoft.com/office/drawing/2014/main" id="{A06853F2-0A33-0D4F-BE5D-CC34D3ADF9C7}"/>
                </a:ext>
              </a:extLst>
            </p:cNvPr>
            <p:cNvSpPr txBox="1"/>
            <p:nvPr/>
          </p:nvSpPr>
          <p:spPr>
            <a:xfrm>
              <a:off x="5592814" y="1140782"/>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3" name="TextBox 64">
              <a:extLst>
                <a:ext uri="{FF2B5EF4-FFF2-40B4-BE49-F238E27FC236}">
                  <a16:creationId xmlns="" xmlns:a16="http://schemas.microsoft.com/office/drawing/2014/main" id="{CB05DECA-74F9-F748-8102-FF9E5F23DFF9}"/>
                </a:ext>
              </a:extLst>
            </p:cNvPr>
            <p:cNvSpPr txBox="1"/>
            <p:nvPr/>
          </p:nvSpPr>
          <p:spPr>
            <a:xfrm>
              <a:off x="4813172" y="109317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4" name="TextBox 68">
              <a:extLst>
                <a:ext uri="{FF2B5EF4-FFF2-40B4-BE49-F238E27FC236}">
                  <a16:creationId xmlns="" xmlns:a16="http://schemas.microsoft.com/office/drawing/2014/main" id="{C80BD76F-3235-DA41-ADC3-1850155E8A42}"/>
                </a:ext>
              </a:extLst>
            </p:cNvPr>
            <p:cNvSpPr txBox="1"/>
            <p:nvPr/>
          </p:nvSpPr>
          <p:spPr>
            <a:xfrm rot="16200000">
              <a:off x="4871932" y="1421764"/>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grpSp>
      <p:grpSp>
        <p:nvGrpSpPr>
          <p:cNvPr id="9" name="Gruppo 8"/>
          <p:cNvGrpSpPr/>
          <p:nvPr/>
        </p:nvGrpSpPr>
        <p:grpSpPr>
          <a:xfrm>
            <a:off x="438597" y="3842668"/>
            <a:ext cx="6808359" cy="3057105"/>
            <a:chOff x="3239711" y="2924632"/>
            <a:chExt cx="5187957" cy="2167875"/>
          </a:xfrm>
        </p:grpSpPr>
        <p:pic>
          <p:nvPicPr>
            <p:cNvPr id="75" name="Picture 3">
              <a:extLst>
                <a:ext uri="{FF2B5EF4-FFF2-40B4-BE49-F238E27FC236}">
                  <a16:creationId xmlns="" xmlns:a16="http://schemas.microsoft.com/office/drawing/2014/main" id="{F723B4CE-FE28-9940-B257-04E6E7D09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05858" y="2924632"/>
              <a:ext cx="1729860" cy="2167875"/>
            </a:xfrm>
            <a:prstGeom prst="rect">
              <a:avLst/>
            </a:prstGeom>
          </p:spPr>
        </p:pic>
        <p:pic>
          <p:nvPicPr>
            <p:cNvPr id="76" name="Picture 2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239711" y="2940491"/>
              <a:ext cx="1867986" cy="2134371"/>
            </a:xfrm>
            <a:prstGeom prst="rect">
              <a:avLst/>
            </a:prstGeom>
          </p:spPr>
        </p:pic>
        <p:sp>
          <p:nvSpPr>
            <p:cNvPr id="77" name="TextBox 38">
              <a:extLst>
                <a:ext uri="{FF2B5EF4-FFF2-40B4-BE49-F238E27FC236}">
                  <a16:creationId xmlns="" xmlns:a16="http://schemas.microsoft.com/office/drawing/2014/main" id="{CF1E20CD-F1A4-F34E-8C08-D7A23D2D1381}"/>
                </a:ext>
              </a:extLst>
            </p:cNvPr>
            <p:cNvSpPr txBox="1"/>
            <p:nvPr/>
          </p:nvSpPr>
          <p:spPr>
            <a:xfrm>
              <a:off x="7574438" y="4813956"/>
              <a:ext cx="853230" cy="250990"/>
            </a:xfrm>
            <a:prstGeom prst="rect">
              <a:avLst/>
            </a:prstGeom>
            <a:solidFill>
              <a:schemeClr val="bg1"/>
            </a:solidFill>
          </p:spPr>
          <p:txBody>
            <a:bodyPr wrap="none" rtlCol="0">
              <a:spAutoFit/>
            </a:bodyPr>
            <a:lstStyle/>
            <a:p>
              <a:r>
                <a:rPr lang="en-US" sz="1700" dirty="0">
                  <a:solidFill>
                    <a:srgbClr val="002060"/>
                  </a:solidFill>
                  <a:latin typeface="+mj-lt"/>
                  <a:cs typeface="Calibri"/>
                </a:rPr>
                <a:t>M</a:t>
              </a:r>
              <a:r>
                <a:rPr lang="en-US" sz="1700" baseline="-25000" dirty="0">
                  <a:solidFill>
                    <a:srgbClr val="002060"/>
                  </a:solidFill>
                  <a:latin typeface="+mj-lt"/>
                  <a:cs typeface="Calibri"/>
                </a:rPr>
                <a:t>x </a:t>
              </a:r>
              <a:r>
                <a:rPr lang="en-US" sz="1700" dirty="0">
                  <a:solidFill>
                    <a:srgbClr val="002060"/>
                  </a:solidFill>
                  <a:latin typeface="+mj-lt"/>
                  <a:cs typeface="Calibri"/>
                </a:rPr>
                <a:t>(GeV)</a:t>
              </a:r>
            </a:p>
          </p:txBody>
        </p:sp>
        <p:sp>
          <p:nvSpPr>
            <p:cNvPr id="78" name="TextBox 29">
              <a:extLst>
                <a:ext uri="{FF2B5EF4-FFF2-40B4-BE49-F238E27FC236}">
                  <a16:creationId xmlns="" xmlns:a16="http://schemas.microsoft.com/office/drawing/2014/main" id="{4F101014-FED7-E74F-92EB-76C1D1E6E191}"/>
                </a:ext>
              </a:extLst>
            </p:cNvPr>
            <p:cNvSpPr txBox="1"/>
            <p:nvPr/>
          </p:nvSpPr>
          <p:spPr>
            <a:xfrm rot="16200000">
              <a:off x="3984195" y="3858166"/>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79" name="TextBox 30">
              <a:extLst>
                <a:ext uri="{FF2B5EF4-FFF2-40B4-BE49-F238E27FC236}">
                  <a16:creationId xmlns="" xmlns:a16="http://schemas.microsoft.com/office/drawing/2014/main" id="{6F384677-3F8F-0B4C-8DEF-172A2FE0AA82}"/>
                </a:ext>
              </a:extLst>
            </p:cNvPr>
            <p:cNvSpPr txBox="1"/>
            <p:nvPr/>
          </p:nvSpPr>
          <p:spPr>
            <a:xfrm rot="16200000">
              <a:off x="3646602" y="3679222"/>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0" name="TextBox 35">
              <a:extLst>
                <a:ext uri="{FF2B5EF4-FFF2-40B4-BE49-F238E27FC236}">
                  <a16:creationId xmlns="" xmlns:a16="http://schemas.microsoft.com/office/drawing/2014/main" id="{A122DA70-F7F5-3D41-8584-757AEC1BFC9C}"/>
                </a:ext>
              </a:extLst>
            </p:cNvPr>
            <p:cNvSpPr txBox="1"/>
            <p:nvPr/>
          </p:nvSpPr>
          <p:spPr>
            <a:xfrm rot="16200000">
              <a:off x="5878776" y="3759571"/>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1" name="TextBox 36">
              <a:extLst>
                <a:ext uri="{FF2B5EF4-FFF2-40B4-BE49-F238E27FC236}">
                  <a16:creationId xmlns="" xmlns:a16="http://schemas.microsoft.com/office/drawing/2014/main" id="{2ECE6065-1603-5C45-9BDE-3D196AFBAD5D}"/>
                </a:ext>
              </a:extLst>
            </p:cNvPr>
            <p:cNvSpPr txBox="1"/>
            <p:nvPr/>
          </p:nvSpPr>
          <p:spPr>
            <a:xfrm rot="16200000">
              <a:off x="6660370" y="3591170"/>
              <a:ext cx="1136354" cy="271070"/>
            </a:xfrm>
            <a:prstGeom prst="rect">
              <a:avLst/>
            </a:prstGeom>
            <a:noFill/>
          </p:spPr>
          <p:txBody>
            <a:bodyPr wrap="square" rtlCol="0">
              <a:spAutoFit/>
            </a:bodyPr>
            <a:lstStyle/>
            <a:p>
              <a:pPr algn="ctr"/>
              <a:r>
                <a:rPr lang="en-US" sz="1400" dirty="0">
                  <a:solidFill>
                    <a:srgbClr val="800000"/>
                  </a:solidFill>
                  <a:latin typeface="Comic Sans MS" panose="030F0902030302020204" pitchFamily="66" charset="0"/>
                </a:rPr>
                <a:t>3</a:t>
              </a:r>
              <a:r>
                <a:rPr lang="en-US" sz="1400" baseline="30000" dirty="0">
                  <a:solidFill>
                    <a:srgbClr val="800000"/>
                  </a:solidFill>
                  <a:latin typeface="Comic Sans MS" panose="030F0902030302020204" pitchFamily="66" charset="0"/>
                </a:rPr>
                <a:t>rd</a:t>
              </a:r>
              <a:r>
                <a:rPr lang="en-US" sz="1400" dirty="0">
                  <a:solidFill>
                    <a:srgbClr val="800000"/>
                  </a:solidFill>
                  <a:latin typeface="Comic Sans MS" panose="030F0902030302020204" pitchFamily="66" charset="0"/>
                </a:rPr>
                <a:t> N* region</a:t>
              </a:r>
            </a:p>
          </p:txBody>
        </p:sp>
        <p:sp>
          <p:nvSpPr>
            <p:cNvPr id="82" name="TextBox 37">
              <a:extLst>
                <a:ext uri="{FF2B5EF4-FFF2-40B4-BE49-F238E27FC236}">
                  <a16:creationId xmlns="" xmlns:a16="http://schemas.microsoft.com/office/drawing/2014/main" id="{2A1076AC-2309-8C48-BE98-C598599EF102}"/>
                </a:ext>
              </a:extLst>
            </p:cNvPr>
            <p:cNvSpPr txBox="1"/>
            <p:nvPr/>
          </p:nvSpPr>
          <p:spPr>
            <a:xfrm rot="16200000">
              <a:off x="6486303" y="3798227"/>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83" name="TextBox 39">
              <a:extLst>
                <a:ext uri="{FF2B5EF4-FFF2-40B4-BE49-F238E27FC236}">
                  <a16:creationId xmlns="" xmlns:a16="http://schemas.microsoft.com/office/drawing/2014/main" id="{8B9A33A5-CC63-F344-A3E6-AECD270C359F}"/>
                </a:ext>
              </a:extLst>
            </p:cNvPr>
            <p:cNvSpPr txBox="1"/>
            <p:nvPr/>
          </p:nvSpPr>
          <p:spPr>
            <a:xfrm rot="16200000">
              <a:off x="6439158" y="3608738"/>
              <a:ext cx="1171490" cy="271070"/>
            </a:xfrm>
            <a:prstGeom prst="rect">
              <a:avLst/>
            </a:prstGeom>
            <a:noFill/>
          </p:spPr>
          <p:txBody>
            <a:bodyPr wrap="square" rtlCol="0">
              <a:spAutoFit/>
            </a:bodyPr>
            <a:lstStyle/>
            <a:p>
              <a:r>
                <a:rPr lang="en-US" sz="1400" dirty="0">
                  <a:solidFill>
                    <a:srgbClr val="800000"/>
                  </a:solidFill>
                  <a:latin typeface="Comic Sans MS" panose="030F0902030302020204" pitchFamily="66" charset="0"/>
                </a:rPr>
                <a:t>2</a:t>
              </a:r>
              <a:r>
                <a:rPr lang="en-US" sz="1400" baseline="30000" dirty="0">
                  <a:solidFill>
                    <a:srgbClr val="800000"/>
                  </a:solidFill>
                  <a:latin typeface="Comic Sans MS" panose="030F0902030302020204" pitchFamily="66" charset="0"/>
                </a:rPr>
                <a:t>nd</a:t>
              </a:r>
              <a:r>
                <a:rPr lang="en-US" sz="1400" dirty="0">
                  <a:solidFill>
                    <a:srgbClr val="800000"/>
                  </a:solidFill>
                  <a:latin typeface="Comic Sans MS" panose="030F0902030302020204" pitchFamily="66" charset="0"/>
                </a:rPr>
                <a:t> N*region</a:t>
              </a:r>
            </a:p>
          </p:txBody>
        </p:sp>
        <p:sp>
          <p:nvSpPr>
            <p:cNvPr id="84" name="TextBox 28"/>
            <p:cNvSpPr txBox="1"/>
            <p:nvPr/>
          </p:nvSpPr>
          <p:spPr>
            <a:xfrm>
              <a:off x="3412923" y="298681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5" name="TextBox 60">
              <a:extLst>
                <a:ext uri="{FF2B5EF4-FFF2-40B4-BE49-F238E27FC236}">
                  <a16:creationId xmlns="" xmlns:a16="http://schemas.microsoft.com/office/drawing/2014/main" id="{4AD9728E-4228-284D-A1A1-D07790D8DB8B}"/>
                </a:ext>
              </a:extLst>
            </p:cNvPr>
            <p:cNvSpPr txBox="1"/>
            <p:nvPr/>
          </p:nvSpPr>
          <p:spPr>
            <a:xfrm>
              <a:off x="6007377" y="315852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7" name="TextBox 7"/>
            <p:cNvSpPr txBox="1"/>
            <p:nvPr/>
          </p:nvSpPr>
          <p:spPr>
            <a:xfrm>
              <a:off x="4050386" y="2965736"/>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88" name="TextBox 7"/>
            <p:cNvSpPr txBox="1"/>
            <p:nvPr/>
          </p:nvSpPr>
          <p:spPr>
            <a:xfrm>
              <a:off x="6299948" y="2940491"/>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grp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16</a:t>
            </a:fld>
            <a:endParaRPr lang="en-US"/>
          </a:p>
        </p:txBody>
      </p:sp>
      <p:pic>
        <p:nvPicPr>
          <p:cNvPr id="4" name="Immagine 3" descr="Schermata 2019-07-17 alle 10.01.4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1205" y="746324"/>
            <a:ext cx="3600400" cy="3040206"/>
          </a:xfrm>
          <a:prstGeom prst="rect">
            <a:avLst/>
          </a:prstGeom>
        </p:spPr>
      </p:pic>
      <p:pic>
        <p:nvPicPr>
          <p:cNvPr id="124" name="Picture 34">
            <a:extLst>
              <a:ext uri="{FF2B5EF4-FFF2-40B4-BE49-F238E27FC236}">
                <a16:creationId xmlns:a16="http://schemas.microsoft.com/office/drawing/2014/main" xmlns="" id="{ABA9B7DA-9A9B-0742-8224-01B81F9EFD12}"/>
              </a:ext>
            </a:extLst>
          </p:cNvPr>
          <p:cNvPicPr>
            <a:picLocks/>
          </p:cNvPicPr>
          <p:nvPr/>
        </p:nvPicPr>
        <p:blipFill rotWithShape="1">
          <a:blip r:embed="rId8"/>
          <a:srcRect l="-1188" r="-1"/>
          <a:stretch/>
        </p:blipFill>
        <p:spPr>
          <a:xfrm>
            <a:off x="6631285" y="4058692"/>
            <a:ext cx="3024336" cy="2736304"/>
          </a:xfrm>
          <a:prstGeom prst="rect">
            <a:avLst/>
          </a:prstGeom>
        </p:spPr>
      </p:pic>
      <p:sp>
        <p:nvSpPr>
          <p:cNvPr id="125" name="TextBox 50">
            <a:extLst>
              <a:ext uri="{FF2B5EF4-FFF2-40B4-BE49-F238E27FC236}">
                <a16:creationId xmlns:a16="http://schemas.microsoft.com/office/drawing/2014/main" xmlns="" id="{3A2DE851-F182-6145-BEDF-0CFE7FEA7913}"/>
              </a:ext>
            </a:extLst>
          </p:cNvPr>
          <p:cNvSpPr txBox="1"/>
          <p:nvPr/>
        </p:nvSpPr>
        <p:spPr>
          <a:xfrm>
            <a:off x="7709123" y="4104317"/>
            <a:ext cx="1261852" cy="369332"/>
          </a:xfrm>
          <a:prstGeom prst="rect">
            <a:avLst/>
          </a:prstGeom>
          <a:noFill/>
        </p:spPr>
        <p:txBody>
          <a:bodyPr wrap="square" rtlCol="0">
            <a:spAutoFit/>
          </a:bodyPr>
          <a:lstStyle/>
          <a:p>
            <a:r>
              <a:rPr lang="en-US" sz="1800" b="0" dirty="0">
                <a:solidFill>
                  <a:srgbClr val="000090"/>
                </a:solidFill>
                <a:latin typeface="+mj-lt"/>
              </a:rPr>
              <a:t>10.6 GeV</a:t>
            </a:r>
          </a:p>
        </p:txBody>
      </p:sp>
      <p:sp>
        <p:nvSpPr>
          <p:cNvPr id="126" name="TextBox 35">
            <a:extLst>
              <a:ext uri="{FF2B5EF4-FFF2-40B4-BE49-F238E27FC236}">
                <a16:creationId xmlns:a16="http://schemas.microsoft.com/office/drawing/2014/main" xmlns="" id="{A122DA70-F7F5-3D41-8584-757AEC1BFC9C}"/>
              </a:ext>
            </a:extLst>
          </p:cNvPr>
          <p:cNvSpPr txBox="1"/>
          <p:nvPr/>
        </p:nvSpPr>
        <p:spPr>
          <a:xfrm rot="16200000">
            <a:off x="7064555" y="5929678"/>
            <a:ext cx="691215" cy="261610"/>
          </a:xfrm>
          <a:prstGeom prst="rect">
            <a:avLst/>
          </a:prstGeom>
          <a:noFill/>
        </p:spPr>
        <p:txBody>
          <a:bodyPr wrap="none" rtlCol="0">
            <a:spAutoFit/>
          </a:bodyPr>
          <a:lstStyle/>
          <a:p>
            <a:r>
              <a:rPr lang="en-US" sz="1100" b="0" dirty="0">
                <a:solidFill>
                  <a:srgbClr val="800000"/>
                </a:solidFill>
                <a:latin typeface="Comic Sans MS" panose="030F0902030302020204" pitchFamily="66" charset="0"/>
              </a:rPr>
              <a:t>neutron</a:t>
            </a:r>
          </a:p>
        </p:txBody>
      </p:sp>
      <p:sp>
        <p:nvSpPr>
          <p:cNvPr id="127" name="TextBox 37">
            <a:extLst>
              <a:ext uri="{FF2B5EF4-FFF2-40B4-BE49-F238E27FC236}">
                <a16:creationId xmlns:a16="http://schemas.microsoft.com/office/drawing/2014/main" xmlns="" id="{2A1076AC-2309-8C48-BE98-C598599EF102}"/>
              </a:ext>
            </a:extLst>
          </p:cNvPr>
          <p:cNvSpPr txBox="1"/>
          <p:nvPr/>
        </p:nvSpPr>
        <p:spPr>
          <a:xfrm rot="16200000">
            <a:off x="7235695" y="5830546"/>
            <a:ext cx="780983" cy="261610"/>
          </a:xfrm>
          <a:prstGeom prst="rect">
            <a:avLst/>
          </a:prstGeom>
          <a:noFill/>
        </p:spPr>
        <p:txBody>
          <a:bodyPr wrap="none" rtlCol="0">
            <a:spAutoFit/>
          </a:bodyPr>
          <a:lstStyle/>
          <a:p>
            <a:r>
              <a:rPr lang="en-US" sz="1100" b="0" dirty="0">
                <a:solidFill>
                  <a:srgbClr val="800000"/>
                </a:solidFill>
                <a:latin typeface="Comic Sans MS" panose="030F0902030302020204" pitchFamily="66" charset="0"/>
              </a:rPr>
              <a:t>Δ</a:t>
            </a:r>
            <a:r>
              <a:rPr lang="en-US" sz="1100" b="0" baseline="30000" dirty="0">
                <a:solidFill>
                  <a:srgbClr val="800000"/>
                </a:solidFill>
                <a:latin typeface="Comic Sans MS" panose="030F0902030302020204" pitchFamily="66" charset="0"/>
              </a:rPr>
              <a:t>0</a:t>
            </a:r>
            <a:r>
              <a:rPr lang="en-US" sz="1100" b="0" dirty="0">
                <a:solidFill>
                  <a:srgbClr val="800000"/>
                </a:solidFill>
                <a:latin typeface="Comic Sans MS" panose="030F0902030302020204" pitchFamily="66" charset="0"/>
              </a:rPr>
              <a:t>(1232)</a:t>
            </a:r>
          </a:p>
        </p:txBody>
      </p:sp>
      <p:sp>
        <p:nvSpPr>
          <p:cNvPr id="130" name="TextBox 36">
            <a:extLst>
              <a:ext uri="{FF2B5EF4-FFF2-40B4-BE49-F238E27FC236}">
                <a16:creationId xmlns:a16="http://schemas.microsoft.com/office/drawing/2014/main" xmlns="" id="{2ECE6065-1603-5C45-9BDE-3D196AFBAD5D}"/>
              </a:ext>
            </a:extLst>
          </p:cNvPr>
          <p:cNvSpPr txBox="1"/>
          <p:nvPr/>
        </p:nvSpPr>
        <p:spPr>
          <a:xfrm rot="16200000">
            <a:off x="7419284" y="5646958"/>
            <a:ext cx="1133885" cy="261610"/>
          </a:xfrm>
          <a:prstGeom prst="rect">
            <a:avLst/>
          </a:prstGeom>
          <a:noFill/>
        </p:spPr>
        <p:txBody>
          <a:bodyPr wrap="square" rtlCol="0">
            <a:spAutoFit/>
          </a:bodyPr>
          <a:lstStyle/>
          <a:p>
            <a:pPr algn="ctr"/>
            <a:r>
              <a:rPr lang="en-US" sz="1100" b="0" dirty="0">
                <a:solidFill>
                  <a:srgbClr val="800000"/>
                </a:solidFill>
                <a:latin typeface="Comic Sans MS" panose="030F0902030302020204" pitchFamily="66" charset="0"/>
              </a:rPr>
              <a:t>3</a:t>
            </a:r>
            <a:r>
              <a:rPr lang="en-US" sz="1100" b="0" baseline="30000" dirty="0">
                <a:solidFill>
                  <a:srgbClr val="800000"/>
                </a:solidFill>
                <a:latin typeface="Comic Sans MS" panose="030F0902030302020204" pitchFamily="66" charset="0"/>
              </a:rPr>
              <a:t>rd</a:t>
            </a:r>
            <a:r>
              <a:rPr lang="en-US" sz="1100" b="0" dirty="0">
                <a:solidFill>
                  <a:srgbClr val="800000"/>
                </a:solidFill>
                <a:latin typeface="Comic Sans MS" panose="030F0902030302020204" pitchFamily="66" charset="0"/>
              </a:rPr>
              <a:t> N* region</a:t>
            </a:r>
          </a:p>
        </p:txBody>
      </p:sp>
      <p:sp>
        <p:nvSpPr>
          <p:cNvPr id="131" name="TextBox 39">
            <a:extLst>
              <a:ext uri="{FF2B5EF4-FFF2-40B4-BE49-F238E27FC236}">
                <a16:creationId xmlns:a16="http://schemas.microsoft.com/office/drawing/2014/main" xmlns="" id="{8B9A33A5-CC63-F344-A3E6-AECD270C359F}"/>
              </a:ext>
            </a:extLst>
          </p:cNvPr>
          <p:cNvSpPr txBox="1"/>
          <p:nvPr/>
        </p:nvSpPr>
        <p:spPr>
          <a:xfrm rot="16200000">
            <a:off x="7292931" y="5557286"/>
            <a:ext cx="1098559" cy="261610"/>
          </a:xfrm>
          <a:prstGeom prst="rect">
            <a:avLst/>
          </a:prstGeom>
          <a:noFill/>
        </p:spPr>
        <p:txBody>
          <a:bodyPr wrap="square" rtlCol="0">
            <a:spAutoFit/>
          </a:bodyPr>
          <a:lstStyle/>
          <a:p>
            <a:r>
              <a:rPr lang="en-US" sz="1100" b="0" dirty="0">
                <a:solidFill>
                  <a:srgbClr val="800000"/>
                </a:solidFill>
                <a:latin typeface="Comic Sans MS" panose="030F0902030302020204" pitchFamily="66" charset="0"/>
              </a:rPr>
              <a:t>2</a:t>
            </a:r>
            <a:r>
              <a:rPr lang="en-US" sz="1100" b="0" baseline="30000" dirty="0">
                <a:solidFill>
                  <a:srgbClr val="800000"/>
                </a:solidFill>
                <a:latin typeface="Comic Sans MS" panose="030F0902030302020204" pitchFamily="66" charset="0"/>
              </a:rPr>
              <a:t>nd</a:t>
            </a:r>
            <a:r>
              <a:rPr lang="en-US" sz="1100" b="0" dirty="0">
                <a:solidFill>
                  <a:srgbClr val="800000"/>
                </a:solidFill>
                <a:latin typeface="Comic Sans MS" panose="030F0902030302020204" pitchFamily="66" charset="0"/>
              </a:rPr>
              <a:t> N* region</a:t>
            </a:r>
          </a:p>
        </p:txBody>
      </p:sp>
      <p:sp>
        <p:nvSpPr>
          <p:cNvPr id="132" name="TextBox 59">
            <a:extLst>
              <a:ext uri="{FF2B5EF4-FFF2-40B4-BE49-F238E27FC236}">
                <a16:creationId xmlns="" xmlns:a16="http://schemas.microsoft.com/office/drawing/2014/main" id="{A06853F2-0A33-0D4F-BE5D-CC34D3ADF9C7}"/>
              </a:ext>
            </a:extLst>
          </p:cNvPr>
          <p:cNvSpPr txBox="1"/>
          <p:nvPr/>
        </p:nvSpPr>
        <p:spPr>
          <a:xfrm>
            <a:off x="6631285" y="1466404"/>
            <a:ext cx="789643" cy="323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133" name="TextBox 60">
            <a:extLst>
              <a:ext uri="{FF2B5EF4-FFF2-40B4-BE49-F238E27FC236}">
                <a16:creationId xmlns="" xmlns:a16="http://schemas.microsoft.com/office/drawing/2014/main" id="{4AD9728E-4228-284D-A1A1-D07790D8DB8B}"/>
              </a:ext>
            </a:extLst>
          </p:cNvPr>
          <p:cNvSpPr txBox="1"/>
          <p:nvPr/>
        </p:nvSpPr>
        <p:spPr>
          <a:xfrm>
            <a:off x="6775301" y="4202708"/>
            <a:ext cx="966931" cy="323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Tree>
    <p:extLst>
      <p:ext uri="{BB962C8B-B14F-4D97-AF65-F5344CB8AC3E}">
        <p14:creationId xmlns:p14="http://schemas.microsoft.com/office/powerpoint/2010/main" val="1484109908"/>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a:t>Inclusive and semi-inclusive </a:t>
            </a:r>
            <a:r>
              <a:rPr lang="en-US" sz="3300" kern="0" dirty="0" smtClean="0"/>
              <a:t>Electron Scattering</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8" name="Gruppo 7"/>
          <p:cNvGrpSpPr/>
          <p:nvPr/>
        </p:nvGrpSpPr>
        <p:grpSpPr>
          <a:xfrm>
            <a:off x="150565" y="890340"/>
            <a:ext cx="5904656" cy="3128599"/>
            <a:chOff x="1860532" y="722592"/>
            <a:chExt cx="4839927" cy="2218573"/>
          </a:xfrm>
        </p:grpSpPr>
        <p:grpSp>
          <p:nvGrpSpPr>
            <p:cNvPr id="6" name="Gruppo 5"/>
            <p:cNvGrpSpPr/>
            <p:nvPr/>
          </p:nvGrpSpPr>
          <p:grpSpPr>
            <a:xfrm>
              <a:off x="1860532" y="722592"/>
              <a:ext cx="4839927" cy="2218573"/>
              <a:chOff x="1860532" y="722592"/>
              <a:chExt cx="4839927" cy="2218573"/>
            </a:xfrm>
          </p:grpSpPr>
          <p:grpSp>
            <p:nvGrpSpPr>
              <p:cNvPr id="5" name="Gruppo 4"/>
              <p:cNvGrpSpPr/>
              <p:nvPr/>
            </p:nvGrpSpPr>
            <p:grpSpPr>
              <a:xfrm>
                <a:off x="1860532" y="722592"/>
                <a:ext cx="4839927" cy="2218573"/>
                <a:chOff x="1860532" y="722592"/>
                <a:chExt cx="4839927" cy="2218573"/>
              </a:xfrm>
            </p:grpSpPr>
            <p:pic>
              <p:nvPicPr>
                <p:cNvPr id="44" name="Picture 70">
                  <a:extLst>
                    <a:ext uri="{FF2B5EF4-FFF2-40B4-BE49-F238E27FC236}">
                      <a16:creationId xmlns="" xmlns:a16="http://schemas.microsoft.com/office/drawing/2014/main" id="{97951E22-0FEA-CE43-8E2C-8A2CA8EED4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883"/>
                <a:stretch/>
              </p:blipFill>
              <p:spPr>
                <a:xfrm>
                  <a:off x="1860532" y="722592"/>
                  <a:ext cx="2233130" cy="2218573"/>
                </a:xfrm>
                <a:prstGeom prst="rect">
                  <a:avLst/>
                </a:prstGeom>
              </p:spPr>
            </p:pic>
            <p:pic>
              <p:nvPicPr>
                <p:cNvPr id="45" name="Picture 2">
                  <a:extLst>
                    <a:ext uri="{FF2B5EF4-FFF2-40B4-BE49-F238E27FC236}">
                      <a16:creationId xmlns="" xmlns:a16="http://schemas.microsoft.com/office/drawing/2014/main" id="{02321BE6-ED8A-AF4F-B103-1AFC0E401D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6830" y="724566"/>
                  <a:ext cx="2223629" cy="2152692"/>
                </a:xfrm>
                <a:prstGeom prst="rect">
                  <a:avLst/>
                </a:prstGeom>
              </p:spPr>
            </p:pic>
          </p:grpSp>
          <p:sp>
            <p:nvSpPr>
              <p:cNvPr id="55" name="TextBox 10">
                <a:extLst>
                  <a:ext uri="{FF2B5EF4-FFF2-40B4-BE49-F238E27FC236}">
                    <a16:creationId xmlns="" xmlns:a16="http://schemas.microsoft.com/office/drawing/2014/main" id="{F0E7A4D8-8F92-3C41-B7B2-9463EEE418B6}"/>
                  </a:ext>
                </a:extLst>
              </p:cNvPr>
              <p:cNvSpPr txBox="1"/>
              <p:nvPr/>
            </p:nvSpPr>
            <p:spPr>
              <a:xfrm rot="16200000">
                <a:off x="2441997"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6" name="TextBox 11">
                <a:extLst>
                  <a:ext uri="{FF2B5EF4-FFF2-40B4-BE49-F238E27FC236}">
                    <a16:creationId xmlns="" xmlns:a16="http://schemas.microsoft.com/office/drawing/2014/main" id="{65F0E3F4-E0AB-9C43-B256-8897830BB01C}"/>
                  </a:ext>
                </a:extLst>
              </p:cNvPr>
              <p:cNvSpPr txBox="1"/>
              <p:nvPr/>
            </p:nvSpPr>
            <p:spPr>
              <a:xfrm rot="16200000">
                <a:off x="2503699" y="2135988"/>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sp>
            <p:nvSpPr>
              <p:cNvPr id="57" name="TextBox 10">
                <a:extLst>
                  <a:ext uri="{FF2B5EF4-FFF2-40B4-BE49-F238E27FC236}">
                    <a16:creationId xmlns="" xmlns:a16="http://schemas.microsoft.com/office/drawing/2014/main" id="{F0E7A4D8-8F92-3C41-B7B2-9463EEE418B6}"/>
                  </a:ext>
                </a:extLst>
              </p:cNvPr>
              <p:cNvSpPr txBox="1"/>
              <p:nvPr/>
            </p:nvSpPr>
            <p:spPr>
              <a:xfrm rot="16200000">
                <a:off x="5015144"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8" name="TextBox 11">
                <a:extLst>
                  <a:ext uri="{FF2B5EF4-FFF2-40B4-BE49-F238E27FC236}">
                    <a16:creationId xmlns="" xmlns:a16="http://schemas.microsoft.com/office/drawing/2014/main" id="{65F0E3F4-E0AB-9C43-B256-8897830BB01C}"/>
                  </a:ext>
                </a:extLst>
              </p:cNvPr>
              <p:cNvSpPr txBox="1"/>
              <p:nvPr/>
            </p:nvSpPr>
            <p:spPr>
              <a:xfrm rot="16200000">
                <a:off x="5065456" y="1970993"/>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grpSp>
        <p:sp>
          <p:nvSpPr>
            <p:cNvPr id="46" name="TextBox 7"/>
            <p:cNvSpPr txBox="1"/>
            <p:nvPr/>
          </p:nvSpPr>
          <p:spPr>
            <a:xfrm>
              <a:off x="2575330" y="724566"/>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48" name="TextBox 7"/>
            <p:cNvSpPr txBox="1"/>
            <p:nvPr/>
          </p:nvSpPr>
          <p:spPr>
            <a:xfrm>
              <a:off x="5092416" y="730721"/>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sp>
          <p:nvSpPr>
            <p:cNvPr id="49" name="TextBox 18"/>
            <p:cNvSpPr txBox="1"/>
            <p:nvPr/>
          </p:nvSpPr>
          <p:spPr>
            <a:xfrm rot="16200000">
              <a:off x="2347146" y="1415655"/>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sp>
          <p:nvSpPr>
            <p:cNvPr id="50" name="TextBox 22"/>
            <p:cNvSpPr txBox="1"/>
            <p:nvPr/>
          </p:nvSpPr>
          <p:spPr>
            <a:xfrm>
              <a:off x="2294102" y="75975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1" name="TextBox 27"/>
            <p:cNvSpPr txBox="1"/>
            <p:nvPr/>
          </p:nvSpPr>
          <p:spPr>
            <a:xfrm>
              <a:off x="3054170" y="1123957"/>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2" name="TextBox 59">
              <a:extLst>
                <a:ext uri="{FF2B5EF4-FFF2-40B4-BE49-F238E27FC236}">
                  <a16:creationId xmlns="" xmlns:a16="http://schemas.microsoft.com/office/drawing/2014/main" id="{A06853F2-0A33-0D4F-BE5D-CC34D3ADF9C7}"/>
                </a:ext>
              </a:extLst>
            </p:cNvPr>
            <p:cNvSpPr txBox="1"/>
            <p:nvPr/>
          </p:nvSpPr>
          <p:spPr>
            <a:xfrm>
              <a:off x="5592814" y="1140782"/>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3" name="TextBox 64">
              <a:extLst>
                <a:ext uri="{FF2B5EF4-FFF2-40B4-BE49-F238E27FC236}">
                  <a16:creationId xmlns="" xmlns:a16="http://schemas.microsoft.com/office/drawing/2014/main" id="{CB05DECA-74F9-F748-8102-FF9E5F23DFF9}"/>
                </a:ext>
              </a:extLst>
            </p:cNvPr>
            <p:cNvSpPr txBox="1"/>
            <p:nvPr/>
          </p:nvSpPr>
          <p:spPr>
            <a:xfrm>
              <a:off x="4813172" y="109317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4" name="TextBox 68">
              <a:extLst>
                <a:ext uri="{FF2B5EF4-FFF2-40B4-BE49-F238E27FC236}">
                  <a16:creationId xmlns="" xmlns:a16="http://schemas.microsoft.com/office/drawing/2014/main" id="{C80BD76F-3235-DA41-ADC3-1850155E8A42}"/>
                </a:ext>
              </a:extLst>
            </p:cNvPr>
            <p:cNvSpPr txBox="1"/>
            <p:nvPr/>
          </p:nvSpPr>
          <p:spPr>
            <a:xfrm rot="16200000">
              <a:off x="4871932" y="1421764"/>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grpSp>
      <p:grpSp>
        <p:nvGrpSpPr>
          <p:cNvPr id="9" name="Gruppo 8"/>
          <p:cNvGrpSpPr/>
          <p:nvPr/>
        </p:nvGrpSpPr>
        <p:grpSpPr>
          <a:xfrm>
            <a:off x="438597" y="3842668"/>
            <a:ext cx="6808359" cy="3057105"/>
            <a:chOff x="3239711" y="2924632"/>
            <a:chExt cx="5187957" cy="2167875"/>
          </a:xfrm>
        </p:grpSpPr>
        <p:pic>
          <p:nvPicPr>
            <p:cNvPr id="75" name="Picture 3">
              <a:extLst>
                <a:ext uri="{FF2B5EF4-FFF2-40B4-BE49-F238E27FC236}">
                  <a16:creationId xmlns="" xmlns:a16="http://schemas.microsoft.com/office/drawing/2014/main" id="{F723B4CE-FE28-9940-B257-04E6E7D09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05858" y="2924632"/>
              <a:ext cx="1729860" cy="2167875"/>
            </a:xfrm>
            <a:prstGeom prst="rect">
              <a:avLst/>
            </a:prstGeom>
          </p:spPr>
        </p:pic>
        <p:pic>
          <p:nvPicPr>
            <p:cNvPr id="76" name="Picture 2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239711" y="2940491"/>
              <a:ext cx="1867986" cy="2134371"/>
            </a:xfrm>
            <a:prstGeom prst="rect">
              <a:avLst/>
            </a:prstGeom>
          </p:spPr>
        </p:pic>
        <p:sp>
          <p:nvSpPr>
            <p:cNvPr id="77" name="TextBox 38">
              <a:extLst>
                <a:ext uri="{FF2B5EF4-FFF2-40B4-BE49-F238E27FC236}">
                  <a16:creationId xmlns="" xmlns:a16="http://schemas.microsoft.com/office/drawing/2014/main" id="{CF1E20CD-F1A4-F34E-8C08-D7A23D2D1381}"/>
                </a:ext>
              </a:extLst>
            </p:cNvPr>
            <p:cNvSpPr txBox="1"/>
            <p:nvPr/>
          </p:nvSpPr>
          <p:spPr>
            <a:xfrm>
              <a:off x="7574438" y="4813956"/>
              <a:ext cx="853230" cy="250990"/>
            </a:xfrm>
            <a:prstGeom prst="rect">
              <a:avLst/>
            </a:prstGeom>
            <a:solidFill>
              <a:schemeClr val="bg1"/>
            </a:solidFill>
          </p:spPr>
          <p:txBody>
            <a:bodyPr wrap="none" rtlCol="0">
              <a:spAutoFit/>
            </a:bodyPr>
            <a:lstStyle/>
            <a:p>
              <a:r>
                <a:rPr lang="en-US" sz="1700" dirty="0">
                  <a:solidFill>
                    <a:srgbClr val="002060"/>
                  </a:solidFill>
                  <a:latin typeface="+mj-lt"/>
                  <a:cs typeface="Calibri"/>
                </a:rPr>
                <a:t>M</a:t>
              </a:r>
              <a:r>
                <a:rPr lang="en-US" sz="1700" baseline="-25000" dirty="0">
                  <a:solidFill>
                    <a:srgbClr val="002060"/>
                  </a:solidFill>
                  <a:latin typeface="+mj-lt"/>
                  <a:cs typeface="Calibri"/>
                </a:rPr>
                <a:t>x </a:t>
              </a:r>
              <a:r>
                <a:rPr lang="en-US" sz="1700" dirty="0">
                  <a:solidFill>
                    <a:srgbClr val="002060"/>
                  </a:solidFill>
                  <a:latin typeface="+mj-lt"/>
                  <a:cs typeface="Calibri"/>
                </a:rPr>
                <a:t>(GeV)</a:t>
              </a:r>
            </a:p>
          </p:txBody>
        </p:sp>
        <p:sp>
          <p:nvSpPr>
            <p:cNvPr id="78" name="TextBox 29">
              <a:extLst>
                <a:ext uri="{FF2B5EF4-FFF2-40B4-BE49-F238E27FC236}">
                  <a16:creationId xmlns="" xmlns:a16="http://schemas.microsoft.com/office/drawing/2014/main" id="{4F101014-FED7-E74F-92EB-76C1D1E6E191}"/>
                </a:ext>
              </a:extLst>
            </p:cNvPr>
            <p:cNvSpPr txBox="1"/>
            <p:nvPr/>
          </p:nvSpPr>
          <p:spPr>
            <a:xfrm rot="16200000">
              <a:off x="3984195" y="3858166"/>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79" name="TextBox 30">
              <a:extLst>
                <a:ext uri="{FF2B5EF4-FFF2-40B4-BE49-F238E27FC236}">
                  <a16:creationId xmlns="" xmlns:a16="http://schemas.microsoft.com/office/drawing/2014/main" id="{6F384677-3F8F-0B4C-8DEF-172A2FE0AA82}"/>
                </a:ext>
              </a:extLst>
            </p:cNvPr>
            <p:cNvSpPr txBox="1"/>
            <p:nvPr/>
          </p:nvSpPr>
          <p:spPr>
            <a:xfrm rot="16200000">
              <a:off x="3646602" y="3679222"/>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0" name="TextBox 35">
              <a:extLst>
                <a:ext uri="{FF2B5EF4-FFF2-40B4-BE49-F238E27FC236}">
                  <a16:creationId xmlns="" xmlns:a16="http://schemas.microsoft.com/office/drawing/2014/main" id="{A122DA70-F7F5-3D41-8584-757AEC1BFC9C}"/>
                </a:ext>
              </a:extLst>
            </p:cNvPr>
            <p:cNvSpPr txBox="1"/>
            <p:nvPr/>
          </p:nvSpPr>
          <p:spPr>
            <a:xfrm rot="16200000">
              <a:off x="5878776" y="3759571"/>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1" name="TextBox 36">
              <a:extLst>
                <a:ext uri="{FF2B5EF4-FFF2-40B4-BE49-F238E27FC236}">
                  <a16:creationId xmlns="" xmlns:a16="http://schemas.microsoft.com/office/drawing/2014/main" id="{2ECE6065-1603-5C45-9BDE-3D196AFBAD5D}"/>
                </a:ext>
              </a:extLst>
            </p:cNvPr>
            <p:cNvSpPr txBox="1"/>
            <p:nvPr/>
          </p:nvSpPr>
          <p:spPr>
            <a:xfrm rot="16200000">
              <a:off x="6660370" y="3591170"/>
              <a:ext cx="1136354" cy="271070"/>
            </a:xfrm>
            <a:prstGeom prst="rect">
              <a:avLst/>
            </a:prstGeom>
            <a:noFill/>
          </p:spPr>
          <p:txBody>
            <a:bodyPr wrap="square" rtlCol="0">
              <a:spAutoFit/>
            </a:bodyPr>
            <a:lstStyle/>
            <a:p>
              <a:pPr algn="ctr"/>
              <a:r>
                <a:rPr lang="en-US" sz="1400" dirty="0">
                  <a:solidFill>
                    <a:srgbClr val="800000"/>
                  </a:solidFill>
                  <a:latin typeface="Comic Sans MS" panose="030F0902030302020204" pitchFamily="66" charset="0"/>
                </a:rPr>
                <a:t>3</a:t>
              </a:r>
              <a:r>
                <a:rPr lang="en-US" sz="1400" baseline="30000" dirty="0">
                  <a:solidFill>
                    <a:srgbClr val="800000"/>
                  </a:solidFill>
                  <a:latin typeface="Comic Sans MS" panose="030F0902030302020204" pitchFamily="66" charset="0"/>
                </a:rPr>
                <a:t>rd</a:t>
              </a:r>
              <a:r>
                <a:rPr lang="en-US" sz="1400" dirty="0">
                  <a:solidFill>
                    <a:srgbClr val="800000"/>
                  </a:solidFill>
                  <a:latin typeface="Comic Sans MS" panose="030F0902030302020204" pitchFamily="66" charset="0"/>
                </a:rPr>
                <a:t> N* region</a:t>
              </a:r>
            </a:p>
          </p:txBody>
        </p:sp>
        <p:sp>
          <p:nvSpPr>
            <p:cNvPr id="82" name="TextBox 37">
              <a:extLst>
                <a:ext uri="{FF2B5EF4-FFF2-40B4-BE49-F238E27FC236}">
                  <a16:creationId xmlns="" xmlns:a16="http://schemas.microsoft.com/office/drawing/2014/main" id="{2A1076AC-2309-8C48-BE98-C598599EF102}"/>
                </a:ext>
              </a:extLst>
            </p:cNvPr>
            <p:cNvSpPr txBox="1"/>
            <p:nvPr/>
          </p:nvSpPr>
          <p:spPr>
            <a:xfrm rot="16200000">
              <a:off x="6486303" y="3798227"/>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83" name="TextBox 39">
              <a:extLst>
                <a:ext uri="{FF2B5EF4-FFF2-40B4-BE49-F238E27FC236}">
                  <a16:creationId xmlns="" xmlns:a16="http://schemas.microsoft.com/office/drawing/2014/main" id="{8B9A33A5-CC63-F344-A3E6-AECD270C359F}"/>
                </a:ext>
              </a:extLst>
            </p:cNvPr>
            <p:cNvSpPr txBox="1"/>
            <p:nvPr/>
          </p:nvSpPr>
          <p:spPr>
            <a:xfrm rot="16200000">
              <a:off x="6439158" y="3608738"/>
              <a:ext cx="1171490" cy="271070"/>
            </a:xfrm>
            <a:prstGeom prst="rect">
              <a:avLst/>
            </a:prstGeom>
            <a:noFill/>
          </p:spPr>
          <p:txBody>
            <a:bodyPr wrap="square" rtlCol="0">
              <a:spAutoFit/>
            </a:bodyPr>
            <a:lstStyle/>
            <a:p>
              <a:r>
                <a:rPr lang="en-US" sz="1400" dirty="0">
                  <a:solidFill>
                    <a:srgbClr val="800000"/>
                  </a:solidFill>
                  <a:latin typeface="Comic Sans MS" panose="030F0902030302020204" pitchFamily="66" charset="0"/>
                </a:rPr>
                <a:t>2</a:t>
              </a:r>
              <a:r>
                <a:rPr lang="en-US" sz="1400" baseline="30000" dirty="0">
                  <a:solidFill>
                    <a:srgbClr val="800000"/>
                  </a:solidFill>
                  <a:latin typeface="Comic Sans MS" panose="030F0902030302020204" pitchFamily="66" charset="0"/>
                </a:rPr>
                <a:t>nd</a:t>
              </a:r>
              <a:r>
                <a:rPr lang="en-US" sz="1400" dirty="0">
                  <a:solidFill>
                    <a:srgbClr val="800000"/>
                  </a:solidFill>
                  <a:latin typeface="Comic Sans MS" panose="030F0902030302020204" pitchFamily="66" charset="0"/>
                </a:rPr>
                <a:t> N*region</a:t>
              </a:r>
            </a:p>
          </p:txBody>
        </p:sp>
        <p:sp>
          <p:nvSpPr>
            <p:cNvPr id="84" name="TextBox 28"/>
            <p:cNvSpPr txBox="1"/>
            <p:nvPr/>
          </p:nvSpPr>
          <p:spPr>
            <a:xfrm>
              <a:off x="3412923" y="298681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5" name="TextBox 60">
              <a:extLst>
                <a:ext uri="{FF2B5EF4-FFF2-40B4-BE49-F238E27FC236}">
                  <a16:creationId xmlns="" xmlns:a16="http://schemas.microsoft.com/office/drawing/2014/main" id="{4AD9728E-4228-284D-A1A1-D07790D8DB8B}"/>
                </a:ext>
              </a:extLst>
            </p:cNvPr>
            <p:cNvSpPr txBox="1"/>
            <p:nvPr/>
          </p:nvSpPr>
          <p:spPr>
            <a:xfrm>
              <a:off x="6007377" y="315852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7" name="TextBox 7"/>
            <p:cNvSpPr txBox="1"/>
            <p:nvPr/>
          </p:nvSpPr>
          <p:spPr>
            <a:xfrm>
              <a:off x="4050386" y="2965736"/>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88" name="TextBox 7"/>
            <p:cNvSpPr txBox="1"/>
            <p:nvPr/>
          </p:nvSpPr>
          <p:spPr>
            <a:xfrm>
              <a:off x="6299948" y="2940491"/>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grp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17</a:t>
            </a:fld>
            <a:endParaRPr lang="en-US"/>
          </a:p>
        </p:txBody>
      </p:sp>
      <p:pic>
        <p:nvPicPr>
          <p:cNvPr id="4" name="Immagine 3" descr="Schermata 2019-07-17 alle 10.01.4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1205" y="746324"/>
            <a:ext cx="3600400" cy="3040206"/>
          </a:xfrm>
          <a:prstGeom prst="rect">
            <a:avLst/>
          </a:prstGeom>
        </p:spPr>
      </p:pic>
      <p:pic>
        <p:nvPicPr>
          <p:cNvPr id="124" name="Picture 34">
            <a:extLst>
              <a:ext uri="{FF2B5EF4-FFF2-40B4-BE49-F238E27FC236}">
                <a16:creationId xmlns:a16="http://schemas.microsoft.com/office/drawing/2014/main" xmlns="" id="{ABA9B7DA-9A9B-0742-8224-01B81F9EFD12}"/>
              </a:ext>
            </a:extLst>
          </p:cNvPr>
          <p:cNvPicPr>
            <a:picLocks/>
          </p:cNvPicPr>
          <p:nvPr/>
        </p:nvPicPr>
        <p:blipFill rotWithShape="1">
          <a:blip r:embed="rId8"/>
          <a:srcRect l="-1188" r="-1"/>
          <a:stretch/>
        </p:blipFill>
        <p:spPr>
          <a:xfrm>
            <a:off x="6631285" y="4058692"/>
            <a:ext cx="3024336" cy="2736304"/>
          </a:xfrm>
          <a:prstGeom prst="rect">
            <a:avLst/>
          </a:prstGeom>
        </p:spPr>
      </p:pic>
      <p:sp>
        <p:nvSpPr>
          <p:cNvPr id="125" name="TextBox 50">
            <a:extLst>
              <a:ext uri="{FF2B5EF4-FFF2-40B4-BE49-F238E27FC236}">
                <a16:creationId xmlns:a16="http://schemas.microsoft.com/office/drawing/2014/main" xmlns="" id="{3A2DE851-F182-6145-BEDF-0CFE7FEA7913}"/>
              </a:ext>
            </a:extLst>
          </p:cNvPr>
          <p:cNvSpPr txBox="1"/>
          <p:nvPr/>
        </p:nvSpPr>
        <p:spPr>
          <a:xfrm>
            <a:off x="7709123" y="4104317"/>
            <a:ext cx="1261852" cy="369332"/>
          </a:xfrm>
          <a:prstGeom prst="rect">
            <a:avLst/>
          </a:prstGeom>
          <a:noFill/>
        </p:spPr>
        <p:txBody>
          <a:bodyPr wrap="square" rtlCol="0">
            <a:spAutoFit/>
          </a:bodyPr>
          <a:lstStyle/>
          <a:p>
            <a:r>
              <a:rPr lang="en-US" sz="1800" b="0" dirty="0">
                <a:solidFill>
                  <a:srgbClr val="000090"/>
                </a:solidFill>
                <a:latin typeface="+mj-lt"/>
              </a:rPr>
              <a:t>10.6 GeV</a:t>
            </a:r>
          </a:p>
        </p:txBody>
      </p:sp>
      <p:sp>
        <p:nvSpPr>
          <p:cNvPr id="126" name="TextBox 35">
            <a:extLst>
              <a:ext uri="{FF2B5EF4-FFF2-40B4-BE49-F238E27FC236}">
                <a16:creationId xmlns:a16="http://schemas.microsoft.com/office/drawing/2014/main" xmlns="" id="{A122DA70-F7F5-3D41-8584-757AEC1BFC9C}"/>
              </a:ext>
            </a:extLst>
          </p:cNvPr>
          <p:cNvSpPr txBox="1"/>
          <p:nvPr/>
        </p:nvSpPr>
        <p:spPr>
          <a:xfrm rot="16200000">
            <a:off x="7064555" y="5929678"/>
            <a:ext cx="691215" cy="261610"/>
          </a:xfrm>
          <a:prstGeom prst="rect">
            <a:avLst/>
          </a:prstGeom>
          <a:noFill/>
        </p:spPr>
        <p:txBody>
          <a:bodyPr wrap="none" rtlCol="0">
            <a:spAutoFit/>
          </a:bodyPr>
          <a:lstStyle/>
          <a:p>
            <a:r>
              <a:rPr lang="en-US" sz="1100" b="0" dirty="0">
                <a:solidFill>
                  <a:srgbClr val="800000"/>
                </a:solidFill>
                <a:latin typeface="Comic Sans MS" panose="030F0902030302020204" pitchFamily="66" charset="0"/>
              </a:rPr>
              <a:t>neutron</a:t>
            </a:r>
          </a:p>
        </p:txBody>
      </p:sp>
      <p:sp>
        <p:nvSpPr>
          <p:cNvPr id="127" name="TextBox 37">
            <a:extLst>
              <a:ext uri="{FF2B5EF4-FFF2-40B4-BE49-F238E27FC236}">
                <a16:creationId xmlns:a16="http://schemas.microsoft.com/office/drawing/2014/main" xmlns="" id="{2A1076AC-2309-8C48-BE98-C598599EF102}"/>
              </a:ext>
            </a:extLst>
          </p:cNvPr>
          <p:cNvSpPr txBox="1"/>
          <p:nvPr/>
        </p:nvSpPr>
        <p:spPr>
          <a:xfrm rot="16200000">
            <a:off x="7235695" y="5830546"/>
            <a:ext cx="780983" cy="261610"/>
          </a:xfrm>
          <a:prstGeom prst="rect">
            <a:avLst/>
          </a:prstGeom>
          <a:noFill/>
        </p:spPr>
        <p:txBody>
          <a:bodyPr wrap="none" rtlCol="0">
            <a:spAutoFit/>
          </a:bodyPr>
          <a:lstStyle/>
          <a:p>
            <a:r>
              <a:rPr lang="en-US" sz="1100" b="0" dirty="0">
                <a:solidFill>
                  <a:srgbClr val="800000"/>
                </a:solidFill>
                <a:latin typeface="Comic Sans MS" panose="030F0902030302020204" pitchFamily="66" charset="0"/>
              </a:rPr>
              <a:t>Δ</a:t>
            </a:r>
            <a:r>
              <a:rPr lang="en-US" sz="1100" b="0" baseline="30000" dirty="0">
                <a:solidFill>
                  <a:srgbClr val="800000"/>
                </a:solidFill>
                <a:latin typeface="Comic Sans MS" panose="030F0902030302020204" pitchFamily="66" charset="0"/>
              </a:rPr>
              <a:t>0</a:t>
            </a:r>
            <a:r>
              <a:rPr lang="en-US" sz="1100" b="0" dirty="0">
                <a:solidFill>
                  <a:srgbClr val="800000"/>
                </a:solidFill>
                <a:latin typeface="Comic Sans MS" panose="030F0902030302020204" pitchFamily="66" charset="0"/>
              </a:rPr>
              <a:t>(1232)</a:t>
            </a:r>
          </a:p>
        </p:txBody>
      </p:sp>
      <p:sp>
        <p:nvSpPr>
          <p:cNvPr id="130" name="TextBox 36">
            <a:extLst>
              <a:ext uri="{FF2B5EF4-FFF2-40B4-BE49-F238E27FC236}">
                <a16:creationId xmlns:a16="http://schemas.microsoft.com/office/drawing/2014/main" xmlns="" id="{2ECE6065-1603-5C45-9BDE-3D196AFBAD5D}"/>
              </a:ext>
            </a:extLst>
          </p:cNvPr>
          <p:cNvSpPr txBox="1"/>
          <p:nvPr/>
        </p:nvSpPr>
        <p:spPr>
          <a:xfrm rot="16200000">
            <a:off x="7419284" y="5646958"/>
            <a:ext cx="1133885" cy="261610"/>
          </a:xfrm>
          <a:prstGeom prst="rect">
            <a:avLst/>
          </a:prstGeom>
          <a:noFill/>
        </p:spPr>
        <p:txBody>
          <a:bodyPr wrap="square" rtlCol="0">
            <a:spAutoFit/>
          </a:bodyPr>
          <a:lstStyle/>
          <a:p>
            <a:pPr algn="ctr"/>
            <a:r>
              <a:rPr lang="en-US" sz="1100" b="0" dirty="0">
                <a:solidFill>
                  <a:srgbClr val="800000"/>
                </a:solidFill>
                <a:latin typeface="Comic Sans MS" panose="030F0902030302020204" pitchFamily="66" charset="0"/>
              </a:rPr>
              <a:t>3</a:t>
            </a:r>
            <a:r>
              <a:rPr lang="en-US" sz="1100" b="0" baseline="30000" dirty="0">
                <a:solidFill>
                  <a:srgbClr val="800000"/>
                </a:solidFill>
                <a:latin typeface="Comic Sans MS" panose="030F0902030302020204" pitchFamily="66" charset="0"/>
              </a:rPr>
              <a:t>rd</a:t>
            </a:r>
            <a:r>
              <a:rPr lang="en-US" sz="1100" b="0" dirty="0">
                <a:solidFill>
                  <a:srgbClr val="800000"/>
                </a:solidFill>
                <a:latin typeface="Comic Sans MS" panose="030F0902030302020204" pitchFamily="66" charset="0"/>
              </a:rPr>
              <a:t> N* region</a:t>
            </a:r>
          </a:p>
        </p:txBody>
      </p:sp>
      <p:sp>
        <p:nvSpPr>
          <p:cNvPr id="131" name="TextBox 39">
            <a:extLst>
              <a:ext uri="{FF2B5EF4-FFF2-40B4-BE49-F238E27FC236}">
                <a16:creationId xmlns:a16="http://schemas.microsoft.com/office/drawing/2014/main" xmlns="" id="{8B9A33A5-CC63-F344-A3E6-AECD270C359F}"/>
              </a:ext>
            </a:extLst>
          </p:cNvPr>
          <p:cNvSpPr txBox="1"/>
          <p:nvPr/>
        </p:nvSpPr>
        <p:spPr>
          <a:xfrm rot="16200000">
            <a:off x="7292931" y="5557286"/>
            <a:ext cx="1098559" cy="261610"/>
          </a:xfrm>
          <a:prstGeom prst="rect">
            <a:avLst/>
          </a:prstGeom>
          <a:noFill/>
        </p:spPr>
        <p:txBody>
          <a:bodyPr wrap="square" rtlCol="0">
            <a:spAutoFit/>
          </a:bodyPr>
          <a:lstStyle/>
          <a:p>
            <a:r>
              <a:rPr lang="en-US" sz="1100" b="0" dirty="0">
                <a:solidFill>
                  <a:srgbClr val="800000"/>
                </a:solidFill>
                <a:latin typeface="Comic Sans MS" panose="030F0902030302020204" pitchFamily="66" charset="0"/>
              </a:rPr>
              <a:t>2</a:t>
            </a:r>
            <a:r>
              <a:rPr lang="en-US" sz="1100" b="0" baseline="30000" dirty="0">
                <a:solidFill>
                  <a:srgbClr val="800000"/>
                </a:solidFill>
                <a:latin typeface="Comic Sans MS" panose="030F0902030302020204" pitchFamily="66" charset="0"/>
              </a:rPr>
              <a:t>nd</a:t>
            </a:r>
            <a:r>
              <a:rPr lang="en-US" sz="1100" b="0" dirty="0">
                <a:solidFill>
                  <a:srgbClr val="800000"/>
                </a:solidFill>
                <a:latin typeface="Comic Sans MS" panose="030F0902030302020204" pitchFamily="66" charset="0"/>
              </a:rPr>
              <a:t> N* region</a:t>
            </a:r>
          </a:p>
        </p:txBody>
      </p:sp>
      <p:sp>
        <p:nvSpPr>
          <p:cNvPr id="132" name="TextBox 59">
            <a:extLst>
              <a:ext uri="{FF2B5EF4-FFF2-40B4-BE49-F238E27FC236}">
                <a16:creationId xmlns="" xmlns:a16="http://schemas.microsoft.com/office/drawing/2014/main" id="{A06853F2-0A33-0D4F-BE5D-CC34D3ADF9C7}"/>
              </a:ext>
            </a:extLst>
          </p:cNvPr>
          <p:cNvSpPr txBox="1"/>
          <p:nvPr/>
        </p:nvSpPr>
        <p:spPr>
          <a:xfrm>
            <a:off x="6631285" y="1466404"/>
            <a:ext cx="789643" cy="323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133" name="TextBox 60">
            <a:extLst>
              <a:ext uri="{FF2B5EF4-FFF2-40B4-BE49-F238E27FC236}">
                <a16:creationId xmlns="" xmlns:a16="http://schemas.microsoft.com/office/drawing/2014/main" id="{4AD9728E-4228-284D-A1A1-D07790D8DB8B}"/>
              </a:ext>
            </a:extLst>
          </p:cNvPr>
          <p:cNvSpPr txBox="1"/>
          <p:nvPr/>
        </p:nvSpPr>
        <p:spPr>
          <a:xfrm>
            <a:off x="6775301" y="4202708"/>
            <a:ext cx="966931" cy="323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pic>
        <p:nvPicPr>
          <p:cNvPr id="59" name="Immagine 58"/>
          <p:cNvPicPr/>
          <p:nvPr/>
        </p:nvPicPr>
        <p:blipFill>
          <a:blip r:embed="rId9">
            <a:extLst>
              <a:ext uri="{28A0092B-C50C-407E-A947-70E740481C1C}">
                <a14:useLocalDpi xmlns:a14="http://schemas.microsoft.com/office/drawing/2010/main" val="0"/>
              </a:ext>
            </a:extLst>
          </a:blip>
          <a:stretch>
            <a:fillRect/>
          </a:stretch>
        </p:blipFill>
        <p:spPr>
          <a:xfrm>
            <a:off x="0" y="3770660"/>
            <a:ext cx="3534941" cy="3096344"/>
          </a:xfrm>
          <a:prstGeom prst="rect">
            <a:avLst/>
          </a:prstGeom>
        </p:spPr>
      </p:pic>
      <p:pic>
        <p:nvPicPr>
          <p:cNvPr id="47" name="Immagine 46"/>
          <p:cNvPicPr/>
          <p:nvPr/>
        </p:nvPicPr>
        <p:blipFill>
          <a:blip r:embed="rId10">
            <a:extLst>
              <a:ext uri="{28A0092B-C50C-407E-A947-70E740481C1C}">
                <a14:useLocalDpi xmlns:a14="http://schemas.microsoft.com/office/drawing/2010/main" val="0"/>
              </a:ext>
            </a:extLst>
          </a:blip>
          <a:stretch>
            <a:fillRect/>
          </a:stretch>
        </p:blipFill>
        <p:spPr>
          <a:xfrm>
            <a:off x="150565" y="818332"/>
            <a:ext cx="3240360" cy="3024336"/>
          </a:xfrm>
          <a:prstGeom prst="rect">
            <a:avLst/>
          </a:prstGeom>
        </p:spPr>
      </p:pic>
    </p:spTree>
    <p:extLst>
      <p:ext uri="{BB962C8B-B14F-4D97-AF65-F5344CB8AC3E}">
        <p14:creationId xmlns:p14="http://schemas.microsoft.com/office/powerpoint/2010/main" val="705209597"/>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March 25th  2020                         Annalisa D’Angelo – Run Group K Status Update</a:t>
            </a:r>
            <a:endParaRPr lang="en-US" dirty="0"/>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numero diapositiva 2"/>
          <p:cNvSpPr>
            <a:spLocks noGrp="1"/>
          </p:cNvSpPr>
          <p:nvPr>
            <p:ph type="sldNum" sz="quarter" idx="12"/>
          </p:nvPr>
        </p:nvSpPr>
        <p:spPr/>
        <p:txBody>
          <a:bodyPr/>
          <a:lstStyle/>
          <a:p>
            <a:fld id="{B2E123A2-8C0A-B24D-ABFA-7CF5F3B53C08}" type="slidenum">
              <a:rPr lang="en-US" smtClean="0"/>
              <a:pPr/>
              <a:t>18</a:t>
            </a:fld>
            <a:endParaRPr lang="en-US"/>
          </a:p>
        </p:txBody>
      </p: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Manpower</a:t>
            </a:r>
            <a:endParaRPr lang="en-US" sz="3600" b="1" dirty="0">
              <a:solidFill>
                <a:srgbClr val="000090"/>
              </a:solidFill>
              <a:latin typeface="Calibri" pitchFamily="34" charset="0"/>
            </a:endParaRPr>
          </a:p>
        </p:txBody>
      </p:sp>
      <p:sp>
        <p:nvSpPr>
          <p:cNvPr id="5" name="CasellaDiTesto 4"/>
          <p:cNvSpPr txBox="1"/>
          <p:nvPr/>
        </p:nvSpPr>
        <p:spPr>
          <a:xfrm>
            <a:off x="582613" y="746324"/>
            <a:ext cx="9361040" cy="1631216"/>
          </a:xfrm>
          <a:prstGeom prst="rect">
            <a:avLst/>
          </a:prstGeom>
          <a:noFill/>
        </p:spPr>
        <p:txBody>
          <a:bodyPr wrap="square" rtlCol="0">
            <a:spAutoFit/>
          </a:bodyPr>
          <a:lstStyle/>
          <a:p>
            <a:r>
              <a:rPr lang="en-US" sz="2000" dirty="0" smtClean="0">
                <a:solidFill>
                  <a:srgbClr val="000090"/>
                </a:solidFill>
                <a:latin typeface="+mj-lt"/>
              </a:rPr>
              <a:t>Run group K experiments  </a:t>
            </a:r>
            <a:r>
              <a:rPr lang="en-US" sz="2000" dirty="0" smtClean="0">
                <a:solidFill>
                  <a:srgbClr val="800000"/>
                </a:solidFill>
                <a:latin typeface="+mj-lt"/>
              </a:rPr>
              <a:t>benefits of the collaboration </a:t>
            </a:r>
            <a:r>
              <a:rPr lang="en-US" sz="2000" dirty="0" smtClean="0">
                <a:solidFill>
                  <a:srgbClr val="000090"/>
                </a:solidFill>
                <a:latin typeface="+mj-lt"/>
              </a:rPr>
              <a:t>with similar experiment of Run group A running at 10 </a:t>
            </a:r>
            <a:r>
              <a:rPr lang="en-US" sz="2000" dirty="0" err="1" smtClean="0">
                <a:solidFill>
                  <a:srgbClr val="000090"/>
                </a:solidFill>
                <a:latin typeface="+mj-lt"/>
              </a:rPr>
              <a:t>GeV</a:t>
            </a:r>
            <a:r>
              <a:rPr lang="en-US" sz="2000" dirty="0" smtClean="0">
                <a:solidFill>
                  <a:srgbClr val="000090"/>
                </a:solidFill>
                <a:latin typeface="+mj-lt"/>
              </a:rPr>
              <a:t> :</a:t>
            </a:r>
          </a:p>
          <a:p>
            <a:pPr marL="342900" indent="-342900">
              <a:buFont typeface="Arial"/>
              <a:buChar char="•"/>
            </a:pPr>
            <a:endParaRPr lang="en-US" sz="2000" dirty="0" smtClean="0">
              <a:latin typeface="+mj-lt"/>
            </a:endParaRPr>
          </a:p>
          <a:p>
            <a:pPr marL="342900" indent="-342900">
              <a:buFont typeface="Arial"/>
              <a:buChar char="•"/>
            </a:pPr>
            <a:r>
              <a:rPr lang="en-US" sz="2000" dirty="0" smtClean="0">
                <a:latin typeface="+mj-lt"/>
              </a:rPr>
              <a:t>E12-06-108A 		Exclusive N* -&gt; KY Studies with CLAS12       -    D.S. Carman</a:t>
            </a:r>
          </a:p>
          <a:p>
            <a:pPr marL="342900" indent="-342900">
              <a:buFont typeface="Arial"/>
              <a:buChar char="•"/>
            </a:pPr>
            <a:r>
              <a:rPr lang="en-US" sz="2000" dirty="0" smtClean="0">
                <a:latin typeface="+mj-lt"/>
              </a:rPr>
              <a:t>E12-06-119 (a) 	Deeply Virtual Compton Scattering	             -    F. </a:t>
            </a:r>
            <a:r>
              <a:rPr lang="en-US" sz="2000" dirty="0" err="1" smtClean="0">
                <a:latin typeface="+mj-lt"/>
              </a:rPr>
              <a:t>Sabatie</a:t>
            </a:r>
            <a:endParaRPr lang="en-US" sz="2000" dirty="0">
              <a:latin typeface="+mj-lt"/>
            </a:endParaRPr>
          </a:p>
        </p:txBody>
      </p:sp>
      <p:sp>
        <p:nvSpPr>
          <p:cNvPr id="9" name="CasellaDiTesto 8"/>
          <p:cNvSpPr txBox="1"/>
          <p:nvPr/>
        </p:nvSpPr>
        <p:spPr>
          <a:xfrm>
            <a:off x="150564" y="2402508"/>
            <a:ext cx="10231685" cy="4708981"/>
          </a:xfrm>
          <a:prstGeom prst="rect">
            <a:avLst/>
          </a:prstGeom>
          <a:noFill/>
        </p:spPr>
        <p:txBody>
          <a:bodyPr wrap="square" rtlCol="0">
            <a:spAutoFit/>
          </a:bodyPr>
          <a:lstStyle/>
          <a:p>
            <a:r>
              <a:rPr lang="en-US" sz="2000" dirty="0" smtClean="0">
                <a:solidFill>
                  <a:srgbClr val="800000"/>
                </a:solidFill>
                <a:latin typeface="+mj-lt"/>
              </a:rPr>
              <a:t>Same analysis working group of Run Group A will be involved.</a:t>
            </a:r>
          </a:p>
          <a:p>
            <a:r>
              <a:rPr lang="en-US" sz="2000" dirty="0" smtClean="0">
                <a:latin typeface="+mj-lt"/>
              </a:rPr>
              <a:t>Analysis coordinator: </a:t>
            </a:r>
            <a:r>
              <a:rPr lang="en-US" sz="2000" dirty="0" smtClean="0">
                <a:solidFill>
                  <a:srgbClr val="000090"/>
                </a:solidFill>
                <a:latin typeface="+mj-lt"/>
              </a:rPr>
              <a:t>Annalisa</a:t>
            </a:r>
          </a:p>
          <a:p>
            <a:r>
              <a:rPr lang="en-US" sz="2000" dirty="0" smtClean="0">
                <a:latin typeface="+mj-lt"/>
              </a:rPr>
              <a:t>Chef: </a:t>
            </a:r>
            <a:r>
              <a:rPr lang="en-US" sz="2000" dirty="0" smtClean="0">
                <a:solidFill>
                  <a:srgbClr val="000090"/>
                </a:solidFill>
                <a:latin typeface="+mj-lt"/>
              </a:rPr>
              <a:t>Nick Markov </a:t>
            </a:r>
            <a:r>
              <a:rPr lang="en-US" sz="2000" dirty="0" smtClean="0">
                <a:latin typeface="+mj-lt"/>
              </a:rPr>
              <a:t>Trains:</a:t>
            </a:r>
            <a:r>
              <a:rPr lang="en-US" sz="2000" dirty="0" smtClean="0"/>
              <a:t> </a:t>
            </a:r>
            <a:r>
              <a:rPr lang="en-US" sz="2000" dirty="0" smtClean="0">
                <a:solidFill>
                  <a:srgbClr val="000090"/>
                </a:solidFill>
                <a:latin typeface="+mj-lt"/>
              </a:rPr>
              <a:t>Will Phelps,</a:t>
            </a:r>
            <a:r>
              <a:rPr lang="en-US" sz="2000" dirty="0">
                <a:solidFill>
                  <a:srgbClr val="000090"/>
                </a:solidFill>
              </a:rPr>
              <a:t> </a:t>
            </a:r>
            <a:r>
              <a:rPr lang="en-US" sz="2000" dirty="0">
                <a:solidFill>
                  <a:srgbClr val="000090"/>
                </a:solidFill>
                <a:latin typeface="+mn-lt"/>
              </a:rPr>
              <a:t>Nick Markov </a:t>
            </a:r>
            <a:r>
              <a:rPr lang="en-US" sz="2000" dirty="0" smtClean="0">
                <a:solidFill>
                  <a:srgbClr val="000090"/>
                </a:solidFill>
                <a:latin typeface="+mn-lt"/>
              </a:rPr>
              <a:t> </a:t>
            </a:r>
            <a:r>
              <a:rPr lang="en-US" sz="2000" dirty="0" smtClean="0">
                <a:latin typeface="+mj-lt"/>
              </a:rPr>
              <a:t>Decoding</a:t>
            </a:r>
            <a:r>
              <a:rPr lang="en-US" sz="2000" dirty="0" smtClean="0">
                <a:solidFill>
                  <a:srgbClr val="000090"/>
                </a:solidFill>
                <a:latin typeface="+mj-lt"/>
              </a:rPr>
              <a:t>: Andrei </a:t>
            </a:r>
            <a:r>
              <a:rPr lang="en-US" sz="2000" dirty="0" smtClean="0">
                <a:solidFill>
                  <a:srgbClr val="000090"/>
                </a:solidFill>
                <a:latin typeface="+mj-lt"/>
              </a:rPr>
              <a:t>Kim </a:t>
            </a:r>
            <a:r>
              <a:rPr lang="en-US" sz="2000" dirty="0" smtClean="0">
                <a:latin typeface="+mj-lt"/>
              </a:rPr>
              <a:t>Quality</a:t>
            </a:r>
            <a:r>
              <a:rPr lang="en-US" sz="2000" b="1" dirty="0" smtClean="0">
                <a:latin typeface="+mj-lt"/>
              </a:rPr>
              <a:t>:</a:t>
            </a:r>
            <a:r>
              <a:rPr lang="en-US" sz="2000" dirty="0" smtClean="0">
                <a:solidFill>
                  <a:srgbClr val="000090"/>
                </a:solidFill>
                <a:latin typeface="+mj-lt"/>
              </a:rPr>
              <a:t> FX </a:t>
            </a:r>
            <a:r>
              <a:rPr lang="en-US" sz="2000" dirty="0" err="1" smtClean="0">
                <a:solidFill>
                  <a:srgbClr val="000090"/>
                </a:solidFill>
                <a:latin typeface="+mj-lt"/>
              </a:rPr>
              <a:t>Girod</a:t>
            </a:r>
            <a:endParaRPr lang="en-US" sz="2000" dirty="0" smtClean="0">
              <a:solidFill>
                <a:srgbClr val="000090"/>
              </a:solidFill>
              <a:latin typeface="+mj-lt"/>
            </a:endParaRPr>
          </a:p>
          <a:p>
            <a:r>
              <a:rPr lang="en-US" sz="2000" dirty="0" smtClean="0">
                <a:latin typeface="+mn-lt"/>
              </a:rPr>
              <a:t>		decoding</a:t>
            </a:r>
            <a:r>
              <a:rPr lang="en-US" sz="2000" dirty="0">
                <a:latin typeface="+mn-lt"/>
              </a:rPr>
              <a:t>, cooking and trains now via workflows </a:t>
            </a:r>
            <a:r>
              <a:rPr lang="en-US" sz="2000" b="1" dirty="0" smtClean="0">
                <a:solidFill>
                  <a:srgbClr val="000090"/>
                </a:solidFill>
                <a:latin typeface="+mn-lt"/>
              </a:rPr>
              <a:t>N</a:t>
            </a:r>
            <a:r>
              <a:rPr lang="en-US" sz="2000" b="1" dirty="0">
                <a:solidFill>
                  <a:srgbClr val="000090"/>
                </a:solidFill>
                <a:latin typeface="+mn-lt"/>
              </a:rPr>
              <a:t>. </a:t>
            </a:r>
            <a:r>
              <a:rPr lang="en-US" sz="2000" b="1" dirty="0" err="1">
                <a:solidFill>
                  <a:srgbClr val="000090"/>
                </a:solidFill>
                <a:latin typeface="+mn-lt"/>
              </a:rPr>
              <a:t>Baltzell</a:t>
            </a:r>
            <a:endParaRPr lang="en-US" sz="2000" b="1" dirty="0" smtClean="0">
              <a:solidFill>
                <a:srgbClr val="000090"/>
              </a:solidFill>
              <a:latin typeface="+mn-lt"/>
            </a:endParaRPr>
          </a:p>
          <a:p>
            <a:r>
              <a:rPr lang="en-US" sz="2000" dirty="0">
                <a:latin typeface="+mj-lt"/>
              </a:rPr>
              <a:t>Dedicated Post-doc:  </a:t>
            </a:r>
            <a:r>
              <a:rPr lang="en-US" sz="2000" dirty="0" err="1">
                <a:solidFill>
                  <a:srgbClr val="000090"/>
                </a:solidFill>
                <a:latin typeface="+mj-lt"/>
              </a:rPr>
              <a:t>Lucilla</a:t>
            </a:r>
            <a:r>
              <a:rPr lang="en-US" sz="2000" dirty="0">
                <a:solidFill>
                  <a:srgbClr val="000090"/>
                </a:solidFill>
                <a:latin typeface="+mj-lt"/>
              </a:rPr>
              <a:t> </a:t>
            </a:r>
            <a:r>
              <a:rPr lang="en-US" sz="2000" dirty="0" err="1" smtClean="0">
                <a:solidFill>
                  <a:srgbClr val="000090"/>
                </a:solidFill>
                <a:latin typeface="+mj-lt"/>
              </a:rPr>
              <a:t>Lanza</a:t>
            </a:r>
            <a:r>
              <a:rPr lang="en-US" sz="2000" dirty="0">
                <a:solidFill>
                  <a:srgbClr val="000090"/>
                </a:solidFill>
                <a:latin typeface="+mj-lt"/>
              </a:rPr>
              <a:t> </a:t>
            </a:r>
            <a:r>
              <a:rPr lang="en-US" sz="2000" dirty="0" smtClean="0">
                <a:solidFill>
                  <a:srgbClr val="000090"/>
                </a:solidFill>
                <a:latin typeface="+mj-lt"/>
              </a:rPr>
              <a:t> </a:t>
            </a:r>
          </a:p>
          <a:p>
            <a:r>
              <a:rPr lang="en-US" sz="2000" dirty="0" smtClean="0">
                <a:solidFill>
                  <a:srgbClr val="000000"/>
                </a:solidFill>
                <a:latin typeface="+mj-lt"/>
              </a:rPr>
              <a:t>Dedicated PhD student</a:t>
            </a:r>
            <a:r>
              <a:rPr lang="en-US" sz="2000" dirty="0" smtClean="0">
                <a:solidFill>
                  <a:srgbClr val="000090"/>
                </a:solidFill>
                <a:latin typeface="+mj-lt"/>
              </a:rPr>
              <a:t>: Joshua </a:t>
            </a:r>
            <a:r>
              <a:rPr lang="en-US" sz="2000" dirty="0" err="1" smtClean="0">
                <a:solidFill>
                  <a:srgbClr val="000090"/>
                </a:solidFill>
                <a:latin typeface="+mj-lt"/>
              </a:rPr>
              <a:t>Artam</a:t>
            </a:r>
            <a:r>
              <a:rPr lang="en-US" sz="2000" dirty="0" smtClean="0">
                <a:solidFill>
                  <a:srgbClr val="000090"/>
                </a:solidFill>
                <a:latin typeface="+mj-lt"/>
              </a:rPr>
              <a:t> </a:t>
            </a:r>
            <a:r>
              <a:rPr lang="en-US" sz="2000" dirty="0">
                <a:solidFill>
                  <a:srgbClr val="000090"/>
                </a:solidFill>
                <a:latin typeface="+mj-lt"/>
              </a:rPr>
              <a:t>Tan </a:t>
            </a:r>
            <a:endParaRPr lang="en-US" sz="2000" dirty="0" smtClean="0">
              <a:solidFill>
                <a:srgbClr val="000090"/>
              </a:solidFill>
              <a:latin typeface="+mj-lt"/>
            </a:endParaRPr>
          </a:p>
          <a:p>
            <a:r>
              <a:rPr lang="en-US" sz="2000" b="1" dirty="0" smtClean="0">
                <a:latin typeface="+mj-lt"/>
              </a:rPr>
              <a:t>RGK Scientists: </a:t>
            </a:r>
            <a:r>
              <a:rPr lang="en-US" sz="2000" dirty="0">
                <a:latin typeface="+mn-lt"/>
              </a:rPr>
              <a:t>V. </a:t>
            </a:r>
            <a:r>
              <a:rPr lang="en-US" sz="2000" dirty="0" err="1">
                <a:latin typeface="+mn-lt"/>
              </a:rPr>
              <a:t>Burkert</a:t>
            </a:r>
            <a:r>
              <a:rPr lang="en-US" sz="2000" dirty="0">
                <a:latin typeface="+mn-lt"/>
              </a:rPr>
              <a:t>, </a:t>
            </a:r>
            <a:r>
              <a:rPr lang="en-US" sz="2000" dirty="0" smtClean="0">
                <a:latin typeface="+mn-lt"/>
              </a:rPr>
              <a:t>D</a:t>
            </a:r>
            <a:r>
              <a:rPr lang="en-US" sz="2000" dirty="0">
                <a:latin typeface="+mn-lt"/>
              </a:rPr>
              <a:t>. Carman, A. </a:t>
            </a:r>
            <a:r>
              <a:rPr lang="en-US" sz="2000" dirty="0" err="1">
                <a:latin typeface="+mn-lt"/>
              </a:rPr>
              <a:t>D'Angelo</a:t>
            </a:r>
            <a:r>
              <a:rPr lang="en-US" sz="2000" dirty="0">
                <a:latin typeface="+mn-lt"/>
              </a:rPr>
              <a:t>,</a:t>
            </a:r>
            <a:r>
              <a:rPr lang="en-US" sz="2000" dirty="0"/>
              <a:t> </a:t>
            </a:r>
            <a:r>
              <a:rPr lang="en-US" sz="2000" dirty="0">
                <a:latin typeface="+mn-lt"/>
              </a:rPr>
              <a:t>M. </a:t>
            </a:r>
            <a:r>
              <a:rPr lang="en-US" sz="2000" dirty="0" err="1" smtClean="0">
                <a:latin typeface="+mn-lt"/>
              </a:rPr>
              <a:t>Defurne</a:t>
            </a:r>
            <a:r>
              <a:rPr lang="en-US" sz="2000" dirty="0"/>
              <a:t>,  </a:t>
            </a:r>
            <a:r>
              <a:rPr lang="en-US" sz="2000" dirty="0" smtClean="0">
                <a:latin typeface="+mn-lt"/>
              </a:rPr>
              <a:t>L</a:t>
            </a:r>
            <a:r>
              <a:rPr lang="en-US" sz="2000" dirty="0">
                <a:latin typeface="+mn-lt"/>
              </a:rPr>
              <a:t>. </a:t>
            </a:r>
            <a:r>
              <a:rPr lang="en-US" sz="2000" dirty="0" err="1" smtClean="0">
                <a:latin typeface="+mn-lt"/>
              </a:rPr>
              <a:t>Elouadrhiri</a:t>
            </a:r>
            <a:r>
              <a:rPr lang="en-US" sz="2000" dirty="0" smtClean="0"/>
              <a:t>, </a:t>
            </a:r>
            <a:r>
              <a:rPr lang="en-US" sz="2000" dirty="0" smtClean="0">
                <a:latin typeface="+mn-lt"/>
              </a:rPr>
              <a:t>F.X</a:t>
            </a:r>
            <a:r>
              <a:rPr lang="en-US" sz="2000" dirty="0">
                <a:latin typeface="+mn-lt"/>
              </a:rPr>
              <a:t>. </a:t>
            </a:r>
            <a:r>
              <a:rPr lang="en-US" sz="2000" dirty="0" err="1">
                <a:latin typeface="+mn-lt"/>
              </a:rPr>
              <a:t>Girod</a:t>
            </a:r>
            <a:r>
              <a:rPr lang="en-US" sz="2000" dirty="0">
                <a:latin typeface="+mn-lt"/>
              </a:rPr>
              <a:t>, E. </a:t>
            </a:r>
            <a:r>
              <a:rPr lang="en-US" sz="2000" dirty="0" err="1">
                <a:latin typeface="+mn-lt"/>
              </a:rPr>
              <a:t>Golovach</a:t>
            </a:r>
            <a:r>
              <a:rPr lang="en-US" sz="2000" dirty="0">
                <a:latin typeface="+mn-lt"/>
              </a:rPr>
              <a:t>, A. </a:t>
            </a:r>
            <a:r>
              <a:rPr lang="en-US" sz="2000" dirty="0" err="1">
                <a:latin typeface="+mn-lt"/>
              </a:rPr>
              <a:t>Golubenko</a:t>
            </a:r>
            <a:r>
              <a:rPr lang="en-US" sz="2000" dirty="0">
                <a:latin typeface="+mn-lt"/>
              </a:rPr>
              <a:t>, R. </a:t>
            </a:r>
            <a:r>
              <a:rPr lang="en-US" sz="2000" dirty="0" err="1">
                <a:latin typeface="+mn-lt"/>
              </a:rPr>
              <a:t>Gothe</a:t>
            </a:r>
            <a:r>
              <a:rPr lang="en-US" sz="2000" dirty="0">
                <a:latin typeface="+mn-lt"/>
              </a:rPr>
              <a:t>, </a:t>
            </a:r>
            <a:r>
              <a:rPr lang="en-US" sz="2000" dirty="0" smtClean="0">
                <a:latin typeface="+mn-lt"/>
              </a:rPr>
              <a:t>K. Hicks,</a:t>
            </a:r>
            <a:r>
              <a:rPr lang="en-US" sz="2000" dirty="0"/>
              <a:t> </a:t>
            </a:r>
            <a:r>
              <a:rPr lang="en-US" sz="2000" dirty="0" smtClean="0">
                <a:latin typeface="+mn-lt"/>
              </a:rPr>
              <a:t>E</a:t>
            </a:r>
            <a:r>
              <a:rPr lang="en-US" sz="2000" dirty="0">
                <a:latin typeface="+mn-lt"/>
              </a:rPr>
              <a:t>. </a:t>
            </a:r>
            <a:r>
              <a:rPr lang="en-US" sz="2000" dirty="0" err="1">
                <a:latin typeface="+mn-lt"/>
              </a:rPr>
              <a:t>Isupov</a:t>
            </a:r>
            <a:r>
              <a:rPr lang="en-US" sz="2000" dirty="0">
                <a:latin typeface="+mn-lt"/>
              </a:rPr>
              <a:t>, A. </a:t>
            </a:r>
            <a:r>
              <a:rPr lang="en-US" sz="2000" dirty="0" err="1" smtClean="0">
                <a:latin typeface="+mn-lt"/>
              </a:rPr>
              <a:t>Khanal</a:t>
            </a:r>
            <a:r>
              <a:rPr lang="en-US" sz="2000" dirty="0" smtClean="0"/>
              <a:t>, </a:t>
            </a:r>
            <a:r>
              <a:rPr lang="en-US" sz="2000" dirty="0" smtClean="0">
                <a:latin typeface="+mn-lt"/>
              </a:rPr>
              <a:t>L</a:t>
            </a:r>
            <a:r>
              <a:rPr lang="en-US" sz="2000" dirty="0">
                <a:latin typeface="+mn-lt"/>
              </a:rPr>
              <a:t>. </a:t>
            </a:r>
            <a:r>
              <a:rPr lang="en-US" sz="2000" dirty="0" err="1">
                <a:latin typeface="+mn-lt"/>
              </a:rPr>
              <a:t>Lanza</a:t>
            </a:r>
            <a:r>
              <a:rPr lang="en-US" sz="2000" dirty="0">
                <a:latin typeface="+mn-lt"/>
              </a:rPr>
              <a:t>, </a:t>
            </a:r>
            <a:r>
              <a:rPr lang="en-US" sz="2000" dirty="0" smtClean="0">
                <a:latin typeface="+mn-lt"/>
              </a:rPr>
              <a:t>N. Markov, V</a:t>
            </a:r>
            <a:r>
              <a:rPr lang="en-US" sz="2000" dirty="0">
                <a:latin typeface="+mn-lt"/>
              </a:rPr>
              <a:t>. </a:t>
            </a:r>
            <a:r>
              <a:rPr lang="en-US" sz="2000" dirty="0" err="1" smtClean="0">
                <a:latin typeface="+mn-lt"/>
              </a:rPr>
              <a:t>Mokeev</a:t>
            </a:r>
            <a:r>
              <a:rPr lang="en-US" sz="2000" dirty="0">
                <a:latin typeface="+mn-lt"/>
              </a:rPr>
              <a:t> </a:t>
            </a:r>
            <a:endParaRPr lang="en-US" sz="2000" b="1" dirty="0">
              <a:latin typeface="+mn-lt"/>
            </a:endParaRPr>
          </a:p>
          <a:p>
            <a:endParaRPr lang="en-US" sz="2000" dirty="0">
              <a:solidFill>
                <a:srgbClr val="000090"/>
              </a:solidFill>
              <a:latin typeface="+mj-lt"/>
            </a:endParaRPr>
          </a:p>
          <a:p>
            <a:r>
              <a:rPr lang="en-US" sz="2000" dirty="0" smtClean="0">
                <a:solidFill>
                  <a:srgbClr val="000000"/>
                </a:solidFill>
                <a:latin typeface="+mj-lt"/>
              </a:rPr>
              <a:t>The</a:t>
            </a:r>
            <a:r>
              <a:rPr lang="en-US" sz="2000" dirty="0" smtClean="0">
                <a:solidFill>
                  <a:srgbClr val="800000"/>
                </a:solidFill>
                <a:latin typeface="+mj-lt"/>
              </a:rPr>
              <a:t> </a:t>
            </a:r>
            <a:r>
              <a:rPr lang="en-US" sz="2000" dirty="0">
                <a:solidFill>
                  <a:srgbClr val="800000"/>
                </a:solidFill>
                <a:latin typeface="+mj-lt"/>
              </a:rPr>
              <a:t>Run Group A </a:t>
            </a:r>
            <a:r>
              <a:rPr lang="en-US" sz="2000" dirty="0" smtClean="0">
                <a:solidFill>
                  <a:srgbClr val="800000"/>
                </a:solidFill>
                <a:latin typeface="+mj-lt"/>
              </a:rPr>
              <a:t>Calibration Team </a:t>
            </a:r>
            <a:r>
              <a:rPr lang="en-US" sz="2000" dirty="0" smtClean="0">
                <a:solidFill>
                  <a:srgbClr val="000000"/>
                </a:solidFill>
                <a:latin typeface="+mj-lt"/>
              </a:rPr>
              <a:t>is also available</a:t>
            </a:r>
            <a:r>
              <a:rPr lang="en-US" sz="2000" dirty="0">
                <a:solidFill>
                  <a:srgbClr val="000000"/>
                </a:solidFill>
                <a:latin typeface="+mj-lt"/>
              </a:rPr>
              <a:t>.</a:t>
            </a:r>
            <a:endParaRPr lang="en-US" sz="2000" dirty="0" smtClean="0">
              <a:solidFill>
                <a:srgbClr val="000000"/>
              </a:solidFill>
              <a:latin typeface="+mj-lt"/>
            </a:endParaRPr>
          </a:p>
          <a:p>
            <a:r>
              <a:rPr lang="en-US" sz="2000" dirty="0" smtClean="0">
                <a:solidFill>
                  <a:srgbClr val="000000"/>
                </a:solidFill>
                <a:latin typeface="+mj-lt"/>
              </a:rPr>
              <a:t>Leader: </a:t>
            </a:r>
            <a:r>
              <a:rPr lang="en-US" sz="2000" dirty="0" smtClean="0">
                <a:solidFill>
                  <a:srgbClr val="000090"/>
                </a:solidFill>
                <a:latin typeface="+mj-lt"/>
              </a:rPr>
              <a:t>Dan Carman  </a:t>
            </a:r>
          </a:p>
          <a:p>
            <a:r>
              <a:rPr lang="en-US" sz="2000" dirty="0" smtClean="0">
                <a:solidFill>
                  <a:srgbClr val="000090"/>
                </a:solidFill>
                <a:latin typeface="+mj-lt"/>
              </a:rPr>
              <a:t>Run 5700 is used to calibrate 7.5 </a:t>
            </a:r>
            <a:r>
              <a:rPr lang="en-US" sz="2000" dirty="0" err="1" smtClean="0">
                <a:solidFill>
                  <a:srgbClr val="000090"/>
                </a:solidFill>
                <a:latin typeface="+mj-lt"/>
              </a:rPr>
              <a:t>GeV</a:t>
            </a:r>
            <a:r>
              <a:rPr lang="en-US" sz="2000" dirty="0" smtClean="0">
                <a:solidFill>
                  <a:srgbClr val="000090"/>
                </a:solidFill>
                <a:latin typeface="+mj-lt"/>
              </a:rPr>
              <a:t> data -  Run 5893 </a:t>
            </a:r>
            <a:r>
              <a:rPr lang="en-US" sz="2000" dirty="0">
                <a:solidFill>
                  <a:srgbClr val="000090"/>
                </a:solidFill>
                <a:latin typeface="+mj-lt"/>
              </a:rPr>
              <a:t>used to calibrate </a:t>
            </a:r>
            <a:r>
              <a:rPr lang="en-US" sz="2000" dirty="0" smtClean="0">
                <a:solidFill>
                  <a:srgbClr val="000090"/>
                </a:solidFill>
                <a:latin typeface="+mj-lt"/>
              </a:rPr>
              <a:t>6.5 </a:t>
            </a:r>
            <a:r>
              <a:rPr lang="en-US" sz="2000" dirty="0" err="1">
                <a:solidFill>
                  <a:srgbClr val="000090"/>
                </a:solidFill>
                <a:latin typeface="+mj-lt"/>
              </a:rPr>
              <a:t>GeV</a:t>
            </a:r>
            <a:r>
              <a:rPr lang="en-US" sz="2000" dirty="0">
                <a:solidFill>
                  <a:srgbClr val="000090"/>
                </a:solidFill>
                <a:latin typeface="+mj-lt"/>
              </a:rPr>
              <a:t> data </a:t>
            </a:r>
          </a:p>
          <a:p>
            <a:r>
              <a:rPr lang="en-US" sz="2000" b="1" dirty="0" smtClean="0">
                <a:solidFill>
                  <a:srgbClr val="800000"/>
                </a:solidFill>
                <a:latin typeface="+mn-lt"/>
              </a:rPr>
              <a:t>Pass 0 and preparation </a:t>
            </a:r>
            <a:r>
              <a:rPr lang="en-US" sz="2000" b="1" dirty="0">
                <a:solidFill>
                  <a:srgbClr val="800000"/>
                </a:solidFill>
                <a:latin typeface="+mn-lt"/>
              </a:rPr>
              <a:t>for </a:t>
            </a:r>
            <a:r>
              <a:rPr lang="en-US" sz="2000" b="1" dirty="0" smtClean="0">
                <a:solidFill>
                  <a:srgbClr val="800000"/>
                </a:solidFill>
                <a:latin typeface="+mn-lt"/>
              </a:rPr>
              <a:t>Pass1 cooking </a:t>
            </a:r>
            <a:r>
              <a:rPr lang="en-US" sz="2000" dirty="0" smtClean="0">
                <a:solidFill>
                  <a:srgbClr val="000090"/>
                </a:solidFill>
                <a:latin typeface="+mj-lt"/>
              </a:rPr>
              <a:t>is being implemented in collaboration with Run Group A team</a:t>
            </a:r>
          </a:p>
          <a:p>
            <a:r>
              <a:rPr lang="en-US" sz="2000" dirty="0">
                <a:solidFill>
                  <a:srgbClr val="000090"/>
                </a:solidFill>
                <a:latin typeface="+mj-lt"/>
              </a:rPr>
              <a:t>	</a:t>
            </a:r>
            <a:r>
              <a:rPr lang="en-US" sz="2000" dirty="0" smtClean="0">
                <a:solidFill>
                  <a:srgbClr val="000090"/>
                </a:solidFill>
                <a:latin typeface="+mj-lt"/>
              </a:rPr>
              <a:t>		</a:t>
            </a:r>
            <a:endParaRPr lang="en-US" sz="2000" dirty="0">
              <a:solidFill>
                <a:srgbClr val="000090"/>
              </a:solidFill>
              <a:latin typeface="+mj-lt"/>
            </a:endParaRPr>
          </a:p>
        </p:txBody>
      </p:sp>
    </p:spTree>
    <p:extLst>
      <p:ext uri="{BB962C8B-B14F-4D97-AF65-F5344CB8AC3E}">
        <p14:creationId xmlns:p14="http://schemas.microsoft.com/office/powerpoint/2010/main" val="4234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smtClean="0"/>
              <a:t>Preparation for PASS1 </a:t>
            </a:r>
            <a:r>
              <a:rPr lang="mr-IN" sz="3300" kern="0" dirty="0" smtClean="0"/>
              <a:t>–</a:t>
            </a:r>
            <a:r>
              <a:rPr lang="en-US" sz="3300" kern="0" dirty="0" smtClean="0"/>
              <a:t> 7.5 </a:t>
            </a:r>
            <a:r>
              <a:rPr lang="en-US" sz="3300" kern="0" dirty="0" err="1" smtClean="0"/>
              <a:t>GeV</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19</a:t>
            </a:fld>
            <a:endParaRPr lang="en-US"/>
          </a:p>
        </p:txBody>
      </p:sp>
      <p:sp>
        <p:nvSpPr>
          <p:cNvPr id="60" name="CasellaDiTesto 59"/>
          <p:cNvSpPr txBox="1"/>
          <p:nvPr/>
        </p:nvSpPr>
        <p:spPr>
          <a:xfrm>
            <a:off x="582613" y="1034356"/>
            <a:ext cx="9505056" cy="6001643"/>
          </a:xfrm>
          <a:prstGeom prst="rect">
            <a:avLst/>
          </a:prstGeom>
          <a:noFill/>
        </p:spPr>
        <p:txBody>
          <a:bodyPr wrap="square" rtlCol="0">
            <a:spAutoFit/>
          </a:bodyPr>
          <a:lstStyle/>
          <a:p>
            <a:pPr marL="992188" indent="-817563"/>
            <a:r>
              <a:rPr lang="en-US" sz="2400" b="1" dirty="0" smtClean="0">
                <a:solidFill>
                  <a:srgbClr val="800000"/>
                </a:solidFill>
                <a:latin typeface="+mj-lt"/>
              </a:rPr>
              <a:t>31 runs </a:t>
            </a:r>
            <a:r>
              <a:rPr lang="en-US" sz="2400" dirty="0" smtClean="0">
                <a:latin typeface="+mj-lt"/>
              </a:rPr>
              <a:t>corresponding to the first </a:t>
            </a:r>
            <a:r>
              <a:rPr lang="en-US" sz="2400" b="1" dirty="0" smtClean="0">
                <a:solidFill>
                  <a:srgbClr val="000090"/>
                </a:solidFill>
                <a:latin typeface="+mj-lt"/>
              </a:rPr>
              <a:t>Trigger Configuration V2 </a:t>
            </a:r>
            <a:r>
              <a:rPr lang="en-US" sz="2400" dirty="0" smtClean="0">
                <a:latin typeface="+mj-lt"/>
              </a:rPr>
              <a:t>have been fully reconstructed and skimmed using 6.3.1 </a:t>
            </a:r>
            <a:r>
              <a:rPr lang="en-US" sz="2400" dirty="0" err="1" smtClean="0">
                <a:latin typeface="+mj-lt"/>
              </a:rPr>
              <a:t>catjava</a:t>
            </a:r>
            <a:r>
              <a:rPr lang="en-US" sz="2400" dirty="0" smtClean="0">
                <a:latin typeface="+mj-lt"/>
              </a:rPr>
              <a:t> </a:t>
            </a:r>
            <a:r>
              <a:rPr lang="en-US" sz="2400" dirty="0" err="1" smtClean="0">
                <a:latin typeface="+mj-lt"/>
              </a:rPr>
              <a:t>relesase</a:t>
            </a:r>
            <a:endParaRPr lang="en-US" sz="2400" dirty="0" smtClean="0">
              <a:latin typeface="+mj-lt"/>
            </a:endParaRPr>
          </a:p>
          <a:p>
            <a:pPr marL="992188" indent="-817563"/>
            <a:r>
              <a:rPr lang="en-US" sz="2400" dirty="0">
                <a:latin typeface="+mj-lt"/>
              </a:rPr>
              <a:t>	</a:t>
            </a:r>
            <a:r>
              <a:rPr lang="en-US" sz="2400" dirty="0" smtClean="0">
                <a:latin typeface="+mj-lt"/>
              </a:rPr>
              <a:t>(beam offset not taken into account) .   </a:t>
            </a:r>
          </a:p>
          <a:p>
            <a:pPr marL="992188" indent="-817563"/>
            <a:endParaRPr lang="en-US" sz="2400" dirty="0">
              <a:latin typeface="+mj-lt"/>
            </a:endParaRPr>
          </a:p>
          <a:p>
            <a:pPr marL="992188" indent="-817563"/>
            <a:r>
              <a:rPr lang="en-US" sz="2400" b="1" dirty="0">
                <a:solidFill>
                  <a:srgbClr val="800000"/>
                </a:solidFill>
                <a:latin typeface="+mj-lt"/>
              </a:rPr>
              <a:t>2,75 </a:t>
            </a:r>
            <a:r>
              <a:rPr lang="en-US" sz="2400" b="1" dirty="0" smtClean="0">
                <a:solidFill>
                  <a:srgbClr val="800000"/>
                </a:solidFill>
                <a:latin typeface="+mj-lt"/>
              </a:rPr>
              <a:t>G events  </a:t>
            </a:r>
            <a:r>
              <a:rPr lang="en-US" sz="2400" dirty="0" smtClean="0">
                <a:latin typeface="+mj-lt"/>
              </a:rPr>
              <a:t>are available  for physics analysis			</a:t>
            </a:r>
          </a:p>
          <a:p>
            <a:pPr marL="992188" indent="-817563"/>
            <a:r>
              <a:rPr lang="en-US" sz="2400" b="1" dirty="0">
                <a:latin typeface="+mj-lt"/>
              </a:rPr>
              <a:t>	</a:t>
            </a:r>
            <a:r>
              <a:rPr lang="en-US" sz="2400" b="1" dirty="0" smtClean="0">
                <a:latin typeface="+mj-lt"/>
              </a:rPr>
              <a:t>				17,6%          </a:t>
            </a:r>
            <a:r>
              <a:rPr lang="en-US" sz="2400" dirty="0" smtClean="0">
                <a:latin typeface="+mj-lt"/>
              </a:rPr>
              <a:t>of collected data</a:t>
            </a:r>
          </a:p>
          <a:p>
            <a:pPr marL="992188" indent="-817563"/>
            <a:endParaRPr lang="en-US" sz="2400" dirty="0">
              <a:latin typeface="+mj-lt"/>
            </a:endParaRPr>
          </a:p>
          <a:p>
            <a:pPr marL="992188" indent="-817563"/>
            <a:r>
              <a:rPr lang="en-US" sz="2400" dirty="0" smtClean="0">
                <a:latin typeface="+mj-lt"/>
              </a:rPr>
              <a:t>					</a:t>
            </a:r>
            <a:r>
              <a:rPr lang="en-US" sz="2400" b="1" dirty="0" smtClean="0">
                <a:latin typeface="+mj-lt"/>
              </a:rPr>
              <a:t>1,2%     </a:t>
            </a:r>
            <a:r>
              <a:rPr lang="en-US" sz="2400" dirty="0" smtClean="0">
                <a:latin typeface="+mj-lt"/>
              </a:rPr>
              <a:t>of approved runtime</a:t>
            </a:r>
            <a:endParaRPr lang="en-US" sz="2400" dirty="0">
              <a:latin typeface="+mj-lt"/>
            </a:endParaRPr>
          </a:p>
          <a:p>
            <a:pPr marL="992188" indent="-817563"/>
            <a:endParaRPr lang="en-US" sz="2000" dirty="0">
              <a:latin typeface="+mj-lt"/>
            </a:endParaRPr>
          </a:p>
          <a:p>
            <a:pPr marL="992188" indent="-817563"/>
            <a:r>
              <a:rPr lang="en-US" sz="2000" dirty="0" smtClean="0">
                <a:latin typeface="+mj-lt"/>
              </a:rPr>
              <a:t> </a:t>
            </a:r>
          </a:p>
          <a:p>
            <a:pPr marL="992188" indent="-817563"/>
            <a:r>
              <a:rPr lang="en-US" sz="2000" dirty="0" smtClean="0">
                <a:latin typeface="+mj-lt"/>
              </a:rPr>
              <a:t>			</a:t>
            </a:r>
            <a:r>
              <a:rPr lang="en-US" sz="3200" b="1" dirty="0" smtClean="0">
                <a:solidFill>
                  <a:srgbClr val="800000"/>
                </a:solidFill>
                <a:latin typeface="+mj-lt"/>
              </a:rPr>
              <a:t>Available Trains</a:t>
            </a:r>
            <a:endParaRPr lang="en-US" sz="3200" b="1" dirty="0">
              <a:solidFill>
                <a:srgbClr val="800000"/>
              </a:solidFill>
              <a:latin typeface="+mj-lt"/>
            </a:endParaRPr>
          </a:p>
          <a:p>
            <a:pPr marL="342900" indent="-342900">
              <a:buFont typeface="Wingdings" charset="2"/>
              <a:buChar char="ü"/>
            </a:pPr>
            <a:endParaRPr lang="en-US" sz="2000" dirty="0">
              <a:latin typeface="+mj-lt"/>
            </a:endParaRPr>
          </a:p>
          <a:p>
            <a:r>
              <a:rPr lang="en-US" sz="2000" dirty="0" smtClean="0">
                <a:latin typeface="+mj-lt"/>
              </a:rPr>
              <a:t>skim1_jpsi_tcs 			skim7_epiNCND		</a:t>
            </a:r>
            <a:r>
              <a:rPr lang="en-US" sz="2000" dirty="0">
                <a:latin typeface="+mj-lt"/>
              </a:rPr>
              <a:t>skim10_elec_ft_pip</a:t>
            </a:r>
            <a:endParaRPr lang="en-US" sz="2000" dirty="0" smtClean="0">
              <a:latin typeface="+mj-lt"/>
            </a:endParaRPr>
          </a:p>
          <a:p>
            <a:r>
              <a:rPr lang="en-US" sz="2000" dirty="0" smtClean="0">
                <a:latin typeface="+mj-lt"/>
              </a:rPr>
              <a:t>skim2_ft_pi0			</a:t>
            </a:r>
            <a:r>
              <a:rPr lang="en-US" sz="2000" b="1" dirty="0" smtClean="0">
                <a:solidFill>
                  <a:srgbClr val="000090"/>
                </a:solidFill>
                <a:latin typeface="+mj-lt"/>
              </a:rPr>
              <a:t>skim8_ep	</a:t>
            </a:r>
            <a:r>
              <a:rPr lang="en-US" sz="2000" dirty="0" smtClean="0">
                <a:latin typeface="+mj-lt"/>
              </a:rPr>
              <a:t>	</a:t>
            </a:r>
            <a:r>
              <a:rPr lang="en-US" sz="2000" b="1" dirty="0">
                <a:solidFill>
                  <a:srgbClr val="000090"/>
                </a:solidFill>
                <a:latin typeface="+mj-lt"/>
              </a:rPr>
              <a:t>skim11_elect_ft_kaon</a:t>
            </a:r>
            <a:endParaRPr lang="en-US" sz="2000" b="1" dirty="0" smtClean="0">
              <a:solidFill>
                <a:srgbClr val="000090"/>
              </a:solidFill>
              <a:latin typeface="+mj-lt"/>
            </a:endParaRPr>
          </a:p>
          <a:p>
            <a:r>
              <a:rPr lang="en-US" sz="2000" b="1" dirty="0" smtClean="0">
                <a:solidFill>
                  <a:srgbClr val="000090"/>
                </a:solidFill>
                <a:latin typeface="+mj-lt"/>
              </a:rPr>
              <a:t>skim3_mesonx_vs</a:t>
            </a:r>
            <a:r>
              <a:rPr lang="en-US" sz="2000" dirty="0" smtClean="0">
                <a:latin typeface="+mj-lt"/>
              </a:rPr>
              <a:t>		</a:t>
            </a:r>
            <a:r>
              <a:rPr lang="en-US" sz="2000" dirty="0">
                <a:latin typeface="+mj-lt"/>
              </a:rPr>
              <a:t>skim9_ppbar</a:t>
            </a:r>
            <a:endParaRPr lang="en-US" sz="2000" dirty="0" smtClean="0">
              <a:latin typeface="+mj-lt"/>
            </a:endParaRPr>
          </a:p>
          <a:p>
            <a:r>
              <a:rPr lang="en-US" sz="2000" b="1" dirty="0" smtClean="0">
                <a:solidFill>
                  <a:srgbClr val="000090"/>
                </a:solidFill>
                <a:latin typeface="+mj-lt"/>
              </a:rPr>
              <a:t>skim4_inclusive</a:t>
            </a:r>
          </a:p>
          <a:p>
            <a:endParaRPr lang="en-US" sz="2000" dirty="0">
              <a:latin typeface="+mj-lt"/>
            </a:endParaRPr>
          </a:p>
        </p:txBody>
      </p:sp>
      <p:cxnSp>
        <p:nvCxnSpPr>
          <p:cNvPr id="11" name="Connettore 2 10"/>
          <p:cNvCxnSpPr/>
          <p:nvPr/>
        </p:nvCxnSpPr>
        <p:spPr bwMode="auto">
          <a:xfrm>
            <a:off x="3390925" y="3122588"/>
            <a:ext cx="1224136" cy="0"/>
          </a:xfrm>
          <a:prstGeom prst="straightConnector1">
            <a:avLst/>
          </a:prstGeom>
          <a:solidFill>
            <a:schemeClr val="accent1"/>
          </a:solidFill>
          <a:ln w="9525" cap="flat" cmpd="sng" algn="ctr">
            <a:solidFill>
              <a:srgbClr val="BE1D1D"/>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 name="Connettore 2 60"/>
          <p:cNvCxnSpPr/>
          <p:nvPr/>
        </p:nvCxnSpPr>
        <p:spPr bwMode="auto">
          <a:xfrm>
            <a:off x="3462933" y="3914676"/>
            <a:ext cx="1224136" cy="0"/>
          </a:xfrm>
          <a:prstGeom prst="straightConnector1">
            <a:avLst/>
          </a:prstGeom>
          <a:solidFill>
            <a:schemeClr val="accent1"/>
          </a:solidFill>
          <a:ln w="9525" cap="flat" cmpd="sng" algn="ctr">
            <a:solidFill>
              <a:srgbClr val="BE1D1D"/>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68908062"/>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5" y="162549"/>
            <a:ext cx="9344025" cy="1208881"/>
          </a:xfrm>
          <a:ln>
            <a:noFill/>
          </a:ln>
        </p:spPr>
        <p:txBody>
          <a:bodyPr lIns="100735" tIns="50367" rIns="100735" bIns="50367">
            <a:normAutofit/>
          </a:bodyPr>
          <a:lstStyle/>
          <a:p>
            <a:r>
              <a:rPr lang="en-US" sz="4400" b="1" dirty="0">
                <a:solidFill>
                  <a:srgbClr val="800000"/>
                </a:solidFill>
              </a:rPr>
              <a:t>Main Questions to Address</a:t>
            </a:r>
          </a:p>
        </p:txBody>
      </p:sp>
      <p:sp>
        <p:nvSpPr>
          <p:cNvPr id="3" name="Content Placeholder 2"/>
          <p:cNvSpPr>
            <a:spLocks noGrp="1"/>
          </p:cNvSpPr>
          <p:nvPr>
            <p:ph idx="1"/>
          </p:nvPr>
        </p:nvSpPr>
        <p:spPr>
          <a:xfrm>
            <a:off x="510605" y="1394395"/>
            <a:ext cx="9577064" cy="5256584"/>
          </a:xfrm>
        </p:spPr>
        <p:txBody>
          <a:bodyPr lIns="100735" tIns="50367" rIns="100735" bIns="50367">
            <a:noAutofit/>
          </a:bodyPr>
          <a:lstStyle/>
          <a:p>
            <a:r>
              <a:rPr lang="en-US" sz="2400" dirty="0">
                <a:cs typeface="Chalkboard"/>
              </a:rPr>
              <a:t>The N* spectrum: what is </a:t>
            </a:r>
            <a:r>
              <a:rPr lang="en-US" sz="2400" dirty="0">
                <a:solidFill>
                  <a:srgbClr val="000000"/>
                </a:solidFill>
                <a:cs typeface="Chalkboard"/>
              </a:rPr>
              <a:t>the role of glue</a:t>
            </a:r>
            <a:r>
              <a:rPr lang="en-US" sz="2400" dirty="0">
                <a:cs typeface="Chalkboard"/>
              </a:rPr>
              <a:t>?</a:t>
            </a:r>
          </a:p>
          <a:p>
            <a:pPr marL="1790144" indent="0">
              <a:buNone/>
            </a:pPr>
            <a:r>
              <a:rPr lang="en-US" sz="2400" b="1" dirty="0">
                <a:solidFill>
                  <a:srgbClr val="000090"/>
                </a:solidFill>
                <a:cs typeface="Chalkboard"/>
              </a:rPr>
              <a:t>Search for new </a:t>
            </a:r>
            <a:r>
              <a:rPr lang="en-US" sz="2400" b="1" dirty="0" smtClean="0">
                <a:solidFill>
                  <a:srgbClr val="000090"/>
                </a:solidFill>
                <a:cs typeface="Chalkboard"/>
              </a:rPr>
              <a:t>baryon states</a:t>
            </a:r>
          </a:p>
          <a:p>
            <a:pPr marL="361950" indent="0">
              <a:buNone/>
            </a:pPr>
            <a:r>
              <a:rPr lang="en-US" sz="2400" dirty="0">
                <a:solidFill>
                  <a:srgbClr val="800000"/>
                </a:solidFill>
                <a:cs typeface="Comic Sans MS"/>
              </a:rPr>
              <a:t>E</a:t>
            </a:r>
            <a:r>
              <a:rPr lang="en-US" sz="2400" dirty="0" smtClean="0">
                <a:solidFill>
                  <a:srgbClr val="800000"/>
                </a:solidFill>
                <a:cs typeface="Comic Sans MS"/>
              </a:rPr>
              <a:t>12</a:t>
            </a:r>
            <a:r>
              <a:rPr lang="en-US" sz="2400" dirty="0">
                <a:solidFill>
                  <a:srgbClr val="800000"/>
                </a:solidFill>
                <a:cs typeface="Comic Sans MS"/>
              </a:rPr>
              <a:t>-16-010</a:t>
            </a:r>
            <a:endParaRPr lang="en-US" sz="2400" b="1" dirty="0">
              <a:solidFill>
                <a:srgbClr val="800000"/>
              </a:solidFill>
              <a:cs typeface="Chalkboard"/>
            </a:endParaRPr>
          </a:p>
          <a:p>
            <a:pPr>
              <a:buNone/>
            </a:pPr>
            <a:endParaRPr lang="en-US" sz="2400" dirty="0">
              <a:latin typeface="Chalkboard"/>
              <a:cs typeface="Chalkboard"/>
            </a:endParaRPr>
          </a:p>
          <a:p>
            <a:r>
              <a:rPr lang="en-US" sz="2400" dirty="0">
                <a:cs typeface="Chalkboard"/>
              </a:rPr>
              <a:t>How do massless </a:t>
            </a:r>
            <a:r>
              <a:rPr lang="en-US" sz="2400" dirty="0">
                <a:solidFill>
                  <a:srgbClr val="000000"/>
                </a:solidFill>
                <a:cs typeface="Chalkboard"/>
              </a:rPr>
              <a:t>quarks acquire mass? 			</a:t>
            </a:r>
          </a:p>
          <a:p>
            <a:pPr marL="1790144" indent="0">
              <a:buNone/>
            </a:pPr>
            <a:r>
              <a:rPr lang="en-US" sz="2400" b="1" dirty="0">
                <a:solidFill>
                  <a:srgbClr val="000090"/>
                </a:solidFill>
                <a:cs typeface="Chalkboard"/>
              </a:rPr>
              <a:t>Measure the Q</a:t>
            </a:r>
            <a:r>
              <a:rPr lang="en-US" sz="2400" b="1" baseline="30000" dirty="0">
                <a:solidFill>
                  <a:srgbClr val="000090"/>
                </a:solidFill>
                <a:cs typeface="Chalkboard"/>
              </a:rPr>
              <a:t>2</a:t>
            </a:r>
            <a:r>
              <a:rPr lang="en-US" sz="2400" b="1" dirty="0">
                <a:solidFill>
                  <a:srgbClr val="000090"/>
                </a:solidFill>
                <a:cs typeface="Chalkboard"/>
              </a:rPr>
              <a:t> dependence of electrocoupling amplitudes </a:t>
            </a:r>
          </a:p>
          <a:p>
            <a:pPr marL="355490" indent="0">
              <a:buNone/>
            </a:pPr>
            <a:r>
              <a:rPr lang="en-US" sz="2400" dirty="0">
                <a:solidFill>
                  <a:srgbClr val="800000"/>
                </a:solidFill>
                <a:cs typeface="Comic Sans MS"/>
              </a:rPr>
              <a:t>E</a:t>
            </a:r>
            <a:r>
              <a:rPr lang="en-US" sz="2400" dirty="0" smtClean="0">
                <a:solidFill>
                  <a:srgbClr val="800000"/>
                </a:solidFill>
                <a:cs typeface="Comic Sans MS"/>
              </a:rPr>
              <a:t>12</a:t>
            </a:r>
            <a:r>
              <a:rPr lang="en-US" sz="2400" dirty="0">
                <a:solidFill>
                  <a:srgbClr val="800000"/>
                </a:solidFill>
                <a:cs typeface="Comic Sans MS"/>
              </a:rPr>
              <a:t>-16-010A</a:t>
            </a:r>
          </a:p>
          <a:p>
            <a:pPr marL="0" indent="0">
              <a:buNone/>
            </a:pPr>
            <a:endParaRPr lang="en-US" sz="2400" dirty="0">
              <a:latin typeface="Chalkboard"/>
              <a:cs typeface="Chalkboard"/>
            </a:endParaRPr>
          </a:p>
          <a:p>
            <a:r>
              <a:rPr lang="en-US" sz="2400" dirty="0">
                <a:cs typeface="Chalkboard"/>
              </a:rPr>
              <a:t>How is </a:t>
            </a:r>
            <a:r>
              <a:rPr lang="en-US" sz="2400" dirty="0">
                <a:solidFill>
                  <a:srgbClr val="000000"/>
                </a:solidFill>
                <a:cs typeface="Chalkboard"/>
              </a:rPr>
              <a:t>color confinement </a:t>
            </a:r>
            <a:r>
              <a:rPr lang="en-US" sz="2400" dirty="0">
                <a:cs typeface="Chalkboard"/>
              </a:rPr>
              <a:t>realized in the force and pressure </a:t>
            </a:r>
            <a:r>
              <a:rPr lang="en-US" sz="2400" dirty="0" smtClean="0">
                <a:cs typeface="Chalkboard"/>
              </a:rPr>
              <a:t>distributions and stabilize </a:t>
            </a:r>
            <a:r>
              <a:rPr lang="en-US" sz="2400" dirty="0">
                <a:cs typeface="Chalkboard"/>
              </a:rPr>
              <a:t>nucleons?</a:t>
            </a:r>
            <a:r>
              <a:rPr lang="en-US" sz="2400" dirty="0">
                <a:solidFill>
                  <a:srgbClr val="800000"/>
                </a:solidFill>
                <a:cs typeface="Chalkboard"/>
              </a:rPr>
              <a:t> </a:t>
            </a:r>
          </a:p>
          <a:p>
            <a:pPr marL="355490" indent="0">
              <a:buNone/>
            </a:pPr>
            <a:r>
              <a:rPr lang="en-US" sz="2400" b="1" dirty="0">
                <a:solidFill>
                  <a:srgbClr val="000090"/>
                </a:solidFill>
                <a:cs typeface="Chalkboard"/>
              </a:rPr>
              <a:t>		Study GPDs and their moments from DVCS</a:t>
            </a:r>
          </a:p>
          <a:p>
            <a:pPr marL="355490" indent="0">
              <a:buNone/>
            </a:pPr>
            <a:r>
              <a:rPr lang="en-US" sz="2400" dirty="0">
                <a:solidFill>
                  <a:srgbClr val="800000"/>
                </a:solidFill>
                <a:cs typeface="Comic Sans MS"/>
              </a:rPr>
              <a:t>E</a:t>
            </a:r>
            <a:r>
              <a:rPr lang="en-US" sz="2400" dirty="0" smtClean="0">
                <a:solidFill>
                  <a:srgbClr val="800000"/>
                </a:solidFill>
                <a:cs typeface="Comic Sans MS"/>
              </a:rPr>
              <a:t>12</a:t>
            </a:r>
            <a:r>
              <a:rPr lang="en-US" sz="2400" dirty="0">
                <a:solidFill>
                  <a:srgbClr val="800000"/>
                </a:solidFill>
                <a:cs typeface="Comic Sans MS"/>
              </a:rPr>
              <a:t>-16-010B</a:t>
            </a:r>
          </a:p>
        </p:txBody>
      </p:sp>
      <p:sp>
        <p:nvSpPr>
          <p:cNvPr id="6" name="Slide Number Placeholder 5"/>
          <p:cNvSpPr>
            <a:spLocks noGrp="1"/>
          </p:cNvSpPr>
          <p:nvPr>
            <p:ph type="sldNum" sz="quarter" idx="12"/>
          </p:nvPr>
        </p:nvSpPr>
        <p:spPr/>
        <p:txBody>
          <a:bodyPr/>
          <a:lstStyle/>
          <a:p>
            <a:fld id="{7C838BDD-2A9B-A643-A699-54CA44B406CD}" type="slidenum">
              <a:rPr lang="en-US" smtClean="0"/>
              <a:pPr/>
              <a:t>2</a:t>
            </a:fld>
            <a:endParaRPr lang="en-US"/>
          </a:p>
        </p:txBody>
      </p:sp>
      <p:cxnSp>
        <p:nvCxnSpPr>
          <p:cNvPr id="8" name="Straight Connector 31"/>
          <p:cNvCxnSpPr/>
          <p:nvPr/>
        </p:nvCxnSpPr>
        <p:spPr>
          <a:xfrm>
            <a:off x="0" y="1178372"/>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egnaposto piè di pagina 8"/>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cxnSp>
        <p:nvCxnSpPr>
          <p:cNvPr id="5" name="Connettore 2 4"/>
          <p:cNvCxnSpPr/>
          <p:nvPr/>
        </p:nvCxnSpPr>
        <p:spPr bwMode="auto">
          <a:xfrm>
            <a:off x="1014661" y="2042468"/>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1" name="Connettore 2 10"/>
          <p:cNvCxnSpPr/>
          <p:nvPr/>
        </p:nvCxnSpPr>
        <p:spPr bwMode="auto">
          <a:xfrm>
            <a:off x="1014661" y="3914676"/>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2" name="Connettore 2 11"/>
          <p:cNvCxnSpPr/>
          <p:nvPr/>
        </p:nvCxnSpPr>
        <p:spPr bwMode="auto">
          <a:xfrm>
            <a:off x="1014661" y="6002908"/>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1473919241"/>
      </p:ext>
    </p:extLst>
  </p:cSld>
  <p:clrMapOvr>
    <a:masterClrMapping/>
  </p:clrMapOvr>
  <mc:AlternateContent xmlns:mc="http://schemas.openxmlformats.org/markup-compatibility/2006" xmlns:p14="http://schemas.microsoft.com/office/powerpoint/2010/main">
    <mc:Choice Requires="p14">
      <p:transition spd="med" p14:dur="700" advTm="106692">
        <p:fade/>
      </p:transition>
    </mc:Choice>
    <mc:Fallback xmlns="">
      <p:transition xmlns:p14="http://schemas.microsoft.com/office/powerpoint/2010/main" spd="med" advTm="106692">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smtClean="0"/>
              <a:t>Preparation for PASS1 </a:t>
            </a:r>
            <a:r>
              <a:rPr lang="mr-IN" sz="3300" kern="0" dirty="0" smtClean="0"/>
              <a:t>–</a:t>
            </a:r>
            <a:r>
              <a:rPr lang="en-US" sz="3300" kern="0" dirty="0" smtClean="0"/>
              <a:t> </a:t>
            </a:r>
            <a:r>
              <a:rPr lang="en-US" sz="3300" kern="0" dirty="0" smtClean="0"/>
              <a:t>6.5 </a:t>
            </a:r>
            <a:r>
              <a:rPr lang="en-US" sz="3300" kern="0" dirty="0" err="1" smtClean="0"/>
              <a:t>GeV</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20</a:t>
            </a:fld>
            <a:endParaRPr lang="en-US"/>
          </a:p>
        </p:txBody>
      </p:sp>
      <p:pic>
        <p:nvPicPr>
          <p:cNvPr id="9" name="Immagine 8"/>
          <p:cNvPicPr/>
          <p:nvPr/>
        </p:nvPicPr>
        <p:blipFill>
          <a:blip r:embed="rId3">
            <a:extLst>
              <a:ext uri="{28A0092B-C50C-407E-A947-70E740481C1C}">
                <a14:useLocalDpi xmlns:a14="http://schemas.microsoft.com/office/drawing/2010/main" val="0"/>
              </a:ext>
            </a:extLst>
          </a:blip>
          <a:stretch>
            <a:fillRect/>
          </a:stretch>
        </p:blipFill>
        <p:spPr>
          <a:xfrm>
            <a:off x="510605" y="962348"/>
            <a:ext cx="8568952" cy="3437984"/>
          </a:xfrm>
          <a:prstGeom prst="rect">
            <a:avLst/>
          </a:prstGeom>
        </p:spPr>
      </p:pic>
      <p:sp>
        <p:nvSpPr>
          <p:cNvPr id="4" name="Rettangolo 3"/>
          <p:cNvSpPr/>
          <p:nvPr/>
        </p:nvSpPr>
        <p:spPr>
          <a:xfrm>
            <a:off x="798637" y="4562748"/>
            <a:ext cx="8784976" cy="1708160"/>
          </a:xfrm>
          <a:prstGeom prst="rect">
            <a:avLst/>
          </a:prstGeom>
        </p:spPr>
        <p:txBody>
          <a:bodyPr wrap="square">
            <a:spAutoFit/>
          </a:bodyPr>
          <a:lstStyle/>
          <a:p>
            <a:r>
              <a:rPr lang="en-US" dirty="0" smtClean="0"/>
              <a:t> </a:t>
            </a:r>
            <a:r>
              <a:rPr lang="en-US" dirty="0">
                <a:latin typeface="+mn-lt"/>
              </a:rPr>
              <a:t>Invariant mass spectrum of inclusive electron scattering at 6.5 </a:t>
            </a:r>
            <a:r>
              <a:rPr lang="en-US" dirty="0" err="1">
                <a:latin typeface="+mn-lt"/>
              </a:rPr>
              <a:t>GeV</a:t>
            </a:r>
            <a:r>
              <a:rPr lang="en-US" dirty="0">
                <a:latin typeface="+mn-lt"/>
              </a:rPr>
              <a:t> obtained from 6.3.1 (left) and 6b.5.1 (right) </a:t>
            </a:r>
            <a:r>
              <a:rPr lang="en-US" dirty="0" err="1">
                <a:latin typeface="+mn-lt"/>
              </a:rPr>
              <a:t>coatjava</a:t>
            </a:r>
            <a:r>
              <a:rPr lang="en-US" dirty="0">
                <a:latin typeface="+mn-lt"/>
              </a:rPr>
              <a:t> releases. </a:t>
            </a:r>
            <a:endParaRPr lang="en-US" dirty="0" smtClean="0">
              <a:latin typeface="+mn-lt"/>
            </a:endParaRPr>
          </a:p>
          <a:p>
            <a:endParaRPr lang="en-US" dirty="0">
              <a:latin typeface="+mn-lt"/>
            </a:endParaRPr>
          </a:p>
          <a:p>
            <a:endParaRPr lang="en-US" dirty="0" smtClean="0">
              <a:latin typeface="+mn-lt"/>
            </a:endParaRPr>
          </a:p>
          <a:p>
            <a:r>
              <a:rPr lang="en-US" dirty="0" smtClean="0">
                <a:solidFill>
                  <a:srgbClr val="000090"/>
                </a:solidFill>
                <a:latin typeface="+mn-lt"/>
              </a:rPr>
              <a:t>The </a:t>
            </a:r>
            <a:r>
              <a:rPr lang="en-US" b="1" dirty="0">
                <a:solidFill>
                  <a:srgbClr val="000090"/>
                </a:solidFill>
                <a:latin typeface="+mn-lt"/>
              </a:rPr>
              <a:t>elastic peak resolution is significantly improved </a:t>
            </a:r>
            <a:r>
              <a:rPr lang="en-US" dirty="0">
                <a:solidFill>
                  <a:srgbClr val="000090"/>
                </a:solidFill>
                <a:latin typeface="+mn-lt"/>
              </a:rPr>
              <a:t>from 48 MeV to 37 MeV.</a:t>
            </a:r>
            <a:endParaRPr lang="it-IT" dirty="0">
              <a:solidFill>
                <a:srgbClr val="000090"/>
              </a:solidFill>
              <a:latin typeface="+mn-lt"/>
            </a:endParaRPr>
          </a:p>
        </p:txBody>
      </p:sp>
      <p:sp>
        <p:nvSpPr>
          <p:cNvPr id="5" name="CasellaDiTesto 4"/>
          <p:cNvSpPr txBox="1"/>
          <p:nvPr/>
        </p:nvSpPr>
        <p:spPr>
          <a:xfrm>
            <a:off x="1230685" y="1826444"/>
            <a:ext cx="1351652" cy="415498"/>
          </a:xfrm>
          <a:prstGeom prst="rect">
            <a:avLst/>
          </a:prstGeom>
          <a:noFill/>
        </p:spPr>
        <p:txBody>
          <a:bodyPr wrap="none" rtlCol="0">
            <a:spAutoFit/>
          </a:bodyPr>
          <a:lstStyle/>
          <a:p>
            <a:r>
              <a:rPr lang="it-IT" dirty="0" err="1" smtClean="0">
                <a:solidFill>
                  <a:srgbClr val="800000"/>
                </a:solidFill>
                <a:latin typeface="Symbol" charset="2"/>
                <a:cs typeface="Symbol" charset="2"/>
              </a:rPr>
              <a:t>s</a:t>
            </a:r>
            <a:r>
              <a:rPr lang="it-IT" dirty="0" smtClean="0">
                <a:solidFill>
                  <a:srgbClr val="800000"/>
                </a:solidFill>
                <a:latin typeface="Symbol" charset="2"/>
                <a:cs typeface="Symbol" charset="2"/>
              </a:rPr>
              <a:t>=48 </a:t>
            </a:r>
            <a:r>
              <a:rPr lang="it-IT" dirty="0" err="1" smtClean="0">
                <a:solidFill>
                  <a:srgbClr val="800000"/>
                </a:solidFill>
                <a:latin typeface="+mn-lt"/>
                <a:cs typeface="Symbol" charset="2"/>
              </a:rPr>
              <a:t>MeV</a:t>
            </a:r>
            <a:endParaRPr lang="it-IT" dirty="0">
              <a:solidFill>
                <a:srgbClr val="800000"/>
              </a:solidFill>
              <a:latin typeface="+mn-lt"/>
              <a:cs typeface="Symbol" charset="2"/>
            </a:endParaRPr>
          </a:p>
        </p:txBody>
      </p:sp>
      <p:sp>
        <p:nvSpPr>
          <p:cNvPr id="12" name="CasellaDiTesto 11"/>
          <p:cNvSpPr txBox="1"/>
          <p:nvPr/>
        </p:nvSpPr>
        <p:spPr>
          <a:xfrm>
            <a:off x="5623173" y="1538412"/>
            <a:ext cx="1351652" cy="415498"/>
          </a:xfrm>
          <a:prstGeom prst="rect">
            <a:avLst/>
          </a:prstGeom>
          <a:noFill/>
        </p:spPr>
        <p:txBody>
          <a:bodyPr wrap="none" rtlCol="0">
            <a:spAutoFit/>
          </a:bodyPr>
          <a:lstStyle/>
          <a:p>
            <a:r>
              <a:rPr lang="it-IT" dirty="0" err="1" smtClean="0">
                <a:solidFill>
                  <a:srgbClr val="800000"/>
                </a:solidFill>
                <a:latin typeface="Symbol" charset="2"/>
                <a:cs typeface="Symbol" charset="2"/>
              </a:rPr>
              <a:t>s</a:t>
            </a:r>
            <a:r>
              <a:rPr lang="it-IT" dirty="0" smtClean="0">
                <a:solidFill>
                  <a:srgbClr val="800000"/>
                </a:solidFill>
                <a:latin typeface="Symbol" charset="2"/>
                <a:cs typeface="Symbol" charset="2"/>
              </a:rPr>
              <a:t>=37 </a:t>
            </a:r>
            <a:r>
              <a:rPr lang="it-IT" dirty="0" err="1" smtClean="0">
                <a:solidFill>
                  <a:srgbClr val="800000"/>
                </a:solidFill>
                <a:latin typeface="+mn-lt"/>
                <a:cs typeface="Symbol" charset="2"/>
              </a:rPr>
              <a:t>MeV</a:t>
            </a:r>
            <a:endParaRPr lang="it-IT" dirty="0">
              <a:solidFill>
                <a:srgbClr val="800000"/>
              </a:solidFill>
              <a:latin typeface="+mn-lt"/>
              <a:cs typeface="Symbol" charset="2"/>
            </a:endParaRPr>
          </a:p>
        </p:txBody>
      </p:sp>
    </p:spTree>
    <p:extLst>
      <p:ext uri="{BB962C8B-B14F-4D97-AF65-F5344CB8AC3E}">
        <p14:creationId xmlns:p14="http://schemas.microsoft.com/office/powerpoint/2010/main" val="2125561027"/>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smtClean="0"/>
              <a:t>Preparation for PASS1 </a:t>
            </a:r>
            <a:r>
              <a:rPr lang="mr-IN" sz="3300" kern="0" dirty="0" smtClean="0"/>
              <a:t>–</a:t>
            </a:r>
            <a:r>
              <a:rPr lang="en-GB" sz="3300" kern="0" dirty="0" smtClean="0"/>
              <a:t> 6.5 </a:t>
            </a:r>
            <a:r>
              <a:rPr lang="en-GB" sz="3300" kern="0" dirty="0" err="1" smtClean="0"/>
              <a:t>GeV</a:t>
            </a:r>
            <a:r>
              <a:rPr lang="en-GB" sz="3300" kern="0" dirty="0" smtClean="0"/>
              <a:t> and </a:t>
            </a:r>
            <a:r>
              <a:rPr lang="en-US" sz="3300" kern="0" dirty="0" smtClean="0"/>
              <a:t> 7.5 </a:t>
            </a:r>
            <a:r>
              <a:rPr lang="en-US" sz="3300" kern="0" dirty="0" err="1" smtClean="0"/>
              <a:t>GeV</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21</a:t>
            </a:fld>
            <a:endParaRPr lang="en-US"/>
          </a:p>
        </p:txBody>
      </p:sp>
      <p:sp>
        <p:nvSpPr>
          <p:cNvPr id="60" name="CasellaDiTesto 59"/>
          <p:cNvSpPr txBox="1"/>
          <p:nvPr/>
        </p:nvSpPr>
        <p:spPr>
          <a:xfrm>
            <a:off x="582613" y="1034356"/>
            <a:ext cx="9505056" cy="5570755"/>
          </a:xfrm>
          <a:prstGeom prst="rect">
            <a:avLst/>
          </a:prstGeom>
          <a:noFill/>
        </p:spPr>
        <p:txBody>
          <a:bodyPr wrap="square" rtlCol="0">
            <a:spAutoFit/>
          </a:bodyPr>
          <a:lstStyle/>
          <a:p>
            <a:pPr marL="992188" indent="-817563"/>
            <a:r>
              <a:rPr lang="en-US" sz="2400" b="1" dirty="0" smtClean="0">
                <a:solidFill>
                  <a:srgbClr val="800000"/>
                </a:solidFill>
                <a:latin typeface="+mj-lt"/>
              </a:rPr>
              <a:t>10 runs </a:t>
            </a:r>
            <a:r>
              <a:rPr lang="en-US" sz="2400" dirty="0" smtClean="0">
                <a:latin typeface="+mj-lt"/>
              </a:rPr>
              <a:t>corresponding to7.5 </a:t>
            </a:r>
            <a:r>
              <a:rPr lang="en-US" sz="2400" dirty="0" err="1" smtClean="0">
                <a:latin typeface="+mj-lt"/>
              </a:rPr>
              <a:t>GeV</a:t>
            </a:r>
            <a:r>
              <a:rPr lang="en-US" sz="2400" dirty="0" smtClean="0">
                <a:latin typeface="+mj-lt"/>
              </a:rPr>
              <a:t> energy </a:t>
            </a:r>
            <a:r>
              <a:rPr lang="en-US" sz="2400" b="1" dirty="0" smtClean="0">
                <a:solidFill>
                  <a:srgbClr val="000090"/>
                </a:solidFill>
                <a:latin typeface="+mj-lt"/>
              </a:rPr>
              <a:t>Trigger Configuration V2</a:t>
            </a:r>
            <a:endParaRPr lang="en-US" sz="2400" dirty="0" smtClean="0">
              <a:latin typeface="+mj-lt"/>
            </a:endParaRPr>
          </a:p>
          <a:p>
            <a:pPr marL="992188" indent="-817563"/>
            <a:r>
              <a:rPr lang="en-US" sz="2400" b="1" dirty="0">
                <a:solidFill>
                  <a:srgbClr val="800000"/>
                </a:solidFill>
                <a:latin typeface="+mn-lt"/>
              </a:rPr>
              <a:t>10 runs </a:t>
            </a:r>
            <a:r>
              <a:rPr lang="en-US" sz="2400" dirty="0">
                <a:latin typeface="+mn-lt"/>
              </a:rPr>
              <a:t>corresponding </a:t>
            </a:r>
            <a:r>
              <a:rPr lang="en-US" sz="2400" dirty="0" smtClean="0">
                <a:latin typeface="+mn-lt"/>
              </a:rPr>
              <a:t>to 6.5 </a:t>
            </a:r>
            <a:r>
              <a:rPr lang="en-US" sz="2400" dirty="0" err="1">
                <a:latin typeface="+mn-lt"/>
              </a:rPr>
              <a:t>GeV</a:t>
            </a:r>
            <a:r>
              <a:rPr lang="en-US" sz="2400" dirty="0">
                <a:latin typeface="+mn-lt"/>
              </a:rPr>
              <a:t> </a:t>
            </a:r>
            <a:r>
              <a:rPr lang="en-US" sz="2400" dirty="0"/>
              <a:t>energy </a:t>
            </a:r>
            <a:r>
              <a:rPr lang="en-US" sz="2400" b="1" dirty="0">
                <a:solidFill>
                  <a:srgbClr val="000090"/>
                </a:solidFill>
                <a:latin typeface="+mn-lt"/>
              </a:rPr>
              <a:t>Trigger Configuration </a:t>
            </a:r>
            <a:r>
              <a:rPr lang="en-US" sz="2400" b="1" dirty="0" smtClean="0">
                <a:solidFill>
                  <a:srgbClr val="000090"/>
                </a:solidFill>
                <a:latin typeface="+mn-lt"/>
              </a:rPr>
              <a:t>V6</a:t>
            </a:r>
          </a:p>
          <a:p>
            <a:pPr marL="357188" indent="-93663"/>
            <a:endParaRPr lang="en-US" sz="2400" b="1" dirty="0" smtClean="0">
              <a:solidFill>
                <a:srgbClr val="000090"/>
              </a:solidFill>
              <a:latin typeface="+mn-lt"/>
            </a:endParaRPr>
          </a:p>
          <a:p>
            <a:pPr marL="606425" indent="-342900">
              <a:buFont typeface="Arial"/>
              <a:buChar char="•"/>
            </a:pPr>
            <a:r>
              <a:rPr lang="en-US" sz="2400" dirty="0" smtClean="0">
                <a:latin typeface="+mn-lt"/>
              </a:rPr>
              <a:t>have </a:t>
            </a:r>
            <a:r>
              <a:rPr lang="en-US" sz="2400" dirty="0">
                <a:latin typeface="+mn-lt"/>
              </a:rPr>
              <a:t>been fully reconstructed and skimmed using 6.5.1 </a:t>
            </a:r>
            <a:r>
              <a:rPr lang="en-US" sz="2400" dirty="0" err="1" smtClean="0">
                <a:latin typeface="+mn-lt"/>
              </a:rPr>
              <a:t>coatjava</a:t>
            </a:r>
            <a:r>
              <a:rPr lang="en-US" sz="2400" dirty="0" smtClean="0">
                <a:latin typeface="+mn-lt"/>
              </a:rPr>
              <a:t> release, including </a:t>
            </a:r>
            <a:r>
              <a:rPr lang="en-US" sz="2400" dirty="0">
                <a:latin typeface="+mn-lt"/>
              </a:rPr>
              <a:t>beam offset </a:t>
            </a:r>
            <a:r>
              <a:rPr lang="en-US" sz="2400" dirty="0" smtClean="0">
                <a:latin typeface="+mn-lt"/>
              </a:rPr>
              <a:t>information</a:t>
            </a:r>
          </a:p>
          <a:p>
            <a:pPr marL="992188" indent="-817563"/>
            <a:endParaRPr lang="en-US" sz="2400" dirty="0">
              <a:latin typeface="+mn-lt"/>
            </a:endParaRPr>
          </a:p>
          <a:p>
            <a:pPr marL="619125" indent="-444500">
              <a:buFont typeface="Arial"/>
              <a:buChar char="•"/>
            </a:pPr>
            <a:r>
              <a:rPr lang="en-US" sz="2400" dirty="0" smtClean="0">
                <a:latin typeface="+mn-lt"/>
              </a:rPr>
              <a:t>the outputs are now being analyzed to prepare for PAC48 jeopardy</a:t>
            </a:r>
          </a:p>
          <a:p>
            <a:pPr marL="619125" indent="-444500">
              <a:buFont typeface="Arial"/>
              <a:buChar char="•"/>
            </a:pPr>
            <a:endParaRPr lang="en-US" sz="2400" dirty="0">
              <a:latin typeface="+mn-lt"/>
            </a:endParaRPr>
          </a:p>
          <a:p>
            <a:pPr marL="619125" indent="-444500">
              <a:buFont typeface="Arial"/>
              <a:buChar char="•"/>
            </a:pPr>
            <a:endParaRPr lang="en-US" sz="2400" dirty="0" smtClean="0">
              <a:latin typeface="+mn-lt"/>
            </a:endParaRPr>
          </a:p>
          <a:p>
            <a:pPr marL="619125" indent="-444500">
              <a:buFont typeface="Arial"/>
              <a:buChar char="•"/>
            </a:pPr>
            <a:endParaRPr lang="en-US" sz="2400" dirty="0">
              <a:latin typeface="+mn-lt"/>
            </a:endParaRPr>
          </a:p>
          <a:p>
            <a:pPr marL="174625"/>
            <a:r>
              <a:rPr lang="en-US" sz="2400" dirty="0" smtClean="0">
                <a:latin typeface="+mn-lt"/>
              </a:rPr>
              <a:t>Preparation  for the RGK pass1 cooking is following the road opened by the RGA experience</a:t>
            </a:r>
            <a:endParaRPr lang="en-US" sz="2400" dirty="0">
              <a:latin typeface="+mn-lt"/>
            </a:endParaRPr>
          </a:p>
          <a:p>
            <a:pPr marL="992188" indent="-1588"/>
            <a:endParaRPr lang="en-US" sz="2400" dirty="0">
              <a:latin typeface="+mj-lt"/>
            </a:endParaRPr>
          </a:p>
          <a:p>
            <a:pPr marL="992188" indent="-817563"/>
            <a:endParaRPr lang="en-US" sz="2400" dirty="0">
              <a:latin typeface="+mj-lt"/>
            </a:endParaRPr>
          </a:p>
          <a:p>
            <a:pPr marL="992188" indent="-817563"/>
            <a:r>
              <a:rPr lang="en-US" sz="2000" dirty="0" smtClean="0">
                <a:latin typeface="+mj-lt"/>
              </a:rPr>
              <a:t>			</a:t>
            </a:r>
            <a:endParaRPr lang="en-US" sz="2000" dirty="0">
              <a:latin typeface="+mj-lt"/>
            </a:endParaRPr>
          </a:p>
        </p:txBody>
      </p:sp>
    </p:spTree>
    <p:extLst>
      <p:ext uri="{BB962C8B-B14F-4D97-AF65-F5344CB8AC3E}">
        <p14:creationId xmlns:p14="http://schemas.microsoft.com/office/powerpoint/2010/main" val="117059217"/>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smtClean="0"/>
              <a:t>Preparation for PASS1 </a:t>
            </a:r>
            <a:r>
              <a:rPr lang="mr-IN" sz="3300" kern="0" dirty="0" smtClean="0"/>
              <a:t>–</a:t>
            </a:r>
            <a:r>
              <a:rPr lang="en-GB" sz="3300" kern="0" dirty="0" smtClean="0"/>
              <a:t> 6.5 </a:t>
            </a:r>
            <a:r>
              <a:rPr lang="en-GB" sz="3300" kern="0" dirty="0" err="1" smtClean="0"/>
              <a:t>GeV</a:t>
            </a:r>
            <a:r>
              <a:rPr lang="en-GB" sz="3300" kern="0" dirty="0" smtClean="0"/>
              <a:t> and </a:t>
            </a:r>
            <a:r>
              <a:rPr lang="en-US" sz="3300" kern="0" dirty="0" smtClean="0"/>
              <a:t> 7.5 </a:t>
            </a:r>
            <a:r>
              <a:rPr lang="en-US" sz="3300" kern="0" dirty="0" err="1" smtClean="0"/>
              <a:t>GeV</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22</a:t>
            </a:fld>
            <a:endParaRPr lang="en-US"/>
          </a:p>
        </p:txBody>
      </p:sp>
      <p:graphicFrame>
        <p:nvGraphicFramePr>
          <p:cNvPr id="4" name="Oggetto 3"/>
          <p:cNvGraphicFramePr>
            <a:graphicFrameLocks noChangeAspect="1"/>
          </p:cNvGraphicFramePr>
          <p:nvPr>
            <p:extLst>
              <p:ext uri="{D42A27DB-BD31-4B8C-83A1-F6EECF244321}">
                <p14:modId xmlns:p14="http://schemas.microsoft.com/office/powerpoint/2010/main" val="3547011167"/>
              </p:ext>
            </p:extLst>
          </p:nvPr>
        </p:nvGraphicFramePr>
        <p:xfrm>
          <a:off x="2058988" y="2082800"/>
          <a:ext cx="6261100" cy="3086100"/>
        </p:xfrm>
        <a:graphic>
          <a:graphicData uri="http://schemas.openxmlformats.org/presentationml/2006/ole">
            <mc:AlternateContent xmlns:mc="http://schemas.openxmlformats.org/markup-compatibility/2006">
              <mc:Choice xmlns:v="urn:schemas-microsoft-com:vml" Requires="v">
                <p:oleObj spid="_x0000_s1038" name="Documento" r:id="rId4" imgW="6261100" imgH="3086100" progId="Word.Document.12">
                  <p:embed/>
                </p:oleObj>
              </mc:Choice>
              <mc:Fallback>
                <p:oleObj name="Documento" r:id="rId4" imgW="6261100" imgH="3086100" progId="Word.Document.12">
                  <p:embed/>
                  <p:pic>
                    <p:nvPicPr>
                      <p:cNvPr id="0" name=""/>
                      <p:cNvPicPr/>
                      <p:nvPr/>
                    </p:nvPicPr>
                    <p:blipFill>
                      <a:blip r:embed="rId5"/>
                      <a:stretch>
                        <a:fillRect/>
                      </a:stretch>
                    </p:blipFill>
                    <p:spPr>
                      <a:xfrm>
                        <a:off x="2058988" y="2082800"/>
                        <a:ext cx="6261100" cy="3086100"/>
                      </a:xfrm>
                      <a:prstGeom prst="rect">
                        <a:avLst/>
                      </a:prstGeom>
                    </p:spPr>
                  </p:pic>
                </p:oleObj>
              </mc:Fallback>
            </mc:AlternateContent>
          </a:graphicData>
        </a:graphic>
      </p:graphicFrame>
      <p:graphicFrame>
        <p:nvGraphicFramePr>
          <p:cNvPr id="5" name="Oggetto 4"/>
          <p:cNvGraphicFramePr>
            <a:graphicFrameLocks noChangeAspect="1"/>
          </p:cNvGraphicFramePr>
          <p:nvPr>
            <p:extLst>
              <p:ext uri="{D42A27DB-BD31-4B8C-83A1-F6EECF244321}">
                <p14:modId xmlns:p14="http://schemas.microsoft.com/office/powerpoint/2010/main" val="1807340356"/>
              </p:ext>
            </p:extLst>
          </p:nvPr>
        </p:nvGraphicFramePr>
        <p:xfrm>
          <a:off x="-281483" y="1178371"/>
          <a:ext cx="10874394" cy="5359995"/>
        </p:xfrm>
        <a:graphic>
          <a:graphicData uri="http://schemas.openxmlformats.org/presentationml/2006/ole">
            <mc:AlternateContent xmlns:mc="http://schemas.openxmlformats.org/markup-compatibility/2006">
              <mc:Choice xmlns:v="urn:schemas-microsoft-com:vml" Requires="v">
                <p:oleObj spid="_x0000_s1039" name="Documento" r:id="rId6" imgW="6261100" imgH="3086100" progId="Word.Document.12">
                  <p:embed/>
                </p:oleObj>
              </mc:Choice>
              <mc:Fallback>
                <p:oleObj name="Documento" r:id="rId6" imgW="6261100" imgH="3086100" progId="Word.Document.12">
                  <p:embed/>
                  <p:pic>
                    <p:nvPicPr>
                      <p:cNvPr id="0" name=""/>
                      <p:cNvPicPr/>
                      <p:nvPr/>
                    </p:nvPicPr>
                    <p:blipFill>
                      <a:blip r:embed="rId5"/>
                      <a:stretch>
                        <a:fillRect/>
                      </a:stretch>
                    </p:blipFill>
                    <p:spPr>
                      <a:xfrm>
                        <a:off x="-281483" y="1178371"/>
                        <a:ext cx="10874394" cy="5359995"/>
                      </a:xfrm>
                      <a:prstGeom prst="rect">
                        <a:avLst/>
                      </a:prstGeom>
                    </p:spPr>
                  </p:pic>
                </p:oleObj>
              </mc:Fallback>
            </mc:AlternateContent>
          </a:graphicData>
        </a:graphic>
      </p:graphicFrame>
    </p:spTree>
    <p:extLst>
      <p:ext uri="{BB962C8B-B14F-4D97-AF65-F5344CB8AC3E}">
        <p14:creationId xmlns:p14="http://schemas.microsoft.com/office/powerpoint/2010/main" val="2797639452"/>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ttangolo 49"/>
          <p:cNvSpPr/>
          <p:nvPr/>
        </p:nvSpPr>
        <p:spPr bwMode="auto">
          <a:xfrm>
            <a:off x="2886869" y="890340"/>
            <a:ext cx="3024336" cy="792088"/>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45" name="Rettangolo 44"/>
          <p:cNvSpPr/>
          <p:nvPr/>
        </p:nvSpPr>
        <p:spPr bwMode="auto">
          <a:xfrm>
            <a:off x="1230685" y="2042468"/>
            <a:ext cx="2952328" cy="576064"/>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On-going analyses</a:t>
            </a:r>
            <a:endParaRPr lang="en-US" sz="3300" kern="0" dirty="0"/>
          </a:p>
        </p:txBody>
      </p:sp>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pic>
        <p:nvPicPr>
          <p:cNvPr id="4" name="Immagine 3" descr="Schermata 2019-11-13 alle 13.05.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81" y="2906564"/>
            <a:ext cx="6078713" cy="3610892"/>
          </a:xfrm>
          <a:prstGeom prst="rect">
            <a:avLst/>
          </a:prstGeom>
        </p:spPr>
      </p:pic>
      <p:grpSp>
        <p:nvGrpSpPr>
          <p:cNvPr id="10" name="Gruppo 9"/>
          <p:cNvGrpSpPr/>
          <p:nvPr/>
        </p:nvGrpSpPr>
        <p:grpSpPr>
          <a:xfrm>
            <a:off x="6991325" y="530300"/>
            <a:ext cx="3092900" cy="3306673"/>
            <a:chOff x="149279" y="643717"/>
            <a:chExt cx="2724022" cy="2344850"/>
          </a:xfrm>
        </p:grpSpPr>
        <p:pic>
          <p:nvPicPr>
            <p:cNvPr id="12" name="Immagine 11" descr="Schermata 2019-06-11 alle 23.35.09.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279" y="643717"/>
              <a:ext cx="2724022" cy="2237023"/>
            </a:xfrm>
            <a:prstGeom prst="rect">
              <a:avLst/>
            </a:prstGeom>
          </p:spPr>
        </p:pic>
        <p:sp>
          <p:nvSpPr>
            <p:cNvPr id="13" name="CasellaDiTesto 12"/>
            <p:cNvSpPr txBox="1"/>
            <p:nvPr/>
          </p:nvSpPr>
          <p:spPr>
            <a:xfrm>
              <a:off x="1128492" y="2706359"/>
              <a:ext cx="950888" cy="282208"/>
            </a:xfrm>
            <a:prstGeom prst="rect">
              <a:avLst/>
            </a:prstGeom>
            <a:solidFill>
              <a:schemeClr val="bg1"/>
            </a:solidFill>
          </p:spPr>
          <p:txBody>
            <a:bodyPr wrap="none" lIns="74076" tIns="37038" rIns="74076" bIns="37038" rtlCol="0">
              <a:spAutoFit/>
            </a:bodyPr>
            <a:lstStyle/>
            <a:p>
              <a:r>
                <a:rPr lang="it-IT" dirty="0" smtClean="0"/>
                <a:t>MM(K</a:t>
              </a:r>
              <a:r>
                <a:rPr lang="it-IT" baseline="30000" dirty="0" smtClean="0"/>
                <a:t>+</a:t>
              </a:r>
              <a:r>
                <a:rPr lang="it-IT" dirty="0" smtClean="0"/>
                <a:t>)</a:t>
              </a:r>
              <a:endParaRPr lang="it-IT" dirty="0"/>
            </a:p>
          </p:txBody>
        </p:sp>
        <p:cxnSp>
          <p:nvCxnSpPr>
            <p:cNvPr id="14" name="Connettore 1 13"/>
            <p:cNvCxnSpPr/>
            <p:nvPr/>
          </p:nvCxnSpPr>
          <p:spPr bwMode="auto">
            <a:xfrm>
              <a:off x="829753" y="951403"/>
              <a:ext cx="0" cy="1002526"/>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Connettore 1 14"/>
            <p:cNvCxnSpPr/>
            <p:nvPr/>
          </p:nvCxnSpPr>
          <p:spPr bwMode="auto">
            <a:xfrm>
              <a:off x="1071144" y="1424643"/>
              <a:ext cx="0" cy="643544"/>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Rettangolo 15"/>
            <p:cNvSpPr/>
            <p:nvPr/>
          </p:nvSpPr>
          <p:spPr>
            <a:xfrm rot="16200000">
              <a:off x="1895104" y="2078742"/>
              <a:ext cx="635269" cy="336948"/>
            </a:xfrm>
            <a:prstGeom prst="rect">
              <a:avLst/>
            </a:prstGeom>
          </p:spPr>
          <p:txBody>
            <a:bodyPr wrap="none" lIns="74076" tIns="37038" rIns="74076" bIns="37038">
              <a:spAutoFit/>
            </a:bodyPr>
            <a:lstStyle/>
            <a:p>
              <a:r>
                <a:rPr lang="it-IT" sz="2000" dirty="0" err="1">
                  <a:latin typeface="Lucida Grande"/>
                  <a:ea typeface="Lucida Grande"/>
                  <a:cs typeface="Lucida Grande"/>
                </a:rPr>
                <a:t>Λ</a:t>
              </a:r>
              <a:r>
                <a:rPr lang="it-IT" sz="2000" dirty="0"/>
                <a:t>(</a:t>
              </a:r>
              <a:r>
                <a:rPr lang="it-IT" sz="1700" dirty="0"/>
                <a:t>1520</a:t>
              </a:r>
              <a:r>
                <a:rPr lang="it-IT" sz="2000" dirty="0"/>
                <a:t>)</a:t>
              </a:r>
            </a:p>
          </p:txBody>
        </p:sp>
        <p:sp>
          <p:nvSpPr>
            <p:cNvPr id="17" name="Rettangolo 16"/>
            <p:cNvSpPr/>
            <p:nvPr/>
          </p:nvSpPr>
          <p:spPr>
            <a:xfrm>
              <a:off x="734719" y="2322910"/>
              <a:ext cx="73293" cy="19606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973600" y="2310125"/>
              <a:ext cx="73293" cy="208851"/>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rot="16200000">
              <a:off x="346029" y="2054871"/>
              <a:ext cx="777381" cy="296287"/>
            </a:xfrm>
            <a:prstGeom prst="rect">
              <a:avLst/>
            </a:prstGeom>
            <a:noFill/>
          </p:spPr>
          <p:txBody>
            <a:bodyPr wrap="square" lIns="74076" tIns="37038" rIns="74076" bIns="37038" rtlCol="0">
              <a:spAutoFit/>
            </a:bodyPr>
            <a:lstStyle/>
            <a:p>
              <a:r>
                <a:rPr lang="it-IT" sz="1700" dirty="0" err="1">
                  <a:latin typeface="Lucida Grande"/>
                  <a:ea typeface="Lucida Grande"/>
                  <a:cs typeface="Lucida Grande"/>
                </a:rPr>
                <a:t>Λ</a:t>
              </a:r>
              <a:r>
                <a:rPr lang="it-IT" sz="1700" dirty="0"/>
                <a:t>(1115)</a:t>
              </a:r>
            </a:p>
          </p:txBody>
        </p:sp>
        <p:sp>
          <p:nvSpPr>
            <p:cNvPr id="20" name="CasellaDiTesto 19"/>
            <p:cNvSpPr txBox="1"/>
            <p:nvPr/>
          </p:nvSpPr>
          <p:spPr>
            <a:xfrm rot="16200000">
              <a:off x="578298" y="2034540"/>
              <a:ext cx="777380" cy="336948"/>
            </a:xfrm>
            <a:prstGeom prst="rect">
              <a:avLst/>
            </a:prstGeom>
            <a:noFill/>
          </p:spPr>
          <p:txBody>
            <a:bodyPr wrap="square" lIns="74076" tIns="37038" rIns="74076" bIns="37038" rtlCol="0">
              <a:spAutoFit/>
            </a:bodyPr>
            <a:lstStyle/>
            <a:p>
              <a:r>
                <a:rPr lang="it-IT" sz="2000" dirty="0" err="1">
                  <a:latin typeface="Symbol" charset="2"/>
                  <a:ea typeface="Lucida Grande"/>
                  <a:cs typeface="Symbol" charset="2"/>
                </a:rPr>
                <a:t>S</a:t>
              </a:r>
              <a:r>
                <a:rPr lang="it-IT" sz="2000" dirty="0"/>
                <a:t>(</a:t>
              </a:r>
              <a:r>
                <a:rPr lang="it-IT" sz="1700" dirty="0"/>
                <a:t>1193</a:t>
              </a:r>
              <a:r>
                <a:rPr lang="it-IT" sz="2000" dirty="0"/>
                <a:t>)</a:t>
              </a:r>
            </a:p>
          </p:txBody>
        </p:sp>
        <p:sp>
          <p:nvSpPr>
            <p:cNvPr id="21" name="Rettangolo 20"/>
            <p:cNvSpPr/>
            <p:nvPr/>
          </p:nvSpPr>
          <p:spPr>
            <a:xfrm>
              <a:off x="1779824" y="2310125"/>
              <a:ext cx="67864" cy="208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Rettangolo 21"/>
            <p:cNvSpPr/>
            <p:nvPr/>
          </p:nvSpPr>
          <p:spPr>
            <a:xfrm rot="16200000">
              <a:off x="1530054" y="2087752"/>
              <a:ext cx="635269" cy="336948"/>
            </a:xfrm>
            <a:prstGeom prst="rect">
              <a:avLst/>
            </a:prstGeom>
          </p:spPr>
          <p:txBody>
            <a:bodyPr wrap="none" lIns="74076" tIns="37038" rIns="74076" bIns="37038">
              <a:spAutoFit/>
            </a:bodyPr>
            <a:lstStyle/>
            <a:p>
              <a:r>
                <a:rPr lang="it-IT" sz="2000" dirty="0" err="1">
                  <a:latin typeface="Lucida Grande"/>
                  <a:ea typeface="Lucida Grande"/>
                  <a:cs typeface="Lucida Grande"/>
                </a:rPr>
                <a:t>Λ</a:t>
              </a:r>
              <a:r>
                <a:rPr lang="it-IT" sz="2000" dirty="0"/>
                <a:t>(</a:t>
              </a:r>
              <a:r>
                <a:rPr lang="it-IT" sz="1700" dirty="0"/>
                <a:t>1405</a:t>
              </a:r>
              <a:r>
                <a:rPr lang="it-IT" sz="2000" dirty="0"/>
                <a:t>)</a:t>
              </a:r>
            </a:p>
          </p:txBody>
        </p:sp>
        <p:sp>
          <p:nvSpPr>
            <p:cNvPr id="23" name="Rettangolo 22"/>
            <p:cNvSpPr/>
            <p:nvPr/>
          </p:nvSpPr>
          <p:spPr>
            <a:xfrm>
              <a:off x="2024136" y="2322910"/>
              <a:ext cx="88157" cy="208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Rettangolo 24"/>
            <p:cNvSpPr/>
            <p:nvPr/>
          </p:nvSpPr>
          <p:spPr>
            <a:xfrm>
              <a:off x="1602273" y="2322910"/>
              <a:ext cx="67864" cy="208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Rettangolo 25"/>
            <p:cNvSpPr/>
            <p:nvPr/>
          </p:nvSpPr>
          <p:spPr>
            <a:xfrm rot="16200000">
              <a:off x="1230664" y="2103261"/>
              <a:ext cx="624523" cy="336948"/>
            </a:xfrm>
            <a:prstGeom prst="rect">
              <a:avLst/>
            </a:prstGeom>
          </p:spPr>
          <p:txBody>
            <a:bodyPr wrap="none" lIns="74076" tIns="37038" rIns="74076" bIns="37038">
              <a:spAutoFit/>
            </a:bodyPr>
            <a:lstStyle/>
            <a:p>
              <a:r>
                <a:rPr lang="it-IT" sz="2000" dirty="0" err="1">
                  <a:latin typeface="Symbol" charset="2"/>
                  <a:ea typeface="Lucida Grande"/>
                  <a:cs typeface="Symbol" charset="2"/>
                </a:rPr>
                <a:t>S</a:t>
              </a:r>
              <a:r>
                <a:rPr lang="it-IT" sz="2000" dirty="0"/>
                <a:t>(</a:t>
              </a:r>
              <a:r>
                <a:rPr lang="it-IT" sz="1700" dirty="0"/>
                <a:t>1385</a:t>
              </a:r>
              <a:r>
                <a:rPr lang="it-IT" sz="2000" dirty="0"/>
                <a:t>)</a:t>
              </a:r>
            </a:p>
          </p:txBody>
        </p:sp>
      </p:grpSp>
      <p:grpSp>
        <p:nvGrpSpPr>
          <p:cNvPr id="27" name="Gruppo 26"/>
          <p:cNvGrpSpPr/>
          <p:nvPr/>
        </p:nvGrpSpPr>
        <p:grpSpPr>
          <a:xfrm>
            <a:off x="6703293" y="3482628"/>
            <a:ext cx="3520971" cy="3096344"/>
            <a:chOff x="3216563" y="572360"/>
            <a:chExt cx="3227878" cy="2200979"/>
          </a:xfrm>
        </p:grpSpPr>
        <p:pic>
          <p:nvPicPr>
            <p:cNvPr id="28" name="Immagine 27" descr="Schermata 2019-06-11 alle 23.47.37.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7161" y="572360"/>
              <a:ext cx="2867280" cy="2200979"/>
            </a:xfrm>
            <a:prstGeom prst="rect">
              <a:avLst/>
            </a:prstGeom>
          </p:spPr>
        </p:pic>
        <p:cxnSp>
          <p:nvCxnSpPr>
            <p:cNvPr id="29" name="Connettore 1 28"/>
            <p:cNvCxnSpPr/>
            <p:nvPr/>
          </p:nvCxnSpPr>
          <p:spPr bwMode="auto">
            <a:xfrm>
              <a:off x="4199814" y="1307599"/>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Connettore 1 29"/>
            <p:cNvCxnSpPr/>
            <p:nvPr/>
          </p:nvCxnSpPr>
          <p:spPr bwMode="auto">
            <a:xfrm>
              <a:off x="4412831" y="1307599"/>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Connettore 1 30"/>
            <p:cNvCxnSpPr/>
            <p:nvPr/>
          </p:nvCxnSpPr>
          <p:spPr bwMode="auto">
            <a:xfrm>
              <a:off x="5165178" y="1320384"/>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Rettangolo 31"/>
            <p:cNvSpPr/>
            <p:nvPr/>
          </p:nvSpPr>
          <p:spPr>
            <a:xfrm rot="16200000">
              <a:off x="2939408" y="1389738"/>
              <a:ext cx="904812" cy="350501"/>
            </a:xfrm>
            <a:prstGeom prst="rect">
              <a:avLst/>
            </a:prstGeom>
          </p:spPr>
          <p:txBody>
            <a:bodyPr wrap="none" lIns="74076" tIns="37038" rIns="74076" bIns="37038">
              <a:spAutoFit/>
            </a:bodyPr>
            <a:lstStyle/>
            <a:p>
              <a:r>
                <a:rPr lang="it-IT" dirty="0" smtClean="0"/>
                <a:t>Q</a:t>
              </a:r>
              <a:r>
                <a:rPr lang="it-IT" baseline="30000" dirty="0" smtClean="0"/>
                <a:t>2</a:t>
              </a:r>
              <a:r>
                <a:rPr lang="it-IT" dirty="0" smtClean="0"/>
                <a:t> (GeV</a:t>
              </a:r>
              <a:r>
                <a:rPr lang="it-IT" baseline="30000" dirty="0" smtClean="0"/>
                <a:t>2</a:t>
              </a:r>
              <a:r>
                <a:rPr lang="it-IT" dirty="0" smtClean="0"/>
                <a:t>)</a:t>
              </a:r>
              <a:endParaRPr lang="it-IT" dirty="0"/>
            </a:p>
          </p:txBody>
        </p:sp>
        <p:cxnSp>
          <p:nvCxnSpPr>
            <p:cNvPr id="33" name="Connettore 1 32"/>
            <p:cNvCxnSpPr/>
            <p:nvPr/>
          </p:nvCxnSpPr>
          <p:spPr bwMode="auto">
            <a:xfrm>
              <a:off x="5531514" y="1307599"/>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 name="CasellaDiTesto 33"/>
            <p:cNvSpPr txBox="1"/>
            <p:nvPr/>
          </p:nvSpPr>
          <p:spPr>
            <a:xfrm rot="16200000">
              <a:off x="3655254" y="1756636"/>
              <a:ext cx="814655" cy="336948"/>
            </a:xfrm>
            <a:prstGeom prst="rect">
              <a:avLst/>
            </a:prstGeom>
            <a:noFill/>
          </p:spPr>
          <p:txBody>
            <a:bodyPr wrap="square" lIns="74076" tIns="37038" rIns="74076" bIns="37038" rtlCol="0">
              <a:spAutoFit/>
            </a:bodyPr>
            <a:lstStyle/>
            <a:p>
              <a:r>
                <a:rPr lang="it-IT" sz="2000" dirty="0" err="1">
                  <a:solidFill>
                    <a:schemeClr val="bg1"/>
                  </a:solidFill>
                  <a:latin typeface="Lucida Grande"/>
                  <a:ea typeface="Lucida Grande"/>
                  <a:cs typeface="Lucida Grande"/>
                </a:rPr>
                <a:t>Λ</a:t>
              </a:r>
              <a:r>
                <a:rPr lang="it-IT" sz="2000" dirty="0">
                  <a:solidFill>
                    <a:schemeClr val="bg1"/>
                  </a:solidFill>
                </a:rPr>
                <a:t>(1115)</a:t>
              </a:r>
            </a:p>
          </p:txBody>
        </p:sp>
        <p:sp>
          <p:nvSpPr>
            <p:cNvPr id="35" name="CasellaDiTesto 34"/>
            <p:cNvSpPr txBox="1"/>
            <p:nvPr/>
          </p:nvSpPr>
          <p:spPr>
            <a:xfrm rot="16200000">
              <a:off x="4132567" y="1755889"/>
              <a:ext cx="772501" cy="296287"/>
            </a:xfrm>
            <a:prstGeom prst="rect">
              <a:avLst/>
            </a:prstGeom>
            <a:noFill/>
          </p:spPr>
          <p:txBody>
            <a:bodyPr wrap="square" lIns="74076" tIns="37038" rIns="74076" bIns="37038" rtlCol="0">
              <a:spAutoFit/>
            </a:bodyPr>
            <a:lstStyle/>
            <a:p>
              <a:r>
                <a:rPr lang="it-IT" sz="1700" dirty="0" err="1">
                  <a:solidFill>
                    <a:srgbClr val="FFFFFF"/>
                  </a:solidFill>
                  <a:latin typeface="Symbol" charset="2"/>
                  <a:ea typeface="Lucida Grande"/>
                  <a:cs typeface="Symbol" charset="2"/>
                </a:rPr>
                <a:t>S</a:t>
              </a:r>
              <a:r>
                <a:rPr lang="it-IT" sz="1700" dirty="0">
                  <a:solidFill>
                    <a:srgbClr val="FFFFFF"/>
                  </a:solidFill>
                </a:rPr>
                <a:t>(1193)</a:t>
              </a:r>
            </a:p>
          </p:txBody>
        </p:sp>
        <p:sp>
          <p:nvSpPr>
            <p:cNvPr id="36" name="Rettangolo 35"/>
            <p:cNvSpPr/>
            <p:nvPr/>
          </p:nvSpPr>
          <p:spPr>
            <a:xfrm rot="16200000">
              <a:off x="4984776" y="1761121"/>
              <a:ext cx="635269" cy="336948"/>
            </a:xfrm>
            <a:prstGeom prst="rect">
              <a:avLst/>
            </a:prstGeom>
          </p:spPr>
          <p:txBody>
            <a:bodyPr wrap="none" lIns="74076" tIns="37038" rIns="74076" bIns="37038">
              <a:spAutoFit/>
            </a:bodyPr>
            <a:lstStyle/>
            <a:p>
              <a:r>
                <a:rPr lang="it-IT" sz="2000" dirty="0" err="1">
                  <a:solidFill>
                    <a:srgbClr val="FFFFFF"/>
                  </a:solidFill>
                  <a:latin typeface="Lucida Grande"/>
                  <a:ea typeface="Lucida Grande"/>
                  <a:cs typeface="Lucida Grande"/>
                </a:rPr>
                <a:t>Λ</a:t>
              </a:r>
              <a:r>
                <a:rPr lang="it-IT" sz="2000" dirty="0">
                  <a:solidFill>
                    <a:srgbClr val="FFFFFF"/>
                  </a:solidFill>
                </a:rPr>
                <a:t>(</a:t>
              </a:r>
              <a:r>
                <a:rPr lang="it-IT" sz="1700" dirty="0">
                  <a:solidFill>
                    <a:srgbClr val="FFFFFF"/>
                  </a:solidFill>
                </a:rPr>
                <a:t>1405</a:t>
              </a:r>
              <a:r>
                <a:rPr lang="it-IT" sz="2000" dirty="0">
                  <a:solidFill>
                    <a:srgbClr val="FFFFFF"/>
                  </a:solidFill>
                </a:rPr>
                <a:t>)</a:t>
              </a:r>
            </a:p>
          </p:txBody>
        </p:sp>
        <p:sp>
          <p:nvSpPr>
            <p:cNvPr id="37" name="Rettangolo 36"/>
            <p:cNvSpPr/>
            <p:nvPr/>
          </p:nvSpPr>
          <p:spPr>
            <a:xfrm rot="16200000">
              <a:off x="5315327" y="1835934"/>
              <a:ext cx="630642" cy="309840"/>
            </a:xfrm>
            <a:prstGeom prst="rect">
              <a:avLst/>
            </a:prstGeom>
          </p:spPr>
          <p:txBody>
            <a:bodyPr wrap="none" lIns="74076" tIns="37038" rIns="74076" bIns="37038">
              <a:spAutoFit/>
            </a:bodyPr>
            <a:lstStyle/>
            <a:p>
              <a:r>
                <a:rPr lang="it-IT" sz="1800" dirty="0" err="1">
                  <a:solidFill>
                    <a:srgbClr val="FFFFFF"/>
                  </a:solidFill>
                  <a:latin typeface="Lucida Grande"/>
                  <a:ea typeface="Lucida Grande"/>
                  <a:cs typeface="Lucida Grande"/>
                </a:rPr>
                <a:t>Λ</a:t>
              </a:r>
              <a:r>
                <a:rPr lang="it-IT" sz="1800" dirty="0">
                  <a:solidFill>
                    <a:srgbClr val="FFFFFF"/>
                  </a:solidFill>
                </a:rPr>
                <a:t>(</a:t>
              </a:r>
              <a:r>
                <a:rPr lang="it-IT" sz="1800" dirty="0" smtClean="0">
                  <a:solidFill>
                    <a:srgbClr val="FFFFFF"/>
                  </a:solidFill>
                </a:rPr>
                <a:t>1520)</a:t>
              </a:r>
              <a:endParaRPr lang="it-IT" sz="1800" dirty="0">
                <a:solidFill>
                  <a:srgbClr val="FFFFFF"/>
                </a:solidFill>
              </a:endParaRPr>
            </a:p>
          </p:txBody>
        </p:sp>
        <p:cxnSp>
          <p:nvCxnSpPr>
            <p:cNvPr id="38" name="Connettore 1 37"/>
            <p:cNvCxnSpPr/>
            <p:nvPr/>
          </p:nvCxnSpPr>
          <p:spPr bwMode="auto">
            <a:xfrm>
              <a:off x="5098917" y="1320384"/>
              <a:ext cx="0" cy="1002526"/>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Rettangolo 38"/>
            <p:cNvSpPr/>
            <p:nvPr/>
          </p:nvSpPr>
          <p:spPr>
            <a:xfrm rot="16200000">
              <a:off x="4649421" y="1754243"/>
              <a:ext cx="624523" cy="336948"/>
            </a:xfrm>
            <a:prstGeom prst="rect">
              <a:avLst/>
            </a:prstGeom>
          </p:spPr>
          <p:txBody>
            <a:bodyPr wrap="none" lIns="74076" tIns="37038" rIns="74076" bIns="37038">
              <a:spAutoFit/>
            </a:bodyPr>
            <a:lstStyle/>
            <a:p>
              <a:r>
                <a:rPr lang="it-IT" sz="2000" dirty="0" err="1">
                  <a:solidFill>
                    <a:srgbClr val="FFFFFF"/>
                  </a:solidFill>
                  <a:latin typeface="Symbol" charset="2"/>
                  <a:ea typeface="Lucida Grande"/>
                  <a:cs typeface="Symbol" charset="2"/>
                </a:rPr>
                <a:t>S</a:t>
              </a:r>
              <a:r>
                <a:rPr lang="it-IT" sz="2000" dirty="0">
                  <a:solidFill>
                    <a:srgbClr val="FFFFFF"/>
                  </a:solidFill>
                </a:rPr>
                <a:t>(</a:t>
              </a:r>
              <a:r>
                <a:rPr lang="it-IT" sz="1700" dirty="0">
                  <a:solidFill>
                    <a:srgbClr val="FFFFFF"/>
                  </a:solidFill>
                </a:rPr>
                <a:t>1385</a:t>
              </a:r>
              <a:r>
                <a:rPr lang="it-IT" sz="2000" dirty="0">
                  <a:solidFill>
                    <a:srgbClr val="FFFFFF"/>
                  </a:solidFill>
                </a:rPr>
                <a:t>)</a:t>
              </a:r>
            </a:p>
          </p:txBody>
        </p:sp>
      </p:grpSp>
      <p:sp>
        <p:nvSpPr>
          <p:cNvPr id="40" name="CasellaDiTesto 39"/>
          <p:cNvSpPr txBox="1"/>
          <p:nvPr/>
        </p:nvSpPr>
        <p:spPr>
          <a:xfrm>
            <a:off x="7783413" y="674316"/>
            <a:ext cx="1177117" cy="437132"/>
          </a:xfrm>
          <a:prstGeom prst="rect">
            <a:avLst/>
          </a:prstGeom>
          <a:noFill/>
        </p:spPr>
        <p:txBody>
          <a:bodyPr wrap="none" lIns="112864" tIns="56432" rIns="112864" bIns="56432" rtlCol="0">
            <a:spAutoFit/>
          </a:bodyPr>
          <a:lstStyle/>
          <a:p>
            <a:r>
              <a:rPr lang="it-IT" dirty="0" err="1" smtClean="0">
                <a:solidFill>
                  <a:srgbClr val="800000"/>
                </a:solidFill>
              </a:rPr>
              <a:t>p</a:t>
            </a:r>
            <a:r>
              <a:rPr lang="it-IT" dirty="0" smtClean="0">
                <a:solidFill>
                  <a:srgbClr val="800000"/>
                </a:solidFill>
              </a:rPr>
              <a:t>(</a:t>
            </a:r>
            <a:r>
              <a:rPr lang="it-IT" dirty="0" err="1" smtClean="0">
                <a:solidFill>
                  <a:srgbClr val="800000"/>
                </a:solidFill>
              </a:rPr>
              <a:t>e,e’K</a:t>
            </a:r>
            <a:r>
              <a:rPr lang="it-IT" baseline="30000" dirty="0" smtClean="0">
                <a:solidFill>
                  <a:srgbClr val="800000"/>
                </a:solidFill>
              </a:rPr>
              <a:t>+</a:t>
            </a:r>
            <a:r>
              <a:rPr lang="it-IT" dirty="0" smtClean="0">
                <a:solidFill>
                  <a:srgbClr val="800000"/>
                </a:solidFill>
              </a:rPr>
              <a:t>)</a:t>
            </a:r>
            <a:endParaRPr lang="it-IT" dirty="0">
              <a:solidFill>
                <a:srgbClr val="800000"/>
              </a:solidFill>
            </a:endParaRPr>
          </a:p>
        </p:txBody>
      </p:sp>
      <p:sp>
        <p:nvSpPr>
          <p:cNvPr id="42" name="Rettangolo 41"/>
          <p:cNvSpPr/>
          <p:nvPr/>
        </p:nvSpPr>
        <p:spPr>
          <a:xfrm>
            <a:off x="8071445" y="6506964"/>
            <a:ext cx="1114721" cy="415498"/>
          </a:xfrm>
          <a:prstGeom prst="rect">
            <a:avLst/>
          </a:prstGeom>
        </p:spPr>
        <p:txBody>
          <a:bodyPr wrap="none">
            <a:spAutoFit/>
          </a:bodyPr>
          <a:lstStyle/>
          <a:p>
            <a:r>
              <a:rPr lang="it-IT" dirty="0"/>
              <a:t>MM(K</a:t>
            </a:r>
            <a:r>
              <a:rPr lang="it-IT" baseline="30000" dirty="0"/>
              <a:t>+</a:t>
            </a:r>
            <a:r>
              <a:rPr lang="it-IT" dirty="0"/>
              <a:t>)</a:t>
            </a:r>
          </a:p>
        </p:txBody>
      </p:sp>
      <p:sp>
        <p:nvSpPr>
          <p:cNvPr id="5" name="Rettangolo 4"/>
          <p:cNvSpPr/>
          <p:nvPr/>
        </p:nvSpPr>
        <p:spPr>
          <a:xfrm>
            <a:off x="3030885" y="890340"/>
            <a:ext cx="2908819" cy="830997"/>
          </a:xfrm>
          <a:prstGeom prst="rect">
            <a:avLst/>
          </a:prstGeom>
        </p:spPr>
        <p:txBody>
          <a:bodyPr wrap="none">
            <a:spAutoFit/>
          </a:bodyPr>
          <a:lstStyle/>
          <a:p>
            <a:r>
              <a:rPr lang="en-US" sz="2400" kern="0" dirty="0">
                <a:latin typeface="+mj-lt"/>
              </a:rPr>
              <a:t>KY </a:t>
            </a:r>
            <a:r>
              <a:rPr lang="en-US" sz="2400" kern="0" dirty="0" err="1" smtClean="0">
                <a:latin typeface="+mj-lt"/>
              </a:rPr>
              <a:t>electroproduction</a:t>
            </a:r>
            <a:r>
              <a:rPr lang="en-US" sz="2400" kern="0" dirty="0" smtClean="0">
                <a:latin typeface="+mj-lt"/>
              </a:rPr>
              <a:t>:</a:t>
            </a:r>
          </a:p>
          <a:p>
            <a:r>
              <a:rPr lang="en-US" sz="2400" kern="0" dirty="0" err="1">
                <a:latin typeface="+mj-lt"/>
              </a:rPr>
              <a:t>ep</a:t>
            </a:r>
            <a:r>
              <a:rPr lang="en-US" sz="2400" kern="0" dirty="0">
                <a:latin typeface="+mj-lt"/>
              </a:rPr>
              <a:t>      </a:t>
            </a:r>
            <a:r>
              <a:rPr lang="en-US" sz="2400" kern="0" dirty="0" err="1" smtClean="0">
                <a:latin typeface="+mj-lt"/>
              </a:rPr>
              <a:t>e’K</a:t>
            </a:r>
            <a:r>
              <a:rPr lang="en-US" sz="2400" kern="0" baseline="30000" dirty="0" smtClean="0">
                <a:latin typeface="+mj-lt"/>
              </a:rPr>
              <a:t>+ </a:t>
            </a:r>
            <a:r>
              <a:rPr lang="en-US" sz="2400" kern="0" dirty="0" smtClean="0">
                <a:latin typeface="+mj-lt"/>
              </a:rPr>
              <a:t>Y </a:t>
            </a:r>
            <a:endParaRPr lang="en-US" sz="2400" kern="0" dirty="0">
              <a:latin typeface="+mj-lt"/>
            </a:endParaRPr>
          </a:p>
        </p:txBody>
      </p:sp>
      <p:cxnSp>
        <p:nvCxnSpPr>
          <p:cNvPr id="8" name="Connettore 2 7"/>
          <p:cNvCxnSpPr/>
          <p:nvPr/>
        </p:nvCxnSpPr>
        <p:spPr bwMode="auto">
          <a:xfrm>
            <a:off x="5479157" y="1682428"/>
            <a:ext cx="1224136" cy="50405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4" name="Rettangolo 43"/>
          <p:cNvSpPr/>
          <p:nvPr/>
        </p:nvSpPr>
        <p:spPr>
          <a:xfrm>
            <a:off x="1374701" y="2042468"/>
            <a:ext cx="2413792" cy="461665"/>
          </a:xfrm>
          <a:prstGeom prst="rect">
            <a:avLst/>
          </a:prstGeom>
        </p:spPr>
        <p:txBody>
          <a:bodyPr wrap="none">
            <a:spAutoFit/>
          </a:bodyPr>
          <a:lstStyle/>
          <a:p>
            <a:r>
              <a:rPr lang="en-US" sz="2400" kern="0" dirty="0" smtClean="0">
                <a:latin typeface="+mj-lt"/>
              </a:rPr>
              <a:t>DVCS:  </a:t>
            </a:r>
            <a:r>
              <a:rPr lang="en-US" sz="2400" kern="0" dirty="0" err="1" smtClean="0">
                <a:latin typeface="+mj-lt"/>
              </a:rPr>
              <a:t>ep</a:t>
            </a:r>
            <a:r>
              <a:rPr lang="en-US" sz="2400" kern="0" dirty="0" smtClean="0">
                <a:latin typeface="+mj-lt"/>
              </a:rPr>
              <a:t>      </a:t>
            </a:r>
            <a:r>
              <a:rPr lang="en-US" sz="2400" kern="0" dirty="0" err="1" smtClean="0">
                <a:latin typeface="+mj-lt"/>
              </a:rPr>
              <a:t>e’p’γ</a:t>
            </a:r>
            <a:r>
              <a:rPr lang="en-US" sz="2400" kern="0" dirty="0" smtClean="0">
                <a:latin typeface="+mj-lt"/>
              </a:rPr>
              <a:t>   </a:t>
            </a:r>
            <a:endParaRPr lang="en-US" sz="2400" kern="0" dirty="0">
              <a:latin typeface="+mj-lt"/>
            </a:endParaRPr>
          </a:p>
        </p:txBody>
      </p:sp>
      <p:cxnSp>
        <p:nvCxnSpPr>
          <p:cNvPr id="43" name="Connettore 2 42"/>
          <p:cNvCxnSpPr/>
          <p:nvPr/>
        </p:nvCxnSpPr>
        <p:spPr bwMode="auto">
          <a:xfrm>
            <a:off x="2742853" y="2330500"/>
            <a:ext cx="28803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Connettore 2 47"/>
          <p:cNvCxnSpPr/>
          <p:nvPr/>
        </p:nvCxnSpPr>
        <p:spPr bwMode="auto">
          <a:xfrm>
            <a:off x="3462933" y="1538412"/>
            <a:ext cx="28803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egnaposto numero diapositiva 45"/>
          <p:cNvSpPr>
            <a:spLocks noGrp="1"/>
          </p:cNvSpPr>
          <p:nvPr>
            <p:ph type="sldNum" sz="quarter" idx="12"/>
          </p:nvPr>
        </p:nvSpPr>
        <p:spPr/>
        <p:txBody>
          <a:bodyPr/>
          <a:lstStyle/>
          <a:p>
            <a:fld id="{87FEDEE0-F139-4643-B219-03D91C3D227A}" type="slidenum">
              <a:rPr lang="en-US" smtClean="0"/>
              <a:pPr/>
              <a:t>23</a:t>
            </a:fld>
            <a:endParaRPr lang="en-US"/>
          </a:p>
        </p:txBody>
      </p:sp>
      <p:sp>
        <p:nvSpPr>
          <p:cNvPr id="52" name="CasellaDiTesto 51"/>
          <p:cNvSpPr txBox="1"/>
          <p:nvPr/>
        </p:nvSpPr>
        <p:spPr>
          <a:xfrm>
            <a:off x="6559277" y="6506964"/>
            <a:ext cx="1390124"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spTree>
    <p:extLst>
      <p:ext uri="{BB962C8B-B14F-4D97-AF65-F5344CB8AC3E}">
        <p14:creationId xmlns:p14="http://schemas.microsoft.com/office/powerpoint/2010/main" val="1206191421"/>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First results: KY </a:t>
            </a:r>
            <a:r>
              <a:rPr lang="en-GB" sz="3300" kern="0" dirty="0" err="1" smtClean="0"/>
              <a:t>electroproduction</a:t>
            </a:r>
            <a:r>
              <a:rPr lang="en-GB" sz="3300" kern="0" dirty="0" smtClean="0"/>
              <a:t> </a:t>
            </a:r>
            <a:r>
              <a:rPr lang="mr-IN" sz="3300" kern="0" dirty="0" smtClean="0"/>
              <a:t>–</a:t>
            </a:r>
            <a:r>
              <a:rPr lang="en-GB" sz="3300" kern="0" dirty="0" smtClean="0"/>
              <a:t> e in CLAS</a:t>
            </a:r>
            <a:endParaRPr lang="en-US" sz="3300" kern="0" dirty="0"/>
          </a:p>
        </p:txBody>
      </p:sp>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pic>
        <p:nvPicPr>
          <p:cNvPr id="3" name="Immagine 2" descr="Schermata 2019-11-13 alle 13.28.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677" y="602308"/>
            <a:ext cx="3528392" cy="3170675"/>
          </a:xfrm>
          <a:prstGeom prst="rect">
            <a:avLst/>
          </a:prstGeom>
        </p:spPr>
      </p:pic>
      <p:pic>
        <p:nvPicPr>
          <p:cNvPr id="6" name="Immagine 5" descr="Schermata 2019-11-13 alle 13.28.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685" y="3626644"/>
            <a:ext cx="3528392" cy="3129891"/>
          </a:xfrm>
          <a:prstGeom prst="rect">
            <a:avLst/>
          </a:prstGeom>
        </p:spPr>
      </p:pic>
      <p:sp>
        <p:nvSpPr>
          <p:cNvPr id="46" name="Rettangolo 45"/>
          <p:cNvSpPr/>
          <p:nvPr/>
        </p:nvSpPr>
        <p:spPr>
          <a:xfrm>
            <a:off x="2382813" y="6578972"/>
            <a:ext cx="1114721" cy="415498"/>
          </a:xfrm>
          <a:prstGeom prst="rect">
            <a:avLst/>
          </a:prstGeom>
        </p:spPr>
        <p:txBody>
          <a:bodyPr wrap="none">
            <a:spAutoFit/>
          </a:bodyPr>
          <a:lstStyle/>
          <a:p>
            <a:r>
              <a:rPr lang="it-IT" dirty="0"/>
              <a:t>MM(K</a:t>
            </a:r>
            <a:r>
              <a:rPr lang="it-IT" baseline="30000" dirty="0"/>
              <a:t>+</a:t>
            </a:r>
            <a:r>
              <a:rPr lang="it-IT" dirty="0"/>
              <a:t>)</a:t>
            </a:r>
          </a:p>
        </p:txBody>
      </p:sp>
      <p:sp>
        <p:nvSpPr>
          <p:cNvPr id="47" name="Rettangolo 46"/>
          <p:cNvSpPr/>
          <p:nvPr/>
        </p:nvSpPr>
        <p:spPr>
          <a:xfrm>
            <a:off x="78557" y="3842668"/>
            <a:ext cx="1255816" cy="415498"/>
          </a:xfrm>
          <a:prstGeom prst="rect">
            <a:avLst/>
          </a:prstGeom>
        </p:spPr>
        <p:txBody>
          <a:bodyPr wrap="none">
            <a:spAutoFit/>
          </a:bodyPr>
          <a:lstStyle/>
          <a:p>
            <a:r>
              <a:rPr lang="it-IT" dirty="0"/>
              <a:t>MM(</a:t>
            </a:r>
            <a:r>
              <a:rPr lang="it-IT" dirty="0" err="1"/>
              <a:t>K</a:t>
            </a:r>
            <a:r>
              <a:rPr lang="it-IT" baseline="30000" dirty="0" err="1" smtClean="0"/>
              <a:t>+</a:t>
            </a:r>
            <a:r>
              <a:rPr lang="it-IT" dirty="0" err="1" smtClean="0"/>
              <a:t>p</a:t>
            </a:r>
            <a:r>
              <a:rPr lang="it-IT" dirty="0" smtClean="0"/>
              <a:t>)</a:t>
            </a:r>
            <a:endParaRPr lang="it-IT" dirty="0"/>
          </a:p>
        </p:txBody>
      </p:sp>
      <p:sp>
        <p:nvSpPr>
          <p:cNvPr id="49" name="Rettangolo 48"/>
          <p:cNvSpPr/>
          <p:nvPr/>
        </p:nvSpPr>
        <p:spPr>
          <a:xfrm>
            <a:off x="34694" y="746324"/>
            <a:ext cx="1255816" cy="415498"/>
          </a:xfrm>
          <a:prstGeom prst="rect">
            <a:avLst/>
          </a:prstGeom>
        </p:spPr>
        <p:txBody>
          <a:bodyPr wrap="none">
            <a:spAutoFit/>
          </a:bodyPr>
          <a:lstStyle/>
          <a:p>
            <a:r>
              <a:rPr lang="it-IT" dirty="0"/>
              <a:t>MM(</a:t>
            </a:r>
            <a:r>
              <a:rPr lang="it-IT" dirty="0" err="1"/>
              <a:t>K</a:t>
            </a:r>
            <a:r>
              <a:rPr lang="it-IT" baseline="30000" dirty="0" err="1" smtClean="0"/>
              <a:t>+</a:t>
            </a:r>
            <a:r>
              <a:rPr lang="it-IT" dirty="0" err="1" smtClean="0"/>
              <a:t>p</a:t>
            </a:r>
            <a:r>
              <a:rPr lang="it-IT" dirty="0" smtClean="0"/>
              <a:t>)</a:t>
            </a:r>
            <a:endParaRPr lang="it-IT" dirty="0"/>
          </a:p>
        </p:txBody>
      </p:sp>
      <p:sp>
        <p:nvSpPr>
          <p:cNvPr id="11" name="CasellaDiTesto 10"/>
          <p:cNvSpPr txBox="1"/>
          <p:nvPr/>
        </p:nvSpPr>
        <p:spPr>
          <a:xfrm>
            <a:off x="2022773" y="962348"/>
            <a:ext cx="1296144" cy="415498"/>
          </a:xfrm>
          <a:prstGeom prst="rect">
            <a:avLst/>
          </a:prstGeom>
          <a:noFill/>
        </p:spPr>
        <p:txBody>
          <a:bodyPr wrap="square" rtlCol="0">
            <a:spAutoFit/>
          </a:bodyPr>
          <a:lstStyle/>
          <a:p>
            <a:r>
              <a:rPr lang="it-IT" dirty="0" err="1" smtClean="0">
                <a:solidFill>
                  <a:schemeClr val="accent6"/>
                </a:solidFill>
                <a:latin typeface="+mj-lt"/>
              </a:rPr>
              <a:t>forward</a:t>
            </a:r>
            <a:r>
              <a:rPr lang="it-IT" dirty="0" smtClean="0">
                <a:solidFill>
                  <a:schemeClr val="accent6"/>
                </a:solidFill>
                <a:latin typeface="+mj-lt"/>
              </a:rPr>
              <a:t> </a:t>
            </a:r>
            <a:r>
              <a:rPr lang="it-IT" dirty="0" err="1" smtClean="0">
                <a:solidFill>
                  <a:schemeClr val="accent6"/>
                </a:solidFill>
                <a:latin typeface="+mj-lt"/>
              </a:rPr>
              <a:t>p</a:t>
            </a:r>
            <a:endParaRPr lang="it-IT" dirty="0">
              <a:solidFill>
                <a:schemeClr val="accent6"/>
              </a:solidFill>
              <a:latin typeface="+mj-lt"/>
            </a:endParaRPr>
          </a:p>
        </p:txBody>
      </p:sp>
      <p:sp>
        <p:nvSpPr>
          <p:cNvPr id="51" name="CasellaDiTesto 50"/>
          <p:cNvSpPr txBox="1"/>
          <p:nvPr/>
        </p:nvSpPr>
        <p:spPr>
          <a:xfrm>
            <a:off x="2166789" y="4058692"/>
            <a:ext cx="1296144" cy="415498"/>
          </a:xfrm>
          <a:prstGeom prst="rect">
            <a:avLst/>
          </a:prstGeom>
          <a:noFill/>
        </p:spPr>
        <p:txBody>
          <a:bodyPr wrap="square" rtlCol="0">
            <a:spAutoFit/>
          </a:bodyPr>
          <a:lstStyle/>
          <a:p>
            <a:r>
              <a:rPr lang="it-IT" dirty="0" err="1" smtClean="0">
                <a:solidFill>
                  <a:schemeClr val="accent6"/>
                </a:solidFill>
                <a:latin typeface="+mj-lt"/>
              </a:rPr>
              <a:t>central</a:t>
            </a:r>
            <a:r>
              <a:rPr lang="it-IT" dirty="0" smtClean="0">
                <a:solidFill>
                  <a:schemeClr val="accent6"/>
                </a:solidFill>
                <a:latin typeface="+mj-lt"/>
              </a:rPr>
              <a:t> </a:t>
            </a:r>
            <a:r>
              <a:rPr lang="it-IT" dirty="0" err="1" smtClean="0">
                <a:solidFill>
                  <a:schemeClr val="accent6"/>
                </a:solidFill>
                <a:latin typeface="+mj-lt"/>
              </a:rPr>
              <a:t>p</a:t>
            </a:r>
            <a:endParaRPr lang="it-IT" dirty="0">
              <a:solidFill>
                <a:schemeClr val="accent6"/>
              </a:solidFill>
              <a:latin typeface="+mj-lt"/>
            </a:endParaRPr>
          </a:p>
        </p:txBody>
      </p:sp>
      <p:pic>
        <p:nvPicPr>
          <p:cNvPr id="41" name="Immagine 40" descr="Schermata 2019-11-13 alle 13.34.2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9197" y="674316"/>
            <a:ext cx="2998825" cy="2808312"/>
          </a:xfrm>
          <a:prstGeom prst="rect">
            <a:avLst/>
          </a:prstGeom>
        </p:spPr>
      </p:pic>
      <p:sp>
        <p:nvSpPr>
          <p:cNvPr id="54" name="Rettangolo 53"/>
          <p:cNvSpPr/>
          <p:nvPr/>
        </p:nvSpPr>
        <p:spPr>
          <a:xfrm>
            <a:off x="7639397" y="6290940"/>
            <a:ext cx="1114721" cy="415498"/>
          </a:xfrm>
          <a:prstGeom prst="rect">
            <a:avLst/>
          </a:prstGeom>
        </p:spPr>
        <p:txBody>
          <a:bodyPr wrap="none">
            <a:spAutoFit/>
          </a:bodyPr>
          <a:lstStyle/>
          <a:p>
            <a:r>
              <a:rPr lang="it-IT" dirty="0"/>
              <a:t>MM(K</a:t>
            </a:r>
            <a:r>
              <a:rPr lang="it-IT" baseline="30000" dirty="0"/>
              <a:t>+</a:t>
            </a:r>
            <a:r>
              <a:rPr lang="it-IT" dirty="0"/>
              <a:t>)</a:t>
            </a:r>
          </a:p>
        </p:txBody>
      </p:sp>
      <p:pic>
        <p:nvPicPr>
          <p:cNvPr id="55" name="Immagine 54" descr="Schermata 2019-11-13 alle 13.35.4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189" y="3482628"/>
            <a:ext cx="3095048" cy="2736304"/>
          </a:xfrm>
          <a:prstGeom prst="rect">
            <a:avLst/>
          </a:prstGeom>
        </p:spPr>
      </p:pic>
      <p:cxnSp>
        <p:nvCxnSpPr>
          <p:cNvPr id="57" name="Connettore 1 56"/>
          <p:cNvCxnSpPr/>
          <p:nvPr/>
        </p:nvCxnSpPr>
        <p:spPr bwMode="auto">
          <a:xfrm>
            <a:off x="6775301" y="890340"/>
            <a:ext cx="0" cy="5040560"/>
          </a:xfrm>
          <a:prstGeom prst="line">
            <a:avLst/>
          </a:prstGeom>
          <a:solidFill>
            <a:schemeClr val="accent1"/>
          </a:solidFill>
          <a:ln w="9525" cap="flat" cmpd="sng" algn="ctr">
            <a:solidFill>
              <a:srgbClr val="BE1D1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Connettore 1 57"/>
          <p:cNvCxnSpPr/>
          <p:nvPr/>
        </p:nvCxnSpPr>
        <p:spPr bwMode="auto">
          <a:xfrm>
            <a:off x="7351365" y="890340"/>
            <a:ext cx="0" cy="5040560"/>
          </a:xfrm>
          <a:prstGeom prst="line">
            <a:avLst/>
          </a:prstGeom>
          <a:solidFill>
            <a:schemeClr val="accent1"/>
          </a:solidFill>
          <a:ln w="9525" cap="flat" cmpd="sng" algn="ctr">
            <a:solidFill>
              <a:srgbClr val="BE1D1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Rettangolo 58"/>
          <p:cNvSpPr/>
          <p:nvPr/>
        </p:nvSpPr>
        <p:spPr>
          <a:xfrm>
            <a:off x="6703293" y="458292"/>
            <a:ext cx="638898" cy="415498"/>
          </a:xfrm>
          <a:prstGeom prst="rect">
            <a:avLst/>
          </a:prstGeom>
        </p:spPr>
        <p:txBody>
          <a:bodyPr wrap="none">
            <a:spAutoFit/>
          </a:bodyPr>
          <a:lstStyle/>
          <a:p>
            <a:r>
              <a:rPr lang="it-IT" dirty="0" smtClean="0">
                <a:solidFill>
                  <a:srgbClr val="800000"/>
                </a:solidFill>
              </a:rPr>
              <a:t>K</a:t>
            </a:r>
            <a:r>
              <a:rPr lang="it-IT" baseline="30000" dirty="0" smtClean="0">
                <a:solidFill>
                  <a:srgbClr val="800000"/>
                </a:solidFill>
              </a:rPr>
              <a:t>+</a:t>
            </a:r>
            <a:r>
              <a:rPr lang="it-IT" dirty="0" smtClean="0">
                <a:solidFill>
                  <a:srgbClr val="800000"/>
                </a:solidFill>
                <a:latin typeface="Lucida Grande"/>
                <a:ea typeface="Lucida Grande"/>
                <a:cs typeface="Lucida Grande"/>
              </a:rPr>
              <a:t>Λ</a:t>
            </a:r>
            <a:endParaRPr lang="it-IT" dirty="0">
              <a:solidFill>
                <a:srgbClr val="800000"/>
              </a:solidFill>
            </a:endParaRPr>
          </a:p>
        </p:txBody>
      </p:sp>
      <p:sp>
        <p:nvSpPr>
          <p:cNvPr id="60" name="Segnaposto numero diapositiva 59"/>
          <p:cNvSpPr>
            <a:spLocks noGrp="1"/>
          </p:cNvSpPr>
          <p:nvPr>
            <p:ph type="sldNum" sz="quarter" idx="12"/>
          </p:nvPr>
        </p:nvSpPr>
        <p:spPr/>
        <p:txBody>
          <a:bodyPr/>
          <a:lstStyle/>
          <a:p>
            <a:fld id="{87FEDEE0-F139-4643-B219-03D91C3D227A}" type="slidenum">
              <a:rPr lang="en-US" smtClean="0"/>
              <a:pPr/>
              <a:t>24</a:t>
            </a:fld>
            <a:endParaRPr lang="en-US"/>
          </a:p>
        </p:txBody>
      </p:sp>
      <p:sp>
        <p:nvSpPr>
          <p:cNvPr id="61" name="CasellaDiTesto 60"/>
          <p:cNvSpPr txBox="1"/>
          <p:nvPr/>
        </p:nvSpPr>
        <p:spPr>
          <a:xfrm>
            <a:off x="9017615" y="4778772"/>
            <a:ext cx="1390124"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spTree>
    <p:extLst>
      <p:ext uri="{BB962C8B-B14F-4D97-AF65-F5344CB8AC3E}">
        <p14:creationId xmlns:p14="http://schemas.microsoft.com/office/powerpoint/2010/main" val="337626284"/>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dirty="0" smtClean="0"/>
              <a:t>CLAS Collaboration Meeting   -  March 25th  2020                         Annalisa </a:t>
            </a:r>
            <a:r>
              <a:rPr lang="en-US" dirty="0" err="1" smtClean="0"/>
              <a:t>D’Angelo</a:t>
            </a:r>
            <a:r>
              <a:rPr lang="en-US" dirty="0" smtClean="0"/>
              <a:t> – Run Group K Status Update</a:t>
            </a:r>
            <a:endParaRPr lang="en-US" dirty="0"/>
          </a:p>
        </p:txBody>
      </p:sp>
      <p:sp>
        <p:nvSpPr>
          <p:cNvPr id="18" name="Title 1">
            <a:extLst>
              <a:ext uri="{FF2B5EF4-FFF2-40B4-BE49-F238E27FC236}">
                <a16:creationId xmlns:a16="http://schemas.microsoft.com/office/drawing/2014/main" xmlns="" id="{22A11E8B-3B70-CE4F-9BD4-6A1F4707E270}"/>
              </a:ext>
            </a:extLst>
          </p:cNvPr>
          <p:cNvSpPr txBox="1">
            <a:spLocks/>
          </p:cNvSpPr>
          <p:nvPr/>
        </p:nvSpPr>
        <p:spPr>
          <a:xfrm>
            <a:off x="150565" y="0"/>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First results: KY </a:t>
            </a:r>
            <a:r>
              <a:rPr lang="en-GB" sz="3300" kern="0" dirty="0" err="1" smtClean="0"/>
              <a:t>electroproduction</a:t>
            </a:r>
            <a:endParaRPr lang="en-US" sz="3300" kern="0" dirty="0"/>
          </a:p>
        </p:txBody>
      </p:sp>
      <p:sp>
        <p:nvSpPr>
          <p:cNvPr id="12" name="Segnaposto numero diapositiva 11"/>
          <p:cNvSpPr>
            <a:spLocks noGrp="1"/>
          </p:cNvSpPr>
          <p:nvPr>
            <p:ph type="sldNum" sz="quarter" idx="12"/>
          </p:nvPr>
        </p:nvSpPr>
        <p:spPr/>
        <p:txBody>
          <a:bodyPr/>
          <a:lstStyle/>
          <a:p>
            <a:fld id="{87FEDEE0-F139-4643-B219-03D91C3D227A}" type="slidenum">
              <a:rPr lang="en-US" smtClean="0"/>
              <a:pPr/>
              <a:t>25</a:t>
            </a:fld>
            <a:endParaRPr lang="en-US"/>
          </a:p>
        </p:txBody>
      </p:sp>
      <p:pic>
        <p:nvPicPr>
          <p:cNvPr id="3" name="Immagine 2" descr="Schermata 2020-03-25 alle 13.43.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6" y="1322388"/>
            <a:ext cx="4903093" cy="3194849"/>
          </a:xfrm>
          <a:prstGeom prst="rect">
            <a:avLst/>
          </a:prstGeom>
        </p:spPr>
      </p:pic>
      <p:sp>
        <p:nvSpPr>
          <p:cNvPr id="13" name="CasellaDiTesto 12"/>
          <p:cNvSpPr txBox="1"/>
          <p:nvPr/>
        </p:nvSpPr>
        <p:spPr>
          <a:xfrm>
            <a:off x="870645" y="4634756"/>
            <a:ext cx="1059248" cy="415498"/>
          </a:xfrm>
          <a:prstGeom prst="rect">
            <a:avLst/>
          </a:prstGeom>
          <a:noFill/>
        </p:spPr>
        <p:txBody>
          <a:bodyPr wrap="none" rtlCol="0">
            <a:spAutoFit/>
          </a:bodyPr>
          <a:lstStyle/>
          <a:p>
            <a:r>
              <a:rPr lang="it-IT" b="1" dirty="0" smtClean="0">
                <a:solidFill>
                  <a:srgbClr val="800000"/>
                </a:solidFill>
                <a:latin typeface="+mj-lt"/>
              </a:rPr>
              <a:t>L. Lanza</a:t>
            </a:r>
            <a:endParaRPr lang="it-IT" b="1" dirty="0">
              <a:solidFill>
                <a:srgbClr val="800000"/>
              </a:solidFill>
              <a:latin typeface="+mj-lt"/>
            </a:endParaRPr>
          </a:p>
        </p:txBody>
      </p:sp>
      <p:sp>
        <p:nvSpPr>
          <p:cNvPr id="6" name="CasellaDiTesto 5"/>
          <p:cNvSpPr txBox="1"/>
          <p:nvPr/>
        </p:nvSpPr>
        <p:spPr>
          <a:xfrm>
            <a:off x="2958877" y="1898452"/>
            <a:ext cx="1725097" cy="415498"/>
          </a:xfrm>
          <a:prstGeom prst="rect">
            <a:avLst/>
          </a:prstGeom>
          <a:noFill/>
        </p:spPr>
        <p:txBody>
          <a:bodyPr wrap="square" rtlCol="0">
            <a:spAutoFit/>
          </a:bodyPr>
          <a:lstStyle/>
          <a:p>
            <a:r>
              <a:rPr lang="it-IT" dirty="0" err="1" smtClean="0">
                <a:latin typeface="+mn-lt"/>
              </a:rPr>
              <a:t>simulation</a:t>
            </a:r>
            <a:endParaRPr lang="it-IT" dirty="0">
              <a:latin typeface="+mn-lt"/>
            </a:endParaRPr>
          </a:p>
        </p:txBody>
      </p:sp>
      <p:sp>
        <p:nvSpPr>
          <p:cNvPr id="11" name="CasellaDiTesto 10"/>
          <p:cNvSpPr txBox="1"/>
          <p:nvPr/>
        </p:nvSpPr>
        <p:spPr>
          <a:xfrm>
            <a:off x="4038997" y="746324"/>
            <a:ext cx="1953029" cy="415498"/>
          </a:xfrm>
          <a:prstGeom prst="rect">
            <a:avLst/>
          </a:prstGeom>
          <a:noFill/>
        </p:spPr>
        <p:txBody>
          <a:bodyPr wrap="none" rtlCol="0">
            <a:spAutoFit/>
          </a:bodyPr>
          <a:lstStyle/>
          <a:p>
            <a:r>
              <a:rPr lang="it-IT" dirty="0" smtClean="0">
                <a:latin typeface="+mn-lt"/>
              </a:rPr>
              <a:t>electron in CLAS</a:t>
            </a:r>
            <a:endParaRPr lang="it-IT" dirty="0">
              <a:latin typeface="+mn-lt"/>
            </a:endParaRPr>
          </a:p>
        </p:txBody>
      </p:sp>
      <p:sp>
        <p:nvSpPr>
          <p:cNvPr id="31" name="CasellaDiTesto 30"/>
          <p:cNvSpPr txBox="1"/>
          <p:nvPr/>
        </p:nvSpPr>
        <p:spPr>
          <a:xfrm>
            <a:off x="2238797" y="5066804"/>
            <a:ext cx="5352747" cy="415498"/>
          </a:xfrm>
          <a:prstGeom prst="rect">
            <a:avLst/>
          </a:prstGeom>
          <a:noFill/>
        </p:spPr>
        <p:txBody>
          <a:bodyPr wrap="none" rtlCol="0">
            <a:spAutoFit/>
          </a:bodyPr>
          <a:lstStyle/>
          <a:p>
            <a:r>
              <a:rPr lang="en-US" dirty="0" smtClean="0">
                <a:latin typeface="+mn-lt"/>
              </a:rPr>
              <a:t>Final resolution is expected to improve sensibly</a:t>
            </a:r>
            <a:endParaRPr lang="en-US" dirty="0">
              <a:latin typeface="+mn-lt"/>
            </a:endParaRPr>
          </a:p>
        </p:txBody>
      </p:sp>
      <p:sp>
        <p:nvSpPr>
          <p:cNvPr id="32" name="CasellaDiTesto 31"/>
          <p:cNvSpPr txBox="1"/>
          <p:nvPr/>
        </p:nvSpPr>
        <p:spPr>
          <a:xfrm>
            <a:off x="8719517" y="4562748"/>
            <a:ext cx="1349066"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pic>
        <p:nvPicPr>
          <p:cNvPr id="35" name="Immagine 34" descr="Schermata 2019-11-13 alle 13.34.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149" y="1250380"/>
            <a:ext cx="3672408" cy="3439103"/>
          </a:xfrm>
          <a:prstGeom prst="rect">
            <a:avLst/>
          </a:prstGeom>
        </p:spPr>
      </p:pic>
      <p:sp>
        <p:nvSpPr>
          <p:cNvPr id="36" name="CasellaDiTesto 35"/>
          <p:cNvSpPr txBox="1"/>
          <p:nvPr/>
        </p:nvSpPr>
        <p:spPr>
          <a:xfrm>
            <a:off x="7567389" y="2330500"/>
            <a:ext cx="1725097" cy="415498"/>
          </a:xfrm>
          <a:prstGeom prst="rect">
            <a:avLst/>
          </a:prstGeom>
          <a:noFill/>
        </p:spPr>
        <p:txBody>
          <a:bodyPr wrap="square" rtlCol="0">
            <a:spAutoFit/>
          </a:bodyPr>
          <a:lstStyle/>
          <a:p>
            <a:r>
              <a:rPr lang="it-IT" dirty="0" smtClean="0">
                <a:latin typeface="+mn-lt"/>
              </a:rPr>
              <a:t>data</a:t>
            </a:r>
            <a:endParaRPr lang="it-IT" dirty="0">
              <a:latin typeface="+mn-lt"/>
            </a:endParaRPr>
          </a:p>
        </p:txBody>
      </p:sp>
    </p:spTree>
    <p:extLst>
      <p:ext uri="{BB962C8B-B14F-4D97-AF65-F5344CB8AC3E}">
        <p14:creationId xmlns:p14="http://schemas.microsoft.com/office/powerpoint/2010/main" val="1609766762"/>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Comparison with published CLAS results</a:t>
            </a:r>
            <a:endParaRPr lang="en-US" sz="3300" kern="0" dirty="0"/>
          </a:p>
        </p:txBody>
      </p:sp>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pic>
        <p:nvPicPr>
          <p:cNvPr id="3" name="Immagine 2" descr="Schermata 2019-11-13 alle 13.28.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709" y="602308"/>
            <a:ext cx="3528392" cy="3170675"/>
          </a:xfrm>
          <a:prstGeom prst="rect">
            <a:avLst/>
          </a:prstGeom>
        </p:spPr>
      </p:pic>
      <p:sp>
        <p:nvSpPr>
          <p:cNvPr id="49" name="Rettangolo 48"/>
          <p:cNvSpPr/>
          <p:nvPr/>
        </p:nvSpPr>
        <p:spPr>
          <a:xfrm>
            <a:off x="654621" y="746324"/>
            <a:ext cx="1255816" cy="415498"/>
          </a:xfrm>
          <a:prstGeom prst="rect">
            <a:avLst/>
          </a:prstGeom>
        </p:spPr>
        <p:txBody>
          <a:bodyPr wrap="none">
            <a:spAutoFit/>
          </a:bodyPr>
          <a:lstStyle/>
          <a:p>
            <a:r>
              <a:rPr lang="it-IT" dirty="0"/>
              <a:t>MM(</a:t>
            </a:r>
            <a:r>
              <a:rPr lang="it-IT" dirty="0" err="1"/>
              <a:t>K</a:t>
            </a:r>
            <a:r>
              <a:rPr lang="it-IT" baseline="30000" dirty="0" err="1" smtClean="0"/>
              <a:t>+</a:t>
            </a:r>
            <a:r>
              <a:rPr lang="it-IT" dirty="0" err="1" smtClean="0"/>
              <a:t>p</a:t>
            </a:r>
            <a:r>
              <a:rPr lang="it-IT" dirty="0" smtClean="0"/>
              <a:t>)</a:t>
            </a:r>
            <a:endParaRPr lang="it-IT" dirty="0"/>
          </a:p>
        </p:txBody>
      </p:sp>
      <p:sp>
        <p:nvSpPr>
          <p:cNvPr id="11" name="CasellaDiTesto 10"/>
          <p:cNvSpPr txBox="1"/>
          <p:nvPr/>
        </p:nvSpPr>
        <p:spPr>
          <a:xfrm>
            <a:off x="2310805" y="962348"/>
            <a:ext cx="1296144" cy="415498"/>
          </a:xfrm>
          <a:prstGeom prst="rect">
            <a:avLst/>
          </a:prstGeom>
          <a:noFill/>
        </p:spPr>
        <p:txBody>
          <a:bodyPr wrap="square" rtlCol="0">
            <a:spAutoFit/>
          </a:bodyPr>
          <a:lstStyle/>
          <a:p>
            <a:r>
              <a:rPr lang="it-IT" dirty="0" err="1" smtClean="0">
                <a:solidFill>
                  <a:schemeClr val="accent6"/>
                </a:solidFill>
                <a:latin typeface="+mj-lt"/>
              </a:rPr>
              <a:t>forward</a:t>
            </a:r>
            <a:r>
              <a:rPr lang="it-IT" dirty="0" smtClean="0">
                <a:solidFill>
                  <a:schemeClr val="accent6"/>
                </a:solidFill>
                <a:latin typeface="+mj-lt"/>
              </a:rPr>
              <a:t> </a:t>
            </a:r>
            <a:r>
              <a:rPr lang="it-IT" dirty="0" err="1" smtClean="0">
                <a:solidFill>
                  <a:schemeClr val="accent6"/>
                </a:solidFill>
                <a:latin typeface="+mj-lt"/>
              </a:rPr>
              <a:t>p</a:t>
            </a:r>
            <a:endParaRPr lang="it-IT" dirty="0">
              <a:solidFill>
                <a:schemeClr val="accent6"/>
              </a:solidFill>
              <a:latin typeface="+mj-lt"/>
            </a:endParaRPr>
          </a:p>
        </p:txBody>
      </p:sp>
      <p:pic>
        <p:nvPicPr>
          <p:cNvPr id="41" name="Immagine 40" descr="Schermata 2019-11-13 alle 13.34.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717" y="3482627"/>
            <a:ext cx="3312368" cy="3101935"/>
          </a:xfrm>
          <a:prstGeom prst="rect">
            <a:avLst/>
          </a:prstGeom>
        </p:spPr>
      </p:pic>
      <p:sp>
        <p:nvSpPr>
          <p:cNvPr id="54" name="Rettangolo 53"/>
          <p:cNvSpPr/>
          <p:nvPr/>
        </p:nvSpPr>
        <p:spPr>
          <a:xfrm>
            <a:off x="3030885" y="6434956"/>
            <a:ext cx="1114721" cy="415498"/>
          </a:xfrm>
          <a:prstGeom prst="rect">
            <a:avLst/>
          </a:prstGeom>
        </p:spPr>
        <p:txBody>
          <a:bodyPr wrap="none">
            <a:spAutoFit/>
          </a:bodyPr>
          <a:lstStyle/>
          <a:p>
            <a:r>
              <a:rPr lang="it-IT" dirty="0"/>
              <a:t>MM(K</a:t>
            </a:r>
            <a:r>
              <a:rPr lang="it-IT" baseline="30000" dirty="0"/>
              <a:t>+</a:t>
            </a:r>
            <a:r>
              <a:rPr lang="it-IT" dirty="0"/>
              <a:t>)</a:t>
            </a:r>
          </a:p>
        </p:txBody>
      </p:sp>
      <p:cxnSp>
        <p:nvCxnSpPr>
          <p:cNvPr id="57" name="Connettore 1 56"/>
          <p:cNvCxnSpPr/>
          <p:nvPr/>
        </p:nvCxnSpPr>
        <p:spPr bwMode="auto">
          <a:xfrm>
            <a:off x="2526829" y="4058692"/>
            <a:ext cx="0" cy="2232248"/>
          </a:xfrm>
          <a:prstGeom prst="line">
            <a:avLst/>
          </a:prstGeom>
          <a:solidFill>
            <a:schemeClr val="accent1"/>
          </a:solidFill>
          <a:ln w="9525" cap="flat" cmpd="sng" algn="ctr">
            <a:solidFill>
              <a:srgbClr val="BE1D1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Connettore 1 57"/>
          <p:cNvCxnSpPr/>
          <p:nvPr/>
        </p:nvCxnSpPr>
        <p:spPr bwMode="auto">
          <a:xfrm>
            <a:off x="3174901" y="3914676"/>
            <a:ext cx="0" cy="2376264"/>
          </a:xfrm>
          <a:prstGeom prst="line">
            <a:avLst/>
          </a:prstGeom>
          <a:solidFill>
            <a:schemeClr val="accent1"/>
          </a:solidFill>
          <a:ln w="9525" cap="flat" cmpd="sng" algn="ctr">
            <a:solidFill>
              <a:srgbClr val="BE1D1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Rettangolo 58"/>
          <p:cNvSpPr/>
          <p:nvPr/>
        </p:nvSpPr>
        <p:spPr>
          <a:xfrm>
            <a:off x="5839197" y="1106364"/>
            <a:ext cx="638898" cy="415498"/>
          </a:xfrm>
          <a:prstGeom prst="rect">
            <a:avLst/>
          </a:prstGeom>
        </p:spPr>
        <p:txBody>
          <a:bodyPr wrap="none">
            <a:spAutoFit/>
          </a:bodyPr>
          <a:lstStyle/>
          <a:p>
            <a:r>
              <a:rPr lang="it-IT" dirty="0" smtClean="0">
                <a:solidFill>
                  <a:srgbClr val="800000"/>
                </a:solidFill>
              </a:rPr>
              <a:t>K</a:t>
            </a:r>
            <a:r>
              <a:rPr lang="it-IT" baseline="30000" dirty="0" smtClean="0">
                <a:solidFill>
                  <a:srgbClr val="800000"/>
                </a:solidFill>
              </a:rPr>
              <a:t>+</a:t>
            </a:r>
            <a:r>
              <a:rPr lang="it-IT" dirty="0" smtClean="0">
                <a:solidFill>
                  <a:srgbClr val="800000"/>
                </a:solidFill>
                <a:latin typeface="Lucida Grande"/>
                <a:ea typeface="Lucida Grande"/>
                <a:cs typeface="Lucida Grande"/>
              </a:rPr>
              <a:t>Λ</a:t>
            </a:r>
            <a:endParaRPr lang="it-IT" dirty="0">
              <a:solidFill>
                <a:srgbClr val="800000"/>
              </a:solidFill>
            </a:endParaRPr>
          </a:p>
        </p:txBody>
      </p:sp>
      <p:pic>
        <p:nvPicPr>
          <p:cNvPr id="4" name="Immagine 3" descr="Schermata 2019-11-13 alle 13.38.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117" y="1610420"/>
            <a:ext cx="4876217" cy="3600400"/>
          </a:xfrm>
          <a:prstGeom prst="rect">
            <a:avLst/>
          </a:prstGeom>
        </p:spPr>
      </p:pic>
      <p:sp>
        <p:nvSpPr>
          <p:cNvPr id="10" name="Rettangolo 9"/>
          <p:cNvSpPr/>
          <p:nvPr/>
        </p:nvSpPr>
        <p:spPr>
          <a:xfrm>
            <a:off x="-16159" y="3266604"/>
            <a:ext cx="1121671" cy="461665"/>
          </a:xfrm>
          <a:prstGeom prst="rect">
            <a:avLst/>
          </a:prstGeom>
        </p:spPr>
        <p:txBody>
          <a:bodyPr wrap="none">
            <a:spAutoFit/>
          </a:bodyPr>
          <a:lstStyle/>
          <a:p>
            <a:r>
              <a:rPr lang="en-GB" sz="2400" b="1" kern="0" dirty="0" smtClean="0">
                <a:solidFill>
                  <a:srgbClr val="000090"/>
                </a:solidFill>
                <a:latin typeface="+mj-lt"/>
              </a:rPr>
              <a:t>CLAS12</a:t>
            </a:r>
            <a:endParaRPr lang="it-IT" b="1" dirty="0">
              <a:solidFill>
                <a:srgbClr val="000090"/>
              </a:solidFill>
              <a:latin typeface="+mj-lt"/>
            </a:endParaRPr>
          </a:p>
        </p:txBody>
      </p:sp>
      <p:sp>
        <p:nvSpPr>
          <p:cNvPr id="25" name="Rettangolo 24"/>
          <p:cNvSpPr/>
          <p:nvPr/>
        </p:nvSpPr>
        <p:spPr>
          <a:xfrm>
            <a:off x="7063333" y="890340"/>
            <a:ext cx="809687" cy="461665"/>
          </a:xfrm>
          <a:prstGeom prst="rect">
            <a:avLst/>
          </a:prstGeom>
        </p:spPr>
        <p:txBody>
          <a:bodyPr wrap="none">
            <a:spAutoFit/>
          </a:bodyPr>
          <a:lstStyle/>
          <a:p>
            <a:r>
              <a:rPr lang="en-GB" sz="2400" b="1" kern="0" dirty="0" smtClean="0">
                <a:solidFill>
                  <a:srgbClr val="000090"/>
                </a:solidFill>
                <a:latin typeface="+mj-lt"/>
              </a:rPr>
              <a:t>CLAS</a:t>
            </a:r>
            <a:endParaRPr lang="it-IT" b="1" dirty="0">
              <a:solidFill>
                <a:srgbClr val="000090"/>
              </a:solidFill>
              <a:latin typeface="+mj-lt"/>
            </a:endParaRPr>
          </a:p>
        </p:txBody>
      </p:sp>
      <p:cxnSp>
        <p:nvCxnSpPr>
          <p:cNvPr id="13" name="Connettore 1 12"/>
          <p:cNvCxnSpPr/>
          <p:nvPr/>
        </p:nvCxnSpPr>
        <p:spPr bwMode="auto">
          <a:xfrm>
            <a:off x="5479157" y="602308"/>
            <a:ext cx="0" cy="6264696"/>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ttangolo 13"/>
          <p:cNvSpPr/>
          <p:nvPr/>
        </p:nvSpPr>
        <p:spPr>
          <a:xfrm>
            <a:off x="6127229" y="6146924"/>
            <a:ext cx="2146967" cy="707886"/>
          </a:xfrm>
          <a:prstGeom prst="rect">
            <a:avLst/>
          </a:prstGeom>
        </p:spPr>
        <p:txBody>
          <a:bodyPr wrap="none">
            <a:spAutoFit/>
          </a:bodyPr>
          <a:lstStyle/>
          <a:p>
            <a:r>
              <a:rPr lang="mr-IN" sz="2000" dirty="0">
                <a:latin typeface="+mj-lt"/>
              </a:rPr>
              <a:t>W (1.6  </a:t>
            </a:r>
            <a:r>
              <a:rPr lang="en-GB" sz="2000" dirty="0" smtClean="0">
                <a:latin typeface="+mj-lt"/>
              </a:rPr>
              <a:t>-</a:t>
            </a:r>
            <a:r>
              <a:rPr lang="mr-IN" sz="2000" dirty="0" smtClean="0">
                <a:latin typeface="+mj-lt"/>
              </a:rPr>
              <a:t>  </a:t>
            </a:r>
            <a:r>
              <a:rPr lang="mr-IN" sz="2000" dirty="0">
                <a:latin typeface="+mj-lt"/>
              </a:rPr>
              <a:t>2.7 GeV</a:t>
            </a:r>
            <a:r>
              <a:rPr lang="mr-IN" sz="2000" dirty="0" smtClean="0">
                <a:latin typeface="+mj-lt"/>
              </a:rPr>
              <a:t>)</a:t>
            </a:r>
            <a:endParaRPr lang="en-GB" sz="2000" dirty="0" smtClean="0">
              <a:latin typeface="+mj-lt"/>
            </a:endParaRPr>
          </a:p>
          <a:p>
            <a:r>
              <a:rPr lang="it-IT" sz="2000" dirty="0" smtClean="0">
                <a:latin typeface="+mj-lt"/>
              </a:rPr>
              <a:t>Q</a:t>
            </a:r>
            <a:r>
              <a:rPr lang="it-IT" sz="2000" baseline="30000" dirty="0" smtClean="0">
                <a:latin typeface="+mj-lt"/>
              </a:rPr>
              <a:t>2</a:t>
            </a:r>
            <a:r>
              <a:rPr lang="it-IT" sz="2000" dirty="0" smtClean="0">
                <a:latin typeface="+mj-lt"/>
              </a:rPr>
              <a:t> = 1.9 GeV</a:t>
            </a:r>
            <a:r>
              <a:rPr lang="it-IT" sz="2000" baseline="30000" dirty="0" smtClean="0">
                <a:latin typeface="+mj-lt"/>
              </a:rPr>
              <a:t>2</a:t>
            </a:r>
            <a:endParaRPr lang="it-IT" sz="2000" dirty="0">
              <a:latin typeface="+mj-lt"/>
            </a:endParaRPr>
          </a:p>
        </p:txBody>
      </p:sp>
      <p:sp>
        <p:nvSpPr>
          <p:cNvPr id="28" name="Rettangolo 27"/>
          <p:cNvSpPr/>
          <p:nvPr/>
        </p:nvSpPr>
        <p:spPr>
          <a:xfrm>
            <a:off x="23030" y="6146924"/>
            <a:ext cx="2958877" cy="707886"/>
          </a:xfrm>
          <a:prstGeom prst="rect">
            <a:avLst/>
          </a:prstGeom>
        </p:spPr>
        <p:txBody>
          <a:bodyPr wrap="square">
            <a:spAutoFit/>
          </a:bodyPr>
          <a:lstStyle/>
          <a:p>
            <a:r>
              <a:rPr lang="mr-IN" sz="2000" dirty="0">
                <a:latin typeface="+mj-lt"/>
              </a:rPr>
              <a:t>W (</a:t>
            </a:r>
            <a:r>
              <a:rPr lang="mr-IN" sz="2000" dirty="0" smtClean="0">
                <a:latin typeface="+mj-lt"/>
              </a:rPr>
              <a:t>1.6</a:t>
            </a:r>
            <a:r>
              <a:rPr lang="en-GB" sz="2000" dirty="0" smtClean="0">
                <a:latin typeface="+mj-lt"/>
              </a:rPr>
              <a:t>-3.5</a:t>
            </a:r>
            <a:r>
              <a:rPr lang="mr-IN" sz="2000" dirty="0" smtClean="0">
                <a:latin typeface="+mj-lt"/>
              </a:rPr>
              <a:t> </a:t>
            </a:r>
            <a:r>
              <a:rPr lang="mr-IN" sz="2000" dirty="0">
                <a:latin typeface="+mj-lt"/>
              </a:rPr>
              <a:t>GeV</a:t>
            </a:r>
            <a:r>
              <a:rPr lang="mr-IN" sz="2000" dirty="0" smtClean="0">
                <a:latin typeface="+mj-lt"/>
              </a:rPr>
              <a:t>)</a:t>
            </a:r>
            <a:endParaRPr lang="en-GB" sz="2000" dirty="0" smtClean="0">
              <a:latin typeface="+mj-lt"/>
            </a:endParaRPr>
          </a:p>
          <a:p>
            <a:r>
              <a:rPr lang="it-IT" sz="2000" dirty="0" smtClean="0">
                <a:latin typeface="+mj-lt"/>
              </a:rPr>
              <a:t>Q</a:t>
            </a:r>
            <a:r>
              <a:rPr lang="it-IT" sz="2000" baseline="30000" dirty="0" smtClean="0">
                <a:latin typeface="+mj-lt"/>
              </a:rPr>
              <a:t>2</a:t>
            </a:r>
            <a:r>
              <a:rPr lang="it-IT" sz="2000" dirty="0" smtClean="0">
                <a:latin typeface="+mj-lt"/>
              </a:rPr>
              <a:t> =0.05 </a:t>
            </a:r>
            <a:r>
              <a:rPr lang="mr-IN" sz="2000" dirty="0" smtClean="0">
                <a:latin typeface="+mj-lt"/>
              </a:rPr>
              <a:t>–</a:t>
            </a:r>
            <a:r>
              <a:rPr lang="it-IT" sz="2000" dirty="0" smtClean="0">
                <a:latin typeface="+mj-lt"/>
              </a:rPr>
              <a:t> 5 GeV</a:t>
            </a:r>
            <a:r>
              <a:rPr lang="it-IT" sz="2000" baseline="30000" dirty="0" smtClean="0">
                <a:latin typeface="+mj-lt"/>
              </a:rPr>
              <a:t>2</a:t>
            </a:r>
            <a:endParaRPr lang="it-IT" sz="2000" dirty="0">
              <a:latin typeface="+mj-lt"/>
            </a:endParaRPr>
          </a:p>
        </p:txBody>
      </p:sp>
      <p:sp>
        <p:nvSpPr>
          <p:cNvPr id="15" name="Segnaposto numero diapositiva 14"/>
          <p:cNvSpPr>
            <a:spLocks noGrp="1"/>
          </p:cNvSpPr>
          <p:nvPr>
            <p:ph type="sldNum" sz="quarter" idx="12"/>
          </p:nvPr>
        </p:nvSpPr>
        <p:spPr/>
        <p:txBody>
          <a:bodyPr/>
          <a:lstStyle/>
          <a:p>
            <a:fld id="{87FEDEE0-F139-4643-B219-03D91C3D227A}" type="slidenum">
              <a:rPr lang="en-US" smtClean="0"/>
              <a:pPr/>
              <a:t>26</a:t>
            </a:fld>
            <a:endParaRPr lang="en-US"/>
          </a:p>
        </p:txBody>
      </p:sp>
      <p:sp>
        <p:nvSpPr>
          <p:cNvPr id="30" name="CasellaDiTesto 29"/>
          <p:cNvSpPr txBox="1"/>
          <p:nvPr/>
        </p:nvSpPr>
        <p:spPr>
          <a:xfrm>
            <a:off x="6922" y="3842668"/>
            <a:ext cx="1390124"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spTree>
    <p:extLst>
      <p:ext uri="{BB962C8B-B14F-4D97-AF65-F5344CB8AC3E}">
        <p14:creationId xmlns:p14="http://schemas.microsoft.com/office/powerpoint/2010/main" val="3202653646"/>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pic>
        <p:nvPicPr>
          <p:cNvPr id="5" name="Immagine 4" descr="Schermata 2019-11-13 alle 13.49.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13" y="674316"/>
            <a:ext cx="4170717" cy="6218932"/>
          </a:xfrm>
          <a:prstGeom prst="rect">
            <a:avLst/>
          </a:prstGeom>
        </p:spPr>
      </p:pic>
      <p:sp>
        <p:nvSpPr>
          <p:cNvPr id="6" name="CasellaDiTesto 5"/>
          <p:cNvSpPr txBox="1"/>
          <p:nvPr/>
        </p:nvSpPr>
        <p:spPr>
          <a:xfrm>
            <a:off x="2670845" y="98252"/>
            <a:ext cx="5656491" cy="523220"/>
          </a:xfrm>
          <a:prstGeom prst="rect">
            <a:avLst/>
          </a:prstGeom>
          <a:noFill/>
        </p:spPr>
        <p:txBody>
          <a:bodyPr wrap="none" rtlCol="0">
            <a:spAutoFit/>
          </a:bodyPr>
          <a:lstStyle/>
          <a:p>
            <a:r>
              <a:rPr lang="it-IT" sz="2800" b="1" dirty="0" err="1">
                <a:solidFill>
                  <a:srgbClr val="000090"/>
                </a:solidFill>
                <a:latin typeface="+mj-lt"/>
              </a:rPr>
              <a:t>Beam-recoil</a:t>
            </a:r>
            <a:r>
              <a:rPr lang="it-IT" sz="2800" b="1" dirty="0">
                <a:solidFill>
                  <a:srgbClr val="000090"/>
                </a:solidFill>
                <a:latin typeface="+mj-lt"/>
              </a:rPr>
              <a:t>  </a:t>
            </a:r>
            <a:r>
              <a:rPr lang="it-IT" sz="2800" b="1" dirty="0" err="1">
                <a:solidFill>
                  <a:srgbClr val="000090"/>
                </a:solidFill>
                <a:latin typeface="+mj-lt"/>
              </a:rPr>
              <a:t>transferred</a:t>
            </a:r>
            <a:r>
              <a:rPr lang="it-IT" sz="2800" b="1" dirty="0">
                <a:solidFill>
                  <a:srgbClr val="000090"/>
                </a:solidFill>
                <a:latin typeface="+mj-lt"/>
              </a:rPr>
              <a:t> </a:t>
            </a:r>
            <a:r>
              <a:rPr lang="it-IT" sz="2800" b="1" dirty="0" err="1" smtClean="0">
                <a:solidFill>
                  <a:srgbClr val="000090"/>
                </a:solidFill>
                <a:latin typeface="+mj-lt"/>
              </a:rPr>
              <a:t>polarization</a:t>
            </a:r>
            <a:endParaRPr lang="it-IT" sz="2800" b="1" dirty="0">
              <a:solidFill>
                <a:srgbClr val="000090"/>
              </a:solidFill>
              <a:latin typeface="+mj-lt"/>
            </a:endParaRPr>
          </a:p>
        </p:txBody>
      </p:sp>
      <p:sp>
        <p:nvSpPr>
          <p:cNvPr id="8" name="Rettangolo 7"/>
          <p:cNvSpPr/>
          <p:nvPr/>
        </p:nvSpPr>
        <p:spPr>
          <a:xfrm>
            <a:off x="4759077" y="6362948"/>
            <a:ext cx="3730108" cy="461665"/>
          </a:xfrm>
          <a:prstGeom prst="rect">
            <a:avLst/>
          </a:prstGeom>
        </p:spPr>
        <p:txBody>
          <a:bodyPr wrap="none">
            <a:spAutoFit/>
          </a:bodyPr>
          <a:lstStyle/>
          <a:p>
            <a:r>
              <a:rPr lang="it-IT" sz="2400" dirty="0">
                <a:solidFill>
                  <a:srgbClr val="000090"/>
                </a:solidFill>
                <a:latin typeface="+mj-lt"/>
              </a:rPr>
              <a:t>(no background </a:t>
            </a:r>
            <a:r>
              <a:rPr lang="it-IT" sz="2400" dirty="0" err="1">
                <a:solidFill>
                  <a:srgbClr val="000090"/>
                </a:solidFill>
                <a:latin typeface="+mj-lt"/>
              </a:rPr>
              <a:t>subtraction</a:t>
            </a:r>
            <a:r>
              <a:rPr lang="it-IT" sz="2400" dirty="0">
                <a:solidFill>
                  <a:srgbClr val="000090"/>
                </a:solidFill>
                <a:latin typeface="+mj-lt"/>
              </a:rPr>
              <a:t>)</a:t>
            </a:r>
          </a:p>
        </p:txBody>
      </p:sp>
      <p:cxnSp>
        <p:nvCxnSpPr>
          <p:cNvPr id="20" name="Straight Connector 31"/>
          <p:cNvCxnSpPr/>
          <p:nvPr/>
        </p:nvCxnSpPr>
        <p:spPr>
          <a:xfrm>
            <a:off x="0" y="74632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Immagine 15" descr="Schermata 2019-11-13 alle 13.56.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157" y="2042468"/>
            <a:ext cx="4572000" cy="3467100"/>
          </a:xfrm>
          <a:prstGeom prst="rect">
            <a:avLst/>
          </a:prstGeom>
        </p:spPr>
      </p:pic>
      <p:sp>
        <p:nvSpPr>
          <p:cNvPr id="29" name="Rettangolo 28"/>
          <p:cNvSpPr/>
          <p:nvPr/>
        </p:nvSpPr>
        <p:spPr>
          <a:xfrm>
            <a:off x="2958877" y="1106364"/>
            <a:ext cx="1121671" cy="461665"/>
          </a:xfrm>
          <a:prstGeom prst="rect">
            <a:avLst/>
          </a:prstGeom>
        </p:spPr>
        <p:txBody>
          <a:bodyPr wrap="none">
            <a:spAutoFit/>
          </a:bodyPr>
          <a:lstStyle/>
          <a:p>
            <a:r>
              <a:rPr lang="en-GB" sz="2400" b="1" kern="0" dirty="0" smtClean="0">
                <a:solidFill>
                  <a:srgbClr val="000090"/>
                </a:solidFill>
                <a:latin typeface="+mj-lt"/>
              </a:rPr>
              <a:t>CLAS12</a:t>
            </a:r>
            <a:endParaRPr lang="it-IT" b="1" dirty="0">
              <a:solidFill>
                <a:srgbClr val="000090"/>
              </a:solidFill>
              <a:latin typeface="+mj-lt"/>
            </a:endParaRPr>
          </a:p>
        </p:txBody>
      </p:sp>
      <p:sp>
        <p:nvSpPr>
          <p:cNvPr id="30" name="Rettangolo 29"/>
          <p:cNvSpPr/>
          <p:nvPr/>
        </p:nvSpPr>
        <p:spPr>
          <a:xfrm>
            <a:off x="7495381" y="1538412"/>
            <a:ext cx="809687" cy="461665"/>
          </a:xfrm>
          <a:prstGeom prst="rect">
            <a:avLst/>
          </a:prstGeom>
        </p:spPr>
        <p:txBody>
          <a:bodyPr wrap="none">
            <a:spAutoFit/>
          </a:bodyPr>
          <a:lstStyle/>
          <a:p>
            <a:r>
              <a:rPr lang="en-GB" sz="2400" b="1" kern="0" dirty="0" smtClean="0">
                <a:solidFill>
                  <a:srgbClr val="000090"/>
                </a:solidFill>
                <a:latin typeface="+mj-lt"/>
              </a:rPr>
              <a:t>CLAS</a:t>
            </a:r>
            <a:endParaRPr lang="it-IT" b="1" dirty="0">
              <a:solidFill>
                <a:srgbClr val="000090"/>
              </a:solidFill>
              <a:latin typeface="+mj-lt"/>
            </a:endParaRPr>
          </a:p>
        </p:txBody>
      </p:sp>
      <p:sp>
        <p:nvSpPr>
          <p:cNvPr id="31" name="Rettangolo 30"/>
          <p:cNvSpPr/>
          <p:nvPr/>
        </p:nvSpPr>
        <p:spPr bwMode="auto">
          <a:xfrm>
            <a:off x="4471045" y="962348"/>
            <a:ext cx="3024336" cy="792088"/>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32" name="Rettangolo 31"/>
          <p:cNvSpPr/>
          <p:nvPr/>
        </p:nvSpPr>
        <p:spPr>
          <a:xfrm>
            <a:off x="4615061" y="962348"/>
            <a:ext cx="2908819" cy="830997"/>
          </a:xfrm>
          <a:prstGeom prst="rect">
            <a:avLst/>
          </a:prstGeom>
        </p:spPr>
        <p:txBody>
          <a:bodyPr wrap="none">
            <a:spAutoFit/>
          </a:bodyPr>
          <a:lstStyle/>
          <a:p>
            <a:r>
              <a:rPr lang="en-US" sz="2400" kern="0" dirty="0">
                <a:latin typeface="+mj-lt"/>
              </a:rPr>
              <a:t>KY </a:t>
            </a:r>
            <a:r>
              <a:rPr lang="en-US" sz="2400" kern="0" dirty="0" err="1" smtClean="0">
                <a:latin typeface="+mj-lt"/>
              </a:rPr>
              <a:t>electroproduction</a:t>
            </a:r>
            <a:r>
              <a:rPr lang="en-US" sz="2400" kern="0" dirty="0" smtClean="0">
                <a:latin typeface="+mj-lt"/>
              </a:rPr>
              <a:t>:</a:t>
            </a:r>
          </a:p>
          <a:p>
            <a:r>
              <a:rPr lang="en-US" sz="2400" kern="0" dirty="0" err="1">
                <a:latin typeface="+mj-lt"/>
              </a:rPr>
              <a:t>ep</a:t>
            </a:r>
            <a:r>
              <a:rPr lang="en-US" sz="2400" kern="0" dirty="0">
                <a:latin typeface="+mj-lt"/>
              </a:rPr>
              <a:t>      </a:t>
            </a:r>
            <a:r>
              <a:rPr lang="en-US" sz="2400" kern="0" dirty="0" err="1" smtClean="0">
                <a:latin typeface="+mj-lt"/>
              </a:rPr>
              <a:t>e’K</a:t>
            </a:r>
            <a:r>
              <a:rPr lang="en-US" sz="2400" kern="0" baseline="30000" dirty="0" smtClean="0">
                <a:latin typeface="+mj-lt"/>
              </a:rPr>
              <a:t>+ </a:t>
            </a:r>
            <a:r>
              <a:rPr lang="en-US" sz="2400" kern="0" dirty="0" smtClean="0">
                <a:latin typeface="+mj-lt"/>
              </a:rPr>
              <a:t>Y </a:t>
            </a:r>
            <a:endParaRPr lang="en-US" sz="2400" kern="0" dirty="0">
              <a:latin typeface="+mj-lt"/>
            </a:endParaRPr>
          </a:p>
        </p:txBody>
      </p:sp>
      <p:cxnSp>
        <p:nvCxnSpPr>
          <p:cNvPr id="33" name="Connettore 2 32"/>
          <p:cNvCxnSpPr/>
          <p:nvPr/>
        </p:nvCxnSpPr>
        <p:spPr bwMode="auto">
          <a:xfrm>
            <a:off x="5047109" y="1610420"/>
            <a:ext cx="28803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Segnaposto numero diapositiva 16"/>
          <p:cNvSpPr>
            <a:spLocks noGrp="1"/>
          </p:cNvSpPr>
          <p:nvPr>
            <p:ph type="sldNum" sz="quarter" idx="12"/>
          </p:nvPr>
        </p:nvSpPr>
        <p:spPr/>
        <p:txBody>
          <a:bodyPr/>
          <a:lstStyle/>
          <a:p>
            <a:fld id="{87FEDEE0-F139-4643-B219-03D91C3D227A}" type="slidenum">
              <a:rPr lang="en-US" smtClean="0"/>
              <a:pPr/>
              <a:t>27</a:t>
            </a:fld>
            <a:endParaRPr lang="en-US"/>
          </a:p>
        </p:txBody>
      </p:sp>
      <p:sp>
        <p:nvSpPr>
          <p:cNvPr id="35" name="CasellaDiTesto 34"/>
          <p:cNvSpPr txBox="1"/>
          <p:nvPr/>
        </p:nvSpPr>
        <p:spPr>
          <a:xfrm>
            <a:off x="2886869" y="6002908"/>
            <a:ext cx="1390124" cy="415498"/>
          </a:xfrm>
          <a:prstGeom prst="rect">
            <a:avLst/>
          </a:prstGeom>
          <a:noFill/>
        </p:spPr>
        <p:txBody>
          <a:bodyPr wrap="none" rtlCol="0">
            <a:spAutoFit/>
          </a:bodyPr>
          <a:lstStyle/>
          <a:p>
            <a:r>
              <a:rPr lang="it-IT" b="1" dirty="0" smtClean="0">
                <a:solidFill>
                  <a:srgbClr val="800000"/>
                </a:solidFill>
                <a:latin typeface="+mj-lt"/>
              </a:rPr>
              <a:t>D. </a:t>
            </a:r>
            <a:r>
              <a:rPr lang="it-IT" b="1" dirty="0" err="1" smtClean="0">
                <a:solidFill>
                  <a:srgbClr val="800000"/>
                </a:solidFill>
                <a:latin typeface="+mj-lt"/>
              </a:rPr>
              <a:t>Carman</a:t>
            </a:r>
            <a:endParaRPr lang="it-IT" b="1" dirty="0">
              <a:solidFill>
                <a:srgbClr val="800000"/>
              </a:solidFill>
              <a:latin typeface="+mj-lt"/>
            </a:endParaRPr>
          </a:p>
        </p:txBody>
      </p:sp>
    </p:spTree>
    <p:extLst>
      <p:ext uri="{BB962C8B-B14F-4D97-AF65-F5344CB8AC3E}">
        <p14:creationId xmlns:p14="http://schemas.microsoft.com/office/powerpoint/2010/main" val="3064009250"/>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18" name="Title 1">
            <a:extLst>
              <a:ext uri="{FF2B5EF4-FFF2-40B4-BE49-F238E27FC236}">
                <a16:creationId xmlns:a16="http://schemas.microsoft.com/office/drawing/2014/main" xmlns="" id="{22A11E8B-3B70-CE4F-9BD4-6A1F4707E270}"/>
              </a:ext>
            </a:extLst>
          </p:cNvPr>
          <p:cNvSpPr txBox="1">
            <a:spLocks/>
          </p:cNvSpPr>
          <p:nvPr/>
        </p:nvSpPr>
        <p:spPr>
          <a:xfrm>
            <a:off x="150565" y="0"/>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First results: KY </a:t>
            </a:r>
            <a:r>
              <a:rPr lang="en-GB" sz="3300" kern="0" dirty="0" err="1" smtClean="0"/>
              <a:t>electroproduction</a:t>
            </a:r>
            <a:r>
              <a:rPr lang="en-GB" sz="3300" kern="0" dirty="0" smtClean="0"/>
              <a:t> </a:t>
            </a:r>
            <a:r>
              <a:rPr lang="mr-IN" sz="3300" kern="0" dirty="0" smtClean="0"/>
              <a:t>–</a:t>
            </a:r>
            <a:r>
              <a:rPr lang="en-GB" sz="3300" kern="0" dirty="0" smtClean="0"/>
              <a:t> e in FT</a:t>
            </a:r>
            <a:endParaRPr lang="en-US" sz="3300" kern="0" dirty="0"/>
          </a:p>
        </p:txBody>
      </p:sp>
      <p:pic>
        <p:nvPicPr>
          <p:cNvPr id="4" name="Immagine 3" descr="Schermata 2019-11-13 alle 14.0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725" y="674316"/>
            <a:ext cx="3557911" cy="2664296"/>
          </a:xfrm>
          <a:prstGeom prst="rect">
            <a:avLst/>
          </a:prstGeom>
        </p:spPr>
      </p:pic>
      <p:pic>
        <p:nvPicPr>
          <p:cNvPr id="5" name="Immagine 4" descr="Schermata 2019-11-13 alle 14.02.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141" y="746324"/>
            <a:ext cx="4487235" cy="2054820"/>
          </a:xfrm>
          <a:prstGeom prst="rect">
            <a:avLst/>
          </a:prstGeom>
        </p:spPr>
      </p:pic>
      <p:pic>
        <p:nvPicPr>
          <p:cNvPr id="8" name="Immagine 7" descr="Schermata 2019-11-13 alle 14.03.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557" y="3266604"/>
            <a:ext cx="8037693" cy="1637308"/>
          </a:xfrm>
          <a:prstGeom prst="rect">
            <a:avLst/>
          </a:prstGeom>
        </p:spPr>
      </p:pic>
      <p:sp>
        <p:nvSpPr>
          <p:cNvPr id="9" name="CasellaDiTesto 8"/>
          <p:cNvSpPr txBox="1"/>
          <p:nvPr/>
        </p:nvSpPr>
        <p:spPr>
          <a:xfrm>
            <a:off x="2022773" y="5714876"/>
            <a:ext cx="1864613" cy="415498"/>
          </a:xfrm>
          <a:prstGeom prst="rect">
            <a:avLst/>
          </a:prstGeom>
          <a:noFill/>
        </p:spPr>
        <p:txBody>
          <a:bodyPr wrap="none" rtlCol="0">
            <a:spAutoFit/>
          </a:bodyPr>
          <a:lstStyle/>
          <a:p>
            <a:r>
              <a:rPr lang="it-IT" b="1" dirty="0" err="1" smtClean="0">
                <a:solidFill>
                  <a:srgbClr val="000090"/>
                </a:solidFill>
                <a:latin typeface="+mj-lt"/>
              </a:rPr>
              <a:t>Exclusivity</a:t>
            </a:r>
            <a:r>
              <a:rPr lang="it-IT" b="1" dirty="0" smtClean="0">
                <a:solidFill>
                  <a:srgbClr val="000090"/>
                </a:solidFill>
                <a:latin typeface="+mj-lt"/>
              </a:rPr>
              <a:t> </a:t>
            </a:r>
            <a:r>
              <a:rPr lang="it-IT" b="1" dirty="0" err="1" smtClean="0">
                <a:solidFill>
                  <a:srgbClr val="000090"/>
                </a:solidFill>
                <a:latin typeface="+mj-lt"/>
              </a:rPr>
              <a:t>cuts</a:t>
            </a:r>
            <a:endParaRPr lang="it-IT" b="1" dirty="0">
              <a:solidFill>
                <a:srgbClr val="000090"/>
              </a:solidFill>
              <a:latin typeface="+mj-lt"/>
            </a:endParaRPr>
          </a:p>
        </p:txBody>
      </p:sp>
      <p:pic>
        <p:nvPicPr>
          <p:cNvPr id="10" name="Immagine 9" descr="Schermata 2019-11-13 alle 14.05.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6709" y="6146924"/>
            <a:ext cx="8445500" cy="635000"/>
          </a:xfrm>
          <a:prstGeom prst="rect">
            <a:avLst/>
          </a:prstGeom>
        </p:spPr>
      </p:pic>
      <p:sp>
        <p:nvSpPr>
          <p:cNvPr id="12" name="Segnaposto numero diapositiva 11"/>
          <p:cNvSpPr>
            <a:spLocks noGrp="1"/>
          </p:cNvSpPr>
          <p:nvPr>
            <p:ph type="sldNum" sz="quarter" idx="12"/>
          </p:nvPr>
        </p:nvSpPr>
        <p:spPr/>
        <p:txBody>
          <a:bodyPr/>
          <a:lstStyle/>
          <a:p>
            <a:fld id="{87FEDEE0-F139-4643-B219-03D91C3D227A}" type="slidenum">
              <a:rPr lang="en-US" smtClean="0"/>
              <a:pPr/>
              <a:t>28</a:t>
            </a:fld>
            <a:endParaRPr lang="en-US"/>
          </a:p>
        </p:txBody>
      </p:sp>
      <p:sp>
        <p:nvSpPr>
          <p:cNvPr id="13" name="CasellaDiTesto 12"/>
          <p:cNvSpPr txBox="1"/>
          <p:nvPr/>
        </p:nvSpPr>
        <p:spPr>
          <a:xfrm>
            <a:off x="726629" y="3122588"/>
            <a:ext cx="1059248" cy="415498"/>
          </a:xfrm>
          <a:prstGeom prst="rect">
            <a:avLst/>
          </a:prstGeom>
          <a:noFill/>
        </p:spPr>
        <p:txBody>
          <a:bodyPr wrap="none" rtlCol="0">
            <a:spAutoFit/>
          </a:bodyPr>
          <a:lstStyle/>
          <a:p>
            <a:r>
              <a:rPr lang="it-IT" b="1" dirty="0" smtClean="0">
                <a:solidFill>
                  <a:srgbClr val="800000"/>
                </a:solidFill>
                <a:latin typeface="+mj-lt"/>
              </a:rPr>
              <a:t>L. Lanza</a:t>
            </a:r>
            <a:endParaRPr lang="it-IT" b="1" dirty="0">
              <a:solidFill>
                <a:srgbClr val="800000"/>
              </a:solidFill>
              <a:latin typeface="+mj-lt"/>
            </a:endParaRPr>
          </a:p>
        </p:txBody>
      </p:sp>
    </p:spTree>
    <p:extLst>
      <p:ext uri="{BB962C8B-B14F-4D97-AF65-F5344CB8AC3E}">
        <p14:creationId xmlns:p14="http://schemas.microsoft.com/office/powerpoint/2010/main" val="2797879361"/>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18" name="Title 1">
            <a:extLst>
              <a:ext uri="{FF2B5EF4-FFF2-40B4-BE49-F238E27FC236}">
                <a16:creationId xmlns:a16="http://schemas.microsoft.com/office/drawing/2014/main" xmlns="" id="{22A11E8B-3B70-CE4F-9BD4-6A1F4707E270}"/>
              </a:ext>
            </a:extLst>
          </p:cNvPr>
          <p:cNvSpPr txBox="1">
            <a:spLocks/>
          </p:cNvSpPr>
          <p:nvPr/>
        </p:nvSpPr>
        <p:spPr>
          <a:xfrm>
            <a:off x="150565" y="0"/>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GB" sz="3300" kern="0" dirty="0" smtClean="0"/>
              <a:t>First results: DVCS</a:t>
            </a:r>
            <a:endParaRPr lang="en-US" sz="3300" kern="0" dirty="0"/>
          </a:p>
        </p:txBody>
      </p:sp>
      <p:cxnSp>
        <p:nvCxnSpPr>
          <p:cNvPr id="11" name="Straight Connector 31"/>
          <p:cNvCxnSpPr/>
          <p:nvPr/>
        </p:nvCxnSpPr>
        <p:spPr>
          <a:xfrm>
            <a:off x="0" y="53030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descr="Schermata 2019-11-13 alle 14.06.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765" y="602308"/>
            <a:ext cx="7668992" cy="6216724"/>
          </a:xfrm>
          <a:prstGeom prst="rect">
            <a:avLst/>
          </a:prstGeom>
        </p:spPr>
      </p:pic>
      <p:sp>
        <p:nvSpPr>
          <p:cNvPr id="6" name="Segnaposto numero diapositiva 5"/>
          <p:cNvSpPr>
            <a:spLocks noGrp="1"/>
          </p:cNvSpPr>
          <p:nvPr>
            <p:ph type="sldNum" sz="quarter" idx="12"/>
          </p:nvPr>
        </p:nvSpPr>
        <p:spPr/>
        <p:txBody>
          <a:bodyPr/>
          <a:lstStyle/>
          <a:p>
            <a:fld id="{87FEDEE0-F139-4643-B219-03D91C3D227A}" type="slidenum">
              <a:rPr lang="en-US" smtClean="0"/>
              <a:pPr/>
              <a:t>29</a:t>
            </a:fld>
            <a:endParaRPr lang="en-US"/>
          </a:p>
        </p:txBody>
      </p:sp>
      <p:sp>
        <p:nvSpPr>
          <p:cNvPr id="13" name="CasellaDiTesto 12"/>
          <p:cNvSpPr txBox="1"/>
          <p:nvPr/>
        </p:nvSpPr>
        <p:spPr>
          <a:xfrm>
            <a:off x="942653" y="2834556"/>
            <a:ext cx="1133675" cy="738664"/>
          </a:xfrm>
          <a:prstGeom prst="rect">
            <a:avLst/>
          </a:prstGeom>
          <a:noFill/>
        </p:spPr>
        <p:txBody>
          <a:bodyPr wrap="none" rtlCol="0">
            <a:spAutoFit/>
          </a:bodyPr>
          <a:lstStyle/>
          <a:p>
            <a:r>
              <a:rPr lang="it-IT" b="1" dirty="0" err="1" smtClean="0">
                <a:solidFill>
                  <a:srgbClr val="800000"/>
                </a:solidFill>
                <a:latin typeface="+mj-lt"/>
              </a:rPr>
              <a:t>Josh</a:t>
            </a:r>
            <a:r>
              <a:rPr lang="it-IT" b="1" dirty="0" smtClean="0">
                <a:solidFill>
                  <a:srgbClr val="800000"/>
                </a:solidFill>
                <a:latin typeface="+mj-lt"/>
              </a:rPr>
              <a:t> Tan</a:t>
            </a:r>
          </a:p>
          <a:p>
            <a:r>
              <a:rPr lang="it-IT" b="1" dirty="0" smtClean="0">
                <a:solidFill>
                  <a:srgbClr val="800000"/>
                </a:solidFill>
                <a:latin typeface="+mj-lt"/>
              </a:rPr>
              <a:t>FX </a:t>
            </a:r>
            <a:r>
              <a:rPr lang="it-IT" b="1" dirty="0" err="1" smtClean="0">
                <a:solidFill>
                  <a:srgbClr val="800000"/>
                </a:solidFill>
                <a:latin typeface="+mj-lt"/>
              </a:rPr>
              <a:t>Girod</a:t>
            </a:r>
            <a:endParaRPr lang="it-IT" b="1" dirty="0">
              <a:solidFill>
                <a:srgbClr val="800000"/>
              </a:solidFill>
              <a:latin typeface="+mj-lt"/>
            </a:endParaRPr>
          </a:p>
        </p:txBody>
      </p:sp>
      <p:pic>
        <p:nvPicPr>
          <p:cNvPr id="9" name="Picture 10">
            <a:extLst>
              <a:ext uri="{FF2B5EF4-FFF2-40B4-BE49-F238E27FC236}">
                <a16:creationId xmlns="" xmlns:a16="http://schemas.microsoft.com/office/drawing/2014/main" id="{565D341E-B484-44B4-9EE0-FD2E8BEDDEA8}"/>
              </a:ext>
            </a:extLst>
          </p:cNvPr>
          <p:cNvPicPr>
            <a:picLocks noChangeAspect="1"/>
          </p:cNvPicPr>
          <p:nvPr/>
        </p:nvPicPr>
        <p:blipFill rotWithShape="1">
          <a:blip r:embed="rId4"/>
          <a:srcRect l="66606"/>
          <a:stretch/>
        </p:blipFill>
        <p:spPr>
          <a:xfrm>
            <a:off x="5911206" y="1106365"/>
            <a:ext cx="2674714" cy="2448272"/>
          </a:xfrm>
          <a:prstGeom prst="rect">
            <a:avLst/>
          </a:prstGeom>
        </p:spPr>
      </p:pic>
      <p:sp>
        <p:nvSpPr>
          <p:cNvPr id="4" name="CasellaDiTesto 3"/>
          <p:cNvSpPr txBox="1"/>
          <p:nvPr/>
        </p:nvSpPr>
        <p:spPr>
          <a:xfrm>
            <a:off x="6631285" y="1250380"/>
            <a:ext cx="1095172" cy="415498"/>
          </a:xfrm>
          <a:prstGeom prst="rect">
            <a:avLst/>
          </a:prstGeom>
          <a:noFill/>
        </p:spPr>
        <p:txBody>
          <a:bodyPr wrap="none" rtlCol="0">
            <a:spAutoFit/>
          </a:bodyPr>
          <a:lstStyle/>
          <a:p>
            <a:r>
              <a:rPr lang="it-IT" dirty="0" smtClean="0"/>
              <a:t>7.5 </a:t>
            </a:r>
            <a:r>
              <a:rPr lang="it-IT" dirty="0" err="1" smtClean="0"/>
              <a:t>GeV</a:t>
            </a:r>
            <a:endParaRPr lang="it-IT" dirty="0"/>
          </a:p>
        </p:txBody>
      </p:sp>
    </p:spTree>
    <p:extLst>
      <p:ext uri="{BB962C8B-B14F-4D97-AF65-F5344CB8AC3E}">
        <p14:creationId xmlns:p14="http://schemas.microsoft.com/office/powerpoint/2010/main" val="3128136020"/>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210"/>
            <a:ext cx="10382250" cy="676638"/>
          </a:xfrm>
          <a:ln>
            <a:solidFill>
              <a:srgbClr val="FFFFFF"/>
            </a:solidFill>
          </a:ln>
        </p:spPr>
        <p:txBody>
          <a:bodyPr lIns="100735" tIns="50367" rIns="100735" bIns="50367">
            <a:normAutofit fontScale="90000"/>
          </a:bodyPr>
          <a:lstStyle/>
          <a:p>
            <a:r>
              <a:rPr lang="en-US" b="1" dirty="0" smtClean="0">
                <a:solidFill>
                  <a:srgbClr val="800000"/>
                </a:solidFill>
              </a:rPr>
              <a:t>Run Group Proposal (RG K)</a:t>
            </a:r>
            <a:endParaRPr lang="en-US" b="1" dirty="0">
              <a:solidFill>
                <a:srgbClr val="800000"/>
              </a:solidFill>
            </a:endParaRPr>
          </a:p>
        </p:txBody>
      </p:sp>
      <p:sp>
        <p:nvSpPr>
          <p:cNvPr id="21" name="TextBox 20"/>
          <p:cNvSpPr txBox="1"/>
          <p:nvPr/>
        </p:nvSpPr>
        <p:spPr>
          <a:xfrm>
            <a:off x="366589" y="674317"/>
            <a:ext cx="9366590" cy="578771"/>
          </a:xfrm>
          <a:prstGeom prst="rect">
            <a:avLst/>
          </a:prstGeom>
          <a:noFill/>
        </p:spPr>
        <p:txBody>
          <a:bodyPr wrap="square" lIns="100735" tIns="50367" rIns="100735" bIns="50367" rtlCol="0">
            <a:spAutoFit/>
          </a:bodyPr>
          <a:lstStyle/>
          <a:p>
            <a:pPr algn="ctr">
              <a:spcAft>
                <a:spcPts val="1984"/>
              </a:spcAft>
            </a:pPr>
            <a:r>
              <a:rPr lang="en-US" sz="3100" b="1" dirty="0">
                <a:solidFill>
                  <a:srgbClr val="000090"/>
                </a:solidFill>
                <a:latin typeface="+mj-lt"/>
              </a:rPr>
              <a:t>“Color Confinement and Strong QCD”</a:t>
            </a:r>
          </a:p>
        </p:txBody>
      </p:sp>
      <p:sp>
        <p:nvSpPr>
          <p:cNvPr id="23" name="TextBox 22"/>
          <p:cNvSpPr txBox="1"/>
          <p:nvPr/>
        </p:nvSpPr>
        <p:spPr>
          <a:xfrm>
            <a:off x="4687069" y="4850781"/>
            <a:ext cx="5472608" cy="1995057"/>
          </a:xfrm>
          <a:prstGeom prst="rect">
            <a:avLst/>
          </a:prstGeom>
          <a:noFill/>
        </p:spPr>
        <p:txBody>
          <a:bodyPr wrap="square" lIns="100735" tIns="50367" rIns="100735" bIns="50367" rtlCol="0">
            <a:spAutoFit/>
          </a:bodyPr>
          <a:lstStyle/>
          <a:p>
            <a:pPr>
              <a:spcAft>
                <a:spcPts val="661"/>
              </a:spcAft>
              <a:buFont typeface="Arial"/>
              <a:buChar char="•"/>
            </a:pPr>
            <a:r>
              <a:rPr lang="en-US" sz="2000" dirty="0">
                <a:latin typeface="+mn-lt"/>
              </a:rPr>
              <a:t> Torus I = </a:t>
            </a:r>
            <a:r>
              <a:rPr lang="en-US" sz="2000" dirty="0" smtClean="0">
                <a:latin typeface="+mn-lt"/>
              </a:rPr>
              <a:t>-</a:t>
            </a:r>
            <a:r>
              <a:rPr lang="en-US" sz="2000" dirty="0">
                <a:latin typeface="+mn-lt"/>
              </a:rPr>
              <a:t>3375 A (</a:t>
            </a:r>
            <a:r>
              <a:rPr lang="en-US" sz="2000" dirty="0">
                <a:solidFill>
                  <a:srgbClr val="800000"/>
                </a:solidFill>
                <a:latin typeface="+mn-lt"/>
              </a:rPr>
              <a:t>negatives </a:t>
            </a:r>
            <a:r>
              <a:rPr lang="en-US" sz="2000" dirty="0" err="1">
                <a:solidFill>
                  <a:srgbClr val="800000"/>
                </a:solidFill>
                <a:latin typeface="+mn-lt"/>
              </a:rPr>
              <a:t>outbending</a:t>
            </a:r>
            <a:r>
              <a:rPr lang="en-US" sz="2000" dirty="0" smtClean="0">
                <a:latin typeface="+mn-lt"/>
              </a:rPr>
              <a:t>) </a:t>
            </a:r>
            <a:r>
              <a:rPr lang="en-US" sz="2000" dirty="0">
                <a:solidFill>
                  <a:srgbClr val="000000"/>
                </a:solidFill>
                <a:latin typeface="+mj-lt"/>
              </a:rPr>
              <a:t>100%</a:t>
            </a:r>
            <a:endParaRPr lang="en-US" sz="2000" dirty="0" smtClean="0">
              <a:solidFill>
                <a:srgbClr val="000000"/>
              </a:solidFill>
              <a:latin typeface="+mj-lt"/>
            </a:endParaRPr>
          </a:p>
          <a:p>
            <a:pPr>
              <a:spcAft>
                <a:spcPts val="661"/>
              </a:spcAft>
              <a:buFont typeface="Arial"/>
              <a:buChar char="•"/>
            </a:pPr>
            <a:r>
              <a:rPr lang="en-US" sz="2000" dirty="0">
                <a:latin typeface="+mn-lt"/>
              </a:rPr>
              <a:t> </a:t>
            </a:r>
            <a:r>
              <a:rPr lang="en-US" sz="2000" dirty="0" smtClean="0">
                <a:solidFill>
                  <a:srgbClr val="800000"/>
                </a:solidFill>
                <a:latin typeface="+mn-lt"/>
              </a:rPr>
              <a:t>Solenoid</a:t>
            </a:r>
            <a:r>
              <a:rPr lang="en-US" sz="2000" dirty="0" smtClean="0">
                <a:latin typeface="+mn-lt"/>
              </a:rPr>
              <a:t> = - 100%</a:t>
            </a:r>
            <a:endParaRPr lang="en-US" sz="2000" dirty="0">
              <a:latin typeface="+mn-lt"/>
            </a:endParaRPr>
          </a:p>
          <a:p>
            <a:pPr>
              <a:spcAft>
                <a:spcPts val="661"/>
              </a:spcAft>
              <a:buFont typeface="Arial"/>
              <a:buChar char="•"/>
            </a:pPr>
            <a:r>
              <a:rPr lang="en-US" sz="2000" dirty="0">
                <a:latin typeface="+mn-lt"/>
              </a:rPr>
              <a:t> </a:t>
            </a:r>
            <a:r>
              <a:rPr lang="en-US" sz="2000" dirty="0" smtClean="0">
                <a:solidFill>
                  <a:srgbClr val="800000"/>
                </a:solidFill>
                <a:latin typeface="+mn-lt"/>
              </a:rPr>
              <a:t>FT ON</a:t>
            </a:r>
            <a:r>
              <a:rPr lang="en-US" sz="2000" dirty="0" smtClean="0">
                <a:latin typeface="+mn-lt"/>
              </a:rPr>
              <a:t>, </a:t>
            </a:r>
            <a:r>
              <a:rPr lang="en-US" sz="2000" dirty="0">
                <a:latin typeface="+mn-lt"/>
              </a:rPr>
              <a:t>MM, RICH</a:t>
            </a:r>
          </a:p>
          <a:p>
            <a:pPr>
              <a:spcAft>
                <a:spcPts val="661"/>
              </a:spcAft>
              <a:buFont typeface="Arial"/>
              <a:buChar char="•"/>
            </a:pPr>
            <a:r>
              <a:rPr lang="en-US" sz="2000" dirty="0">
                <a:latin typeface="+mn-lt"/>
              </a:rPr>
              <a:t> </a:t>
            </a:r>
            <a:r>
              <a:rPr lang="en-US" dirty="0" smtClean="0">
                <a:latin typeface="+mn-lt"/>
              </a:rPr>
              <a:t>P</a:t>
            </a:r>
            <a:r>
              <a:rPr lang="en-US" sz="2000" dirty="0">
                <a:latin typeface="+mn-lt"/>
              </a:rPr>
              <a:t>olarized electrons, </a:t>
            </a:r>
            <a:r>
              <a:rPr lang="en-US" sz="2000" dirty="0" err="1">
                <a:latin typeface="+mn-lt"/>
              </a:rPr>
              <a:t>unpolarized</a:t>
            </a:r>
            <a:r>
              <a:rPr lang="en-US" sz="2000" dirty="0">
                <a:latin typeface="+mn-lt"/>
              </a:rPr>
              <a:t> LH</a:t>
            </a:r>
            <a:r>
              <a:rPr lang="en-US" sz="2000" baseline="-25000" dirty="0">
                <a:latin typeface="+mn-lt"/>
              </a:rPr>
              <a:t>2</a:t>
            </a:r>
            <a:r>
              <a:rPr lang="en-US" sz="2000" dirty="0">
                <a:latin typeface="+mn-lt"/>
              </a:rPr>
              <a:t> target</a:t>
            </a:r>
          </a:p>
          <a:p>
            <a:pPr>
              <a:spcAft>
                <a:spcPts val="661"/>
              </a:spcAft>
              <a:buFont typeface="Arial"/>
              <a:buChar char="•"/>
            </a:pPr>
            <a:r>
              <a:rPr lang="en-US" sz="2000" dirty="0">
                <a:latin typeface="+mn-lt"/>
              </a:rPr>
              <a:t> L = 1x10</a:t>
            </a:r>
            <a:r>
              <a:rPr lang="en-US" sz="2000" baseline="30000" dirty="0">
                <a:latin typeface="+mn-lt"/>
              </a:rPr>
              <a:t>35</a:t>
            </a:r>
            <a:r>
              <a:rPr lang="en-US" sz="2000" dirty="0">
                <a:latin typeface="+mn-lt"/>
              </a:rPr>
              <a:t> cm</a:t>
            </a:r>
            <a:r>
              <a:rPr lang="en-US" sz="2000" baseline="30000" dirty="0">
                <a:latin typeface="+mn-lt"/>
              </a:rPr>
              <a:t>-2</a:t>
            </a:r>
            <a:r>
              <a:rPr lang="en-US" sz="2000" dirty="0">
                <a:latin typeface="+mn-lt"/>
              </a:rPr>
              <a:t>s</a:t>
            </a:r>
            <a:r>
              <a:rPr lang="en-US" sz="2000" baseline="30000" dirty="0">
                <a:latin typeface="+mn-lt"/>
              </a:rPr>
              <a:t>-</a:t>
            </a:r>
            <a:r>
              <a:rPr lang="en-US" sz="2000" baseline="30000" dirty="0" smtClean="0">
                <a:latin typeface="+mn-lt"/>
              </a:rPr>
              <a:t>1  </a:t>
            </a:r>
            <a:endParaRPr lang="en-US" sz="2000" baseline="30000" dirty="0">
              <a:latin typeface="+mn-lt"/>
            </a:endParaRPr>
          </a:p>
        </p:txBody>
      </p:sp>
      <p:graphicFrame>
        <p:nvGraphicFramePr>
          <p:cNvPr id="8" name="Table 7"/>
          <p:cNvGraphicFramePr>
            <a:graphicFrameLocks noGrp="1"/>
          </p:cNvGraphicFramePr>
          <p:nvPr>
            <p:extLst>
              <p:ext uri="{D42A27DB-BD31-4B8C-83A1-F6EECF244321}">
                <p14:modId xmlns:p14="http://schemas.microsoft.com/office/powerpoint/2010/main" val="282310717"/>
              </p:ext>
            </p:extLst>
          </p:nvPr>
        </p:nvGraphicFramePr>
        <p:xfrm>
          <a:off x="288398" y="1565721"/>
          <a:ext cx="9805459" cy="3112708"/>
        </p:xfrm>
        <a:graphic>
          <a:graphicData uri="http://schemas.openxmlformats.org/drawingml/2006/table">
            <a:tbl>
              <a:tblPr firstRow="1" bandRow="1">
                <a:tableStyleId>{5C22544A-7EE6-4342-B048-85BDC9FD1C3A}</a:tableStyleId>
              </a:tblPr>
              <a:tblGrid>
                <a:gridCol w="2598473"/>
                <a:gridCol w="7206986"/>
              </a:tblGrid>
              <a:tr h="1020991">
                <a:tc>
                  <a:txBody>
                    <a:bodyPr/>
                    <a:lstStyle/>
                    <a:p>
                      <a:r>
                        <a:rPr lang="en-US" sz="2000" b="1" dirty="0" smtClean="0">
                          <a:solidFill>
                            <a:schemeClr val="tx1"/>
                          </a:solidFill>
                          <a:latin typeface="+mn-lt"/>
                          <a:cs typeface="Comic Sans MS"/>
                        </a:rPr>
                        <a:t>Hybrid Baryons</a:t>
                      </a:r>
                    </a:p>
                    <a:p>
                      <a:r>
                        <a:rPr lang="en-US" sz="2000" b="0" dirty="0" smtClean="0">
                          <a:solidFill>
                            <a:schemeClr val="tx1"/>
                          </a:solidFill>
                          <a:latin typeface="+mn-lt"/>
                          <a:cs typeface="Comic Sans MS"/>
                        </a:rPr>
                        <a:t>E12-16-010</a:t>
                      </a:r>
                      <a:endParaRPr lang="en-US" sz="2000" b="0" dirty="0">
                        <a:solidFill>
                          <a:schemeClr val="tx1"/>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en-US" sz="1900" b="0" dirty="0" smtClean="0">
                          <a:solidFill>
                            <a:schemeClr val="tx1"/>
                          </a:solidFill>
                          <a:latin typeface="+mn-lt"/>
                        </a:rPr>
                        <a:t>Search for hybrid baryons (qqqg) focusing on 0.05 GeV</a:t>
                      </a:r>
                      <a:r>
                        <a:rPr lang="en-US" sz="1900" b="0" baseline="30000" dirty="0" smtClean="0">
                          <a:solidFill>
                            <a:schemeClr val="tx1"/>
                          </a:solidFill>
                          <a:latin typeface="+mn-lt"/>
                        </a:rPr>
                        <a:t>2</a:t>
                      </a:r>
                      <a:r>
                        <a:rPr lang="en-US" sz="1900" b="0" dirty="0" smtClean="0">
                          <a:solidFill>
                            <a:schemeClr val="tx1"/>
                          </a:solidFill>
                          <a:latin typeface="+mn-lt"/>
                        </a:rPr>
                        <a:t> &lt; Q</a:t>
                      </a:r>
                      <a:r>
                        <a:rPr lang="en-US" sz="1900" b="0" baseline="30000" dirty="0" smtClean="0">
                          <a:solidFill>
                            <a:schemeClr val="tx1"/>
                          </a:solidFill>
                          <a:latin typeface="+mn-lt"/>
                        </a:rPr>
                        <a:t>2</a:t>
                      </a:r>
                      <a:r>
                        <a:rPr lang="en-US" sz="1900" b="0" dirty="0" smtClean="0">
                          <a:solidFill>
                            <a:schemeClr val="tx1"/>
                          </a:solidFill>
                          <a:latin typeface="+mn-lt"/>
                        </a:rPr>
                        <a:t> &lt; 2.0 GeV</a:t>
                      </a:r>
                      <a:r>
                        <a:rPr lang="en-US" sz="1900" b="0" baseline="30000" dirty="0" smtClean="0">
                          <a:solidFill>
                            <a:schemeClr val="tx1"/>
                          </a:solidFill>
                          <a:latin typeface="+mn-lt"/>
                        </a:rPr>
                        <a:t>2</a:t>
                      </a:r>
                      <a:r>
                        <a:rPr lang="en-US" sz="1900" b="0" dirty="0" smtClean="0">
                          <a:solidFill>
                            <a:schemeClr val="tx1"/>
                          </a:solidFill>
                          <a:latin typeface="+mn-lt"/>
                        </a:rPr>
                        <a:t> in mass range from 1.8 to 3 GeV in KΛ, Nππ, Nπ</a:t>
                      </a:r>
                      <a:r>
                        <a:rPr lang="en-US" sz="1900" b="0" baseline="0" dirty="0" smtClean="0">
                          <a:solidFill>
                            <a:schemeClr val="tx1"/>
                          </a:solidFill>
                          <a:latin typeface="+mn-lt"/>
                        </a:rPr>
                        <a:t>     </a:t>
                      </a:r>
                      <a:r>
                        <a:rPr lang="en-US" sz="1900" b="0" i="1" baseline="0" dirty="0" smtClean="0">
                          <a:solidFill>
                            <a:schemeClr val="tx1"/>
                          </a:solidFill>
                          <a:latin typeface="+mn-lt"/>
                        </a:rPr>
                        <a:t>(A. </a:t>
                      </a:r>
                      <a:r>
                        <a:rPr lang="en-US" sz="1900" b="0" i="1" baseline="0" dirty="0" err="1" smtClean="0">
                          <a:solidFill>
                            <a:schemeClr val="tx1"/>
                          </a:solidFill>
                          <a:latin typeface="+mn-lt"/>
                        </a:rPr>
                        <a:t>D’Angelo</a:t>
                      </a:r>
                      <a:r>
                        <a:rPr lang="en-US" sz="1900" b="0" i="1" baseline="0" dirty="0" smtClean="0">
                          <a:solidFill>
                            <a:schemeClr val="tx1"/>
                          </a:solidFill>
                          <a:latin typeface="+mn-lt"/>
                        </a:rPr>
                        <a:t>, </a:t>
                      </a:r>
                    </a:p>
                    <a:p>
                      <a:pPr algn="ctr"/>
                      <a:r>
                        <a:rPr lang="en-US" sz="1900" b="0" i="1" baseline="0" dirty="0" smtClean="0">
                          <a:solidFill>
                            <a:schemeClr val="tx1"/>
                          </a:solidFill>
                          <a:latin typeface="+mn-lt"/>
                        </a:rPr>
                        <a:t>V. </a:t>
                      </a:r>
                      <a:r>
                        <a:rPr lang="en-US" sz="1900" b="0" i="1" baseline="0" dirty="0" err="1" smtClean="0">
                          <a:solidFill>
                            <a:schemeClr val="tx1"/>
                          </a:solidFill>
                          <a:latin typeface="+mn-lt"/>
                        </a:rPr>
                        <a:t>Burkert</a:t>
                      </a:r>
                      <a:r>
                        <a:rPr lang="en-US" sz="1900" b="0" i="1" baseline="0" dirty="0" smtClean="0">
                          <a:solidFill>
                            <a:schemeClr val="tx1"/>
                          </a:solidFill>
                          <a:latin typeface="+mn-lt"/>
                        </a:rPr>
                        <a:t>, D.S. Carman, V. </a:t>
                      </a:r>
                      <a:r>
                        <a:rPr lang="en-US" sz="1900" b="0" i="1" baseline="0" dirty="0" err="1" smtClean="0">
                          <a:solidFill>
                            <a:schemeClr val="tx1"/>
                          </a:solidFill>
                          <a:latin typeface="+mn-lt"/>
                        </a:rPr>
                        <a:t>Mokeev</a:t>
                      </a:r>
                      <a:r>
                        <a:rPr lang="en-US" sz="1900" b="0" i="1" baseline="0" dirty="0" smtClean="0">
                          <a:solidFill>
                            <a:schemeClr val="tx1"/>
                          </a:solidFill>
                          <a:latin typeface="+mn-lt"/>
                        </a:rPr>
                        <a:t>, E. </a:t>
                      </a:r>
                      <a:r>
                        <a:rPr lang="en-US" sz="1900" b="0" i="1" baseline="0" dirty="0" err="1" smtClean="0">
                          <a:solidFill>
                            <a:schemeClr val="tx1"/>
                          </a:solidFill>
                          <a:latin typeface="+mn-lt"/>
                        </a:rPr>
                        <a:t>Golovach</a:t>
                      </a:r>
                      <a:r>
                        <a:rPr lang="en-US" sz="1900" b="0" i="1" baseline="0" dirty="0" smtClean="0">
                          <a:solidFill>
                            <a:schemeClr val="tx1"/>
                          </a:solidFill>
                          <a:latin typeface="+mn-lt"/>
                        </a:rPr>
                        <a:t>, R. </a:t>
                      </a:r>
                      <a:r>
                        <a:rPr lang="en-US" sz="1900" b="0" i="1" baseline="0" dirty="0" err="1" smtClean="0">
                          <a:solidFill>
                            <a:schemeClr val="tx1"/>
                          </a:solidFill>
                          <a:latin typeface="+mn-lt"/>
                        </a:rPr>
                        <a:t>Gothe</a:t>
                      </a:r>
                      <a:r>
                        <a:rPr lang="en-US" sz="1900" b="0" i="1" baseline="0" dirty="0" smtClean="0">
                          <a:solidFill>
                            <a:schemeClr val="tx1"/>
                          </a:solidFill>
                          <a:latin typeface="+mn-lt"/>
                        </a:rPr>
                        <a:t>)</a:t>
                      </a:r>
                      <a:endParaRPr lang="en-US" sz="1900" b="0" i="1" dirty="0" smtClean="0">
                        <a:solidFill>
                          <a:schemeClr val="tx1"/>
                        </a:solidFill>
                        <a:latin typeface="+mn-lt"/>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1321710">
                <a:tc>
                  <a:txBody>
                    <a:bodyPr/>
                    <a:lstStyle/>
                    <a:p>
                      <a:r>
                        <a:rPr lang="en-US" sz="2000" b="1" dirty="0" smtClean="0">
                          <a:solidFill>
                            <a:srgbClr val="000090"/>
                          </a:solidFill>
                          <a:latin typeface="+mn-lt"/>
                          <a:cs typeface="Comic Sans MS"/>
                        </a:rPr>
                        <a:t>KY </a:t>
                      </a:r>
                      <a:r>
                        <a:rPr lang="en-US" sz="2000" b="1" dirty="0" err="1" smtClean="0">
                          <a:solidFill>
                            <a:srgbClr val="000090"/>
                          </a:solidFill>
                          <a:latin typeface="+mn-lt"/>
                          <a:cs typeface="Comic Sans MS"/>
                        </a:rPr>
                        <a:t>Electroproduction</a:t>
                      </a:r>
                      <a:endParaRPr lang="en-US" sz="2000" b="1" dirty="0" smtClean="0">
                        <a:solidFill>
                          <a:srgbClr val="000090"/>
                        </a:solidFill>
                        <a:latin typeface="+mn-lt"/>
                        <a:cs typeface="Comic Sans MS"/>
                      </a:endParaRPr>
                    </a:p>
                    <a:p>
                      <a:r>
                        <a:rPr lang="en-US" sz="2000" dirty="0" smtClean="0">
                          <a:solidFill>
                            <a:srgbClr val="000090"/>
                          </a:solidFill>
                          <a:latin typeface="+mn-lt"/>
                          <a:cs typeface="Comic Sans MS"/>
                        </a:rPr>
                        <a:t>E12-16-010A</a:t>
                      </a:r>
                      <a:endParaRPr lang="en-US" sz="2000" dirty="0">
                        <a:solidFill>
                          <a:srgbClr val="000090"/>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spcBef>
                          <a:spcPts val="600"/>
                        </a:spcBef>
                        <a:spcAft>
                          <a:spcPts val="0"/>
                        </a:spcAft>
                        <a:buFont typeface="Arial"/>
                        <a:buNone/>
                      </a:pPr>
                      <a:r>
                        <a:rPr lang="en-US" sz="1900" b="0" dirty="0" smtClean="0">
                          <a:solidFill>
                            <a:srgbClr val="000090"/>
                          </a:solidFill>
                          <a:latin typeface="+mn-lt"/>
                        </a:rPr>
                        <a:t>Study N* structure for states that couple to KY through</a:t>
                      </a:r>
                    </a:p>
                    <a:p>
                      <a:pPr>
                        <a:spcAft>
                          <a:spcPts val="0"/>
                        </a:spcAft>
                      </a:pPr>
                      <a:r>
                        <a:rPr lang="en-US" sz="1900" b="0" dirty="0" smtClean="0">
                          <a:solidFill>
                            <a:srgbClr val="000090"/>
                          </a:solidFill>
                          <a:latin typeface="+mn-lt"/>
                        </a:rPr>
                        <a:t>measurements of cross sections and polarization</a:t>
                      </a:r>
                      <a:r>
                        <a:rPr lang="en-US" sz="1900" b="0" baseline="0" dirty="0" smtClean="0">
                          <a:solidFill>
                            <a:srgbClr val="000090"/>
                          </a:solidFill>
                          <a:latin typeface="+mn-lt"/>
                        </a:rPr>
                        <a:t> </a:t>
                      </a:r>
                      <a:r>
                        <a:rPr lang="en-US" sz="1900" b="0" dirty="0" smtClean="0">
                          <a:solidFill>
                            <a:srgbClr val="000090"/>
                          </a:solidFill>
                          <a:latin typeface="+mn-lt"/>
                        </a:rPr>
                        <a:t>observables that will</a:t>
                      </a:r>
                      <a:r>
                        <a:rPr lang="en-US" sz="1900" b="0" baseline="0" dirty="0" smtClean="0">
                          <a:solidFill>
                            <a:srgbClr val="000090"/>
                          </a:solidFill>
                          <a:latin typeface="+mn-lt"/>
                        </a:rPr>
                        <a:t> </a:t>
                      </a:r>
                      <a:r>
                        <a:rPr lang="en-US" sz="1900" b="0" dirty="0" smtClean="0">
                          <a:solidFill>
                            <a:srgbClr val="000090"/>
                          </a:solidFill>
                          <a:latin typeface="+mn-lt"/>
                        </a:rPr>
                        <a:t>yield Q</a:t>
                      </a:r>
                      <a:r>
                        <a:rPr lang="en-US" sz="1900" b="0" baseline="30000" dirty="0" smtClean="0">
                          <a:solidFill>
                            <a:srgbClr val="000090"/>
                          </a:solidFill>
                          <a:latin typeface="+mn-lt"/>
                        </a:rPr>
                        <a:t>2 </a:t>
                      </a:r>
                      <a:r>
                        <a:rPr lang="en-US" sz="1900" b="0" dirty="0" smtClean="0">
                          <a:solidFill>
                            <a:srgbClr val="000090"/>
                          </a:solidFill>
                          <a:latin typeface="+mn-lt"/>
                        </a:rPr>
                        <a:t>evolution of electrocoupling amplitudes    </a:t>
                      </a:r>
                      <a:r>
                        <a:rPr lang="en-US" sz="1900" b="0" i="1" dirty="0" smtClean="0">
                          <a:solidFill>
                            <a:srgbClr val="000090"/>
                          </a:solidFill>
                          <a:latin typeface="+mn-lt"/>
                        </a:rPr>
                        <a:t>(D.S. Carman, </a:t>
                      </a:r>
                    </a:p>
                    <a:p>
                      <a:pPr>
                        <a:spcAft>
                          <a:spcPts val="0"/>
                        </a:spcAft>
                      </a:pPr>
                      <a:r>
                        <a:rPr lang="en-US" sz="1900" b="0" i="1" baseline="0" dirty="0" smtClean="0">
                          <a:solidFill>
                            <a:srgbClr val="000090"/>
                          </a:solidFill>
                          <a:latin typeface="+mn-lt"/>
                        </a:rPr>
                        <a:t>V. </a:t>
                      </a:r>
                      <a:r>
                        <a:rPr lang="en-US" sz="1900" b="0" i="1" baseline="0" dirty="0" err="1" smtClean="0">
                          <a:solidFill>
                            <a:srgbClr val="000090"/>
                          </a:solidFill>
                          <a:latin typeface="+mn-lt"/>
                        </a:rPr>
                        <a:t>Mokeev</a:t>
                      </a:r>
                      <a:r>
                        <a:rPr lang="en-US" sz="1900" b="0" i="1" baseline="0" dirty="0" smtClean="0">
                          <a:solidFill>
                            <a:srgbClr val="000090"/>
                          </a:solidFill>
                          <a:latin typeface="+mn-lt"/>
                        </a:rPr>
                        <a:t>, R. </a:t>
                      </a:r>
                      <a:r>
                        <a:rPr lang="en-US" sz="1900" b="0" i="1" baseline="0" dirty="0" err="1" smtClean="0">
                          <a:solidFill>
                            <a:srgbClr val="000090"/>
                          </a:solidFill>
                          <a:latin typeface="+mn-lt"/>
                        </a:rPr>
                        <a:t>Gothe</a:t>
                      </a:r>
                      <a:r>
                        <a:rPr lang="en-US" sz="1900" b="0" i="1" dirty="0" smtClean="0">
                          <a:solidFill>
                            <a:srgbClr val="000090"/>
                          </a:solidFill>
                          <a:latin typeface="+mn-lt"/>
                        </a:rPr>
                        <a:t>)</a:t>
                      </a: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770007">
                <a:tc>
                  <a:txBody>
                    <a:bodyPr/>
                    <a:lstStyle/>
                    <a:p>
                      <a:r>
                        <a:rPr lang="en-US" sz="2000" b="1" dirty="0" smtClean="0">
                          <a:solidFill>
                            <a:srgbClr val="800000"/>
                          </a:solidFill>
                          <a:latin typeface="+mn-lt"/>
                          <a:cs typeface="Comic Sans MS"/>
                        </a:rPr>
                        <a:t>DVCS</a:t>
                      </a:r>
                    </a:p>
                    <a:p>
                      <a:r>
                        <a:rPr lang="en-US" sz="2000" dirty="0" smtClean="0">
                          <a:solidFill>
                            <a:srgbClr val="800000"/>
                          </a:solidFill>
                          <a:latin typeface="+mn-lt"/>
                          <a:cs typeface="Comic Sans MS"/>
                        </a:rPr>
                        <a:t>E12-16-010B</a:t>
                      </a:r>
                      <a:endParaRPr lang="en-US" sz="2000" dirty="0">
                        <a:solidFill>
                          <a:srgbClr val="800000"/>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spcAft>
                          <a:spcPts val="0"/>
                        </a:spcAft>
                        <a:buFont typeface="Arial"/>
                        <a:buNone/>
                      </a:pPr>
                      <a:r>
                        <a:rPr lang="en-US" sz="1900" b="0" dirty="0" smtClean="0">
                          <a:solidFill>
                            <a:srgbClr val="800000"/>
                          </a:solidFill>
                          <a:latin typeface="+mn-lt"/>
                        </a:rPr>
                        <a:t>Access GPDs H, E, H, E using DVCS process ep </a:t>
                      </a:r>
                      <a:r>
                        <a:rPr lang="en-US" sz="1900" b="0" dirty="0" smtClean="0">
                          <a:solidFill>
                            <a:srgbClr val="800000"/>
                          </a:solidFill>
                          <a:latin typeface="+mn-lt"/>
                          <a:sym typeface="Wingdings"/>
                        </a:rPr>
                        <a:t> ep</a:t>
                      </a:r>
                      <a:r>
                        <a:rPr lang="en-US" sz="1900" b="0" dirty="0" smtClean="0">
                          <a:solidFill>
                            <a:srgbClr val="800000"/>
                          </a:solidFill>
                          <a:latin typeface="Symbol" charset="2"/>
                          <a:cs typeface="Symbol" charset="2"/>
                          <a:sym typeface="Wingdings"/>
                        </a:rPr>
                        <a:t>g</a:t>
                      </a:r>
                      <a:r>
                        <a:rPr lang="en-US" sz="1900" b="0" dirty="0" smtClean="0">
                          <a:solidFill>
                            <a:srgbClr val="800000"/>
                          </a:solidFill>
                          <a:latin typeface="+mn-lt"/>
                          <a:sym typeface="Wingdings"/>
                        </a:rPr>
                        <a:t> and the DVMP process ep  ep</a:t>
                      </a:r>
                      <a:r>
                        <a:rPr lang="en-US" sz="1900" b="0" dirty="0" smtClean="0">
                          <a:solidFill>
                            <a:srgbClr val="800000"/>
                          </a:solidFill>
                          <a:latin typeface="Symbol" charset="2"/>
                          <a:cs typeface="Symbol" charset="2"/>
                          <a:sym typeface="Wingdings"/>
                        </a:rPr>
                        <a:t>p</a:t>
                      </a:r>
                      <a:r>
                        <a:rPr lang="en-US" sz="1900" b="0" baseline="30000" dirty="0" smtClean="0">
                          <a:solidFill>
                            <a:srgbClr val="800000"/>
                          </a:solidFill>
                          <a:latin typeface="+mn-lt"/>
                          <a:sym typeface="Wingdings"/>
                        </a:rPr>
                        <a:t>0</a:t>
                      </a:r>
                      <a:r>
                        <a:rPr lang="en-US" sz="1900" b="0" baseline="0" dirty="0" smtClean="0">
                          <a:solidFill>
                            <a:srgbClr val="800000"/>
                          </a:solidFill>
                          <a:latin typeface="+mn-lt"/>
                          <a:sym typeface="Wingdings"/>
                        </a:rPr>
                        <a:t>    </a:t>
                      </a:r>
                      <a:r>
                        <a:rPr lang="en-US" sz="1900" b="0" i="1" baseline="0" dirty="0" smtClean="0">
                          <a:solidFill>
                            <a:srgbClr val="800000"/>
                          </a:solidFill>
                          <a:latin typeface="+mn-lt"/>
                          <a:sym typeface="Wingdings"/>
                        </a:rPr>
                        <a:t>(</a:t>
                      </a:r>
                      <a:r>
                        <a:rPr lang="en-US" sz="1900" b="0" i="1" baseline="0" dirty="0" err="1" smtClean="0">
                          <a:solidFill>
                            <a:srgbClr val="800000"/>
                          </a:solidFill>
                          <a:latin typeface="+mn-lt"/>
                          <a:sym typeface="Wingdings"/>
                        </a:rPr>
                        <a:t>L.Elouadrhiri</a:t>
                      </a:r>
                      <a:r>
                        <a:rPr lang="en-US" sz="1900" b="0" i="1" baseline="0" dirty="0" smtClean="0">
                          <a:solidFill>
                            <a:srgbClr val="800000"/>
                          </a:solidFill>
                          <a:latin typeface="+mn-lt"/>
                          <a:sym typeface="Wingdings"/>
                        </a:rPr>
                        <a:t>, F.X. </a:t>
                      </a:r>
                      <a:r>
                        <a:rPr lang="en-US" sz="1900" b="0" i="1" baseline="0" dirty="0" err="1" smtClean="0">
                          <a:solidFill>
                            <a:srgbClr val="800000"/>
                          </a:solidFill>
                          <a:latin typeface="+mn-lt"/>
                          <a:sym typeface="Wingdings"/>
                        </a:rPr>
                        <a:t>Girod</a:t>
                      </a:r>
                      <a:r>
                        <a:rPr lang="en-US" sz="1900" b="0" i="1" baseline="0" dirty="0" smtClean="0">
                          <a:solidFill>
                            <a:srgbClr val="800000"/>
                          </a:solidFill>
                          <a:latin typeface="+mn-lt"/>
                          <a:sym typeface="Wingdings"/>
                        </a:rPr>
                        <a:t>)</a:t>
                      </a:r>
                      <a:endParaRPr lang="en-US" sz="1900" b="0" i="1" baseline="30000" dirty="0" smtClean="0">
                        <a:solidFill>
                          <a:srgbClr val="800000"/>
                        </a:solidFill>
                        <a:latin typeface="+mn-lt"/>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bl>
          </a:graphicData>
        </a:graphic>
      </p:graphicFrame>
      <p:sp>
        <p:nvSpPr>
          <p:cNvPr id="9" name="TextBox 8"/>
          <p:cNvSpPr txBox="1"/>
          <p:nvPr/>
        </p:nvSpPr>
        <p:spPr>
          <a:xfrm>
            <a:off x="4687071" y="3803904"/>
            <a:ext cx="698671" cy="409494"/>
          </a:xfrm>
          <a:prstGeom prst="rect">
            <a:avLst/>
          </a:prstGeom>
          <a:noFill/>
        </p:spPr>
        <p:txBody>
          <a:bodyPr wrap="square" lIns="100735" tIns="50367" rIns="100735" bIns="50367" rtlCol="0">
            <a:spAutoFit/>
          </a:bodyPr>
          <a:lstStyle/>
          <a:p>
            <a:pPr>
              <a:spcAft>
                <a:spcPts val="661"/>
              </a:spcAft>
            </a:pPr>
            <a:r>
              <a:rPr lang="en-US" sz="2000" dirty="0">
                <a:solidFill>
                  <a:srgbClr val="800000"/>
                </a:solidFill>
                <a:latin typeface="+mn-lt"/>
              </a:rPr>
              <a:t>~  ~</a:t>
            </a:r>
          </a:p>
        </p:txBody>
      </p:sp>
      <p:graphicFrame>
        <p:nvGraphicFramePr>
          <p:cNvPr id="11" name="Table 10"/>
          <p:cNvGraphicFramePr>
            <a:graphicFrameLocks noGrp="1"/>
          </p:cNvGraphicFramePr>
          <p:nvPr>
            <p:extLst>
              <p:ext uri="{D42A27DB-BD31-4B8C-83A1-F6EECF244321}">
                <p14:modId xmlns:p14="http://schemas.microsoft.com/office/powerpoint/2010/main" val="2633320860"/>
              </p:ext>
            </p:extLst>
          </p:nvPr>
        </p:nvGraphicFramePr>
        <p:xfrm>
          <a:off x="942653" y="4922788"/>
          <a:ext cx="3528391" cy="1680164"/>
        </p:xfrm>
        <a:graphic>
          <a:graphicData uri="http://schemas.openxmlformats.org/drawingml/2006/table">
            <a:tbl>
              <a:tblPr firstRow="1" bandRow="1">
                <a:tableStyleId>{5DA37D80-6434-44D0-A028-1B22A696006F}</a:tableStyleId>
              </a:tblPr>
              <a:tblGrid>
                <a:gridCol w="3528391"/>
              </a:tblGrid>
              <a:tr h="709210">
                <a:tc>
                  <a:txBody>
                    <a:bodyPr/>
                    <a:lstStyle/>
                    <a:p>
                      <a:pPr algn="ctr"/>
                      <a:r>
                        <a:rPr lang="en-US" sz="2000" b="0" dirty="0" smtClean="0">
                          <a:solidFill>
                            <a:srgbClr val="800000"/>
                          </a:solidFill>
                          <a:latin typeface="+mn-lt"/>
                          <a:cs typeface="Comic Sans MS"/>
                        </a:rPr>
                        <a:t>Run Group</a:t>
                      </a:r>
                      <a:r>
                        <a:rPr lang="en-US" sz="2000" b="0" baseline="0" dirty="0" smtClean="0">
                          <a:solidFill>
                            <a:srgbClr val="800000"/>
                          </a:solidFill>
                          <a:latin typeface="+mn-lt"/>
                          <a:cs typeface="Comic Sans MS"/>
                        </a:rPr>
                        <a:t> conditions 100 days approved by PAC44:</a:t>
                      </a:r>
                      <a:endParaRPr lang="en-US" sz="2000" b="0" dirty="0">
                        <a:solidFill>
                          <a:srgbClr val="800000"/>
                        </a:solidFill>
                        <a:latin typeface="+mn-lt"/>
                        <a:cs typeface="Comic Sans MS"/>
                      </a:endParaRPr>
                    </a:p>
                  </a:txBody>
                  <a:tcPr marL="103823" marR="103823" marT="48355" marB="48355"/>
                </a:tc>
              </a:tr>
              <a:tr h="485477">
                <a:tc>
                  <a:txBody>
                    <a:bodyPr/>
                    <a:lstStyle/>
                    <a:p>
                      <a:r>
                        <a:rPr lang="en-US" sz="2000" dirty="0" smtClean="0">
                          <a:solidFill>
                            <a:srgbClr val="000090"/>
                          </a:solidFill>
                        </a:rPr>
                        <a:t>E</a:t>
                      </a:r>
                      <a:r>
                        <a:rPr lang="en-US" sz="2000" baseline="-25000" dirty="0" smtClean="0">
                          <a:solidFill>
                            <a:srgbClr val="000090"/>
                          </a:solidFill>
                        </a:rPr>
                        <a:t>b</a:t>
                      </a:r>
                      <a:r>
                        <a:rPr lang="en-US" sz="2000" dirty="0" smtClean="0">
                          <a:solidFill>
                            <a:srgbClr val="000090"/>
                          </a:solidFill>
                        </a:rPr>
                        <a:t> = 6.6 GeV, 50 days</a:t>
                      </a:r>
                      <a:endParaRPr lang="en-US" sz="2000" dirty="0">
                        <a:solidFill>
                          <a:srgbClr val="000090"/>
                        </a:solidFill>
                      </a:endParaRPr>
                    </a:p>
                  </a:txBody>
                  <a:tcPr marL="103823" marR="103823" marT="48355" marB="48355"/>
                </a:tc>
              </a:tr>
              <a:tr h="485477">
                <a:tc>
                  <a:txBody>
                    <a:bodyPr/>
                    <a:lstStyle/>
                    <a:p>
                      <a:r>
                        <a:rPr lang="en-US" sz="2000" dirty="0" smtClean="0">
                          <a:solidFill>
                            <a:srgbClr val="000090"/>
                          </a:solidFill>
                        </a:rPr>
                        <a:t>E</a:t>
                      </a:r>
                      <a:r>
                        <a:rPr lang="en-US" sz="2000" baseline="-25000" dirty="0" smtClean="0">
                          <a:solidFill>
                            <a:srgbClr val="000090"/>
                          </a:solidFill>
                        </a:rPr>
                        <a:t>b</a:t>
                      </a:r>
                      <a:r>
                        <a:rPr lang="en-US" sz="2000" dirty="0" smtClean="0">
                          <a:solidFill>
                            <a:srgbClr val="000090"/>
                          </a:solidFill>
                        </a:rPr>
                        <a:t> = 8.8 GeV,</a:t>
                      </a:r>
                      <a:r>
                        <a:rPr lang="en-US" sz="2000" baseline="0" dirty="0" smtClean="0">
                          <a:solidFill>
                            <a:srgbClr val="000090"/>
                          </a:solidFill>
                        </a:rPr>
                        <a:t> 50 days</a:t>
                      </a:r>
                      <a:endParaRPr lang="en-US" sz="2000" dirty="0">
                        <a:solidFill>
                          <a:srgbClr val="000090"/>
                        </a:solidFill>
                      </a:endParaRPr>
                    </a:p>
                  </a:txBody>
                  <a:tcPr marL="103823" marR="103823" marT="48355" marB="48355"/>
                </a:tc>
              </a:tr>
            </a:tbl>
          </a:graphicData>
        </a:graphic>
      </p:graphicFrame>
      <p:sp>
        <p:nvSpPr>
          <p:cNvPr id="13" name="Slide Number Placeholder 12"/>
          <p:cNvSpPr>
            <a:spLocks noGrp="1"/>
          </p:cNvSpPr>
          <p:nvPr>
            <p:ph type="sldNum" sz="quarter" idx="12"/>
          </p:nvPr>
        </p:nvSpPr>
        <p:spPr/>
        <p:txBody>
          <a:bodyPr/>
          <a:lstStyle/>
          <a:p>
            <a:fld id="{7C838BDD-2A9B-A643-A699-54CA44B406CD}" type="slidenum">
              <a:rPr lang="en-US" smtClean="0"/>
              <a:pPr/>
              <a:t>3</a:t>
            </a:fld>
            <a:endParaRPr lang="en-US"/>
          </a:p>
        </p:txBody>
      </p:sp>
      <p:cxnSp>
        <p:nvCxnSpPr>
          <p:cNvPr id="15" name="Straight Connector 31"/>
          <p:cNvCxnSpPr/>
          <p:nvPr/>
        </p:nvCxnSpPr>
        <p:spPr>
          <a:xfrm>
            <a:off x="0" y="132238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879104804"/>
      </p:ext>
    </p:extLst>
  </p:cSld>
  <p:clrMapOvr>
    <a:masterClrMapping/>
  </p:clrMapOvr>
  <p:transition xmlns:p14="http://schemas.microsoft.com/office/powerpoint/2010/main" advTm="82085"/>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March 25th  2020                         Annalisa D’Angelo – Run Group K Status Update</a:t>
            </a:r>
            <a:endParaRPr lang="en-US" dirty="0"/>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numero diapositiva 2"/>
          <p:cNvSpPr>
            <a:spLocks noGrp="1"/>
          </p:cNvSpPr>
          <p:nvPr>
            <p:ph type="sldNum" sz="quarter" idx="12"/>
          </p:nvPr>
        </p:nvSpPr>
        <p:spPr/>
        <p:txBody>
          <a:bodyPr/>
          <a:lstStyle/>
          <a:p>
            <a:fld id="{B2E123A2-8C0A-B24D-ABFA-7CF5F3B53C08}" type="slidenum">
              <a:rPr lang="en-US" smtClean="0"/>
              <a:pPr/>
              <a:t>30</a:t>
            </a:fld>
            <a:endParaRPr lang="en-US"/>
          </a:p>
        </p:txBody>
      </p: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Conclusions</a:t>
            </a:r>
            <a:endParaRPr lang="en-US" sz="3600" b="1" dirty="0">
              <a:solidFill>
                <a:srgbClr val="000090"/>
              </a:solidFill>
              <a:latin typeface="Calibri" pitchFamily="34" charset="0"/>
            </a:endParaRPr>
          </a:p>
        </p:txBody>
      </p:sp>
      <p:sp>
        <p:nvSpPr>
          <p:cNvPr id="2" name="CasellaDiTesto 1"/>
          <p:cNvSpPr txBox="1"/>
          <p:nvPr/>
        </p:nvSpPr>
        <p:spPr>
          <a:xfrm>
            <a:off x="510605" y="746324"/>
            <a:ext cx="9505056" cy="6247864"/>
          </a:xfrm>
          <a:prstGeom prst="rect">
            <a:avLst/>
          </a:prstGeom>
          <a:noFill/>
        </p:spPr>
        <p:txBody>
          <a:bodyPr wrap="square" rtlCol="0">
            <a:spAutoFit/>
          </a:bodyPr>
          <a:lstStyle/>
          <a:p>
            <a:pPr marL="342900" indent="-342900">
              <a:buFont typeface="Wingdings" charset="2"/>
              <a:buChar char="ü"/>
            </a:pPr>
            <a:r>
              <a:rPr lang="en-US" sz="2000" dirty="0" smtClean="0">
                <a:latin typeface="+mj-lt"/>
              </a:rPr>
              <a:t>Run group K has successfully collected data at </a:t>
            </a:r>
            <a:r>
              <a:rPr lang="en-US" sz="2000" dirty="0" smtClean="0">
                <a:solidFill>
                  <a:srgbClr val="800000"/>
                </a:solidFill>
                <a:latin typeface="+mj-lt"/>
              </a:rPr>
              <a:t>6.5 </a:t>
            </a:r>
            <a:r>
              <a:rPr lang="en-US" sz="2000" dirty="0" err="1" smtClean="0">
                <a:solidFill>
                  <a:srgbClr val="800000"/>
                </a:solidFill>
                <a:latin typeface="+mj-lt"/>
              </a:rPr>
              <a:t>GeV</a:t>
            </a:r>
            <a:r>
              <a:rPr lang="en-US" sz="2000" dirty="0" smtClean="0">
                <a:solidFill>
                  <a:srgbClr val="800000"/>
                </a:solidFill>
                <a:latin typeface="+mj-lt"/>
              </a:rPr>
              <a:t> </a:t>
            </a:r>
            <a:r>
              <a:rPr lang="en-US" sz="2000" dirty="0" smtClean="0">
                <a:latin typeface="+mj-lt"/>
              </a:rPr>
              <a:t>and </a:t>
            </a:r>
            <a:r>
              <a:rPr lang="en-US" sz="2000" dirty="0" smtClean="0">
                <a:solidFill>
                  <a:srgbClr val="800000"/>
                </a:solidFill>
                <a:latin typeface="+mj-lt"/>
              </a:rPr>
              <a:t>7.5 </a:t>
            </a:r>
            <a:r>
              <a:rPr lang="en-US" sz="2000" dirty="0" err="1" smtClean="0">
                <a:solidFill>
                  <a:srgbClr val="800000"/>
                </a:solidFill>
                <a:latin typeface="+mj-lt"/>
              </a:rPr>
              <a:t>GeV</a:t>
            </a:r>
            <a:r>
              <a:rPr lang="en-US" sz="2000" dirty="0" smtClean="0">
                <a:latin typeface="+mj-lt"/>
              </a:rPr>
              <a:t>.   </a:t>
            </a:r>
          </a:p>
          <a:p>
            <a:pPr marL="342900" indent="-342900">
              <a:buFont typeface="Wingdings" charset="2"/>
              <a:buChar char="ü"/>
            </a:pPr>
            <a:endParaRPr lang="en-US" sz="2000" dirty="0">
              <a:latin typeface="+mj-lt"/>
            </a:endParaRPr>
          </a:p>
          <a:p>
            <a:pPr marL="342900" indent="-342900">
              <a:buClr>
                <a:schemeClr val="tx1"/>
              </a:buClr>
              <a:buFont typeface="Wingdings" charset="2"/>
              <a:buChar char="ü"/>
            </a:pPr>
            <a:r>
              <a:rPr lang="en-US" sz="2000" dirty="0" smtClean="0">
                <a:solidFill>
                  <a:srgbClr val="000090"/>
                </a:solidFill>
                <a:latin typeface="+mj-lt"/>
              </a:rPr>
              <a:t>Full luminosity has been reached at 6.5 </a:t>
            </a:r>
            <a:r>
              <a:rPr lang="en-US" sz="2000" dirty="0" err="1" smtClean="0">
                <a:solidFill>
                  <a:srgbClr val="000090"/>
                </a:solidFill>
                <a:latin typeface="+mj-lt"/>
              </a:rPr>
              <a:t>GeV</a:t>
            </a:r>
            <a:r>
              <a:rPr lang="en-US" sz="2000" dirty="0" smtClean="0">
                <a:solidFill>
                  <a:srgbClr val="000090"/>
                </a:solidFill>
                <a:latin typeface="+mj-lt"/>
              </a:rPr>
              <a:t> with FT - OFF</a:t>
            </a:r>
            <a:endParaRPr lang="en-US" sz="2000" dirty="0" smtClean="0">
              <a:solidFill>
                <a:srgbClr val="800000"/>
              </a:solidFill>
              <a:latin typeface="+mj-lt"/>
            </a:endParaRPr>
          </a:p>
          <a:p>
            <a:pPr marL="342900" indent="-342900">
              <a:buFont typeface="Wingdings" charset="2"/>
              <a:buChar char="ü"/>
            </a:pPr>
            <a:endParaRPr lang="en-US" sz="2000" dirty="0">
              <a:latin typeface="+mj-lt"/>
            </a:endParaRPr>
          </a:p>
          <a:p>
            <a:pPr marL="342900" indent="-342900">
              <a:buFont typeface="Wingdings" charset="2"/>
              <a:buChar char="ü"/>
            </a:pPr>
            <a:r>
              <a:rPr lang="en-US" sz="2000" dirty="0" smtClean="0">
                <a:latin typeface="+mj-lt"/>
              </a:rPr>
              <a:t>Run conditions are </a:t>
            </a:r>
            <a:r>
              <a:rPr lang="en-US" sz="2000" dirty="0" smtClean="0">
                <a:solidFill>
                  <a:srgbClr val="800000"/>
                </a:solidFill>
                <a:latin typeface="+mj-lt"/>
              </a:rPr>
              <a:t>similar to run Group A</a:t>
            </a:r>
            <a:r>
              <a:rPr lang="en-US" sz="2000" dirty="0" smtClean="0">
                <a:latin typeface="+mj-lt"/>
              </a:rPr>
              <a:t>, but limited to </a:t>
            </a:r>
            <a:r>
              <a:rPr lang="en-US" sz="2000" b="1" dirty="0" smtClean="0">
                <a:solidFill>
                  <a:srgbClr val="800000"/>
                </a:solidFill>
                <a:latin typeface="+mj-lt"/>
              </a:rPr>
              <a:t>negative </a:t>
            </a:r>
            <a:r>
              <a:rPr lang="en-US" sz="2000" b="1" dirty="0" err="1" smtClean="0">
                <a:solidFill>
                  <a:srgbClr val="800000"/>
                </a:solidFill>
                <a:latin typeface="+mj-lt"/>
              </a:rPr>
              <a:t>outbending</a:t>
            </a:r>
            <a:r>
              <a:rPr lang="en-US" sz="2000" b="1" dirty="0" smtClean="0">
                <a:solidFill>
                  <a:srgbClr val="800000"/>
                </a:solidFill>
                <a:latin typeface="+mj-lt"/>
              </a:rPr>
              <a:t> </a:t>
            </a:r>
            <a:r>
              <a:rPr lang="en-US" sz="2000" dirty="0" smtClean="0">
                <a:latin typeface="+mj-lt"/>
              </a:rPr>
              <a:t>torus field and optimized trigger.</a:t>
            </a:r>
          </a:p>
          <a:p>
            <a:endParaRPr lang="en-US" sz="2000" dirty="0">
              <a:latin typeface="+mj-lt"/>
            </a:endParaRPr>
          </a:p>
          <a:p>
            <a:pPr marL="342900" indent="-342900">
              <a:buClr>
                <a:schemeClr val="tx1"/>
              </a:buClr>
              <a:buFont typeface="Wingdings" charset="2"/>
              <a:buChar char="ü"/>
            </a:pPr>
            <a:r>
              <a:rPr lang="en-US" sz="2000" b="1" dirty="0" smtClean="0">
                <a:solidFill>
                  <a:srgbClr val="800000"/>
                </a:solidFill>
                <a:latin typeface="+mj-lt"/>
              </a:rPr>
              <a:t>Trigger conditions </a:t>
            </a:r>
            <a:r>
              <a:rPr lang="en-US" sz="2000" dirty="0" smtClean="0">
                <a:solidFill>
                  <a:srgbClr val="000090"/>
                </a:solidFill>
                <a:latin typeface="+mj-lt"/>
              </a:rPr>
              <a:t>include: </a:t>
            </a:r>
            <a:r>
              <a:rPr lang="en-US" sz="2000" dirty="0" smtClean="0">
                <a:solidFill>
                  <a:srgbClr val="800000"/>
                </a:solidFill>
                <a:latin typeface="+mj-lt"/>
              </a:rPr>
              <a:t>1 electron in CLAS</a:t>
            </a:r>
            <a:r>
              <a:rPr lang="en-US" sz="2000" dirty="0" smtClean="0">
                <a:latin typeface="+mj-lt"/>
              </a:rPr>
              <a:t> </a:t>
            </a:r>
            <a:r>
              <a:rPr lang="en-US" sz="2000" dirty="0" smtClean="0">
                <a:solidFill>
                  <a:srgbClr val="000090"/>
                </a:solidFill>
                <a:latin typeface="+mj-lt"/>
              </a:rPr>
              <a:t>+ 1 electron in the </a:t>
            </a:r>
            <a:r>
              <a:rPr lang="en-US" sz="2000" dirty="0" smtClean="0">
                <a:solidFill>
                  <a:srgbClr val="800000"/>
                </a:solidFill>
                <a:latin typeface="+mj-lt"/>
              </a:rPr>
              <a:t>FT</a:t>
            </a:r>
            <a:r>
              <a:rPr lang="en-US" sz="2000" dirty="0" smtClean="0">
                <a:latin typeface="+mj-lt"/>
              </a:rPr>
              <a:t>  </a:t>
            </a:r>
            <a:r>
              <a:rPr lang="en-US" sz="2000" dirty="0" smtClean="0">
                <a:solidFill>
                  <a:srgbClr val="000090"/>
                </a:solidFill>
                <a:latin typeface="+mj-lt"/>
              </a:rPr>
              <a:t>in coincidence with </a:t>
            </a:r>
            <a:r>
              <a:rPr lang="en-US" sz="2000" dirty="0" smtClean="0">
                <a:solidFill>
                  <a:srgbClr val="800000"/>
                </a:solidFill>
                <a:latin typeface="+mj-lt"/>
              </a:rPr>
              <a:t>1 Forward hadron in CLAS</a:t>
            </a:r>
          </a:p>
          <a:p>
            <a:pPr marL="342900" indent="-342900">
              <a:buClr>
                <a:schemeClr val="tx1"/>
              </a:buClr>
              <a:buFont typeface="Wingdings" charset="2"/>
              <a:buChar char="ü"/>
            </a:pPr>
            <a:endParaRPr lang="en-US" sz="2000" dirty="0">
              <a:latin typeface="+mj-lt"/>
            </a:endParaRPr>
          </a:p>
          <a:p>
            <a:pPr marL="342900" indent="-342900">
              <a:buFont typeface="Wingdings" charset="2"/>
              <a:buChar char="ü"/>
            </a:pPr>
            <a:r>
              <a:rPr lang="en-US" sz="2000" dirty="0">
                <a:latin typeface="+mj-lt"/>
              </a:rPr>
              <a:t>M</a:t>
            </a:r>
            <a:r>
              <a:rPr lang="en-US" sz="2000" dirty="0" smtClean="0">
                <a:latin typeface="+mj-lt"/>
              </a:rPr>
              <a:t>anpower of run group A is foreseen to strongly contribute</a:t>
            </a:r>
            <a:r>
              <a:rPr lang="en-US" sz="2000" dirty="0">
                <a:latin typeface="+mj-lt"/>
              </a:rPr>
              <a:t> </a:t>
            </a:r>
            <a:r>
              <a:rPr lang="en-US" sz="2000" dirty="0" smtClean="0">
                <a:latin typeface="+mj-lt"/>
              </a:rPr>
              <a:t>to calibrate and cook the data  -  working on  preparation for PASS1 review</a:t>
            </a:r>
          </a:p>
          <a:p>
            <a:pPr marL="342900" indent="-342900">
              <a:buFont typeface="Wingdings" charset="2"/>
              <a:buChar char="ü"/>
            </a:pPr>
            <a:endParaRPr lang="en-US" sz="2000" dirty="0">
              <a:latin typeface="+mj-lt"/>
            </a:endParaRPr>
          </a:p>
          <a:p>
            <a:pPr marL="342900" indent="-342900">
              <a:buFont typeface="Wingdings" charset="2"/>
              <a:buChar char="ü"/>
            </a:pPr>
            <a:r>
              <a:rPr lang="en-US" sz="2000" dirty="0" smtClean="0">
                <a:solidFill>
                  <a:srgbClr val="000090"/>
                </a:solidFill>
                <a:latin typeface="+mj-lt"/>
              </a:rPr>
              <a:t>Data quality is very good</a:t>
            </a:r>
          </a:p>
          <a:p>
            <a:endParaRPr lang="en-US" sz="2000" dirty="0">
              <a:latin typeface="+mj-lt"/>
            </a:endParaRPr>
          </a:p>
          <a:p>
            <a:pPr marL="342900" indent="-342900">
              <a:buFont typeface="Wingdings" charset="2"/>
              <a:buChar char="ü"/>
            </a:pPr>
            <a:r>
              <a:rPr lang="en-US" sz="2000" dirty="0" smtClean="0">
                <a:latin typeface="+mj-lt"/>
              </a:rPr>
              <a:t> 7% of total expected charge has been accumulated </a:t>
            </a:r>
            <a:r>
              <a:rPr lang="mr-IN" sz="2000" dirty="0" smtClean="0">
                <a:latin typeface="+mj-lt"/>
              </a:rPr>
              <a:t>–</a:t>
            </a:r>
            <a:r>
              <a:rPr lang="en-US" sz="2000" dirty="0" smtClean="0">
                <a:latin typeface="+mj-lt"/>
              </a:rPr>
              <a:t> 12 ABU days  in 18 days of data taking - </a:t>
            </a:r>
            <a:r>
              <a:rPr lang="en-US" sz="2000" dirty="0" smtClean="0">
                <a:solidFill>
                  <a:srgbClr val="000090"/>
                </a:solidFill>
                <a:latin typeface="+mj-lt"/>
              </a:rPr>
              <a:t>15.5 G events collected </a:t>
            </a:r>
            <a:r>
              <a:rPr lang="mr-IN" sz="2000" dirty="0" smtClean="0">
                <a:solidFill>
                  <a:srgbClr val="000090"/>
                </a:solidFill>
                <a:latin typeface="+mj-lt"/>
              </a:rPr>
              <a:t>–</a:t>
            </a:r>
            <a:r>
              <a:rPr lang="en-US" sz="2000" dirty="0" smtClean="0">
                <a:solidFill>
                  <a:srgbClr val="000090"/>
                </a:solidFill>
                <a:latin typeface="+mj-lt"/>
              </a:rPr>
              <a:t> 2.7 G events available for data analysis</a:t>
            </a:r>
          </a:p>
          <a:p>
            <a:endParaRPr lang="en-US" sz="2000" dirty="0" smtClean="0">
              <a:solidFill>
                <a:srgbClr val="000090"/>
              </a:solidFill>
              <a:latin typeface="+mj-lt"/>
            </a:endParaRPr>
          </a:p>
          <a:p>
            <a:pPr marL="342900" indent="-342900">
              <a:buFont typeface="Wingdings" charset="2"/>
              <a:buChar char="ü"/>
            </a:pPr>
            <a:r>
              <a:rPr lang="en-US" sz="2000" b="1" dirty="0" smtClean="0">
                <a:solidFill>
                  <a:srgbClr val="800000"/>
                </a:solidFill>
                <a:latin typeface="+mj-lt"/>
              </a:rPr>
              <a:t>First results from data analysis are </a:t>
            </a:r>
            <a:r>
              <a:rPr lang="en-US" sz="2000" b="1" smtClean="0">
                <a:solidFill>
                  <a:srgbClr val="800000"/>
                </a:solidFill>
                <a:latin typeface="+mj-lt"/>
              </a:rPr>
              <a:t>very promising</a:t>
            </a:r>
            <a:endParaRPr lang="en-US" sz="2000" b="1" dirty="0" smtClean="0">
              <a:solidFill>
                <a:srgbClr val="800000"/>
              </a:solidFill>
              <a:latin typeface="+mj-lt"/>
            </a:endParaRPr>
          </a:p>
          <a:p>
            <a:pPr marL="342900" indent="-342900">
              <a:buFont typeface="Wingdings" charset="2"/>
              <a:buChar char="ü"/>
            </a:pPr>
            <a:endParaRPr lang="en-US" sz="2000" dirty="0">
              <a:solidFill>
                <a:srgbClr val="000090"/>
              </a:solidFill>
              <a:latin typeface="+mj-lt"/>
            </a:endParaRPr>
          </a:p>
        </p:txBody>
      </p:sp>
    </p:spTree>
    <p:extLst>
      <p:ext uri="{BB962C8B-B14F-4D97-AF65-F5344CB8AC3E}">
        <p14:creationId xmlns:p14="http://schemas.microsoft.com/office/powerpoint/2010/main" val="203895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150566" y="3"/>
            <a:ext cx="10081120" cy="763102"/>
          </a:xfrm>
          <a:prstGeom prst="rect">
            <a:avLst/>
          </a:prstGeom>
        </p:spPr>
        <p:txBody>
          <a:bodyPr lIns="91412" tIns="45705" rIns="91412" bIns="45705">
            <a:normAutofit fontScale="92500"/>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rPr>
              <a:t>FD tracking efficiency - RG</a:t>
            </a:r>
            <a:r>
              <a:rPr lang="en-US" sz="3600" b="1" dirty="0">
                <a:solidFill>
                  <a:srgbClr val="000090"/>
                </a:solidFill>
              </a:rPr>
              <a:t>-K Run </a:t>
            </a:r>
            <a:r>
              <a:rPr lang="en-US" sz="3600" b="1" dirty="0" smtClean="0">
                <a:solidFill>
                  <a:srgbClr val="000090"/>
                </a:solidFill>
              </a:rPr>
              <a:t>Low Luminosity Runs</a:t>
            </a:r>
            <a:endParaRPr lang="en-US" sz="3600" b="1" dirty="0">
              <a:solidFill>
                <a:srgbClr val="000090"/>
              </a:solidFill>
            </a:endParaRP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31</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March 25th  2020                         Annalisa D’Angelo – Run Group K Status Update</a:t>
            </a:r>
            <a:endParaRPr lang="en-US" dirty="0"/>
          </a:p>
        </p:txBody>
      </p:sp>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Box 9"/>
          <p:cNvSpPr txBox="1"/>
          <p:nvPr/>
        </p:nvSpPr>
        <p:spPr>
          <a:xfrm>
            <a:off x="4583508" y="845299"/>
            <a:ext cx="3275320" cy="707886"/>
          </a:xfrm>
          <a:prstGeom prst="rect">
            <a:avLst/>
          </a:prstGeom>
          <a:noFill/>
        </p:spPr>
        <p:txBody>
          <a:bodyPr wrap="none" rtlCol="0">
            <a:spAutoFit/>
          </a:bodyPr>
          <a:lstStyle/>
          <a:p>
            <a:r>
              <a:rPr lang="en-US" sz="2000" b="1" dirty="0">
                <a:latin typeface="Symbol" pitchFamily="2" charset="2"/>
                <a:cs typeface="Calibri"/>
              </a:rPr>
              <a:t>m</a:t>
            </a:r>
            <a:r>
              <a:rPr lang="en-US" sz="2000" b="1" baseline="30000" dirty="0">
                <a:latin typeface="Symbol" pitchFamily="2" charset="2"/>
                <a:cs typeface="Calibri"/>
              </a:rPr>
              <a:t>-</a:t>
            </a:r>
            <a:r>
              <a:rPr lang="en-US" sz="2000" b="1" dirty="0">
                <a:latin typeface="Calibri"/>
                <a:cs typeface="Calibri"/>
              </a:rPr>
              <a:t>p -&gt; </a:t>
            </a:r>
            <a:r>
              <a:rPr lang="en-US" sz="2000" b="1" dirty="0">
                <a:latin typeface="Symbol" pitchFamily="2" charset="2"/>
                <a:cs typeface="Calibri"/>
              </a:rPr>
              <a:t>m</a:t>
            </a:r>
            <a:r>
              <a:rPr lang="en-US" sz="2000" b="1" baseline="30000" dirty="0">
                <a:latin typeface="Symbol" pitchFamily="2" charset="2"/>
                <a:cs typeface="Calibri"/>
              </a:rPr>
              <a:t>-</a:t>
            </a:r>
            <a:r>
              <a:rPr lang="en-US" sz="2000" b="1" dirty="0">
                <a:latin typeface="Calibri"/>
                <a:cs typeface="Calibri"/>
              </a:rPr>
              <a:t>p   6.5 GeV</a:t>
            </a:r>
          </a:p>
          <a:p>
            <a:r>
              <a:rPr lang="en-US" sz="2000" b="1" dirty="0">
                <a:latin typeface="Calibri"/>
                <a:cs typeface="Calibri"/>
              </a:rPr>
              <a:t>Use </a:t>
            </a:r>
            <a:r>
              <a:rPr lang="en-US" sz="2000" b="1" dirty="0">
                <a:latin typeface="Symbol" pitchFamily="2" charset="2"/>
                <a:cs typeface="Calibri"/>
              </a:rPr>
              <a:t>m’</a:t>
            </a:r>
            <a:r>
              <a:rPr lang="en-US" sz="2000" b="1" dirty="0">
                <a:latin typeface="Calibri" panose="020F0502020204030204" pitchFamily="34" charset="0"/>
                <a:cs typeface="Calibri" panose="020F0502020204030204" pitchFamily="34" charset="0"/>
              </a:rPr>
              <a:t>s </a:t>
            </a:r>
            <a:r>
              <a:rPr lang="en-US" sz="2000" b="1" dirty="0">
                <a:latin typeface="Calibri"/>
                <a:cs typeface="Calibri"/>
              </a:rPr>
              <a:t>to avoid radiative tail</a:t>
            </a:r>
          </a:p>
        </p:txBody>
      </p:sp>
      <p:sp>
        <p:nvSpPr>
          <p:cNvPr id="8" name="TextBox 3">
            <a:extLst>
              <a:ext uri="{FF2B5EF4-FFF2-40B4-BE49-F238E27FC236}">
                <a16:creationId xmlns="" xmlns:a16="http://schemas.microsoft.com/office/drawing/2014/main" id="{CCA24BDC-D34F-FF43-B427-6FA189D58953}"/>
              </a:ext>
            </a:extLst>
          </p:cNvPr>
          <p:cNvSpPr txBox="1"/>
          <p:nvPr/>
        </p:nvSpPr>
        <p:spPr>
          <a:xfrm>
            <a:off x="150565" y="746324"/>
            <a:ext cx="3600449" cy="1384995"/>
          </a:xfrm>
          <a:prstGeom prst="rect">
            <a:avLst/>
          </a:prstGeom>
          <a:solidFill>
            <a:srgbClr val="FFFF00"/>
          </a:solidFill>
          <a:ln>
            <a:solidFill>
              <a:schemeClr val="tx1"/>
            </a:solidFill>
          </a:ln>
        </p:spPr>
        <p:txBody>
          <a:bodyPr wrap="square" rtlCol="0">
            <a:spAutoFit/>
          </a:bodyPr>
          <a:lstStyle/>
          <a:p>
            <a:r>
              <a:rPr lang="en-US" b="1" dirty="0">
                <a:solidFill>
                  <a:srgbClr val="002060"/>
                </a:solidFill>
                <a:latin typeface="Calibri" panose="020F0502020204030204" pitchFamily="34" charset="0"/>
                <a:cs typeface="Calibri" panose="020F0502020204030204" pitchFamily="34" charset="0"/>
              </a:rPr>
              <a:t>Extensive effort to understand luminosity dependence of event reconstruction efficiency. </a:t>
            </a:r>
          </a:p>
        </p:txBody>
      </p:sp>
      <p:pic>
        <p:nvPicPr>
          <p:cNvPr id="9" name="Picture 10">
            <a:extLst>
              <a:ext uri="{FF2B5EF4-FFF2-40B4-BE49-F238E27FC236}">
                <a16:creationId xmlns="" xmlns:a16="http://schemas.microsoft.com/office/drawing/2014/main" id="{858BD01A-263D-AA48-9C8F-1C4FE20F55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597" y="2546524"/>
            <a:ext cx="2446017" cy="1847686"/>
          </a:xfrm>
          <a:prstGeom prst="rect">
            <a:avLst/>
          </a:prstGeom>
        </p:spPr>
      </p:pic>
      <p:pic>
        <p:nvPicPr>
          <p:cNvPr id="10" name="Picture 11">
            <a:extLst>
              <a:ext uri="{FF2B5EF4-FFF2-40B4-BE49-F238E27FC236}">
                <a16:creationId xmlns="" xmlns:a16="http://schemas.microsoft.com/office/drawing/2014/main" id="{1554C2C8-7E9C-1B48-82D6-347DCD61AC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8597" y="4466071"/>
            <a:ext cx="2446017" cy="2196406"/>
          </a:xfrm>
          <a:prstGeom prst="rect">
            <a:avLst/>
          </a:prstGeom>
        </p:spPr>
      </p:pic>
      <p:sp>
        <p:nvSpPr>
          <p:cNvPr id="11" name="TextBox 5">
            <a:extLst>
              <a:ext uri="{FF2B5EF4-FFF2-40B4-BE49-F238E27FC236}">
                <a16:creationId xmlns="" xmlns:a16="http://schemas.microsoft.com/office/drawing/2014/main" id="{91F1A313-F113-EC4A-87C1-FAA592B931D5}"/>
              </a:ext>
            </a:extLst>
          </p:cNvPr>
          <p:cNvSpPr txBox="1"/>
          <p:nvPr/>
        </p:nvSpPr>
        <p:spPr>
          <a:xfrm>
            <a:off x="901871" y="2789575"/>
            <a:ext cx="631904" cy="369332"/>
          </a:xfrm>
          <a:prstGeom prst="rect">
            <a:avLst/>
          </a:prstGeom>
          <a:noFill/>
        </p:spPr>
        <p:txBody>
          <a:bodyPr wrap="none" rtlCol="0">
            <a:spAutoFit/>
          </a:bodyPr>
          <a:lstStyle/>
          <a:p>
            <a:r>
              <a:rPr lang="en-US" b="1" dirty="0">
                <a:solidFill>
                  <a:srgbClr val="00B050"/>
                </a:solidFill>
              </a:rPr>
              <a:t>0 </a:t>
            </a:r>
            <a:r>
              <a:rPr lang="en-US" b="1" dirty="0" err="1">
                <a:solidFill>
                  <a:srgbClr val="00B050"/>
                </a:solidFill>
              </a:rPr>
              <a:t>nA</a:t>
            </a:r>
            <a:endParaRPr lang="en-US" b="1" dirty="0">
              <a:solidFill>
                <a:srgbClr val="00B050"/>
              </a:solidFill>
            </a:endParaRPr>
          </a:p>
        </p:txBody>
      </p:sp>
      <p:sp>
        <p:nvSpPr>
          <p:cNvPr id="12" name="TextBox 14">
            <a:extLst>
              <a:ext uri="{FF2B5EF4-FFF2-40B4-BE49-F238E27FC236}">
                <a16:creationId xmlns="" xmlns:a16="http://schemas.microsoft.com/office/drawing/2014/main" id="{DABEF462-1AC9-D642-A782-CFE75D8192A8}"/>
              </a:ext>
            </a:extLst>
          </p:cNvPr>
          <p:cNvSpPr txBox="1"/>
          <p:nvPr/>
        </p:nvSpPr>
        <p:spPr>
          <a:xfrm>
            <a:off x="890066" y="4648951"/>
            <a:ext cx="740908" cy="369332"/>
          </a:xfrm>
          <a:prstGeom prst="rect">
            <a:avLst/>
          </a:prstGeom>
          <a:noFill/>
        </p:spPr>
        <p:txBody>
          <a:bodyPr wrap="none" rtlCol="0">
            <a:spAutoFit/>
          </a:bodyPr>
          <a:lstStyle/>
          <a:p>
            <a:r>
              <a:rPr lang="en-US" b="1" dirty="0">
                <a:solidFill>
                  <a:srgbClr val="00B050"/>
                </a:solidFill>
              </a:rPr>
              <a:t>80 </a:t>
            </a:r>
            <a:r>
              <a:rPr lang="en-US" b="1" dirty="0" err="1">
                <a:solidFill>
                  <a:srgbClr val="00B050"/>
                </a:solidFill>
              </a:rPr>
              <a:t>nA</a:t>
            </a:r>
            <a:endParaRPr lang="en-US" b="1" dirty="0">
              <a:solidFill>
                <a:srgbClr val="00B050"/>
              </a:solidFill>
            </a:endParaRPr>
          </a:p>
        </p:txBody>
      </p:sp>
      <p:pic>
        <p:nvPicPr>
          <p:cNvPr id="13" name="Picture 15">
            <a:extLst>
              <a:ext uri="{FF2B5EF4-FFF2-40B4-BE49-F238E27FC236}">
                <a16:creationId xmlns="" xmlns:a16="http://schemas.microsoft.com/office/drawing/2014/main" id="{046EC268-34F0-6643-90F9-1BC4D58278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214" t="7806" r="28914" b="23753"/>
          <a:stretch/>
        </p:blipFill>
        <p:spPr>
          <a:xfrm>
            <a:off x="3499056" y="1614783"/>
            <a:ext cx="5372478" cy="4324097"/>
          </a:xfrm>
          <a:prstGeom prst="rect">
            <a:avLst/>
          </a:prstGeom>
        </p:spPr>
      </p:pic>
      <mc:AlternateContent xmlns:mc="http://schemas.openxmlformats.org/markup-compatibility/2006" xmlns:a14="http://schemas.microsoft.com/office/drawing/2010/main">
        <mc:Choice Requires="a14">
          <p:sp>
            <p:nvSpPr>
              <p:cNvPr id="14" name="Rectangle 12">
                <a:extLst>
                  <a:ext uri="{FF2B5EF4-FFF2-40B4-BE49-F238E27FC236}">
                    <a16:creationId xmlns="" xmlns:a16="http://schemas.microsoft.com/office/drawing/2014/main" id="{CCDB5A2C-61EB-FC49-B6CE-E1495F86C0E1}"/>
                  </a:ext>
                </a:extLst>
              </p:cNvPr>
              <p:cNvSpPr/>
              <p:nvPr/>
            </p:nvSpPr>
            <p:spPr>
              <a:xfrm>
                <a:off x="4441281" y="2683354"/>
                <a:ext cx="1316969" cy="523220"/>
              </a:xfrm>
              <a:prstGeom prst="rect">
                <a:avLst/>
              </a:prstGeom>
              <a:ln>
                <a:solidFill>
                  <a:schemeClr val="tx1"/>
                </a:solidFill>
              </a:ln>
            </p:spPr>
            <p:txBody>
              <a:bodyPr wrap="square">
                <a:spAutoFit/>
              </a:bodyPr>
              <a:lstStyle/>
              <a:p>
                <a:r>
                  <a:rPr lang="en-US" sz="1400" kern="0" dirty="0">
                    <a:solidFill>
                      <a:prstClr val="black"/>
                    </a:solidFill>
                    <a:latin typeface="Arial" panose="020B0604020202020204" pitchFamily="34" charset="0"/>
                    <a:cs typeface="Arial" panose="020B0604020202020204" pitchFamily="34" charset="0"/>
                  </a:rPr>
                  <a:t>14°&lt; </a:t>
                </a:r>
                <a14:m>
                  <m:oMath xmlns="" xmlns:m="http://schemas.openxmlformats.org/officeDocument/2006/math">
                    <m:r>
                      <a:rPr lang="en-US" sz="1400" i="1" kern="0">
                        <a:solidFill>
                          <a:prstClr val="black"/>
                        </a:solidFill>
                        <a:latin typeface="Cambria Math" panose="02040503050406030204" pitchFamily="18" charset="0"/>
                        <a:ea typeface="Cambria Math" panose="02040503050406030204" pitchFamily="18" charset="0"/>
                        <a:cs typeface="Arial" panose="020B0604020202020204" pitchFamily="34" charset="0"/>
                      </a:rPr>
                      <m:t>𝜃</m:t>
                    </m:r>
                  </m:oMath>
                </a14:m>
                <a:r>
                  <a:rPr lang="en-US" sz="1400" kern="0" dirty="0">
                    <a:solidFill>
                      <a:prstClr val="black"/>
                    </a:solidFill>
                    <a:latin typeface="Arial" panose="020B0604020202020204" pitchFamily="34" charset="0"/>
                    <a:cs typeface="Arial" panose="020B0604020202020204" pitchFamily="34" charset="0"/>
                  </a:rPr>
                  <a:t>&lt;16°</a:t>
                </a:r>
                <a:endParaRPr lang="en-US" sz="1400" kern="0" dirty="0">
                  <a:solidFill>
                    <a:prstClr val="black"/>
                  </a:solidFill>
                  <a:latin typeface="Arial" panose="020B0604020202020204" pitchFamily="34" charset="0"/>
                  <a:ea typeface="Cambria Math" panose="02040503050406030204" pitchFamily="18" charset="0"/>
                  <a:cs typeface="Arial" panose="020B0604020202020204" pitchFamily="34" charset="0"/>
                </a:endParaRPr>
              </a:p>
              <a:p>
                <a:r>
                  <a:rPr lang="en-US" sz="1400" kern="0" dirty="0">
                    <a:solidFill>
                      <a:prstClr val="black"/>
                    </a:solidFill>
                    <a:latin typeface="Arial" panose="020B0604020202020204" pitchFamily="34" charset="0"/>
                    <a:cs typeface="Arial" panose="020B0604020202020204" pitchFamily="34" charset="0"/>
                  </a:rPr>
                  <a:t>5° &lt; </a:t>
                </a:r>
                <a14:m>
                  <m:oMath xmlns="" xmlns:m="http://schemas.openxmlformats.org/officeDocument/2006/math">
                    <m:r>
                      <a:rPr lang="en-US" sz="1400" i="1" kern="0">
                        <a:solidFill>
                          <a:prstClr val="black"/>
                        </a:solidFill>
                        <a:latin typeface="Cambria Math" panose="02040503050406030204" pitchFamily="18" charset="0"/>
                        <a:ea typeface="Cambria Math" panose="02040503050406030204" pitchFamily="18" charset="0"/>
                        <a:cs typeface="Arial" panose="020B0604020202020204" pitchFamily="34" charset="0"/>
                      </a:rPr>
                      <m:t>𝜙</m:t>
                    </m:r>
                    <m:r>
                      <a:rPr lang="en-US" sz="1400" i="1" kern="0">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1400" kern="0" dirty="0">
                    <a:solidFill>
                      <a:prstClr val="black"/>
                    </a:solidFill>
                    <a:latin typeface="Arial" panose="020B0604020202020204" pitchFamily="34" charset="0"/>
                    <a:cs typeface="Arial" panose="020B0604020202020204" pitchFamily="34" charset="0"/>
                  </a:rPr>
                  <a:t>&lt; 7°</a:t>
                </a:r>
                <a:endParaRPr lang="en-US" sz="1400" dirty="0"/>
              </a:p>
            </p:txBody>
          </p:sp>
        </mc:Choice>
        <mc:Fallback xmlns="">
          <p:sp>
            <p:nvSpPr>
              <p:cNvPr id="14" name="Rectangle 12">
                <a:extLst>
                  <a:ext uri="{FF2B5EF4-FFF2-40B4-BE49-F238E27FC236}">
                    <a16:creationId xmlns:a16="http://schemas.microsoft.com/office/drawing/2014/main" xmlns:a14="http://schemas.microsoft.com/office/drawing/2010/main" xmlns="" id="{CCDB5A2C-61EB-FC49-B6CE-E1495F86C0E1}"/>
                  </a:ext>
                </a:extLst>
              </p:cNvPr>
              <p:cNvSpPr>
                <a:spLocks noRot="1" noChangeAspect="1" noMove="1" noResize="1" noEditPoints="1" noAdjustHandles="1" noChangeArrowheads="1" noChangeShapeType="1" noTextEdit="1"/>
              </p:cNvSpPr>
              <p:nvPr/>
            </p:nvSpPr>
            <p:spPr>
              <a:xfrm>
                <a:off x="4441281" y="2683354"/>
                <a:ext cx="1316969" cy="523220"/>
              </a:xfrm>
              <a:prstGeom prst="rect">
                <a:avLst/>
              </a:prstGeom>
              <a:blipFill rotWithShape="1">
                <a:blip r:embed="rId6"/>
                <a:stretch>
                  <a:fillRect b="-36364"/>
                </a:stretch>
              </a:blipFill>
              <a:ln>
                <a:solidFill>
                  <a:schemeClr val="tx1"/>
                </a:solidFill>
              </a:ln>
            </p:spPr>
            <p:txBody>
              <a:bodyPr/>
              <a:lstStyle/>
              <a:p>
                <a:r>
                  <a:rPr lang="it-IT">
                    <a:noFill/>
                  </a:rPr>
                  <a:t> </a:t>
                </a:r>
              </a:p>
            </p:txBody>
          </p:sp>
        </mc:Fallback>
      </mc:AlternateContent>
      <p:sp>
        <p:nvSpPr>
          <p:cNvPr id="15" name="TextBox 2">
            <a:extLst>
              <a:ext uri="{FF2B5EF4-FFF2-40B4-BE49-F238E27FC236}">
                <a16:creationId xmlns="" xmlns:a16="http://schemas.microsoft.com/office/drawing/2014/main" id="{FB10E217-8F79-9845-921D-6D8F76753755}"/>
              </a:ext>
            </a:extLst>
          </p:cNvPr>
          <p:cNvSpPr txBox="1"/>
          <p:nvPr/>
        </p:nvSpPr>
        <p:spPr>
          <a:xfrm>
            <a:off x="3956879" y="5946330"/>
            <a:ext cx="5914766" cy="416617"/>
          </a:xfrm>
          <a:prstGeom prst="rect">
            <a:avLst/>
          </a:prstGeom>
          <a:noFill/>
          <a:ln>
            <a:solidFill>
              <a:schemeClr val="tx1"/>
            </a:solidFill>
          </a:ln>
        </p:spPr>
        <p:txBody>
          <a:bodyPr wrap="square" rtlCol="0">
            <a:spAutoFit/>
          </a:bodyPr>
          <a:lstStyle/>
          <a:p>
            <a:r>
              <a:rPr lang="en-US" b="1" dirty="0">
                <a:solidFill>
                  <a:srgbClr val="00B050"/>
                </a:solidFill>
                <a:latin typeface="Calibri" panose="020F0502020204030204" pitchFamily="34" charset="0"/>
                <a:cs typeface="Calibri" panose="020F0502020204030204" pitchFamily="34" charset="0"/>
              </a:rPr>
              <a:t>Realistic Simulations critical for normalized results </a:t>
            </a:r>
          </a:p>
        </p:txBody>
      </p:sp>
    </p:spTree>
    <p:extLst>
      <p:ext uri="{BB962C8B-B14F-4D97-AF65-F5344CB8AC3E}">
        <p14:creationId xmlns:p14="http://schemas.microsoft.com/office/powerpoint/2010/main" val="232640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a:cs typeface="Calibri"/>
              </a:rPr>
              <a:t>RGK  </a:t>
            </a:r>
            <a:r>
              <a:rPr lang="en-US" sz="3600" b="1" dirty="0" smtClean="0">
                <a:cs typeface="Calibri"/>
              </a:rPr>
              <a:t>7.5 </a:t>
            </a:r>
            <a:r>
              <a:rPr lang="en-US" sz="3600" b="1" dirty="0" err="1">
                <a:cs typeface="Calibri"/>
              </a:rPr>
              <a:t>GeV</a:t>
            </a:r>
            <a:r>
              <a:rPr lang="en-US" sz="3600" b="1" dirty="0">
                <a:cs typeface="Calibri"/>
              </a:rPr>
              <a:t> </a:t>
            </a:r>
            <a:r>
              <a:rPr lang="en-US" sz="3600" b="1" dirty="0" smtClean="0">
                <a:cs typeface="Calibri"/>
              </a:rPr>
              <a:t>Start time correction</a:t>
            </a:r>
            <a:endParaRPr lang="en-US" sz="3600" b="1" dirty="0">
              <a:cs typeface="Calibri"/>
            </a:endParaRPr>
          </a:p>
          <a:p>
            <a:endParaRPr lang="en-US" sz="3600" b="1" dirty="0">
              <a:cs typeface="Calibri"/>
            </a:endParaRPr>
          </a:p>
        </p:txBody>
      </p:sp>
      <p:sp>
        <p:nvSpPr>
          <p:cNvPr id="3" name="Segnaposto numero diapositiva 2"/>
          <p:cNvSpPr>
            <a:spLocks noGrp="1"/>
          </p:cNvSpPr>
          <p:nvPr>
            <p:ph type="sldNum" sz="quarter" idx="12"/>
          </p:nvPr>
        </p:nvSpPr>
        <p:spPr>
          <a:xfrm>
            <a:off x="8503493" y="6955408"/>
            <a:ext cx="504332" cy="297880"/>
          </a:xfrm>
        </p:spPr>
        <p:txBody>
          <a:bodyPr/>
          <a:lstStyle/>
          <a:p>
            <a:fld id="{B2E123A2-8C0A-B24D-ABFA-7CF5F3B53C08}" type="slidenum">
              <a:rPr lang="en-US" smtClean="0"/>
              <a:pPr/>
              <a:t>32</a:t>
            </a:fld>
            <a:endParaRPr lang="en-US" dirty="0"/>
          </a:p>
        </p:txBody>
      </p:sp>
      <p:sp>
        <p:nvSpPr>
          <p:cNvPr id="4" name="Segnaposto piè di pagina 3"/>
          <p:cNvSpPr>
            <a:spLocks noGrp="1"/>
          </p:cNvSpPr>
          <p:nvPr>
            <p:ph type="ftr" sz="quarter" idx="3"/>
          </p:nvPr>
        </p:nvSpPr>
        <p:spPr>
          <a:xfrm>
            <a:off x="1590725" y="6956681"/>
            <a:ext cx="6696744" cy="314276"/>
          </a:xfrm>
        </p:spPr>
        <p:txBody>
          <a:bodyPr/>
          <a:lstStyle/>
          <a:p>
            <a:r>
              <a:rPr lang="en-US" smtClean="0"/>
              <a:t>CLAS Collaboration Meeting   -  March 25th  2020                         Annalisa D’Angelo – Run Group K Status Update</a:t>
            </a:r>
            <a:endParaRPr lang="en-US" dirty="0"/>
          </a:p>
        </p:txBody>
      </p:sp>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 xmlns:a16="http://schemas.microsoft.com/office/drawing/2014/main" id="{A100AE2B-EE39-C84A-A75A-4ED1705B68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7868" y="350482"/>
            <a:ext cx="1050220" cy="561455"/>
          </a:xfrm>
          <a:prstGeom prst="rect">
            <a:avLst/>
          </a:prstGeom>
          <a:ln w="3175" cap="flat" cmpd="sng" algn="ctr">
            <a:noFill/>
            <a:prstDash val="solid"/>
            <a:round/>
            <a:headEnd type="none" w="med" len="med"/>
            <a:tailEnd type="none" w="med" len="med"/>
          </a:ln>
        </p:spPr>
      </p:pic>
      <p:sp>
        <p:nvSpPr>
          <p:cNvPr id="2" name="Rettangolo 1"/>
          <p:cNvSpPr/>
          <p:nvPr/>
        </p:nvSpPr>
        <p:spPr>
          <a:xfrm>
            <a:off x="8532381" y="3410620"/>
            <a:ext cx="184666" cy="830997"/>
          </a:xfrm>
          <a:prstGeom prst="rect">
            <a:avLst/>
          </a:prstGeom>
        </p:spPr>
        <p:txBody>
          <a:bodyPr wrap="none">
            <a:spAutoFit/>
          </a:bodyPr>
          <a:lstStyle/>
          <a:p>
            <a:pPr algn="ctr"/>
            <a:endParaRPr lang="en-US" sz="2400" b="1" dirty="0" smtClean="0">
              <a:latin typeface="Calibri"/>
              <a:cs typeface="Calibri"/>
            </a:endParaRPr>
          </a:p>
          <a:p>
            <a:pPr algn="ctr"/>
            <a:endParaRPr lang="en-US" sz="2400" b="1" dirty="0">
              <a:latin typeface="Calibri"/>
              <a:cs typeface="Calibri"/>
            </a:endParaRPr>
          </a:p>
        </p:txBody>
      </p:sp>
      <p:sp>
        <p:nvSpPr>
          <p:cNvPr id="5" name="CasellaDiTesto 4"/>
          <p:cNvSpPr txBox="1"/>
          <p:nvPr/>
        </p:nvSpPr>
        <p:spPr>
          <a:xfrm>
            <a:off x="5983213" y="1322388"/>
            <a:ext cx="4235673" cy="3647152"/>
          </a:xfrm>
          <a:prstGeom prst="rect">
            <a:avLst/>
          </a:prstGeom>
          <a:noFill/>
        </p:spPr>
        <p:txBody>
          <a:bodyPr wrap="none" rtlCol="0">
            <a:spAutoFit/>
          </a:bodyPr>
          <a:lstStyle/>
          <a:p>
            <a:r>
              <a:rPr lang="en-US" b="1" dirty="0" smtClean="0">
                <a:solidFill>
                  <a:srgbClr val="000090"/>
                </a:solidFill>
                <a:latin typeface="+mn-lt"/>
              </a:rPr>
              <a:t>electron detected in FT </a:t>
            </a:r>
          </a:p>
          <a:p>
            <a:endParaRPr lang="en-US" b="1" dirty="0">
              <a:solidFill>
                <a:srgbClr val="000090"/>
              </a:solidFill>
              <a:latin typeface="+mn-lt"/>
            </a:endParaRPr>
          </a:p>
          <a:p>
            <a:endParaRPr lang="en-US" b="1" dirty="0" smtClean="0">
              <a:solidFill>
                <a:srgbClr val="000090"/>
              </a:solidFill>
              <a:latin typeface="+mn-lt"/>
            </a:endParaRPr>
          </a:p>
          <a:p>
            <a:r>
              <a:rPr lang="en-US" b="1" dirty="0" smtClean="0">
                <a:solidFill>
                  <a:srgbClr val="000090"/>
                </a:solidFill>
                <a:latin typeface="+mn-lt"/>
              </a:rPr>
              <a:t>Event start time should be corrected</a:t>
            </a:r>
          </a:p>
          <a:p>
            <a:r>
              <a:rPr lang="en-US" b="1" dirty="0" smtClean="0">
                <a:solidFill>
                  <a:srgbClr val="000090"/>
                </a:solidFill>
                <a:latin typeface="+mn-lt"/>
              </a:rPr>
              <a:t>using the FT start time</a:t>
            </a:r>
          </a:p>
          <a:p>
            <a:endParaRPr lang="en-US" b="1" dirty="0">
              <a:solidFill>
                <a:srgbClr val="000090"/>
              </a:solidFill>
              <a:latin typeface="+mn-lt"/>
            </a:endParaRPr>
          </a:p>
          <a:p>
            <a:endParaRPr lang="en-US" b="1" dirty="0" smtClean="0">
              <a:solidFill>
                <a:srgbClr val="000090"/>
              </a:solidFill>
              <a:latin typeface="+mn-lt"/>
            </a:endParaRPr>
          </a:p>
          <a:p>
            <a:r>
              <a:rPr lang="en-US" b="1" dirty="0" smtClean="0">
                <a:solidFill>
                  <a:srgbClr val="000090"/>
                </a:solidFill>
                <a:latin typeface="+mn-lt"/>
              </a:rPr>
              <a:t>new value for β</a:t>
            </a:r>
          </a:p>
          <a:p>
            <a:endParaRPr lang="en-US" b="1" dirty="0">
              <a:solidFill>
                <a:srgbClr val="000090"/>
              </a:solidFill>
              <a:latin typeface="+mn-lt"/>
            </a:endParaRPr>
          </a:p>
          <a:p>
            <a:endParaRPr lang="en-US" b="1" dirty="0" smtClean="0">
              <a:solidFill>
                <a:srgbClr val="000090"/>
              </a:solidFill>
              <a:latin typeface="+mn-lt"/>
            </a:endParaRPr>
          </a:p>
          <a:p>
            <a:r>
              <a:rPr lang="en-US" b="1" dirty="0" smtClean="0">
                <a:solidFill>
                  <a:srgbClr val="000090"/>
                </a:solidFill>
                <a:latin typeface="+mn-lt"/>
              </a:rPr>
              <a:t>better particle ID</a:t>
            </a:r>
            <a:endParaRPr lang="en-US" b="1" dirty="0">
              <a:solidFill>
                <a:srgbClr val="000090"/>
              </a:solidFill>
              <a:latin typeface="+mn-lt"/>
            </a:endParaRPr>
          </a:p>
        </p:txBody>
      </p:sp>
      <p:pic>
        <p:nvPicPr>
          <p:cNvPr id="6" name="Immagine 5" descr="Schermata 2019-03-06 alle 19.08.1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629" y="674316"/>
            <a:ext cx="4851400" cy="6045200"/>
          </a:xfrm>
          <a:prstGeom prst="rect">
            <a:avLst/>
          </a:prstGeom>
        </p:spPr>
      </p:pic>
      <p:cxnSp>
        <p:nvCxnSpPr>
          <p:cNvPr id="52" name="Connettore 2 51"/>
          <p:cNvCxnSpPr/>
          <p:nvPr/>
        </p:nvCxnSpPr>
        <p:spPr bwMode="auto">
          <a:xfrm>
            <a:off x="6919317" y="3122588"/>
            <a:ext cx="0" cy="432048"/>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53" name="Connettore 2 52"/>
          <p:cNvCxnSpPr/>
          <p:nvPr/>
        </p:nvCxnSpPr>
        <p:spPr bwMode="auto">
          <a:xfrm>
            <a:off x="6919317" y="4130700"/>
            <a:ext cx="0" cy="432048"/>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
        <p:nvSpPr>
          <p:cNvPr id="10" name="CasellaDiTesto 9"/>
          <p:cNvSpPr txBox="1"/>
          <p:nvPr/>
        </p:nvSpPr>
        <p:spPr>
          <a:xfrm>
            <a:off x="4759077" y="4778772"/>
            <a:ext cx="476237" cy="523220"/>
          </a:xfrm>
          <a:prstGeom prst="rect">
            <a:avLst/>
          </a:prstGeom>
          <a:noFill/>
        </p:spPr>
        <p:txBody>
          <a:bodyPr wrap="none" rtlCol="0">
            <a:spAutoFit/>
          </a:bodyPr>
          <a:lstStyle/>
          <a:p>
            <a:r>
              <a:rPr lang="it-IT" sz="2800" b="1" dirty="0" smtClean="0">
                <a:solidFill>
                  <a:srgbClr val="000090"/>
                </a:solidFill>
                <a:latin typeface="+mn-lt"/>
              </a:rPr>
              <a:t>k</a:t>
            </a:r>
            <a:r>
              <a:rPr lang="it-IT" sz="2800" b="1" baseline="30000" dirty="0" smtClean="0">
                <a:solidFill>
                  <a:srgbClr val="000090"/>
                </a:solidFill>
                <a:latin typeface="+mn-lt"/>
              </a:rPr>
              <a:t>+</a:t>
            </a:r>
            <a:endParaRPr lang="it-IT" sz="2800" b="1" dirty="0">
              <a:solidFill>
                <a:srgbClr val="000090"/>
              </a:solidFill>
              <a:latin typeface="+mn-lt"/>
            </a:endParaRPr>
          </a:p>
        </p:txBody>
      </p:sp>
      <p:cxnSp>
        <p:nvCxnSpPr>
          <p:cNvPr id="12" name="Connettore 2 11"/>
          <p:cNvCxnSpPr/>
          <p:nvPr/>
        </p:nvCxnSpPr>
        <p:spPr bwMode="auto">
          <a:xfrm flipH="1" flipV="1">
            <a:off x="3966989" y="4274716"/>
            <a:ext cx="720080" cy="64807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Connettore 2 13"/>
          <p:cNvCxnSpPr/>
          <p:nvPr/>
        </p:nvCxnSpPr>
        <p:spPr bwMode="auto">
          <a:xfrm>
            <a:off x="6919317" y="5066804"/>
            <a:ext cx="0" cy="432048"/>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
        <p:nvSpPr>
          <p:cNvPr id="7" name="CasellaDiTesto 6"/>
          <p:cNvSpPr txBox="1"/>
          <p:nvPr/>
        </p:nvSpPr>
        <p:spPr>
          <a:xfrm>
            <a:off x="5623173" y="5570860"/>
            <a:ext cx="4541271" cy="415498"/>
          </a:xfrm>
          <a:prstGeom prst="rect">
            <a:avLst/>
          </a:prstGeom>
          <a:noFill/>
        </p:spPr>
        <p:txBody>
          <a:bodyPr wrap="none" rtlCol="0">
            <a:spAutoFit/>
          </a:bodyPr>
          <a:lstStyle/>
          <a:p>
            <a:r>
              <a:rPr lang="en-GB" b="1" dirty="0" smtClean="0">
                <a:solidFill>
                  <a:srgbClr val="800000"/>
                </a:solidFill>
                <a:latin typeface="+mj-lt"/>
              </a:rPr>
              <a:t>Implemented in the new Event  Builder</a:t>
            </a:r>
            <a:endParaRPr lang="en-GB" b="1" dirty="0">
              <a:solidFill>
                <a:srgbClr val="800000"/>
              </a:solidFill>
              <a:latin typeface="+mj-lt"/>
            </a:endParaRPr>
          </a:p>
        </p:txBody>
      </p:sp>
    </p:spTree>
    <p:extLst>
      <p:ext uri="{BB962C8B-B14F-4D97-AF65-F5344CB8AC3E}">
        <p14:creationId xmlns:p14="http://schemas.microsoft.com/office/powerpoint/2010/main" val="23290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6"/>
          <p:cNvGraphicFramePr>
            <a:graphicFrameLocks noGrp="1"/>
          </p:cNvGraphicFramePr>
          <p:nvPr>
            <p:extLst>
              <p:ext uri="{D42A27DB-BD31-4B8C-83A1-F6EECF244321}">
                <p14:modId xmlns:p14="http://schemas.microsoft.com/office/powerpoint/2010/main" val="2916786210"/>
              </p:ext>
            </p:extLst>
          </p:nvPr>
        </p:nvGraphicFramePr>
        <p:xfrm>
          <a:off x="798637" y="1322388"/>
          <a:ext cx="8640958" cy="4608509"/>
        </p:xfrm>
        <a:graphic>
          <a:graphicData uri="http://schemas.openxmlformats.org/drawingml/2006/table">
            <a:tbl>
              <a:tblPr firstRow="1" bandRow="1">
                <a:tableStyleId>{073A0DAA-6AF3-43AB-8588-CEC1D06C72B9}</a:tableStyleId>
              </a:tblPr>
              <a:tblGrid>
                <a:gridCol w="1574580"/>
                <a:gridCol w="1574580"/>
                <a:gridCol w="1574580"/>
                <a:gridCol w="1201651"/>
                <a:gridCol w="1298339"/>
                <a:gridCol w="1417228"/>
              </a:tblGrid>
              <a:tr h="624396">
                <a:tc>
                  <a:txBody>
                    <a:bodyPr/>
                    <a:lstStyle/>
                    <a:p>
                      <a:r>
                        <a:rPr lang="en-US" sz="1800" dirty="0" smtClean="0"/>
                        <a:t>State</a:t>
                      </a:r>
                    </a:p>
                    <a:p>
                      <a:r>
                        <a:rPr lang="en-US" sz="1800" dirty="0" err="1" smtClean="0"/>
                        <a:t>N(mass)J</a:t>
                      </a:r>
                      <a:r>
                        <a:rPr lang="en-US" sz="1800" baseline="30000" dirty="0" err="1" smtClean="0"/>
                        <a:t>P</a:t>
                      </a:r>
                      <a:endParaRPr lang="en-US" sz="1800" baseline="30000" dirty="0"/>
                    </a:p>
                  </a:txBody>
                  <a:tcPr marT="34290" marB="34290">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en-US" sz="1800" baseline="0" dirty="0" smtClean="0"/>
                        <a:t>PDG </a:t>
                      </a:r>
                    </a:p>
                    <a:p>
                      <a:pPr algn="ctr"/>
                      <a:r>
                        <a:rPr lang="en-US" sz="1800" baseline="0" dirty="0" smtClean="0"/>
                        <a:t>pre 2010</a:t>
                      </a:r>
                    </a:p>
                  </a:txBody>
                  <a:tcPr marT="34290" marB="34290">
                    <a:lnL w="12700" cap="flat" cmpd="sng" algn="ctr">
                      <a:solidFill>
                        <a:srgbClr val="000090"/>
                      </a:solidFill>
                      <a:prstDash val="solid"/>
                      <a:round/>
                      <a:headEnd type="none" w="med" len="med"/>
                      <a:tailEnd type="none" w="med" len="med"/>
                    </a:lnL>
                  </a:tcPr>
                </a:tc>
                <a:tc>
                  <a:txBody>
                    <a:bodyPr/>
                    <a:lstStyle/>
                    <a:p>
                      <a:pPr algn="ctr"/>
                      <a:r>
                        <a:rPr lang="en-US" sz="1800" dirty="0" smtClean="0"/>
                        <a:t>PDG</a:t>
                      </a:r>
                      <a:r>
                        <a:rPr lang="en-US" sz="1800" baseline="0" dirty="0" smtClean="0"/>
                        <a:t> 2018</a:t>
                      </a:r>
                      <a:endParaRPr lang="en-US" sz="1800" dirty="0" smtClean="0"/>
                    </a:p>
                  </a:txBody>
                  <a:tcPr marT="34290" marB="34290"/>
                </a:tc>
                <a:tc>
                  <a:txBody>
                    <a:bodyPr/>
                    <a:lstStyle/>
                    <a:p>
                      <a:pPr algn="ctr"/>
                      <a:r>
                        <a:rPr lang="en-US" sz="1800" dirty="0" smtClean="0"/>
                        <a:t>KΛ</a:t>
                      </a:r>
                    </a:p>
                    <a:p>
                      <a:pPr algn="ctr"/>
                      <a:endParaRPr lang="en-US" sz="1800" dirty="0"/>
                    </a:p>
                  </a:txBody>
                  <a:tcPr marT="34290" marB="34290"/>
                </a:tc>
                <a:tc>
                  <a:txBody>
                    <a:bodyPr/>
                    <a:lstStyle/>
                    <a:p>
                      <a:pPr algn="ctr"/>
                      <a:r>
                        <a:rPr lang="en-US" sz="1800" dirty="0" smtClean="0"/>
                        <a:t>KΣ</a:t>
                      </a:r>
                    </a:p>
                    <a:p>
                      <a:pPr algn="ctr"/>
                      <a:endParaRPr lang="en-US" sz="1800" dirty="0"/>
                    </a:p>
                  </a:txBody>
                  <a:tcPr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 Nγ</a:t>
                      </a:r>
                    </a:p>
                  </a:txBody>
                  <a:tcPr marT="34290" marB="34290"/>
                </a:tc>
              </a:tr>
              <a:tr h="474323">
                <a:tc>
                  <a:txBody>
                    <a:bodyPr/>
                    <a:lstStyle/>
                    <a:p>
                      <a:r>
                        <a:rPr lang="en-US" sz="1800" b="1" dirty="0" smtClean="0"/>
                        <a:t>N(1710)1/2</a:t>
                      </a:r>
                      <a:r>
                        <a:rPr lang="en-US" sz="1800" b="1" baseline="30000" dirty="0" smtClean="0"/>
                        <a:t>+</a:t>
                      </a:r>
                      <a:endParaRPr lang="en-US" sz="1800" b="1" baseline="30000" dirty="0"/>
                    </a:p>
                  </a:txBody>
                  <a:tcPr marT="34290" marB="34290">
                    <a:lnT w="12700" cap="flat" cmpd="sng" algn="ctr">
                      <a:solidFill>
                        <a:srgbClr val="000090"/>
                      </a:solidFill>
                      <a:prstDash val="solid"/>
                      <a:round/>
                      <a:headEnd type="none" w="med" len="med"/>
                      <a:tailEnd type="none" w="med" len="med"/>
                    </a:lnT>
                  </a:tcPr>
                </a:tc>
                <a:tc>
                  <a:txBody>
                    <a:bodyPr/>
                    <a:lstStyle/>
                    <a:p>
                      <a:pPr algn="ctr"/>
                      <a:r>
                        <a:rPr lang="en-US" sz="1800" b="0" dirty="0" smtClean="0"/>
                        <a:t>***</a:t>
                      </a:r>
                      <a:endParaRPr lang="en-US" sz="1800" b="0"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N(1880)1/2</a:t>
                      </a:r>
                      <a:r>
                        <a:rPr lang="en-US" sz="1800" b="1" baseline="30000" dirty="0" smtClean="0"/>
                        <a:t>+</a:t>
                      </a:r>
                    </a:p>
                  </a:txBody>
                  <a:tcPr marT="34290" marB="34290"/>
                </a:tc>
                <a:tc>
                  <a:txBody>
                    <a:bodyPr/>
                    <a:lstStyle/>
                    <a:p>
                      <a:pPr algn="ctr"/>
                      <a:r>
                        <a:rPr lang="en-US" sz="1800" b="1" baseline="0" dirty="0" smtClean="0"/>
                        <a:t> </a:t>
                      </a: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N(2100)1/2</a:t>
                      </a:r>
                      <a:r>
                        <a:rPr lang="en-US" sz="1800" b="1" baseline="30000" dirty="0" smtClean="0"/>
                        <a:t>+</a:t>
                      </a:r>
                    </a:p>
                  </a:txBody>
                  <a:tcPr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t>*</a:t>
                      </a:r>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a:t>
                      </a:r>
                    </a:p>
                  </a:txBody>
                  <a:tcPr marT="34290" marB="34290"/>
                </a:tc>
                <a:tc>
                  <a:txBody>
                    <a:bodyPr/>
                    <a:lstStyle/>
                    <a:p>
                      <a:pPr algn="ct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N(1895)1/2</a:t>
                      </a:r>
                      <a:r>
                        <a:rPr lang="en-US" sz="1800" b="1" baseline="30000" dirty="0" smtClean="0"/>
                        <a:t>-</a:t>
                      </a:r>
                    </a:p>
                  </a:txBody>
                  <a:tcPr marT="34290" marB="34290"/>
                </a:tc>
                <a:tc>
                  <a:txBody>
                    <a:bodyPr/>
                    <a:lstStyle/>
                    <a:p>
                      <a:pPr algn="ct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N(1900)3/2</a:t>
                      </a:r>
                      <a:r>
                        <a:rPr lang="en-US" sz="1800" b="1" baseline="30000" dirty="0" smtClean="0"/>
                        <a:t>+</a:t>
                      </a:r>
                    </a:p>
                  </a:txBody>
                  <a:tcPr marT="34290" marB="34290"/>
                </a:tc>
                <a:tc>
                  <a:txBody>
                    <a:bodyPr/>
                    <a:lstStyle/>
                    <a:p>
                      <a:pPr algn="ctr"/>
                      <a:r>
                        <a:rPr lang="en-US" sz="1800" b="1" dirty="0" smtClean="0"/>
                        <a:t>**</a:t>
                      </a: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N(1875)3/2</a:t>
                      </a:r>
                      <a:r>
                        <a:rPr lang="en-US" sz="1800" b="1" baseline="30000" dirty="0" smtClean="0"/>
                        <a:t>-</a:t>
                      </a:r>
                    </a:p>
                  </a:txBody>
                  <a:tcPr marT="34290" marB="34290"/>
                </a:tc>
                <a:tc>
                  <a:txBody>
                    <a:bodyPr/>
                    <a:lstStyle/>
                    <a:p>
                      <a:pPr algn="ct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N(2120)3/2</a:t>
                      </a:r>
                      <a:r>
                        <a:rPr lang="en-US" sz="1800" b="1" baseline="30000" dirty="0" smtClean="0"/>
                        <a:t>-</a:t>
                      </a:r>
                    </a:p>
                  </a:txBody>
                  <a:tcPr marT="34290" marB="34290"/>
                </a:tc>
                <a:tc>
                  <a:txBody>
                    <a:bodyPr/>
                    <a:lstStyle/>
                    <a:p>
                      <a:pPr algn="ct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4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N(2000)5/2</a:t>
                      </a:r>
                      <a:r>
                        <a:rPr lang="en-US" sz="1800" b="1" baseline="30000" dirty="0" smtClean="0"/>
                        <a:t>+</a:t>
                      </a:r>
                    </a:p>
                  </a:txBody>
                  <a:tcPr marT="34290" marB="34290"/>
                </a:tc>
                <a:tc>
                  <a:txBody>
                    <a:bodyPr/>
                    <a:lstStyle/>
                    <a:p>
                      <a:pPr algn="ctr"/>
                      <a:r>
                        <a:rPr lang="en-US" sz="1800" b="1" dirty="0" smtClean="0"/>
                        <a:t>*</a:t>
                      </a: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r h="4206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t>N(2060)5/2</a:t>
                      </a:r>
                      <a:r>
                        <a:rPr lang="en-US" sz="1800" b="1" baseline="30000" dirty="0" smtClean="0"/>
                        <a:t>-</a:t>
                      </a:r>
                    </a:p>
                  </a:txBody>
                  <a:tcPr marT="34290" marB="34290"/>
                </a:tc>
                <a:tc>
                  <a:txBody>
                    <a:bodyPr/>
                    <a:lstStyle/>
                    <a:p>
                      <a:pPr algn="ctr"/>
                      <a:endParaRPr lang="en-US" sz="1800" b="1" dirty="0"/>
                    </a:p>
                  </a:txBody>
                  <a:tcPr marT="34290" marB="34290"/>
                </a:tc>
                <a:tc>
                  <a:txBody>
                    <a:bodyPr/>
                    <a:lstStyle/>
                    <a:p>
                      <a:pPr algn="ctr"/>
                      <a:r>
                        <a:rPr lang="en-US" sz="1800" b="1" dirty="0" smtClean="0">
                          <a:solidFill>
                            <a:srgbClr val="008000"/>
                          </a:solidFill>
                        </a:rPr>
                        <a:t>***</a:t>
                      </a:r>
                      <a:endParaRPr lang="en-US" sz="1800" b="1" dirty="0">
                        <a:solidFill>
                          <a:srgbClr val="008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c>
                  <a:txBody>
                    <a:bodyPr/>
                    <a:lstStyle/>
                    <a:p>
                      <a:pPr algn="ctr"/>
                      <a:r>
                        <a:rPr lang="en-US" sz="1800" b="1" dirty="0" smtClean="0">
                          <a:solidFill>
                            <a:srgbClr val="FF0000"/>
                          </a:solidFill>
                        </a:rPr>
                        <a:t>***</a:t>
                      </a:r>
                      <a:endParaRPr lang="en-US" sz="1800" b="1" dirty="0">
                        <a:solidFill>
                          <a:srgbClr val="FF0000"/>
                        </a:solidFill>
                      </a:endParaRPr>
                    </a:p>
                  </a:txBody>
                  <a:tcPr marT="34290" marB="34290"/>
                </a:tc>
              </a:tr>
            </a:tbl>
          </a:graphicData>
        </a:graphic>
      </p:graphicFrame>
      <p:sp>
        <p:nvSpPr>
          <p:cNvPr id="2" name="Title 1"/>
          <p:cNvSpPr>
            <a:spLocks noGrp="1"/>
          </p:cNvSpPr>
          <p:nvPr>
            <p:ph type="title"/>
          </p:nvPr>
        </p:nvSpPr>
        <p:spPr>
          <a:xfrm>
            <a:off x="519115" y="97633"/>
            <a:ext cx="9712570" cy="718400"/>
          </a:xfrm>
          <a:ln>
            <a:noFill/>
          </a:ln>
        </p:spPr>
        <p:txBody>
          <a:bodyPr lIns="100735" tIns="50367" rIns="100735" bIns="50367">
            <a:normAutofit fontScale="90000"/>
          </a:bodyPr>
          <a:lstStyle/>
          <a:p>
            <a:r>
              <a:rPr lang="en-US" sz="4000" b="1" dirty="0">
                <a:solidFill>
                  <a:srgbClr val="000090"/>
                </a:solidFill>
              </a:rPr>
              <a:t>Evidence for New N* in KY </a:t>
            </a:r>
            <a:r>
              <a:rPr lang="en-US" sz="4000" b="1" dirty="0" smtClean="0">
                <a:solidFill>
                  <a:srgbClr val="000090"/>
                </a:solidFill>
              </a:rPr>
              <a:t>and other Final States</a:t>
            </a:r>
            <a:endParaRPr lang="en-US" sz="4000" b="1" dirty="0">
              <a:solidFill>
                <a:srgbClr val="000090"/>
              </a:solidFill>
            </a:endParaRPr>
          </a:p>
        </p:txBody>
      </p:sp>
      <p:sp>
        <p:nvSpPr>
          <p:cNvPr id="6" name="Slide Number Placeholder 5"/>
          <p:cNvSpPr>
            <a:spLocks noGrp="1"/>
          </p:cNvSpPr>
          <p:nvPr>
            <p:ph type="sldNum" sz="quarter" idx="12"/>
          </p:nvPr>
        </p:nvSpPr>
        <p:spPr/>
        <p:txBody>
          <a:bodyPr/>
          <a:lstStyle/>
          <a:p>
            <a:fld id="{EF9D244A-B824-BC42-98D2-9BEC7439D871}" type="slidenum">
              <a:rPr lang="en-US" smtClean="0"/>
              <a:pPr/>
              <a:t>33</a:t>
            </a:fld>
            <a:endParaRPr lang="en-US"/>
          </a:p>
        </p:txBody>
      </p:sp>
      <p:sp>
        <p:nvSpPr>
          <p:cNvPr id="8" name="TextBox 7"/>
          <p:cNvSpPr txBox="1"/>
          <p:nvPr/>
        </p:nvSpPr>
        <p:spPr>
          <a:xfrm>
            <a:off x="1230719" y="6218933"/>
            <a:ext cx="8032366" cy="440272"/>
          </a:xfrm>
          <a:prstGeom prst="rect">
            <a:avLst/>
          </a:prstGeom>
          <a:solidFill>
            <a:srgbClr val="FFFF00"/>
          </a:solidFill>
          <a:ln>
            <a:solidFill>
              <a:srgbClr val="000000"/>
            </a:solidFill>
          </a:ln>
        </p:spPr>
        <p:txBody>
          <a:bodyPr wrap="none" lIns="100735" tIns="50367" rIns="100735" bIns="50367" rtlCol="0">
            <a:spAutoFit/>
          </a:bodyPr>
          <a:lstStyle/>
          <a:p>
            <a:pPr algn="ctr"/>
            <a:r>
              <a:rPr lang="en-US" sz="2200" dirty="0">
                <a:solidFill>
                  <a:srgbClr val="000090"/>
                </a:solidFill>
                <a:latin typeface="+mn-lt"/>
              </a:rPr>
              <a:t>Study these states in </a:t>
            </a:r>
            <a:r>
              <a:rPr lang="en-US" sz="2200" dirty="0" err="1">
                <a:solidFill>
                  <a:srgbClr val="000090"/>
                </a:solidFill>
                <a:latin typeface="+mn-lt"/>
              </a:rPr>
              <a:t>electroproduction</a:t>
            </a:r>
            <a:r>
              <a:rPr lang="en-US" sz="2200" dirty="0">
                <a:solidFill>
                  <a:srgbClr val="000090"/>
                </a:solidFill>
                <a:latin typeface="+mn-lt"/>
              </a:rPr>
              <a:t> and extend to higher masses</a:t>
            </a:r>
          </a:p>
        </p:txBody>
      </p:sp>
      <p:sp>
        <p:nvSpPr>
          <p:cNvPr id="9" name="Rectangle 8"/>
          <p:cNvSpPr/>
          <p:nvPr/>
        </p:nvSpPr>
        <p:spPr>
          <a:xfrm>
            <a:off x="3966989" y="1322388"/>
            <a:ext cx="1499658" cy="4608512"/>
          </a:xfrm>
          <a:prstGeom prst="rect">
            <a:avLst/>
          </a:prstGeom>
          <a:noFill/>
          <a:ln w="28575" cap="flat" cmpd="sng" algn="ctr">
            <a:solidFill>
              <a:srgbClr val="4CE44B"/>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35" tIns="50367" rIns="100735" bIns="50367" rtlCol="0" anchor="ctr"/>
          <a:lstStyle/>
          <a:p>
            <a:pPr algn="ctr"/>
            <a:endParaRPr lang="en-US"/>
          </a:p>
        </p:txBody>
      </p:sp>
      <p:cxnSp>
        <p:nvCxnSpPr>
          <p:cNvPr id="11" name="Straight Connector 31"/>
          <p:cNvCxnSpPr/>
          <p:nvPr/>
        </p:nvCxnSpPr>
        <p:spPr>
          <a:xfrm>
            <a:off x="0" y="110636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Tree>
    <p:extLst>
      <p:ext uri="{BB962C8B-B14F-4D97-AF65-F5344CB8AC3E}">
        <p14:creationId xmlns:p14="http://schemas.microsoft.com/office/powerpoint/2010/main" val="571639755"/>
      </p:ext>
    </p:extLst>
  </p:cSld>
  <p:clrMapOvr>
    <a:masterClrMapping/>
  </p:clrMapOvr>
  <mc:AlternateContent xmlns:mc="http://schemas.openxmlformats.org/markup-compatibility/2006" xmlns:p14="http://schemas.microsoft.com/office/powerpoint/2010/main">
    <mc:Choice Requires="p14">
      <p:transition spd="med" p14:dur="700" advTm="2468">
        <p:fade/>
      </p:transition>
    </mc:Choice>
    <mc:Fallback xmlns="">
      <p:transition xmlns:p14="http://schemas.microsoft.com/office/powerpoint/2010/main" spd="med" advTm="246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1038227" y="80592"/>
            <a:ext cx="8824913" cy="968385"/>
          </a:xfrm>
          <a:ln>
            <a:noFill/>
          </a:ln>
        </p:spPr>
        <p:txBody>
          <a:bodyPr lIns="100735" tIns="50367" rIns="100735" bIns="50367">
            <a:normAutofit/>
          </a:bodyPr>
          <a:lstStyle/>
          <a:p>
            <a:r>
              <a:rPr lang="en-US" sz="4400" b="1" dirty="0">
                <a:solidFill>
                  <a:srgbClr val="000090"/>
                </a:solidFill>
              </a:rPr>
              <a:t>Studying Baryons in </a:t>
            </a:r>
            <a:r>
              <a:rPr lang="en-US" sz="4400" b="1" dirty="0" err="1" smtClean="0">
                <a:solidFill>
                  <a:srgbClr val="000090"/>
                </a:solidFill>
              </a:rPr>
              <a:t>γ</a:t>
            </a:r>
            <a:r>
              <a:rPr lang="en-US" sz="4400" b="1" dirty="0" smtClean="0">
                <a:solidFill>
                  <a:srgbClr val="000090"/>
                </a:solidFill>
                <a:ea typeface="Times New Roman" pitchFamily="-104" charset="0"/>
                <a:cs typeface="Times New Roman" pitchFamily="-104" charset="0"/>
              </a:rPr>
              <a:t>*</a:t>
            </a:r>
            <a:r>
              <a:rPr lang="en-US" sz="4400" b="1" dirty="0">
                <a:solidFill>
                  <a:srgbClr val="000090"/>
                </a:solidFill>
                <a:ea typeface="Times New Roman" pitchFamily="-104" charset="0"/>
                <a:cs typeface="Times New Roman" pitchFamily="-104" charset="0"/>
              </a:rPr>
              <a:t>p → </a:t>
            </a:r>
            <a:r>
              <a:rPr lang="en-US" sz="4400" b="1" dirty="0">
                <a:solidFill>
                  <a:srgbClr val="000090"/>
                </a:solidFill>
              </a:rPr>
              <a:t>K</a:t>
            </a:r>
            <a:r>
              <a:rPr lang="el-GR" sz="4400" b="1" dirty="0">
                <a:solidFill>
                  <a:srgbClr val="000090"/>
                </a:solidFill>
                <a:ea typeface="Times New Roman" pitchFamily="-104" charset="0"/>
                <a:cs typeface="Times New Roman" pitchFamily="-104" charset="0"/>
              </a:rPr>
              <a:t>Λ</a:t>
            </a:r>
            <a:r>
              <a:rPr lang="en-US" sz="4400" b="1" dirty="0">
                <a:solidFill>
                  <a:srgbClr val="000090"/>
                </a:solidFill>
              </a:rPr>
              <a:t>/</a:t>
            </a:r>
            <a:r>
              <a:rPr lang="el-GR" sz="4400" b="1" dirty="0">
                <a:solidFill>
                  <a:srgbClr val="000090"/>
                </a:solidFill>
                <a:ea typeface="Times New Roman" pitchFamily="-104" charset="0"/>
                <a:cs typeface="Times New Roman" pitchFamily="-104" charset="0"/>
              </a:rPr>
              <a:t>Σ</a:t>
            </a:r>
            <a:r>
              <a:rPr lang="en-US" sz="4400" b="1" dirty="0">
                <a:solidFill>
                  <a:srgbClr val="000090"/>
                </a:solidFill>
              </a:rPr>
              <a:t> ?</a:t>
            </a:r>
          </a:p>
        </p:txBody>
      </p:sp>
      <p:sp>
        <p:nvSpPr>
          <p:cNvPr id="664601" name="Text Box 25"/>
          <p:cNvSpPr txBox="1">
            <a:spLocks noChangeArrowheads="1"/>
          </p:cNvSpPr>
          <p:nvPr/>
        </p:nvSpPr>
        <p:spPr bwMode="auto">
          <a:xfrm>
            <a:off x="216706" y="6074916"/>
            <a:ext cx="10131000" cy="748049"/>
          </a:xfrm>
          <a:prstGeom prst="rect">
            <a:avLst/>
          </a:prstGeom>
          <a:noFill/>
          <a:ln w="9525">
            <a:noFill/>
            <a:miter lim="800000"/>
            <a:headEnd/>
            <a:tailEnd/>
          </a:ln>
          <a:effectLst/>
        </p:spPr>
        <p:txBody>
          <a:bodyPr wrap="square" lIns="100735" tIns="50367" rIns="100735" bIns="50367">
            <a:prstTxWarp prst="textNoShape">
              <a:avLst/>
            </a:prstTxWarp>
            <a:spAutoFit/>
          </a:bodyPr>
          <a:lstStyle/>
          <a:p>
            <a:pPr>
              <a:buClr>
                <a:srgbClr val="800000"/>
              </a:buClr>
              <a:buFont typeface="Wingdings" pitchFamily="-104" charset="2"/>
              <a:buChar char="Ø"/>
            </a:pPr>
            <a:r>
              <a:rPr lang="en-US" sz="2200" b="1" dirty="0">
                <a:solidFill>
                  <a:srgbClr val="000090"/>
                </a:solidFill>
                <a:latin typeface="Arial"/>
                <a:cs typeface="Arial"/>
              </a:rPr>
              <a:t> </a:t>
            </a:r>
            <a:r>
              <a:rPr lang="en-US" sz="2000" b="1" dirty="0">
                <a:solidFill>
                  <a:srgbClr val="000090"/>
                </a:solidFill>
                <a:latin typeface="Arial"/>
                <a:cs typeface="Arial"/>
              </a:rPr>
              <a:t>Strangeness electroproduction is a fertile ground in studying S=0 baryon states</a:t>
            </a:r>
            <a:r>
              <a:rPr lang="en-US" sz="2000" b="1" i="1" dirty="0">
                <a:solidFill>
                  <a:srgbClr val="FF0000"/>
                </a:solidFill>
                <a:latin typeface="Arial"/>
                <a:cs typeface="Arial"/>
              </a:rPr>
              <a:t> </a:t>
            </a:r>
            <a:r>
              <a:rPr lang="en-US" sz="2000" b="1" dirty="0">
                <a:solidFill>
                  <a:srgbClr val="000090"/>
                </a:solidFill>
                <a:latin typeface="Arial"/>
                <a:cs typeface="Arial"/>
              </a:rPr>
              <a:t>with masses above 1.6 </a:t>
            </a:r>
            <a:r>
              <a:rPr lang="en-US" sz="2000" b="1" dirty="0" err="1">
                <a:solidFill>
                  <a:srgbClr val="000090"/>
                </a:solidFill>
                <a:latin typeface="Arial"/>
                <a:cs typeface="Arial"/>
              </a:rPr>
              <a:t>GeV</a:t>
            </a:r>
            <a:r>
              <a:rPr lang="en-US" sz="2000" i="1" dirty="0">
                <a:solidFill>
                  <a:srgbClr val="000090"/>
                </a:solidFill>
                <a:latin typeface="Arial"/>
                <a:cs typeface="Arial"/>
              </a:rPr>
              <a:t>.</a:t>
            </a:r>
            <a:endParaRPr lang="en-US" sz="2000" dirty="0">
              <a:solidFill>
                <a:srgbClr val="000090"/>
              </a:solidFill>
              <a:latin typeface="Arial"/>
              <a:cs typeface="Arial"/>
            </a:endParaRPr>
          </a:p>
        </p:txBody>
      </p:sp>
      <p:grpSp>
        <p:nvGrpSpPr>
          <p:cNvPr id="20" name="Group 19"/>
          <p:cNvGrpSpPr>
            <a:grpSpLocks noChangeAspect="1"/>
          </p:cNvGrpSpPr>
          <p:nvPr/>
        </p:nvGrpSpPr>
        <p:grpSpPr>
          <a:xfrm>
            <a:off x="4570381" y="1215623"/>
            <a:ext cx="5712313" cy="4945094"/>
            <a:chOff x="2387228" y="1276195"/>
            <a:chExt cx="4267200" cy="3965730"/>
          </a:xfrm>
        </p:grpSpPr>
        <p:pic>
          <p:nvPicPr>
            <p:cNvPr id="664595" name="Picture 19" descr="backward_lambda"/>
            <p:cNvPicPr>
              <a:picLocks noChangeAspect="1" noChangeArrowheads="1"/>
            </p:cNvPicPr>
            <p:nvPr/>
          </p:nvPicPr>
          <p:blipFill>
            <a:blip r:embed="rId2">
              <a:lum contrast="12000"/>
            </a:blip>
            <a:srcRect/>
            <a:stretch>
              <a:fillRect/>
            </a:stretch>
          </p:blipFill>
          <p:spPr bwMode="auto">
            <a:xfrm>
              <a:off x="2387228" y="1573213"/>
              <a:ext cx="4267200" cy="3668712"/>
            </a:xfrm>
            <a:prstGeom prst="rect">
              <a:avLst/>
            </a:prstGeom>
            <a:noFill/>
          </p:spPr>
        </p:pic>
        <p:sp>
          <p:nvSpPr>
            <p:cNvPr id="664596" name="Line 20"/>
            <p:cNvSpPr>
              <a:spLocks noChangeShapeType="1"/>
            </p:cNvSpPr>
            <p:nvPr/>
          </p:nvSpPr>
          <p:spPr bwMode="auto">
            <a:xfrm flipV="1">
              <a:off x="4719266" y="3655402"/>
              <a:ext cx="0" cy="533400"/>
            </a:xfrm>
            <a:prstGeom prst="line">
              <a:avLst/>
            </a:prstGeom>
            <a:noFill/>
            <a:ln w="12700">
              <a:solidFill>
                <a:srgbClr val="FF0000"/>
              </a:solidFill>
              <a:round/>
              <a:headEnd/>
              <a:tailEnd type="triangle" w="med" len="med"/>
            </a:ln>
            <a:effectLst/>
          </p:spPr>
          <p:txBody>
            <a:bodyPr anchor="ctr">
              <a:prstTxWarp prst="textNoShape">
                <a:avLst/>
              </a:prstTxWarp>
              <a:spAutoFit/>
            </a:bodyPr>
            <a:lstStyle/>
            <a:p>
              <a:endParaRPr lang="en-US"/>
            </a:p>
          </p:txBody>
        </p:sp>
        <p:sp>
          <p:nvSpPr>
            <p:cNvPr id="664597" name="Line 21"/>
            <p:cNvSpPr>
              <a:spLocks noChangeShapeType="1"/>
            </p:cNvSpPr>
            <p:nvPr/>
          </p:nvSpPr>
          <p:spPr bwMode="auto">
            <a:xfrm flipV="1">
              <a:off x="3758828" y="3675345"/>
              <a:ext cx="0" cy="533400"/>
            </a:xfrm>
            <a:prstGeom prst="line">
              <a:avLst/>
            </a:prstGeom>
            <a:noFill/>
            <a:ln w="12700">
              <a:solidFill>
                <a:srgbClr val="FF0000"/>
              </a:solidFill>
              <a:round/>
              <a:headEnd/>
              <a:tailEnd type="triangle" w="med" len="med"/>
            </a:ln>
            <a:effectLst/>
          </p:spPr>
          <p:txBody>
            <a:bodyPr anchor="ctr">
              <a:prstTxWarp prst="textNoShape">
                <a:avLst/>
              </a:prstTxWarp>
              <a:spAutoFit/>
            </a:bodyPr>
            <a:lstStyle/>
            <a:p>
              <a:endParaRPr lang="en-US"/>
            </a:p>
          </p:txBody>
        </p:sp>
        <p:sp>
          <p:nvSpPr>
            <p:cNvPr id="664599" name="Text Box 23"/>
            <p:cNvSpPr txBox="1">
              <a:spLocks noChangeArrowheads="1"/>
            </p:cNvSpPr>
            <p:nvPr/>
          </p:nvSpPr>
          <p:spPr bwMode="auto">
            <a:xfrm>
              <a:off x="4162634" y="4327487"/>
              <a:ext cx="1238534" cy="211450"/>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1100" dirty="0">
                  <a:solidFill>
                    <a:srgbClr val="FF0000"/>
                  </a:solidFill>
                  <a:latin typeface="Comic Sans MS" pitchFamily="-104" charset="0"/>
                </a:rPr>
                <a:t> N(1900)3/2</a:t>
              </a:r>
              <a:r>
                <a:rPr lang="en-US" sz="1100" baseline="30000" dirty="0">
                  <a:solidFill>
                    <a:srgbClr val="FF0000"/>
                  </a:solidFill>
                  <a:latin typeface="Comic Sans MS" pitchFamily="-104" charset="0"/>
                </a:rPr>
                <a:t>+ </a:t>
              </a:r>
              <a:endParaRPr lang="en-US" sz="1100" dirty="0">
                <a:solidFill>
                  <a:srgbClr val="FF0000"/>
                </a:solidFill>
                <a:latin typeface="Comic Sans MS" pitchFamily="-104" charset="0"/>
              </a:endParaRPr>
            </a:p>
          </p:txBody>
        </p:sp>
        <p:sp>
          <p:nvSpPr>
            <p:cNvPr id="664600" name="Text Box 24"/>
            <p:cNvSpPr txBox="1">
              <a:spLocks noChangeArrowheads="1"/>
            </p:cNvSpPr>
            <p:nvPr/>
          </p:nvSpPr>
          <p:spPr bwMode="auto">
            <a:xfrm>
              <a:off x="3260139" y="4303176"/>
              <a:ext cx="1013291" cy="215366"/>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1100" cap="small" dirty="0">
                  <a:solidFill>
                    <a:srgbClr val="FF0000"/>
                  </a:solidFill>
                  <a:latin typeface="Comic Sans MS" pitchFamily="-104" charset="0"/>
                </a:rPr>
                <a:t>N(1710)1/2</a:t>
              </a:r>
              <a:r>
                <a:rPr lang="en-US" sz="1100" cap="small" baseline="30000" dirty="0">
                  <a:solidFill>
                    <a:srgbClr val="FF0000"/>
                  </a:solidFill>
                  <a:latin typeface="Comic Sans MS" pitchFamily="-104" charset="0"/>
                </a:rPr>
                <a:t>+</a:t>
              </a:r>
            </a:p>
          </p:txBody>
        </p:sp>
        <p:sp>
          <p:nvSpPr>
            <p:cNvPr id="664603" name="Text Box 27"/>
            <p:cNvSpPr txBox="1">
              <a:spLocks noChangeArrowheads="1"/>
            </p:cNvSpPr>
            <p:nvPr/>
          </p:nvSpPr>
          <p:spPr bwMode="auto">
            <a:xfrm>
              <a:off x="3454028" y="1276195"/>
              <a:ext cx="1993965" cy="394916"/>
            </a:xfrm>
            <a:prstGeom prst="rect">
              <a:avLst/>
            </a:prstGeom>
            <a:noFill/>
            <a:ln w="9525">
              <a:noFill/>
              <a:miter lim="800000"/>
              <a:headEnd/>
              <a:tailEnd/>
            </a:ln>
            <a:effectLst/>
          </p:spPr>
          <p:txBody>
            <a:bodyPr wrap="none">
              <a:prstTxWarp prst="textNoShape">
                <a:avLst/>
              </a:prstTxWarp>
              <a:spAutoFit/>
            </a:bodyPr>
            <a:lstStyle/>
            <a:p>
              <a:r>
                <a:rPr lang="en-US" sz="2600" b="1" dirty="0" err="1">
                  <a:solidFill>
                    <a:srgbClr val="800000"/>
                  </a:solidFill>
                  <a:latin typeface="+mn-lt"/>
                </a:rPr>
                <a:t>Electroproduction</a:t>
              </a:r>
              <a:endParaRPr lang="en-US" sz="2600" b="1" dirty="0">
                <a:solidFill>
                  <a:srgbClr val="800000"/>
                </a:solidFill>
                <a:latin typeface="+mn-lt"/>
              </a:endParaRPr>
            </a:p>
          </p:txBody>
        </p:sp>
      </p:grpSp>
      <p:sp>
        <p:nvSpPr>
          <p:cNvPr id="22" name="Slide Number Placeholder 21"/>
          <p:cNvSpPr>
            <a:spLocks noGrp="1"/>
          </p:cNvSpPr>
          <p:nvPr>
            <p:ph type="sldNum" sz="quarter" idx="12"/>
          </p:nvPr>
        </p:nvSpPr>
        <p:spPr/>
        <p:txBody>
          <a:bodyPr/>
          <a:lstStyle/>
          <a:p>
            <a:fld id="{7C838BDD-2A9B-A643-A699-54CA44B406CD}" type="slidenum">
              <a:rPr lang="en-US" smtClean="0"/>
              <a:pPr/>
              <a:t>34</a:t>
            </a:fld>
            <a:endParaRPr lang="en-US"/>
          </a:p>
        </p:txBody>
      </p:sp>
      <p:sp>
        <p:nvSpPr>
          <p:cNvPr id="16" name="Line 21"/>
          <p:cNvSpPr>
            <a:spLocks noChangeShapeType="1"/>
          </p:cNvSpPr>
          <p:nvPr/>
        </p:nvSpPr>
        <p:spPr bwMode="auto">
          <a:xfrm flipV="1">
            <a:off x="1927190" y="4267447"/>
            <a:ext cx="0" cy="665127"/>
          </a:xfrm>
          <a:prstGeom prst="line">
            <a:avLst/>
          </a:prstGeom>
          <a:noFill/>
          <a:ln w="12700">
            <a:solidFill>
              <a:srgbClr val="FF0000"/>
            </a:solidFill>
            <a:round/>
            <a:headEnd/>
            <a:tailEnd type="triangle" w="med" len="med"/>
          </a:ln>
          <a:effectLst/>
        </p:spPr>
        <p:txBody>
          <a:bodyPr lIns="100735" tIns="50367" rIns="100735" bIns="50367" anchor="ctr">
            <a:prstTxWarp prst="textNoShape">
              <a:avLst/>
            </a:prstTxWarp>
            <a:spAutoFit/>
          </a:bodyPr>
          <a:lstStyle/>
          <a:p>
            <a:endParaRPr lang="en-US"/>
          </a:p>
        </p:txBody>
      </p:sp>
      <p:sp>
        <p:nvSpPr>
          <p:cNvPr id="17" name="Line 21"/>
          <p:cNvSpPr>
            <a:spLocks noChangeShapeType="1"/>
          </p:cNvSpPr>
          <p:nvPr/>
        </p:nvSpPr>
        <p:spPr bwMode="auto">
          <a:xfrm flipV="1">
            <a:off x="3286239" y="4290535"/>
            <a:ext cx="0" cy="665127"/>
          </a:xfrm>
          <a:prstGeom prst="line">
            <a:avLst/>
          </a:prstGeom>
          <a:noFill/>
          <a:ln w="12700">
            <a:solidFill>
              <a:srgbClr val="FF0000"/>
            </a:solidFill>
            <a:round/>
            <a:headEnd/>
            <a:tailEnd type="triangle" w="med" len="med"/>
          </a:ln>
          <a:effectLst/>
        </p:spPr>
        <p:txBody>
          <a:bodyPr lIns="100735" tIns="50367" rIns="100735" bIns="50367" anchor="ctr">
            <a:prstTxWarp prst="textNoShape">
              <a:avLst/>
            </a:prstTxWarp>
            <a:spAutoFit/>
          </a:bodyPr>
          <a:lstStyle/>
          <a:p>
            <a:endParaRPr lang="en-US"/>
          </a:p>
        </p:txBody>
      </p:sp>
      <p:sp>
        <p:nvSpPr>
          <p:cNvPr id="18" name="Text Box 24"/>
          <p:cNvSpPr txBox="1">
            <a:spLocks noChangeArrowheads="1"/>
          </p:cNvSpPr>
          <p:nvPr/>
        </p:nvSpPr>
        <p:spPr bwMode="auto">
          <a:xfrm>
            <a:off x="1458082" y="5019487"/>
            <a:ext cx="1356448" cy="270995"/>
          </a:xfrm>
          <a:prstGeom prst="rect">
            <a:avLst/>
          </a:prstGeom>
          <a:solidFill>
            <a:schemeClr val="bg1"/>
          </a:solidFill>
          <a:ln w="9525">
            <a:noFill/>
            <a:miter lim="800000"/>
            <a:headEnd/>
            <a:tailEnd/>
          </a:ln>
          <a:effectLst/>
        </p:spPr>
        <p:txBody>
          <a:bodyPr wrap="square" lIns="100735" tIns="50367" rIns="100735" bIns="50367">
            <a:prstTxWarp prst="textNoShape">
              <a:avLst/>
            </a:prstTxWarp>
            <a:spAutoFit/>
          </a:bodyPr>
          <a:lstStyle/>
          <a:p>
            <a:pPr algn="ctr" eaLnBrk="0" hangingPunct="0"/>
            <a:r>
              <a:rPr lang="en-US" sz="1100" dirty="0">
                <a:solidFill>
                  <a:srgbClr val="FF0000"/>
                </a:solidFill>
                <a:latin typeface="Comic Sans MS" pitchFamily="-104" charset="0"/>
              </a:rPr>
              <a:t>N(1710)1/2</a:t>
            </a:r>
            <a:r>
              <a:rPr lang="en-US" sz="1100" baseline="30000" dirty="0">
                <a:solidFill>
                  <a:srgbClr val="FF0000"/>
                </a:solidFill>
                <a:latin typeface="Comic Sans MS" pitchFamily="-104" charset="0"/>
              </a:rPr>
              <a:t>+</a:t>
            </a:r>
          </a:p>
        </p:txBody>
      </p:sp>
      <p:sp>
        <p:nvSpPr>
          <p:cNvPr id="19" name="Text Box 23"/>
          <p:cNvSpPr txBox="1">
            <a:spLocks noChangeArrowheads="1"/>
          </p:cNvSpPr>
          <p:nvPr/>
        </p:nvSpPr>
        <p:spPr bwMode="auto">
          <a:xfrm>
            <a:off x="2598893" y="5019488"/>
            <a:ext cx="1201588" cy="301805"/>
          </a:xfrm>
          <a:prstGeom prst="rect">
            <a:avLst/>
          </a:prstGeom>
          <a:solidFill>
            <a:srgbClr val="FFFFFF"/>
          </a:solidFill>
          <a:ln w="9525">
            <a:noFill/>
            <a:miter lim="800000"/>
            <a:headEnd/>
            <a:tailEnd/>
          </a:ln>
          <a:effectLst/>
        </p:spPr>
        <p:txBody>
          <a:bodyPr wrap="square" lIns="100735" tIns="50367" rIns="100735" bIns="50367">
            <a:prstTxWarp prst="textNoShape">
              <a:avLst/>
            </a:prstTxWarp>
            <a:spAutoFit/>
          </a:bodyPr>
          <a:lstStyle/>
          <a:p>
            <a:pPr algn="ctr" eaLnBrk="0" hangingPunct="0"/>
            <a:r>
              <a:rPr lang="en-US" sz="1300" dirty="0">
                <a:solidFill>
                  <a:srgbClr val="FF0000"/>
                </a:solidFill>
                <a:latin typeface="Comic Sans MS" pitchFamily="-104" charset="0"/>
              </a:rPr>
              <a:t> </a:t>
            </a:r>
            <a:r>
              <a:rPr lang="en-US" sz="1100" dirty="0">
                <a:solidFill>
                  <a:srgbClr val="FF0000"/>
                </a:solidFill>
                <a:latin typeface="Comic Sans MS" pitchFamily="-104" charset="0"/>
              </a:rPr>
              <a:t>N(1900)3/2</a:t>
            </a:r>
            <a:r>
              <a:rPr lang="en-US" sz="1100" baseline="30000" dirty="0">
                <a:solidFill>
                  <a:srgbClr val="FF0000"/>
                </a:solidFill>
                <a:latin typeface="Comic Sans MS" pitchFamily="-104" charset="0"/>
              </a:rPr>
              <a:t>+ </a:t>
            </a:r>
            <a:endParaRPr lang="en-US" sz="1100" dirty="0">
              <a:solidFill>
                <a:srgbClr val="FF0000"/>
              </a:solidFill>
              <a:latin typeface="Comic Sans MS" pitchFamily="-104" charset="0"/>
            </a:endParaRPr>
          </a:p>
        </p:txBody>
      </p:sp>
      <p:cxnSp>
        <p:nvCxnSpPr>
          <p:cNvPr id="25" name="Straight Connector 24"/>
          <p:cNvCxnSpPr>
            <a:cxnSpLocks/>
          </p:cNvCxnSpPr>
          <p:nvPr/>
        </p:nvCxnSpPr>
        <p:spPr>
          <a:xfrm>
            <a:off x="4687069" y="1970461"/>
            <a:ext cx="0" cy="3528393"/>
          </a:xfrm>
          <a:prstGeom prst="line">
            <a:avLst/>
          </a:prstGeom>
          <a:ln w="3175" cap="flat" cmpd="sng" algn="ctr">
            <a:solidFill>
              <a:schemeClr val="bg2">
                <a:lumMod val="2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92417" y="1277694"/>
            <a:ext cx="2554016" cy="501827"/>
          </a:xfrm>
          <a:prstGeom prst="rect">
            <a:avLst/>
          </a:prstGeom>
          <a:noFill/>
        </p:spPr>
        <p:txBody>
          <a:bodyPr wrap="none" lIns="100735" tIns="50367" rIns="100735" bIns="50367" rtlCol="0">
            <a:spAutoFit/>
          </a:bodyPr>
          <a:lstStyle/>
          <a:p>
            <a:r>
              <a:rPr lang="en-US" sz="2600" b="1" dirty="0">
                <a:solidFill>
                  <a:srgbClr val="800000"/>
                </a:solidFill>
                <a:latin typeface="+mn-lt"/>
              </a:rPr>
              <a:t>Photoproduction</a:t>
            </a:r>
          </a:p>
        </p:txBody>
      </p: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pic>
        <p:nvPicPr>
          <p:cNvPr id="7" name="Immagine 6" descr="Schermata 2016-07-07 alle 11.47.4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8679" y="1970461"/>
            <a:ext cx="3578979" cy="3528393"/>
          </a:xfrm>
          <a:prstGeom prst="rect">
            <a:avLst/>
          </a:prstGeom>
        </p:spPr>
      </p:pic>
      <p:sp>
        <p:nvSpPr>
          <p:cNvPr id="9" name="CasellaDiTesto 8"/>
          <p:cNvSpPr txBox="1"/>
          <p:nvPr/>
        </p:nvSpPr>
        <p:spPr>
          <a:xfrm>
            <a:off x="582615" y="2186485"/>
            <a:ext cx="505498" cy="369302"/>
          </a:xfrm>
          <a:prstGeom prst="rect">
            <a:avLst/>
          </a:prstGeom>
          <a:noFill/>
        </p:spPr>
        <p:txBody>
          <a:bodyPr wrap="none" lIns="91412" tIns="45705" rIns="91412" bIns="45705" rtlCol="0">
            <a:spAutoFit/>
          </a:bodyPr>
          <a:lstStyle/>
          <a:p>
            <a:r>
              <a:rPr lang="it-IT" sz="1800" dirty="0">
                <a:latin typeface="Arial"/>
                <a:cs typeface="Arial"/>
              </a:rPr>
              <a:t>1.6</a:t>
            </a:r>
          </a:p>
        </p:txBody>
      </p:sp>
      <p:sp>
        <p:nvSpPr>
          <p:cNvPr id="29" name="CasellaDiTesto 28"/>
          <p:cNvSpPr txBox="1"/>
          <p:nvPr/>
        </p:nvSpPr>
        <p:spPr>
          <a:xfrm>
            <a:off x="582615" y="2546524"/>
            <a:ext cx="505498" cy="369302"/>
          </a:xfrm>
          <a:prstGeom prst="rect">
            <a:avLst/>
          </a:prstGeom>
          <a:noFill/>
        </p:spPr>
        <p:txBody>
          <a:bodyPr wrap="none" lIns="91412" tIns="45705" rIns="91412" bIns="45705" rtlCol="0">
            <a:spAutoFit/>
          </a:bodyPr>
          <a:lstStyle/>
          <a:p>
            <a:r>
              <a:rPr lang="it-IT" sz="1800" dirty="0">
                <a:latin typeface="Arial"/>
                <a:cs typeface="Arial"/>
              </a:rPr>
              <a:t>1.4</a:t>
            </a:r>
          </a:p>
        </p:txBody>
      </p:sp>
      <p:sp>
        <p:nvSpPr>
          <p:cNvPr id="30" name="CasellaDiTesto 29"/>
          <p:cNvSpPr txBox="1"/>
          <p:nvPr/>
        </p:nvSpPr>
        <p:spPr>
          <a:xfrm>
            <a:off x="582615" y="2906566"/>
            <a:ext cx="505498" cy="369302"/>
          </a:xfrm>
          <a:prstGeom prst="rect">
            <a:avLst/>
          </a:prstGeom>
          <a:noFill/>
        </p:spPr>
        <p:txBody>
          <a:bodyPr wrap="none" lIns="91412" tIns="45705" rIns="91412" bIns="45705" rtlCol="0">
            <a:spAutoFit/>
          </a:bodyPr>
          <a:lstStyle/>
          <a:p>
            <a:r>
              <a:rPr lang="it-IT" sz="1800" dirty="0">
                <a:latin typeface="Arial"/>
                <a:cs typeface="Arial"/>
              </a:rPr>
              <a:t>1.2</a:t>
            </a:r>
          </a:p>
        </p:txBody>
      </p:sp>
      <p:sp>
        <p:nvSpPr>
          <p:cNvPr id="31" name="CasellaDiTesto 30"/>
          <p:cNvSpPr txBox="1"/>
          <p:nvPr/>
        </p:nvSpPr>
        <p:spPr>
          <a:xfrm>
            <a:off x="582615" y="3338612"/>
            <a:ext cx="505498" cy="369302"/>
          </a:xfrm>
          <a:prstGeom prst="rect">
            <a:avLst/>
          </a:prstGeom>
          <a:noFill/>
        </p:spPr>
        <p:txBody>
          <a:bodyPr wrap="none" lIns="91412" tIns="45705" rIns="91412" bIns="45705" rtlCol="0">
            <a:spAutoFit/>
          </a:bodyPr>
          <a:lstStyle/>
          <a:p>
            <a:r>
              <a:rPr lang="it-IT" sz="1800" dirty="0">
                <a:latin typeface="Arial"/>
                <a:cs typeface="Arial"/>
              </a:rPr>
              <a:t>1.0</a:t>
            </a:r>
          </a:p>
        </p:txBody>
      </p:sp>
      <p:sp>
        <p:nvSpPr>
          <p:cNvPr id="32" name="CasellaDiTesto 31"/>
          <p:cNvSpPr txBox="1"/>
          <p:nvPr/>
        </p:nvSpPr>
        <p:spPr>
          <a:xfrm>
            <a:off x="582615" y="3698654"/>
            <a:ext cx="505498" cy="369302"/>
          </a:xfrm>
          <a:prstGeom prst="rect">
            <a:avLst/>
          </a:prstGeom>
          <a:noFill/>
        </p:spPr>
        <p:txBody>
          <a:bodyPr wrap="none" lIns="91412" tIns="45705" rIns="91412" bIns="45705" rtlCol="0">
            <a:spAutoFit/>
          </a:bodyPr>
          <a:lstStyle/>
          <a:p>
            <a:r>
              <a:rPr lang="it-IT" sz="1800" dirty="0">
                <a:latin typeface="Arial"/>
                <a:cs typeface="Arial"/>
              </a:rPr>
              <a:t>0.8</a:t>
            </a:r>
          </a:p>
        </p:txBody>
      </p:sp>
      <p:sp>
        <p:nvSpPr>
          <p:cNvPr id="33" name="CasellaDiTesto 32"/>
          <p:cNvSpPr txBox="1"/>
          <p:nvPr/>
        </p:nvSpPr>
        <p:spPr>
          <a:xfrm>
            <a:off x="582615" y="4130700"/>
            <a:ext cx="505498" cy="369302"/>
          </a:xfrm>
          <a:prstGeom prst="rect">
            <a:avLst/>
          </a:prstGeom>
          <a:noFill/>
        </p:spPr>
        <p:txBody>
          <a:bodyPr wrap="none" lIns="91412" tIns="45705" rIns="91412" bIns="45705" rtlCol="0">
            <a:spAutoFit/>
          </a:bodyPr>
          <a:lstStyle/>
          <a:p>
            <a:r>
              <a:rPr lang="it-IT" sz="1800" dirty="0">
                <a:latin typeface="Arial"/>
                <a:cs typeface="Arial"/>
              </a:rPr>
              <a:t>0.6</a:t>
            </a:r>
          </a:p>
        </p:txBody>
      </p:sp>
      <p:sp>
        <p:nvSpPr>
          <p:cNvPr id="34" name="CasellaDiTesto 33"/>
          <p:cNvSpPr txBox="1"/>
          <p:nvPr/>
        </p:nvSpPr>
        <p:spPr>
          <a:xfrm>
            <a:off x="582615" y="4490742"/>
            <a:ext cx="505498" cy="369302"/>
          </a:xfrm>
          <a:prstGeom prst="rect">
            <a:avLst/>
          </a:prstGeom>
          <a:noFill/>
        </p:spPr>
        <p:txBody>
          <a:bodyPr wrap="none" lIns="91412" tIns="45705" rIns="91412" bIns="45705" rtlCol="0">
            <a:spAutoFit/>
          </a:bodyPr>
          <a:lstStyle/>
          <a:p>
            <a:r>
              <a:rPr lang="it-IT" sz="1800" dirty="0">
                <a:latin typeface="Arial"/>
                <a:cs typeface="Arial"/>
              </a:rPr>
              <a:t>0.4</a:t>
            </a:r>
          </a:p>
        </p:txBody>
      </p:sp>
      <p:sp>
        <p:nvSpPr>
          <p:cNvPr id="35" name="CasellaDiTesto 34"/>
          <p:cNvSpPr txBox="1"/>
          <p:nvPr/>
        </p:nvSpPr>
        <p:spPr>
          <a:xfrm>
            <a:off x="582615" y="4922788"/>
            <a:ext cx="505498" cy="369302"/>
          </a:xfrm>
          <a:prstGeom prst="rect">
            <a:avLst/>
          </a:prstGeom>
          <a:noFill/>
        </p:spPr>
        <p:txBody>
          <a:bodyPr wrap="none" lIns="91412" tIns="45705" rIns="91412" bIns="45705" rtlCol="0">
            <a:spAutoFit/>
          </a:bodyPr>
          <a:lstStyle/>
          <a:p>
            <a:r>
              <a:rPr lang="it-IT" sz="1800" dirty="0">
                <a:latin typeface="Arial"/>
                <a:cs typeface="Arial"/>
              </a:rPr>
              <a:t>0.2</a:t>
            </a:r>
          </a:p>
        </p:txBody>
      </p:sp>
      <p:sp>
        <p:nvSpPr>
          <p:cNvPr id="36" name="CasellaDiTesto 35"/>
          <p:cNvSpPr txBox="1"/>
          <p:nvPr/>
        </p:nvSpPr>
        <p:spPr>
          <a:xfrm>
            <a:off x="942653" y="5498853"/>
            <a:ext cx="505498" cy="369302"/>
          </a:xfrm>
          <a:prstGeom prst="rect">
            <a:avLst/>
          </a:prstGeom>
          <a:noFill/>
        </p:spPr>
        <p:txBody>
          <a:bodyPr wrap="none" lIns="91412" tIns="45705" rIns="91412" bIns="45705" rtlCol="0">
            <a:spAutoFit/>
          </a:bodyPr>
          <a:lstStyle/>
          <a:p>
            <a:r>
              <a:rPr lang="it-IT" sz="1800" dirty="0">
                <a:latin typeface="Arial"/>
                <a:cs typeface="Arial"/>
              </a:rPr>
              <a:t>1.6</a:t>
            </a:r>
          </a:p>
        </p:txBody>
      </p:sp>
      <p:sp>
        <p:nvSpPr>
          <p:cNvPr id="37" name="CasellaDiTesto 36"/>
          <p:cNvSpPr txBox="1"/>
          <p:nvPr/>
        </p:nvSpPr>
        <p:spPr>
          <a:xfrm>
            <a:off x="2238797" y="5498853"/>
            <a:ext cx="505498" cy="369302"/>
          </a:xfrm>
          <a:prstGeom prst="rect">
            <a:avLst/>
          </a:prstGeom>
          <a:noFill/>
        </p:spPr>
        <p:txBody>
          <a:bodyPr wrap="none" lIns="91412" tIns="45705" rIns="91412" bIns="45705" rtlCol="0">
            <a:spAutoFit/>
          </a:bodyPr>
          <a:lstStyle/>
          <a:p>
            <a:r>
              <a:rPr lang="it-IT" sz="1800" dirty="0">
                <a:latin typeface="Arial"/>
                <a:cs typeface="Arial"/>
              </a:rPr>
              <a:t>1.8</a:t>
            </a:r>
          </a:p>
        </p:txBody>
      </p:sp>
      <p:sp>
        <p:nvSpPr>
          <p:cNvPr id="38" name="CasellaDiTesto 37"/>
          <p:cNvSpPr txBox="1"/>
          <p:nvPr/>
        </p:nvSpPr>
        <p:spPr>
          <a:xfrm>
            <a:off x="3606950" y="5498853"/>
            <a:ext cx="505498" cy="369302"/>
          </a:xfrm>
          <a:prstGeom prst="rect">
            <a:avLst/>
          </a:prstGeom>
          <a:noFill/>
        </p:spPr>
        <p:txBody>
          <a:bodyPr wrap="none" lIns="91412" tIns="45705" rIns="91412" bIns="45705" rtlCol="0">
            <a:spAutoFit/>
          </a:bodyPr>
          <a:lstStyle/>
          <a:p>
            <a:r>
              <a:rPr lang="it-IT" sz="1800" dirty="0">
                <a:latin typeface="Arial"/>
                <a:cs typeface="Arial"/>
              </a:rPr>
              <a:t>2.0</a:t>
            </a:r>
          </a:p>
        </p:txBody>
      </p:sp>
      <p:sp>
        <p:nvSpPr>
          <p:cNvPr id="10" name="CasellaDiTesto 9"/>
          <p:cNvSpPr txBox="1"/>
          <p:nvPr/>
        </p:nvSpPr>
        <p:spPr>
          <a:xfrm>
            <a:off x="2526829" y="5714876"/>
            <a:ext cx="1181978" cy="400079"/>
          </a:xfrm>
          <a:prstGeom prst="rect">
            <a:avLst/>
          </a:prstGeom>
          <a:noFill/>
        </p:spPr>
        <p:txBody>
          <a:bodyPr wrap="none" lIns="91412" tIns="45705" rIns="91412" bIns="45705" rtlCol="0">
            <a:spAutoFit/>
          </a:bodyPr>
          <a:lstStyle/>
          <a:p>
            <a:r>
              <a:rPr lang="en-US" sz="2000" dirty="0">
                <a:latin typeface="Arial"/>
                <a:cs typeface="Arial"/>
              </a:rPr>
              <a:t>W (</a:t>
            </a:r>
            <a:r>
              <a:rPr lang="en-US" sz="2000" dirty="0" err="1">
                <a:latin typeface="Arial"/>
                <a:cs typeface="Arial"/>
              </a:rPr>
              <a:t>GeV</a:t>
            </a:r>
            <a:r>
              <a:rPr lang="en-US" sz="2000" dirty="0">
                <a:latin typeface="Arial"/>
                <a:cs typeface="Arial"/>
              </a:rPr>
              <a:t>)</a:t>
            </a:r>
          </a:p>
        </p:txBody>
      </p:sp>
      <p:cxnSp>
        <p:nvCxnSpPr>
          <p:cNvPr id="40" name="Straight Connector 31"/>
          <p:cNvCxnSpPr/>
          <p:nvPr/>
        </p:nvCxnSpPr>
        <p:spPr>
          <a:xfrm>
            <a:off x="0" y="110636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483366"/>
      </p:ext>
    </p:extLst>
  </p:cSld>
  <p:clrMapOvr>
    <a:masterClrMapping/>
  </p:clrMapOvr>
  <mc:AlternateContent xmlns:mc="http://schemas.openxmlformats.org/markup-compatibility/2006" xmlns:p14="http://schemas.microsoft.com/office/powerpoint/2010/main">
    <mc:Choice Requires="p14">
      <p:transition spd="med" p14:dur="700" advTm="17820">
        <p:fade/>
      </p:transition>
    </mc:Choice>
    <mc:Fallback xmlns="">
      <p:transition xmlns:p14="http://schemas.microsoft.com/office/powerpoint/2010/main" spd="med" advTm="17820">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565" y="962348"/>
            <a:ext cx="10122694" cy="5544616"/>
          </a:xfrm>
        </p:spPr>
        <p:txBody>
          <a:bodyPr>
            <a:noAutofit/>
          </a:bodyPr>
          <a:lstStyle/>
          <a:p>
            <a:pPr marL="0" indent="0">
              <a:buNone/>
            </a:pPr>
            <a:r>
              <a:rPr lang="en-US" sz="2200" b="1" dirty="0">
                <a:latin typeface="Calibri" pitchFamily="34" charset="0"/>
              </a:rPr>
              <a:t>Hybrid hadrons </a:t>
            </a:r>
            <a:r>
              <a:rPr lang="en-US" sz="2200" dirty="0">
                <a:latin typeface="Calibri" pitchFamily="34" charset="0"/>
              </a:rPr>
              <a:t>with dominant </a:t>
            </a:r>
            <a:r>
              <a:rPr lang="en-US" sz="2200" dirty="0" err="1">
                <a:latin typeface="Calibri" pitchFamily="34" charset="0"/>
              </a:rPr>
              <a:t>gluonic</a:t>
            </a:r>
            <a:r>
              <a:rPr lang="en-US" sz="2200" dirty="0">
                <a:latin typeface="Calibri" pitchFamily="34" charset="0"/>
              </a:rPr>
              <a:t> contributions are predicted to exist by QCD.</a:t>
            </a:r>
          </a:p>
          <a:p>
            <a:pPr marL="0" indent="0">
              <a:buNone/>
            </a:pPr>
            <a:endParaRPr lang="en-US" sz="2200" dirty="0">
              <a:latin typeface="Calibri" pitchFamily="34" charset="0"/>
            </a:endParaRPr>
          </a:p>
          <a:p>
            <a:pPr marL="0" indent="0">
              <a:buNone/>
            </a:pPr>
            <a:r>
              <a:rPr lang="en-US" sz="2200" b="1" dirty="0">
                <a:solidFill>
                  <a:srgbClr val="800000"/>
                </a:solidFill>
                <a:latin typeface="Calibri" pitchFamily="34" charset="0"/>
              </a:rPr>
              <a:t>Experimentally:</a:t>
            </a:r>
          </a:p>
          <a:p>
            <a:pPr>
              <a:buFont typeface="Arial"/>
              <a:buChar char="•"/>
            </a:pPr>
            <a:r>
              <a:rPr lang="en-US" sz="2200" b="1" dirty="0">
                <a:solidFill>
                  <a:srgbClr val="000090"/>
                </a:solidFill>
                <a:latin typeface="Calibri" pitchFamily="34" charset="0"/>
              </a:rPr>
              <a:t>Hybrid mesons </a:t>
            </a:r>
            <a:r>
              <a:rPr lang="en-US" sz="2200" dirty="0">
                <a:solidFill>
                  <a:srgbClr val="000090"/>
                </a:solidFill>
                <a:latin typeface="Calibri" pitchFamily="34" charset="0"/>
              </a:rPr>
              <a:t>|</a:t>
            </a:r>
            <a:r>
              <a:rPr lang="en-US" sz="2200" dirty="0" err="1">
                <a:solidFill>
                  <a:srgbClr val="000090"/>
                </a:solidFill>
                <a:latin typeface="Calibri" pitchFamily="34" charset="0"/>
              </a:rPr>
              <a:t>qqg</a:t>
            </a:r>
            <a:r>
              <a:rPr lang="en-US" sz="2200" dirty="0">
                <a:solidFill>
                  <a:srgbClr val="000090"/>
                </a:solidFill>
                <a:latin typeface="Calibri" pitchFamily="34" charset="0"/>
              </a:rPr>
              <a:t>&gt; states may have exotic quantum numbers J</a:t>
            </a:r>
            <a:r>
              <a:rPr lang="en-US" sz="2200" baseline="30000" dirty="0">
                <a:solidFill>
                  <a:srgbClr val="000090"/>
                </a:solidFill>
                <a:latin typeface="Calibri" pitchFamily="34" charset="0"/>
              </a:rPr>
              <a:t>PC </a:t>
            </a:r>
            <a:r>
              <a:rPr lang="en-US" sz="2200" dirty="0">
                <a:solidFill>
                  <a:srgbClr val="000090"/>
                </a:solidFill>
                <a:latin typeface="Calibri" pitchFamily="34" charset="0"/>
              </a:rPr>
              <a:t>not available to pure |</a:t>
            </a:r>
            <a:r>
              <a:rPr lang="en-US" sz="2200" dirty="0" err="1">
                <a:solidFill>
                  <a:srgbClr val="000090"/>
                </a:solidFill>
                <a:latin typeface="Calibri" pitchFamily="34" charset="0"/>
              </a:rPr>
              <a:t>qq</a:t>
            </a:r>
            <a:r>
              <a:rPr lang="en-US" sz="2200" dirty="0">
                <a:solidFill>
                  <a:srgbClr val="000090"/>
                </a:solidFill>
                <a:latin typeface="Calibri" pitchFamily="34" charset="0"/>
              </a:rPr>
              <a:t>&gt; states 	 </a:t>
            </a:r>
            <a:r>
              <a:rPr lang="en-US" sz="2200" dirty="0" smtClean="0">
                <a:solidFill>
                  <a:srgbClr val="000090"/>
                </a:solidFill>
                <a:latin typeface="Calibri" pitchFamily="34" charset="0"/>
              </a:rPr>
              <a:t>            </a:t>
            </a:r>
            <a:r>
              <a:rPr lang="en-US" sz="2200" dirty="0" err="1" smtClean="0">
                <a:solidFill>
                  <a:srgbClr val="000090"/>
                </a:solidFill>
                <a:latin typeface="Calibri" pitchFamily="34" charset="0"/>
              </a:rPr>
              <a:t>GlueX</a:t>
            </a:r>
            <a:r>
              <a:rPr lang="en-US" sz="2200" dirty="0">
                <a:solidFill>
                  <a:srgbClr val="000090"/>
                </a:solidFill>
                <a:latin typeface="Calibri" pitchFamily="34" charset="0"/>
              </a:rPr>
              <a:t>, </a:t>
            </a:r>
            <a:r>
              <a:rPr lang="en-US" sz="2200" dirty="0" err="1">
                <a:solidFill>
                  <a:srgbClr val="000090"/>
                </a:solidFill>
                <a:latin typeface="Calibri" pitchFamily="34" charset="0"/>
              </a:rPr>
              <a:t>MesonEx</a:t>
            </a:r>
            <a:r>
              <a:rPr lang="en-US" sz="2200" dirty="0">
                <a:solidFill>
                  <a:srgbClr val="000090"/>
                </a:solidFill>
                <a:latin typeface="Calibri" pitchFamily="34" charset="0"/>
              </a:rPr>
              <a:t>, COMPASS, PANDA </a:t>
            </a:r>
            <a:r>
              <a:rPr lang="is-IS" sz="2200" dirty="0">
                <a:solidFill>
                  <a:srgbClr val="000090"/>
                </a:solidFill>
                <a:latin typeface="Calibri" pitchFamily="34" charset="0"/>
              </a:rPr>
              <a:t>….</a:t>
            </a:r>
            <a:endParaRPr lang="en-US" sz="2200" dirty="0">
              <a:solidFill>
                <a:srgbClr val="000090"/>
              </a:solidFill>
              <a:latin typeface="Calibri" pitchFamily="34" charset="0"/>
            </a:endParaRPr>
          </a:p>
          <a:p>
            <a:pPr>
              <a:buFont typeface="Arial"/>
              <a:buChar char="•"/>
            </a:pPr>
            <a:endParaRPr lang="en-US" sz="2200" dirty="0">
              <a:solidFill>
                <a:srgbClr val="000090"/>
              </a:solidFill>
              <a:latin typeface="Calibri" pitchFamily="34" charset="0"/>
            </a:endParaRPr>
          </a:p>
          <a:p>
            <a:pPr>
              <a:buFont typeface="Arial"/>
              <a:buChar char="•"/>
            </a:pPr>
            <a:r>
              <a:rPr lang="en-US" sz="2200" b="1" dirty="0">
                <a:solidFill>
                  <a:srgbClr val="000090"/>
                </a:solidFill>
                <a:latin typeface="Calibri" pitchFamily="34" charset="0"/>
              </a:rPr>
              <a:t>Hybrid baryons  </a:t>
            </a:r>
            <a:r>
              <a:rPr lang="en-US" sz="2200" dirty="0">
                <a:solidFill>
                  <a:srgbClr val="000090"/>
                </a:solidFill>
                <a:latin typeface="Calibri" pitchFamily="34" charset="0"/>
              </a:rPr>
              <a:t>|</a:t>
            </a:r>
            <a:r>
              <a:rPr lang="en-US" sz="2200" dirty="0" err="1">
                <a:solidFill>
                  <a:srgbClr val="000090"/>
                </a:solidFill>
                <a:latin typeface="Calibri" pitchFamily="34" charset="0"/>
              </a:rPr>
              <a:t>qqqg</a:t>
            </a:r>
            <a:r>
              <a:rPr lang="en-US" sz="2200" dirty="0">
                <a:solidFill>
                  <a:srgbClr val="000090"/>
                </a:solidFill>
                <a:latin typeface="Calibri" pitchFamily="34" charset="0"/>
              </a:rPr>
              <a:t>&gt; have the same quantum numbers J</a:t>
            </a:r>
            <a:r>
              <a:rPr lang="en-US" sz="2200" baseline="30000" dirty="0">
                <a:solidFill>
                  <a:srgbClr val="000090"/>
                </a:solidFill>
                <a:latin typeface="Calibri" pitchFamily="34" charset="0"/>
              </a:rPr>
              <a:t>P</a:t>
            </a:r>
            <a:r>
              <a:rPr lang="en-US" sz="2200" dirty="0">
                <a:solidFill>
                  <a:srgbClr val="000090"/>
                </a:solidFill>
                <a:latin typeface="Calibri" pitchFamily="34" charset="0"/>
              </a:rPr>
              <a:t> as |</a:t>
            </a:r>
            <a:r>
              <a:rPr lang="en-US" sz="2200" dirty="0" err="1">
                <a:solidFill>
                  <a:srgbClr val="000090"/>
                </a:solidFill>
                <a:latin typeface="Calibri" pitchFamily="34" charset="0"/>
              </a:rPr>
              <a:t>qqq</a:t>
            </a:r>
            <a:r>
              <a:rPr lang="en-US" sz="2200" dirty="0">
                <a:solidFill>
                  <a:srgbClr val="000090"/>
                </a:solidFill>
                <a:latin typeface="Calibri" pitchFamily="34" charset="0"/>
              </a:rPr>
              <a:t>&gt;	 </a:t>
            </a:r>
            <a:r>
              <a:rPr lang="en-US" sz="2200" dirty="0" smtClean="0">
                <a:solidFill>
                  <a:srgbClr val="000090"/>
                </a:solidFill>
                <a:latin typeface="Calibri" pitchFamily="34" charset="0"/>
              </a:rPr>
              <a:t>exclusive </a:t>
            </a:r>
            <a:r>
              <a:rPr lang="en-US" sz="2200" dirty="0" err="1" smtClean="0">
                <a:solidFill>
                  <a:srgbClr val="000090"/>
                </a:solidFill>
                <a:latin typeface="Calibri" pitchFamily="34" charset="0"/>
              </a:rPr>
              <a:t>electroproduction</a:t>
            </a:r>
            <a:r>
              <a:rPr lang="en-US" sz="2200" dirty="0" smtClean="0">
                <a:solidFill>
                  <a:srgbClr val="000090"/>
                </a:solidFill>
                <a:latin typeface="Calibri" pitchFamily="34" charset="0"/>
              </a:rPr>
              <a:t> </a:t>
            </a:r>
            <a:r>
              <a:rPr lang="en-US" sz="2200" dirty="0">
                <a:solidFill>
                  <a:srgbClr val="000090"/>
                </a:solidFill>
                <a:latin typeface="Calibri" pitchFamily="34" charset="0"/>
              </a:rPr>
              <a:t>with CLAS12 (Hall B). </a:t>
            </a:r>
          </a:p>
          <a:p>
            <a:pPr marL="0" indent="0">
              <a:spcBef>
                <a:spcPts val="1728"/>
              </a:spcBef>
              <a:buNone/>
            </a:pPr>
            <a:r>
              <a:rPr lang="en-US" sz="2200" b="1" dirty="0">
                <a:solidFill>
                  <a:srgbClr val="800000"/>
                </a:solidFill>
                <a:latin typeface="Calibri" pitchFamily="34" charset="0"/>
              </a:rPr>
              <a:t>Theoretical predictions:</a:t>
            </a:r>
          </a:p>
          <a:p>
            <a:pPr>
              <a:buFont typeface="Arial"/>
              <a:buChar char="•"/>
            </a:pPr>
            <a:endParaRPr lang="en-US" sz="1000" dirty="0">
              <a:solidFill>
                <a:srgbClr val="000090"/>
              </a:solidFill>
              <a:latin typeface="Calibri" pitchFamily="34" charset="0"/>
            </a:endParaRPr>
          </a:p>
          <a:p>
            <a:pPr lvl="4">
              <a:buFont typeface="Wingdings" charset="2"/>
              <a:buChar char="²"/>
            </a:pPr>
            <a:r>
              <a:rPr lang="en-US" sz="2200" dirty="0">
                <a:solidFill>
                  <a:srgbClr val="000090"/>
                </a:solidFill>
                <a:latin typeface="Calibri" pitchFamily="34" charset="0"/>
              </a:rPr>
              <a:t> MIT bag model - </a:t>
            </a:r>
            <a:r>
              <a:rPr lang="en-US" sz="1800" dirty="0"/>
              <a:t>T. Barnes and F. Close, Phys. </a:t>
            </a:r>
            <a:r>
              <a:rPr lang="en-US" sz="1800" dirty="0" err="1"/>
              <a:t>Lett</a:t>
            </a:r>
            <a:r>
              <a:rPr lang="en-US" sz="1800" dirty="0"/>
              <a:t>. 123B, 89 (1983).</a:t>
            </a:r>
          </a:p>
          <a:p>
            <a:pPr lvl="4">
              <a:buFont typeface="Wingdings" charset="2"/>
              <a:buChar char="²"/>
            </a:pPr>
            <a:r>
              <a:rPr lang="en-US" sz="2200" dirty="0">
                <a:solidFill>
                  <a:srgbClr val="000090"/>
                </a:solidFill>
                <a:latin typeface="Calibri" pitchFamily="34" charset="0"/>
              </a:rPr>
              <a:t> QCD Sum Rule - </a:t>
            </a:r>
            <a:r>
              <a:rPr lang="en-US" sz="1800" dirty="0"/>
              <a:t>L. </a:t>
            </a:r>
            <a:r>
              <a:rPr lang="en-US" sz="1800" dirty="0" err="1"/>
              <a:t>Kisslinger</a:t>
            </a:r>
            <a:r>
              <a:rPr lang="en-US" sz="1800" dirty="0"/>
              <a:t> and Z. Li, Phys. Rev. D 51, R5986 (1995).</a:t>
            </a:r>
          </a:p>
          <a:p>
            <a:pPr lvl="4">
              <a:buFont typeface="Wingdings" charset="2"/>
              <a:buChar char="²"/>
            </a:pPr>
            <a:r>
              <a:rPr lang="en-US" sz="2200" dirty="0">
                <a:solidFill>
                  <a:srgbClr val="000090"/>
                </a:solidFill>
                <a:latin typeface="Calibri" pitchFamily="34" charset="0"/>
              </a:rPr>
              <a:t> Flux Tube model - </a:t>
            </a:r>
            <a:r>
              <a:rPr lang="en-US" sz="1800" dirty="0"/>
              <a:t>S. </a:t>
            </a:r>
            <a:r>
              <a:rPr lang="en-US" sz="1800" dirty="0" err="1"/>
              <a:t>Capstick</a:t>
            </a:r>
            <a:r>
              <a:rPr lang="en-US" sz="1800" dirty="0"/>
              <a:t> and P. R. Page, Phys. Rev. C 66, 065204 </a:t>
            </a:r>
            <a:r>
              <a:rPr lang="is-IS" sz="1800" dirty="0"/>
              <a:t>(2002).</a:t>
            </a:r>
            <a:endParaRPr lang="is-IS" sz="1800" dirty="0" smtClean="0"/>
          </a:p>
          <a:p>
            <a:pPr lvl="4">
              <a:buFont typeface="Wingdings" charset="2"/>
              <a:buChar char="²"/>
            </a:pPr>
            <a:r>
              <a:rPr lang="is-IS" sz="2200" dirty="0" smtClean="0">
                <a:solidFill>
                  <a:srgbClr val="000090"/>
                </a:solidFill>
                <a:latin typeface="Calibri" pitchFamily="34" charset="0"/>
              </a:rPr>
              <a:t> LQCD</a:t>
            </a:r>
            <a:r>
              <a:rPr lang="is-IS" sz="1800" dirty="0" smtClean="0">
                <a:solidFill>
                  <a:srgbClr val="000090"/>
                </a:solidFill>
                <a:latin typeface="Calibri" pitchFamily="34" charset="0"/>
              </a:rPr>
              <a:t> </a:t>
            </a:r>
            <a:r>
              <a:rPr lang="is-IS" sz="1800" dirty="0">
                <a:solidFill>
                  <a:srgbClr val="000090"/>
                </a:solidFill>
                <a:latin typeface="Calibri" pitchFamily="34" charset="0"/>
              </a:rPr>
              <a:t>- </a:t>
            </a:r>
            <a:r>
              <a:rPr lang="en-US" sz="1800" dirty="0">
                <a:solidFill>
                  <a:srgbClr val="000000"/>
                </a:solidFill>
              </a:rPr>
              <a:t>J.J. </a:t>
            </a:r>
            <a:r>
              <a:rPr lang="en-US" sz="1800" dirty="0" err="1">
                <a:solidFill>
                  <a:srgbClr val="000000"/>
                </a:solidFill>
              </a:rPr>
              <a:t>Dudek</a:t>
            </a:r>
            <a:r>
              <a:rPr lang="en-US" sz="1800" dirty="0">
                <a:solidFill>
                  <a:srgbClr val="000000"/>
                </a:solidFill>
              </a:rPr>
              <a:t> and R.G. Edwards,  PRD85, 054016 (2012).</a:t>
            </a:r>
          </a:p>
          <a:p>
            <a:pPr lvl="4">
              <a:buFont typeface="Wingdings" charset="2"/>
              <a:buChar char="²"/>
            </a:pPr>
            <a:endParaRPr lang="en-US" sz="1800" dirty="0">
              <a:solidFill>
                <a:srgbClr val="000090"/>
              </a:solidFill>
              <a:latin typeface="Calibri" pitchFamily="34" charset="0"/>
            </a:endParaRPr>
          </a:p>
          <a:p>
            <a:pPr marL="0" indent="92047">
              <a:buNone/>
            </a:pPr>
            <a:r>
              <a:rPr lang="en-US" sz="2400" dirty="0">
                <a:solidFill>
                  <a:srgbClr val="0000FF"/>
                </a:solidFill>
                <a:latin typeface="Calibri" pitchFamily="34" charset="0"/>
              </a:rPr>
              <a:t>					</a:t>
            </a:r>
          </a:p>
        </p:txBody>
      </p:sp>
      <p:sp>
        <p:nvSpPr>
          <p:cNvPr id="2" name="Title 1"/>
          <p:cNvSpPr>
            <a:spLocks noGrp="1"/>
          </p:cNvSpPr>
          <p:nvPr>
            <p:ph type="title"/>
          </p:nvPr>
        </p:nvSpPr>
        <p:spPr>
          <a:xfrm>
            <a:off x="0" y="0"/>
            <a:ext cx="10382250" cy="886513"/>
          </a:xfrm>
        </p:spPr>
        <p:txBody>
          <a:bodyPr>
            <a:noAutofit/>
          </a:bodyPr>
          <a:lstStyle/>
          <a:p>
            <a:r>
              <a:rPr lang="en-US" sz="2800" b="1" dirty="0">
                <a:solidFill>
                  <a:srgbClr val="800000"/>
                </a:solidFill>
                <a:latin typeface="Calibri" pitchFamily="34" charset="0"/>
              </a:rPr>
              <a:t>Hybrid Baryons: Baryons with </a:t>
            </a:r>
            <a:r>
              <a:rPr lang="en-US" sz="2800" b="1" dirty="0" smtClean="0">
                <a:solidFill>
                  <a:srgbClr val="800000"/>
                </a:solidFill>
                <a:latin typeface="Calibri" pitchFamily="34" charset="0"/>
              </a:rPr>
              <a:t>Glue as a Structural Component</a:t>
            </a:r>
            <a:endParaRPr lang="en-US" sz="2800" b="1" dirty="0">
              <a:solidFill>
                <a:srgbClr val="800000"/>
              </a:solidFill>
              <a:latin typeface="Calibri" pitchFamily="34" charset="0"/>
            </a:endParaRPr>
          </a:p>
        </p:txBody>
      </p:sp>
      <p:sp>
        <p:nvSpPr>
          <p:cNvPr id="18" name="Footer Placeholder 17"/>
          <p:cNvSpPr>
            <a:spLocks noGrp="1"/>
          </p:cNvSpPr>
          <p:nvPr>
            <p:ph type="ftr" sz="quarter" idx="3"/>
          </p:nvPr>
        </p:nvSpPr>
        <p:spPr>
          <a:xfrm>
            <a:off x="1662733" y="6939012"/>
            <a:ext cx="6696744" cy="314276"/>
          </a:xfrm>
        </p:spPr>
        <p:txBody>
          <a:bodyPr/>
          <a:lstStyle/>
          <a:p>
            <a:r>
              <a:rPr lang="en-US" smtClean="0">
                <a:solidFill>
                  <a:srgbClr val="800000"/>
                </a:solidFill>
              </a:rPr>
              <a:t>CLAS Collaboration Meeting   -  March 25th  2020                         Annalisa D’Angelo – Run Group K Status Update</a:t>
            </a:r>
            <a:endParaRPr lang="en-US">
              <a:solidFill>
                <a:srgbClr val="800000"/>
              </a:solidFill>
            </a:endParaRPr>
          </a:p>
        </p:txBody>
      </p:sp>
      <p:cxnSp>
        <p:nvCxnSpPr>
          <p:cNvPr id="14"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3"/>
          <p:cNvSpPr>
            <a:spLocks noGrp="1"/>
          </p:cNvSpPr>
          <p:nvPr>
            <p:ph type="sldNum" sz="quarter" idx="12"/>
          </p:nvPr>
        </p:nvSpPr>
        <p:spPr/>
        <p:txBody>
          <a:bodyPr/>
          <a:lstStyle/>
          <a:p>
            <a:fld id="{B2E123A2-8C0A-B24D-ABFA-7CF5F3B53C08}" type="slidenum">
              <a:rPr lang="en-US" smtClean="0"/>
              <a:pPr/>
              <a:t>35</a:t>
            </a:fld>
            <a:endParaRPr lang="en-US"/>
          </a:p>
        </p:txBody>
      </p:sp>
      <p:cxnSp>
        <p:nvCxnSpPr>
          <p:cNvPr id="7" name="Connettore 1 6"/>
          <p:cNvCxnSpPr/>
          <p:nvPr/>
        </p:nvCxnSpPr>
        <p:spPr bwMode="auto">
          <a:xfrm>
            <a:off x="2670845" y="2330500"/>
            <a:ext cx="144016" cy="0"/>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Connettore 1 8"/>
          <p:cNvCxnSpPr/>
          <p:nvPr/>
        </p:nvCxnSpPr>
        <p:spPr bwMode="auto">
          <a:xfrm>
            <a:off x="1446709" y="2618532"/>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Connettore 2 10"/>
          <p:cNvCxnSpPr/>
          <p:nvPr/>
        </p:nvCxnSpPr>
        <p:spPr bwMode="auto">
          <a:xfrm>
            <a:off x="2742855" y="2762548"/>
            <a:ext cx="720080"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5" name="Connettore 2 14"/>
          <p:cNvCxnSpPr/>
          <p:nvPr/>
        </p:nvCxnSpPr>
        <p:spPr bwMode="auto">
          <a:xfrm>
            <a:off x="8647511" y="3554636"/>
            <a:ext cx="720080"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555984305"/>
      </p:ext>
    </p:extLst>
  </p:cSld>
  <p:clrMapOvr>
    <a:masterClrMapping/>
  </p:clrMapOvr>
  <mc:AlternateContent xmlns:mc="http://schemas.openxmlformats.org/markup-compatibility/2006" xmlns:p14="http://schemas.microsoft.com/office/powerpoint/2010/main">
    <mc:Choice Requires="p14">
      <p:transition spd="med" p14:dur="700" advTm="99195">
        <p:fade/>
      </p:transition>
    </mc:Choice>
    <mc:Fallback xmlns="">
      <p:transition xmlns:p14="http://schemas.microsoft.com/office/powerpoint/2010/main" spd="med" advTm="99195">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proce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8637" y="1106364"/>
            <a:ext cx="3295650" cy="2981325"/>
          </a:xfrm>
          <a:prstGeom prst="rect">
            <a:avLst/>
          </a:prstGeom>
        </p:spPr>
      </p:pic>
      <p:pic>
        <p:nvPicPr>
          <p:cNvPr id="21" name="Immagine 20"/>
          <p:cNvPicPr>
            <a:picLocks noChangeAspect="1"/>
          </p:cNvPicPr>
          <p:nvPr/>
        </p:nvPicPr>
        <p:blipFill>
          <a:blip r:embed="rId5"/>
          <a:stretch>
            <a:fillRect/>
          </a:stretch>
        </p:blipFill>
        <p:spPr>
          <a:xfrm>
            <a:off x="6343253" y="746324"/>
            <a:ext cx="3888432" cy="2550244"/>
          </a:xfrm>
          <a:prstGeom prst="rect">
            <a:avLst/>
          </a:prstGeom>
        </p:spPr>
      </p:pic>
      <p:sp>
        <p:nvSpPr>
          <p:cNvPr id="2" name="Title 1"/>
          <p:cNvSpPr>
            <a:spLocks noGrp="1"/>
          </p:cNvSpPr>
          <p:nvPr>
            <p:ph type="title"/>
          </p:nvPr>
        </p:nvSpPr>
        <p:spPr>
          <a:xfrm>
            <a:off x="519115" y="3"/>
            <a:ext cx="9344025" cy="763102"/>
          </a:xfrm>
        </p:spPr>
        <p:txBody>
          <a:bodyPr>
            <a:normAutofit/>
          </a:bodyPr>
          <a:lstStyle/>
          <a:p>
            <a:r>
              <a:rPr lang="en-US" sz="3600" b="1" dirty="0">
                <a:solidFill>
                  <a:srgbClr val="000090"/>
                </a:solidFill>
                <a:latin typeface="+mn-lt"/>
                <a:cs typeface="Arial"/>
              </a:rPr>
              <a:t>The Experiment</a:t>
            </a:r>
          </a:p>
        </p:txBody>
      </p:sp>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March 25th  2020                         Annalisa D’Angelo – Run Group K Status Update</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Rettangolo 2"/>
          <p:cNvSpPr/>
          <p:nvPr/>
        </p:nvSpPr>
        <p:spPr>
          <a:xfrm>
            <a:off x="366589" y="4274718"/>
            <a:ext cx="9865096" cy="2554515"/>
          </a:xfrm>
          <a:prstGeom prst="rect">
            <a:avLst/>
          </a:prstGeom>
        </p:spPr>
        <p:txBody>
          <a:bodyPr wrap="square" lIns="91412" tIns="45705" rIns="91412" bIns="45705">
            <a:spAutoFit/>
          </a:bodyPr>
          <a:lstStyle/>
          <a:p>
            <a:r>
              <a:rPr lang="en-US" sz="2000" b="1" dirty="0">
                <a:latin typeface="Calibri" pitchFamily="34" charset="0"/>
              </a:rPr>
              <a:t>Scattered electrons </a:t>
            </a:r>
            <a:r>
              <a:rPr lang="en-US" sz="2000" b="1" dirty="0" smtClean="0">
                <a:latin typeface="Calibri" pitchFamily="34" charset="0"/>
              </a:rPr>
              <a:t>and photons are detected</a:t>
            </a:r>
            <a:r>
              <a:rPr lang="en-US" sz="2000" b="1" dirty="0">
                <a:latin typeface="Calibri" pitchFamily="34" charset="0"/>
              </a:rPr>
              <a:t>:</a:t>
            </a:r>
          </a:p>
          <a:p>
            <a:pPr marL="796678" indent="192028">
              <a:buFont typeface="Arial"/>
              <a:buChar char="•"/>
            </a:pPr>
            <a:r>
              <a:rPr lang="en-US" sz="2000" dirty="0">
                <a:solidFill>
                  <a:srgbClr val="000090"/>
                </a:solidFill>
                <a:latin typeface="Calibri" pitchFamily="34" charset="0"/>
              </a:rPr>
              <a:t>in the Forward Tagger for angles from 2.5° to 4.5°</a:t>
            </a:r>
          </a:p>
          <a:p>
            <a:pPr marL="796678" indent="192028">
              <a:buFont typeface="Arial"/>
              <a:buChar char="•"/>
            </a:pPr>
            <a:r>
              <a:rPr lang="en-US" sz="2000" dirty="0">
                <a:solidFill>
                  <a:srgbClr val="000090"/>
                </a:solidFill>
                <a:latin typeface="Calibri" pitchFamily="34" charset="0"/>
              </a:rPr>
              <a:t>in the Forward Detector of CLAS12 for scattering angles greater than about 6°</a:t>
            </a:r>
          </a:p>
          <a:p>
            <a:r>
              <a:rPr lang="en-US" sz="2000" b="1" dirty="0">
                <a:latin typeface="Calibri" pitchFamily="34" charset="0"/>
              </a:rPr>
              <a:t>Charged hadrons </a:t>
            </a:r>
            <a:r>
              <a:rPr lang="en-US" sz="2000" b="1" dirty="0" smtClean="0">
                <a:latin typeface="Calibri" pitchFamily="34" charset="0"/>
              </a:rPr>
              <a:t>are measured </a:t>
            </a:r>
            <a:r>
              <a:rPr lang="en-US" sz="2000" b="1" dirty="0">
                <a:latin typeface="Calibri" pitchFamily="34" charset="0"/>
              </a:rPr>
              <a:t>in the full range from 6° to 130°</a:t>
            </a:r>
          </a:p>
          <a:p>
            <a:endParaRPr lang="en-US" sz="2000" dirty="0">
              <a:solidFill>
                <a:prstClr val="black"/>
              </a:solidFill>
              <a:latin typeface="Calibri" pitchFamily="34" charset="0"/>
            </a:endParaRPr>
          </a:p>
          <a:p>
            <a:endParaRPr lang="en-US" sz="2000" dirty="0">
              <a:solidFill>
                <a:prstClr val="black"/>
              </a:solidFill>
              <a:latin typeface="Calibri" pitchFamily="34" charset="0"/>
            </a:endParaRPr>
          </a:p>
          <a:p>
            <a:r>
              <a:rPr lang="en-US" sz="2000" dirty="0">
                <a:solidFill>
                  <a:prstClr val="black"/>
                </a:solidFill>
                <a:latin typeface="Calibri" pitchFamily="34" charset="0"/>
              </a:rPr>
              <a:t>FT allows to probe the </a:t>
            </a:r>
            <a:r>
              <a:rPr lang="en-US" sz="2000" b="1" dirty="0">
                <a:solidFill>
                  <a:prstClr val="black"/>
                </a:solidFill>
                <a:latin typeface="Calibri" pitchFamily="34" charset="0"/>
              </a:rPr>
              <a:t>crucial Q</a:t>
            </a:r>
            <a:r>
              <a:rPr lang="en-US" sz="2000" b="1" baseline="30000" dirty="0">
                <a:solidFill>
                  <a:prstClr val="black"/>
                </a:solidFill>
                <a:latin typeface="Calibri" pitchFamily="34" charset="0"/>
              </a:rPr>
              <a:t>2</a:t>
            </a:r>
            <a:r>
              <a:rPr lang="en-US" sz="2000" b="1" dirty="0">
                <a:solidFill>
                  <a:prstClr val="black"/>
                </a:solidFill>
                <a:latin typeface="Calibri" pitchFamily="34" charset="0"/>
              </a:rPr>
              <a:t> range </a:t>
            </a:r>
            <a:r>
              <a:rPr lang="en-US" sz="2000" dirty="0">
                <a:solidFill>
                  <a:prstClr val="black"/>
                </a:solidFill>
                <a:latin typeface="Calibri" pitchFamily="34" charset="0"/>
              </a:rPr>
              <a:t>where hybrid baryons may be identified due to their fast dropping A</a:t>
            </a:r>
            <a:r>
              <a:rPr lang="en-US" sz="2000" baseline="-25000" dirty="0">
                <a:solidFill>
                  <a:prstClr val="black"/>
                </a:solidFill>
                <a:latin typeface="Calibri" pitchFamily="34" charset="0"/>
              </a:rPr>
              <a:t>1/2</a:t>
            </a:r>
            <a:r>
              <a:rPr lang="en-US" sz="2000" dirty="0">
                <a:solidFill>
                  <a:prstClr val="black"/>
                </a:solidFill>
                <a:latin typeface="Calibri" pitchFamily="34" charset="0"/>
              </a:rPr>
              <a:t>(Q</a:t>
            </a:r>
            <a:r>
              <a:rPr lang="en-US" sz="2000" baseline="30000" dirty="0">
                <a:solidFill>
                  <a:prstClr val="black"/>
                </a:solidFill>
                <a:latin typeface="Calibri" pitchFamily="34" charset="0"/>
              </a:rPr>
              <a:t>2</a:t>
            </a:r>
            <a:r>
              <a:rPr lang="en-US" sz="2000" dirty="0">
                <a:solidFill>
                  <a:prstClr val="black"/>
                </a:solidFill>
                <a:latin typeface="Calibri" pitchFamily="34" charset="0"/>
              </a:rPr>
              <a:t>) amplitude and the suppression of the scalar S</a:t>
            </a:r>
            <a:r>
              <a:rPr lang="en-US" sz="2000" baseline="-25000" dirty="0">
                <a:solidFill>
                  <a:prstClr val="black"/>
                </a:solidFill>
                <a:latin typeface="Calibri" pitchFamily="34" charset="0"/>
              </a:rPr>
              <a:t>1/2</a:t>
            </a:r>
            <a:r>
              <a:rPr lang="en-US" sz="2000" dirty="0">
                <a:solidFill>
                  <a:prstClr val="black"/>
                </a:solidFill>
                <a:latin typeface="Calibri" pitchFamily="34" charset="0"/>
              </a:rPr>
              <a:t>(Q</a:t>
            </a:r>
            <a:r>
              <a:rPr lang="en-US" sz="2000" baseline="30000" dirty="0">
                <a:solidFill>
                  <a:prstClr val="black"/>
                </a:solidFill>
                <a:latin typeface="Calibri" pitchFamily="34" charset="0"/>
              </a:rPr>
              <a:t>2</a:t>
            </a:r>
            <a:r>
              <a:rPr lang="en-US" sz="2000" dirty="0">
                <a:solidFill>
                  <a:prstClr val="black"/>
                </a:solidFill>
                <a:latin typeface="Calibri" pitchFamily="34" charset="0"/>
              </a:rPr>
              <a:t>) amplitude.</a:t>
            </a:r>
          </a:p>
        </p:txBody>
      </p:sp>
      <p:sp>
        <p:nvSpPr>
          <p:cNvPr id="7" name="TextBox 1"/>
          <p:cNvSpPr txBox="1"/>
          <p:nvPr/>
        </p:nvSpPr>
        <p:spPr>
          <a:xfrm>
            <a:off x="4111005" y="2330500"/>
            <a:ext cx="2698050" cy="778826"/>
          </a:xfrm>
          <a:prstGeom prst="rect">
            <a:avLst/>
          </a:prstGeom>
          <a:noFill/>
        </p:spPr>
        <p:txBody>
          <a:bodyPr wrap="square" lIns="100735" tIns="50367" rIns="100735" bIns="50367" rtlCol="0">
            <a:spAutoFit/>
          </a:bodyPr>
          <a:lstStyle/>
          <a:p>
            <a:pPr algn="ctr"/>
            <a:r>
              <a:rPr lang="it-IT" sz="4400" dirty="0">
                <a:latin typeface="Calibri" pitchFamily="34" charset="0"/>
              </a:rPr>
              <a:t>CLAS12</a:t>
            </a:r>
          </a:p>
        </p:txBody>
      </p:sp>
      <p:sp>
        <p:nvSpPr>
          <p:cNvPr id="9" name="TextBox 7"/>
          <p:cNvSpPr txBox="1"/>
          <p:nvPr/>
        </p:nvSpPr>
        <p:spPr>
          <a:xfrm>
            <a:off x="4831085" y="530300"/>
            <a:ext cx="899350" cy="778826"/>
          </a:xfrm>
          <a:prstGeom prst="rect">
            <a:avLst/>
          </a:prstGeom>
          <a:noFill/>
        </p:spPr>
        <p:txBody>
          <a:bodyPr wrap="square" lIns="100735" tIns="50367" rIns="100735" bIns="50367" rtlCol="0">
            <a:spAutoFit/>
          </a:bodyPr>
          <a:lstStyle/>
          <a:p>
            <a:pPr algn="ctr"/>
            <a:r>
              <a:rPr lang="it-IT" sz="4400" dirty="0">
                <a:latin typeface="Calibri" pitchFamily="34" charset="0"/>
              </a:rPr>
              <a:t>FT</a:t>
            </a:r>
          </a:p>
        </p:txBody>
      </p:sp>
      <p:sp>
        <p:nvSpPr>
          <p:cNvPr id="10" name="Oval 5"/>
          <p:cNvSpPr/>
          <p:nvPr/>
        </p:nvSpPr>
        <p:spPr>
          <a:xfrm>
            <a:off x="2663326" y="929526"/>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11" name="Straight Arrow Connector 10"/>
          <p:cNvCxnSpPr>
            <a:stCxn id="10" idx="6"/>
          </p:cNvCxnSpPr>
          <p:nvPr/>
        </p:nvCxnSpPr>
        <p:spPr>
          <a:xfrm flipV="1">
            <a:off x="3470894" y="929527"/>
            <a:ext cx="1070691" cy="3139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4"/>
          <p:cNvSpPr/>
          <p:nvPr/>
        </p:nvSpPr>
        <p:spPr>
          <a:xfrm>
            <a:off x="3399157" y="2738664"/>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sp>
        <p:nvSpPr>
          <p:cNvPr id="13" name="Oval 15"/>
          <p:cNvSpPr/>
          <p:nvPr/>
        </p:nvSpPr>
        <p:spPr>
          <a:xfrm>
            <a:off x="3317398" y="3576407"/>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14" name="Straight Arrow Connector 16"/>
          <p:cNvCxnSpPr/>
          <p:nvPr/>
        </p:nvCxnSpPr>
        <p:spPr>
          <a:xfrm>
            <a:off x="4178975" y="3086626"/>
            <a:ext cx="436086" cy="2519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8"/>
          <p:cNvCxnSpPr>
            <a:stCxn id="13" idx="6"/>
          </p:cNvCxnSpPr>
          <p:nvPr/>
        </p:nvCxnSpPr>
        <p:spPr>
          <a:xfrm flipV="1">
            <a:off x="4124965" y="3626646"/>
            <a:ext cx="418088" cy="26372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7"/>
          <p:cNvCxnSpPr>
            <a:stCxn id="10" idx="5"/>
          </p:cNvCxnSpPr>
          <p:nvPr/>
        </p:nvCxnSpPr>
        <p:spPr>
          <a:xfrm>
            <a:off x="3352628" y="1465499"/>
            <a:ext cx="1262435" cy="10810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22"/>
          <p:cNvSpPr txBox="1"/>
          <p:nvPr/>
        </p:nvSpPr>
        <p:spPr>
          <a:xfrm rot="1304881">
            <a:off x="2705919" y="1894525"/>
            <a:ext cx="1226386" cy="424883"/>
          </a:xfrm>
          <a:prstGeom prst="rect">
            <a:avLst/>
          </a:prstGeom>
          <a:noFill/>
        </p:spPr>
        <p:txBody>
          <a:bodyPr wrap="square" lIns="100735" tIns="50367" rIns="100735" bIns="50367" rtlCol="0">
            <a:spAutoFit/>
          </a:bodyPr>
          <a:lstStyle/>
          <a:p>
            <a:pPr algn="ctr"/>
            <a:r>
              <a:rPr lang="el-GR" dirty="0" smtClean="0">
                <a:latin typeface="Calibri"/>
              </a:rPr>
              <a:t>ϑ</a:t>
            </a:r>
            <a:r>
              <a:rPr lang="it-IT" dirty="0" smtClean="0">
                <a:latin typeface="Calibri"/>
              </a:rPr>
              <a:t> &gt; 6°</a:t>
            </a:r>
            <a:endParaRPr lang="it-IT" dirty="0"/>
          </a:p>
        </p:txBody>
      </p:sp>
      <p:sp>
        <p:nvSpPr>
          <p:cNvPr id="24" name="Oval 5"/>
          <p:cNvSpPr/>
          <p:nvPr/>
        </p:nvSpPr>
        <p:spPr>
          <a:xfrm>
            <a:off x="8215461" y="746324"/>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25" name="Straight Arrow Connector 10"/>
          <p:cNvCxnSpPr>
            <a:stCxn id="24" idx="1"/>
          </p:cNvCxnSpPr>
          <p:nvPr/>
        </p:nvCxnSpPr>
        <p:spPr>
          <a:xfrm flipH="1" flipV="1">
            <a:off x="5623172" y="818332"/>
            <a:ext cx="2710554" cy="199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2"/>
          <p:cNvSpPr txBox="1"/>
          <p:nvPr/>
        </p:nvSpPr>
        <p:spPr>
          <a:xfrm rot="19957640">
            <a:off x="7891030" y="1625479"/>
            <a:ext cx="1108669" cy="424883"/>
          </a:xfrm>
          <a:prstGeom prst="rect">
            <a:avLst/>
          </a:prstGeom>
          <a:noFill/>
        </p:spPr>
        <p:txBody>
          <a:bodyPr wrap="square" lIns="100735" tIns="50367" rIns="100735" bIns="50367" rtlCol="0">
            <a:spAutoFit/>
          </a:bodyPr>
          <a:lstStyle/>
          <a:p>
            <a:pPr algn="ctr"/>
            <a:r>
              <a:rPr lang="el-GR" dirty="0" smtClean="0">
                <a:latin typeface="Calibri"/>
              </a:rPr>
              <a:t>ϑ</a:t>
            </a:r>
            <a:r>
              <a:rPr lang="it-IT" dirty="0" smtClean="0">
                <a:latin typeface="Calibri"/>
              </a:rPr>
              <a:t> &gt; 6°</a:t>
            </a:r>
            <a:endParaRPr lang="it-IT" dirty="0"/>
          </a:p>
        </p:txBody>
      </p:sp>
      <p:cxnSp>
        <p:nvCxnSpPr>
          <p:cNvPr id="31" name="Straight Arrow Connector 10"/>
          <p:cNvCxnSpPr/>
          <p:nvPr/>
        </p:nvCxnSpPr>
        <p:spPr>
          <a:xfrm flipH="1">
            <a:off x="6415261" y="1394396"/>
            <a:ext cx="2088232" cy="12961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Oval 14"/>
          <p:cNvSpPr/>
          <p:nvPr/>
        </p:nvSpPr>
        <p:spPr>
          <a:xfrm>
            <a:off x="9511605" y="2834556"/>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sp>
        <p:nvSpPr>
          <p:cNvPr id="39" name="Oval 14"/>
          <p:cNvSpPr/>
          <p:nvPr/>
        </p:nvSpPr>
        <p:spPr>
          <a:xfrm>
            <a:off x="9574681" y="1466404"/>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41" name="Straight Arrow Connector 10"/>
          <p:cNvCxnSpPr>
            <a:stCxn id="38" idx="3"/>
          </p:cNvCxnSpPr>
          <p:nvPr/>
        </p:nvCxnSpPr>
        <p:spPr>
          <a:xfrm flipH="1">
            <a:off x="6559275" y="3370531"/>
            <a:ext cx="3070594" cy="5241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10"/>
          <p:cNvCxnSpPr>
            <a:stCxn id="39" idx="1"/>
          </p:cNvCxnSpPr>
          <p:nvPr/>
        </p:nvCxnSpPr>
        <p:spPr>
          <a:xfrm flipH="1">
            <a:off x="6055221" y="1558362"/>
            <a:ext cx="3637726" cy="4841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3"/>
          <p:cNvSpPr/>
          <p:nvPr/>
        </p:nvSpPr>
        <p:spPr>
          <a:xfrm>
            <a:off x="510607" y="5642869"/>
            <a:ext cx="8784976" cy="400079"/>
          </a:xfrm>
          <a:prstGeom prst="rect">
            <a:avLst/>
          </a:prstGeom>
          <a:solidFill>
            <a:schemeClr val="bg1"/>
          </a:solidFill>
        </p:spPr>
        <p:txBody>
          <a:bodyPr wrap="square" lIns="91412" tIns="45705" rIns="91412" bIns="45705">
            <a:spAutoFit/>
          </a:bodyPr>
          <a:lstStyle/>
          <a:p>
            <a:r>
              <a:rPr lang="en-US" sz="2000" b="1" dirty="0">
                <a:latin typeface="Calibri" pitchFamily="34" charset="0"/>
              </a:rPr>
              <a:t>W &lt; 3 </a:t>
            </a:r>
            <a:r>
              <a:rPr lang="en-US" sz="2000" b="1" dirty="0" err="1">
                <a:latin typeface="Calibri" pitchFamily="34" charset="0"/>
              </a:rPr>
              <a:t>GeV</a:t>
            </a:r>
            <a:r>
              <a:rPr lang="en-US" sz="2000" b="1" dirty="0">
                <a:latin typeface="Calibri" pitchFamily="34" charset="0"/>
              </a:rPr>
              <a:t>       </a:t>
            </a:r>
            <a:r>
              <a:rPr lang="en-US" sz="2000" dirty="0">
                <a:latin typeface="Calibri" pitchFamily="34" charset="0"/>
              </a:rPr>
              <a:t>Q</a:t>
            </a:r>
            <a:r>
              <a:rPr lang="en-US" sz="2000" baseline="30000" dirty="0">
                <a:latin typeface="Calibri" pitchFamily="34" charset="0"/>
              </a:rPr>
              <a:t>2</a:t>
            </a:r>
            <a:r>
              <a:rPr lang="en-US" sz="2000" dirty="0">
                <a:latin typeface="Calibri" pitchFamily="34" charset="0"/>
              </a:rPr>
              <a:t> range of interest: </a:t>
            </a:r>
            <a:r>
              <a:rPr lang="en-US" sz="2000" b="1" dirty="0">
                <a:latin typeface="Calibri" pitchFamily="34" charset="0"/>
              </a:rPr>
              <a:t>0.05 - 6</a:t>
            </a:r>
            <a:r>
              <a:rPr lang="en-US" sz="2000" b="1" dirty="0" smtClean="0">
                <a:latin typeface="Calibri" pitchFamily="34" charset="0"/>
              </a:rPr>
              <a:t> </a:t>
            </a:r>
            <a:r>
              <a:rPr lang="en-US" sz="2000" b="1" dirty="0">
                <a:latin typeface="Calibri" pitchFamily="34" charset="0"/>
              </a:rPr>
              <a:t>GeV</a:t>
            </a:r>
            <a:r>
              <a:rPr lang="en-US" sz="2000" b="1" baseline="30000" dirty="0">
                <a:latin typeface="Calibri" pitchFamily="34" charset="0"/>
              </a:rPr>
              <a:t>2</a:t>
            </a:r>
          </a:p>
        </p:txBody>
      </p:sp>
      <p:graphicFrame>
        <p:nvGraphicFramePr>
          <p:cNvPr id="47" name="Object 4"/>
          <p:cNvGraphicFramePr>
            <a:graphicFrameLocks noChangeAspect="1"/>
          </p:cNvGraphicFramePr>
          <p:nvPr>
            <p:extLst>
              <p:ext uri="{D42A27DB-BD31-4B8C-83A1-F6EECF244321}">
                <p14:modId xmlns:p14="http://schemas.microsoft.com/office/powerpoint/2010/main" val="1631761534"/>
              </p:ext>
            </p:extLst>
          </p:nvPr>
        </p:nvGraphicFramePr>
        <p:xfrm>
          <a:off x="5983213" y="5426847"/>
          <a:ext cx="3187700" cy="718368"/>
        </p:xfrm>
        <a:graphic>
          <a:graphicData uri="http://schemas.openxmlformats.org/presentationml/2006/ole">
            <mc:AlternateContent xmlns:mc="http://schemas.openxmlformats.org/markup-compatibility/2006">
              <mc:Choice xmlns:v="urn:schemas-microsoft-com:vml" Requires="v">
                <p:oleObj spid="_x0000_s7852" name="Equation" r:id="rId6" imgW="2006600" imgH="419100" progId="Equation.3">
                  <p:embed/>
                </p:oleObj>
              </mc:Choice>
              <mc:Fallback>
                <p:oleObj name="Equation" r:id="rId6" imgW="2006600" imgH="419100" progId="Equation.3">
                  <p:embed/>
                  <p:pic>
                    <p:nvPicPr>
                      <p:cNvPr id="0" name="Picture 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213" y="5426847"/>
                        <a:ext cx="3187700" cy="718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 name="Immagine 21" descr="clas12.pd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43055" y="3050580"/>
            <a:ext cx="1661327" cy="1224136"/>
          </a:xfrm>
          <a:prstGeom prst="rect">
            <a:avLst/>
          </a:prstGeom>
        </p:spPr>
      </p:pic>
      <p:pic>
        <p:nvPicPr>
          <p:cNvPr id="27" name="Immagine 26" descr="Schermata 2016-06-16 alle 13.33.21.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87069" y="1178372"/>
            <a:ext cx="1320501" cy="936104"/>
          </a:xfrm>
          <a:prstGeom prst="rect">
            <a:avLst/>
          </a:prstGeom>
        </p:spPr>
      </p:pic>
      <p:sp>
        <p:nvSpPr>
          <p:cNvPr id="4" name="Segnaposto numero diapositiva 3"/>
          <p:cNvSpPr>
            <a:spLocks noGrp="1"/>
          </p:cNvSpPr>
          <p:nvPr>
            <p:ph type="sldNum" sz="quarter" idx="12"/>
          </p:nvPr>
        </p:nvSpPr>
        <p:spPr/>
        <p:txBody>
          <a:bodyPr/>
          <a:lstStyle/>
          <a:p>
            <a:fld id="{B2E123A2-8C0A-B24D-ABFA-7CF5F3B53C08}" type="slidenum">
              <a:rPr lang="en-US" smtClean="0"/>
              <a:pPr/>
              <a:t>36</a:t>
            </a:fld>
            <a:endParaRPr lang="en-US"/>
          </a:p>
        </p:txBody>
      </p:sp>
      <p:cxnSp>
        <p:nvCxnSpPr>
          <p:cNvPr id="42" name="Straight Arrow Connector 10"/>
          <p:cNvCxnSpPr>
            <a:stCxn id="39" idx="2"/>
          </p:cNvCxnSpPr>
          <p:nvPr/>
        </p:nvCxnSpPr>
        <p:spPr>
          <a:xfrm flipH="1">
            <a:off x="6559277" y="1780370"/>
            <a:ext cx="3015404" cy="11261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1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xmlns="" id="{22A11E8B-3B70-CE4F-9BD4-6A1F4707E270}"/>
              </a:ext>
            </a:extLst>
          </p:cNvPr>
          <p:cNvSpPr txBox="1">
            <a:spLocks/>
          </p:cNvSpPr>
          <p:nvPr/>
        </p:nvSpPr>
        <p:spPr>
          <a:xfrm>
            <a:off x="0" y="10937"/>
            <a:ext cx="10441160" cy="676638"/>
          </a:xfrm>
          <a:prstGeom prst="rect">
            <a:avLst/>
          </a:prstGeom>
        </p:spPr>
        <p:txBody>
          <a:bodyPr lIns="84648" tIns="42324" rIns="84648" bIns="42324"/>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3300" kern="0" dirty="0"/>
              <a:t>Inclusive and semi-inclusive </a:t>
            </a:r>
            <a:r>
              <a:rPr lang="en-US" sz="3300" kern="0" dirty="0" smtClean="0"/>
              <a:t>Electron Scattering</a:t>
            </a:r>
            <a:endParaRPr lang="en-US" sz="3300" kern="0" dirty="0"/>
          </a:p>
        </p:txBody>
      </p:sp>
      <p:cxnSp>
        <p:nvCxnSpPr>
          <p:cNvPr id="7" name="Straight Connector 31"/>
          <p:cNvCxnSpPr/>
          <p:nvPr/>
        </p:nvCxnSpPr>
        <p:spPr>
          <a:xfrm>
            <a:off x="0" y="729403"/>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8" name="Gruppo 7"/>
          <p:cNvGrpSpPr/>
          <p:nvPr/>
        </p:nvGrpSpPr>
        <p:grpSpPr>
          <a:xfrm>
            <a:off x="4439874" y="837693"/>
            <a:ext cx="5495334" cy="3128599"/>
            <a:chOff x="1860532" y="722592"/>
            <a:chExt cx="4839927" cy="2218573"/>
          </a:xfrm>
        </p:grpSpPr>
        <p:grpSp>
          <p:nvGrpSpPr>
            <p:cNvPr id="6" name="Gruppo 5"/>
            <p:cNvGrpSpPr/>
            <p:nvPr/>
          </p:nvGrpSpPr>
          <p:grpSpPr>
            <a:xfrm>
              <a:off x="1860532" y="722592"/>
              <a:ext cx="4839927" cy="2218573"/>
              <a:chOff x="1860532" y="722592"/>
              <a:chExt cx="4839927" cy="2218573"/>
            </a:xfrm>
          </p:grpSpPr>
          <p:grpSp>
            <p:nvGrpSpPr>
              <p:cNvPr id="5" name="Gruppo 4"/>
              <p:cNvGrpSpPr/>
              <p:nvPr/>
            </p:nvGrpSpPr>
            <p:grpSpPr>
              <a:xfrm>
                <a:off x="1860532" y="722592"/>
                <a:ext cx="4839927" cy="2218573"/>
                <a:chOff x="1860532" y="722592"/>
                <a:chExt cx="4839927" cy="2218573"/>
              </a:xfrm>
            </p:grpSpPr>
            <p:pic>
              <p:nvPicPr>
                <p:cNvPr id="44" name="Picture 70">
                  <a:extLst>
                    <a:ext uri="{FF2B5EF4-FFF2-40B4-BE49-F238E27FC236}">
                      <a16:creationId xmlns="" xmlns:a16="http://schemas.microsoft.com/office/drawing/2014/main" id="{97951E22-0FEA-CE43-8E2C-8A2CA8EED4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883"/>
                <a:stretch/>
              </p:blipFill>
              <p:spPr>
                <a:xfrm>
                  <a:off x="1860532" y="722592"/>
                  <a:ext cx="2233130" cy="2218573"/>
                </a:xfrm>
                <a:prstGeom prst="rect">
                  <a:avLst/>
                </a:prstGeom>
              </p:spPr>
            </p:pic>
            <p:pic>
              <p:nvPicPr>
                <p:cNvPr id="45" name="Picture 2">
                  <a:extLst>
                    <a:ext uri="{FF2B5EF4-FFF2-40B4-BE49-F238E27FC236}">
                      <a16:creationId xmlns="" xmlns:a16="http://schemas.microsoft.com/office/drawing/2014/main" id="{02321BE6-ED8A-AF4F-B103-1AFC0E401D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6830" y="724566"/>
                  <a:ext cx="2223629" cy="2152692"/>
                </a:xfrm>
                <a:prstGeom prst="rect">
                  <a:avLst/>
                </a:prstGeom>
              </p:spPr>
            </p:pic>
          </p:grpSp>
          <p:sp>
            <p:nvSpPr>
              <p:cNvPr id="55" name="TextBox 10">
                <a:extLst>
                  <a:ext uri="{FF2B5EF4-FFF2-40B4-BE49-F238E27FC236}">
                    <a16:creationId xmlns="" xmlns:a16="http://schemas.microsoft.com/office/drawing/2014/main" id="{F0E7A4D8-8F92-3C41-B7B2-9463EEE418B6}"/>
                  </a:ext>
                </a:extLst>
              </p:cNvPr>
              <p:cNvSpPr txBox="1"/>
              <p:nvPr/>
            </p:nvSpPr>
            <p:spPr>
              <a:xfrm rot="16200000">
                <a:off x="2441997"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6" name="TextBox 11">
                <a:extLst>
                  <a:ext uri="{FF2B5EF4-FFF2-40B4-BE49-F238E27FC236}">
                    <a16:creationId xmlns="" xmlns:a16="http://schemas.microsoft.com/office/drawing/2014/main" id="{65F0E3F4-E0AB-9C43-B256-8897830BB01C}"/>
                  </a:ext>
                </a:extLst>
              </p:cNvPr>
              <p:cNvSpPr txBox="1"/>
              <p:nvPr/>
            </p:nvSpPr>
            <p:spPr>
              <a:xfrm rot="16200000">
                <a:off x="2503699" y="2135988"/>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sp>
            <p:nvSpPr>
              <p:cNvPr id="57" name="TextBox 10">
                <a:extLst>
                  <a:ext uri="{FF2B5EF4-FFF2-40B4-BE49-F238E27FC236}">
                    <a16:creationId xmlns="" xmlns:a16="http://schemas.microsoft.com/office/drawing/2014/main" id="{F0E7A4D8-8F92-3C41-B7B2-9463EEE418B6}"/>
                  </a:ext>
                </a:extLst>
              </p:cNvPr>
              <p:cNvSpPr txBox="1"/>
              <p:nvPr/>
            </p:nvSpPr>
            <p:spPr>
              <a:xfrm rot="16200000">
                <a:off x="5015144" y="2162208"/>
                <a:ext cx="672204" cy="196525"/>
              </a:xfrm>
              <a:prstGeom prst="rect">
                <a:avLst/>
              </a:prstGeom>
              <a:noFill/>
            </p:spPr>
            <p:txBody>
              <a:bodyPr wrap="none" lIns="68580" tIns="34290" rIns="68580" bIns="34290" rtlCol="0">
                <a:spAutoFit/>
              </a:bodyPr>
              <a:lstStyle/>
              <a:p>
                <a:r>
                  <a:rPr lang="en-US" sz="1000" dirty="0">
                    <a:solidFill>
                      <a:srgbClr val="800000"/>
                    </a:solidFill>
                    <a:latin typeface="Comic Sans MS" panose="030F0902030302020204" pitchFamily="66" charset="0"/>
                  </a:rPr>
                  <a:t>2</a:t>
                </a:r>
                <a:r>
                  <a:rPr lang="en-US" sz="1000" baseline="30000" dirty="0">
                    <a:solidFill>
                      <a:srgbClr val="800000"/>
                    </a:solidFill>
                    <a:latin typeface="Comic Sans MS" panose="030F0902030302020204" pitchFamily="66" charset="0"/>
                  </a:rPr>
                  <a:t>nd</a:t>
                </a:r>
                <a:r>
                  <a:rPr lang="en-US" sz="1000" dirty="0">
                    <a:solidFill>
                      <a:srgbClr val="800000"/>
                    </a:solidFill>
                    <a:latin typeface="Comic Sans MS" panose="030F0902030302020204" pitchFamily="66" charset="0"/>
                  </a:rPr>
                  <a:t> N* Region</a:t>
                </a:r>
              </a:p>
            </p:txBody>
          </p:sp>
          <p:sp>
            <p:nvSpPr>
              <p:cNvPr id="58" name="TextBox 11">
                <a:extLst>
                  <a:ext uri="{FF2B5EF4-FFF2-40B4-BE49-F238E27FC236}">
                    <a16:creationId xmlns="" xmlns:a16="http://schemas.microsoft.com/office/drawing/2014/main" id="{65F0E3F4-E0AB-9C43-B256-8897830BB01C}"/>
                  </a:ext>
                </a:extLst>
              </p:cNvPr>
              <p:cNvSpPr txBox="1"/>
              <p:nvPr/>
            </p:nvSpPr>
            <p:spPr>
              <a:xfrm rot="16200000">
                <a:off x="5065456" y="1970993"/>
                <a:ext cx="858508" cy="196208"/>
              </a:xfrm>
              <a:prstGeom prst="rect">
                <a:avLst/>
              </a:prstGeom>
              <a:noFill/>
            </p:spPr>
            <p:txBody>
              <a:bodyPr wrap="square" lIns="68580" tIns="34290" rIns="68580" bIns="34290" rtlCol="0">
                <a:spAutoFit/>
              </a:bodyPr>
              <a:lstStyle/>
              <a:p>
                <a:r>
                  <a:rPr lang="en-US" sz="1000" dirty="0">
                    <a:solidFill>
                      <a:srgbClr val="800000"/>
                    </a:solidFill>
                    <a:latin typeface="Comic Sans MS" panose="030F0902030302020204" pitchFamily="66" charset="0"/>
                  </a:rPr>
                  <a:t>3</a:t>
                </a:r>
                <a:r>
                  <a:rPr lang="en-US" sz="1000" baseline="30000" dirty="0">
                    <a:solidFill>
                      <a:srgbClr val="800000"/>
                    </a:solidFill>
                    <a:latin typeface="Comic Sans MS" panose="030F0902030302020204" pitchFamily="66" charset="0"/>
                  </a:rPr>
                  <a:t>rd</a:t>
                </a:r>
                <a:r>
                  <a:rPr lang="en-US" sz="1000" dirty="0">
                    <a:solidFill>
                      <a:srgbClr val="800000"/>
                    </a:solidFill>
                    <a:latin typeface="Comic Sans MS" panose="030F0902030302020204" pitchFamily="66" charset="0"/>
                  </a:rPr>
                  <a:t> N* Region</a:t>
                </a:r>
              </a:p>
            </p:txBody>
          </p:sp>
        </p:grpSp>
        <p:sp>
          <p:nvSpPr>
            <p:cNvPr id="46" name="TextBox 7"/>
            <p:cNvSpPr txBox="1"/>
            <p:nvPr/>
          </p:nvSpPr>
          <p:spPr>
            <a:xfrm>
              <a:off x="2575330" y="724566"/>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48" name="TextBox 7"/>
            <p:cNvSpPr txBox="1"/>
            <p:nvPr/>
          </p:nvSpPr>
          <p:spPr>
            <a:xfrm>
              <a:off x="5092416" y="730721"/>
              <a:ext cx="1487796"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sp>
          <p:nvSpPr>
            <p:cNvPr id="49" name="TextBox 18"/>
            <p:cNvSpPr txBox="1"/>
            <p:nvPr/>
          </p:nvSpPr>
          <p:spPr>
            <a:xfrm rot="16200000">
              <a:off x="2347146" y="1415655"/>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sp>
          <p:nvSpPr>
            <p:cNvPr id="50" name="TextBox 22"/>
            <p:cNvSpPr txBox="1"/>
            <p:nvPr/>
          </p:nvSpPr>
          <p:spPr>
            <a:xfrm>
              <a:off x="2294102" y="75975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1" name="TextBox 27"/>
            <p:cNvSpPr txBox="1"/>
            <p:nvPr/>
          </p:nvSpPr>
          <p:spPr>
            <a:xfrm>
              <a:off x="3054170" y="1123957"/>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2" name="TextBox 59">
              <a:extLst>
                <a:ext uri="{FF2B5EF4-FFF2-40B4-BE49-F238E27FC236}">
                  <a16:creationId xmlns="" xmlns:a16="http://schemas.microsoft.com/office/drawing/2014/main" id="{A06853F2-0A33-0D4F-BE5D-CC34D3ADF9C7}"/>
                </a:ext>
              </a:extLst>
            </p:cNvPr>
            <p:cNvSpPr txBox="1"/>
            <p:nvPr/>
          </p:nvSpPr>
          <p:spPr>
            <a:xfrm>
              <a:off x="5592814" y="1140782"/>
              <a:ext cx="695465" cy="229165"/>
            </a:xfrm>
            <a:prstGeom prst="rect">
              <a:avLst/>
            </a:prstGeom>
            <a:noFill/>
          </p:spPr>
          <p:txBody>
            <a:bodyPr wrap="none" rtlCol="0">
              <a:spAutoFit/>
            </a:bodyPr>
            <a:lstStyle/>
            <a:p>
              <a:r>
                <a:rPr lang="en-US" sz="1500" dirty="0" err="1">
                  <a:solidFill>
                    <a:srgbClr val="FF0000"/>
                  </a:solidFill>
                  <a:latin typeface="Calibri"/>
                  <a:cs typeface="Calibri"/>
                </a:rPr>
                <a:t>p(e,e’)X</a:t>
              </a:r>
              <a:endParaRPr lang="en-US" sz="1500" dirty="0">
                <a:solidFill>
                  <a:srgbClr val="FF0000"/>
                </a:solidFill>
                <a:latin typeface="Calibri"/>
                <a:cs typeface="Calibri"/>
              </a:endParaRPr>
            </a:p>
          </p:txBody>
        </p:sp>
        <p:sp>
          <p:nvSpPr>
            <p:cNvPr id="53" name="TextBox 64">
              <a:extLst>
                <a:ext uri="{FF2B5EF4-FFF2-40B4-BE49-F238E27FC236}">
                  <a16:creationId xmlns="" xmlns:a16="http://schemas.microsoft.com/office/drawing/2014/main" id="{CB05DECA-74F9-F748-8102-FF9E5F23DFF9}"/>
                </a:ext>
              </a:extLst>
            </p:cNvPr>
            <p:cNvSpPr txBox="1"/>
            <p:nvPr/>
          </p:nvSpPr>
          <p:spPr>
            <a:xfrm>
              <a:off x="4813172" y="1093179"/>
              <a:ext cx="263521" cy="250990"/>
            </a:xfrm>
            <a:prstGeom prst="rect">
              <a:avLst/>
            </a:prstGeom>
            <a:noFill/>
          </p:spPr>
          <p:txBody>
            <a:bodyPr wrap="none" rtlCol="0">
              <a:spAutoFit/>
            </a:bodyPr>
            <a:lstStyle/>
            <a:p>
              <a:r>
                <a:rPr lang="en-US" sz="1700" dirty="0" err="1">
                  <a:latin typeface="Calibri"/>
                  <a:cs typeface="Calibri"/>
                </a:rPr>
                <a:t>p</a:t>
              </a:r>
              <a:endParaRPr lang="en-US" sz="1700" dirty="0">
                <a:latin typeface="Calibri"/>
                <a:cs typeface="Calibri"/>
              </a:endParaRPr>
            </a:p>
          </p:txBody>
        </p:sp>
        <p:sp>
          <p:nvSpPr>
            <p:cNvPr id="54" name="TextBox 68">
              <a:extLst>
                <a:ext uri="{FF2B5EF4-FFF2-40B4-BE49-F238E27FC236}">
                  <a16:creationId xmlns="" xmlns:a16="http://schemas.microsoft.com/office/drawing/2014/main" id="{C80BD76F-3235-DA41-ADC3-1850155E8A42}"/>
                </a:ext>
              </a:extLst>
            </p:cNvPr>
            <p:cNvSpPr txBox="1"/>
            <p:nvPr/>
          </p:nvSpPr>
          <p:spPr>
            <a:xfrm rot="16200000">
              <a:off x="4871932" y="1421764"/>
              <a:ext cx="516197" cy="243962"/>
            </a:xfrm>
            <a:prstGeom prst="rect">
              <a:avLst/>
            </a:prstGeom>
            <a:noFill/>
          </p:spPr>
          <p:txBody>
            <a:bodyPr wrap="none" rtlCol="0">
              <a:spAutoFit/>
            </a:bodyPr>
            <a:lstStyle/>
            <a:p>
              <a:r>
                <a:rPr lang="en-US" sz="1200" dirty="0">
                  <a:latin typeface="Calibri"/>
                  <a:cs typeface="Calibri"/>
                </a:rPr>
                <a:t>Δ</a:t>
              </a:r>
              <a:r>
                <a:rPr lang="en-US" sz="1200" baseline="30000" dirty="0">
                  <a:latin typeface="Calibri"/>
                  <a:cs typeface="Calibri"/>
                </a:rPr>
                <a:t>+</a:t>
              </a:r>
              <a:r>
                <a:rPr lang="en-US" sz="1200" dirty="0">
                  <a:latin typeface="Calibri"/>
                  <a:cs typeface="Calibri"/>
                </a:rPr>
                <a:t>(1232)</a:t>
              </a:r>
            </a:p>
          </p:txBody>
        </p:sp>
      </p:grpSp>
      <p:grpSp>
        <p:nvGrpSpPr>
          <p:cNvPr id="9" name="Gruppo 8"/>
          <p:cNvGrpSpPr/>
          <p:nvPr/>
        </p:nvGrpSpPr>
        <p:grpSpPr>
          <a:xfrm>
            <a:off x="4944611" y="3745177"/>
            <a:ext cx="4797121" cy="3057105"/>
            <a:chOff x="3239711" y="2924632"/>
            <a:chExt cx="4224987" cy="2167875"/>
          </a:xfrm>
        </p:grpSpPr>
        <p:pic>
          <p:nvPicPr>
            <p:cNvPr id="75" name="Picture 3">
              <a:extLst>
                <a:ext uri="{FF2B5EF4-FFF2-40B4-BE49-F238E27FC236}">
                  <a16:creationId xmlns="" xmlns:a16="http://schemas.microsoft.com/office/drawing/2014/main" id="{F723B4CE-FE28-9940-B257-04E6E7D09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05858" y="2924632"/>
              <a:ext cx="1729860" cy="2167875"/>
            </a:xfrm>
            <a:prstGeom prst="rect">
              <a:avLst/>
            </a:prstGeom>
          </p:spPr>
        </p:pic>
        <p:pic>
          <p:nvPicPr>
            <p:cNvPr id="76" name="Picture 2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239711" y="2940491"/>
              <a:ext cx="1867986" cy="2134371"/>
            </a:xfrm>
            <a:prstGeom prst="rect">
              <a:avLst/>
            </a:prstGeom>
          </p:spPr>
        </p:pic>
        <p:sp>
          <p:nvSpPr>
            <p:cNvPr id="77" name="TextBox 38">
              <a:extLst>
                <a:ext uri="{FF2B5EF4-FFF2-40B4-BE49-F238E27FC236}">
                  <a16:creationId xmlns="" xmlns:a16="http://schemas.microsoft.com/office/drawing/2014/main" id="{CF1E20CD-F1A4-F34E-8C08-D7A23D2D1381}"/>
                </a:ext>
              </a:extLst>
            </p:cNvPr>
            <p:cNvSpPr txBox="1"/>
            <p:nvPr/>
          </p:nvSpPr>
          <p:spPr>
            <a:xfrm>
              <a:off x="5055763" y="4803394"/>
              <a:ext cx="853230" cy="250990"/>
            </a:xfrm>
            <a:prstGeom prst="rect">
              <a:avLst/>
            </a:prstGeom>
            <a:solidFill>
              <a:schemeClr val="bg1"/>
            </a:solidFill>
          </p:spPr>
          <p:txBody>
            <a:bodyPr wrap="none" rtlCol="0">
              <a:spAutoFit/>
            </a:bodyPr>
            <a:lstStyle/>
            <a:p>
              <a:r>
                <a:rPr lang="en-US" sz="1700" dirty="0">
                  <a:solidFill>
                    <a:srgbClr val="002060"/>
                  </a:solidFill>
                  <a:latin typeface="+mj-lt"/>
                  <a:cs typeface="Calibri"/>
                </a:rPr>
                <a:t>M</a:t>
              </a:r>
              <a:r>
                <a:rPr lang="en-US" sz="1700" baseline="-25000" dirty="0">
                  <a:solidFill>
                    <a:srgbClr val="002060"/>
                  </a:solidFill>
                  <a:latin typeface="+mj-lt"/>
                  <a:cs typeface="Calibri"/>
                </a:rPr>
                <a:t>x </a:t>
              </a:r>
              <a:r>
                <a:rPr lang="en-US" sz="1700" dirty="0">
                  <a:solidFill>
                    <a:srgbClr val="002060"/>
                  </a:solidFill>
                  <a:latin typeface="+mj-lt"/>
                  <a:cs typeface="Calibri"/>
                </a:rPr>
                <a:t>(GeV)</a:t>
              </a:r>
            </a:p>
          </p:txBody>
        </p:sp>
        <p:sp>
          <p:nvSpPr>
            <p:cNvPr id="78" name="TextBox 29">
              <a:extLst>
                <a:ext uri="{FF2B5EF4-FFF2-40B4-BE49-F238E27FC236}">
                  <a16:creationId xmlns="" xmlns:a16="http://schemas.microsoft.com/office/drawing/2014/main" id="{4F101014-FED7-E74F-92EB-76C1D1E6E191}"/>
                </a:ext>
              </a:extLst>
            </p:cNvPr>
            <p:cNvSpPr txBox="1"/>
            <p:nvPr/>
          </p:nvSpPr>
          <p:spPr>
            <a:xfrm rot="16200000">
              <a:off x="3984195" y="3858166"/>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79" name="TextBox 30">
              <a:extLst>
                <a:ext uri="{FF2B5EF4-FFF2-40B4-BE49-F238E27FC236}">
                  <a16:creationId xmlns="" xmlns:a16="http://schemas.microsoft.com/office/drawing/2014/main" id="{6F384677-3F8F-0B4C-8DEF-172A2FE0AA82}"/>
                </a:ext>
              </a:extLst>
            </p:cNvPr>
            <p:cNvSpPr txBox="1"/>
            <p:nvPr/>
          </p:nvSpPr>
          <p:spPr>
            <a:xfrm rot="16200000">
              <a:off x="3646602" y="3679222"/>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0" name="TextBox 35">
              <a:extLst>
                <a:ext uri="{FF2B5EF4-FFF2-40B4-BE49-F238E27FC236}">
                  <a16:creationId xmlns="" xmlns:a16="http://schemas.microsoft.com/office/drawing/2014/main" id="{A122DA70-F7F5-3D41-8584-757AEC1BFC9C}"/>
                </a:ext>
              </a:extLst>
            </p:cNvPr>
            <p:cNvSpPr txBox="1"/>
            <p:nvPr/>
          </p:nvSpPr>
          <p:spPr>
            <a:xfrm rot="16200000">
              <a:off x="5878776" y="3759571"/>
              <a:ext cx="588300"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neutron</a:t>
              </a:r>
            </a:p>
          </p:txBody>
        </p:sp>
        <p:sp>
          <p:nvSpPr>
            <p:cNvPr id="81" name="TextBox 36">
              <a:extLst>
                <a:ext uri="{FF2B5EF4-FFF2-40B4-BE49-F238E27FC236}">
                  <a16:creationId xmlns="" xmlns:a16="http://schemas.microsoft.com/office/drawing/2014/main" id="{2ECE6065-1603-5C45-9BDE-3D196AFBAD5D}"/>
                </a:ext>
              </a:extLst>
            </p:cNvPr>
            <p:cNvSpPr txBox="1"/>
            <p:nvPr/>
          </p:nvSpPr>
          <p:spPr>
            <a:xfrm rot="16200000">
              <a:off x="6660370" y="3591170"/>
              <a:ext cx="1136354" cy="271070"/>
            </a:xfrm>
            <a:prstGeom prst="rect">
              <a:avLst/>
            </a:prstGeom>
            <a:noFill/>
          </p:spPr>
          <p:txBody>
            <a:bodyPr wrap="square" rtlCol="0">
              <a:spAutoFit/>
            </a:bodyPr>
            <a:lstStyle/>
            <a:p>
              <a:pPr algn="ctr"/>
              <a:r>
                <a:rPr lang="en-US" sz="1400" dirty="0">
                  <a:solidFill>
                    <a:srgbClr val="800000"/>
                  </a:solidFill>
                  <a:latin typeface="Comic Sans MS" panose="030F0902030302020204" pitchFamily="66" charset="0"/>
                </a:rPr>
                <a:t>3</a:t>
              </a:r>
              <a:r>
                <a:rPr lang="en-US" sz="1400" baseline="30000" dirty="0">
                  <a:solidFill>
                    <a:srgbClr val="800000"/>
                  </a:solidFill>
                  <a:latin typeface="Comic Sans MS" panose="030F0902030302020204" pitchFamily="66" charset="0"/>
                </a:rPr>
                <a:t>rd</a:t>
              </a:r>
              <a:r>
                <a:rPr lang="en-US" sz="1400" dirty="0">
                  <a:solidFill>
                    <a:srgbClr val="800000"/>
                  </a:solidFill>
                  <a:latin typeface="Comic Sans MS" panose="030F0902030302020204" pitchFamily="66" charset="0"/>
                </a:rPr>
                <a:t> N* region</a:t>
              </a:r>
            </a:p>
          </p:txBody>
        </p:sp>
        <p:sp>
          <p:nvSpPr>
            <p:cNvPr id="82" name="TextBox 37">
              <a:extLst>
                <a:ext uri="{FF2B5EF4-FFF2-40B4-BE49-F238E27FC236}">
                  <a16:creationId xmlns="" xmlns:a16="http://schemas.microsoft.com/office/drawing/2014/main" id="{2A1076AC-2309-8C48-BE98-C598599EF102}"/>
                </a:ext>
              </a:extLst>
            </p:cNvPr>
            <p:cNvSpPr txBox="1"/>
            <p:nvPr/>
          </p:nvSpPr>
          <p:spPr>
            <a:xfrm rot="16200000">
              <a:off x="6486303" y="3798227"/>
              <a:ext cx="667581" cy="271070"/>
            </a:xfrm>
            <a:prstGeom prst="rect">
              <a:avLst/>
            </a:prstGeom>
            <a:noFill/>
          </p:spPr>
          <p:txBody>
            <a:bodyPr wrap="none" rtlCol="0">
              <a:spAutoFit/>
            </a:bodyPr>
            <a:lstStyle/>
            <a:p>
              <a:r>
                <a:rPr lang="en-US" sz="1400" dirty="0">
                  <a:solidFill>
                    <a:srgbClr val="800000"/>
                  </a:solidFill>
                  <a:latin typeface="Comic Sans MS" panose="030F0902030302020204" pitchFamily="66" charset="0"/>
                </a:rPr>
                <a:t>Δ</a:t>
              </a:r>
              <a:r>
                <a:rPr lang="en-US" sz="1400" baseline="30000" dirty="0">
                  <a:solidFill>
                    <a:srgbClr val="800000"/>
                  </a:solidFill>
                  <a:latin typeface="Comic Sans MS" panose="030F0902030302020204" pitchFamily="66" charset="0"/>
                </a:rPr>
                <a:t>0</a:t>
              </a:r>
              <a:r>
                <a:rPr lang="en-US" sz="1400" dirty="0">
                  <a:solidFill>
                    <a:srgbClr val="800000"/>
                  </a:solidFill>
                  <a:latin typeface="Comic Sans MS" panose="030F0902030302020204" pitchFamily="66" charset="0"/>
                </a:rPr>
                <a:t>(1232)</a:t>
              </a:r>
            </a:p>
          </p:txBody>
        </p:sp>
        <p:sp>
          <p:nvSpPr>
            <p:cNvPr id="83" name="TextBox 39">
              <a:extLst>
                <a:ext uri="{FF2B5EF4-FFF2-40B4-BE49-F238E27FC236}">
                  <a16:creationId xmlns="" xmlns:a16="http://schemas.microsoft.com/office/drawing/2014/main" id="{8B9A33A5-CC63-F344-A3E6-AECD270C359F}"/>
                </a:ext>
              </a:extLst>
            </p:cNvPr>
            <p:cNvSpPr txBox="1"/>
            <p:nvPr/>
          </p:nvSpPr>
          <p:spPr>
            <a:xfrm rot="16200000">
              <a:off x="6439158" y="3608738"/>
              <a:ext cx="1171490" cy="271070"/>
            </a:xfrm>
            <a:prstGeom prst="rect">
              <a:avLst/>
            </a:prstGeom>
            <a:noFill/>
          </p:spPr>
          <p:txBody>
            <a:bodyPr wrap="square" rtlCol="0">
              <a:spAutoFit/>
            </a:bodyPr>
            <a:lstStyle/>
            <a:p>
              <a:r>
                <a:rPr lang="en-US" sz="1400" dirty="0">
                  <a:solidFill>
                    <a:srgbClr val="800000"/>
                  </a:solidFill>
                  <a:latin typeface="Comic Sans MS" panose="030F0902030302020204" pitchFamily="66" charset="0"/>
                </a:rPr>
                <a:t>2</a:t>
              </a:r>
              <a:r>
                <a:rPr lang="en-US" sz="1400" baseline="30000" dirty="0">
                  <a:solidFill>
                    <a:srgbClr val="800000"/>
                  </a:solidFill>
                  <a:latin typeface="Comic Sans MS" panose="030F0902030302020204" pitchFamily="66" charset="0"/>
                </a:rPr>
                <a:t>nd</a:t>
              </a:r>
              <a:r>
                <a:rPr lang="en-US" sz="1400" dirty="0">
                  <a:solidFill>
                    <a:srgbClr val="800000"/>
                  </a:solidFill>
                  <a:latin typeface="Comic Sans MS" panose="030F0902030302020204" pitchFamily="66" charset="0"/>
                </a:rPr>
                <a:t> N*region</a:t>
              </a:r>
            </a:p>
          </p:txBody>
        </p:sp>
        <p:sp>
          <p:nvSpPr>
            <p:cNvPr id="84" name="TextBox 28"/>
            <p:cNvSpPr txBox="1"/>
            <p:nvPr/>
          </p:nvSpPr>
          <p:spPr>
            <a:xfrm>
              <a:off x="3412923" y="298681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5" name="TextBox 60">
              <a:extLst>
                <a:ext uri="{FF2B5EF4-FFF2-40B4-BE49-F238E27FC236}">
                  <a16:creationId xmlns="" xmlns:a16="http://schemas.microsoft.com/office/drawing/2014/main" id="{4AD9728E-4228-284D-A1A1-D07790D8DB8B}"/>
                </a:ext>
              </a:extLst>
            </p:cNvPr>
            <p:cNvSpPr txBox="1"/>
            <p:nvPr/>
          </p:nvSpPr>
          <p:spPr>
            <a:xfrm>
              <a:off x="6007377" y="3158529"/>
              <a:ext cx="851609" cy="229165"/>
            </a:xfrm>
            <a:prstGeom prst="rect">
              <a:avLst/>
            </a:prstGeom>
            <a:noFill/>
          </p:spPr>
          <p:txBody>
            <a:bodyPr wrap="none" rtlCol="0">
              <a:spAutoFit/>
            </a:bodyPr>
            <a:lstStyle/>
            <a:p>
              <a:r>
                <a:rPr lang="en-US" sz="1500" dirty="0" err="1">
                  <a:solidFill>
                    <a:srgbClr val="008000"/>
                  </a:solidFill>
                  <a:latin typeface="Calibri"/>
                  <a:cs typeface="Calibri"/>
                </a:rPr>
                <a:t>p(e,e’π</a:t>
              </a:r>
              <a:r>
                <a:rPr lang="en-US" sz="1500" baseline="30000" dirty="0" err="1">
                  <a:solidFill>
                    <a:srgbClr val="008000"/>
                  </a:solidFill>
                  <a:latin typeface="Calibri"/>
                  <a:cs typeface="Calibri"/>
                </a:rPr>
                <a:t>+</a:t>
              </a:r>
              <a:r>
                <a:rPr lang="en-US" sz="1500" dirty="0" err="1">
                  <a:solidFill>
                    <a:srgbClr val="008000"/>
                  </a:solidFill>
                  <a:latin typeface="Calibri"/>
                  <a:cs typeface="Calibri"/>
                </a:rPr>
                <a:t>)X</a:t>
              </a:r>
              <a:endParaRPr lang="en-US" sz="1500" dirty="0">
                <a:solidFill>
                  <a:srgbClr val="008000"/>
                </a:solidFill>
                <a:latin typeface="Calibri"/>
                <a:cs typeface="Calibri"/>
              </a:endParaRPr>
            </a:p>
          </p:txBody>
        </p:sp>
        <p:sp>
          <p:nvSpPr>
            <p:cNvPr id="87" name="TextBox 7"/>
            <p:cNvSpPr txBox="1"/>
            <p:nvPr/>
          </p:nvSpPr>
          <p:spPr>
            <a:xfrm>
              <a:off x="4050386" y="2965736"/>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6.5 </a:t>
              </a:r>
              <a:r>
                <a:rPr lang="en-US" sz="1700" dirty="0" err="1">
                  <a:latin typeface="Calibri"/>
                  <a:cs typeface="Calibri"/>
                </a:rPr>
                <a:t>GeV</a:t>
              </a:r>
              <a:endParaRPr lang="en-US" sz="1700" dirty="0">
                <a:latin typeface="Calibri"/>
                <a:cs typeface="Calibri"/>
              </a:endParaRPr>
            </a:p>
          </p:txBody>
        </p:sp>
        <p:sp>
          <p:nvSpPr>
            <p:cNvPr id="88" name="TextBox 7"/>
            <p:cNvSpPr txBox="1"/>
            <p:nvPr/>
          </p:nvSpPr>
          <p:spPr>
            <a:xfrm>
              <a:off x="6299948" y="2940491"/>
              <a:ext cx="1164750" cy="250990"/>
            </a:xfrm>
            <a:prstGeom prst="rect">
              <a:avLst/>
            </a:prstGeom>
            <a:solidFill>
              <a:schemeClr val="bg1"/>
            </a:solidFill>
            <a:ln>
              <a:solidFill>
                <a:srgbClr val="000000"/>
              </a:solidFill>
            </a:ln>
          </p:spPr>
          <p:txBody>
            <a:bodyPr wrap="square" rtlCol="0">
              <a:spAutoFit/>
            </a:bodyPr>
            <a:lstStyle/>
            <a:p>
              <a:r>
                <a:rPr lang="en-US" sz="1700" dirty="0">
                  <a:latin typeface="Calibri"/>
                  <a:cs typeface="Calibri"/>
                </a:rPr>
                <a:t>        7.5 </a:t>
              </a:r>
              <a:r>
                <a:rPr lang="en-US" sz="1700" dirty="0" err="1">
                  <a:latin typeface="Calibri"/>
                  <a:cs typeface="Calibri"/>
                </a:rPr>
                <a:t>GeV</a:t>
              </a:r>
              <a:endParaRPr lang="en-US" sz="1700" dirty="0">
                <a:latin typeface="Calibri"/>
                <a:cs typeface="Calibri"/>
              </a:endParaRPr>
            </a:p>
          </p:txBody>
        </p:sp>
      </p:grpSp>
      <p:grpSp>
        <p:nvGrpSpPr>
          <p:cNvPr id="89" name="Gruppo 88"/>
          <p:cNvGrpSpPr/>
          <p:nvPr/>
        </p:nvGrpSpPr>
        <p:grpSpPr>
          <a:xfrm>
            <a:off x="798636" y="890340"/>
            <a:ext cx="3849505" cy="2765262"/>
            <a:chOff x="1560105" y="571649"/>
            <a:chExt cx="2344518" cy="1960922"/>
          </a:xfrm>
        </p:grpSpPr>
        <p:pic>
          <p:nvPicPr>
            <p:cNvPr id="90" name="Immagine 89" descr="Schermata 2019-06-11 alle 21.20.00.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60106" y="571649"/>
              <a:ext cx="1918314" cy="1933660"/>
            </a:xfrm>
            <a:prstGeom prst="rect">
              <a:avLst/>
            </a:prstGeom>
          </p:spPr>
        </p:pic>
        <p:sp>
          <p:nvSpPr>
            <p:cNvPr id="91" name="TextBox 33">
              <a:extLst>
                <a:ext uri="{FF2B5EF4-FFF2-40B4-BE49-F238E27FC236}">
                  <a16:creationId xmlns="" xmlns:a16="http://schemas.microsoft.com/office/drawing/2014/main" id="{B184D84E-7B55-834F-A2A1-9273F97AC6FF}"/>
                </a:ext>
              </a:extLst>
            </p:cNvPr>
            <p:cNvSpPr txBox="1"/>
            <p:nvPr/>
          </p:nvSpPr>
          <p:spPr>
            <a:xfrm rot="16200000">
              <a:off x="1272226" y="1268031"/>
              <a:ext cx="826498" cy="250739"/>
            </a:xfrm>
            <a:prstGeom prst="rect">
              <a:avLst/>
            </a:prstGeom>
            <a:noFill/>
          </p:spPr>
          <p:txBody>
            <a:bodyPr wrap="square" lIns="68580" tIns="34290" rIns="68580" bIns="34290" rtlCol="0">
              <a:spAutoFit/>
            </a:bodyPr>
            <a:lstStyle/>
            <a:p>
              <a:pPr algn="ctr"/>
              <a:r>
                <a:rPr lang="en-US" sz="1400" dirty="0">
                  <a:solidFill>
                    <a:srgbClr val="000000"/>
                  </a:solidFill>
                  <a:latin typeface="+mj-lt"/>
                  <a:cs typeface="Calibri"/>
                </a:rPr>
                <a:t>Q</a:t>
              </a:r>
              <a:r>
                <a:rPr lang="en-US" sz="1400" baseline="30000" dirty="0">
                  <a:solidFill>
                    <a:srgbClr val="000000"/>
                  </a:solidFill>
                  <a:latin typeface="+mj-lt"/>
                  <a:cs typeface="Calibri"/>
                </a:rPr>
                <a:t>2 </a:t>
              </a:r>
              <a:r>
                <a:rPr lang="en-US" sz="1400" dirty="0">
                  <a:solidFill>
                    <a:srgbClr val="000000"/>
                  </a:solidFill>
                  <a:latin typeface="+mj-lt"/>
                  <a:cs typeface="Calibri"/>
                </a:rPr>
                <a:t>(GeV</a:t>
              </a:r>
              <a:r>
                <a:rPr lang="en-US" sz="1400" baseline="30000" dirty="0">
                  <a:solidFill>
                    <a:srgbClr val="000000"/>
                  </a:solidFill>
                  <a:latin typeface="+mj-lt"/>
                  <a:cs typeface="Calibri"/>
                </a:rPr>
                <a:t>2</a:t>
              </a:r>
              <a:r>
                <a:rPr lang="en-US" sz="1400" dirty="0">
                  <a:solidFill>
                    <a:srgbClr val="000000"/>
                  </a:solidFill>
                  <a:latin typeface="+mj-lt"/>
                  <a:cs typeface="Calibri"/>
                </a:rPr>
                <a:t>)</a:t>
              </a:r>
              <a:endParaRPr lang="en-US" sz="1400" baseline="30000" dirty="0">
                <a:solidFill>
                  <a:srgbClr val="000000"/>
                </a:solidFill>
                <a:latin typeface="+mj-lt"/>
                <a:cs typeface="Calibri"/>
              </a:endParaRPr>
            </a:p>
          </p:txBody>
        </p:sp>
        <p:sp>
          <p:nvSpPr>
            <p:cNvPr id="92" name="TextBox 45">
              <a:extLst>
                <a:ext uri="{FF2B5EF4-FFF2-40B4-BE49-F238E27FC236}">
                  <a16:creationId xmlns="" xmlns:a16="http://schemas.microsoft.com/office/drawing/2014/main" id="{7BB0C04E-725D-7D4B-8844-9910B37219B6}"/>
                </a:ext>
              </a:extLst>
            </p:cNvPr>
            <p:cNvSpPr txBox="1"/>
            <p:nvPr/>
          </p:nvSpPr>
          <p:spPr>
            <a:xfrm>
              <a:off x="3230080" y="2330688"/>
              <a:ext cx="674543" cy="201883"/>
            </a:xfrm>
            <a:prstGeom prst="rect">
              <a:avLst/>
            </a:prstGeom>
            <a:noFill/>
          </p:spPr>
          <p:txBody>
            <a:bodyPr wrap="square" lIns="68580" tIns="34290" rIns="68580" bIns="34290" rtlCol="0">
              <a:spAutoFit/>
            </a:bodyPr>
            <a:lstStyle/>
            <a:p>
              <a:pPr algn="ctr"/>
              <a:r>
                <a:rPr lang="en-US" sz="1400" dirty="0">
                  <a:latin typeface="+mj-lt"/>
                </a:rPr>
                <a:t>W (GeV)</a:t>
              </a:r>
            </a:p>
          </p:txBody>
        </p:sp>
        <p:sp>
          <p:nvSpPr>
            <p:cNvPr id="93" name="TextBox 28">
              <a:extLst>
                <a:ext uri="{FF2B5EF4-FFF2-40B4-BE49-F238E27FC236}">
                  <a16:creationId xmlns="" xmlns:a16="http://schemas.microsoft.com/office/drawing/2014/main" id="{0623DF1E-E157-5D4F-AB0D-81F7A9B024D7}"/>
                </a:ext>
              </a:extLst>
            </p:cNvPr>
            <p:cNvSpPr txBox="1"/>
            <p:nvPr/>
          </p:nvSpPr>
          <p:spPr>
            <a:xfrm>
              <a:off x="2696653" y="864658"/>
              <a:ext cx="664120" cy="212796"/>
            </a:xfrm>
            <a:prstGeom prst="rect">
              <a:avLst/>
            </a:prstGeom>
            <a:noFill/>
          </p:spPr>
          <p:txBody>
            <a:bodyPr wrap="none" lIns="68580" tIns="34290" rIns="68580" bIns="34290" rtlCol="0">
              <a:spAutoFit/>
            </a:bodyPr>
            <a:lstStyle/>
            <a:p>
              <a:pPr algn="ctr"/>
              <a:r>
                <a:rPr lang="en-US" sz="1500" dirty="0">
                  <a:solidFill>
                    <a:srgbClr val="800000"/>
                  </a:solidFill>
                  <a:latin typeface="+mj-lt"/>
                </a:rPr>
                <a:t>7.5 GeV</a:t>
              </a:r>
            </a:p>
          </p:txBody>
        </p:sp>
      </p:grpSp>
      <p:sp>
        <p:nvSpPr>
          <p:cNvPr id="2" name="Segnaposto piè di pagina 1"/>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3" name="Segnaposto numero diapositiva 2"/>
          <p:cNvSpPr>
            <a:spLocks noGrp="1"/>
          </p:cNvSpPr>
          <p:nvPr>
            <p:ph type="sldNum" sz="quarter" idx="12"/>
          </p:nvPr>
        </p:nvSpPr>
        <p:spPr/>
        <p:txBody>
          <a:bodyPr/>
          <a:lstStyle/>
          <a:p>
            <a:fld id="{87FEDEE0-F139-4643-B219-03D91C3D227A}" type="slidenum">
              <a:rPr lang="en-US" smtClean="0"/>
              <a:pPr/>
              <a:t>37</a:t>
            </a:fld>
            <a:endParaRPr lang="en-US"/>
          </a:p>
        </p:txBody>
      </p:sp>
      <p:pic>
        <p:nvPicPr>
          <p:cNvPr id="59" name="Immagine 58" descr="particle_id_positive.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6629" y="3770660"/>
            <a:ext cx="3390065" cy="3050580"/>
          </a:xfrm>
          <a:prstGeom prst="rect">
            <a:avLst/>
          </a:prstGeom>
        </p:spPr>
      </p:pic>
      <p:sp>
        <p:nvSpPr>
          <p:cNvPr id="100" name="TextBox 5">
            <a:extLst>
              <a:ext uri="{FF2B5EF4-FFF2-40B4-BE49-F238E27FC236}">
                <a16:creationId xmlns="" xmlns:a16="http://schemas.microsoft.com/office/drawing/2014/main" id="{0B8575A3-AE7C-994F-8030-027F6BEF605C}"/>
              </a:ext>
            </a:extLst>
          </p:cNvPr>
          <p:cNvSpPr txBox="1"/>
          <p:nvPr/>
        </p:nvSpPr>
        <p:spPr>
          <a:xfrm>
            <a:off x="2382813" y="5786884"/>
            <a:ext cx="1213270" cy="400110"/>
          </a:xfrm>
          <a:prstGeom prst="rect">
            <a:avLst/>
          </a:prstGeom>
          <a:solidFill>
            <a:srgbClr val="FFFFFF"/>
          </a:solidFill>
        </p:spPr>
        <p:txBody>
          <a:bodyPr wrap="square" rtlCol="0">
            <a:spAutoFit/>
          </a:bodyPr>
          <a:lstStyle/>
          <a:p>
            <a:pPr algn="ctr"/>
            <a:r>
              <a:rPr lang="en-US" sz="2000" dirty="0">
                <a:solidFill>
                  <a:srgbClr val="C00000"/>
                </a:solidFill>
                <a:latin typeface="+mj-lt"/>
              </a:rPr>
              <a:t>positives</a:t>
            </a:r>
          </a:p>
        </p:txBody>
      </p:sp>
      <p:sp>
        <p:nvSpPr>
          <p:cNvPr id="99" name="TextBox 9">
            <a:extLst>
              <a:ext uri="{FF2B5EF4-FFF2-40B4-BE49-F238E27FC236}">
                <a16:creationId xmlns="" xmlns:a16="http://schemas.microsoft.com/office/drawing/2014/main" id="{12EAFA2B-A396-E846-88C9-8D7D2738B6B3}"/>
              </a:ext>
            </a:extLst>
          </p:cNvPr>
          <p:cNvSpPr txBox="1"/>
          <p:nvPr/>
        </p:nvSpPr>
        <p:spPr>
          <a:xfrm>
            <a:off x="1662733" y="5138812"/>
            <a:ext cx="353105" cy="477054"/>
          </a:xfrm>
          <a:prstGeom prst="rect">
            <a:avLst/>
          </a:prstGeom>
          <a:noFill/>
        </p:spPr>
        <p:txBody>
          <a:bodyPr wrap="none" rtlCol="0">
            <a:spAutoFit/>
          </a:bodyPr>
          <a:lstStyle/>
          <a:p>
            <a:pPr algn="ctr"/>
            <a:r>
              <a:rPr lang="en-US" sz="2500" dirty="0">
                <a:solidFill>
                  <a:srgbClr val="FFFF00"/>
                </a:solidFill>
                <a:latin typeface="+mj-lt"/>
              </a:rPr>
              <a:t>p</a:t>
            </a:r>
            <a:endParaRPr lang="en-US" sz="2500" baseline="30000" dirty="0">
              <a:solidFill>
                <a:srgbClr val="FFFF00"/>
              </a:solidFill>
              <a:latin typeface="+mj-lt"/>
            </a:endParaRPr>
          </a:p>
        </p:txBody>
      </p:sp>
      <p:sp>
        <p:nvSpPr>
          <p:cNvPr id="98" name="TextBox 8">
            <a:extLst>
              <a:ext uri="{FF2B5EF4-FFF2-40B4-BE49-F238E27FC236}">
                <a16:creationId xmlns="" xmlns:a16="http://schemas.microsoft.com/office/drawing/2014/main" id="{B11212BB-CA73-D64A-805F-B3AA38CD18D2}"/>
              </a:ext>
            </a:extLst>
          </p:cNvPr>
          <p:cNvSpPr txBox="1"/>
          <p:nvPr/>
        </p:nvSpPr>
        <p:spPr>
          <a:xfrm>
            <a:off x="1158677" y="4418732"/>
            <a:ext cx="457677" cy="477054"/>
          </a:xfrm>
          <a:prstGeom prst="rect">
            <a:avLst/>
          </a:prstGeom>
          <a:noFill/>
        </p:spPr>
        <p:txBody>
          <a:bodyPr wrap="none" rtlCol="0">
            <a:spAutoFit/>
          </a:bodyPr>
          <a:lstStyle/>
          <a:p>
            <a:r>
              <a:rPr lang="en-US" sz="2500" dirty="0">
                <a:solidFill>
                  <a:srgbClr val="FFFF00"/>
                </a:solidFill>
                <a:latin typeface="+mj-lt"/>
              </a:rPr>
              <a:t>K</a:t>
            </a:r>
            <a:r>
              <a:rPr lang="en-US" sz="2500" baseline="30000" dirty="0">
                <a:solidFill>
                  <a:srgbClr val="FFFF00"/>
                </a:solidFill>
                <a:latin typeface="+mj-lt"/>
              </a:rPr>
              <a:t>+</a:t>
            </a:r>
          </a:p>
        </p:txBody>
      </p:sp>
      <p:sp>
        <p:nvSpPr>
          <p:cNvPr id="97" name="TextBox 7">
            <a:extLst>
              <a:ext uri="{FF2B5EF4-FFF2-40B4-BE49-F238E27FC236}">
                <a16:creationId xmlns="" xmlns:a16="http://schemas.microsoft.com/office/drawing/2014/main" id="{5DBF5565-D16F-F347-913B-45643B8953D6}"/>
              </a:ext>
            </a:extLst>
          </p:cNvPr>
          <p:cNvSpPr txBox="1"/>
          <p:nvPr/>
        </p:nvSpPr>
        <p:spPr>
          <a:xfrm>
            <a:off x="1158677" y="3842668"/>
            <a:ext cx="489720" cy="477054"/>
          </a:xfrm>
          <a:prstGeom prst="rect">
            <a:avLst/>
          </a:prstGeom>
          <a:noFill/>
        </p:spPr>
        <p:txBody>
          <a:bodyPr wrap="square" rtlCol="0">
            <a:spAutoFit/>
          </a:bodyPr>
          <a:lstStyle/>
          <a:p>
            <a:pPr algn="ctr"/>
            <a:r>
              <a:rPr lang="en-US" sz="2500" dirty="0">
                <a:solidFill>
                  <a:srgbClr val="FFFF00"/>
                </a:solidFill>
                <a:latin typeface="+mj-lt"/>
              </a:rPr>
              <a:t>π</a:t>
            </a:r>
            <a:r>
              <a:rPr lang="en-US" sz="2500" baseline="30000" dirty="0">
                <a:solidFill>
                  <a:srgbClr val="FFFF00"/>
                </a:solidFill>
                <a:latin typeface="+mj-lt"/>
              </a:rPr>
              <a:t>+</a:t>
            </a:r>
          </a:p>
        </p:txBody>
      </p:sp>
    </p:spTree>
    <p:extLst>
      <p:ext uri="{BB962C8B-B14F-4D97-AF65-F5344CB8AC3E}">
        <p14:creationId xmlns:p14="http://schemas.microsoft.com/office/powerpoint/2010/main" val="4258647076"/>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xmlns:p14="http://schemas.microsoft.com/office/powerpoint/2010/main" spd="slow" advTm="49382"/>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42655" y="746324"/>
            <a:ext cx="7411773" cy="4803445"/>
          </a:xfrm>
          <a:prstGeom prst="rect">
            <a:avLst/>
          </a:prstGeom>
          <a:ln>
            <a:noFill/>
          </a:ln>
          <a:effectLst/>
        </p:spPr>
      </p:pic>
      <p:sp>
        <p:nvSpPr>
          <p:cNvPr id="22" name="TextBox 21"/>
          <p:cNvSpPr txBox="1"/>
          <p:nvPr/>
        </p:nvSpPr>
        <p:spPr>
          <a:xfrm>
            <a:off x="870646" y="5498852"/>
            <a:ext cx="9185406" cy="1283964"/>
          </a:xfrm>
          <a:prstGeom prst="rect">
            <a:avLst/>
          </a:prstGeom>
          <a:noFill/>
        </p:spPr>
        <p:txBody>
          <a:bodyPr wrap="square" lIns="100735" tIns="50367" rIns="100735" bIns="50367" rtlCol="0">
            <a:spAutoFit/>
          </a:bodyPr>
          <a:lstStyle/>
          <a:p>
            <a:pPr>
              <a:spcAft>
                <a:spcPts val="1299"/>
              </a:spcAft>
            </a:pPr>
            <a:r>
              <a:rPr lang="en-US" sz="2200" b="1" dirty="0">
                <a:solidFill>
                  <a:srgbClr val="000090"/>
                </a:solidFill>
                <a:latin typeface="+mn-lt"/>
              </a:rPr>
              <a:t>Hybrid states have same J</a:t>
            </a:r>
            <a:r>
              <a:rPr lang="en-US" sz="2200" b="1" baseline="30000" dirty="0">
                <a:solidFill>
                  <a:srgbClr val="000090"/>
                </a:solidFill>
                <a:latin typeface="+mn-lt"/>
              </a:rPr>
              <a:t>P</a:t>
            </a:r>
            <a:r>
              <a:rPr lang="en-US" sz="2200" b="1" dirty="0">
                <a:solidFill>
                  <a:srgbClr val="000090"/>
                </a:solidFill>
                <a:latin typeface="+mn-lt"/>
              </a:rPr>
              <a:t> values as </a:t>
            </a:r>
            <a:r>
              <a:rPr lang="en-US" sz="2200" b="1" dirty="0" err="1">
                <a:solidFill>
                  <a:srgbClr val="000090"/>
                </a:solidFill>
                <a:latin typeface="+mn-lt"/>
              </a:rPr>
              <a:t>qqq</a:t>
            </a:r>
            <a:r>
              <a:rPr lang="en-US" sz="2200" b="1" dirty="0">
                <a:solidFill>
                  <a:srgbClr val="000090"/>
                </a:solidFill>
                <a:latin typeface="+mn-lt"/>
              </a:rPr>
              <a:t> baryons</a:t>
            </a:r>
            <a:r>
              <a:rPr lang="en-US" sz="2200" dirty="0">
                <a:solidFill>
                  <a:srgbClr val="000090"/>
                </a:solidFill>
                <a:latin typeface="+mn-lt"/>
              </a:rPr>
              <a:t>. </a:t>
            </a:r>
            <a:r>
              <a:rPr lang="en-US" sz="2200" b="1" dirty="0">
                <a:solidFill>
                  <a:srgbClr val="000090"/>
                </a:solidFill>
                <a:latin typeface="+mn-lt"/>
              </a:rPr>
              <a:t>How to identify them?</a:t>
            </a:r>
            <a:endParaRPr lang="en-US" sz="2200" dirty="0">
              <a:solidFill>
                <a:srgbClr val="000090"/>
              </a:solidFill>
              <a:latin typeface="+mn-lt"/>
            </a:endParaRPr>
          </a:p>
          <a:p>
            <a:pPr indent="-342794">
              <a:buFont typeface="Arial"/>
              <a:buChar char="•"/>
            </a:pPr>
            <a:r>
              <a:rPr lang="en-US" sz="2200" dirty="0">
                <a:solidFill>
                  <a:srgbClr val="800000"/>
                </a:solidFill>
                <a:latin typeface="+mn-lt"/>
              </a:rPr>
              <a:t>Overpopulation of N </a:t>
            </a:r>
            <a:r>
              <a:rPr lang="en-US" sz="1700" dirty="0">
                <a:solidFill>
                  <a:srgbClr val="800000"/>
                </a:solidFill>
                <a:latin typeface="+mn-lt"/>
              </a:rPr>
              <a:t>1/2</a:t>
            </a:r>
            <a:r>
              <a:rPr lang="en-US" sz="2200" baseline="30000" dirty="0">
                <a:solidFill>
                  <a:srgbClr val="800000"/>
                </a:solidFill>
                <a:latin typeface="+mn-lt"/>
              </a:rPr>
              <a:t>+</a:t>
            </a:r>
            <a:r>
              <a:rPr lang="en-US" sz="2200" dirty="0">
                <a:solidFill>
                  <a:srgbClr val="800000"/>
                </a:solidFill>
                <a:latin typeface="+mn-lt"/>
              </a:rPr>
              <a:t> and N</a:t>
            </a:r>
            <a:r>
              <a:rPr lang="en-US" sz="1700" dirty="0">
                <a:solidFill>
                  <a:srgbClr val="800000"/>
                </a:solidFill>
                <a:latin typeface="+mn-lt"/>
              </a:rPr>
              <a:t> 3/2</a:t>
            </a:r>
            <a:r>
              <a:rPr lang="en-US" sz="2200" baseline="30000" dirty="0">
                <a:solidFill>
                  <a:srgbClr val="800000"/>
                </a:solidFill>
                <a:latin typeface="+mn-lt"/>
              </a:rPr>
              <a:t>+</a:t>
            </a:r>
            <a:r>
              <a:rPr lang="en-US" sz="2200" dirty="0">
                <a:solidFill>
                  <a:srgbClr val="800000"/>
                </a:solidFill>
                <a:latin typeface="+mn-lt"/>
              </a:rPr>
              <a:t> states compared to QM projections. </a:t>
            </a:r>
            <a:r>
              <a:rPr lang="en-US" sz="2200" dirty="0">
                <a:solidFill>
                  <a:schemeClr val="bg1"/>
                </a:solidFill>
                <a:latin typeface="+mn-lt"/>
              </a:rPr>
              <a:t>?</a:t>
            </a:r>
          </a:p>
          <a:p>
            <a:pPr indent="-342794">
              <a:buFont typeface="Arial"/>
              <a:buChar char="•"/>
            </a:pPr>
            <a:r>
              <a:rPr lang="en-US" sz="2200" b="1" dirty="0">
                <a:latin typeface="+mn-lt"/>
              </a:rPr>
              <a:t>A</a:t>
            </a:r>
            <a:r>
              <a:rPr lang="en-US" sz="2200" b="1" baseline="-25000" dirty="0">
                <a:latin typeface="+mn-lt"/>
              </a:rPr>
              <a:t>1/2</a:t>
            </a:r>
            <a:r>
              <a:rPr lang="en-US" sz="2200" b="1" dirty="0">
                <a:latin typeface="+mn-lt"/>
              </a:rPr>
              <a:t>  (A</a:t>
            </a:r>
            <a:r>
              <a:rPr lang="en-US" sz="2200" b="1" baseline="-25000" dirty="0">
                <a:latin typeface="+mn-lt"/>
              </a:rPr>
              <a:t>3/2</a:t>
            </a:r>
            <a:r>
              <a:rPr lang="en-US" sz="2200" b="1" dirty="0">
                <a:latin typeface="+mn-lt"/>
              </a:rPr>
              <a:t>) and S</a:t>
            </a:r>
            <a:r>
              <a:rPr lang="en-US" sz="2200" b="1" baseline="-25000" dirty="0">
                <a:latin typeface="+mn-lt"/>
              </a:rPr>
              <a:t>1/2</a:t>
            </a:r>
            <a:r>
              <a:rPr lang="en-US" sz="2200" b="1" dirty="0">
                <a:latin typeface="+mn-lt"/>
              </a:rPr>
              <a:t> show different Q</a:t>
            </a:r>
            <a:r>
              <a:rPr lang="en-US" sz="2200" b="1" baseline="30000" dirty="0">
                <a:latin typeface="+mn-lt"/>
              </a:rPr>
              <a:t>2</a:t>
            </a:r>
            <a:r>
              <a:rPr lang="en-US" sz="2200" b="1" dirty="0">
                <a:latin typeface="+mn-lt"/>
              </a:rPr>
              <a:t> evolution. Can we do it?</a:t>
            </a:r>
          </a:p>
        </p:txBody>
      </p:sp>
      <p:sp>
        <p:nvSpPr>
          <p:cNvPr id="2" name="Title 1"/>
          <p:cNvSpPr>
            <a:spLocks noGrp="1"/>
          </p:cNvSpPr>
          <p:nvPr>
            <p:ph type="title"/>
          </p:nvPr>
        </p:nvSpPr>
        <p:spPr>
          <a:xfrm>
            <a:off x="0" y="0"/>
            <a:ext cx="10382250" cy="886513"/>
          </a:xfrm>
        </p:spPr>
        <p:txBody>
          <a:bodyPr>
            <a:normAutofit/>
          </a:bodyPr>
          <a:lstStyle/>
          <a:p>
            <a:r>
              <a:rPr lang="en-US" sz="3600" b="1" dirty="0">
                <a:solidFill>
                  <a:srgbClr val="000090"/>
                </a:solidFill>
              </a:rPr>
              <a:t>Hybrid Baryons in LQCD</a:t>
            </a:r>
          </a:p>
        </p:txBody>
      </p:sp>
      <p:grpSp>
        <p:nvGrpSpPr>
          <p:cNvPr id="5" name="Gruppo 4"/>
          <p:cNvGrpSpPr/>
          <p:nvPr/>
        </p:nvGrpSpPr>
        <p:grpSpPr>
          <a:xfrm>
            <a:off x="8575503" y="1610420"/>
            <a:ext cx="1598164" cy="2088232"/>
            <a:chOff x="8784086" y="1610420"/>
            <a:chExt cx="1598164" cy="2088232"/>
          </a:xfrm>
        </p:grpSpPr>
        <p:sp>
          <p:nvSpPr>
            <p:cNvPr id="4" name="Rettangolo 3"/>
            <p:cNvSpPr/>
            <p:nvPr/>
          </p:nvSpPr>
          <p:spPr bwMode="auto">
            <a:xfrm>
              <a:off x="8791526" y="1610420"/>
              <a:ext cx="1590724" cy="2088232"/>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116"/>
              <a:endParaRPr lang="it-IT" sz="400">
                <a:solidFill>
                  <a:srgbClr val="800000"/>
                </a:solidFill>
              </a:endParaRPr>
            </a:p>
          </p:txBody>
        </p:sp>
        <p:pic>
          <p:nvPicPr>
            <p:cNvPr id="9" name="Picture 8"/>
            <p:cNvPicPr>
              <a:picLocks noChangeAspect="1"/>
            </p:cNvPicPr>
            <p:nvPr/>
          </p:nvPicPr>
          <p:blipFill>
            <a:blip r:embed="rId4"/>
            <a:stretch>
              <a:fillRect/>
            </a:stretch>
          </p:blipFill>
          <p:spPr>
            <a:xfrm>
              <a:off x="9216134" y="2042468"/>
              <a:ext cx="663310" cy="349232"/>
            </a:xfrm>
            <a:prstGeom prst="rect">
              <a:avLst/>
            </a:prstGeom>
            <a:ln w="28575" cmpd="sng">
              <a:noFill/>
            </a:ln>
          </p:spPr>
        </p:pic>
        <p:pic>
          <p:nvPicPr>
            <p:cNvPr id="10" name="Picture 9"/>
            <p:cNvPicPr>
              <a:picLocks/>
            </p:cNvPicPr>
            <p:nvPr/>
          </p:nvPicPr>
          <p:blipFill>
            <a:blip r:embed="rId5"/>
            <a:stretch>
              <a:fillRect/>
            </a:stretch>
          </p:blipFill>
          <p:spPr>
            <a:xfrm>
              <a:off x="9144126" y="3050580"/>
              <a:ext cx="807508" cy="318339"/>
            </a:xfrm>
            <a:prstGeom prst="rect">
              <a:avLst/>
            </a:prstGeom>
          </p:spPr>
        </p:pic>
        <p:sp>
          <p:nvSpPr>
            <p:cNvPr id="11" name="TextBox 10"/>
            <p:cNvSpPr txBox="1"/>
            <p:nvPr/>
          </p:nvSpPr>
          <p:spPr>
            <a:xfrm>
              <a:off x="8784087" y="2297966"/>
              <a:ext cx="1539843" cy="424915"/>
            </a:xfrm>
            <a:prstGeom prst="rect">
              <a:avLst/>
            </a:prstGeom>
            <a:noFill/>
          </p:spPr>
          <p:txBody>
            <a:bodyPr wrap="none" lIns="100767" tIns="50383" rIns="100767" bIns="50383" rtlCol="0">
              <a:spAutoFit/>
            </a:bodyPr>
            <a:lstStyle/>
            <a:p>
              <a:r>
                <a:rPr lang="en-US" dirty="0" smtClean="0"/>
                <a:t> </a:t>
              </a:r>
              <a:r>
                <a:rPr lang="en-US" sz="1800" dirty="0">
                  <a:latin typeface="+mn-lt"/>
                </a:rPr>
                <a:t>regular states</a:t>
              </a:r>
            </a:p>
          </p:txBody>
        </p:sp>
        <p:sp>
          <p:nvSpPr>
            <p:cNvPr id="12" name="TextBox 11"/>
            <p:cNvSpPr txBox="1"/>
            <p:nvPr/>
          </p:nvSpPr>
          <p:spPr>
            <a:xfrm>
              <a:off x="8784086" y="3251387"/>
              <a:ext cx="1473080" cy="424915"/>
            </a:xfrm>
            <a:prstGeom prst="rect">
              <a:avLst/>
            </a:prstGeom>
            <a:noFill/>
          </p:spPr>
          <p:txBody>
            <a:bodyPr wrap="none" lIns="100767" tIns="50383" rIns="100767" bIns="50383" rtlCol="0">
              <a:spAutoFit/>
            </a:bodyPr>
            <a:lstStyle/>
            <a:p>
              <a:r>
                <a:rPr lang="en-US" dirty="0" smtClean="0">
                  <a:solidFill>
                    <a:srgbClr val="0000FF"/>
                  </a:solidFill>
                </a:rPr>
                <a:t> </a:t>
              </a:r>
              <a:r>
                <a:rPr lang="en-US" sz="1800" dirty="0">
                  <a:solidFill>
                    <a:srgbClr val="0000FF"/>
                  </a:solidFill>
                  <a:latin typeface="+mn-lt"/>
                </a:rPr>
                <a:t>hybrid states</a:t>
              </a:r>
            </a:p>
          </p:txBody>
        </p:sp>
      </p:grpSp>
      <p:sp>
        <p:nvSpPr>
          <p:cNvPr id="13" name="TextBox 12"/>
          <p:cNvSpPr txBox="1"/>
          <p:nvPr/>
        </p:nvSpPr>
        <p:spPr>
          <a:xfrm>
            <a:off x="222580" y="746324"/>
            <a:ext cx="4309753" cy="332550"/>
          </a:xfrm>
          <a:prstGeom prst="rect">
            <a:avLst/>
          </a:prstGeom>
          <a:noFill/>
        </p:spPr>
        <p:txBody>
          <a:bodyPr wrap="square" lIns="100735" tIns="50367" rIns="100735" bIns="50367" rtlCol="0">
            <a:spAutoFit/>
          </a:bodyPr>
          <a:lstStyle/>
          <a:p>
            <a:r>
              <a:rPr lang="en-US" sz="1500" b="1" dirty="0">
                <a:solidFill>
                  <a:srgbClr val="000090"/>
                </a:solidFill>
                <a:latin typeface="+mn-lt"/>
              </a:rPr>
              <a:t>J.J. </a:t>
            </a:r>
            <a:r>
              <a:rPr lang="en-US" sz="1500" b="1" dirty="0" err="1">
                <a:solidFill>
                  <a:srgbClr val="000090"/>
                </a:solidFill>
                <a:latin typeface="+mn-lt"/>
              </a:rPr>
              <a:t>Dudek</a:t>
            </a:r>
            <a:r>
              <a:rPr lang="en-US" sz="1500" b="1" dirty="0">
                <a:solidFill>
                  <a:srgbClr val="000090"/>
                </a:solidFill>
                <a:latin typeface="+mn-lt"/>
              </a:rPr>
              <a:t> and R.G. Edwards,  PRD85, 054016 (2012)</a:t>
            </a:r>
          </a:p>
        </p:txBody>
      </p:sp>
      <p:grpSp>
        <p:nvGrpSpPr>
          <p:cNvPr id="29" name="Group 28"/>
          <p:cNvGrpSpPr/>
          <p:nvPr/>
        </p:nvGrpSpPr>
        <p:grpSpPr>
          <a:xfrm>
            <a:off x="2094783" y="2834556"/>
            <a:ext cx="982323" cy="1809457"/>
            <a:chOff x="1803400" y="2807494"/>
            <a:chExt cx="865166" cy="1891506"/>
          </a:xfrm>
        </p:grpSpPr>
        <p:cxnSp>
          <p:nvCxnSpPr>
            <p:cNvPr id="15" name="Straight Arrow Connector 14"/>
            <p:cNvCxnSpPr/>
            <p:nvPr/>
          </p:nvCxnSpPr>
          <p:spPr>
            <a:xfrm rot="5400000">
              <a:off x="1074341" y="3752453"/>
              <a:ext cx="1891506" cy="1588"/>
            </a:xfrm>
            <a:prstGeom prst="straightConnector1">
              <a:avLst/>
            </a:prstGeom>
            <a:ln w="285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03400" y="3822699"/>
              <a:ext cx="865166" cy="434339"/>
            </a:xfrm>
            <a:prstGeom prst="rect">
              <a:avLst/>
            </a:prstGeom>
            <a:solidFill>
              <a:schemeClr val="bg1"/>
            </a:solidFill>
            <a:ln>
              <a:solidFill>
                <a:srgbClr val="000000"/>
              </a:solidFill>
            </a:ln>
          </p:spPr>
          <p:txBody>
            <a:bodyPr wrap="none" rtlCol="0">
              <a:spAutoFit/>
            </a:bodyPr>
            <a:lstStyle/>
            <a:p>
              <a:r>
                <a:rPr lang="en-US" dirty="0" smtClean="0">
                  <a:solidFill>
                    <a:srgbClr val="0000FF"/>
                  </a:solidFill>
                  <a:latin typeface="+mn-lt"/>
                </a:rPr>
                <a:t>1.3GeV</a:t>
              </a:r>
              <a:endParaRPr lang="en-US" dirty="0">
                <a:solidFill>
                  <a:srgbClr val="0000FF"/>
                </a:solidFill>
                <a:latin typeface="+mn-lt"/>
              </a:endParaRPr>
            </a:p>
          </p:txBody>
        </p:sp>
      </p:grpSp>
      <p:sp>
        <p:nvSpPr>
          <p:cNvPr id="19" name="TextBox 18"/>
          <p:cNvSpPr txBox="1"/>
          <p:nvPr/>
        </p:nvSpPr>
        <p:spPr>
          <a:xfrm>
            <a:off x="2393686" y="4995619"/>
            <a:ext cx="434270" cy="424883"/>
          </a:xfrm>
          <a:prstGeom prst="rect">
            <a:avLst/>
          </a:prstGeom>
          <a:noFill/>
        </p:spPr>
        <p:txBody>
          <a:bodyPr wrap="none" lIns="100735" tIns="50367" rIns="100735" bIns="50367" rtlCol="0">
            <a:spAutoFit/>
          </a:bodyPr>
          <a:lstStyle/>
          <a:p>
            <a:r>
              <a:rPr lang="en-US" dirty="0" smtClean="0"/>
              <a:t>N</a:t>
            </a:r>
            <a:endParaRPr lang="en-US" dirty="0"/>
          </a:p>
        </p:txBody>
      </p:sp>
      <p:grpSp>
        <p:nvGrpSpPr>
          <p:cNvPr id="26" name="Group 25"/>
          <p:cNvGrpSpPr/>
          <p:nvPr/>
        </p:nvGrpSpPr>
        <p:grpSpPr>
          <a:xfrm>
            <a:off x="662389" y="2042470"/>
            <a:ext cx="1615016" cy="850247"/>
            <a:chOff x="114300" y="2487535"/>
            <a:chExt cx="1422400" cy="878997"/>
          </a:xfrm>
        </p:grpSpPr>
        <p:sp>
          <p:nvSpPr>
            <p:cNvPr id="18" name="TextBox 17"/>
            <p:cNvSpPr txBox="1"/>
            <p:nvPr/>
          </p:nvSpPr>
          <p:spPr>
            <a:xfrm>
              <a:off x="114300" y="2933700"/>
              <a:ext cx="184666" cy="429548"/>
            </a:xfrm>
            <a:prstGeom prst="rect">
              <a:avLst/>
            </a:prstGeom>
            <a:noFill/>
          </p:spPr>
          <p:txBody>
            <a:bodyPr wrap="square" rtlCol="0">
              <a:spAutoFit/>
            </a:bodyPr>
            <a:lstStyle/>
            <a:p>
              <a:endParaRPr lang="en-US" dirty="0"/>
            </a:p>
          </p:txBody>
        </p:sp>
        <p:sp>
          <p:nvSpPr>
            <p:cNvPr id="20" name="Left Brace 19"/>
            <p:cNvSpPr/>
            <p:nvPr/>
          </p:nvSpPr>
          <p:spPr>
            <a:xfrm>
              <a:off x="1079500" y="2731294"/>
              <a:ext cx="457200" cy="635238"/>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34300" y="2487535"/>
              <a:ext cx="1055585" cy="731822"/>
            </a:xfrm>
            <a:prstGeom prst="rect">
              <a:avLst/>
            </a:prstGeom>
            <a:noFill/>
          </p:spPr>
          <p:txBody>
            <a:bodyPr wrap="square" rtlCol="0">
              <a:spAutoFit/>
            </a:bodyPr>
            <a:lstStyle/>
            <a:p>
              <a:r>
                <a:rPr lang="en-US" sz="2000" dirty="0">
                  <a:solidFill>
                    <a:srgbClr val="0000FF"/>
                  </a:solidFill>
                  <a:latin typeface="+mn-lt"/>
                </a:rPr>
                <a:t>clustered</a:t>
              </a:r>
            </a:p>
            <a:p>
              <a:r>
                <a:rPr lang="en-US" sz="2000" dirty="0">
                  <a:solidFill>
                    <a:srgbClr val="0000FF"/>
                  </a:solidFill>
                  <a:latin typeface="+mn-lt"/>
                </a:rPr>
                <a:t>in mass</a:t>
              </a:r>
            </a:p>
          </p:txBody>
        </p:sp>
      </p:grpSp>
      <p:sp>
        <p:nvSpPr>
          <p:cNvPr id="24" name="Footer Placeholder 23"/>
          <p:cNvSpPr>
            <a:spLocks noGrp="1"/>
          </p:cNvSpPr>
          <p:nvPr>
            <p:ph type="ftr" sz="quarter" idx="3"/>
          </p:nvPr>
        </p:nvSpPr>
        <p:spPr>
          <a:xfrm>
            <a:off x="1662733" y="6939012"/>
            <a:ext cx="6696744" cy="314276"/>
          </a:xfrm>
        </p:spPr>
        <p:txBody>
          <a:bodyPr/>
          <a:lstStyle/>
          <a:p>
            <a:r>
              <a:rPr lang="en-US" smtClean="0">
                <a:solidFill>
                  <a:srgbClr val="800000"/>
                </a:solidFill>
              </a:rPr>
              <a:t>CLAS Collaboration Meeting   -  March 25th  2020                         Annalisa D’Angelo – Run Group K Status Update</a:t>
            </a:r>
            <a:endParaRPr lang="en-US" dirty="0">
              <a:solidFill>
                <a:srgbClr val="800000"/>
              </a:solidFill>
            </a:endParaRPr>
          </a:p>
        </p:txBody>
      </p:sp>
      <p:sp>
        <p:nvSpPr>
          <p:cNvPr id="23" name="TextBox 22"/>
          <p:cNvSpPr txBox="1"/>
          <p:nvPr/>
        </p:nvSpPr>
        <p:spPr>
          <a:xfrm>
            <a:off x="4759078" y="818333"/>
            <a:ext cx="974006" cy="424883"/>
          </a:xfrm>
          <a:prstGeom prst="rect">
            <a:avLst/>
          </a:prstGeom>
          <a:solidFill>
            <a:schemeClr val="bg1"/>
          </a:solidFill>
          <a:ln>
            <a:solidFill>
              <a:srgbClr val="000000"/>
            </a:solidFill>
          </a:ln>
        </p:spPr>
        <p:txBody>
          <a:bodyPr wrap="none" lIns="100735" tIns="50367" rIns="100735" bIns="50367" rtlCol="0">
            <a:spAutoFit/>
          </a:bodyPr>
          <a:lstStyle/>
          <a:p>
            <a:r>
              <a:rPr lang="en-US" dirty="0" smtClean="0"/>
              <a:t>LQCD </a:t>
            </a:r>
            <a:endParaRPr lang="en-US" dirty="0"/>
          </a:p>
        </p:txBody>
      </p:sp>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Rettangolo 2"/>
          <p:cNvSpPr/>
          <p:nvPr/>
        </p:nvSpPr>
        <p:spPr>
          <a:xfrm>
            <a:off x="8215461" y="4274717"/>
            <a:ext cx="1944216" cy="877133"/>
          </a:xfrm>
          <a:prstGeom prst="rect">
            <a:avLst/>
          </a:prstGeom>
        </p:spPr>
        <p:txBody>
          <a:bodyPr wrap="square" lIns="91412" tIns="45705" rIns="91412" bIns="45705">
            <a:spAutoFit/>
          </a:bodyPr>
          <a:lstStyle/>
          <a:p>
            <a:pPr algn="ctr"/>
            <a:r>
              <a:rPr lang="en-US" sz="1700" b="1" dirty="0">
                <a:solidFill>
                  <a:srgbClr val="800000"/>
                </a:solidFill>
                <a:latin typeface="Calibri" pitchFamily="34" charset="0"/>
              </a:rPr>
              <a:t>The nucleon mass is shifted ~300 MeV to higher masses</a:t>
            </a:r>
          </a:p>
        </p:txBody>
      </p:sp>
      <p:sp>
        <p:nvSpPr>
          <p:cNvPr id="6" name="Ovale 5"/>
          <p:cNvSpPr/>
          <p:nvPr/>
        </p:nvSpPr>
        <p:spPr bwMode="auto">
          <a:xfrm>
            <a:off x="6631285" y="4922788"/>
            <a:ext cx="1512168" cy="504056"/>
          </a:xfrm>
          <a:prstGeom prst="ellipse">
            <a:avLst/>
          </a:prstGeom>
          <a:noFill/>
          <a:ln w="9525" cap="flat" cmpd="sng" algn="ctr">
            <a:solidFill>
              <a:srgbClr val="800000"/>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endParaRPr lang="it-IT" sz="400">
              <a:solidFill>
                <a:srgbClr val="800000"/>
              </a:solidFill>
            </a:endParaRPr>
          </a:p>
        </p:txBody>
      </p:sp>
      <p:cxnSp>
        <p:nvCxnSpPr>
          <p:cNvPr id="14" name="Connettore 2 13"/>
          <p:cNvCxnSpPr/>
          <p:nvPr/>
        </p:nvCxnSpPr>
        <p:spPr bwMode="auto">
          <a:xfrm flipH="1">
            <a:off x="8143454" y="5138812"/>
            <a:ext cx="504056" cy="72008"/>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Segnaposto numero diapositiva 16"/>
          <p:cNvSpPr>
            <a:spLocks noGrp="1"/>
          </p:cNvSpPr>
          <p:nvPr>
            <p:ph type="sldNum" sz="quarter" idx="12"/>
          </p:nvPr>
        </p:nvSpPr>
        <p:spPr/>
        <p:txBody>
          <a:bodyPr/>
          <a:lstStyle/>
          <a:p>
            <a:fld id="{B2E123A2-8C0A-B24D-ABFA-7CF5F3B53C08}" type="slidenum">
              <a:rPr lang="en-US" smtClean="0"/>
              <a:pPr/>
              <a:t>4</a:t>
            </a:fld>
            <a:endParaRPr lang="en-US"/>
          </a:p>
        </p:txBody>
      </p:sp>
    </p:spTree>
    <p:extLst>
      <p:ext uri="{BB962C8B-B14F-4D97-AF65-F5344CB8AC3E}">
        <p14:creationId xmlns:p14="http://schemas.microsoft.com/office/powerpoint/2010/main" val="1539780354"/>
      </p:ext>
    </p:extLst>
  </p:cSld>
  <p:clrMapOvr>
    <a:masterClrMapping/>
  </p:clrMapOvr>
  <mc:AlternateContent xmlns:mc="http://schemas.openxmlformats.org/markup-compatibility/2006" xmlns:p14="http://schemas.microsoft.com/office/powerpoint/2010/main">
    <mc:Choice Requires="p14">
      <p:transition spd="med" p14:dur="700" advTm="41970">
        <p:fade/>
      </p:transition>
    </mc:Choice>
    <mc:Fallback xmlns="">
      <p:transition xmlns:p14="http://schemas.microsoft.com/office/powerpoint/2010/main" spd="med" advTm="4197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7" y="37669"/>
            <a:ext cx="9344025" cy="763102"/>
          </a:xfrm>
        </p:spPr>
        <p:txBody>
          <a:bodyPr>
            <a:normAutofit fontScale="90000"/>
          </a:bodyPr>
          <a:lstStyle/>
          <a:p>
            <a:r>
              <a:rPr lang="en-US" sz="4400" b="1" dirty="0">
                <a:solidFill>
                  <a:srgbClr val="000090"/>
                </a:solidFill>
                <a:latin typeface="+mn-lt"/>
                <a:cs typeface="Arial"/>
              </a:rPr>
              <a:t>Separating q</a:t>
            </a:r>
            <a:r>
              <a:rPr lang="en-US" sz="4400" b="1" baseline="30000" dirty="0">
                <a:solidFill>
                  <a:srgbClr val="000090"/>
                </a:solidFill>
                <a:latin typeface="+mn-lt"/>
                <a:cs typeface="Arial"/>
              </a:rPr>
              <a:t>3</a:t>
            </a:r>
            <a:r>
              <a:rPr lang="en-US" sz="4400" b="1" dirty="0">
                <a:solidFill>
                  <a:srgbClr val="FF0000"/>
                </a:solidFill>
                <a:latin typeface="+mn-lt"/>
                <a:cs typeface="Arial"/>
              </a:rPr>
              <a:t>g</a:t>
            </a:r>
            <a:r>
              <a:rPr lang="en-US" sz="4400" b="1" dirty="0">
                <a:solidFill>
                  <a:srgbClr val="000090"/>
                </a:solidFill>
                <a:latin typeface="+mn-lt"/>
                <a:cs typeface="Arial"/>
              </a:rPr>
              <a:t> from q</a:t>
            </a:r>
            <a:r>
              <a:rPr lang="en-US" sz="4400" b="1" baseline="30000" dirty="0">
                <a:solidFill>
                  <a:srgbClr val="000090"/>
                </a:solidFill>
                <a:latin typeface="+mn-lt"/>
                <a:cs typeface="Arial"/>
              </a:rPr>
              <a:t>3</a:t>
            </a:r>
            <a:r>
              <a:rPr lang="en-US" sz="4400" b="1" dirty="0">
                <a:solidFill>
                  <a:srgbClr val="000090"/>
                </a:solidFill>
                <a:latin typeface="+mn-lt"/>
                <a:cs typeface="Arial"/>
              </a:rPr>
              <a:t> States?</a:t>
            </a:r>
            <a:r>
              <a:rPr lang="en-US" sz="3600" b="1" dirty="0">
                <a:solidFill>
                  <a:srgbClr val="000090"/>
                </a:solidFill>
                <a:latin typeface="+mn-lt"/>
                <a:cs typeface="Arial"/>
              </a:rPr>
              <a:t> </a:t>
            </a:r>
            <a:br>
              <a:rPr lang="en-US" sz="3600" b="1" dirty="0">
                <a:solidFill>
                  <a:srgbClr val="000090"/>
                </a:solidFill>
                <a:latin typeface="+mn-lt"/>
                <a:cs typeface="Arial"/>
              </a:rPr>
            </a:br>
            <a:endParaRPr lang="en-US" sz="3600" b="1" dirty="0">
              <a:solidFill>
                <a:srgbClr val="800000"/>
              </a:solidFill>
              <a:latin typeface="+mn-lt"/>
              <a:cs typeface="Aria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March 25th  2020                         Annalisa D’Angelo – Run Group K Status Update</a:t>
            </a:r>
            <a:endParaRPr lang="en-US"/>
          </a:p>
        </p:txBody>
      </p:sp>
      <p:cxnSp>
        <p:nvCxnSpPr>
          <p:cNvPr id="18" name="Straight Connector 31"/>
          <p:cNvCxnSpPr/>
          <p:nvPr/>
        </p:nvCxnSpPr>
        <p:spPr>
          <a:xfrm>
            <a:off x="0" y="79251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 name="Group 19"/>
          <p:cNvGrpSpPr>
            <a:grpSpLocks noChangeAspect="1"/>
          </p:cNvGrpSpPr>
          <p:nvPr/>
        </p:nvGrpSpPr>
        <p:grpSpPr>
          <a:xfrm>
            <a:off x="5521892" y="1644048"/>
            <a:ext cx="3643603" cy="3744816"/>
            <a:chOff x="3747542" y="1863079"/>
            <a:chExt cx="2790475" cy="3078897"/>
          </a:xfrm>
        </p:grpSpPr>
        <p:pic>
          <p:nvPicPr>
            <p:cNvPr id="3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7542" y="1863079"/>
              <a:ext cx="2790475" cy="3078897"/>
            </a:xfrm>
            <a:prstGeom prst="rect">
              <a:avLst/>
            </a:prstGeom>
          </p:spPr>
        </p:pic>
        <p:sp>
          <p:nvSpPr>
            <p:cNvPr id="56" name="TextBox 55"/>
            <p:cNvSpPr txBox="1"/>
            <p:nvPr/>
          </p:nvSpPr>
          <p:spPr>
            <a:xfrm>
              <a:off x="3937804" y="3497083"/>
              <a:ext cx="337743"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r>
                <a:rPr lang="en-US" sz="1500" dirty="0">
                  <a:solidFill>
                    <a:srgbClr val="FF0000"/>
                  </a:solidFill>
                </a:rPr>
                <a:t>g</a:t>
              </a:r>
            </a:p>
          </p:txBody>
        </p:sp>
        <p:sp>
          <p:nvSpPr>
            <p:cNvPr id="39" name="TextBox 53"/>
            <p:cNvSpPr txBox="1"/>
            <p:nvPr/>
          </p:nvSpPr>
          <p:spPr>
            <a:xfrm>
              <a:off x="5079361" y="2952414"/>
              <a:ext cx="268994"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endParaRPr lang="en-US" sz="1500" dirty="0">
                <a:solidFill>
                  <a:srgbClr val="FF0000"/>
                </a:solidFill>
              </a:endParaRPr>
            </a:p>
          </p:txBody>
        </p:sp>
      </p:grpSp>
      <p:sp>
        <p:nvSpPr>
          <p:cNvPr id="3" name="Segnaposto numero diapositiva 2"/>
          <p:cNvSpPr>
            <a:spLocks noGrp="1"/>
          </p:cNvSpPr>
          <p:nvPr>
            <p:ph type="sldNum" sz="quarter" idx="12"/>
          </p:nvPr>
        </p:nvSpPr>
        <p:spPr/>
        <p:txBody>
          <a:bodyPr/>
          <a:lstStyle/>
          <a:p>
            <a:fld id="{B2E123A2-8C0A-B24D-ABFA-7CF5F3B53C08}" type="slidenum">
              <a:rPr lang="en-US" smtClean="0"/>
              <a:pPr/>
              <a:t>5</a:t>
            </a:fld>
            <a:endParaRPr lang="en-US" dirty="0"/>
          </a:p>
        </p:txBody>
      </p:sp>
      <p:grpSp>
        <p:nvGrpSpPr>
          <p:cNvPr id="5" name="Group 18"/>
          <p:cNvGrpSpPr>
            <a:grpSpLocks noChangeAspect="1"/>
          </p:cNvGrpSpPr>
          <p:nvPr/>
        </p:nvGrpSpPr>
        <p:grpSpPr>
          <a:xfrm>
            <a:off x="834065" y="1656604"/>
            <a:ext cx="3625700" cy="3726414"/>
            <a:chOff x="509062" y="1886814"/>
            <a:chExt cx="2776763" cy="3063768"/>
          </a:xfrm>
        </p:grpSpPr>
        <p:pic>
          <p:nvPicPr>
            <p:cNvPr id="31" name="Picture 7"/>
            <p:cNvPicPr>
              <a:picLocks noChangeAspect="1"/>
            </p:cNvPicPr>
            <p:nvPr/>
          </p:nvPicPr>
          <p:blipFill>
            <a:blip r:embed="rId4"/>
            <a:stretch>
              <a:fillRect/>
            </a:stretch>
          </p:blipFill>
          <p:spPr>
            <a:xfrm>
              <a:off x="509062" y="1886814"/>
              <a:ext cx="2776763" cy="3063768"/>
            </a:xfrm>
            <a:prstGeom prst="rect">
              <a:avLst/>
            </a:prstGeom>
          </p:spPr>
        </p:pic>
        <p:sp>
          <p:nvSpPr>
            <p:cNvPr id="54" name="TextBox 53"/>
            <p:cNvSpPr txBox="1"/>
            <p:nvPr/>
          </p:nvSpPr>
          <p:spPr>
            <a:xfrm>
              <a:off x="1622233" y="3148527"/>
              <a:ext cx="337743"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r>
                <a:rPr lang="en-US" sz="1500" dirty="0">
                  <a:solidFill>
                    <a:srgbClr val="FF0000"/>
                  </a:solidFill>
                </a:rPr>
                <a:t>g</a:t>
              </a:r>
            </a:p>
          </p:txBody>
        </p:sp>
        <p:sp>
          <p:nvSpPr>
            <p:cNvPr id="38" name="TextBox 53"/>
            <p:cNvSpPr txBox="1"/>
            <p:nvPr/>
          </p:nvSpPr>
          <p:spPr>
            <a:xfrm>
              <a:off x="2288887" y="2271576"/>
              <a:ext cx="268994"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endParaRPr lang="en-US" sz="1500" dirty="0">
                <a:solidFill>
                  <a:srgbClr val="FF0000"/>
                </a:solidFill>
              </a:endParaRPr>
            </a:p>
          </p:txBody>
        </p:sp>
        <p:sp>
          <p:nvSpPr>
            <p:cNvPr id="33" name="TextBox 8"/>
            <p:cNvSpPr txBox="1"/>
            <p:nvPr/>
          </p:nvSpPr>
          <p:spPr>
            <a:xfrm>
              <a:off x="998660" y="3934176"/>
              <a:ext cx="295201" cy="283922"/>
            </a:xfrm>
            <a:prstGeom prst="rect">
              <a:avLst/>
            </a:prstGeom>
            <a:noFill/>
          </p:spPr>
          <p:txBody>
            <a:bodyPr wrap="none" lIns="82912" tIns="41455" rIns="82912" bIns="41455" rtlCol="0">
              <a:spAutoFit/>
            </a:bodyPr>
            <a:lstStyle/>
            <a:p>
              <a:pPr defTabSz="913831"/>
              <a:r>
                <a:rPr lang="en-US" sz="1700" i="1" dirty="0">
                  <a:solidFill>
                    <a:srgbClr val="000000"/>
                  </a:solidFill>
                </a:rPr>
                <a:t>q</a:t>
              </a:r>
              <a:r>
                <a:rPr lang="en-US" sz="1700" i="1" baseline="30000" dirty="0">
                  <a:solidFill>
                    <a:srgbClr val="000000"/>
                  </a:solidFill>
                </a:rPr>
                <a:t>3</a:t>
              </a:r>
            </a:p>
          </p:txBody>
        </p:sp>
        <p:sp>
          <p:nvSpPr>
            <p:cNvPr id="35" name="Left Brace 9"/>
            <p:cNvSpPr>
              <a:spLocks noChangeAspect="1"/>
            </p:cNvSpPr>
            <p:nvPr/>
          </p:nvSpPr>
          <p:spPr>
            <a:xfrm>
              <a:off x="1274166" y="3973674"/>
              <a:ext cx="189256" cy="258177"/>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lIns="82912" tIns="41455" rIns="82912" bIns="41455" rtlCol="0" anchor="ctr"/>
            <a:lstStyle/>
            <a:p>
              <a:pPr algn="ctr" defTabSz="913831"/>
              <a:endParaRPr lang="en-US" dirty="0">
                <a:solidFill>
                  <a:srgbClr val="000000"/>
                </a:solidFill>
              </a:endParaRPr>
            </a:p>
          </p:txBody>
        </p:sp>
      </p:grpSp>
      <p:sp>
        <p:nvSpPr>
          <p:cNvPr id="48" name="Text Box 4"/>
          <p:cNvSpPr txBox="1">
            <a:spLocks noChangeArrowheads="1"/>
          </p:cNvSpPr>
          <p:nvPr/>
        </p:nvSpPr>
        <p:spPr bwMode="auto">
          <a:xfrm>
            <a:off x="1190321" y="6434834"/>
            <a:ext cx="8280916" cy="424835"/>
          </a:xfrm>
          <a:prstGeom prst="rect">
            <a:avLst/>
          </a:prstGeom>
          <a:solidFill>
            <a:schemeClr val="bg1"/>
          </a:solidFill>
          <a:ln w="9525">
            <a:noFill/>
            <a:miter lim="800000"/>
            <a:headEnd/>
            <a:tailEnd/>
          </a:ln>
        </p:spPr>
        <p:txBody>
          <a:bodyPr wrap="square" lIns="100688" tIns="50343" rIns="100688" bIns="50343">
            <a:prstTxWarp prst="textNoShape">
              <a:avLst/>
            </a:prstTxWarp>
            <a:spAutoFit/>
          </a:bodyPr>
          <a:lstStyle/>
          <a:p>
            <a:pPr defTabSz="913831"/>
            <a:r>
              <a:rPr lang="en-US" b="1" dirty="0">
                <a:solidFill>
                  <a:srgbClr val="800000"/>
                </a:solidFill>
                <a:latin typeface="+mn-lt"/>
              </a:rPr>
              <a:t>For hybrid “Roper”,  A</a:t>
            </a:r>
            <a:r>
              <a:rPr lang="en-US" b="1" baseline="-25000" dirty="0">
                <a:solidFill>
                  <a:srgbClr val="800000"/>
                </a:solidFill>
                <a:latin typeface="+mn-lt"/>
              </a:rPr>
              <a:t>1/2</a:t>
            </a:r>
            <a:r>
              <a:rPr lang="en-US" b="1" dirty="0">
                <a:solidFill>
                  <a:srgbClr val="800000"/>
                </a:solidFill>
                <a:latin typeface="+mn-lt"/>
              </a:rPr>
              <a:t>(Q</a:t>
            </a:r>
            <a:r>
              <a:rPr lang="en-US" b="1" baseline="30000" dirty="0">
                <a:solidFill>
                  <a:srgbClr val="800000"/>
                </a:solidFill>
                <a:latin typeface="+mn-lt"/>
              </a:rPr>
              <a:t>2</a:t>
            </a:r>
            <a:r>
              <a:rPr lang="en-US" b="1" dirty="0">
                <a:solidFill>
                  <a:srgbClr val="800000"/>
                </a:solidFill>
                <a:latin typeface="+mn-lt"/>
              </a:rPr>
              <a:t>) drops off faster with Q</a:t>
            </a:r>
            <a:r>
              <a:rPr lang="en-US" b="1" baseline="30000" dirty="0">
                <a:solidFill>
                  <a:srgbClr val="800000"/>
                </a:solidFill>
                <a:latin typeface="+mn-lt"/>
              </a:rPr>
              <a:t>2 </a:t>
            </a:r>
            <a:r>
              <a:rPr lang="en-US" b="1" dirty="0">
                <a:solidFill>
                  <a:srgbClr val="800000"/>
                </a:solidFill>
                <a:latin typeface="+mn-lt"/>
              </a:rPr>
              <a:t>and S</a:t>
            </a:r>
            <a:r>
              <a:rPr lang="en-US" b="1" baseline="-25000" dirty="0">
                <a:solidFill>
                  <a:srgbClr val="800000"/>
                </a:solidFill>
                <a:latin typeface="+mn-lt"/>
              </a:rPr>
              <a:t>1/2</a:t>
            </a:r>
            <a:r>
              <a:rPr lang="en-US" b="1" dirty="0">
                <a:solidFill>
                  <a:srgbClr val="800000"/>
                </a:solidFill>
                <a:latin typeface="+mn-lt"/>
              </a:rPr>
              <a:t>(Q</a:t>
            </a:r>
            <a:r>
              <a:rPr lang="en-US" b="1" baseline="30000" dirty="0">
                <a:solidFill>
                  <a:srgbClr val="800000"/>
                </a:solidFill>
                <a:latin typeface="+mn-lt"/>
              </a:rPr>
              <a:t>2</a:t>
            </a:r>
            <a:r>
              <a:rPr lang="en-US" b="1" dirty="0">
                <a:solidFill>
                  <a:srgbClr val="800000"/>
                </a:solidFill>
                <a:latin typeface="+mn-lt"/>
              </a:rPr>
              <a:t>) ~ 0. </a:t>
            </a:r>
          </a:p>
        </p:txBody>
      </p:sp>
      <p:sp>
        <p:nvSpPr>
          <p:cNvPr id="17" name="TextBox 17"/>
          <p:cNvSpPr txBox="1"/>
          <p:nvPr/>
        </p:nvSpPr>
        <p:spPr>
          <a:xfrm>
            <a:off x="1594643" y="5550829"/>
            <a:ext cx="7876593" cy="748000"/>
          </a:xfrm>
          <a:prstGeom prst="rect">
            <a:avLst/>
          </a:prstGeom>
          <a:noFill/>
          <a:ln>
            <a:noFill/>
          </a:ln>
        </p:spPr>
        <p:txBody>
          <a:bodyPr wrap="square" lIns="100688" tIns="50343" rIns="100688" bIns="50343" rtlCol="0">
            <a:spAutoFit/>
          </a:bodyPr>
          <a:lstStyle/>
          <a:p>
            <a:pPr defTabSz="913831">
              <a:buClr>
                <a:srgbClr val="000000"/>
              </a:buClr>
              <a:buFont typeface="Arial"/>
              <a:buChar char="•"/>
            </a:pPr>
            <a:r>
              <a:rPr lang="en-US" dirty="0">
                <a:solidFill>
                  <a:srgbClr val="000000"/>
                </a:solidFill>
                <a:cs typeface="Calibri"/>
              </a:rPr>
              <a:t> </a:t>
            </a:r>
            <a:r>
              <a:rPr lang="en-US" dirty="0">
                <a:solidFill>
                  <a:srgbClr val="000090"/>
                </a:solidFill>
                <a:latin typeface="+mn-lt"/>
                <a:cs typeface="Calibri"/>
              </a:rPr>
              <a:t>A</a:t>
            </a:r>
            <a:r>
              <a:rPr lang="en-US" baseline="-25000" dirty="0">
                <a:solidFill>
                  <a:srgbClr val="000090"/>
                </a:solidFill>
                <a:latin typeface="+mn-lt"/>
                <a:cs typeface="Calibri"/>
              </a:rPr>
              <a:t>1/2</a:t>
            </a:r>
            <a:r>
              <a:rPr lang="en-US" dirty="0">
                <a:solidFill>
                  <a:srgbClr val="000090"/>
                </a:solidFill>
                <a:latin typeface="+mn-lt"/>
                <a:cs typeface="Calibri"/>
              </a:rPr>
              <a:t> and S</a:t>
            </a:r>
            <a:r>
              <a:rPr lang="en-US" baseline="-25000" dirty="0">
                <a:solidFill>
                  <a:srgbClr val="000090"/>
                </a:solidFill>
                <a:latin typeface="+mn-lt"/>
                <a:cs typeface="Calibri"/>
              </a:rPr>
              <a:t>1/2 </a:t>
            </a:r>
            <a:r>
              <a:rPr lang="en-US" dirty="0">
                <a:solidFill>
                  <a:srgbClr val="000090"/>
                </a:solidFill>
                <a:latin typeface="+mn-lt"/>
                <a:cs typeface="Calibri"/>
              </a:rPr>
              <a:t>amplitudes at high Q</a:t>
            </a:r>
            <a:r>
              <a:rPr lang="en-US" baseline="30000" dirty="0">
                <a:solidFill>
                  <a:srgbClr val="000090"/>
                </a:solidFill>
                <a:latin typeface="+mn-lt"/>
                <a:cs typeface="Calibri"/>
              </a:rPr>
              <a:t>2</a:t>
            </a:r>
            <a:r>
              <a:rPr lang="en-US" dirty="0">
                <a:solidFill>
                  <a:srgbClr val="000090"/>
                </a:solidFill>
                <a:latin typeface="+mn-lt"/>
                <a:cs typeface="Calibri"/>
              </a:rPr>
              <a:t> indicate 1</a:t>
            </a:r>
            <a:r>
              <a:rPr lang="en-US" baseline="30000" dirty="0">
                <a:solidFill>
                  <a:srgbClr val="000090"/>
                </a:solidFill>
                <a:latin typeface="+mn-lt"/>
                <a:cs typeface="Calibri"/>
              </a:rPr>
              <a:t>st</a:t>
            </a:r>
            <a:r>
              <a:rPr lang="en-US" dirty="0">
                <a:solidFill>
                  <a:srgbClr val="000090"/>
                </a:solidFill>
                <a:latin typeface="+mn-lt"/>
                <a:cs typeface="Calibri"/>
              </a:rPr>
              <a:t> radial q</a:t>
            </a:r>
            <a:r>
              <a:rPr lang="en-US" baseline="30000" dirty="0">
                <a:solidFill>
                  <a:srgbClr val="000090"/>
                </a:solidFill>
                <a:latin typeface="+mn-lt"/>
                <a:cs typeface="Calibri"/>
              </a:rPr>
              <a:t>3</a:t>
            </a:r>
            <a:r>
              <a:rPr lang="en-US" dirty="0">
                <a:solidFill>
                  <a:srgbClr val="000090"/>
                </a:solidFill>
                <a:latin typeface="+mn-lt"/>
                <a:cs typeface="Calibri"/>
              </a:rPr>
              <a:t> excitation </a:t>
            </a:r>
          </a:p>
          <a:p>
            <a:pPr defTabSz="913831">
              <a:buClr>
                <a:srgbClr val="000000"/>
              </a:buClr>
              <a:buFont typeface="Arial"/>
              <a:buChar char="•"/>
            </a:pPr>
            <a:r>
              <a:rPr lang="en-US" dirty="0">
                <a:solidFill>
                  <a:srgbClr val="000090"/>
                </a:solidFill>
                <a:latin typeface="+mn-lt"/>
                <a:cs typeface="Calibri"/>
              </a:rPr>
              <a:t> Significant meson-baryon coupling at small Q</a:t>
            </a:r>
            <a:r>
              <a:rPr lang="en-US" baseline="30000" dirty="0">
                <a:solidFill>
                  <a:srgbClr val="000090"/>
                </a:solidFill>
                <a:latin typeface="+mn-lt"/>
                <a:cs typeface="Calibri"/>
              </a:rPr>
              <a:t>2</a:t>
            </a:r>
            <a:r>
              <a:rPr lang="en-US" dirty="0">
                <a:solidFill>
                  <a:srgbClr val="000090"/>
                </a:solidFill>
                <a:latin typeface="+mn-lt"/>
                <a:cs typeface="Calibri"/>
              </a:rPr>
              <a:t> </a:t>
            </a:r>
          </a:p>
        </p:txBody>
      </p:sp>
      <p:sp>
        <p:nvSpPr>
          <p:cNvPr id="23" name="TextBox 22"/>
          <p:cNvSpPr txBox="1"/>
          <p:nvPr/>
        </p:nvSpPr>
        <p:spPr>
          <a:xfrm>
            <a:off x="222573" y="890340"/>
            <a:ext cx="9633492" cy="501860"/>
          </a:xfrm>
          <a:prstGeom prst="rect">
            <a:avLst/>
          </a:prstGeom>
          <a:noFill/>
          <a:ln>
            <a:solidFill>
              <a:srgbClr val="000000"/>
            </a:solidFill>
          </a:ln>
        </p:spPr>
        <p:txBody>
          <a:bodyPr wrap="none" lIns="100767" tIns="50383" rIns="100767" bIns="50383" rtlCol="0">
            <a:spAutoFit/>
          </a:bodyPr>
          <a:lstStyle/>
          <a:p>
            <a:r>
              <a:rPr lang="en-US" sz="2600" b="1" dirty="0" smtClean="0">
                <a:latin typeface="+mn-lt"/>
              </a:rPr>
              <a:t>Precise CLAS </a:t>
            </a:r>
            <a:r>
              <a:rPr lang="en-US" sz="2600" b="1" dirty="0">
                <a:latin typeface="+mn-lt"/>
              </a:rPr>
              <a:t>results on </a:t>
            </a:r>
            <a:r>
              <a:rPr lang="en-US" sz="2600" b="1" dirty="0" err="1">
                <a:latin typeface="+mn-lt"/>
              </a:rPr>
              <a:t>electrocouplings</a:t>
            </a:r>
            <a:r>
              <a:rPr lang="en-US" sz="2600" b="1" dirty="0">
                <a:latin typeface="+mn-lt"/>
              </a:rPr>
              <a:t> clarified nature of the Roper </a:t>
            </a:r>
          </a:p>
        </p:txBody>
      </p:sp>
    </p:spTree>
    <p:extLst>
      <p:ext uri="{BB962C8B-B14F-4D97-AF65-F5344CB8AC3E}">
        <p14:creationId xmlns:p14="http://schemas.microsoft.com/office/powerpoint/2010/main" val="994439669"/>
      </p:ext>
    </p:extLst>
  </p:cSld>
  <p:clrMapOvr>
    <a:masterClrMapping/>
  </p:clrMapOvr>
  <mc:AlternateContent xmlns:mc="http://schemas.openxmlformats.org/markup-compatibility/2006" xmlns:p14="http://schemas.microsoft.com/office/powerpoint/2010/main">
    <mc:Choice Requires="p14">
      <p:transition spd="med" p14:dur="700" advTm="104189">
        <p:fade/>
      </p:transition>
    </mc:Choice>
    <mc:Fallback xmlns="">
      <p:transition xmlns:p14="http://schemas.microsoft.com/office/powerpoint/2010/main" spd="med" advTm="104189">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10382250" cy="886513"/>
          </a:xfrm>
          <a:ln>
            <a:noFill/>
          </a:ln>
        </p:spPr>
        <p:txBody>
          <a:bodyPr lIns="100735" tIns="50367" rIns="100735" bIns="50367">
            <a:normAutofit/>
          </a:bodyPr>
          <a:lstStyle/>
          <a:p>
            <a:pPr>
              <a:defRPr/>
            </a:pPr>
            <a:r>
              <a:rPr lang="en-US" sz="4400" b="1" dirty="0">
                <a:solidFill>
                  <a:srgbClr val="800000"/>
                </a:solidFill>
                <a:latin typeface="+mn-lt"/>
              </a:rPr>
              <a:t>Accessing the Forces &amp; Pressure on Quarks</a:t>
            </a:r>
          </a:p>
        </p:txBody>
      </p:sp>
      <p:sp>
        <p:nvSpPr>
          <p:cNvPr id="51204" name="Text Box 4"/>
          <p:cNvSpPr txBox="1">
            <a:spLocks noChangeArrowheads="1"/>
          </p:cNvSpPr>
          <p:nvPr/>
        </p:nvSpPr>
        <p:spPr bwMode="auto">
          <a:xfrm>
            <a:off x="136806" y="1477359"/>
            <a:ext cx="5281115" cy="1071214"/>
          </a:xfrm>
          <a:prstGeom prst="rect">
            <a:avLst/>
          </a:prstGeom>
          <a:noFill/>
          <a:ln w="9525">
            <a:noFill/>
            <a:miter lim="800000"/>
            <a:headEnd/>
            <a:tailEnd/>
          </a:ln>
        </p:spPr>
        <p:txBody>
          <a:bodyPr wrap="none" lIns="100735" tIns="50367" rIns="100735" bIns="50367">
            <a:prstTxWarp prst="textNoShape">
              <a:avLst/>
            </a:prstTxWarp>
            <a:spAutoFit/>
          </a:bodyPr>
          <a:lstStyle/>
          <a:p>
            <a:pPr eaLnBrk="1" hangingPunct="1"/>
            <a:r>
              <a:rPr lang="en-US" i="1" dirty="0">
                <a:solidFill>
                  <a:srgbClr val="FF0000"/>
                </a:solidFill>
                <a:latin typeface="+mn-lt"/>
                <a:cs typeface="Times New Roman"/>
              </a:rPr>
              <a:t>M</a:t>
            </a:r>
            <a:r>
              <a:rPr lang="en-US" i="1" baseline="-25000" dirty="0">
                <a:solidFill>
                  <a:srgbClr val="FF0000"/>
                </a:solidFill>
                <a:latin typeface="+mn-lt"/>
                <a:cs typeface="Times New Roman"/>
              </a:rPr>
              <a:t>2</a:t>
            </a:r>
            <a:r>
              <a:rPr lang="en-US" i="1" dirty="0">
                <a:solidFill>
                  <a:srgbClr val="FF0000"/>
                </a:solidFill>
                <a:latin typeface="+mn-lt"/>
                <a:cs typeface="Times New Roman"/>
              </a:rPr>
              <a:t>(t)</a:t>
            </a:r>
            <a:r>
              <a:rPr lang="en-US" i="1" dirty="0">
                <a:solidFill>
                  <a:srgbClr val="FF0000"/>
                </a:solidFill>
                <a:latin typeface="+mn-lt"/>
              </a:rPr>
              <a:t> </a:t>
            </a:r>
            <a:r>
              <a:rPr lang="en-US" dirty="0">
                <a:latin typeface="+mn-lt"/>
              </a:rPr>
              <a:t>:  Mass distribution inside the nucleon</a:t>
            </a:r>
            <a:r>
              <a:rPr lang="en-US" i="1" dirty="0">
                <a:solidFill>
                  <a:srgbClr val="FF0000"/>
                </a:solidFill>
                <a:latin typeface="+mn-lt"/>
              </a:rPr>
              <a:t> </a:t>
            </a:r>
          </a:p>
          <a:p>
            <a:pPr eaLnBrk="1" hangingPunct="1"/>
            <a:r>
              <a:rPr lang="en-US" i="1" dirty="0">
                <a:solidFill>
                  <a:srgbClr val="FF0000"/>
                </a:solidFill>
                <a:latin typeface="+mn-lt"/>
                <a:cs typeface="Times New Roman"/>
              </a:rPr>
              <a:t>J (t)   </a:t>
            </a:r>
            <a:r>
              <a:rPr lang="en-US" i="1" dirty="0" smtClean="0">
                <a:solidFill>
                  <a:srgbClr val="FF0000"/>
                </a:solidFill>
                <a:latin typeface="+mn-lt"/>
                <a:cs typeface="Times New Roman"/>
              </a:rPr>
              <a:t> </a:t>
            </a:r>
            <a:r>
              <a:rPr lang="en-US" dirty="0" smtClean="0">
                <a:latin typeface="+mn-lt"/>
              </a:rPr>
              <a:t>:  </a:t>
            </a:r>
            <a:r>
              <a:rPr lang="en-US" dirty="0">
                <a:latin typeface="+mn-lt"/>
              </a:rPr>
              <a:t>Angular momentum distribution </a:t>
            </a:r>
          </a:p>
          <a:p>
            <a:pPr eaLnBrk="1" hangingPunct="1"/>
            <a:r>
              <a:rPr lang="en-US" b="1" i="1" dirty="0">
                <a:solidFill>
                  <a:srgbClr val="FF0000"/>
                </a:solidFill>
                <a:latin typeface="+mn-lt"/>
                <a:cs typeface="Times New Roman"/>
              </a:rPr>
              <a:t>d</a:t>
            </a:r>
            <a:r>
              <a:rPr lang="en-US" b="1" i="1" baseline="-25000" dirty="0">
                <a:solidFill>
                  <a:srgbClr val="FF0000"/>
                </a:solidFill>
                <a:latin typeface="+mn-lt"/>
                <a:cs typeface="Times New Roman"/>
              </a:rPr>
              <a:t>1</a:t>
            </a:r>
            <a:r>
              <a:rPr lang="en-US" b="1" i="1" dirty="0">
                <a:solidFill>
                  <a:srgbClr val="FF0000"/>
                </a:solidFill>
                <a:latin typeface="+mn-lt"/>
                <a:cs typeface="Times New Roman"/>
              </a:rPr>
              <a:t>(t)</a:t>
            </a:r>
            <a:r>
              <a:rPr lang="en-US" b="1" i="1" dirty="0" smtClean="0">
                <a:solidFill>
                  <a:srgbClr val="FF0000"/>
                </a:solidFill>
                <a:latin typeface="+mn-lt"/>
                <a:cs typeface="Times New Roman"/>
              </a:rPr>
              <a:t>   </a:t>
            </a:r>
            <a:r>
              <a:rPr lang="en-US" b="1" dirty="0">
                <a:latin typeface="+mn-lt"/>
              </a:rPr>
              <a:t>:</a:t>
            </a:r>
            <a:r>
              <a:rPr lang="en-US" b="1" dirty="0" smtClean="0">
                <a:latin typeface="+mn-lt"/>
              </a:rPr>
              <a:t> </a:t>
            </a:r>
            <a:r>
              <a:rPr lang="en-US" b="1" dirty="0" smtClean="0">
                <a:solidFill>
                  <a:srgbClr val="000090"/>
                </a:solidFill>
                <a:latin typeface="+mn-lt"/>
              </a:rPr>
              <a:t>Shear forces </a:t>
            </a:r>
            <a:r>
              <a:rPr lang="en-US" b="1" dirty="0">
                <a:solidFill>
                  <a:srgbClr val="000090"/>
                </a:solidFill>
                <a:latin typeface="+mn-lt"/>
              </a:rPr>
              <a:t>and pressure distribution  </a:t>
            </a:r>
          </a:p>
        </p:txBody>
      </p:sp>
      <p:sp>
        <p:nvSpPr>
          <p:cNvPr id="51206" name="Text Box 6"/>
          <p:cNvSpPr txBox="1">
            <a:spLocks noChangeArrowheads="1"/>
          </p:cNvSpPr>
          <p:nvPr/>
        </p:nvSpPr>
        <p:spPr bwMode="auto">
          <a:xfrm>
            <a:off x="136807" y="1054186"/>
            <a:ext cx="5342082" cy="440272"/>
          </a:xfrm>
          <a:prstGeom prst="rect">
            <a:avLst/>
          </a:prstGeom>
          <a:noFill/>
          <a:ln w="9525">
            <a:noFill/>
            <a:miter lim="800000"/>
            <a:headEnd/>
            <a:tailEnd/>
          </a:ln>
        </p:spPr>
        <p:txBody>
          <a:bodyPr wrap="square" lIns="100735" tIns="50367" rIns="100735" bIns="50367">
            <a:prstTxWarp prst="textNoShape">
              <a:avLst/>
            </a:prstTxWarp>
            <a:spAutoFit/>
          </a:bodyPr>
          <a:lstStyle/>
          <a:p>
            <a:pPr eaLnBrk="1" hangingPunct="1"/>
            <a:r>
              <a:rPr lang="en-US" sz="2200" dirty="0">
                <a:latin typeface="+mn-lt"/>
              </a:rPr>
              <a:t>Nucleon matrix element of EMT contains:</a:t>
            </a:r>
          </a:p>
        </p:txBody>
      </p:sp>
      <p:sp>
        <p:nvSpPr>
          <p:cNvPr id="12" name="Text Box 34"/>
          <p:cNvSpPr txBox="1">
            <a:spLocks noChangeArrowheads="1"/>
          </p:cNvSpPr>
          <p:nvPr/>
        </p:nvSpPr>
        <p:spPr bwMode="auto">
          <a:xfrm>
            <a:off x="150565" y="3914676"/>
            <a:ext cx="4852444" cy="901969"/>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square" lIns="100735" tIns="50367" rIns="100735" bIns="50367">
            <a:prstTxWarp prst="textNoShape">
              <a:avLst/>
            </a:prstTxWarp>
            <a:spAutoFit/>
          </a:bodyPr>
          <a:lstStyle/>
          <a:p>
            <a:r>
              <a:rPr lang="en-US" sz="2600" dirty="0">
                <a:cs typeface="Times New Roman"/>
              </a:rPr>
              <a:t>Separate </a:t>
            </a:r>
            <a:r>
              <a:rPr lang="en-US" sz="2600" i="1" dirty="0">
                <a:solidFill>
                  <a:srgbClr val="FF0000"/>
                </a:solidFill>
                <a:cs typeface="Times New Roman"/>
              </a:rPr>
              <a:t>M</a:t>
            </a:r>
            <a:r>
              <a:rPr lang="en-US" sz="2600" i="1" baseline="-25000" dirty="0">
                <a:solidFill>
                  <a:srgbClr val="FF0000"/>
                </a:solidFill>
                <a:cs typeface="Times New Roman"/>
              </a:rPr>
              <a:t>2</a:t>
            </a:r>
            <a:r>
              <a:rPr lang="en-US" sz="2600" i="1" dirty="0">
                <a:solidFill>
                  <a:srgbClr val="FF0000"/>
                </a:solidFill>
                <a:cs typeface="Times New Roman"/>
              </a:rPr>
              <a:t>(t)</a:t>
            </a:r>
            <a:r>
              <a:rPr lang="en-US" sz="2600" dirty="0">
                <a:cs typeface="Times New Roman"/>
              </a:rPr>
              <a:t> and </a:t>
            </a:r>
            <a:r>
              <a:rPr lang="en-US" sz="2600" i="1" dirty="0">
                <a:solidFill>
                  <a:srgbClr val="FF0000"/>
                </a:solidFill>
                <a:cs typeface="Times New Roman"/>
              </a:rPr>
              <a:t>d</a:t>
            </a:r>
            <a:r>
              <a:rPr lang="en-US" sz="2600" i="1" baseline="-25000" dirty="0">
                <a:solidFill>
                  <a:srgbClr val="FF0000"/>
                </a:solidFill>
                <a:cs typeface="Times New Roman"/>
              </a:rPr>
              <a:t>1</a:t>
            </a:r>
            <a:r>
              <a:rPr lang="en-US" sz="2600" i="1" dirty="0">
                <a:solidFill>
                  <a:srgbClr val="FF0000"/>
                </a:solidFill>
                <a:cs typeface="Times New Roman"/>
              </a:rPr>
              <a:t>(t</a:t>
            </a:r>
            <a:r>
              <a:rPr lang="en-US" sz="2600" i="1" dirty="0">
                <a:solidFill>
                  <a:srgbClr val="FF0000"/>
                </a:solidFill>
              </a:rPr>
              <a:t>)</a:t>
            </a:r>
            <a:r>
              <a:rPr lang="en-US" sz="2600" dirty="0"/>
              <a:t> through measurements at small</a:t>
            </a:r>
            <a:r>
              <a:rPr lang="en-US" sz="2600" dirty="0" smtClean="0"/>
              <a:t>/large </a:t>
            </a:r>
            <a:r>
              <a:rPr lang="el-GR" sz="2600" i="1" dirty="0">
                <a:ea typeface="Times New Roman" pitchFamily="-65" charset="0"/>
                <a:cs typeface="Times New Roman" pitchFamily="-65" charset="0"/>
              </a:rPr>
              <a:t>ξ</a:t>
            </a:r>
            <a:r>
              <a:rPr lang="en-US" sz="2200" dirty="0"/>
              <a:t>. </a:t>
            </a:r>
          </a:p>
        </p:txBody>
      </p:sp>
      <p:sp>
        <p:nvSpPr>
          <p:cNvPr id="23" name="Slide Number Placeholder 22"/>
          <p:cNvSpPr>
            <a:spLocks noGrp="1"/>
          </p:cNvSpPr>
          <p:nvPr>
            <p:ph type="sldNum" sz="quarter" idx="12"/>
          </p:nvPr>
        </p:nvSpPr>
        <p:spPr/>
        <p:txBody>
          <a:bodyPr/>
          <a:lstStyle/>
          <a:p>
            <a:fld id="{317C1E93-2AB1-CC4C-BC58-C24D3D2E6267}" type="slidenum">
              <a:rPr lang="en-US" smtClean="0"/>
              <a:pPr/>
              <a:t>6</a:t>
            </a:fld>
            <a:endParaRPr lang="en-US"/>
          </a:p>
        </p:txBody>
      </p:sp>
      <p:sp>
        <p:nvSpPr>
          <p:cNvPr id="20" name="TextBox 19"/>
          <p:cNvSpPr txBox="1"/>
          <p:nvPr/>
        </p:nvSpPr>
        <p:spPr>
          <a:xfrm>
            <a:off x="510605" y="5714876"/>
            <a:ext cx="6469357" cy="901937"/>
          </a:xfrm>
          <a:prstGeom prst="rect">
            <a:avLst/>
          </a:prstGeom>
          <a:solidFill>
            <a:srgbClr val="CCFFCC"/>
          </a:solidFill>
          <a:ln w="28575" cap="flat" cmpd="sng" algn="ctr">
            <a:solidFill>
              <a:srgbClr val="000000"/>
            </a:solidFill>
            <a:prstDash val="solid"/>
            <a:round/>
            <a:headEnd type="none" w="med" len="med"/>
            <a:tailEnd type="none" w="med" len="med"/>
          </a:ln>
        </p:spPr>
        <p:txBody>
          <a:bodyPr wrap="square" lIns="100735" tIns="50367" rIns="100735" bIns="50367" rtlCol="0">
            <a:spAutoFit/>
          </a:bodyPr>
          <a:lstStyle/>
          <a:p>
            <a:pPr algn="ctr"/>
            <a:r>
              <a:rPr lang="en-US" sz="2600" dirty="0">
                <a:solidFill>
                  <a:srgbClr val="0000FF"/>
                </a:solidFill>
                <a:latin typeface="+mn-lt"/>
              </a:rPr>
              <a:t>Measuring these form factors, we </a:t>
            </a:r>
            <a:r>
              <a:rPr lang="en-US" sz="2600" dirty="0" smtClean="0">
                <a:solidFill>
                  <a:srgbClr val="0000FF"/>
                </a:solidFill>
                <a:latin typeface="+mn-lt"/>
              </a:rPr>
              <a:t>learn about confinement forces. </a:t>
            </a:r>
            <a:endParaRPr lang="en-US" sz="2600" dirty="0">
              <a:solidFill>
                <a:srgbClr val="55BADF"/>
              </a:solidFill>
              <a:latin typeface="+mn-lt"/>
            </a:endParaRPr>
          </a:p>
        </p:txBody>
      </p:sp>
      <p:cxnSp>
        <p:nvCxnSpPr>
          <p:cNvPr id="15" name="Straight Connector 31"/>
          <p:cNvCxnSpPr/>
          <p:nvPr/>
        </p:nvCxnSpPr>
        <p:spPr>
          <a:xfrm>
            <a:off x="0" y="96234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pic>
        <p:nvPicPr>
          <p:cNvPr id="4" name="Immagine 3" descr="Schermata 2018-07-04 alle 16.09.3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5181" y="1034356"/>
            <a:ext cx="4366245" cy="4112885"/>
          </a:xfrm>
          <a:prstGeom prst="rect">
            <a:avLst/>
          </a:prstGeom>
        </p:spPr>
      </p:pic>
      <p:sp>
        <p:nvSpPr>
          <p:cNvPr id="5" name="CasellaDiTesto 4"/>
          <p:cNvSpPr txBox="1"/>
          <p:nvPr/>
        </p:nvSpPr>
        <p:spPr>
          <a:xfrm>
            <a:off x="5911205" y="4994796"/>
            <a:ext cx="3898724" cy="646331"/>
          </a:xfrm>
          <a:prstGeom prst="rect">
            <a:avLst/>
          </a:prstGeom>
          <a:noFill/>
        </p:spPr>
        <p:txBody>
          <a:bodyPr wrap="none" rtlCol="0">
            <a:spAutoFit/>
          </a:bodyPr>
          <a:lstStyle/>
          <a:p>
            <a:r>
              <a:rPr lang="it-IT" sz="1800" dirty="0">
                <a:latin typeface="+mj-lt"/>
              </a:rPr>
              <a:t>V. D. </a:t>
            </a:r>
            <a:r>
              <a:rPr lang="it-IT" sz="1800" dirty="0" err="1" smtClean="0">
                <a:latin typeface="+mj-lt"/>
              </a:rPr>
              <a:t>Burkert</a:t>
            </a:r>
            <a:r>
              <a:rPr lang="it-IT" sz="1800" dirty="0" smtClean="0">
                <a:latin typeface="+mj-lt"/>
              </a:rPr>
              <a:t>, </a:t>
            </a:r>
            <a:r>
              <a:rPr lang="it-IT" sz="1800" dirty="0">
                <a:latin typeface="+mj-lt"/>
              </a:rPr>
              <a:t>L. </a:t>
            </a:r>
            <a:r>
              <a:rPr lang="it-IT" sz="1800" dirty="0" err="1" smtClean="0">
                <a:latin typeface="+mj-lt"/>
              </a:rPr>
              <a:t>Elouadrhiri</a:t>
            </a:r>
            <a:r>
              <a:rPr lang="it-IT" sz="1800" dirty="0" smtClean="0">
                <a:latin typeface="+mj-lt"/>
              </a:rPr>
              <a:t> </a:t>
            </a:r>
            <a:r>
              <a:rPr lang="it-IT" sz="1800" dirty="0">
                <a:latin typeface="+mj-lt"/>
              </a:rPr>
              <a:t>&amp; </a:t>
            </a:r>
            <a:r>
              <a:rPr lang="it-IT" sz="1800" dirty="0" err="1">
                <a:latin typeface="+mj-lt"/>
              </a:rPr>
              <a:t>F</a:t>
            </a:r>
            <a:r>
              <a:rPr lang="it-IT" sz="1800" dirty="0">
                <a:latin typeface="+mj-lt"/>
              </a:rPr>
              <a:t>. X. </a:t>
            </a:r>
            <a:r>
              <a:rPr lang="it-IT" sz="1800" dirty="0" err="1" smtClean="0">
                <a:latin typeface="+mj-lt"/>
              </a:rPr>
              <a:t>Girod</a:t>
            </a:r>
            <a:r>
              <a:rPr lang="it-IT" sz="1800" dirty="0" smtClean="0">
                <a:latin typeface="+mj-lt"/>
              </a:rPr>
              <a:t> </a:t>
            </a:r>
          </a:p>
          <a:p>
            <a:r>
              <a:rPr lang="it-IT" sz="1800" dirty="0" smtClean="0">
                <a:latin typeface="+mj-lt"/>
              </a:rPr>
              <a:t>Nature, 557 396-399 (2018)</a:t>
            </a:r>
            <a:endParaRPr lang="it-IT" sz="1800" dirty="0">
              <a:latin typeface="+mj-lt"/>
            </a:endParaRPr>
          </a:p>
        </p:txBody>
      </p:sp>
      <p:pic>
        <p:nvPicPr>
          <p:cNvPr id="6" name="Immagine 5" descr="Schermata 2018-07-04 alle 16.13.4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4581" y="2834556"/>
            <a:ext cx="4241800" cy="965200"/>
          </a:xfrm>
          <a:prstGeom prst="rect">
            <a:avLst/>
          </a:prstGeom>
        </p:spPr>
      </p:pic>
    </p:spTree>
    <p:custDataLst>
      <p:tags r:id="rId1"/>
    </p:custDataLst>
    <p:extLst>
      <p:ext uri="{BB962C8B-B14F-4D97-AF65-F5344CB8AC3E}">
        <p14:creationId xmlns:p14="http://schemas.microsoft.com/office/powerpoint/2010/main" val="1785124509"/>
      </p:ext>
    </p:extLst>
  </p:cSld>
  <p:clrMapOvr>
    <a:masterClrMapping/>
  </p:clrMapOvr>
  <p:transition xmlns:p14="http://schemas.microsoft.com/office/powerpoint/2010/main" advTm="17025"/>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1"/>
          <p:cNvSpPr>
            <a:spLocks noGrp="1"/>
          </p:cNvSpPr>
          <p:nvPr>
            <p:ph type="title"/>
          </p:nvPr>
        </p:nvSpPr>
        <p:spPr>
          <a:xfrm>
            <a:off x="2398887" y="7287"/>
            <a:ext cx="5690619" cy="899945"/>
          </a:xfrm>
          <a:ln>
            <a:noFill/>
          </a:ln>
        </p:spPr>
        <p:txBody>
          <a:bodyPr lIns="100735" tIns="50367" rIns="100735" bIns="50367">
            <a:noAutofit/>
          </a:bodyPr>
          <a:lstStyle/>
          <a:p>
            <a:r>
              <a:rPr lang="en-US" b="1" dirty="0" smtClean="0">
                <a:solidFill>
                  <a:srgbClr val="000090"/>
                </a:solidFill>
              </a:rPr>
              <a:t>Equipment</a:t>
            </a:r>
          </a:p>
        </p:txBody>
      </p:sp>
      <p:sp>
        <p:nvSpPr>
          <p:cNvPr id="6" name="TextBox 5"/>
          <p:cNvSpPr txBox="1">
            <a:spLocks noChangeArrowheads="1"/>
          </p:cNvSpPr>
          <p:nvPr/>
        </p:nvSpPr>
        <p:spPr bwMode="auto">
          <a:xfrm>
            <a:off x="0" y="962348"/>
            <a:ext cx="2795887" cy="5798662"/>
          </a:xfrm>
          <a:prstGeom prst="rect">
            <a:avLst/>
          </a:prstGeom>
          <a:solidFill>
            <a:schemeClr val="tx1"/>
          </a:solidFill>
          <a:ln w="9525">
            <a:solidFill>
              <a:srgbClr val="FFFF00"/>
            </a:solidFill>
            <a:miter lim="800000"/>
            <a:headEnd/>
            <a:tailEnd/>
          </a:ln>
        </p:spPr>
        <p:txBody>
          <a:bodyPr wrap="square" lIns="100735" tIns="50367" rIns="100735" bIns="50367">
            <a:spAutoFit/>
          </a:bodyPr>
          <a:lstStyle/>
          <a:p>
            <a:pPr eaLnBrk="0" hangingPunct="0">
              <a:spcBef>
                <a:spcPct val="15000"/>
              </a:spcBef>
            </a:pPr>
            <a:r>
              <a:rPr lang="en-US" sz="1600" u="sng" dirty="0">
                <a:solidFill>
                  <a:srgbClr val="FFFF00"/>
                </a:solidFill>
                <a:latin typeface="Arial" pitchFamily="34" charset="0"/>
                <a:ea typeface="ＭＳ Ｐゴシック" pitchFamily="-110" charset="-128"/>
                <a:cs typeface="Arial" pitchFamily="34" charset="0"/>
              </a:rPr>
              <a:t>Forward Detector (FD)</a:t>
            </a:r>
          </a:p>
          <a:p>
            <a:pPr lvl="1" eaLnBrk="0" hangingPunct="0">
              <a:spcBef>
                <a:spcPct val="15000"/>
              </a:spcBef>
            </a:pPr>
            <a:r>
              <a:rPr lang="en-US" sz="1300" dirty="0">
                <a:solidFill>
                  <a:srgbClr val="00F700"/>
                </a:solidFill>
                <a:latin typeface="Arial" pitchFamily="34" charset="0"/>
                <a:ea typeface="ＭＳ Ｐゴシック" pitchFamily="-110" charset="-128"/>
                <a:cs typeface="Arial" pitchFamily="34" charset="0"/>
              </a:rPr>
              <a:t>- TORUS magnet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HT Cherenkov Counter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Drift chamber system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LT Cherenkov Counter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Forward TOF System</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Pre-shower calorimeter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E.M. calorimeter  </a:t>
            </a:r>
          </a:p>
          <a:p>
            <a:pPr eaLnBrk="0" hangingPunct="0">
              <a:spcBef>
                <a:spcPct val="15000"/>
              </a:spcBef>
            </a:pPr>
            <a:r>
              <a:rPr lang="en-US" sz="1600" dirty="0">
                <a:solidFill>
                  <a:srgbClr val="FFFF00"/>
                </a:solidFill>
                <a:latin typeface="Arial" pitchFamily="34" charset="0"/>
                <a:ea typeface="ＭＳ Ｐゴシック" pitchFamily="-110" charset="-128"/>
                <a:cs typeface="Arial" pitchFamily="34" charset="0"/>
              </a:rPr>
              <a:t>   </a:t>
            </a:r>
            <a:r>
              <a:rPr lang="en-US" sz="1600" u="sng" dirty="0">
                <a:solidFill>
                  <a:srgbClr val="FFFF00"/>
                </a:solidFill>
                <a:latin typeface="Arial" pitchFamily="34" charset="0"/>
                <a:ea typeface="ＭＳ Ｐゴシック" pitchFamily="-110" charset="-128"/>
                <a:cs typeface="Arial" pitchFamily="34" charset="0"/>
              </a:rPr>
              <a:t>Central Detector (CD)</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SOLENOID magnet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Silicon Vertex Tracker </a:t>
            </a:r>
          </a:p>
          <a:p>
            <a:pPr lvl="1" eaLnBrk="0" hangingPunct="0">
              <a:spcBef>
                <a:spcPct val="15000"/>
              </a:spcBef>
              <a:buFontTx/>
              <a:buChar char="-"/>
            </a:pPr>
            <a:r>
              <a:rPr lang="en-US" sz="1300" dirty="0">
                <a:solidFill>
                  <a:schemeClr val="bg1"/>
                </a:solidFill>
                <a:latin typeface="Arial" pitchFamily="34" charset="0"/>
                <a:ea typeface="ＭＳ Ｐゴシック" pitchFamily="-110" charset="-128"/>
                <a:cs typeface="Arial" pitchFamily="34" charset="0"/>
              </a:rPr>
              <a:t> </a:t>
            </a:r>
            <a:r>
              <a:rPr lang="en-US" sz="1300" dirty="0">
                <a:solidFill>
                  <a:srgbClr val="00D001"/>
                </a:solidFill>
                <a:latin typeface="Arial" pitchFamily="34" charset="0"/>
                <a:ea typeface="ＭＳ Ｐゴシック" pitchFamily="-110" charset="-128"/>
                <a:cs typeface="Arial" pitchFamily="34" charset="0"/>
              </a:rPr>
              <a:t>Central Time-of-Flight </a:t>
            </a:r>
          </a:p>
          <a:p>
            <a:pPr eaLnBrk="0" hangingPunct="0">
              <a:spcBef>
                <a:spcPct val="15000"/>
              </a:spcBef>
            </a:pPr>
            <a:r>
              <a:rPr lang="en-US" sz="1300" dirty="0">
                <a:solidFill>
                  <a:srgbClr val="FFFFFF"/>
                </a:solidFill>
                <a:latin typeface="Arial" pitchFamily="34" charset="0"/>
                <a:ea typeface="ＭＳ Ｐゴシック" pitchFamily="-110" charset="-128"/>
                <a:cs typeface="Arial" pitchFamily="34" charset="0"/>
              </a:rPr>
              <a:t>   </a:t>
            </a:r>
            <a:r>
              <a:rPr lang="en-US" sz="1300" dirty="0">
                <a:solidFill>
                  <a:srgbClr val="FFFF00"/>
                </a:solidFill>
                <a:latin typeface="Arial" pitchFamily="34" charset="0"/>
                <a:ea typeface="ＭＳ Ｐゴシック" pitchFamily="-110" charset="-128"/>
                <a:cs typeface="Arial" pitchFamily="34" charset="0"/>
              </a:rPr>
              <a:t> </a:t>
            </a:r>
            <a:r>
              <a:rPr lang="en-US" sz="1600" u="sng" dirty="0" err="1">
                <a:solidFill>
                  <a:srgbClr val="FFFF00"/>
                </a:solidFill>
                <a:latin typeface="Arial" pitchFamily="34" charset="0"/>
                <a:ea typeface="ＭＳ Ｐゴシック" pitchFamily="-110" charset="-128"/>
                <a:cs typeface="Arial" pitchFamily="34" charset="0"/>
              </a:rPr>
              <a:t>Beamline</a:t>
            </a:r>
            <a:endParaRPr lang="en-US" sz="1600" u="sng" dirty="0">
              <a:solidFill>
                <a:srgbClr val="FFFF00"/>
              </a:solidFill>
              <a:latin typeface="Arial" pitchFamily="34" charset="0"/>
              <a:ea typeface="ＭＳ Ｐゴシック" pitchFamily="-110" charset="-128"/>
              <a:cs typeface="Arial" pitchFamily="34" charset="0"/>
            </a:endParaRP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Cryo</a:t>
            </a:r>
            <a:r>
              <a:rPr lang="en-US" sz="1300" dirty="0">
                <a:solidFill>
                  <a:srgbClr val="00F700"/>
                </a:solidFill>
                <a:latin typeface="Arial" pitchFamily="34" charset="0"/>
                <a:ea typeface="ＭＳ Ｐゴシック" pitchFamily="-110" charset="-128"/>
                <a:cs typeface="Arial" pitchFamily="34" charset="0"/>
              </a:rPr>
              <a:t> Target</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Moller</a:t>
            </a: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polarimeter</a:t>
            </a:r>
            <a:r>
              <a:rPr lang="en-US" sz="1300" dirty="0">
                <a:solidFill>
                  <a:srgbClr val="00F700"/>
                </a:solidFill>
                <a:latin typeface="Arial" pitchFamily="34" charset="0"/>
                <a:ea typeface="ＭＳ Ｐゴシック" pitchFamily="-110" charset="-128"/>
                <a:cs typeface="Arial" pitchFamily="34" charset="0"/>
              </a:rPr>
              <a:t> </a:t>
            </a:r>
          </a:p>
          <a:p>
            <a:pPr lvl="1" eaLnBrk="0" hangingPunct="0">
              <a:spcBef>
                <a:spcPct val="15000"/>
              </a:spcBef>
            </a:pPr>
            <a:r>
              <a:rPr lang="en-US" sz="1300" dirty="0">
                <a:solidFill>
                  <a:srgbClr val="00F700"/>
                </a:solidFill>
                <a:latin typeface="Arial" pitchFamily="34" charset="0"/>
                <a:ea typeface="ＭＳ Ｐゴシック" pitchFamily="-110" charset="-128"/>
                <a:cs typeface="Arial" pitchFamily="34" charset="0"/>
              </a:rPr>
              <a:t>- Shielding</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Photon </a:t>
            </a:r>
            <a:r>
              <a:rPr lang="en-US" sz="1300" dirty="0" smtClean="0">
                <a:solidFill>
                  <a:srgbClr val="00F700"/>
                </a:solidFill>
                <a:latin typeface="Arial" pitchFamily="34" charset="0"/>
                <a:ea typeface="ＭＳ Ｐゴシック" pitchFamily="-110" charset="-128"/>
                <a:cs typeface="Arial" pitchFamily="34" charset="0"/>
              </a:rPr>
              <a:t>Tagger</a:t>
            </a:r>
          </a:p>
          <a:p>
            <a:pPr lvl="1" eaLnBrk="0" hangingPunct="0">
              <a:spcBef>
                <a:spcPct val="15000"/>
              </a:spcBef>
              <a:buFontTx/>
              <a:buChar char="-"/>
            </a:pPr>
            <a:endParaRPr lang="en-US" sz="1300" dirty="0">
              <a:solidFill>
                <a:srgbClr val="00F700"/>
              </a:solidFill>
              <a:latin typeface="Arial" pitchFamily="34" charset="0"/>
              <a:ea typeface="ＭＳ Ｐゴシック" pitchFamily="-110" charset="-128"/>
              <a:cs typeface="Arial" pitchFamily="34" charset="0"/>
            </a:endParaRPr>
          </a:p>
          <a:p>
            <a:pPr>
              <a:spcBef>
                <a:spcPct val="15000"/>
              </a:spcBef>
            </a:pPr>
            <a:r>
              <a:rPr lang="en-US" sz="1600" u="sng" dirty="0">
                <a:solidFill>
                  <a:srgbClr val="FFFF00"/>
                </a:solidFill>
                <a:latin typeface="+mn-lt"/>
                <a:ea typeface="ＭＳ Ｐゴシック" pitchFamily="-110" charset="-128"/>
                <a:cs typeface="Arial" pitchFamily="34" charset="0"/>
              </a:rPr>
              <a:t>Upgrade to the baseline</a:t>
            </a:r>
          </a:p>
          <a:p>
            <a:pPr>
              <a:spcBef>
                <a:spcPct val="15000"/>
              </a:spcBef>
            </a:pPr>
            <a:r>
              <a:rPr lang="en-US" sz="1300" dirty="0">
                <a:solidFill>
                  <a:srgbClr val="00C600"/>
                </a:solidFill>
                <a:latin typeface="+mn-lt"/>
                <a:ea typeface="ＭＳ Ｐゴシック" pitchFamily="-110" charset="-128"/>
                <a:cs typeface="Arial" pitchFamily="34" charset="0"/>
              </a:rPr>
              <a:t>      </a:t>
            </a:r>
            <a:r>
              <a:rPr lang="en-US" sz="1300" dirty="0">
                <a:solidFill>
                  <a:srgbClr val="00F700"/>
                </a:solidFill>
                <a:latin typeface="+mn-lt"/>
                <a:ea typeface="ＭＳ Ｐゴシック" pitchFamily="-110" charset="-128"/>
                <a:cs typeface="Arial" pitchFamily="34" charset="0"/>
              </a:rPr>
              <a:t>      - Central Neutron Detector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a:t>
            </a:r>
            <a:r>
              <a:rPr lang="en-US" sz="1300" dirty="0" err="1">
                <a:solidFill>
                  <a:srgbClr val="00F700"/>
                </a:solidFill>
                <a:latin typeface="+mn-lt"/>
                <a:ea typeface="ＭＳ Ｐゴシック" pitchFamily="-110" charset="-128"/>
                <a:cs typeface="Arial" pitchFamily="34" charset="0"/>
              </a:rPr>
              <a:t>MicroMegas</a:t>
            </a:r>
            <a:endParaRPr lang="en-US" sz="1300" dirty="0">
              <a:solidFill>
                <a:srgbClr val="00F700"/>
              </a:solidFill>
              <a:latin typeface="+mn-lt"/>
              <a:ea typeface="ＭＳ Ｐゴシック" pitchFamily="-110" charset="-128"/>
              <a:cs typeface="Arial" pitchFamily="34" charset="0"/>
            </a:endParaRP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Forward Tagger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RICH detector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Polarized target</a:t>
            </a:r>
            <a:endParaRPr lang="en-US" sz="1300" dirty="0">
              <a:solidFill>
                <a:srgbClr val="00C600"/>
              </a:solidFill>
              <a:latin typeface="Arial" pitchFamily="34" charset="0"/>
              <a:ea typeface="ＭＳ Ｐゴシック" pitchFamily="-110" charset="-128"/>
              <a:cs typeface="Arial" pitchFamily="34" charset="0"/>
            </a:endParaRPr>
          </a:p>
        </p:txBody>
      </p:sp>
      <p:pic>
        <p:nvPicPr>
          <p:cNvPr id="12" name="Picture 11"/>
          <p:cNvPicPr>
            <a:picLocks/>
          </p:cNvPicPr>
          <p:nvPr/>
        </p:nvPicPr>
        <p:blipFill>
          <a:blip r:embed="rId3" cstate="print">
            <a:extLst>
              <a:ext uri="{28A0092B-C50C-407E-A947-70E740481C1C}">
                <a14:useLocalDpi xmlns:a14="http://schemas.microsoft.com/office/drawing/2010/main"/>
              </a:ext>
            </a:extLst>
          </a:blip>
          <a:srcRect/>
          <a:stretch>
            <a:fillRect/>
          </a:stretch>
        </p:blipFill>
        <p:spPr>
          <a:xfrm>
            <a:off x="2742855" y="962348"/>
            <a:ext cx="7618711" cy="5760640"/>
          </a:xfrm>
          <a:prstGeom prst="rect">
            <a:avLst/>
          </a:prstGeom>
        </p:spPr>
      </p:pic>
      <p:sp>
        <p:nvSpPr>
          <p:cNvPr id="24" name="Rectangle 21"/>
          <p:cNvSpPr>
            <a:spLocks noChangeArrowheads="1"/>
          </p:cNvSpPr>
          <p:nvPr/>
        </p:nvSpPr>
        <p:spPr bwMode="auto">
          <a:xfrm>
            <a:off x="2958877" y="6290940"/>
            <a:ext cx="1584176" cy="464272"/>
          </a:xfrm>
          <a:prstGeom prst="rect">
            <a:avLst/>
          </a:prstGeom>
          <a:solidFill>
            <a:srgbClr val="1E1E1E"/>
          </a:solidFill>
          <a:ln w="9525">
            <a:noFill/>
            <a:round/>
            <a:headEnd/>
            <a:tailEnd/>
          </a:ln>
        </p:spPr>
        <p:txBody>
          <a:bodyPr lIns="100735" tIns="50367" rIns="100735" bIns="50367">
            <a:prstTxWarp prst="textNoShape">
              <a:avLst/>
            </a:prstTxWarp>
          </a:bodyPr>
          <a:lstStyle/>
          <a:p>
            <a:pPr eaLnBrk="0" hangingPunct="0"/>
            <a:endParaRPr lang="en-US" sz="2600">
              <a:latin typeface="Times" pitchFamily="-110" charset="0"/>
            </a:endParaRPr>
          </a:p>
        </p:txBody>
      </p:sp>
      <p:grpSp>
        <p:nvGrpSpPr>
          <p:cNvPr id="2" name="Group 25"/>
          <p:cNvGrpSpPr/>
          <p:nvPr/>
        </p:nvGrpSpPr>
        <p:grpSpPr>
          <a:xfrm>
            <a:off x="4657595" y="3546054"/>
            <a:ext cx="5075767" cy="2646107"/>
            <a:chOff x="3048000" y="3048000"/>
            <a:chExt cx="4470400" cy="2501900"/>
          </a:xfrm>
        </p:grpSpPr>
        <p:cxnSp>
          <p:nvCxnSpPr>
            <p:cNvPr id="14" name="Straight Connector 13"/>
            <p:cNvCxnSpPr>
              <a:stCxn id="11" idx="0"/>
            </p:cNvCxnSpPr>
            <p:nvPr/>
          </p:nvCxnSpPr>
          <p:spPr>
            <a:xfrm rot="5400000" flipH="1" flipV="1">
              <a:off x="3517900" y="3429000"/>
              <a:ext cx="914400" cy="3048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6" idx="0"/>
            </p:cNvCxnSpPr>
            <p:nvPr/>
          </p:nvCxnSpPr>
          <p:spPr>
            <a:xfrm rot="5400000" flipH="1" flipV="1">
              <a:off x="3505200" y="2895600"/>
              <a:ext cx="457200" cy="7620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048000" y="3505200"/>
              <a:ext cx="609600" cy="3810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MM</a:t>
              </a:r>
              <a:endParaRPr lang="en-US" b="0" i="1" dirty="0">
                <a:solidFill>
                  <a:schemeClr val="tx1"/>
                </a:solidFill>
              </a:endParaRPr>
            </a:p>
          </p:txBody>
        </p:sp>
        <p:sp>
          <p:nvSpPr>
            <p:cNvPr id="11" name="Rectangle 10"/>
            <p:cNvSpPr/>
            <p:nvPr/>
          </p:nvSpPr>
          <p:spPr>
            <a:xfrm>
              <a:off x="3517900" y="4038600"/>
              <a:ext cx="609600" cy="3810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CND</a:t>
              </a:r>
              <a:endParaRPr lang="en-US" b="0" i="1" dirty="0">
                <a:solidFill>
                  <a:schemeClr val="tx1"/>
                </a:solidFill>
              </a:endParaRPr>
            </a:p>
          </p:txBody>
        </p:sp>
        <p:sp>
          <p:nvSpPr>
            <p:cNvPr id="20" name="Rectangle 19"/>
            <p:cNvSpPr/>
            <p:nvPr/>
          </p:nvSpPr>
          <p:spPr>
            <a:xfrm>
              <a:off x="4851400" y="4267200"/>
              <a:ext cx="609600" cy="3048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FT</a:t>
              </a:r>
              <a:endParaRPr lang="en-US" b="0" i="1" dirty="0">
                <a:solidFill>
                  <a:schemeClr val="tx1"/>
                </a:solidFill>
              </a:endParaRPr>
            </a:p>
          </p:txBody>
        </p:sp>
        <p:cxnSp>
          <p:nvCxnSpPr>
            <p:cNvPr id="23" name="Straight Connector 22"/>
            <p:cNvCxnSpPr>
              <a:stCxn id="20" idx="0"/>
            </p:cNvCxnSpPr>
            <p:nvPr/>
          </p:nvCxnSpPr>
          <p:spPr>
            <a:xfrm rot="5400000" flipH="1" flipV="1">
              <a:off x="4819650" y="3689350"/>
              <a:ext cx="914400" cy="2413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6832600" y="5245100"/>
              <a:ext cx="685800" cy="3048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RICH</a:t>
              </a:r>
              <a:endParaRPr lang="en-US" b="0" i="1" dirty="0">
                <a:solidFill>
                  <a:schemeClr val="tx1"/>
                </a:solidFill>
              </a:endParaRPr>
            </a:p>
          </p:txBody>
        </p:sp>
      </p:grpSp>
      <p:sp>
        <p:nvSpPr>
          <p:cNvPr id="28" name="TextBox 27"/>
          <p:cNvSpPr txBox="1"/>
          <p:nvPr/>
        </p:nvSpPr>
        <p:spPr>
          <a:xfrm>
            <a:off x="43412" y="47182"/>
            <a:ext cx="1889897" cy="778826"/>
          </a:xfrm>
          <a:prstGeom prst="rect">
            <a:avLst/>
          </a:prstGeom>
          <a:noFill/>
        </p:spPr>
        <p:txBody>
          <a:bodyPr wrap="none" lIns="100735" tIns="50367" rIns="100735" bIns="50367" rtlCol="0">
            <a:spAutoFit/>
          </a:bodyPr>
          <a:lstStyle/>
          <a:p>
            <a:pPr defTabSz="1007356"/>
            <a:r>
              <a:rPr lang="en-US" sz="4400" b="1" i="1" dirty="0">
                <a:solidFill>
                  <a:srgbClr val="FF0000"/>
                </a:solidFill>
                <a:effectLst>
                  <a:outerShdw blurRad="50800" dist="38100" dir="2700000">
                    <a:srgbClr val="000000"/>
                  </a:outerShdw>
                </a:effectLst>
                <a:latin typeface="+mn-lt"/>
              </a:rPr>
              <a:t>CLAS</a:t>
            </a:r>
            <a:r>
              <a:rPr lang="en-US" sz="4000" b="1" i="1" dirty="0">
                <a:solidFill>
                  <a:srgbClr val="FF0000"/>
                </a:solidFill>
                <a:effectLst>
                  <a:outerShdw blurRad="50800" dist="38100" dir="2700000">
                    <a:srgbClr val="000000"/>
                  </a:outerShdw>
                </a:effectLst>
                <a:latin typeface="+mn-lt"/>
              </a:rPr>
              <a:t>12</a:t>
            </a:r>
            <a:endParaRPr lang="en-US" b="1" dirty="0">
              <a:solidFill>
                <a:prstClr val="black"/>
              </a:solidFill>
              <a:latin typeface="+mn-lt"/>
            </a:endParaRPr>
          </a:p>
        </p:txBody>
      </p:sp>
      <p:sp>
        <p:nvSpPr>
          <p:cNvPr id="22" name="Slide Number Placeholder 21"/>
          <p:cNvSpPr>
            <a:spLocks noGrp="1"/>
          </p:cNvSpPr>
          <p:nvPr>
            <p:ph type="sldNum" sz="quarter" idx="12"/>
          </p:nvPr>
        </p:nvSpPr>
        <p:spPr/>
        <p:txBody>
          <a:bodyPr/>
          <a:lstStyle/>
          <a:p>
            <a:fld id="{9E041EDE-50F2-FD49-B156-DFB8E5BC9437}" type="slidenum">
              <a:rPr lang="en-US" smtClean="0"/>
              <a:pPr/>
              <a:t>7</a:t>
            </a:fld>
            <a:endParaRPr lang="en-US"/>
          </a:p>
        </p:txBody>
      </p:sp>
      <p:sp>
        <p:nvSpPr>
          <p:cNvPr id="21" name="TextBox 20"/>
          <p:cNvSpPr txBox="1"/>
          <p:nvPr/>
        </p:nvSpPr>
        <p:spPr>
          <a:xfrm>
            <a:off x="8305801" y="122338"/>
            <a:ext cx="1399177" cy="717271"/>
          </a:xfrm>
          <a:prstGeom prst="rect">
            <a:avLst/>
          </a:prstGeom>
          <a:noFill/>
          <a:ln w="3175" cmpd="sng">
            <a:solidFill>
              <a:srgbClr val="008000"/>
            </a:solidFill>
          </a:ln>
        </p:spPr>
        <p:txBody>
          <a:bodyPr wrap="none" lIns="100735" tIns="50367" rIns="100735" bIns="50367" rtlCol="0">
            <a:spAutoFit/>
          </a:bodyPr>
          <a:lstStyle/>
          <a:p>
            <a:r>
              <a:rPr lang="en-US" sz="4000" dirty="0">
                <a:solidFill>
                  <a:srgbClr val="008000"/>
                </a:solidFill>
                <a:latin typeface="+mn-lt"/>
                <a:cs typeface="Capitals"/>
              </a:rPr>
              <a:t>Hall B</a:t>
            </a:r>
            <a:r>
              <a:rPr lang="en-US" sz="4000" dirty="0">
                <a:solidFill>
                  <a:srgbClr val="008000"/>
                </a:solidFill>
                <a:latin typeface="Capitals"/>
                <a:cs typeface="Capitals"/>
              </a:rPr>
              <a:t> </a:t>
            </a:r>
          </a:p>
        </p:txBody>
      </p:sp>
      <p:cxnSp>
        <p:nvCxnSpPr>
          <p:cNvPr id="27" name="Straight Connector 31"/>
          <p:cNvCxnSpPr/>
          <p:nvPr/>
        </p:nvCxnSpPr>
        <p:spPr>
          <a:xfrm>
            <a:off x="0" y="89034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cxnSp>
        <p:nvCxnSpPr>
          <p:cNvPr id="5" name="Connettore 1 4"/>
          <p:cNvCxnSpPr/>
          <p:nvPr/>
        </p:nvCxnSpPr>
        <p:spPr bwMode="auto">
          <a:xfrm>
            <a:off x="2742854" y="6722988"/>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3700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592"/>
            <a:ext cx="10382250" cy="599971"/>
          </a:xfrm>
        </p:spPr>
        <p:txBody>
          <a:bodyPr lIns="100735" tIns="50367" rIns="100735" bIns="50367">
            <a:normAutofit fontScale="90000"/>
          </a:bodyPr>
          <a:lstStyle/>
          <a:p>
            <a:r>
              <a:rPr lang="en-US" b="1" dirty="0" smtClean="0">
                <a:solidFill>
                  <a:srgbClr val="000090"/>
                </a:solidFill>
              </a:rPr>
              <a:t>Forward Tagger</a:t>
            </a:r>
            <a:endParaRPr lang="en-US" b="1" dirty="0">
              <a:solidFill>
                <a:srgbClr val="000090"/>
              </a:solidFill>
            </a:endParaRPr>
          </a:p>
        </p:txBody>
      </p:sp>
      <p:sp>
        <p:nvSpPr>
          <p:cNvPr id="17" name="Text Box 4"/>
          <p:cNvSpPr txBox="1">
            <a:spLocks noChangeArrowheads="1"/>
          </p:cNvSpPr>
          <p:nvPr/>
        </p:nvSpPr>
        <p:spPr bwMode="auto">
          <a:xfrm>
            <a:off x="432594" y="1531252"/>
            <a:ext cx="5018088" cy="1768839"/>
          </a:xfrm>
          <a:prstGeom prst="rect">
            <a:avLst/>
          </a:prstGeom>
          <a:noFill/>
          <a:ln w="25400">
            <a:solidFill>
              <a:srgbClr val="660066"/>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9149" tIns="56237" rIns="99149" bIns="49575">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14979" indent="-814979"/>
            <a:r>
              <a:rPr lang="en-GB" dirty="0" smtClean="0">
                <a:solidFill>
                  <a:srgbClr val="FF0000"/>
                </a:solidFill>
              </a:rPr>
              <a:t>FT-Cal:  </a:t>
            </a:r>
            <a:r>
              <a:rPr lang="en-GB" dirty="0" smtClean="0"/>
              <a:t>calorimeter to measure electron energy/momentum</a:t>
            </a:r>
          </a:p>
          <a:p>
            <a:pPr marL="949643" lvl="1" indent="-949643"/>
            <a:r>
              <a:rPr lang="en-GB" dirty="0" smtClean="0">
                <a:solidFill>
                  <a:srgbClr val="FF0000"/>
                </a:solidFill>
              </a:rPr>
              <a:t>FT-Hodo</a:t>
            </a:r>
            <a:r>
              <a:rPr lang="en-GB" dirty="0" smtClean="0">
                <a:solidFill>
                  <a:srgbClr val="FF6600"/>
                </a:solidFill>
              </a:rPr>
              <a:t>: </a:t>
            </a:r>
            <a:r>
              <a:rPr lang="en-GB" dirty="0" smtClean="0">
                <a:solidFill>
                  <a:srgbClr val="000000"/>
                </a:solidFill>
              </a:rPr>
              <a:t>scintillation </a:t>
            </a:r>
            <a:r>
              <a:rPr lang="en-GB" dirty="0" err="1" smtClean="0">
                <a:solidFill>
                  <a:srgbClr val="000000"/>
                </a:solidFill>
              </a:rPr>
              <a:t>hodoscope</a:t>
            </a:r>
            <a:r>
              <a:rPr lang="en-GB" dirty="0" smtClean="0">
                <a:solidFill>
                  <a:srgbClr val="000000"/>
                </a:solidFill>
              </a:rPr>
              <a:t> to veto photons &amp; backsplash</a:t>
            </a:r>
          </a:p>
          <a:p>
            <a:pPr marL="753769" indent="-753769"/>
            <a:r>
              <a:rPr lang="en-GB" dirty="0" smtClean="0">
                <a:solidFill>
                  <a:srgbClr val="FF0000"/>
                </a:solidFill>
              </a:rPr>
              <a:t>FT-Trk: </a:t>
            </a:r>
            <a:r>
              <a:rPr lang="en-GB" dirty="0" smtClean="0">
                <a:solidFill>
                  <a:srgbClr val="000000"/>
                </a:solidFill>
              </a:rPr>
              <a:t>micro-mega detector to measure electron angles, polarization plane</a:t>
            </a:r>
            <a:endParaRPr lang="en-GB" dirty="0">
              <a:solidFill>
                <a:srgbClr val="000000"/>
              </a:solidFill>
            </a:endParaRPr>
          </a:p>
        </p:txBody>
      </p:sp>
      <p:sp>
        <p:nvSpPr>
          <p:cNvPr id="18" name="TextBox 17"/>
          <p:cNvSpPr txBox="1"/>
          <p:nvPr/>
        </p:nvSpPr>
        <p:spPr>
          <a:xfrm>
            <a:off x="346075" y="967107"/>
            <a:ext cx="7873206" cy="440272"/>
          </a:xfrm>
          <a:prstGeom prst="rect">
            <a:avLst/>
          </a:prstGeom>
          <a:noFill/>
        </p:spPr>
        <p:txBody>
          <a:bodyPr wrap="square" lIns="100735" tIns="50367" rIns="100735" bIns="50367"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200" dirty="0">
                <a:solidFill>
                  <a:srgbClr val="000090"/>
                </a:solidFill>
              </a:rPr>
              <a:t>FT designed to detect electrons and photons at small angles</a:t>
            </a:r>
          </a:p>
        </p:txBody>
      </p:sp>
      <p:pic>
        <p:nvPicPr>
          <p:cNvPr id="31" name="Picture 30" descr="latex-image-1.pdf"/>
          <p:cNvPicPr>
            <a:picLocks noChangeAspect="1"/>
          </p:cNvPicPr>
          <p:nvPr/>
        </p:nvPicPr>
        <p:blipFill>
          <a:blip r:embed="rId2"/>
          <a:stretch>
            <a:fillRect/>
          </a:stretch>
        </p:blipFill>
        <p:spPr>
          <a:xfrm>
            <a:off x="6416810" y="2013779"/>
            <a:ext cx="3359811" cy="698465"/>
          </a:xfrm>
          <a:prstGeom prst="rect">
            <a:avLst/>
          </a:prstGeom>
        </p:spPr>
      </p:pic>
      <p:pic>
        <p:nvPicPr>
          <p:cNvPr id="32" name="Picture 31" descr="latex-image-1.pdf"/>
          <p:cNvPicPr>
            <a:picLocks noChangeAspect="1"/>
          </p:cNvPicPr>
          <p:nvPr/>
        </p:nvPicPr>
        <p:blipFill>
          <a:blip r:embed="rId3"/>
          <a:stretch>
            <a:fillRect/>
          </a:stretch>
        </p:blipFill>
        <p:spPr>
          <a:xfrm>
            <a:off x="6575425" y="1526858"/>
            <a:ext cx="1946672" cy="214912"/>
          </a:xfrm>
          <a:prstGeom prst="rect">
            <a:avLst/>
          </a:prstGeom>
        </p:spPr>
      </p:pic>
      <p:grpSp>
        <p:nvGrpSpPr>
          <p:cNvPr id="3" name="Group 46"/>
          <p:cNvGrpSpPr/>
          <p:nvPr/>
        </p:nvGrpSpPr>
        <p:grpSpPr>
          <a:xfrm>
            <a:off x="346075" y="3626644"/>
            <a:ext cx="5104606" cy="2929998"/>
            <a:chOff x="4724400" y="3581400"/>
            <a:chExt cx="4114800" cy="2592000"/>
          </a:xfrm>
        </p:grpSpPr>
        <p:pic>
          <p:nvPicPr>
            <p:cNvPr id="35" name="Picture 34" descr="forward_tagger.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4400" y="3581400"/>
              <a:ext cx="4114800" cy="2592000"/>
            </a:xfrm>
            <a:prstGeom prst="rect">
              <a:avLst/>
            </a:prstGeom>
          </p:spPr>
        </p:pic>
        <p:sp>
          <p:nvSpPr>
            <p:cNvPr id="36" name="CasellaDiTesto 12"/>
            <p:cNvSpPr txBox="1">
              <a:spLocks noChangeAspect="1"/>
            </p:cNvSpPr>
            <p:nvPr/>
          </p:nvSpPr>
          <p:spPr>
            <a:xfrm>
              <a:off x="5105400" y="3886200"/>
              <a:ext cx="1524000" cy="367567"/>
            </a:xfrm>
            <a:prstGeom prst="rect">
              <a:avLst/>
            </a:prstGeom>
            <a:noFill/>
          </p:spPr>
          <p:txBody>
            <a:bodyPr wrap="square" rtlCol="0">
              <a:spAutoFit/>
            </a:bodyPr>
            <a:lstStyle/>
            <a:p>
              <a:pPr algn="ctr"/>
              <a:r>
                <a:rPr lang="en-US" b="1" dirty="0" smtClean="0">
                  <a:solidFill>
                    <a:srgbClr val="000090"/>
                  </a:solidFill>
                </a:rPr>
                <a:t>calorimeter</a:t>
              </a:r>
              <a:endParaRPr lang="en-US" b="1" dirty="0">
                <a:solidFill>
                  <a:srgbClr val="000090"/>
                </a:solidFill>
              </a:endParaRPr>
            </a:p>
          </p:txBody>
        </p:sp>
        <p:sp>
          <p:nvSpPr>
            <p:cNvPr id="38" name="CasellaDiTesto 19"/>
            <p:cNvSpPr txBox="1">
              <a:spLocks noChangeAspect="1"/>
            </p:cNvSpPr>
            <p:nvPr/>
          </p:nvSpPr>
          <p:spPr>
            <a:xfrm>
              <a:off x="4953000" y="5029200"/>
              <a:ext cx="946637" cy="367567"/>
            </a:xfrm>
            <a:prstGeom prst="rect">
              <a:avLst/>
            </a:prstGeom>
            <a:noFill/>
          </p:spPr>
          <p:txBody>
            <a:bodyPr wrap="square" rtlCol="0">
              <a:spAutoFit/>
            </a:bodyPr>
            <a:lstStyle/>
            <a:p>
              <a:pPr algn="ctr"/>
              <a:r>
                <a:rPr lang="en-US" b="1" dirty="0" smtClean="0">
                  <a:solidFill>
                    <a:srgbClr val="000090"/>
                  </a:solidFill>
                </a:rPr>
                <a:t>tracker</a:t>
              </a:r>
              <a:endParaRPr lang="en-US" b="1" dirty="0">
                <a:solidFill>
                  <a:srgbClr val="000090"/>
                </a:solidFill>
              </a:endParaRPr>
            </a:p>
          </p:txBody>
        </p:sp>
        <p:sp>
          <p:nvSpPr>
            <p:cNvPr id="40" name="CasellaDiTesto 28"/>
            <p:cNvSpPr txBox="1">
              <a:spLocks noChangeAspect="1"/>
            </p:cNvSpPr>
            <p:nvPr/>
          </p:nvSpPr>
          <p:spPr>
            <a:xfrm>
              <a:off x="6553200" y="5715000"/>
              <a:ext cx="1371600" cy="367567"/>
            </a:xfrm>
            <a:prstGeom prst="rect">
              <a:avLst/>
            </a:prstGeom>
            <a:noFill/>
          </p:spPr>
          <p:txBody>
            <a:bodyPr wrap="square" rtlCol="0">
              <a:spAutoFit/>
            </a:bodyPr>
            <a:lstStyle/>
            <a:p>
              <a:pPr algn="ctr"/>
              <a:r>
                <a:rPr lang="en-US" b="1" dirty="0" smtClean="0">
                  <a:solidFill>
                    <a:srgbClr val="000090"/>
                  </a:solidFill>
                </a:rPr>
                <a:t>hodoscope</a:t>
              </a:r>
              <a:endParaRPr lang="en-US" b="1" dirty="0">
                <a:solidFill>
                  <a:srgbClr val="000090"/>
                </a:solidFill>
              </a:endParaRPr>
            </a:p>
          </p:txBody>
        </p:sp>
      </p:grpSp>
      <p:pic>
        <p:nvPicPr>
          <p:cNvPr id="50" name="Picture 49" descr="full-ft1.png"/>
          <p:cNvPicPr>
            <a:picLocks noChangeAspect="1"/>
          </p:cNvPicPr>
          <p:nvPr/>
        </p:nvPicPr>
        <p:blipFill>
          <a:blip r:embed="rId5"/>
          <a:stretch>
            <a:fillRect/>
          </a:stretch>
        </p:blipFill>
        <p:spPr>
          <a:xfrm>
            <a:off x="6448531" y="2979605"/>
            <a:ext cx="3155050" cy="3390241"/>
          </a:xfrm>
          <a:prstGeom prst="rect">
            <a:avLst/>
          </a:prstGeom>
        </p:spPr>
      </p:pic>
      <p:sp>
        <p:nvSpPr>
          <p:cNvPr id="20" name="TextBox 19"/>
          <p:cNvSpPr txBox="1"/>
          <p:nvPr/>
        </p:nvSpPr>
        <p:spPr>
          <a:xfrm>
            <a:off x="72101" y="-11283"/>
            <a:ext cx="1867856" cy="778826"/>
          </a:xfrm>
          <a:prstGeom prst="rect">
            <a:avLst/>
          </a:prstGeom>
          <a:noFill/>
        </p:spPr>
        <p:txBody>
          <a:bodyPr wrap="none" lIns="100735" tIns="50367" rIns="100735" bIns="50367" rtlCol="0">
            <a:spAutoFit/>
          </a:bodyPr>
          <a:lstStyle/>
          <a:p>
            <a:pPr defTabSz="503678" fontAlgn="auto">
              <a:spcBef>
                <a:spcPts val="0"/>
              </a:spcBef>
              <a:spcAft>
                <a:spcPts val="0"/>
              </a:spcAft>
            </a:pPr>
            <a:r>
              <a:rPr lang="en-US" sz="4400" i="1" dirty="0">
                <a:solidFill>
                  <a:srgbClr val="FF0000"/>
                </a:solidFill>
                <a:effectLst>
                  <a:outerShdw blurRad="50800" dist="38100" dir="2700000">
                    <a:srgbClr val="000000"/>
                  </a:outerShdw>
                </a:effectLst>
                <a:latin typeface="Calibri"/>
              </a:rPr>
              <a:t>CLAS</a:t>
            </a:r>
            <a:r>
              <a:rPr lang="en-US" sz="4000" i="1" dirty="0">
                <a:solidFill>
                  <a:srgbClr val="FF0000"/>
                </a:solidFill>
                <a:effectLst>
                  <a:outerShdw blurRad="50800" dist="38100" dir="2700000">
                    <a:srgbClr val="000000"/>
                  </a:outerShdw>
                </a:effectLst>
                <a:latin typeface="Calibri"/>
              </a:rPr>
              <a:t>12</a:t>
            </a:r>
            <a:endParaRPr lang="en-US" dirty="0">
              <a:solidFill>
                <a:prstClr val="black"/>
              </a:solidFill>
              <a:latin typeface="Calibri"/>
            </a:endParaRPr>
          </a:p>
        </p:txBody>
      </p:sp>
      <p:sp>
        <p:nvSpPr>
          <p:cNvPr id="22" name="Slide Number Placeholder 21"/>
          <p:cNvSpPr>
            <a:spLocks noGrp="1"/>
          </p:cNvSpPr>
          <p:nvPr>
            <p:ph type="sldNum" sz="quarter" idx="12"/>
          </p:nvPr>
        </p:nvSpPr>
        <p:spPr/>
        <p:txBody>
          <a:bodyPr/>
          <a:lstStyle/>
          <a:p>
            <a:fld id="{7C838BDD-2A9B-A643-A699-54CA44B406CD}" type="slidenum">
              <a:rPr lang="en-US" smtClean="0"/>
              <a:pPr/>
              <a:t>8</a:t>
            </a:fld>
            <a:endParaRPr lang="en-US"/>
          </a:p>
        </p:txBody>
      </p:sp>
      <p:cxnSp>
        <p:nvCxnSpPr>
          <p:cNvPr id="25" name="Straight Connector 31"/>
          <p:cNvCxnSpPr/>
          <p:nvPr/>
        </p:nvCxnSpPr>
        <p:spPr>
          <a:xfrm>
            <a:off x="0" y="96234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piè di pagina 3"/>
          <p:cNvSpPr>
            <a:spLocks noGrp="1"/>
          </p:cNvSpPr>
          <p:nvPr>
            <p:ph type="ftr" sz="quarter" idx="3"/>
          </p:nvPr>
        </p:nvSpPr>
        <p:spPr/>
        <p:txBody>
          <a:bodyPr/>
          <a:lstStyle/>
          <a:p>
            <a:r>
              <a:rPr lang="en-US" smtClean="0"/>
              <a:t>CLAS Collaboration Meeting   -  March 25th  2020                         Annalisa D’Angelo – Run Group K Status Update</a:t>
            </a:r>
            <a:endParaRPr lang="en-US" dirty="0"/>
          </a:p>
        </p:txBody>
      </p:sp>
      <p:sp>
        <p:nvSpPr>
          <p:cNvPr id="21" name="TextBox 20"/>
          <p:cNvSpPr txBox="1"/>
          <p:nvPr/>
        </p:nvSpPr>
        <p:spPr>
          <a:xfrm>
            <a:off x="8305801" y="122338"/>
            <a:ext cx="1399177" cy="717271"/>
          </a:xfrm>
          <a:prstGeom prst="rect">
            <a:avLst/>
          </a:prstGeom>
          <a:noFill/>
          <a:ln w="3175" cmpd="sng">
            <a:solidFill>
              <a:srgbClr val="008000"/>
            </a:solidFill>
          </a:ln>
        </p:spPr>
        <p:txBody>
          <a:bodyPr wrap="none" lIns="100735" tIns="50367" rIns="100735" bIns="50367" rtlCol="0">
            <a:spAutoFit/>
          </a:bodyPr>
          <a:lstStyle/>
          <a:p>
            <a:r>
              <a:rPr lang="en-US" sz="4000" dirty="0">
                <a:solidFill>
                  <a:srgbClr val="008000"/>
                </a:solidFill>
                <a:latin typeface="+mn-lt"/>
                <a:cs typeface="Capitals"/>
              </a:rPr>
              <a:t>Hall B</a:t>
            </a:r>
            <a:r>
              <a:rPr lang="en-US" sz="4000" dirty="0">
                <a:solidFill>
                  <a:srgbClr val="008000"/>
                </a:solidFill>
                <a:latin typeface="Capitals"/>
                <a:cs typeface="Capitals"/>
              </a:rPr>
              <a:t> </a:t>
            </a:r>
          </a:p>
        </p:txBody>
      </p:sp>
    </p:spTree>
    <p:extLst>
      <p:ext uri="{BB962C8B-B14F-4D97-AF65-F5344CB8AC3E}">
        <p14:creationId xmlns:p14="http://schemas.microsoft.com/office/powerpoint/2010/main" val="18690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ooter Placeholder 50"/>
          <p:cNvSpPr>
            <a:spLocks noGrp="1"/>
          </p:cNvSpPr>
          <p:nvPr>
            <p:ph type="ftr" sz="quarter" idx="3"/>
          </p:nvPr>
        </p:nvSpPr>
        <p:spPr>
          <a:xfrm>
            <a:off x="1662733" y="6939012"/>
            <a:ext cx="6696744" cy="314276"/>
          </a:xfrm>
        </p:spPr>
        <p:txBody>
          <a:bodyPr/>
          <a:lstStyle/>
          <a:p>
            <a:r>
              <a:rPr lang="en-US" smtClean="0"/>
              <a:t>CLAS Collaboration Meeting   -  March 25th  2020                         Annalisa D’Angelo – Run Group K Status Update</a:t>
            </a:r>
            <a:endParaRPr lang="en-US" dirty="0"/>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numero diapositiva 2"/>
          <p:cNvSpPr>
            <a:spLocks noGrp="1"/>
          </p:cNvSpPr>
          <p:nvPr>
            <p:ph type="sldNum" sz="quarter" idx="12"/>
          </p:nvPr>
        </p:nvSpPr>
        <p:spPr/>
        <p:txBody>
          <a:bodyPr/>
          <a:lstStyle/>
          <a:p>
            <a:fld id="{B2E123A2-8C0A-B24D-ABFA-7CF5F3B53C08}" type="slidenum">
              <a:rPr lang="en-US" smtClean="0"/>
              <a:pPr/>
              <a:t>9</a:t>
            </a:fld>
            <a:endParaRPr lang="en-US"/>
          </a:p>
        </p:txBody>
      </p:sp>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Run Conditions</a:t>
            </a:r>
            <a:endParaRPr lang="en-US" sz="3600" b="1" dirty="0">
              <a:solidFill>
                <a:srgbClr val="000090"/>
              </a:solidFill>
              <a:latin typeface="Calibri" pitchFamily="34" charset="0"/>
            </a:endParaRPr>
          </a:p>
        </p:txBody>
      </p:sp>
      <p:pic>
        <p:nvPicPr>
          <p:cNvPr id="40"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661" y="818332"/>
            <a:ext cx="4211960" cy="2807973"/>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03293" y="818332"/>
            <a:ext cx="2800944" cy="2742331"/>
          </a:xfrm>
          <a:prstGeom prst="rect">
            <a:avLst/>
          </a:prstGeom>
          <a:ln>
            <a:solidFill>
              <a:schemeClr val="tx1"/>
            </a:solidFill>
          </a:ln>
        </p:spPr>
      </p:pic>
      <p:pic>
        <p:nvPicPr>
          <p:cNvPr id="44" name="Picture 4" descr="IMG_108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31285" y="3986684"/>
            <a:ext cx="2880319" cy="2160240"/>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4021901619"/>
              </p:ext>
            </p:extLst>
          </p:nvPr>
        </p:nvGraphicFramePr>
        <p:xfrm>
          <a:off x="150565" y="3770660"/>
          <a:ext cx="6312598" cy="2926080"/>
        </p:xfrm>
        <a:graphic>
          <a:graphicData uri="http://schemas.openxmlformats.org/drawingml/2006/table">
            <a:tbl>
              <a:tblPr firstRow="1" bandRow="1">
                <a:tableStyleId>{69CF1AB2-1976-4502-BF36-3FF5EA218861}</a:tableStyleId>
              </a:tblPr>
              <a:tblGrid>
                <a:gridCol w="1661210"/>
                <a:gridCol w="4651388"/>
              </a:tblGrid>
              <a:tr h="370840">
                <a:tc>
                  <a:txBody>
                    <a:bodyPr/>
                    <a:lstStyle/>
                    <a:p>
                      <a:r>
                        <a:rPr lang="en-US" sz="1800" dirty="0" smtClean="0"/>
                        <a:t>Torus Current</a:t>
                      </a:r>
                      <a:endParaRPr lang="it-IT" dirty="0"/>
                    </a:p>
                  </a:txBody>
                  <a:tcPr/>
                </a:tc>
                <a:tc>
                  <a:txBody>
                    <a:bodyPr/>
                    <a:lstStyle/>
                    <a:p>
                      <a:r>
                        <a:rPr lang="it-IT" dirty="0" smtClean="0"/>
                        <a:t> </a:t>
                      </a:r>
                      <a:r>
                        <a:rPr lang="it-IT" b="0" dirty="0" smtClean="0"/>
                        <a:t>100% (3375 A)  -  </a:t>
                      </a:r>
                      <a:r>
                        <a:rPr lang="it-IT" dirty="0" smtClean="0">
                          <a:solidFill>
                            <a:srgbClr val="800000"/>
                          </a:solidFill>
                        </a:rPr>
                        <a:t>negative </a:t>
                      </a:r>
                      <a:r>
                        <a:rPr lang="en-US" noProof="0" dirty="0" err="1" smtClean="0">
                          <a:solidFill>
                            <a:srgbClr val="800000"/>
                          </a:solidFill>
                        </a:rPr>
                        <a:t>outbending</a:t>
                      </a:r>
                      <a:endParaRPr lang="en-US" noProof="0" dirty="0">
                        <a:solidFill>
                          <a:srgbClr val="800000"/>
                        </a:solidFill>
                      </a:endParaRPr>
                    </a:p>
                  </a:txBody>
                  <a:tcPr/>
                </a:tc>
              </a:tr>
              <a:tr h="370840">
                <a:tc>
                  <a:txBody>
                    <a:bodyPr/>
                    <a:lstStyle/>
                    <a:p>
                      <a:r>
                        <a:rPr lang="it-IT" b="1" dirty="0" err="1" smtClean="0"/>
                        <a:t>Solenoid</a:t>
                      </a:r>
                      <a:endParaRPr lang="it-IT" b="1" dirty="0"/>
                    </a:p>
                  </a:txBody>
                  <a:tcPr/>
                </a:tc>
                <a:tc>
                  <a:txBody>
                    <a:bodyPr/>
                    <a:lstStyle/>
                    <a:p>
                      <a:r>
                        <a:rPr lang="it-IT" dirty="0" smtClean="0"/>
                        <a:t> -100 %</a:t>
                      </a:r>
                      <a:endParaRPr lang="it-IT" dirty="0"/>
                    </a:p>
                  </a:txBody>
                  <a:tcPr/>
                </a:tc>
              </a:tr>
              <a:tr h="0">
                <a:tc>
                  <a:txBody>
                    <a:bodyPr/>
                    <a:lstStyle/>
                    <a:p>
                      <a:r>
                        <a:rPr lang="it-IT" b="1" dirty="0" smtClean="0"/>
                        <a:t>FT</a:t>
                      </a:r>
                      <a:r>
                        <a:rPr lang="it-IT" dirty="0" smtClean="0"/>
                        <a:t> </a:t>
                      </a:r>
                      <a:endParaRPr lang="it-IT" dirty="0"/>
                    </a:p>
                  </a:txBody>
                  <a:tcPr/>
                </a:tc>
                <a:tc>
                  <a:txBody>
                    <a:bodyPr/>
                    <a:lstStyle/>
                    <a:p>
                      <a:r>
                        <a:rPr lang="it-IT" b="1" dirty="0" smtClean="0">
                          <a:solidFill>
                            <a:srgbClr val="000090"/>
                          </a:solidFill>
                        </a:rPr>
                        <a:t>ON @ 7.5 </a:t>
                      </a:r>
                      <a:r>
                        <a:rPr lang="it-IT" b="1" dirty="0" err="1" smtClean="0">
                          <a:solidFill>
                            <a:srgbClr val="000090"/>
                          </a:solidFill>
                        </a:rPr>
                        <a:t>GeV</a:t>
                      </a:r>
                      <a:r>
                        <a:rPr lang="it-IT" b="1" dirty="0" smtClean="0">
                          <a:solidFill>
                            <a:srgbClr val="000090"/>
                          </a:solidFill>
                        </a:rPr>
                        <a:t>   </a:t>
                      </a:r>
                      <a:r>
                        <a:rPr lang="it-IT" b="1" dirty="0" smtClean="0">
                          <a:solidFill>
                            <a:srgbClr val="800000"/>
                          </a:solidFill>
                        </a:rPr>
                        <a:t>-&gt;  OFF @ 6.5 </a:t>
                      </a:r>
                      <a:r>
                        <a:rPr lang="it-IT" b="1" dirty="0" err="1" smtClean="0">
                          <a:solidFill>
                            <a:srgbClr val="800000"/>
                          </a:solidFill>
                        </a:rPr>
                        <a:t>GeV</a:t>
                      </a:r>
                      <a:endParaRPr lang="it-IT" b="1" dirty="0">
                        <a:solidFill>
                          <a:srgbClr val="800000"/>
                        </a:solidFill>
                      </a:endParaRPr>
                    </a:p>
                  </a:txBody>
                  <a:tcPr/>
                </a:tc>
              </a:tr>
              <a:tr h="370840">
                <a:tc>
                  <a:txBody>
                    <a:bodyPr/>
                    <a:lstStyle/>
                    <a:p>
                      <a:r>
                        <a:rPr lang="it-IT" b="1" dirty="0" smtClean="0"/>
                        <a:t>MM RICH</a:t>
                      </a:r>
                      <a:endParaRPr lang="it-IT" b="1" dirty="0"/>
                    </a:p>
                  </a:txBody>
                  <a:tcPr/>
                </a:tc>
                <a:tc>
                  <a:txBody>
                    <a:bodyPr/>
                    <a:lstStyle/>
                    <a:p>
                      <a:r>
                        <a:rPr lang="it-IT" dirty="0" smtClean="0"/>
                        <a:t>ON</a:t>
                      </a:r>
                      <a:endParaRPr lang="it-IT" dirty="0"/>
                    </a:p>
                  </a:txBody>
                  <a:tcPr/>
                </a:tc>
              </a:tr>
              <a:tr h="370840">
                <a:tc>
                  <a:txBody>
                    <a:bodyPr/>
                    <a:lstStyle/>
                    <a:p>
                      <a:r>
                        <a:rPr lang="it-IT" b="1" dirty="0" smtClean="0"/>
                        <a:t>FMT</a:t>
                      </a:r>
                      <a:endParaRPr lang="it-IT" b="1" dirty="0"/>
                    </a:p>
                  </a:txBody>
                  <a:tcPr/>
                </a:tc>
                <a:tc>
                  <a:txBody>
                    <a:bodyPr/>
                    <a:lstStyle/>
                    <a:p>
                      <a:r>
                        <a:rPr lang="it-IT" dirty="0" smtClean="0"/>
                        <a:t>OFF</a:t>
                      </a:r>
                      <a:endParaRPr lang="it-IT" dirty="0"/>
                    </a:p>
                  </a:txBody>
                  <a:tcPr/>
                </a:tc>
              </a:tr>
              <a:tr h="370840">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b="1" dirty="0" smtClean="0"/>
                        <a:t>Beam/Target</a:t>
                      </a:r>
                      <a:endParaRPr lang="en-US" sz="1800" b="1" dirty="0" smtClean="0">
                        <a:latin typeface="+mn-lt"/>
                      </a:endParaRPr>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dirty="0" smtClean="0"/>
                        <a:t>P</a:t>
                      </a:r>
                      <a:r>
                        <a:rPr lang="en-US" sz="1800" dirty="0" smtClean="0"/>
                        <a:t>olarized electrons, </a:t>
                      </a:r>
                      <a:r>
                        <a:rPr lang="en-US" sz="1800" dirty="0" err="1" smtClean="0"/>
                        <a:t>unpolarized</a:t>
                      </a:r>
                      <a:r>
                        <a:rPr lang="en-US" sz="1800" dirty="0" smtClean="0"/>
                        <a:t> LH</a:t>
                      </a:r>
                      <a:r>
                        <a:rPr lang="en-US" sz="1800" baseline="-25000" dirty="0" smtClean="0"/>
                        <a:t>2</a:t>
                      </a:r>
                      <a:r>
                        <a:rPr lang="en-US" sz="1800" dirty="0" smtClean="0"/>
                        <a:t> target</a:t>
                      </a:r>
                    </a:p>
                  </a:txBody>
                  <a:tcPr/>
                </a:tc>
              </a:tr>
              <a:tr h="370840">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800" b="1" dirty="0" smtClean="0">
                          <a:latin typeface="+mn-lt"/>
                        </a:rPr>
                        <a:t>Luminosity</a:t>
                      </a:r>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800" dirty="0" smtClean="0"/>
                        <a:t>~</a:t>
                      </a:r>
                      <a:r>
                        <a:rPr lang="en-US" sz="1800" baseline="0" dirty="0" smtClean="0"/>
                        <a:t> 5 </a:t>
                      </a:r>
                      <a:r>
                        <a:rPr lang="en-US" sz="1800" dirty="0" smtClean="0"/>
                        <a:t>10 </a:t>
                      </a:r>
                      <a:r>
                        <a:rPr lang="en-US" sz="1800" baseline="30000" dirty="0" smtClean="0"/>
                        <a:t>34 </a:t>
                      </a:r>
                      <a:r>
                        <a:rPr lang="en-US" sz="1800" dirty="0" smtClean="0">
                          <a:latin typeface="+mn-lt"/>
                        </a:rPr>
                        <a:t>cm</a:t>
                      </a:r>
                      <a:r>
                        <a:rPr lang="en-US" sz="1800" baseline="30000" dirty="0" smtClean="0">
                          <a:latin typeface="+mn-lt"/>
                        </a:rPr>
                        <a:t>-2</a:t>
                      </a:r>
                      <a:r>
                        <a:rPr lang="en-US" sz="1800" dirty="0" smtClean="0">
                          <a:latin typeface="+mn-lt"/>
                        </a:rPr>
                        <a:t>s</a:t>
                      </a:r>
                      <a:r>
                        <a:rPr lang="en-US" sz="1800" baseline="30000" dirty="0" smtClean="0">
                          <a:latin typeface="+mn-lt"/>
                        </a:rPr>
                        <a:t>-1  </a:t>
                      </a:r>
                      <a:r>
                        <a:rPr lang="en-US" sz="1800" baseline="0" dirty="0" smtClean="0">
                          <a:latin typeface="+mn-lt"/>
                        </a:rPr>
                        <a:t>@ </a:t>
                      </a:r>
                      <a:r>
                        <a:rPr lang="en-US" sz="1800" baseline="30000" dirty="0" smtClean="0">
                          <a:latin typeface="+mn-lt"/>
                        </a:rPr>
                        <a:t> </a:t>
                      </a:r>
                      <a:r>
                        <a:rPr lang="it-IT" sz="1800" b="0" dirty="0" smtClean="0">
                          <a:solidFill>
                            <a:schemeClr val="tx1"/>
                          </a:solidFill>
                        </a:rPr>
                        <a:t>7.5 </a:t>
                      </a:r>
                      <a:r>
                        <a:rPr lang="it-IT" sz="1800" b="0" dirty="0" err="1" smtClean="0">
                          <a:solidFill>
                            <a:schemeClr val="tx1"/>
                          </a:solidFill>
                        </a:rPr>
                        <a:t>GeV</a:t>
                      </a:r>
                      <a:r>
                        <a:rPr lang="it-IT" sz="1800" b="0" dirty="0" smtClean="0">
                          <a:solidFill>
                            <a:schemeClr val="tx1"/>
                          </a:solidFill>
                        </a:rPr>
                        <a:t> </a:t>
                      </a:r>
                      <a:endParaRPr lang="en-US" sz="1800" b="0" baseline="0" dirty="0" smtClean="0">
                        <a:solidFill>
                          <a:schemeClr val="tx1"/>
                        </a:solidFill>
                      </a:endParaRPr>
                    </a:p>
                    <a:p>
                      <a:pPr marL="0" marR="0" indent="0" algn="l" defTabSz="466052" rtl="0" eaLnBrk="1" fontAlgn="auto" latinLnBrk="0" hangingPunct="1">
                        <a:lnSpc>
                          <a:spcPct val="100000"/>
                        </a:lnSpc>
                        <a:spcBef>
                          <a:spcPts val="0"/>
                        </a:spcBef>
                        <a:spcAft>
                          <a:spcPts val="0"/>
                        </a:spcAft>
                        <a:buClrTx/>
                        <a:buSzTx/>
                        <a:buFontTx/>
                        <a:buNone/>
                        <a:tabLst/>
                        <a:defRPr/>
                      </a:pPr>
                      <a:r>
                        <a:rPr lang="en-US" sz="1800" dirty="0" smtClean="0"/>
                        <a:t>      10 </a:t>
                      </a:r>
                      <a:r>
                        <a:rPr lang="en-US" sz="1800" baseline="30000" dirty="0" smtClean="0"/>
                        <a:t>35 </a:t>
                      </a:r>
                      <a:r>
                        <a:rPr lang="en-US" sz="1800" dirty="0" smtClean="0">
                          <a:latin typeface="+mn-lt"/>
                        </a:rPr>
                        <a:t>cm</a:t>
                      </a:r>
                      <a:r>
                        <a:rPr lang="en-US" sz="1800" baseline="30000" dirty="0" smtClean="0">
                          <a:latin typeface="+mn-lt"/>
                        </a:rPr>
                        <a:t>-2</a:t>
                      </a:r>
                      <a:r>
                        <a:rPr lang="en-US" sz="1800" dirty="0" smtClean="0">
                          <a:latin typeface="+mn-lt"/>
                        </a:rPr>
                        <a:t>s</a:t>
                      </a:r>
                      <a:r>
                        <a:rPr lang="en-US" sz="1800" baseline="30000" dirty="0" smtClean="0">
                          <a:latin typeface="+mn-lt"/>
                        </a:rPr>
                        <a:t>-1  </a:t>
                      </a:r>
                      <a:r>
                        <a:rPr lang="en-US" sz="1800" baseline="0" dirty="0" smtClean="0">
                          <a:latin typeface="+mn-lt"/>
                        </a:rPr>
                        <a:t>@ </a:t>
                      </a:r>
                      <a:r>
                        <a:rPr lang="en-US" sz="1800" baseline="30000" dirty="0" smtClean="0">
                          <a:latin typeface="+mn-lt"/>
                        </a:rPr>
                        <a:t> </a:t>
                      </a:r>
                      <a:r>
                        <a:rPr lang="it-IT" sz="1800" b="0" baseline="0" dirty="0" smtClean="0">
                          <a:solidFill>
                            <a:schemeClr val="tx1"/>
                          </a:solidFill>
                          <a:latin typeface="+mn-lt"/>
                        </a:rPr>
                        <a:t>6</a:t>
                      </a:r>
                      <a:r>
                        <a:rPr lang="it-IT" sz="1800" b="0" dirty="0" smtClean="0">
                          <a:solidFill>
                            <a:schemeClr val="tx1"/>
                          </a:solidFill>
                        </a:rPr>
                        <a:t>.5 </a:t>
                      </a:r>
                      <a:r>
                        <a:rPr lang="it-IT" sz="1800" b="0" dirty="0" err="1" smtClean="0">
                          <a:solidFill>
                            <a:schemeClr val="tx1"/>
                          </a:solidFill>
                        </a:rPr>
                        <a:t>GeV</a:t>
                      </a:r>
                      <a:r>
                        <a:rPr lang="it-IT" sz="1800" b="0" dirty="0" smtClean="0">
                          <a:solidFill>
                            <a:schemeClr val="tx1"/>
                          </a:solidFill>
                        </a:rPr>
                        <a:t>   </a:t>
                      </a:r>
                      <a:r>
                        <a:rPr lang="it-IT" sz="1800" b="1" dirty="0" smtClean="0">
                          <a:solidFill>
                            <a:srgbClr val="800000"/>
                          </a:solidFill>
                        </a:rPr>
                        <a:t>FULL LUMINOSITY</a:t>
                      </a:r>
                      <a:endParaRPr lang="en-US" sz="1800" b="1" baseline="0" dirty="0" smtClean="0">
                        <a:solidFill>
                          <a:srgbClr val="800000"/>
                        </a:solidFill>
                      </a:endParaRPr>
                    </a:p>
                  </a:txBody>
                  <a:tcPr/>
                </a:tc>
              </a:tr>
            </a:tbl>
          </a:graphicData>
        </a:graphic>
      </p:graphicFrame>
    </p:spTree>
    <p:extLst>
      <p:ext uri="{BB962C8B-B14F-4D97-AF65-F5344CB8AC3E}">
        <p14:creationId xmlns:p14="http://schemas.microsoft.com/office/powerpoint/2010/main" val="329943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7"/>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800000"/>
            </a:solidFill>
            <a:effectLst/>
            <a:latin typeface="Baskerville Old Face"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800000"/>
            </a:solidFill>
            <a:effectLst/>
            <a:latin typeface="Baskerville Old Face"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61076</TotalTime>
  <Words>3712</Words>
  <Application>Microsoft Macintosh PowerPoint</Application>
  <PresentationFormat>Personalizzato</PresentationFormat>
  <Paragraphs>737</Paragraphs>
  <Slides>37</Slides>
  <Notes>33</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37</vt:i4>
      </vt:variant>
    </vt:vector>
  </HeadingPairs>
  <TitlesOfParts>
    <vt:vector size="40" baseType="lpstr">
      <vt:lpstr>Blank Presentation</vt:lpstr>
      <vt:lpstr>Documento</vt:lpstr>
      <vt:lpstr>Equation</vt:lpstr>
      <vt:lpstr>Presentazione di PowerPoint</vt:lpstr>
      <vt:lpstr>Main Questions to Address</vt:lpstr>
      <vt:lpstr>Run Group Proposal (RG K)</vt:lpstr>
      <vt:lpstr>Hybrid Baryons in LQCD</vt:lpstr>
      <vt:lpstr>Separating q3g from q3 States?  </vt:lpstr>
      <vt:lpstr>Accessing the Forces &amp; Pressure on Quarks</vt:lpstr>
      <vt:lpstr>Equipment</vt:lpstr>
      <vt:lpstr>Forward Tagger</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Evidence for New N* in KY and other Final States</vt:lpstr>
      <vt:lpstr>Studying Baryons in γ*p → KΛ/Σ ?</vt:lpstr>
      <vt:lpstr>Hybrid Baryons: Baryons with Glue as a Structural Component</vt:lpstr>
      <vt:lpstr>The Experiment</vt:lpstr>
      <vt:lpstr>Presentazione di PowerPoint</vt:lpstr>
    </vt:vector>
  </TitlesOfParts>
  <Company>INFN Sezione Roma Tor Vergata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Annalisa D'Angelo</dc:creator>
  <cp:lastModifiedBy>annalisa D'Angelo</cp:lastModifiedBy>
  <cp:revision>1083</cp:revision>
  <cp:lastPrinted>2012-06-25T06:09:35Z</cp:lastPrinted>
  <dcterms:created xsi:type="dcterms:W3CDTF">2016-07-22T11:42:11Z</dcterms:created>
  <dcterms:modified xsi:type="dcterms:W3CDTF">2020-03-25T14:50:34Z</dcterms:modified>
</cp:coreProperties>
</file>