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Audiowide"/>
      <p:regular r:id="rId36"/>
    </p:embeddedFont>
    <p:embeddedFont>
      <p:font typeface="Nunito"/>
      <p:regular r:id="rId37"/>
      <p:bold r:id="rId38"/>
      <p:italic r:id="rId39"/>
      <p:boldItalic r:id="rId40"/>
    </p:embeddedFont>
    <p:embeddedFont>
      <p:font typeface="Maven Pro"/>
      <p:regular r:id="rId41"/>
      <p:bold r:id="rId42"/>
    </p:embeddedFont>
    <p:embeddedFont>
      <p:font typeface="Happy Monkey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C0B4C31-38D6-46C8-9DF9-C23A363E4C2E}">
  <a:tblStyle styleId="{FC0B4C31-38D6-46C8-9DF9-C23A363E4C2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00F4DF8-3F94-44C2-8359-46D063635DD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FEB"/>
          </a:solidFill>
        </a:fill>
      </a:tcStyle>
    </a:wholeTbl>
    <a:band1H>
      <a:tcTxStyle/>
      <a:tcStyle>
        <a:fill>
          <a:solidFill>
            <a:srgbClr val="CBDDD5"/>
          </a:solidFill>
        </a:fill>
      </a:tcStyle>
    </a:band1H>
    <a:band2H>
      <a:tcTxStyle/>
    </a:band2H>
    <a:band1V>
      <a:tcTxStyle/>
      <a:tcStyle>
        <a:fill>
          <a:solidFill>
            <a:srgbClr val="CBDDD5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Italic.fntdata"/><Relationship Id="rId20" Type="http://schemas.openxmlformats.org/officeDocument/2006/relationships/slide" Target="slides/slide14.xml"/><Relationship Id="rId42" Type="http://schemas.openxmlformats.org/officeDocument/2006/relationships/font" Target="fonts/MavenPro-bold.fntdata"/><Relationship Id="rId41" Type="http://schemas.openxmlformats.org/officeDocument/2006/relationships/font" Target="fonts/MavenPro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HappyMonkey-regular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Nunito-regular.fntdata"/><Relationship Id="rId14" Type="http://schemas.openxmlformats.org/officeDocument/2006/relationships/slide" Target="slides/slide8.xml"/><Relationship Id="rId36" Type="http://schemas.openxmlformats.org/officeDocument/2006/relationships/font" Target="fonts/Audiowide-regular.fntdata"/><Relationship Id="rId17" Type="http://schemas.openxmlformats.org/officeDocument/2006/relationships/slide" Target="slides/slide11.xml"/><Relationship Id="rId39" Type="http://schemas.openxmlformats.org/officeDocument/2006/relationships/font" Target="fonts/Nunito-italic.fntdata"/><Relationship Id="rId16" Type="http://schemas.openxmlformats.org/officeDocument/2006/relationships/slide" Target="slides/slide10.xml"/><Relationship Id="rId38" Type="http://schemas.openxmlformats.org/officeDocument/2006/relationships/font" Target="fonts/Nuni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7f12b5667_0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7f12b5667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7748f0646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7748f0646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84f5c0d9a7_1_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84f5c0d9a7_1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4f5c0d9a7_1_1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g84f5c0d9a7_1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7748f0646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g7748f0646d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7748f0646d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7748f0646d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84f5c0d9a7_1_2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g84f5c0d9a7_1_2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4f5c0d9a7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g84f5c0d9a7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84f5c0d9a7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g84f5c0d9a7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7748f0646d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7748f0646d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77f12b566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77f12b566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4f5c0d9a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4f5c0d9a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77f12b5667_0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77f12b5667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841f1ec6fd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841f1ec6fd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EIC low estimate of 20-25GB/s slightly higher than Jin’s 100Gbps, but only by a factor of a few, not an order of magnitude.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Jin’s talk: (10GB/s) / (5E5 events/s) = 20kB/event which seems small. (Only 30% larger than GlueX for x50 more channels?)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841f1ec6fd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841f1ec6fd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75106fef32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75106fef32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7748f0646d_0_1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g7748f0646d_0_1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7748f0646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g7748f0646d_0_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7748f0646d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g7748f0646d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7748f0646d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7748f0646d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7748f0646d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7748f0646d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7748f0646d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7748f0646d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4f5c0d9a7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4f5c0d9a7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4f5c0d9a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4f5c0d9a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4f5c0d9a7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4f5c0d9a7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4f5c0d9a7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4f5c0d9a7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84f5c0d9a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84f5c0d9a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4f5c0d9a7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4f5c0d9a7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4f5c0d9a7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4f5c0d9a7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2">
  <p:cSld name="OBJECT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275" name="Google Shape;275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Layout 2">
  <p:cSld name="Content Layout 2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/>
          <p:nvPr>
            <p:ph type="title"/>
          </p:nvPr>
        </p:nvSpPr>
        <p:spPr>
          <a:xfrm>
            <a:off x="308919" y="180404"/>
            <a:ext cx="8464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80" name="Google Shape;280;p14"/>
          <p:cNvSpPr txBox="1"/>
          <p:nvPr>
            <p:ph idx="1" type="body"/>
          </p:nvPr>
        </p:nvSpPr>
        <p:spPr>
          <a:xfrm>
            <a:off x="308919" y="724541"/>
            <a:ext cx="4173300" cy="4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－"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－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281" name="Google Shape;281;p14"/>
          <p:cNvSpPr txBox="1"/>
          <p:nvPr>
            <p:ph idx="11" type="ftr"/>
          </p:nvPr>
        </p:nvSpPr>
        <p:spPr>
          <a:xfrm>
            <a:off x="308920" y="4850502"/>
            <a:ext cx="39180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82" name="Google Shape;282;p14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3" name="Google Shape;283;p14"/>
          <p:cNvCxnSpPr/>
          <p:nvPr/>
        </p:nvCxnSpPr>
        <p:spPr>
          <a:xfrm>
            <a:off x="-12356" y="551990"/>
            <a:ext cx="9156300" cy="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4" name="Google Shape;28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64233" y="4790551"/>
            <a:ext cx="1070999" cy="34682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 txBox="1"/>
          <p:nvPr>
            <p:ph idx="2" type="body"/>
          </p:nvPr>
        </p:nvSpPr>
        <p:spPr>
          <a:xfrm>
            <a:off x="4653642" y="724541"/>
            <a:ext cx="4119600" cy="4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－"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－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3">
  <p:cSld name="OBJECT_2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288" name="Google Shape;288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4">
  <p:cSld name="OBJECT_3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294" name="Google Shape;294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9203" y="2149963"/>
            <a:ext cx="3238171" cy="323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7"/>
          <p:cNvSpPr txBox="1"/>
          <p:nvPr>
            <p:ph type="ctrTitle"/>
          </p:nvPr>
        </p:nvSpPr>
        <p:spPr>
          <a:xfrm>
            <a:off x="332386" y="379196"/>
            <a:ext cx="79374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302" name="Google Shape;302;p17"/>
          <p:cNvSpPr txBox="1"/>
          <p:nvPr>
            <p:ph idx="1" type="subTitle"/>
          </p:nvPr>
        </p:nvSpPr>
        <p:spPr>
          <a:xfrm>
            <a:off x="332386" y="1290595"/>
            <a:ext cx="44070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17"/>
          <p:cNvSpPr txBox="1"/>
          <p:nvPr>
            <p:ph idx="10" type="dt"/>
          </p:nvPr>
        </p:nvSpPr>
        <p:spPr>
          <a:xfrm>
            <a:off x="332386" y="4170377"/>
            <a:ext cx="24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p17"/>
          <p:cNvSpPr txBox="1"/>
          <p:nvPr>
            <p:ph idx="2" type="body"/>
          </p:nvPr>
        </p:nvSpPr>
        <p:spPr>
          <a:xfrm>
            <a:off x="332386" y="3845048"/>
            <a:ext cx="44070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386" y="4633591"/>
            <a:ext cx="1461153" cy="47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3544" y="4825778"/>
            <a:ext cx="1217202" cy="20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23514" y="4819163"/>
            <a:ext cx="379641" cy="25496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/>
          <p:nvPr>
            <p:ph idx="3" type="pic"/>
          </p:nvPr>
        </p:nvSpPr>
        <p:spPr>
          <a:xfrm>
            <a:off x="4929188" y="1290638"/>
            <a:ext cx="4214700" cy="28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solidFill>
                  <a:schemeClr val="accent6"/>
                </a:solidFill>
              </a:defRPr>
            </a:lvl1pPr>
            <a:lvl2pPr lvl="1" rtl="0">
              <a:buNone/>
              <a:defRPr sz="1300">
                <a:solidFill>
                  <a:schemeClr val="accent6"/>
                </a:solidFill>
              </a:defRPr>
            </a:lvl2pPr>
            <a:lvl3pPr lvl="2" rtl="0">
              <a:buNone/>
              <a:defRPr sz="1300">
                <a:solidFill>
                  <a:schemeClr val="accent6"/>
                </a:solidFill>
              </a:defRPr>
            </a:lvl3pPr>
            <a:lvl4pPr lvl="3" rtl="0">
              <a:buNone/>
              <a:defRPr sz="1300">
                <a:solidFill>
                  <a:schemeClr val="accent6"/>
                </a:solidFill>
              </a:defRPr>
            </a:lvl4pPr>
            <a:lvl5pPr lvl="4" rtl="0">
              <a:buNone/>
              <a:defRPr sz="1300">
                <a:solidFill>
                  <a:schemeClr val="accent6"/>
                </a:solidFill>
              </a:defRPr>
            </a:lvl5pPr>
            <a:lvl6pPr lvl="5" rtl="0">
              <a:buNone/>
              <a:defRPr sz="1300">
                <a:solidFill>
                  <a:schemeClr val="accent6"/>
                </a:solidFill>
              </a:defRPr>
            </a:lvl6pPr>
            <a:lvl7pPr lvl="6" rtl="0">
              <a:buNone/>
              <a:defRPr sz="1300">
                <a:solidFill>
                  <a:schemeClr val="accent6"/>
                </a:solidFill>
              </a:defRPr>
            </a:lvl7pPr>
            <a:lvl8pPr lvl="7" rtl="0">
              <a:buNone/>
              <a:defRPr sz="1300">
                <a:solidFill>
                  <a:schemeClr val="accent6"/>
                </a:solidFill>
              </a:defRPr>
            </a:lvl8pPr>
            <a:lvl9pPr lvl="8" rtl="0">
              <a:buNone/>
              <a:defRPr sz="1300">
                <a:solidFill>
                  <a:schemeClr val="accent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308919" y="180404"/>
            <a:ext cx="8464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 cap="none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2" name="Google Shape;312;p18"/>
          <p:cNvSpPr txBox="1"/>
          <p:nvPr>
            <p:ph idx="1" type="body"/>
          </p:nvPr>
        </p:nvSpPr>
        <p:spPr>
          <a:xfrm>
            <a:off x="308919" y="724541"/>
            <a:ext cx="8464500" cy="4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13" name="Google Shape;313;p18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1950" y="4805851"/>
            <a:ext cx="996787" cy="3227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8"/>
          <p:cNvCxnSpPr/>
          <p:nvPr/>
        </p:nvCxnSpPr>
        <p:spPr>
          <a:xfrm>
            <a:off x="-12357" y="551990"/>
            <a:ext cx="9156300" cy="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>
  <p:cSld name="OBJECT_4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type="title"/>
          </p:nvPr>
        </p:nvSpPr>
        <p:spPr>
          <a:xfrm>
            <a:off x="0" y="-4048"/>
            <a:ext cx="78867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600"/>
              <a:buFont typeface="Calibri"/>
              <a:buNone/>
              <a:defRPr b="1" sz="3600">
                <a:solidFill>
                  <a:srgbClr val="0432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8" name="Google Shape;318;p19"/>
          <p:cNvSpPr txBox="1"/>
          <p:nvPr>
            <p:ph idx="1" type="body"/>
          </p:nvPr>
        </p:nvSpPr>
        <p:spPr>
          <a:xfrm>
            <a:off x="628650" y="649128"/>
            <a:ext cx="7886700" cy="3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893"/>
              </a:buClr>
              <a:buSzPts val="2800"/>
              <a:buChar char="●"/>
              <a:defRPr>
                <a:solidFill>
                  <a:srgbClr val="011893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57070"/>
              </a:buClr>
              <a:buSzPts val="2400"/>
              <a:buChar char="○"/>
              <a:defRPr>
                <a:solidFill>
                  <a:srgbClr val="757070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70C0"/>
              </a:buClr>
              <a:buSzPts val="2000"/>
              <a:buChar char="■"/>
              <a:defRPr>
                <a:solidFill>
                  <a:srgbClr val="0070C0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19" name="Google Shape;31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E4D3B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C00000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0E4D3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2" name="Google Shape;32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2804" y="15725"/>
            <a:ext cx="1080898" cy="37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Layout 1">
  <p:cSld name="Content Layout 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type="title"/>
          </p:nvPr>
        </p:nvSpPr>
        <p:spPr>
          <a:xfrm>
            <a:off x="308919" y="180404"/>
            <a:ext cx="8464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25" name="Google Shape;325;p20"/>
          <p:cNvSpPr txBox="1"/>
          <p:nvPr>
            <p:ph idx="1" type="body"/>
          </p:nvPr>
        </p:nvSpPr>
        <p:spPr>
          <a:xfrm>
            <a:off x="308919" y="724541"/>
            <a:ext cx="8464500" cy="4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－"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－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326" name="Google Shape;326;p20"/>
          <p:cNvSpPr txBox="1"/>
          <p:nvPr>
            <p:ph idx="11" type="ftr"/>
          </p:nvPr>
        </p:nvSpPr>
        <p:spPr>
          <a:xfrm>
            <a:off x="308920" y="4850502"/>
            <a:ext cx="39180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27" name="Google Shape;327;p20"/>
          <p:cNvSpPr txBox="1"/>
          <p:nvPr>
            <p:ph idx="12" type="sldNum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8" name="Google Shape;328;p20"/>
          <p:cNvCxnSpPr/>
          <p:nvPr/>
        </p:nvCxnSpPr>
        <p:spPr>
          <a:xfrm>
            <a:off x="-12356" y="551990"/>
            <a:ext cx="9156300" cy="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9" name="Google Shape;32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64233" y="4790551"/>
            <a:ext cx="1070999" cy="34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7.jpg"/><Relationship Id="rId6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hyperlink" Target="https://github.com/JeffersonLab/JANA2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7.jpg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agenda.infn.it/event/18179/contributions/89843/attachments/63451/76396/EIC-Stream_Readout-Camogli_20190524_chiarusi.pdf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s://indico.bnl.gov/event/5807/contributions/26937/attachments/21875/30184/EIC_DAQ_Streaming_Meeting.pdf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s://jeffersonlab.sharepoint.com/sites/SciComp/Shared%20Documents/EPSCI/SRO/Streaming/Tridas/EIC-Stream_Readout-Camogli_20190524_chiarusi.pdf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hyperlink" Target="https://www.jlab.org/indico/event/307/session/12/contribution/18/material/slides/0.pdf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7.jp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1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4023925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1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JANA2</a:t>
            </a:r>
            <a:endParaRPr/>
          </a:p>
        </p:txBody>
      </p:sp>
      <p:sp>
        <p:nvSpPr>
          <p:cNvPr id="336" name="Google Shape;336;p21"/>
          <p:cNvSpPr txBox="1"/>
          <p:nvPr>
            <p:ph idx="4294967295" type="subTitle"/>
          </p:nvPr>
        </p:nvSpPr>
        <p:spPr>
          <a:xfrm>
            <a:off x="192000" y="3246700"/>
            <a:ext cx="4255500" cy="12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David Lawrence</a:t>
            </a:r>
            <a:r>
              <a:rPr lang="en" sz="1700"/>
              <a:t>, Nathan Brei</a:t>
            </a:r>
            <a:br>
              <a:rPr lang="en" sz="1700"/>
            </a:br>
            <a:r>
              <a:rPr lang="en" sz="1700"/>
              <a:t>JLab EPSCI group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May 24, 2020  Streaming Readout VI</a:t>
            </a:r>
            <a:endParaRPr sz="1700"/>
          </a:p>
        </p:txBody>
      </p:sp>
      <p:sp>
        <p:nvSpPr>
          <p:cNvPr id="337" name="Google Shape;337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125" y="0"/>
            <a:ext cx="12858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915425" cy="5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30"/>
          <p:cNvSpPr txBox="1"/>
          <p:nvPr>
            <p:ph type="title"/>
          </p:nvPr>
        </p:nvSpPr>
        <p:spPr>
          <a:xfrm>
            <a:off x="457200" y="205975"/>
            <a:ext cx="7550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Reactive/Dataflow Programming</a:t>
            </a:r>
            <a:endParaRPr b="1" sz="28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83" name="Google Shape;583;p30"/>
          <p:cNvSpPr txBox="1"/>
          <p:nvPr>
            <p:ph idx="1" type="body"/>
          </p:nvPr>
        </p:nvSpPr>
        <p:spPr>
          <a:xfrm>
            <a:off x="166975" y="1022800"/>
            <a:ext cx="4488300" cy="388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solidFill>
                  <a:srgbClr val="000000"/>
                </a:solidFill>
              </a:rPr>
              <a:t>Data is presented to arrow in the form of a queue</a:t>
            </a:r>
            <a:br>
              <a:rPr lang="en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solidFill>
                  <a:srgbClr val="000000"/>
                </a:solidFill>
              </a:rPr>
              <a:t>Arrow transforms data and places it in downstream queue</a:t>
            </a:r>
            <a:br>
              <a:rPr lang="en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solidFill>
                  <a:srgbClr val="000000"/>
                </a:solidFill>
              </a:rPr>
              <a:t>Minimal synchronization time spent in accessing queues</a:t>
            </a:r>
            <a:br>
              <a:rPr lang="en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solidFill>
                  <a:srgbClr val="000000"/>
                </a:solidFill>
              </a:rPr>
              <a:t>Course tasks within arrow can eliminate most or all other synchronization points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584" name="Google Shape;584;p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5" name="Google Shape;58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026056"/>
            <a:ext cx="4419600" cy="3557794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30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581" y="0"/>
            <a:ext cx="1172419" cy="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67425" cy="521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3" name="Google Shape;593;p31"/>
          <p:cNvCxnSpPr/>
          <p:nvPr/>
        </p:nvCxnSpPr>
        <p:spPr>
          <a:xfrm flipH="1" rot="10800000">
            <a:off x="877750" y="3924092"/>
            <a:ext cx="1263512" cy="3727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4" name="Google Shape;594;p31"/>
          <p:cNvCxnSpPr/>
          <p:nvPr/>
        </p:nvCxnSpPr>
        <p:spPr>
          <a:xfrm flipH="1" rot="10800000">
            <a:off x="877750" y="2513977"/>
            <a:ext cx="1263512" cy="3727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595" name="Google Shape;595;p31"/>
          <p:cNvGrpSpPr/>
          <p:nvPr/>
        </p:nvGrpSpPr>
        <p:grpSpPr>
          <a:xfrm>
            <a:off x="859114" y="1271587"/>
            <a:ext cx="1263512" cy="96907"/>
            <a:chOff x="3216137" y="4312753"/>
            <a:chExt cx="1684683" cy="129209"/>
          </a:xfrm>
        </p:grpSpPr>
        <p:cxnSp>
          <p:nvCxnSpPr>
            <p:cNvPr id="596" name="Google Shape;596;p31"/>
            <p:cNvCxnSpPr/>
            <p:nvPr/>
          </p:nvCxnSpPr>
          <p:spPr>
            <a:xfrm flipH="1" rot="10800000">
              <a:off x="3216137" y="4312753"/>
              <a:ext cx="1684683" cy="497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97" name="Google Shape;597;p31"/>
            <p:cNvCxnSpPr/>
            <p:nvPr/>
          </p:nvCxnSpPr>
          <p:spPr>
            <a:xfrm flipH="1" rot="10800000">
              <a:off x="3216137" y="4436992"/>
              <a:ext cx="1684683" cy="497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598" name="Google Shape;598;p31"/>
          <p:cNvSpPr txBox="1"/>
          <p:nvPr/>
        </p:nvSpPr>
        <p:spPr>
          <a:xfrm>
            <a:off x="2560258" y="796062"/>
            <a:ext cx="3132068" cy="900247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7D4F07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  <a:endParaRPr sz="1100">
              <a:solidFill>
                <a:srgbClr val="7D4F07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900">
                <a:solidFill>
                  <a:srgbClr val="351C75"/>
                </a:solidFill>
                <a:latin typeface="Consolas"/>
                <a:ea typeface="Consolas"/>
                <a:cs typeface="Consolas"/>
                <a:sym typeface="Consolas"/>
              </a:rPr>
              <a:t>event_source.get() [SEQ]</a:t>
            </a:r>
            <a:endParaRPr sz="1100">
              <a:solidFill>
                <a:srgbClr val="351C75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900">
                <a:solidFill>
                  <a:srgbClr val="351C75"/>
                </a:solidFill>
                <a:latin typeface="Consolas"/>
                <a:ea typeface="Consolas"/>
                <a:cs typeface="Consolas"/>
                <a:sym typeface="Consolas"/>
              </a:rPr>
              <a:t>event_processor.process_parallel() [PAR]</a:t>
            </a:r>
            <a:endParaRPr sz="1100">
              <a:solidFill>
                <a:srgbClr val="351C75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900">
                <a:solidFill>
                  <a:srgbClr val="351C75"/>
                </a:solidFill>
                <a:latin typeface="Consolas"/>
                <a:ea typeface="Consolas"/>
                <a:cs typeface="Consolas"/>
                <a:sym typeface="Consolas"/>
              </a:rPr>
              <a:t>event_processor.process_sequential() [SEQ]</a:t>
            </a:r>
            <a:endParaRPr sz="900">
              <a:solidFill>
                <a:srgbClr val="351C7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9" name="Google Shape;599;p31"/>
          <p:cNvSpPr txBox="1"/>
          <p:nvPr/>
        </p:nvSpPr>
        <p:spPr>
          <a:xfrm>
            <a:off x="1145485" y="1393963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A, B, C</a:t>
            </a:r>
            <a:endParaRPr sz="1100"/>
          </a:p>
        </p:txBody>
      </p:sp>
      <p:grpSp>
        <p:nvGrpSpPr>
          <p:cNvPr id="600" name="Google Shape;600;p31"/>
          <p:cNvGrpSpPr/>
          <p:nvPr/>
        </p:nvGrpSpPr>
        <p:grpSpPr>
          <a:xfrm>
            <a:off x="2641945" y="2482918"/>
            <a:ext cx="1263512" cy="96907"/>
            <a:chOff x="3216137" y="4312753"/>
            <a:chExt cx="1684683" cy="129209"/>
          </a:xfrm>
        </p:grpSpPr>
        <p:cxnSp>
          <p:nvCxnSpPr>
            <p:cNvPr id="601" name="Google Shape;601;p31"/>
            <p:cNvCxnSpPr/>
            <p:nvPr/>
          </p:nvCxnSpPr>
          <p:spPr>
            <a:xfrm flipH="1" rot="10800000">
              <a:off x="3216137" y="4312753"/>
              <a:ext cx="1684683" cy="497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02" name="Google Shape;602;p31"/>
            <p:cNvCxnSpPr/>
            <p:nvPr/>
          </p:nvCxnSpPr>
          <p:spPr>
            <a:xfrm flipH="1" rot="10800000">
              <a:off x="3216137" y="4436992"/>
              <a:ext cx="1684683" cy="497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603" name="Google Shape;603;p31"/>
          <p:cNvSpPr txBox="1"/>
          <p:nvPr/>
        </p:nvSpPr>
        <p:spPr>
          <a:xfrm>
            <a:off x="1300783" y="2574235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604" name="Google Shape;604;p31"/>
          <p:cNvSpPr txBox="1"/>
          <p:nvPr/>
        </p:nvSpPr>
        <p:spPr>
          <a:xfrm>
            <a:off x="3021495" y="2599082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B, 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1"/>
          <p:cNvSpPr/>
          <p:nvPr/>
        </p:nvSpPr>
        <p:spPr>
          <a:xfrm rot="-5400000">
            <a:off x="2228851" y="2314474"/>
            <a:ext cx="298174" cy="403777"/>
          </a:xfrm>
          <a:prstGeom prst="can">
            <a:avLst>
              <a:gd fmla="val 25000" name="adj"/>
            </a:avLst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1"/>
          <p:cNvSpPr/>
          <p:nvPr/>
        </p:nvSpPr>
        <p:spPr>
          <a:xfrm rot="-5400000">
            <a:off x="2228851" y="3724588"/>
            <a:ext cx="298174" cy="403777"/>
          </a:xfrm>
          <a:prstGeom prst="can">
            <a:avLst>
              <a:gd fmla="val 25000" name="adj"/>
            </a:avLst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7" name="Google Shape;607;p31"/>
          <p:cNvGrpSpPr/>
          <p:nvPr/>
        </p:nvGrpSpPr>
        <p:grpSpPr>
          <a:xfrm>
            <a:off x="2641945" y="3874396"/>
            <a:ext cx="1263512" cy="96907"/>
            <a:chOff x="3216137" y="4312753"/>
            <a:chExt cx="1684683" cy="129209"/>
          </a:xfrm>
        </p:grpSpPr>
        <p:cxnSp>
          <p:nvCxnSpPr>
            <p:cNvPr id="608" name="Google Shape;608;p31"/>
            <p:cNvCxnSpPr/>
            <p:nvPr/>
          </p:nvCxnSpPr>
          <p:spPr>
            <a:xfrm flipH="1" rot="10800000">
              <a:off x="3216137" y="4312753"/>
              <a:ext cx="1684683" cy="497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09" name="Google Shape;609;p31"/>
            <p:cNvCxnSpPr/>
            <p:nvPr/>
          </p:nvCxnSpPr>
          <p:spPr>
            <a:xfrm flipH="1" rot="10800000">
              <a:off x="3216137" y="4436992"/>
              <a:ext cx="1684683" cy="4970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610" name="Google Shape;610;p31"/>
          <p:cNvSpPr/>
          <p:nvPr/>
        </p:nvSpPr>
        <p:spPr>
          <a:xfrm rot="-5400000">
            <a:off x="4011682" y="3724588"/>
            <a:ext cx="298174" cy="403777"/>
          </a:xfrm>
          <a:prstGeom prst="can">
            <a:avLst>
              <a:gd fmla="val 25000" name="adj"/>
            </a:avLst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1" name="Google Shape;611;p31"/>
          <p:cNvCxnSpPr/>
          <p:nvPr/>
        </p:nvCxnSpPr>
        <p:spPr>
          <a:xfrm flipH="1" rot="10800000">
            <a:off x="4424776" y="3917879"/>
            <a:ext cx="1263512" cy="3727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12" name="Google Shape;612;p31"/>
          <p:cNvSpPr txBox="1"/>
          <p:nvPr/>
        </p:nvSpPr>
        <p:spPr>
          <a:xfrm>
            <a:off x="1300783" y="3990560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613" name="Google Shape;613;p31"/>
          <p:cNvSpPr txBox="1"/>
          <p:nvPr/>
        </p:nvSpPr>
        <p:spPr>
          <a:xfrm>
            <a:off x="3114674" y="3990560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1"/>
          <p:cNvSpPr txBox="1"/>
          <p:nvPr/>
        </p:nvSpPr>
        <p:spPr>
          <a:xfrm>
            <a:off x="4916141" y="3990560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1"/>
          <p:cNvSpPr txBox="1"/>
          <p:nvPr/>
        </p:nvSpPr>
        <p:spPr>
          <a:xfrm>
            <a:off x="300659" y="797615"/>
            <a:ext cx="20574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Simplest possible impl:</a:t>
            </a:r>
            <a:endParaRPr sz="1100"/>
          </a:p>
        </p:txBody>
      </p:sp>
      <p:sp>
        <p:nvSpPr>
          <p:cNvPr id="616" name="Google Shape;616;p31"/>
          <p:cNvSpPr txBox="1"/>
          <p:nvPr/>
        </p:nvSpPr>
        <p:spPr>
          <a:xfrm>
            <a:off x="319294" y="2046218"/>
            <a:ext cx="20574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JANA1 impl:</a:t>
            </a:r>
            <a:endParaRPr sz="1100"/>
          </a:p>
        </p:txBody>
      </p:sp>
      <p:sp>
        <p:nvSpPr>
          <p:cNvPr id="617" name="Google Shape;617;p31"/>
          <p:cNvSpPr txBox="1"/>
          <p:nvPr/>
        </p:nvSpPr>
        <p:spPr>
          <a:xfrm>
            <a:off x="356565" y="3456332"/>
            <a:ext cx="20574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JANA2 impl:</a:t>
            </a:r>
            <a:endParaRPr sz="1100"/>
          </a:p>
        </p:txBody>
      </p:sp>
      <p:sp>
        <p:nvSpPr>
          <p:cNvPr id="618" name="Google Shape;618;p31"/>
          <p:cNvSpPr txBox="1"/>
          <p:nvPr/>
        </p:nvSpPr>
        <p:spPr>
          <a:xfrm>
            <a:off x="5829299" y="636104"/>
            <a:ext cx="3312215" cy="44319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Idea: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Structure computation as a dataflow graph.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Idea: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For each critical section, replace lock with a sequential arrow. Mediate handover of events between arrows via a queue.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Idea: </a:t>
            </a: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Structure code identically to the corresponding work-time/work-span analysis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libri"/>
                <a:ea typeface="Calibri"/>
                <a:cs typeface="Calibri"/>
                <a:sym typeface="Calibri"/>
              </a:rPr>
              <a:t>Advantages: 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- Generalizable, which enables support for event blocks, subevents, software triggers, event building, etc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- Trivial parallel bottleneck/efficiency analysis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- Control of memory use via backpressure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- Control of memory locality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- Control of parallelism granularity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1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2"/>
          <p:cNvSpPr txBox="1"/>
          <p:nvPr>
            <p:ph type="title"/>
          </p:nvPr>
        </p:nvSpPr>
        <p:spPr>
          <a:xfrm>
            <a:off x="2081030" y="187100"/>
            <a:ext cx="2539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Generalizing: Subevents</a:t>
            </a:r>
            <a:endParaRPr sz="1100"/>
          </a:p>
        </p:txBody>
      </p:sp>
      <p:sp>
        <p:nvSpPr>
          <p:cNvPr id="625" name="Google Shape;625;p32"/>
          <p:cNvSpPr txBox="1"/>
          <p:nvPr/>
        </p:nvSpPr>
        <p:spPr>
          <a:xfrm>
            <a:off x="5846692" y="946053"/>
            <a:ext cx="3132068" cy="186974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Legend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event_source.get() [SEQ]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subevent_processor.split() [PAR]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subevent_processor.process() [PAR]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D:</a:t>
            </a: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group_by() [SEQ]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E:</a:t>
            </a: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subevent_processor.merge() [PAR]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F:</a:t>
            </a: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event_processor.process_parallel() [PAR]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G:</a:t>
            </a: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event_processor.process_sequential() [SEQ]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6" name="Google Shape;626;p32"/>
          <p:cNvSpPr txBox="1"/>
          <p:nvPr/>
        </p:nvSpPr>
        <p:spPr>
          <a:xfrm>
            <a:off x="299002" y="934278"/>
            <a:ext cx="5585700" cy="1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Problem: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If events are too large, we may run out of memory before we run out of cores.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Problem: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If we are using a GPU or TPU, we may prefer to submit work in batches of (e.g.) 256 equally sized tasks.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Solution: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Split/merge pattern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7" name="Google Shape;627;p32"/>
          <p:cNvCxnSpPr/>
          <p:nvPr/>
        </p:nvCxnSpPr>
        <p:spPr>
          <a:xfrm flipH="1" rot="10800000">
            <a:off x="969024" y="3673264"/>
            <a:ext cx="673377" cy="37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28" name="Google Shape;628;p32"/>
          <p:cNvSpPr/>
          <p:nvPr/>
        </p:nvSpPr>
        <p:spPr>
          <a:xfrm rot="-5400000">
            <a:off x="1761049" y="3473759"/>
            <a:ext cx="298174" cy="403777"/>
          </a:xfrm>
          <a:prstGeom prst="can">
            <a:avLst>
              <a:gd fmla="val 25000" name="adj"/>
            </a:avLst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2"/>
          <p:cNvSpPr/>
          <p:nvPr/>
        </p:nvSpPr>
        <p:spPr>
          <a:xfrm rot="-5400000">
            <a:off x="3022076" y="3473759"/>
            <a:ext cx="298174" cy="403777"/>
          </a:xfrm>
          <a:prstGeom prst="can">
            <a:avLst>
              <a:gd fmla="val 25000" name="adj"/>
            </a:avLst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2"/>
          <p:cNvSpPr txBox="1"/>
          <p:nvPr/>
        </p:nvSpPr>
        <p:spPr>
          <a:xfrm>
            <a:off x="1156003" y="3690037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631" name="Google Shape;631;p32"/>
          <p:cNvSpPr txBox="1"/>
          <p:nvPr/>
        </p:nvSpPr>
        <p:spPr>
          <a:xfrm>
            <a:off x="2354911" y="3721097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3671845" y="3721097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3" name="Google Shape;633;p32"/>
          <p:cNvCxnSpPr/>
          <p:nvPr/>
        </p:nvCxnSpPr>
        <p:spPr>
          <a:xfrm flipH="1" rot="10800000">
            <a:off x="2198992" y="3642205"/>
            <a:ext cx="673377" cy="37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4" name="Google Shape;634;p32"/>
          <p:cNvCxnSpPr/>
          <p:nvPr/>
        </p:nvCxnSpPr>
        <p:spPr>
          <a:xfrm flipH="1" rot="10800000">
            <a:off x="2198991" y="3735383"/>
            <a:ext cx="673377" cy="37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5" name="Google Shape;635;p32"/>
          <p:cNvCxnSpPr/>
          <p:nvPr/>
        </p:nvCxnSpPr>
        <p:spPr>
          <a:xfrm flipH="1" rot="10800000">
            <a:off x="3484867" y="3642204"/>
            <a:ext cx="673377" cy="37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6" name="Google Shape;636;p32"/>
          <p:cNvCxnSpPr/>
          <p:nvPr/>
        </p:nvCxnSpPr>
        <p:spPr>
          <a:xfrm flipH="1" rot="10800000">
            <a:off x="3484866" y="3722959"/>
            <a:ext cx="673377" cy="37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37" name="Google Shape;637;p32"/>
          <p:cNvSpPr/>
          <p:nvPr/>
        </p:nvSpPr>
        <p:spPr>
          <a:xfrm rot="-5400000">
            <a:off x="4314162" y="3492394"/>
            <a:ext cx="298174" cy="403777"/>
          </a:xfrm>
          <a:prstGeom prst="can">
            <a:avLst>
              <a:gd fmla="val 25000" name="adj"/>
            </a:avLst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8" name="Google Shape;638;p32"/>
          <p:cNvCxnSpPr/>
          <p:nvPr/>
        </p:nvCxnSpPr>
        <p:spPr>
          <a:xfrm flipH="1" rot="10800000">
            <a:off x="4758317" y="3673263"/>
            <a:ext cx="673377" cy="37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39" name="Google Shape;639;p32"/>
          <p:cNvSpPr txBox="1"/>
          <p:nvPr/>
        </p:nvSpPr>
        <p:spPr>
          <a:xfrm>
            <a:off x="4883176" y="3696248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D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2"/>
          <p:cNvSpPr txBox="1"/>
          <p:nvPr/>
        </p:nvSpPr>
        <p:spPr>
          <a:xfrm>
            <a:off x="6194603" y="3775768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E, F</a:t>
            </a:r>
            <a:endParaRPr sz="1100"/>
          </a:p>
        </p:txBody>
      </p:sp>
      <p:cxnSp>
        <p:nvCxnSpPr>
          <p:cNvPr id="641" name="Google Shape;641;p32"/>
          <p:cNvCxnSpPr/>
          <p:nvPr/>
        </p:nvCxnSpPr>
        <p:spPr>
          <a:xfrm flipH="1" rot="10800000">
            <a:off x="6050487" y="3635535"/>
            <a:ext cx="673377" cy="37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42" name="Google Shape;642;p32"/>
          <p:cNvCxnSpPr/>
          <p:nvPr/>
        </p:nvCxnSpPr>
        <p:spPr>
          <a:xfrm flipH="1" rot="10800000">
            <a:off x="6050486" y="3716290"/>
            <a:ext cx="673377" cy="37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43" name="Google Shape;643;p32"/>
          <p:cNvSpPr/>
          <p:nvPr/>
        </p:nvSpPr>
        <p:spPr>
          <a:xfrm rot="-5400000">
            <a:off x="6879782" y="3485726"/>
            <a:ext cx="298174" cy="403777"/>
          </a:xfrm>
          <a:prstGeom prst="can">
            <a:avLst>
              <a:gd fmla="val 25000" name="adj"/>
            </a:avLst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4" name="Google Shape;644;p32"/>
          <p:cNvCxnSpPr/>
          <p:nvPr/>
        </p:nvCxnSpPr>
        <p:spPr>
          <a:xfrm flipH="1" rot="10800000">
            <a:off x="7323938" y="3666594"/>
            <a:ext cx="673377" cy="37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45" name="Google Shape;645;p32"/>
          <p:cNvSpPr/>
          <p:nvPr/>
        </p:nvSpPr>
        <p:spPr>
          <a:xfrm rot="-5400000">
            <a:off x="5576472" y="3462028"/>
            <a:ext cx="298174" cy="403777"/>
          </a:xfrm>
          <a:prstGeom prst="can">
            <a:avLst>
              <a:gd fmla="val 25000" name="adj"/>
            </a:avLst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2"/>
          <p:cNvSpPr txBox="1"/>
          <p:nvPr/>
        </p:nvSpPr>
        <p:spPr>
          <a:xfrm>
            <a:off x="7521683" y="3735383"/>
            <a:ext cx="746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G</a:t>
            </a:r>
            <a:endParaRPr sz="1100"/>
          </a:p>
        </p:txBody>
      </p:sp>
      <p:sp>
        <p:nvSpPr>
          <p:cNvPr id="647" name="Google Shape;647;p32"/>
          <p:cNvSpPr txBox="1"/>
          <p:nvPr/>
        </p:nvSpPr>
        <p:spPr>
          <a:xfrm>
            <a:off x="1037630" y="2512598"/>
            <a:ext cx="3582587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subevent_processor.split :: event -&gt; [T]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subevent_processor.process :: T -&gt; U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subevent_processor.merge :: [U], event -&gt; event </a:t>
            </a:r>
            <a:endParaRPr sz="1100"/>
          </a:p>
        </p:txBody>
      </p:sp>
      <p:sp>
        <p:nvSpPr>
          <p:cNvPr id="648" name="Google Shape;648;p32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649" name="Google Shape;6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581" y="0"/>
            <a:ext cx="1172419" cy="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67425" cy="5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3"/>
          <p:cNvGrpSpPr/>
          <p:nvPr/>
        </p:nvGrpSpPr>
        <p:grpSpPr>
          <a:xfrm>
            <a:off x="6756577" y="2523404"/>
            <a:ext cx="1399200" cy="1217400"/>
            <a:chOff x="6756577" y="2523404"/>
            <a:chExt cx="1399200" cy="1217400"/>
          </a:xfrm>
        </p:grpSpPr>
        <p:sp>
          <p:nvSpPr>
            <p:cNvPr id="656" name="Google Shape;656;p33"/>
            <p:cNvSpPr/>
            <p:nvPr/>
          </p:nvSpPr>
          <p:spPr>
            <a:xfrm>
              <a:off x="6756577" y="2523404"/>
              <a:ext cx="1399200" cy="12174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B6DDE7"/>
                </a:gs>
                <a:gs pos="100000">
                  <a:srgbClr val="205867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966500" y="3322225"/>
              <a:ext cx="620400" cy="214800"/>
            </a:xfrm>
            <a:prstGeom prst="ellipse">
              <a:avLst/>
            </a:prstGeom>
            <a:gradFill>
              <a:gsLst>
                <a:gs pos="0">
                  <a:srgbClr val="3F3151"/>
                </a:gs>
                <a:gs pos="100000">
                  <a:srgbClr val="B2A0C7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STOCK</a:t>
              </a:r>
              <a:endParaRPr b="1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 rot="2742673">
              <a:off x="7046215" y="2769645"/>
              <a:ext cx="307615" cy="294442"/>
            </a:xfrm>
            <a:prstGeom prst="rect">
              <a:avLst/>
            </a:prstGeom>
            <a:gradFill>
              <a:gsLst>
                <a:gs pos="0">
                  <a:srgbClr val="4F6128"/>
                </a:gs>
                <a:gs pos="100000">
                  <a:srgbClr val="C2D59B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7480359" y="2964212"/>
              <a:ext cx="535800" cy="357900"/>
            </a:xfrm>
            <a:prstGeom prst="rect">
              <a:avLst/>
            </a:prstGeom>
            <a:gradFill>
              <a:gsLst>
                <a:gs pos="0">
                  <a:srgbClr val="974806"/>
                </a:gs>
                <a:gs pos="99000">
                  <a:srgbClr val="FABF8E"/>
                </a:gs>
                <a:gs pos="100000">
                  <a:srgbClr val="FABF8E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MANUFACTURE</a:t>
              </a:r>
              <a:endParaRPr b="1" sz="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3"/>
            <p:cNvSpPr txBox="1"/>
            <p:nvPr/>
          </p:nvSpPr>
          <p:spPr>
            <a:xfrm>
              <a:off x="7001350" y="2784525"/>
              <a:ext cx="4308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 stock?</a:t>
              </a:r>
              <a:endParaRPr b="1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1" name="Google Shape;661;p33"/>
            <p:cNvCxnSpPr/>
            <p:nvPr/>
          </p:nvCxnSpPr>
          <p:spPr>
            <a:xfrm rot="10800000">
              <a:off x="7328938" y="2834736"/>
              <a:ext cx="337500" cy="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662" name="Google Shape;662;p33"/>
            <p:cNvCxnSpPr/>
            <p:nvPr/>
          </p:nvCxnSpPr>
          <p:spPr>
            <a:xfrm rot="5400000">
              <a:off x="7601094" y="2899588"/>
              <a:ext cx="129600" cy="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663" name="Google Shape;663;p33"/>
            <p:cNvCxnSpPr/>
            <p:nvPr/>
          </p:nvCxnSpPr>
          <p:spPr>
            <a:xfrm rot="5400000">
              <a:off x="7103838" y="3227061"/>
              <a:ext cx="190200" cy="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664" name="Google Shape;664;p33"/>
            <p:cNvSpPr txBox="1"/>
            <p:nvPr/>
          </p:nvSpPr>
          <p:spPr>
            <a:xfrm>
              <a:off x="6908549" y="3127325"/>
              <a:ext cx="474600" cy="18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9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3"/>
            <p:cNvSpPr txBox="1"/>
            <p:nvPr/>
          </p:nvSpPr>
          <p:spPr>
            <a:xfrm>
              <a:off x="7314620" y="2684575"/>
              <a:ext cx="430800" cy="18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9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6" name="Google Shape;666;p33"/>
            <p:cNvCxnSpPr/>
            <p:nvPr/>
          </p:nvCxnSpPr>
          <p:spPr>
            <a:xfrm rot="10800000">
              <a:off x="7456208" y="3429569"/>
              <a:ext cx="280200" cy="3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667" name="Google Shape;667;p33"/>
            <p:cNvCxnSpPr/>
            <p:nvPr/>
          </p:nvCxnSpPr>
          <p:spPr>
            <a:xfrm flipH="1" rot="-5400000">
              <a:off x="7678509" y="3380613"/>
              <a:ext cx="117600" cy="18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668" name="Google Shape;668;p33"/>
            <p:cNvSpPr txBox="1"/>
            <p:nvPr/>
          </p:nvSpPr>
          <p:spPr>
            <a:xfrm>
              <a:off x="7256916" y="2532279"/>
              <a:ext cx="544800" cy="1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FACTORY</a:t>
              </a:r>
              <a:endParaRPr b="1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33"/>
          <p:cNvGrpSpPr/>
          <p:nvPr/>
        </p:nvGrpSpPr>
        <p:grpSpPr>
          <a:xfrm>
            <a:off x="6618308" y="1047343"/>
            <a:ext cx="1399200" cy="1217400"/>
            <a:chOff x="6756577" y="2523404"/>
            <a:chExt cx="1399200" cy="1217400"/>
          </a:xfrm>
        </p:grpSpPr>
        <p:sp>
          <p:nvSpPr>
            <p:cNvPr id="670" name="Google Shape;670;p33"/>
            <p:cNvSpPr/>
            <p:nvPr/>
          </p:nvSpPr>
          <p:spPr>
            <a:xfrm>
              <a:off x="6756577" y="2523404"/>
              <a:ext cx="1399200" cy="12174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B6DDE7"/>
                </a:gs>
                <a:gs pos="100000">
                  <a:srgbClr val="205867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6966500" y="3322225"/>
              <a:ext cx="620400" cy="214800"/>
            </a:xfrm>
            <a:prstGeom prst="ellipse">
              <a:avLst/>
            </a:prstGeom>
            <a:gradFill>
              <a:gsLst>
                <a:gs pos="0">
                  <a:srgbClr val="3F3151"/>
                </a:gs>
                <a:gs pos="100000">
                  <a:srgbClr val="B2A0C7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STOCK</a:t>
              </a:r>
              <a:endParaRPr b="1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 rot="2742673">
              <a:off x="7046215" y="2769645"/>
              <a:ext cx="307615" cy="294442"/>
            </a:xfrm>
            <a:prstGeom prst="rect">
              <a:avLst/>
            </a:prstGeom>
            <a:gradFill>
              <a:gsLst>
                <a:gs pos="0">
                  <a:srgbClr val="4F6128"/>
                </a:gs>
                <a:gs pos="100000">
                  <a:srgbClr val="C2D59B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7480359" y="2964212"/>
              <a:ext cx="535800" cy="357900"/>
            </a:xfrm>
            <a:prstGeom prst="rect">
              <a:avLst/>
            </a:prstGeom>
            <a:gradFill>
              <a:gsLst>
                <a:gs pos="0">
                  <a:srgbClr val="974806"/>
                </a:gs>
                <a:gs pos="99000">
                  <a:srgbClr val="FABF8E"/>
                </a:gs>
                <a:gs pos="100000">
                  <a:srgbClr val="FABF8E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MANUFACTURE</a:t>
              </a:r>
              <a:endParaRPr b="1" sz="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3"/>
            <p:cNvSpPr txBox="1"/>
            <p:nvPr/>
          </p:nvSpPr>
          <p:spPr>
            <a:xfrm>
              <a:off x="7001350" y="2784525"/>
              <a:ext cx="4308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 stock?</a:t>
              </a:r>
              <a:endParaRPr b="1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5" name="Google Shape;675;p33"/>
            <p:cNvCxnSpPr/>
            <p:nvPr/>
          </p:nvCxnSpPr>
          <p:spPr>
            <a:xfrm rot="10800000">
              <a:off x="7328938" y="2834736"/>
              <a:ext cx="337500" cy="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676" name="Google Shape;676;p33"/>
            <p:cNvCxnSpPr/>
            <p:nvPr/>
          </p:nvCxnSpPr>
          <p:spPr>
            <a:xfrm rot="5400000">
              <a:off x="7601094" y="2899588"/>
              <a:ext cx="129600" cy="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677" name="Google Shape;677;p33"/>
            <p:cNvCxnSpPr/>
            <p:nvPr/>
          </p:nvCxnSpPr>
          <p:spPr>
            <a:xfrm rot="5400000">
              <a:off x="7103838" y="3227061"/>
              <a:ext cx="190200" cy="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678" name="Google Shape;678;p33"/>
            <p:cNvSpPr txBox="1"/>
            <p:nvPr/>
          </p:nvSpPr>
          <p:spPr>
            <a:xfrm>
              <a:off x="6908549" y="3127325"/>
              <a:ext cx="474600" cy="18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9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3"/>
            <p:cNvSpPr txBox="1"/>
            <p:nvPr/>
          </p:nvSpPr>
          <p:spPr>
            <a:xfrm>
              <a:off x="7314620" y="2684575"/>
              <a:ext cx="430800" cy="18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9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80" name="Google Shape;680;p33"/>
            <p:cNvCxnSpPr/>
            <p:nvPr/>
          </p:nvCxnSpPr>
          <p:spPr>
            <a:xfrm rot="10800000">
              <a:off x="7456208" y="3429569"/>
              <a:ext cx="280200" cy="3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681" name="Google Shape;681;p33"/>
            <p:cNvCxnSpPr/>
            <p:nvPr/>
          </p:nvCxnSpPr>
          <p:spPr>
            <a:xfrm flipH="1" rot="-5400000">
              <a:off x="7678509" y="3380613"/>
              <a:ext cx="117600" cy="180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682" name="Google Shape;682;p33"/>
            <p:cNvSpPr txBox="1"/>
            <p:nvPr/>
          </p:nvSpPr>
          <p:spPr>
            <a:xfrm>
              <a:off x="7256916" y="2532279"/>
              <a:ext cx="544800" cy="1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FACTORY</a:t>
              </a:r>
              <a:endParaRPr b="1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3" name="Google Shape;683;p33"/>
          <p:cNvSpPr txBox="1"/>
          <p:nvPr/>
        </p:nvSpPr>
        <p:spPr>
          <a:xfrm>
            <a:off x="652764" y="4057650"/>
            <a:ext cx="6208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Calibri"/>
                <a:ea typeface="Calibri"/>
                <a:cs typeface="Calibri"/>
                <a:sym typeface="Calibri"/>
              </a:rPr>
              <a:t>Data on demand = Don’t do it unless you need it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3"/>
          <p:cNvSpPr txBox="1"/>
          <p:nvPr>
            <p:ph type="title"/>
          </p:nvPr>
        </p:nvSpPr>
        <p:spPr>
          <a:xfrm>
            <a:off x="457200" y="205978"/>
            <a:ext cx="82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Factory Model Embedded in Arrow</a:t>
            </a:r>
            <a:endParaRPr b="1" i="0" sz="2800" u="none" cap="none" strike="noStrike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685" name="Google Shape;685;p33"/>
          <p:cNvGrpSpPr/>
          <p:nvPr/>
        </p:nvGrpSpPr>
        <p:grpSpPr>
          <a:xfrm>
            <a:off x="1746426" y="989132"/>
            <a:ext cx="4693768" cy="3068544"/>
            <a:chOff x="832069" y="1524000"/>
            <a:chExt cx="5791200" cy="3886200"/>
          </a:xfrm>
        </p:grpSpPr>
        <p:sp>
          <p:nvSpPr>
            <p:cNvPr id="686" name="Google Shape;686;p33"/>
            <p:cNvSpPr/>
            <p:nvPr/>
          </p:nvSpPr>
          <p:spPr>
            <a:xfrm>
              <a:off x="2051269" y="1524000"/>
              <a:ext cx="4572000" cy="3886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B6DDE7"/>
                </a:gs>
                <a:gs pos="100000">
                  <a:srgbClr val="205867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2737069" y="4074365"/>
              <a:ext cx="1600200" cy="685800"/>
            </a:xfrm>
            <a:prstGeom prst="ellipse">
              <a:avLst/>
            </a:prstGeom>
            <a:gradFill>
              <a:gsLst>
                <a:gs pos="0">
                  <a:srgbClr val="3F3151"/>
                </a:gs>
                <a:gs pos="100000">
                  <a:srgbClr val="B2A0C7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STOCK</a:t>
              </a:r>
              <a:endParaRPr b="1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 rot="2786471">
              <a:off x="3015266" y="2293229"/>
              <a:ext cx="969962" cy="973573"/>
            </a:xfrm>
            <a:prstGeom prst="rect">
              <a:avLst/>
            </a:prstGeom>
            <a:gradFill>
              <a:gsLst>
                <a:gs pos="0">
                  <a:srgbClr val="4F6128"/>
                </a:gs>
                <a:gs pos="100000">
                  <a:srgbClr val="C2D59B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4415929" y="2931365"/>
              <a:ext cx="1750200" cy="1143000"/>
            </a:xfrm>
            <a:prstGeom prst="rect">
              <a:avLst/>
            </a:prstGeom>
            <a:gradFill>
              <a:gsLst>
                <a:gs pos="0">
                  <a:srgbClr val="974806"/>
                </a:gs>
                <a:gs pos="99000">
                  <a:srgbClr val="FABF8E"/>
                </a:gs>
                <a:gs pos="100000">
                  <a:srgbClr val="FABF8E"/>
                </a:gs>
              </a:gsLst>
              <a:lin ang="16200038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MANUFACTURE</a:t>
              </a:r>
              <a:endPara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3"/>
            <p:cNvSpPr txBox="1"/>
            <p:nvPr/>
          </p:nvSpPr>
          <p:spPr>
            <a:xfrm>
              <a:off x="3019097" y="2357675"/>
              <a:ext cx="990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 stock?</a:t>
              </a:r>
              <a:endParaRPr b="1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91" name="Google Shape;691;p33"/>
            <p:cNvCxnSpPr/>
            <p:nvPr/>
          </p:nvCxnSpPr>
          <p:spPr>
            <a:xfrm>
              <a:off x="832069" y="2778965"/>
              <a:ext cx="1143000" cy="1500"/>
            </a:xfrm>
            <a:prstGeom prst="straightConnector1">
              <a:avLst/>
            </a:prstGeom>
            <a:noFill/>
            <a:ln cap="flat" cmpd="sng" w="76200">
              <a:solidFill>
                <a:srgbClr val="0000FF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692" name="Google Shape;692;p33"/>
            <p:cNvCxnSpPr/>
            <p:nvPr/>
          </p:nvCxnSpPr>
          <p:spPr>
            <a:xfrm>
              <a:off x="1876097" y="2780553"/>
              <a:ext cx="937200" cy="1500"/>
            </a:xfrm>
            <a:prstGeom prst="straightConnector1">
              <a:avLst/>
            </a:prstGeom>
            <a:noFill/>
            <a:ln cap="flat" cmpd="sng" w="762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693" name="Google Shape;693;p33"/>
            <p:cNvCxnSpPr>
              <a:stCxn id="687" idx="2"/>
            </p:cNvCxnSpPr>
            <p:nvPr/>
          </p:nvCxnSpPr>
          <p:spPr>
            <a:xfrm rot="10800000">
              <a:off x="1518169" y="4417265"/>
              <a:ext cx="1218900" cy="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694" name="Google Shape;694;p33"/>
            <p:cNvCxnSpPr/>
            <p:nvPr/>
          </p:nvCxnSpPr>
          <p:spPr>
            <a:xfrm>
              <a:off x="832069" y="4415676"/>
              <a:ext cx="838200" cy="15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695" name="Google Shape;695;p33"/>
            <p:cNvCxnSpPr/>
            <p:nvPr/>
          </p:nvCxnSpPr>
          <p:spPr>
            <a:xfrm rot="10800000">
              <a:off x="3921364" y="2518703"/>
              <a:ext cx="1102500" cy="12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696" name="Google Shape;696;p33"/>
            <p:cNvSpPr txBox="1"/>
            <p:nvPr/>
          </p:nvSpPr>
          <p:spPr>
            <a:xfrm>
              <a:off x="902298" y="2199111"/>
              <a:ext cx="1218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ORDER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3"/>
            <p:cNvSpPr txBox="1"/>
            <p:nvPr/>
          </p:nvSpPr>
          <p:spPr>
            <a:xfrm>
              <a:off x="850175" y="3819457"/>
              <a:ext cx="137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PRODUCT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98" name="Google Shape;698;p33"/>
            <p:cNvCxnSpPr/>
            <p:nvPr/>
          </p:nvCxnSpPr>
          <p:spPr>
            <a:xfrm rot="5400000">
              <a:off x="4815469" y="2725209"/>
              <a:ext cx="413700" cy="15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699" name="Google Shape;699;p33"/>
            <p:cNvCxnSpPr/>
            <p:nvPr/>
          </p:nvCxnSpPr>
          <p:spPr>
            <a:xfrm rot="5400000">
              <a:off x="3193132" y="3770743"/>
              <a:ext cx="607200" cy="15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700" name="Google Shape;700;p33"/>
            <p:cNvSpPr txBox="1"/>
            <p:nvPr/>
          </p:nvSpPr>
          <p:spPr>
            <a:xfrm>
              <a:off x="2737073" y="3496287"/>
              <a:ext cx="765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3"/>
            <p:cNvSpPr txBox="1"/>
            <p:nvPr/>
          </p:nvSpPr>
          <p:spPr>
            <a:xfrm>
              <a:off x="3837858" y="2150606"/>
              <a:ext cx="87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2" name="Google Shape;702;p33"/>
            <p:cNvCxnSpPr/>
            <p:nvPr/>
          </p:nvCxnSpPr>
          <p:spPr>
            <a:xfrm rot="10800000">
              <a:off x="4337165" y="4417164"/>
              <a:ext cx="915300" cy="9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703" name="Google Shape;703;p33"/>
            <p:cNvCxnSpPr/>
            <p:nvPr/>
          </p:nvCxnSpPr>
          <p:spPr>
            <a:xfrm flipH="1" rot="-5400000">
              <a:off x="5067218" y="4261200"/>
              <a:ext cx="376200" cy="57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704" name="Google Shape;704;p33"/>
            <p:cNvSpPr txBox="1"/>
            <p:nvPr/>
          </p:nvSpPr>
          <p:spPr>
            <a:xfrm>
              <a:off x="3685922" y="1552335"/>
              <a:ext cx="13389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FACTORY</a:t>
              </a:r>
              <a:endParaRPr sz="8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(algorithm)</a:t>
              </a:r>
              <a:endParaRPr b="1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05" name="Google Shape;705;p33"/>
          <p:cNvCxnSpPr/>
          <p:nvPr/>
        </p:nvCxnSpPr>
        <p:spPr>
          <a:xfrm flipH="1">
            <a:off x="6080360" y="1953654"/>
            <a:ext cx="773100" cy="3111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06" name="Google Shape;706;p33"/>
          <p:cNvCxnSpPr/>
          <p:nvPr/>
        </p:nvCxnSpPr>
        <p:spPr>
          <a:xfrm flipH="1">
            <a:off x="6076492" y="1438659"/>
            <a:ext cx="780900" cy="7332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0000FF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707" name="Google Shape;707;p33"/>
          <p:cNvCxnSpPr>
            <a:stCxn id="657" idx="2"/>
          </p:cNvCxnSpPr>
          <p:nvPr/>
        </p:nvCxnSpPr>
        <p:spPr>
          <a:xfrm rot="10800000">
            <a:off x="6069800" y="2614525"/>
            <a:ext cx="896700" cy="8151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08" name="Google Shape;708;p33"/>
          <p:cNvCxnSpPr/>
          <p:nvPr/>
        </p:nvCxnSpPr>
        <p:spPr>
          <a:xfrm rot="10800000">
            <a:off x="6076714" y="2532070"/>
            <a:ext cx="904200" cy="3912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rgbClr val="0000FF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709" name="Google Shape;709;p33"/>
          <p:cNvSpPr txBox="1"/>
          <p:nvPr/>
        </p:nvSpPr>
        <p:spPr>
          <a:xfrm>
            <a:off x="1756217" y="4343400"/>
            <a:ext cx="3267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Calibri"/>
                <a:ea typeface="Calibri"/>
                <a:cs typeface="Calibri"/>
                <a:sym typeface="Calibri"/>
              </a:rPr>
              <a:t>Stock = Don’t do it twice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0" name="Google Shape;710;p33"/>
          <p:cNvGrpSpPr/>
          <p:nvPr/>
        </p:nvGrpSpPr>
        <p:grpSpPr>
          <a:xfrm>
            <a:off x="4931562" y="4312350"/>
            <a:ext cx="3818700" cy="531000"/>
            <a:chOff x="4867962" y="5342767"/>
            <a:chExt cx="3818700" cy="708000"/>
          </a:xfrm>
        </p:grpSpPr>
        <p:sp>
          <p:nvSpPr>
            <p:cNvPr id="711" name="Google Shape;711;p33"/>
            <p:cNvSpPr txBox="1"/>
            <p:nvPr/>
          </p:nvSpPr>
          <p:spPr>
            <a:xfrm>
              <a:off x="6977262" y="5342767"/>
              <a:ext cx="170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latin typeface="Calibri"/>
                  <a:ea typeface="Calibri"/>
                  <a:cs typeface="Calibri"/>
                  <a:sym typeface="Calibri"/>
                </a:rPr>
                <a:t>Conservation of CPU cycles!</a:t>
              </a:r>
              <a:endParaRPr b="1"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2" name="Google Shape;712;p33"/>
            <p:cNvCxnSpPr/>
            <p:nvPr/>
          </p:nvCxnSpPr>
          <p:spPr>
            <a:xfrm>
              <a:off x="6690023" y="5433717"/>
              <a:ext cx="287100" cy="1743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713" name="Google Shape;713;p33"/>
            <p:cNvCxnSpPr>
              <a:endCxn id="711" idx="1"/>
            </p:cNvCxnSpPr>
            <p:nvPr/>
          </p:nvCxnSpPr>
          <p:spPr>
            <a:xfrm flipH="1" rot="10800000">
              <a:off x="4867962" y="5696767"/>
              <a:ext cx="2109300" cy="759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</p:grpSp>
      <p:sp>
        <p:nvSpPr>
          <p:cNvPr id="714" name="Google Shape;714;p33"/>
          <p:cNvSpPr txBox="1"/>
          <p:nvPr>
            <p:ph idx="12" type="sldNum"/>
          </p:nvPr>
        </p:nvSpPr>
        <p:spPr>
          <a:xfrm>
            <a:off x="6934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5" name="Google Shape;715;p33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716" name="Google Shape;7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581" y="0"/>
            <a:ext cx="1172419" cy="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67425" cy="5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4"/>
          <p:cNvSpPr txBox="1"/>
          <p:nvPr>
            <p:ph type="title"/>
          </p:nvPr>
        </p:nvSpPr>
        <p:spPr>
          <a:xfrm>
            <a:off x="457200" y="350050"/>
            <a:ext cx="8229600" cy="584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Data on Demand =&gt; Software Trigger</a:t>
            </a:r>
            <a:r>
              <a:rPr b="1" lang="en" sz="35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b="1" sz="35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723" name="Google Shape;723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4" name="Google Shape;724;p34"/>
          <p:cNvSpPr txBox="1"/>
          <p:nvPr/>
        </p:nvSpPr>
        <p:spPr>
          <a:xfrm>
            <a:off x="2013150" y="1056999"/>
            <a:ext cx="7024200" cy="339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8761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// Getting hit objects is cheap so we check that first</a:t>
            </a:r>
            <a:endParaRPr b="1" sz="1500">
              <a:solidFill>
                <a:srgbClr val="38761D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auto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700">
                <a:solidFill>
                  <a:schemeClr val="hlink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NcaloHits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= jevent-&gt;Get&lt;</a:t>
            </a:r>
            <a:r>
              <a:rPr b="1"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CaloHit</a:t>
            </a:r>
            <a:r>
              <a:rPr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&gt;().size();</a:t>
            </a:r>
            <a:endParaRPr sz="170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if</a:t>
            </a:r>
            <a:r>
              <a:rPr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700">
                <a:solidFill>
                  <a:schemeClr val="hlink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NcaloHits</a:t>
            </a:r>
            <a:r>
              <a:rPr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&gt;minCaloHits ){</a:t>
            </a:r>
            <a:endParaRPr sz="170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	keep_event = true;</a:t>
            </a:r>
            <a:endParaRPr sz="170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38761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// Tracks factory only activated if not already keeping event</a:t>
            </a:r>
            <a:endParaRPr b="1" sz="1500">
              <a:solidFill>
                <a:srgbClr val="38761D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}</a:t>
            </a:r>
            <a:r>
              <a:rPr b="1"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else if</a:t>
            </a:r>
            <a:r>
              <a:rPr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( jevent-&gt;Get&lt;</a:t>
            </a:r>
            <a:r>
              <a:rPr b="1"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Tracks</a:t>
            </a:r>
            <a:r>
              <a:rPr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&gt;().size() &gt; minTrackHits ) {</a:t>
            </a:r>
            <a:endParaRPr sz="170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marR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keep_event = true;	</a:t>
            </a:r>
            <a:endParaRPr sz="170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}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34"/>
          <p:cNvSpPr txBox="1"/>
          <p:nvPr/>
        </p:nvSpPr>
        <p:spPr>
          <a:xfrm>
            <a:off x="56425" y="1096875"/>
            <a:ext cx="18624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alibri"/>
                <a:ea typeface="Calibri"/>
                <a:cs typeface="Calibri"/>
                <a:sym typeface="Calibri"/>
              </a:rPr>
              <a:t>Event by event decision on whether to activate a factory: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Software triggers may have multiple “keep” or “discard” conditions that may be probed in order of CPU cost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4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727" name="Google Shape;7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581" y="0"/>
            <a:ext cx="1172419" cy="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67425" cy="5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5"/>
          <p:cNvSpPr txBox="1"/>
          <p:nvPr>
            <p:ph type="title"/>
          </p:nvPr>
        </p:nvSpPr>
        <p:spPr>
          <a:xfrm>
            <a:off x="2061522" y="180400"/>
            <a:ext cx="3927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Streaming to JANA, with event building and software trigger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5"/>
          <p:cNvSpPr/>
          <p:nvPr/>
        </p:nvSpPr>
        <p:spPr>
          <a:xfrm>
            <a:off x="252310" y="1771629"/>
            <a:ext cx="3878400" cy="287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JTriggeredEventSource&lt;ReadoutMessage&gt;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JEventSource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5"/>
          <p:cNvSpPr/>
          <p:nvPr/>
        </p:nvSpPr>
        <p:spPr>
          <a:xfrm>
            <a:off x="488794" y="2100077"/>
            <a:ext cx="15333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ZmqSource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&lt;FastReadout&gt;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5"/>
          <p:cNvSpPr/>
          <p:nvPr/>
        </p:nvSpPr>
        <p:spPr>
          <a:xfrm>
            <a:off x="340273" y="1011293"/>
            <a:ext cx="1211317" cy="514350"/>
          </a:xfrm>
          <a:prstGeom prst="flowChartMagneticDrum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"Fast" ZMQ</a:t>
            </a:r>
            <a:endParaRPr sz="1100"/>
          </a:p>
        </p:txBody>
      </p:sp>
      <p:sp>
        <p:nvSpPr>
          <p:cNvPr id="737" name="Google Shape;737;p35"/>
          <p:cNvSpPr/>
          <p:nvPr/>
        </p:nvSpPr>
        <p:spPr>
          <a:xfrm>
            <a:off x="4498427" y="2745499"/>
            <a:ext cx="1211317" cy="514350"/>
          </a:xfrm>
          <a:prstGeom prst="flowChartMagneticDrum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queue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738" name="Google Shape;738;p35"/>
          <p:cNvSpPr/>
          <p:nvPr/>
        </p:nvSpPr>
        <p:spPr>
          <a:xfrm>
            <a:off x="5978497" y="3161068"/>
            <a:ext cx="1323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HistProcessor: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JEventProcessor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5"/>
          <p:cNvSpPr/>
          <p:nvPr/>
        </p:nvSpPr>
        <p:spPr>
          <a:xfrm>
            <a:off x="4548413" y="845404"/>
            <a:ext cx="15333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HitFactory: 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JFactory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5"/>
          <p:cNvSpPr/>
          <p:nvPr/>
        </p:nvSpPr>
        <p:spPr>
          <a:xfrm>
            <a:off x="7182568" y="1673093"/>
            <a:ext cx="15333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TrackFactory: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JFactory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5"/>
          <p:cNvSpPr/>
          <p:nvPr/>
        </p:nvSpPr>
        <p:spPr>
          <a:xfrm>
            <a:off x="7872413" y="3158036"/>
            <a:ext cx="896022" cy="459486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Histogram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2" name="Google Shape;742;p35"/>
          <p:cNvCxnSpPr>
            <a:stCxn id="735" idx="3"/>
          </p:cNvCxnSpPr>
          <p:nvPr/>
        </p:nvCxnSpPr>
        <p:spPr>
          <a:xfrm>
            <a:off x="2022094" y="2442977"/>
            <a:ext cx="2478600" cy="560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43" name="Google Shape;743;p35"/>
          <p:cNvCxnSpPr/>
          <p:nvPr/>
        </p:nvCxnSpPr>
        <p:spPr>
          <a:xfrm flipH="1" rot="-5400000">
            <a:off x="5555454" y="3106219"/>
            <a:ext cx="521700" cy="3243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44" name="Google Shape;744;p35"/>
          <p:cNvCxnSpPr/>
          <p:nvPr/>
        </p:nvCxnSpPr>
        <p:spPr>
          <a:xfrm flipH="1" rot="10800000">
            <a:off x="6586947" y="2392498"/>
            <a:ext cx="797400" cy="746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45" name="Google Shape;745;p35"/>
          <p:cNvCxnSpPr/>
          <p:nvPr/>
        </p:nvCxnSpPr>
        <p:spPr>
          <a:xfrm flipH="1" rot="-5400000">
            <a:off x="1203718" y="1605008"/>
            <a:ext cx="482100" cy="370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46" name="Google Shape;746;p35"/>
          <p:cNvCxnSpPr/>
          <p:nvPr/>
        </p:nvCxnSpPr>
        <p:spPr>
          <a:xfrm flipH="1" rot="5400000">
            <a:off x="8100431" y="1124846"/>
            <a:ext cx="542700" cy="437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47" name="Google Shape;747;p35"/>
          <p:cNvSpPr/>
          <p:nvPr/>
        </p:nvSpPr>
        <p:spPr>
          <a:xfrm>
            <a:off x="6584791" y="845402"/>
            <a:ext cx="15333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ClusterFactory: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JFactory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748" name="Google Shape;748;p35"/>
          <p:cNvCxnSpPr/>
          <p:nvPr/>
        </p:nvCxnSpPr>
        <p:spPr>
          <a:xfrm rot="10800000">
            <a:off x="6070738" y="1157686"/>
            <a:ext cx="496500" cy="141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49" name="Google Shape;749;p35"/>
          <p:cNvCxnSpPr/>
          <p:nvPr/>
        </p:nvCxnSpPr>
        <p:spPr>
          <a:xfrm flipH="1" rot="10800000">
            <a:off x="7302964" y="3345204"/>
            <a:ext cx="574200" cy="194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50" name="Google Shape;750;p35"/>
          <p:cNvCxnSpPr/>
          <p:nvPr/>
        </p:nvCxnSpPr>
        <p:spPr>
          <a:xfrm>
            <a:off x="6120548" y="1043395"/>
            <a:ext cx="403500" cy="140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51" name="Google Shape;751;p35"/>
          <p:cNvCxnSpPr/>
          <p:nvPr/>
        </p:nvCxnSpPr>
        <p:spPr>
          <a:xfrm flipH="1" rot="-5400000">
            <a:off x="8147049" y="1046707"/>
            <a:ext cx="567600" cy="429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52" name="Google Shape;752;p35"/>
          <p:cNvCxnSpPr/>
          <p:nvPr/>
        </p:nvCxnSpPr>
        <p:spPr>
          <a:xfrm flipH="1">
            <a:off x="6786664" y="2462293"/>
            <a:ext cx="706800" cy="666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53" name="Google Shape;753;p35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754" name="Google Shape;75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581" y="0"/>
            <a:ext cx="1172419" cy="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67425" cy="5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6"/>
          <p:cNvSpPr/>
          <p:nvPr/>
        </p:nvSpPr>
        <p:spPr>
          <a:xfrm>
            <a:off x="252310" y="1771629"/>
            <a:ext cx="3878400" cy="287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JTriggeredEventSource&lt;ReadoutMessage&gt;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JEventSource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6"/>
          <p:cNvSpPr/>
          <p:nvPr/>
        </p:nvSpPr>
        <p:spPr>
          <a:xfrm>
            <a:off x="488794" y="2100077"/>
            <a:ext cx="15333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ZmqSource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&lt;FastReadout&gt;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36"/>
          <p:cNvSpPr/>
          <p:nvPr/>
        </p:nvSpPr>
        <p:spPr>
          <a:xfrm>
            <a:off x="340273" y="1011293"/>
            <a:ext cx="1211317" cy="514350"/>
          </a:xfrm>
          <a:prstGeom prst="flowChartMagneticDrum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"Fast" ZMQ</a:t>
            </a:r>
            <a:endParaRPr sz="1100"/>
          </a:p>
        </p:txBody>
      </p:sp>
      <p:sp>
        <p:nvSpPr>
          <p:cNvPr id="763" name="Google Shape;763;p36"/>
          <p:cNvSpPr/>
          <p:nvPr/>
        </p:nvSpPr>
        <p:spPr>
          <a:xfrm>
            <a:off x="4498427" y="2745499"/>
            <a:ext cx="1211317" cy="514350"/>
          </a:xfrm>
          <a:prstGeom prst="flowChartMagneticDrum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queue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764" name="Google Shape;764;p36"/>
          <p:cNvSpPr/>
          <p:nvPr/>
        </p:nvSpPr>
        <p:spPr>
          <a:xfrm>
            <a:off x="5978497" y="3161068"/>
            <a:ext cx="1323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HistProcessor: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JEventProcessor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36"/>
          <p:cNvSpPr/>
          <p:nvPr/>
        </p:nvSpPr>
        <p:spPr>
          <a:xfrm>
            <a:off x="4548413" y="845404"/>
            <a:ext cx="15333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HitFactory: 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JFactory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6"/>
          <p:cNvSpPr/>
          <p:nvPr/>
        </p:nvSpPr>
        <p:spPr>
          <a:xfrm>
            <a:off x="7182568" y="1673093"/>
            <a:ext cx="15333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TrackFactory: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JFactory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6"/>
          <p:cNvSpPr/>
          <p:nvPr/>
        </p:nvSpPr>
        <p:spPr>
          <a:xfrm>
            <a:off x="7872413" y="3158036"/>
            <a:ext cx="896022" cy="459486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Histogram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8" name="Google Shape;768;p36"/>
          <p:cNvCxnSpPr>
            <a:stCxn id="769" idx="3"/>
          </p:cNvCxnSpPr>
          <p:nvPr/>
        </p:nvCxnSpPr>
        <p:spPr>
          <a:xfrm>
            <a:off x="3900818" y="2462683"/>
            <a:ext cx="599700" cy="540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0" name="Google Shape;770;p36"/>
          <p:cNvCxnSpPr/>
          <p:nvPr/>
        </p:nvCxnSpPr>
        <p:spPr>
          <a:xfrm flipH="1" rot="-5400000">
            <a:off x="5555454" y="3106219"/>
            <a:ext cx="521700" cy="3243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1" name="Google Shape;771;p36"/>
          <p:cNvCxnSpPr/>
          <p:nvPr/>
        </p:nvCxnSpPr>
        <p:spPr>
          <a:xfrm flipH="1" rot="10800000">
            <a:off x="6586947" y="2392498"/>
            <a:ext cx="797400" cy="746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2" name="Google Shape;772;p36"/>
          <p:cNvCxnSpPr/>
          <p:nvPr/>
        </p:nvCxnSpPr>
        <p:spPr>
          <a:xfrm flipH="1" rot="-5400000">
            <a:off x="1203718" y="1605008"/>
            <a:ext cx="482100" cy="370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3" name="Google Shape;773;p36"/>
          <p:cNvCxnSpPr/>
          <p:nvPr/>
        </p:nvCxnSpPr>
        <p:spPr>
          <a:xfrm flipH="1" rot="5400000">
            <a:off x="8100431" y="1124846"/>
            <a:ext cx="542700" cy="437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74" name="Google Shape;774;p36"/>
          <p:cNvSpPr/>
          <p:nvPr/>
        </p:nvSpPr>
        <p:spPr>
          <a:xfrm>
            <a:off x="6584791" y="845402"/>
            <a:ext cx="15333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ClusterFactory: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JFactory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775" name="Google Shape;775;p36"/>
          <p:cNvCxnSpPr/>
          <p:nvPr/>
        </p:nvCxnSpPr>
        <p:spPr>
          <a:xfrm rot="10800000">
            <a:off x="6070738" y="1157686"/>
            <a:ext cx="496500" cy="141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6" name="Google Shape;776;p36"/>
          <p:cNvCxnSpPr/>
          <p:nvPr/>
        </p:nvCxnSpPr>
        <p:spPr>
          <a:xfrm flipH="1" rot="10800000">
            <a:off x="7302964" y="3345204"/>
            <a:ext cx="574200" cy="194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7" name="Google Shape;777;p36"/>
          <p:cNvCxnSpPr/>
          <p:nvPr/>
        </p:nvCxnSpPr>
        <p:spPr>
          <a:xfrm>
            <a:off x="6120548" y="1043395"/>
            <a:ext cx="403500" cy="140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8" name="Google Shape;778;p36"/>
          <p:cNvCxnSpPr/>
          <p:nvPr/>
        </p:nvCxnSpPr>
        <p:spPr>
          <a:xfrm flipH="1" rot="-5400000">
            <a:off x="8147049" y="1046707"/>
            <a:ext cx="567600" cy="429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9" name="Google Shape;779;p36"/>
          <p:cNvCxnSpPr/>
          <p:nvPr/>
        </p:nvCxnSpPr>
        <p:spPr>
          <a:xfrm flipH="1">
            <a:off x="6786664" y="2462293"/>
            <a:ext cx="706800" cy="666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69" name="Google Shape;769;p36"/>
          <p:cNvSpPr/>
          <p:nvPr/>
        </p:nvSpPr>
        <p:spPr>
          <a:xfrm>
            <a:off x="2367518" y="2119783"/>
            <a:ext cx="15333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ZmqSource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&lt;SlowReadout&gt;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6"/>
          <p:cNvSpPr/>
          <p:nvPr/>
        </p:nvSpPr>
        <p:spPr>
          <a:xfrm>
            <a:off x="2133601" y="978447"/>
            <a:ext cx="1296713" cy="501212"/>
          </a:xfrm>
          <a:prstGeom prst="flowChartMagneticDrum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"Slow" ZMQ</a:t>
            </a:r>
            <a:endParaRPr sz="1100"/>
          </a:p>
        </p:txBody>
      </p:sp>
      <p:cxnSp>
        <p:nvCxnSpPr>
          <p:cNvPr id="781" name="Google Shape;781;p36"/>
          <p:cNvCxnSpPr/>
          <p:nvPr/>
        </p:nvCxnSpPr>
        <p:spPr>
          <a:xfrm flipH="1" rot="-5400000">
            <a:off x="2635751" y="1585300"/>
            <a:ext cx="482100" cy="370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82" name="Google Shape;782;p36"/>
          <p:cNvSpPr txBox="1"/>
          <p:nvPr>
            <p:ph type="title"/>
          </p:nvPr>
        </p:nvSpPr>
        <p:spPr>
          <a:xfrm>
            <a:off x="2061522" y="180400"/>
            <a:ext cx="3927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Streaming to JANA, with event building and software trigger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36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784" name="Google Shape;7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581" y="0"/>
            <a:ext cx="1172419" cy="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67425" cy="5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7"/>
          <p:cNvSpPr/>
          <p:nvPr/>
        </p:nvSpPr>
        <p:spPr>
          <a:xfrm>
            <a:off x="252310" y="1771629"/>
            <a:ext cx="3878400" cy="287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JTriggeredEventSource&lt;ReadoutMessage&gt;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JEventSource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37"/>
          <p:cNvSpPr/>
          <p:nvPr/>
        </p:nvSpPr>
        <p:spPr>
          <a:xfrm>
            <a:off x="488794" y="2100077"/>
            <a:ext cx="15333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ZmqSource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&lt;FastReadout&gt;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37"/>
          <p:cNvSpPr/>
          <p:nvPr/>
        </p:nvSpPr>
        <p:spPr>
          <a:xfrm>
            <a:off x="340273" y="1011293"/>
            <a:ext cx="1211317" cy="514350"/>
          </a:xfrm>
          <a:prstGeom prst="flowChartMagneticDrum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"Fast" ZMQ</a:t>
            </a:r>
            <a:endParaRPr sz="1100"/>
          </a:p>
        </p:txBody>
      </p:sp>
      <p:sp>
        <p:nvSpPr>
          <p:cNvPr id="793" name="Google Shape;793;p37"/>
          <p:cNvSpPr/>
          <p:nvPr/>
        </p:nvSpPr>
        <p:spPr>
          <a:xfrm>
            <a:off x="4498427" y="2745499"/>
            <a:ext cx="1211317" cy="514350"/>
          </a:xfrm>
          <a:prstGeom prst="flowChartMagneticDrum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queue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794" name="Google Shape;794;p37"/>
          <p:cNvSpPr/>
          <p:nvPr/>
        </p:nvSpPr>
        <p:spPr>
          <a:xfrm>
            <a:off x="5978497" y="3161068"/>
            <a:ext cx="1323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HistProcessor: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JEventProcessor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37"/>
          <p:cNvSpPr/>
          <p:nvPr/>
        </p:nvSpPr>
        <p:spPr>
          <a:xfrm>
            <a:off x="4548413" y="845404"/>
            <a:ext cx="15333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HitFactory: 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JFactory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37"/>
          <p:cNvSpPr/>
          <p:nvPr/>
        </p:nvSpPr>
        <p:spPr>
          <a:xfrm>
            <a:off x="7182568" y="1673093"/>
            <a:ext cx="15333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TrackFactory: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JFactory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37"/>
          <p:cNvSpPr/>
          <p:nvPr/>
        </p:nvSpPr>
        <p:spPr>
          <a:xfrm>
            <a:off x="7872413" y="3158036"/>
            <a:ext cx="896022" cy="459486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Histogram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8" name="Google Shape;798;p37"/>
          <p:cNvCxnSpPr/>
          <p:nvPr/>
        </p:nvCxnSpPr>
        <p:spPr>
          <a:xfrm flipH="1" rot="10800000">
            <a:off x="3946224" y="3003389"/>
            <a:ext cx="554400" cy="3063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99" name="Google Shape;799;p37"/>
          <p:cNvCxnSpPr/>
          <p:nvPr/>
        </p:nvCxnSpPr>
        <p:spPr>
          <a:xfrm flipH="1" rot="-5400000">
            <a:off x="5555454" y="3106219"/>
            <a:ext cx="521700" cy="3243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0" name="Google Shape;800;p37"/>
          <p:cNvCxnSpPr/>
          <p:nvPr/>
        </p:nvCxnSpPr>
        <p:spPr>
          <a:xfrm flipH="1" rot="10800000">
            <a:off x="6586947" y="2392498"/>
            <a:ext cx="797400" cy="746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1" name="Google Shape;801;p37"/>
          <p:cNvCxnSpPr/>
          <p:nvPr/>
        </p:nvCxnSpPr>
        <p:spPr>
          <a:xfrm flipH="1" rot="-5400000">
            <a:off x="1203718" y="1605008"/>
            <a:ext cx="482100" cy="370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2" name="Google Shape;802;p37"/>
          <p:cNvCxnSpPr/>
          <p:nvPr/>
        </p:nvCxnSpPr>
        <p:spPr>
          <a:xfrm flipH="1" rot="5400000">
            <a:off x="8100431" y="1124846"/>
            <a:ext cx="542700" cy="437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03" name="Google Shape;803;p37"/>
          <p:cNvSpPr/>
          <p:nvPr/>
        </p:nvSpPr>
        <p:spPr>
          <a:xfrm>
            <a:off x="6584791" y="845402"/>
            <a:ext cx="15333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ClusterFactory:</a:t>
            </a:r>
            <a:endParaRPr sz="11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JFactory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804" name="Google Shape;804;p37"/>
          <p:cNvCxnSpPr/>
          <p:nvPr/>
        </p:nvCxnSpPr>
        <p:spPr>
          <a:xfrm rot="10800000">
            <a:off x="6070738" y="1157686"/>
            <a:ext cx="496500" cy="141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5" name="Google Shape;805;p37"/>
          <p:cNvCxnSpPr/>
          <p:nvPr/>
        </p:nvCxnSpPr>
        <p:spPr>
          <a:xfrm flipH="1" rot="10800000">
            <a:off x="7302964" y="3345204"/>
            <a:ext cx="574200" cy="194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6" name="Google Shape;806;p37"/>
          <p:cNvCxnSpPr/>
          <p:nvPr/>
        </p:nvCxnSpPr>
        <p:spPr>
          <a:xfrm>
            <a:off x="6120548" y="1043395"/>
            <a:ext cx="403500" cy="140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7" name="Google Shape;807;p37"/>
          <p:cNvCxnSpPr/>
          <p:nvPr/>
        </p:nvCxnSpPr>
        <p:spPr>
          <a:xfrm flipH="1" rot="-5400000">
            <a:off x="8147049" y="1046707"/>
            <a:ext cx="567600" cy="429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08" name="Google Shape;808;p37"/>
          <p:cNvCxnSpPr/>
          <p:nvPr/>
        </p:nvCxnSpPr>
        <p:spPr>
          <a:xfrm flipH="1">
            <a:off x="6786664" y="2462293"/>
            <a:ext cx="706800" cy="666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09" name="Google Shape;809;p37"/>
          <p:cNvSpPr/>
          <p:nvPr/>
        </p:nvSpPr>
        <p:spPr>
          <a:xfrm>
            <a:off x="455947" y="3118267"/>
            <a:ext cx="1533300" cy="32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SessionWindow</a:t>
            </a:r>
            <a:endParaRPr sz="1100"/>
          </a:p>
        </p:txBody>
      </p:sp>
      <p:sp>
        <p:nvSpPr>
          <p:cNvPr id="810" name="Google Shape;810;p37"/>
          <p:cNvSpPr/>
          <p:nvPr/>
        </p:nvSpPr>
        <p:spPr>
          <a:xfrm>
            <a:off x="2367516" y="3111696"/>
            <a:ext cx="1533300" cy="32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FixedWindow</a:t>
            </a:r>
            <a:endParaRPr sz="1100"/>
          </a:p>
        </p:txBody>
      </p:sp>
      <p:sp>
        <p:nvSpPr>
          <p:cNvPr id="811" name="Google Shape;811;p37"/>
          <p:cNvSpPr/>
          <p:nvPr/>
        </p:nvSpPr>
        <p:spPr>
          <a:xfrm>
            <a:off x="2367518" y="2119783"/>
            <a:ext cx="15333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ZmqSource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&lt;SlowReadout&gt;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37"/>
          <p:cNvSpPr/>
          <p:nvPr/>
        </p:nvSpPr>
        <p:spPr>
          <a:xfrm>
            <a:off x="2133601" y="978447"/>
            <a:ext cx="1296713" cy="501212"/>
          </a:xfrm>
          <a:prstGeom prst="flowChartMagneticDrum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"Slow" ZMQ</a:t>
            </a:r>
            <a:endParaRPr sz="1100"/>
          </a:p>
        </p:txBody>
      </p:sp>
      <p:cxnSp>
        <p:nvCxnSpPr>
          <p:cNvPr id="813" name="Google Shape;813;p37"/>
          <p:cNvCxnSpPr/>
          <p:nvPr/>
        </p:nvCxnSpPr>
        <p:spPr>
          <a:xfrm flipH="1" rot="-5400000">
            <a:off x="2635751" y="1585300"/>
            <a:ext cx="482100" cy="370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4" name="Google Shape;814;p37"/>
          <p:cNvCxnSpPr/>
          <p:nvPr/>
        </p:nvCxnSpPr>
        <p:spPr>
          <a:xfrm flipH="1" rot="-5400000">
            <a:off x="1082149" y="2863005"/>
            <a:ext cx="239100" cy="173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5" name="Google Shape;815;p37"/>
          <p:cNvCxnSpPr/>
          <p:nvPr/>
        </p:nvCxnSpPr>
        <p:spPr>
          <a:xfrm flipH="1" rot="-5400000">
            <a:off x="1151197" y="3529684"/>
            <a:ext cx="219300" cy="120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6" name="Google Shape;816;p37"/>
          <p:cNvCxnSpPr>
            <a:endCxn id="810" idx="1"/>
          </p:cNvCxnSpPr>
          <p:nvPr/>
        </p:nvCxnSpPr>
        <p:spPr>
          <a:xfrm rot="-5400000">
            <a:off x="1884366" y="3417846"/>
            <a:ext cx="627000" cy="3393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17" name="Google Shape;817;p37"/>
          <p:cNvSpPr/>
          <p:nvPr/>
        </p:nvSpPr>
        <p:spPr>
          <a:xfrm>
            <a:off x="455947" y="3702904"/>
            <a:ext cx="1533300" cy="32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EventTrigger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8" name="Google Shape;818;p37"/>
          <p:cNvCxnSpPr/>
          <p:nvPr/>
        </p:nvCxnSpPr>
        <p:spPr>
          <a:xfrm flipH="1" rot="-5400000">
            <a:off x="2937841" y="2866330"/>
            <a:ext cx="212700" cy="192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19" name="Google Shape;819;p37"/>
          <p:cNvCxnSpPr/>
          <p:nvPr/>
        </p:nvCxnSpPr>
        <p:spPr>
          <a:xfrm flipH="1" rot="10800000">
            <a:off x="1999026" y="2032503"/>
            <a:ext cx="5180700" cy="19362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820" name="Google Shape;820;p37"/>
          <p:cNvSpPr txBox="1"/>
          <p:nvPr>
            <p:ph type="title"/>
          </p:nvPr>
        </p:nvSpPr>
        <p:spPr>
          <a:xfrm>
            <a:off x="2061522" y="180400"/>
            <a:ext cx="3927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Streaming to JANA, with event building and software trigger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37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822" name="Google Shape;8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581" y="0"/>
            <a:ext cx="1172419" cy="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667425" cy="5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50" y="1110538"/>
            <a:ext cx="4324350" cy="3243263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JANA2 Scaling Tests (JLab + NERSC)</a:t>
            </a:r>
            <a:endParaRPr b="1" sz="28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830" name="Google Shape;830;p3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1" name="Google Shape;8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225" y="1084124"/>
            <a:ext cx="4324350" cy="32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38"/>
          <p:cNvSpPr txBox="1"/>
          <p:nvPr/>
        </p:nvSpPr>
        <p:spPr>
          <a:xfrm>
            <a:off x="3411675" y="4360175"/>
            <a:ext cx="29007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kinks indicate hardware boundaries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3" name="Google Shape;833;p38"/>
          <p:cNvCxnSpPr/>
          <p:nvPr/>
        </p:nvCxnSpPr>
        <p:spPr>
          <a:xfrm rot="10800000">
            <a:off x="1459175" y="2028250"/>
            <a:ext cx="3042300" cy="2356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34" name="Google Shape;834;p38"/>
          <p:cNvCxnSpPr/>
          <p:nvPr/>
        </p:nvCxnSpPr>
        <p:spPr>
          <a:xfrm rot="10800000">
            <a:off x="1692475" y="3319550"/>
            <a:ext cx="2801700" cy="1072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35" name="Google Shape;835;p38"/>
          <p:cNvCxnSpPr/>
          <p:nvPr/>
        </p:nvCxnSpPr>
        <p:spPr>
          <a:xfrm rot="10800000">
            <a:off x="2575375" y="3013150"/>
            <a:ext cx="1918800" cy="1349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36" name="Google Shape;836;p38"/>
          <p:cNvCxnSpPr/>
          <p:nvPr/>
        </p:nvCxnSpPr>
        <p:spPr>
          <a:xfrm rot="10800000">
            <a:off x="3392575" y="2940150"/>
            <a:ext cx="1123500" cy="1437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37" name="Google Shape;837;p38"/>
          <p:cNvSpPr txBox="1"/>
          <p:nvPr/>
        </p:nvSpPr>
        <p:spPr>
          <a:xfrm rot="2368453">
            <a:off x="1540159" y="2167201"/>
            <a:ext cx="889999" cy="2738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 thr.</a:t>
            </a:r>
            <a:endParaRPr i="1"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38"/>
          <p:cNvSpPr txBox="1"/>
          <p:nvPr/>
        </p:nvSpPr>
        <p:spPr>
          <a:xfrm rot="1502694">
            <a:off x="1366663" y="2873634"/>
            <a:ext cx="890089" cy="273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 thr.</a:t>
            </a:r>
            <a:endParaRPr i="1"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9" name="Google Shape;839;p38"/>
          <p:cNvCxnSpPr/>
          <p:nvPr/>
        </p:nvCxnSpPr>
        <p:spPr>
          <a:xfrm rot="10800000">
            <a:off x="1188975" y="2838050"/>
            <a:ext cx="3297900" cy="1532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40" name="Google Shape;840;p38"/>
          <p:cNvSpPr txBox="1"/>
          <p:nvPr/>
        </p:nvSpPr>
        <p:spPr>
          <a:xfrm rot="1215323">
            <a:off x="1976222" y="3345357"/>
            <a:ext cx="889935" cy="2737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68 thr.</a:t>
            </a:r>
            <a:endParaRPr i="1"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38"/>
          <p:cNvSpPr txBox="1"/>
          <p:nvPr/>
        </p:nvSpPr>
        <p:spPr>
          <a:xfrm rot="1957428">
            <a:off x="2516925" y="3167783"/>
            <a:ext cx="889782" cy="2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136 thr.</a:t>
            </a:r>
            <a:endParaRPr i="1"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38"/>
          <p:cNvSpPr txBox="1"/>
          <p:nvPr/>
        </p:nvSpPr>
        <p:spPr>
          <a:xfrm rot="3127095">
            <a:off x="3424053" y="3247364"/>
            <a:ext cx="890179" cy="2736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204 thr.</a:t>
            </a:r>
            <a:endParaRPr i="1"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38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844" name="Google Shape;84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1581" y="0"/>
            <a:ext cx="1172419" cy="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667425" cy="5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9"/>
          <p:cNvPicPr preferRelativeResize="0"/>
          <p:nvPr/>
        </p:nvPicPr>
        <p:blipFill rotWithShape="1">
          <a:blip r:embed="rId3">
            <a:alphaModFix amt="21000"/>
          </a:blip>
          <a:srcRect b="4949" l="0" r="0" t="19481"/>
          <a:stretch/>
        </p:blipFill>
        <p:spPr>
          <a:xfrm>
            <a:off x="1371125" y="0"/>
            <a:ext cx="583143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39"/>
          <p:cNvSpPr txBox="1"/>
          <p:nvPr>
            <p:ph type="title"/>
          </p:nvPr>
        </p:nvSpPr>
        <p:spPr>
          <a:xfrm>
            <a:off x="1761000" y="293775"/>
            <a:ext cx="51426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- JANA2</a:t>
            </a:r>
            <a:endParaRPr/>
          </a:p>
        </p:txBody>
      </p:sp>
      <p:sp>
        <p:nvSpPr>
          <p:cNvPr id="852" name="Google Shape;852;p39"/>
          <p:cNvSpPr txBox="1"/>
          <p:nvPr>
            <p:ph idx="1" type="body"/>
          </p:nvPr>
        </p:nvSpPr>
        <p:spPr>
          <a:xfrm>
            <a:off x="1303800" y="841775"/>
            <a:ext cx="7030500" cy="39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Multi-threaded C++ Framework</a:t>
            </a:r>
            <a:endParaRPr b="1"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Offline event reconstruction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Online Monitoring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Software (L3) trigger</a:t>
            </a:r>
            <a:br>
              <a:rPr b="1" lang="en" sz="1300"/>
            </a:b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Used for multiple projects</a:t>
            </a:r>
            <a:endParaRPr b="1"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GlueX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eJANA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BDX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Indra-Astra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CLAS12 SRO R&amp;D</a:t>
            </a:r>
            <a:br>
              <a:rPr b="1" lang="en" sz="1300"/>
            </a:b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Well suited for SRO applications</a:t>
            </a:r>
            <a:endParaRPr b="1"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Bridges Offline/Online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Data on demand</a:t>
            </a:r>
            <a:endParaRPr b="1"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Heterogeneous hardware support</a:t>
            </a:r>
            <a:endParaRPr b="1" sz="1300"/>
          </a:p>
        </p:txBody>
      </p:sp>
      <p:sp>
        <p:nvSpPr>
          <p:cNvPr id="853" name="Google Shape;853;p3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sp>
        <p:nvSpPr>
          <p:cNvPr id="854" name="Google Shape;854;p39"/>
          <p:cNvSpPr txBox="1"/>
          <p:nvPr/>
        </p:nvSpPr>
        <p:spPr>
          <a:xfrm>
            <a:off x="6190600" y="4318300"/>
            <a:ext cx="29172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1600"/>
              </a:spcAft>
              <a:buNone/>
            </a:pPr>
            <a:r>
              <a:rPr i="1" lang="en" sz="1200" u="sng">
                <a:solidFill>
                  <a:schemeClr val="accent5"/>
                </a:solidFill>
                <a:hlinkClick r:id="rId4"/>
              </a:rPr>
              <a:t>https://github.com/JeffersonLab/JANA2</a:t>
            </a:r>
            <a:endParaRPr i="1"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55" name="Google Shape;85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4861" y="3632873"/>
            <a:ext cx="568680" cy="5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39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857" name="Google Shape;8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1581" y="0"/>
            <a:ext cx="1172419" cy="5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667425" cy="5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125" y="0"/>
            <a:ext cx="12858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915425" cy="5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Components of an SRO System</a:t>
            </a:r>
            <a:endParaRPr/>
          </a:p>
        </p:txBody>
      </p:sp>
      <p:sp>
        <p:nvSpPr>
          <p:cNvPr id="345" name="Google Shape;345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sp>
        <p:nvSpPr>
          <p:cNvPr id="346" name="Google Shape;346;p22"/>
          <p:cNvSpPr txBox="1"/>
          <p:nvPr/>
        </p:nvSpPr>
        <p:spPr>
          <a:xfrm>
            <a:off x="3011560" y="1844925"/>
            <a:ext cx="10353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Interface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4284215" y="18449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7420525" y="18449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Recorder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9" name="Google Shape;349;p22"/>
          <p:cNvSpPr txBox="1"/>
          <p:nvPr/>
        </p:nvSpPr>
        <p:spPr>
          <a:xfrm>
            <a:off x="1568505" y="18449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Front End Electronics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0" name="Google Shape;350;p22"/>
          <p:cNvSpPr txBox="1"/>
          <p:nvPr/>
        </p:nvSpPr>
        <p:spPr>
          <a:xfrm>
            <a:off x="295850" y="1844925"/>
            <a:ext cx="10353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Detector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22"/>
          <p:cNvSpPr txBox="1"/>
          <p:nvPr/>
        </p:nvSpPr>
        <p:spPr>
          <a:xfrm>
            <a:off x="6195270" y="18449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2" name="Google Shape;352;p22"/>
          <p:cNvSpPr/>
          <p:nvPr/>
        </p:nvSpPr>
        <p:spPr>
          <a:xfrm>
            <a:off x="1378328" y="19950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2"/>
          <p:cNvSpPr/>
          <p:nvPr/>
        </p:nvSpPr>
        <p:spPr>
          <a:xfrm>
            <a:off x="2819404" y="19950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4094634" y="19950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"/>
          <p:cNvSpPr/>
          <p:nvPr/>
        </p:nvSpPr>
        <p:spPr>
          <a:xfrm>
            <a:off x="7225557" y="19950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2"/>
          <p:cNvSpPr/>
          <p:nvPr/>
        </p:nvSpPr>
        <p:spPr>
          <a:xfrm>
            <a:off x="5320557" y="19950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22"/>
          <p:cNvGrpSpPr/>
          <p:nvPr/>
        </p:nvGrpSpPr>
        <p:grpSpPr>
          <a:xfrm>
            <a:off x="5614150" y="2069025"/>
            <a:ext cx="385500" cy="67200"/>
            <a:chOff x="5385550" y="3059625"/>
            <a:chExt cx="385500" cy="67200"/>
          </a:xfrm>
        </p:grpSpPr>
        <p:sp>
          <p:nvSpPr>
            <p:cNvPr id="358" name="Google Shape;358;p22"/>
            <p:cNvSpPr/>
            <p:nvPr/>
          </p:nvSpPr>
          <p:spPr>
            <a:xfrm>
              <a:off x="53855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55379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56903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1" name="Google Shape;361;p22"/>
          <p:cNvSpPr/>
          <p:nvPr/>
        </p:nvSpPr>
        <p:spPr>
          <a:xfrm rot="-5400000">
            <a:off x="3482850" y="1967775"/>
            <a:ext cx="86700" cy="11505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 rot="-5400000">
            <a:off x="5686950" y="1059075"/>
            <a:ext cx="86700" cy="29679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 txBox="1"/>
          <p:nvPr/>
        </p:nvSpPr>
        <p:spPr>
          <a:xfrm>
            <a:off x="941300" y="2896025"/>
            <a:ext cx="19692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Software or dedicated hardware connected to FEE via Network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4" name="Google Shape;364;p22"/>
          <p:cNvCxnSpPr>
            <a:stCxn id="361" idx="1"/>
            <a:endCxn id="363" idx="3"/>
          </p:cNvCxnSpPr>
          <p:nvPr/>
        </p:nvCxnSpPr>
        <p:spPr>
          <a:xfrm rot="5400000">
            <a:off x="2813700" y="2683275"/>
            <a:ext cx="809400" cy="615600"/>
          </a:xfrm>
          <a:prstGeom prst="bentConnector2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5" name="Google Shape;365;p22"/>
          <p:cNvSpPr txBox="1"/>
          <p:nvPr/>
        </p:nvSpPr>
        <p:spPr>
          <a:xfrm>
            <a:off x="6213325" y="2819775"/>
            <a:ext cx="27222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zero suppression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hit filter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compression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software trigger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6" name="Google Shape;366;p22"/>
          <p:cNvCxnSpPr>
            <a:stCxn id="362" idx="1"/>
            <a:endCxn id="365" idx="1"/>
          </p:cNvCxnSpPr>
          <p:nvPr/>
        </p:nvCxnSpPr>
        <p:spPr>
          <a:xfrm flipH="1" rot="-5400000">
            <a:off x="5605200" y="2711475"/>
            <a:ext cx="733200" cy="483000"/>
          </a:xfrm>
          <a:prstGeom prst="bentConnector2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7" name="Google Shape;367;p22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0"/>
          <p:cNvSpPr txBox="1"/>
          <p:nvPr>
            <p:ph type="title"/>
          </p:nvPr>
        </p:nvSpPr>
        <p:spPr>
          <a:xfrm>
            <a:off x="1769350" y="1849800"/>
            <a:ext cx="5417700" cy="99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Backups</a:t>
            </a:r>
            <a:endParaRPr sz="4500"/>
          </a:p>
        </p:txBody>
      </p:sp>
      <p:sp>
        <p:nvSpPr>
          <p:cNvPr id="864" name="Google Shape;864;p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 Driving JLab SRO</a:t>
            </a:r>
            <a:endParaRPr/>
          </a:p>
        </p:txBody>
      </p:sp>
      <p:sp>
        <p:nvSpPr>
          <p:cNvPr id="870" name="Google Shape;870;p4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graphicFrame>
        <p:nvGraphicFramePr>
          <p:cNvPr id="871" name="Google Shape;871;p41"/>
          <p:cNvGraphicFramePr/>
          <p:nvPr/>
        </p:nvGraphicFramePr>
        <p:xfrm>
          <a:off x="1181650" y="120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{FC0B4C31-38D6-46C8-9DF9-C23A363E4C2E}</a:tableStyleId>
              </a:tblPr>
              <a:tblGrid>
                <a:gridCol w="885150"/>
                <a:gridCol w="935000"/>
                <a:gridCol w="963650"/>
                <a:gridCol w="1209025"/>
                <a:gridCol w="3550150"/>
              </a:tblGrid>
              <a:tr h="262925"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Experiment 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Conditions 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Rate 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Rate 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 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448025"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Moller 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Production/ integrated mode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1920Hz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130MB/s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be handled with the traditional DAQ.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</a:tr>
              <a:tr h="1176850"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EIC 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L=10</a:t>
                      </a:r>
                      <a:r>
                        <a:rPr baseline="30000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cm</a:t>
                      </a:r>
                      <a:r>
                        <a:rPr baseline="30000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baseline="30000"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</a:t>
                      </a:r>
                      <a:r>
                        <a:rPr lang="en" sz="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450-550kHz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 including background noise rates)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20-25GB/s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included vertex tracker that will generate ~240GB/s 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~10kHz/</a:t>
                      </a:r>
                      <a:r>
                        <a:rPr lang="en" sz="900"/>
                        <a:t>μ</a:t>
                      </a: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b, track multiplicity = ~5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8100" marR="38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JLAB EIC detector design will have millions of channels. Only non-vertex detectors combined will have ~1M channels plus vertex detector: estimated 20-50M channels. In total ~1000 ROC’s. Control nightmare (starting stopping a run). Streaming readout has less control requirements. 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</a:tr>
              <a:tr h="683550"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TIDIS 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rTPC hit rates enormous (~800KHz/pad)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4GB/s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match up super Bigbyte detected electrons with rTPC detected spectator protons is a big question. Conventional triggered DAQ will be challenged.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</a:tr>
              <a:tr h="524025"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SoLID 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sector GEM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30GB/s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separate DAQ’s each 1GB/s? How to combine GEM readout with other detectors? Handling GEM hits sharing adjacent sectors.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</a:tr>
              <a:tr h="237400">
                <a:tc>
                  <a:txBody>
                    <a:bodyPr/>
                    <a:lstStyle/>
                    <a:p>
                      <a:pPr indent="0" lvl="0" marL="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CLAS12 </a:t>
                      </a:r>
                      <a:endParaRPr b="1" sz="1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Phase 2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100KHz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5-7GB/s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381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2"/>
          <p:cNvSpPr txBox="1"/>
          <p:nvPr>
            <p:ph type="title"/>
          </p:nvPr>
        </p:nvSpPr>
        <p:spPr>
          <a:xfrm>
            <a:off x="1914200" y="272225"/>
            <a:ext cx="4661400" cy="5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TriDAS Testing</a:t>
            </a:r>
            <a:endParaRPr/>
          </a:p>
        </p:txBody>
      </p:sp>
      <p:sp>
        <p:nvSpPr>
          <p:cNvPr id="877" name="Google Shape;877;p42"/>
          <p:cNvSpPr txBox="1"/>
          <p:nvPr>
            <p:ph idx="1" type="body"/>
          </p:nvPr>
        </p:nvSpPr>
        <p:spPr>
          <a:xfrm>
            <a:off x="1056750" y="1080350"/>
            <a:ext cx="7030500" cy="21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TriDAS system testing in Experimental Halls B and D at JLab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Existing Flash-ADC systems using VTP module with high speed VXS interconnects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Multiple testbeds currently available (Sergey B.)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Supports multi-node, multi-process and multi-threaded scaling options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integrated JANA2 for triggering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Only preliminary testing done so far at JLab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expect more stress testing over coming months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 issues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System designed for deep sea neutrino experiments (how well does it scale?)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Overall process management</a:t>
            </a:r>
            <a:endParaRPr/>
          </a:p>
        </p:txBody>
      </p:sp>
      <p:sp>
        <p:nvSpPr>
          <p:cNvPr id="878" name="Google Shape;878;p4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grpSp>
        <p:nvGrpSpPr>
          <p:cNvPr id="879" name="Google Shape;879;p42"/>
          <p:cNvGrpSpPr/>
          <p:nvPr/>
        </p:nvGrpSpPr>
        <p:grpSpPr>
          <a:xfrm>
            <a:off x="1262525" y="3852550"/>
            <a:ext cx="1124275" cy="293700"/>
            <a:chOff x="271925" y="3852550"/>
            <a:chExt cx="1124275" cy="293700"/>
          </a:xfrm>
        </p:grpSpPr>
        <p:sp>
          <p:nvSpPr>
            <p:cNvPr id="880" name="Google Shape;880;p42"/>
            <p:cNvSpPr/>
            <p:nvPr/>
          </p:nvSpPr>
          <p:spPr>
            <a:xfrm rot="5400000">
              <a:off x="701075" y="3451300"/>
              <a:ext cx="265800" cy="1124100"/>
            </a:xfrm>
            <a:prstGeom prst="cube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2"/>
            <p:cNvSpPr txBox="1"/>
            <p:nvPr/>
          </p:nvSpPr>
          <p:spPr>
            <a:xfrm>
              <a:off x="495600" y="3852550"/>
              <a:ext cx="900600" cy="27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Nunito"/>
                  <a:ea typeface="Nunito"/>
                  <a:cs typeface="Nunito"/>
                  <a:sym typeface="Nunito"/>
                </a:rPr>
                <a:t>VTP (left)</a:t>
              </a:r>
              <a:endParaRPr b="1" sz="10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82" name="Google Shape;882;p42"/>
          <p:cNvGrpSpPr/>
          <p:nvPr/>
        </p:nvGrpSpPr>
        <p:grpSpPr>
          <a:xfrm>
            <a:off x="1263834" y="4077475"/>
            <a:ext cx="1124100" cy="293698"/>
            <a:chOff x="271925" y="3852552"/>
            <a:chExt cx="1124100" cy="293698"/>
          </a:xfrm>
        </p:grpSpPr>
        <p:sp>
          <p:nvSpPr>
            <p:cNvPr id="883" name="Google Shape;883;p42"/>
            <p:cNvSpPr/>
            <p:nvPr/>
          </p:nvSpPr>
          <p:spPr>
            <a:xfrm rot="5400000">
              <a:off x="701075" y="3451300"/>
              <a:ext cx="265800" cy="1124100"/>
            </a:xfrm>
            <a:prstGeom prst="cube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2"/>
            <p:cNvSpPr txBox="1"/>
            <p:nvPr/>
          </p:nvSpPr>
          <p:spPr>
            <a:xfrm>
              <a:off x="494291" y="3852552"/>
              <a:ext cx="870300" cy="27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latin typeface="Nunito"/>
                  <a:ea typeface="Nunito"/>
                  <a:cs typeface="Nunito"/>
                  <a:sym typeface="Nunito"/>
                </a:rPr>
                <a:t>VTP (right)</a:t>
              </a:r>
              <a:endParaRPr b="1" sz="10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85" name="Google Shape;885;p42"/>
          <p:cNvGrpSpPr/>
          <p:nvPr/>
        </p:nvGrpSpPr>
        <p:grpSpPr>
          <a:xfrm>
            <a:off x="2846025" y="3917978"/>
            <a:ext cx="1190700" cy="393600"/>
            <a:chOff x="1855425" y="3717229"/>
            <a:chExt cx="1190700" cy="393600"/>
          </a:xfrm>
        </p:grpSpPr>
        <p:sp>
          <p:nvSpPr>
            <p:cNvPr id="886" name="Google Shape;886;p42"/>
            <p:cNvSpPr/>
            <p:nvPr/>
          </p:nvSpPr>
          <p:spPr>
            <a:xfrm flipH="1" rot="10800000">
              <a:off x="1855425" y="3717229"/>
              <a:ext cx="1190700" cy="393600"/>
            </a:xfrm>
            <a:prstGeom prst="cube">
              <a:avLst>
                <a:gd fmla="val 25000" name="adj"/>
              </a:avLst>
            </a:prstGeom>
            <a:solidFill>
              <a:srgbClr val="674EA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2"/>
            <p:cNvSpPr txBox="1"/>
            <p:nvPr/>
          </p:nvSpPr>
          <p:spPr>
            <a:xfrm>
              <a:off x="1855425" y="3730201"/>
              <a:ext cx="10818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coda_sro</a:t>
              </a: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88" name="Google Shape;888;p42"/>
          <p:cNvGrpSpPr/>
          <p:nvPr/>
        </p:nvGrpSpPr>
        <p:grpSpPr>
          <a:xfrm>
            <a:off x="4924975" y="4623775"/>
            <a:ext cx="682800" cy="320400"/>
            <a:chOff x="3408750" y="3294175"/>
            <a:chExt cx="682800" cy="320400"/>
          </a:xfrm>
        </p:grpSpPr>
        <p:sp>
          <p:nvSpPr>
            <p:cNvPr id="889" name="Google Shape;889;p42"/>
            <p:cNvSpPr/>
            <p:nvPr/>
          </p:nvSpPr>
          <p:spPr>
            <a:xfrm>
              <a:off x="3529500" y="3294175"/>
              <a:ext cx="441300" cy="265800"/>
            </a:xfrm>
            <a:prstGeom prst="can">
              <a:avLst>
                <a:gd fmla="val 25000" name="adj"/>
              </a:avLst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2"/>
            <p:cNvSpPr txBox="1"/>
            <p:nvPr/>
          </p:nvSpPr>
          <p:spPr>
            <a:xfrm>
              <a:off x="3408750" y="3294175"/>
              <a:ext cx="6828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Nunito"/>
                  <a:ea typeface="Nunito"/>
                  <a:cs typeface="Nunito"/>
                  <a:sym typeface="Nunito"/>
                </a:rPr>
                <a:t>HM</a:t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91" name="Google Shape;891;p42"/>
          <p:cNvGrpSpPr/>
          <p:nvPr/>
        </p:nvGrpSpPr>
        <p:grpSpPr>
          <a:xfrm>
            <a:off x="4924975" y="4395175"/>
            <a:ext cx="682800" cy="320400"/>
            <a:chOff x="3408750" y="3294175"/>
            <a:chExt cx="682800" cy="320400"/>
          </a:xfrm>
        </p:grpSpPr>
        <p:sp>
          <p:nvSpPr>
            <p:cNvPr id="892" name="Google Shape;892;p42"/>
            <p:cNvSpPr/>
            <p:nvPr/>
          </p:nvSpPr>
          <p:spPr>
            <a:xfrm>
              <a:off x="3529500" y="3294175"/>
              <a:ext cx="441300" cy="265800"/>
            </a:xfrm>
            <a:prstGeom prst="can">
              <a:avLst>
                <a:gd fmla="val 25000" name="adj"/>
              </a:avLst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2"/>
            <p:cNvSpPr txBox="1"/>
            <p:nvPr/>
          </p:nvSpPr>
          <p:spPr>
            <a:xfrm>
              <a:off x="3408750" y="3294175"/>
              <a:ext cx="6828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Nunito"/>
                  <a:ea typeface="Nunito"/>
                  <a:cs typeface="Nunito"/>
                  <a:sym typeface="Nunito"/>
                </a:rPr>
                <a:t>HM</a:t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94" name="Google Shape;894;p42"/>
          <p:cNvGrpSpPr/>
          <p:nvPr/>
        </p:nvGrpSpPr>
        <p:grpSpPr>
          <a:xfrm>
            <a:off x="4924975" y="4166575"/>
            <a:ext cx="682800" cy="320400"/>
            <a:chOff x="3408750" y="3294175"/>
            <a:chExt cx="682800" cy="320400"/>
          </a:xfrm>
        </p:grpSpPr>
        <p:sp>
          <p:nvSpPr>
            <p:cNvPr id="895" name="Google Shape;895;p42"/>
            <p:cNvSpPr/>
            <p:nvPr/>
          </p:nvSpPr>
          <p:spPr>
            <a:xfrm>
              <a:off x="3529500" y="3294175"/>
              <a:ext cx="441300" cy="265800"/>
            </a:xfrm>
            <a:prstGeom prst="can">
              <a:avLst>
                <a:gd fmla="val 25000" name="adj"/>
              </a:avLst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2"/>
            <p:cNvSpPr txBox="1"/>
            <p:nvPr/>
          </p:nvSpPr>
          <p:spPr>
            <a:xfrm>
              <a:off x="3408750" y="3294175"/>
              <a:ext cx="6828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Nunito"/>
                  <a:ea typeface="Nunito"/>
                  <a:cs typeface="Nunito"/>
                  <a:sym typeface="Nunito"/>
                </a:rPr>
                <a:t>HM</a:t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897" name="Google Shape;897;p42"/>
          <p:cNvGrpSpPr/>
          <p:nvPr/>
        </p:nvGrpSpPr>
        <p:grpSpPr>
          <a:xfrm>
            <a:off x="4924975" y="3937975"/>
            <a:ext cx="682800" cy="320400"/>
            <a:chOff x="3408750" y="3294175"/>
            <a:chExt cx="682800" cy="320400"/>
          </a:xfrm>
        </p:grpSpPr>
        <p:sp>
          <p:nvSpPr>
            <p:cNvPr id="898" name="Google Shape;898;p42"/>
            <p:cNvSpPr/>
            <p:nvPr/>
          </p:nvSpPr>
          <p:spPr>
            <a:xfrm>
              <a:off x="3529500" y="3294175"/>
              <a:ext cx="441300" cy="265800"/>
            </a:xfrm>
            <a:prstGeom prst="can">
              <a:avLst>
                <a:gd fmla="val 25000" name="adj"/>
              </a:avLst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2"/>
            <p:cNvSpPr txBox="1"/>
            <p:nvPr/>
          </p:nvSpPr>
          <p:spPr>
            <a:xfrm>
              <a:off x="3408750" y="3294175"/>
              <a:ext cx="6828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Nunito"/>
                  <a:ea typeface="Nunito"/>
                  <a:cs typeface="Nunito"/>
                  <a:sym typeface="Nunito"/>
                </a:rPr>
                <a:t>HM</a:t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00" name="Google Shape;900;p42"/>
          <p:cNvGrpSpPr/>
          <p:nvPr/>
        </p:nvGrpSpPr>
        <p:grpSpPr>
          <a:xfrm>
            <a:off x="4924975" y="3709375"/>
            <a:ext cx="682800" cy="320400"/>
            <a:chOff x="3408750" y="3294175"/>
            <a:chExt cx="682800" cy="320400"/>
          </a:xfrm>
        </p:grpSpPr>
        <p:sp>
          <p:nvSpPr>
            <p:cNvPr id="901" name="Google Shape;901;p42"/>
            <p:cNvSpPr/>
            <p:nvPr/>
          </p:nvSpPr>
          <p:spPr>
            <a:xfrm>
              <a:off x="3529500" y="3294175"/>
              <a:ext cx="441300" cy="265800"/>
            </a:xfrm>
            <a:prstGeom prst="can">
              <a:avLst>
                <a:gd fmla="val 25000" name="adj"/>
              </a:avLst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2"/>
            <p:cNvSpPr txBox="1"/>
            <p:nvPr/>
          </p:nvSpPr>
          <p:spPr>
            <a:xfrm>
              <a:off x="3408750" y="3294175"/>
              <a:ext cx="6828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Nunito"/>
                  <a:ea typeface="Nunito"/>
                  <a:cs typeface="Nunito"/>
                  <a:sym typeface="Nunito"/>
                </a:rPr>
                <a:t>HM</a:t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03" name="Google Shape;903;p42"/>
          <p:cNvGrpSpPr/>
          <p:nvPr/>
        </p:nvGrpSpPr>
        <p:grpSpPr>
          <a:xfrm>
            <a:off x="4924975" y="3480775"/>
            <a:ext cx="682800" cy="320400"/>
            <a:chOff x="3408750" y="3294175"/>
            <a:chExt cx="682800" cy="320400"/>
          </a:xfrm>
        </p:grpSpPr>
        <p:sp>
          <p:nvSpPr>
            <p:cNvPr id="904" name="Google Shape;904;p42"/>
            <p:cNvSpPr/>
            <p:nvPr/>
          </p:nvSpPr>
          <p:spPr>
            <a:xfrm>
              <a:off x="3529500" y="3294175"/>
              <a:ext cx="441300" cy="265800"/>
            </a:xfrm>
            <a:prstGeom prst="can">
              <a:avLst>
                <a:gd fmla="val 25000" name="adj"/>
              </a:avLst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2"/>
            <p:cNvSpPr txBox="1"/>
            <p:nvPr/>
          </p:nvSpPr>
          <p:spPr>
            <a:xfrm>
              <a:off x="3408750" y="3294175"/>
              <a:ext cx="6828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Nunito"/>
                  <a:ea typeface="Nunito"/>
                  <a:cs typeface="Nunito"/>
                  <a:sym typeface="Nunito"/>
                </a:rPr>
                <a:t>HM</a:t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06" name="Google Shape;906;p42"/>
          <p:cNvGrpSpPr/>
          <p:nvPr/>
        </p:nvGrpSpPr>
        <p:grpSpPr>
          <a:xfrm>
            <a:off x="4924975" y="3252175"/>
            <a:ext cx="682800" cy="320400"/>
            <a:chOff x="3408750" y="3294175"/>
            <a:chExt cx="682800" cy="320400"/>
          </a:xfrm>
        </p:grpSpPr>
        <p:sp>
          <p:nvSpPr>
            <p:cNvPr id="907" name="Google Shape;907;p42"/>
            <p:cNvSpPr/>
            <p:nvPr/>
          </p:nvSpPr>
          <p:spPr>
            <a:xfrm>
              <a:off x="3529500" y="3294175"/>
              <a:ext cx="441300" cy="265800"/>
            </a:xfrm>
            <a:prstGeom prst="can">
              <a:avLst>
                <a:gd fmla="val 25000" name="adj"/>
              </a:avLst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2"/>
            <p:cNvSpPr txBox="1"/>
            <p:nvPr/>
          </p:nvSpPr>
          <p:spPr>
            <a:xfrm>
              <a:off x="3408750" y="3294175"/>
              <a:ext cx="6828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Nunito"/>
                  <a:ea typeface="Nunito"/>
                  <a:cs typeface="Nunito"/>
                  <a:sym typeface="Nunito"/>
                </a:rPr>
                <a:t>HM</a:t>
              </a:r>
              <a:endParaRPr sz="11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09" name="Google Shape;909;p42"/>
          <p:cNvGrpSpPr/>
          <p:nvPr/>
        </p:nvGrpSpPr>
        <p:grpSpPr>
          <a:xfrm>
            <a:off x="6523150" y="4619913"/>
            <a:ext cx="616500" cy="284325"/>
            <a:chOff x="5227750" y="3208375"/>
            <a:chExt cx="616500" cy="284325"/>
          </a:xfrm>
        </p:grpSpPr>
        <p:sp>
          <p:nvSpPr>
            <p:cNvPr id="910" name="Google Shape;910;p42"/>
            <p:cNvSpPr/>
            <p:nvPr/>
          </p:nvSpPr>
          <p:spPr>
            <a:xfrm>
              <a:off x="5227750" y="3208375"/>
              <a:ext cx="616500" cy="272400"/>
            </a:xfrm>
            <a:prstGeom prst="cube">
              <a:avLst>
                <a:gd fmla="val 25000" name="adj"/>
              </a:avLst>
            </a:prstGeom>
            <a:solidFill>
              <a:srgbClr val="CC412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2"/>
            <p:cNvSpPr txBox="1"/>
            <p:nvPr/>
          </p:nvSpPr>
          <p:spPr>
            <a:xfrm>
              <a:off x="5227750" y="3271600"/>
              <a:ext cx="5487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TCPU</a:t>
              </a:r>
              <a:endParaRPr b="1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12" name="Google Shape;912;p42"/>
          <p:cNvGrpSpPr/>
          <p:nvPr/>
        </p:nvGrpSpPr>
        <p:grpSpPr>
          <a:xfrm>
            <a:off x="6523150" y="4391313"/>
            <a:ext cx="616500" cy="284325"/>
            <a:chOff x="5227750" y="3208375"/>
            <a:chExt cx="616500" cy="284325"/>
          </a:xfrm>
        </p:grpSpPr>
        <p:sp>
          <p:nvSpPr>
            <p:cNvPr id="913" name="Google Shape;913;p42"/>
            <p:cNvSpPr/>
            <p:nvPr/>
          </p:nvSpPr>
          <p:spPr>
            <a:xfrm>
              <a:off x="5227750" y="3208375"/>
              <a:ext cx="616500" cy="272400"/>
            </a:xfrm>
            <a:prstGeom prst="cube">
              <a:avLst>
                <a:gd fmla="val 25000" name="adj"/>
              </a:avLst>
            </a:prstGeom>
            <a:solidFill>
              <a:srgbClr val="CC412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2"/>
            <p:cNvSpPr txBox="1"/>
            <p:nvPr/>
          </p:nvSpPr>
          <p:spPr>
            <a:xfrm>
              <a:off x="5227750" y="3271600"/>
              <a:ext cx="5487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TCPU</a:t>
              </a:r>
              <a:endParaRPr b="1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15" name="Google Shape;915;p42"/>
          <p:cNvGrpSpPr/>
          <p:nvPr/>
        </p:nvGrpSpPr>
        <p:grpSpPr>
          <a:xfrm>
            <a:off x="6523150" y="4162713"/>
            <a:ext cx="616500" cy="284325"/>
            <a:chOff x="5227750" y="3208375"/>
            <a:chExt cx="616500" cy="284325"/>
          </a:xfrm>
        </p:grpSpPr>
        <p:sp>
          <p:nvSpPr>
            <p:cNvPr id="916" name="Google Shape;916;p42"/>
            <p:cNvSpPr/>
            <p:nvPr/>
          </p:nvSpPr>
          <p:spPr>
            <a:xfrm>
              <a:off x="5227750" y="3208375"/>
              <a:ext cx="616500" cy="272400"/>
            </a:xfrm>
            <a:prstGeom prst="cube">
              <a:avLst>
                <a:gd fmla="val 25000" name="adj"/>
              </a:avLst>
            </a:prstGeom>
            <a:solidFill>
              <a:srgbClr val="CC412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2"/>
            <p:cNvSpPr txBox="1"/>
            <p:nvPr/>
          </p:nvSpPr>
          <p:spPr>
            <a:xfrm>
              <a:off x="5227750" y="3271600"/>
              <a:ext cx="5487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TCPU</a:t>
              </a:r>
              <a:endParaRPr b="1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18" name="Google Shape;918;p42"/>
          <p:cNvGrpSpPr/>
          <p:nvPr/>
        </p:nvGrpSpPr>
        <p:grpSpPr>
          <a:xfrm>
            <a:off x="6523150" y="3934113"/>
            <a:ext cx="616500" cy="284325"/>
            <a:chOff x="5227750" y="3208375"/>
            <a:chExt cx="616500" cy="284325"/>
          </a:xfrm>
        </p:grpSpPr>
        <p:sp>
          <p:nvSpPr>
            <p:cNvPr id="919" name="Google Shape;919;p42"/>
            <p:cNvSpPr/>
            <p:nvPr/>
          </p:nvSpPr>
          <p:spPr>
            <a:xfrm>
              <a:off x="5227750" y="3208375"/>
              <a:ext cx="616500" cy="272400"/>
            </a:xfrm>
            <a:prstGeom prst="cube">
              <a:avLst>
                <a:gd fmla="val 25000" name="adj"/>
              </a:avLst>
            </a:prstGeom>
            <a:solidFill>
              <a:srgbClr val="CC412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2"/>
            <p:cNvSpPr txBox="1"/>
            <p:nvPr/>
          </p:nvSpPr>
          <p:spPr>
            <a:xfrm>
              <a:off x="5227750" y="3271600"/>
              <a:ext cx="5487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TCPU</a:t>
              </a:r>
              <a:endParaRPr b="1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21" name="Google Shape;921;p42"/>
          <p:cNvGrpSpPr/>
          <p:nvPr/>
        </p:nvGrpSpPr>
        <p:grpSpPr>
          <a:xfrm>
            <a:off x="6523150" y="3705513"/>
            <a:ext cx="616500" cy="284325"/>
            <a:chOff x="5227750" y="3208375"/>
            <a:chExt cx="616500" cy="284325"/>
          </a:xfrm>
        </p:grpSpPr>
        <p:sp>
          <p:nvSpPr>
            <p:cNvPr id="922" name="Google Shape;922;p42"/>
            <p:cNvSpPr/>
            <p:nvPr/>
          </p:nvSpPr>
          <p:spPr>
            <a:xfrm>
              <a:off x="5227750" y="3208375"/>
              <a:ext cx="616500" cy="272400"/>
            </a:xfrm>
            <a:prstGeom prst="cube">
              <a:avLst>
                <a:gd fmla="val 25000" name="adj"/>
              </a:avLst>
            </a:prstGeom>
            <a:solidFill>
              <a:srgbClr val="CC412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2"/>
            <p:cNvSpPr txBox="1"/>
            <p:nvPr/>
          </p:nvSpPr>
          <p:spPr>
            <a:xfrm>
              <a:off x="5227750" y="3271600"/>
              <a:ext cx="5487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TCPU</a:t>
              </a:r>
              <a:endParaRPr b="1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24" name="Google Shape;924;p42"/>
          <p:cNvGrpSpPr/>
          <p:nvPr/>
        </p:nvGrpSpPr>
        <p:grpSpPr>
          <a:xfrm>
            <a:off x="6523150" y="3476913"/>
            <a:ext cx="616500" cy="284325"/>
            <a:chOff x="5227750" y="3208375"/>
            <a:chExt cx="616500" cy="284325"/>
          </a:xfrm>
        </p:grpSpPr>
        <p:sp>
          <p:nvSpPr>
            <p:cNvPr id="925" name="Google Shape;925;p42"/>
            <p:cNvSpPr/>
            <p:nvPr/>
          </p:nvSpPr>
          <p:spPr>
            <a:xfrm>
              <a:off x="5227750" y="3208375"/>
              <a:ext cx="616500" cy="272400"/>
            </a:xfrm>
            <a:prstGeom prst="cube">
              <a:avLst>
                <a:gd fmla="val 25000" name="adj"/>
              </a:avLst>
            </a:prstGeom>
            <a:solidFill>
              <a:srgbClr val="CC412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2"/>
            <p:cNvSpPr txBox="1"/>
            <p:nvPr/>
          </p:nvSpPr>
          <p:spPr>
            <a:xfrm>
              <a:off x="5227750" y="3271600"/>
              <a:ext cx="5487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TCPU</a:t>
              </a:r>
              <a:endParaRPr b="1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27" name="Google Shape;927;p42"/>
          <p:cNvGrpSpPr/>
          <p:nvPr/>
        </p:nvGrpSpPr>
        <p:grpSpPr>
          <a:xfrm>
            <a:off x="6523150" y="3248313"/>
            <a:ext cx="616500" cy="284325"/>
            <a:chOff x="5227750" y="3208375"/>
            <a:chExt cx="616500" cy="284325"/>
          </a:xfrm>
        </p:grpSpPr>
        <p:sp>
          <p:nvSpPr>
            <p:cNvPr id="928" name="Google Shape;928;p42"/>
            <p:cNvSpPr/>
            <p:nvPr/>
          </p:nvSpPr>
          <p:spPr>
            <a:xfrm>
              <a:off x="5227750" y="3208375"/>
              <a:ext cx="616500" cy="272400"/>
            </a:xfrm>
            <a:prstGeom prst="cube">
              <a:avLst>
                <a:gd fmla="val 25000" name="adj"/>
              </a:avLst>
            </a:prstGeom>
            <a:solidFill>
              <a:srgbClr val="CC412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2"/>
            <p:cNvSpPr txBox="1"/>
            <p:nvPr/>
          </p:nvSpPr>
          <p:spPr>
            <a:xfrm>
              <a:off x="5227750" y="3271600"/>
              <a:ext cx="548700" cy="22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TCPU</a:t>
              </a:r>
              <a:endParaRPr b="1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930" name="Google Shape;930;p42"/>
          <p:cNvCxnSpPr>
            <a:stCxn id="884" idx="3"/>
            <a:endCxn id="887" idx="1"/>
          </p:cNvCxnSpPr>
          <p:nvPr/>
        </p:nvCxnSpPr>
        <p:spPr>
          <a:xfrm flipH="1" rot="10800000">
            <a:off x="2356500" y="4063825"/>
            <a:ext cx="489600" cy="14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1" name="Google Shape;931;p42"/>
          <p:cNvCxnSpPr>
            <a:stCxn id="881" idx="3"/>
            <a:endCxn id="887" idx="1"/>
          </p:cNvCxnSpPr>
          <p:nvPr/>
        </p:nvCxnSpPr>
        <p:spPr>
          <a:xfrm>
            <a:off x="2386800" y="3988600"/>
            <a:ext cx="459300" cy="7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2" name="Google Shape;932;p42"/>
          <p:cNvCxnSpPr>
            <a:stCxn id="887" idx="3"/>
            <a:endCxn id="908" idx="1"/>
          </p:cNvCxnSpPr>
          <p:nvPr/>
        </p:nvCxnSpPr>
        <p:spPr>
          <a:xfrm flipH="1" rot="10800000">
            <a:off x="3927825" y="3412249"/>
            <a:ext cx="997200" cy="65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3" name="Google Shape;933;p42"/>
          <p:cNvCxnSpPr>
            <a:stCxn id="887" idx="3"/>
            <a:endCxn id="905" idx="1"/>
          </p:cNvCxnSpPr>
          <p:nvPr/>
        </p:nvCxnSpPr>
        <p:spPr>
          <a:xfrm flipH="1" rot="10800000">
            <a:off x="3927825" y="3640849"/>
            <a:ext cx="997200" cy="4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4" name="Google Shape;934;p42"/>
          <p:cNvCxnSpPr>
            <a:stCxn id="887" idx="3"/>
            <a:endCxn id="902" idx="1"/>
          </p:cNvCxnSpPr>
          <p:nvPr/>
        </p:nvCxnSpPr>
        <p:spPr>
          <a:xfrm flipH="1" rot="10800000">
            <a:off x="3927825" y="3869449"/>
            <a:ext cx="997200" cy="19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5" name="Google Shape;935;p42"/>
          <p:cNvCxnSpPr>
            <a:stCxn id="887" idx="3"/>
            <a:endCxn id="899" idx="1"/>
          </p:cNvCxnSpPr>
          <p:nvPr/>
        </p:nvCxnSpPr>
        <p:spPr>
          <a:xfrm>
            <a:off x="3927825" y="4063849"/>
            <a:ext cx="997200" cy="3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6" name="Google Shape;936;p42"/>
          <p:cNvCxnSpPr>
            <a:stCxn id="887" idx="3"/>
            <a:endCxn id="896" idx="1"/>
          </p:cNvCxnSpPr>
          <p:nvPr/>
        </p:nvCxnSpPr>
        <p:spPr>
          <a:xfrm>
            <a:off x="3927825" y="4063849"/>
            <a:ext cx="997200" cy="26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7" name="Google Shape;937;p42"/>
          <p:cNvCxnSpPr>
            <a:stCxn id="887" idx="3"/>
            <a:endCxn id="893" idx="1"/>
          </p:cNvCxnSpPr>
          <p:nvPr/>
        </p:nvCxnSpPr>
        <p:spPr>
          <a:xfrm>
            <a:off x="3927825" y="4063849"/>
            <a:ext cx="997200" cy="49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8" name="Google Shape;938;p42"/>
          <p:cNvCxnSpPr>
            <a:stCxn id="887" idx="3"/>
            <a:endCxn id="890" idx="1"/>
          </p:cNvCxnSpPr>
          <p:nvPr/>
        </p:nvCxnSpPr>
        <p:spPr>
          <a:xfrm>
            <a:off x="3927825" y="4063849"/>
            <a:ext cx="997200" cy="72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9" name="Google Shape;939;p42"/>
          <p:cNvCxnSpPr>
            <a:stCxn id="908" idx="3"/>
            <a:endCxn id="929" idx="1"/>
          </p:cNvCxnSpPr>
          <p:nvPr/>
        </p:nvCxnSpPr>
        <p:spPr>
          <a:xfrm>
            <a:off x="5607775" y="3412375"/>
            <a:ext cx="9153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0" name="Google Shape;940;p42"/>
          <p:cNvCxnSpPr>
            <a:stCxn id="908" idx="3"/>
            <a:endCxn id="926" idx="1"/>
          </p:cNvCxnSpPr>
          <p:nvPr/>
        </p:nvCxnSpPr>
        <p:spPr>
          <a:xfrm>
            <a:off x="5607775" y="3412375"/>
            <a:ext cx="91530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1" name="Google Shape;941;p42"/>
          <p:cNvCxnSpPr>
            <a:stCxn id="908" idx="3"/>
            <a:endCxn id="923" idx="1"/>
          </p:cNvCxnSpPr>
          <p:nvPr/>
        </p:nvCxnSpPr>
        <p:spPr>
          <a:xfrm>
            <a:off x="5607775" y="3412375"/>
            <a:ext cx="915300" cy="4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2" name="Google Shape;942;p42"/>
          <p:cNvCxnSpPr>
            <a:stCxn id="908" idx="3"/>
            <a:endCxn id="920" idx="1"/>
          </p:cNvCxnSpPr>
          <p:nvPr/>
        </p:nvCxnSpPr>
        <p:spPr>
          <a:xfrm>
            <a:off x="5607775" y="3412375"/>
            <a:ext cx="915300" cy="6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3" name="Google Shape;943;p42"/>
          <p:cNvCxnSpPr>
            <a:stCxn id="908" idx="3"/>
            <a:endCxn id="917" idx="1"/>
          </p:cNvCxnSpPr>
          <p:nvPr/>
        </p:nvCxnSpPr>
        <p:spPr>
          <a:xfrm>
            <a:off x="5607775" y="3412375"/>
            <a:ext cx="915300" cy="92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4" name="Google Shape;944;p42"/>
          <p:cNvCxnSpPr>
            <a:stCxn id="908" idx="3"/>
            <a:endCxn id="914" idx="1"/>
          </p:cNvCxnSpPr>
          <p:nvPr/>
        </p:nvCxnSpPr>
        <p:spPr>
          <a:xfrm>
            <a:off x="5607775" y="3412375"/>
            <a:ext cx="915300" cy="115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5" name="Google Shape;945;p42"/>
          <p:cNvCxnSpPr>
            <a:stCxn id="908" idx="3"/>
            <a:endCxn id="911" idx="1"/>
          </p:cNvCxnSpPr>
          <p:nvPr/>
        </p:nvCxnSpPr>
        <p:spPr>
          <a:xfrm>
            <a:off x="5607775" y="3412375"/>
            <a:ext cx="915300" cy="138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6" name="Google Shape;946;p42"/>
          <p:cNvCxnSpPr>
            <a:stCxn id="905" idx="3"/>
            <a:endCxn id="929" idx="1"/>
          </p:cNvCxnSpPr>
          <p:nvPr/>
        </p:nvCxnSpPr>
        <p:spPr>
          <a:xfrm flipH="1" rot="10800000">
            <a:off x="5607775" y="3421975"/>
            <a:ext cx="9153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7" name="Google Shape;947;p42"/>
          <p:cNvCxnSpPr>
            <a:endCxn id="926" idx="1"/>
          </p:cNvCxnSpPr>
          <p:nvPr/>
        </p:nvCxnSpPr>
        <p:spPr>
          <a:xfrm>
            <a:off x="5601850" y="3632688"/>
            <a:ext cx="921300" cy="1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8" name="Google Shape;948;p42"/>
          <p:cNvCxnSpPr>
            <a:endCxn id="923" idx="1"/>
          </p:cNvCxnSpPr>
          <p:nvPr/>
        </p:nvCxnSpPr>
        <p:spPr>
          <a:xfrm>
            <a:off x="5595850" y="3638688"/>
            <a:ext cx="927300" cy="2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9" name="Google Shape;949;p42"/>
          <p:cNvCxnSpPr>
            <a:stCxn id="905" idx="3"/>
            <a:endCxn id="920" idx="1"/>
          </p:cNvCxnSpPr>
          <p:nvPr/>
        </p:nvCxnSpPr>
        <p:spPr>
          <a:xfrm>
            <a:off x="5607775" y="3640975"/>
            <a:ext cx="915300" cy="4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0" name="Google Shape;950;p42"/>
          <p:cNvCxnSpPr>
            <a:stCxn id="905" idx="3"/>
            <a:endCxn id="917" idx="1"/>
          </p:cNvCxnSpPr>
          <p:nvPr/>
        </p:nvCxnSpPr>
        <p:spPr>
          <a:xfrm>
            <a:off x="5607775" y="3640975"/>
            <a:ext cx="915300" cy="6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1" name="Google Shape;951;p42"/>
          <p:cNvCxnSpPr>
            <a:stCxn id="905" idx="3"/>
            <a:endCxn id="914" idx="1"/>
          </p:cNvCxnSpPr>
          <p:nvPr/>
        </p:nvCxnSpPr>
        <p:spPr>
          <a:xfrm>
            <a:off x="5607775" y="3640975"/>
            <a:ext cx="915300" cy="92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2" name="Google Shape;952;p42"/>
          <p:cNvCxnSpPr>
            <a:stCxn id="905" idx="3"/>
            <a:endCxn id="911" idx="1"/>
          </p:cNvCxnSpPr>
          <p:nvPr/>
        </p:nvCxnSpPr>
        <p:spPr>
          <a:xfrm>
            <a:off x="5607775" y="3640975"/>
            <a:ext cx="915300" cy="115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3" name="Google Shape;953;p42"/>
          <p:cNvCxnSpPr>
            <a:endCxn id="929" idx="1"/>
          </p:cNvCxnSpPr>
          <p:nvPr/>
        </p:nvCxnSpPr>
        <p:spPr>
          <a:xfrm flipH="1" rot="10800000">
            <a:off x="5607850" y="3422088"/>
            <a:ext cx="915300" cy="44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4" name="Google Shape;954;p42"/>
          <p:cNvCxnSpPr>
            <a:stCxn id="902" idx="3"/>
            <a:endCxn id="926" idx="1"/>
          </p:cNvCxnSpPr>
          <p:nvPr/>
        </p:nvCxnSpPr>
        <p:spPr>
          <a:xfrm flipH="1" rot="10800000">
            <a:off x="5607775" y="3650575"/>
            <a:ext cx="9153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5" name="Google Shape;955;p42"/>
          <p:cNvCxnSpPr>
            <a:stCxn id="902" idx="3"/>
            <a:endCxn id="923" idx="1"/>
          </p:cNvCxnSpPr>
          <p:nvPr/>
        </p:nvCxnSpPr>
        <p:spPr>
          <a:xfrm>
            <a:off x="5607775" y="3869575"/>
            <a:ext cx="9153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6" name="Google Shape;956;p42"/>
          <p:cNvCxnSpPr>
            <a:endCxn id="920" idx="1"/>
          </p:cNvCxnSpPr>
          <p:nvPr/>
        </p:nvCxnSpPr>
        <p:spPr>
          <a:xfrm>
            <a:off x="5595850" y="3886488"/>
            <a:ext cx="927300" cy="2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7" name="Google Shape;957;p42"/>
          <p:cNvCxnSpPr>
            <a:stCxn id="902" idx="3"/>
            <a:endCxn id="917" idx="1"/>
          </p:cNvCxnSpPr>
          <p:nvPr/>
        </p:nvCxnSpPr>
        <p:spPr>
          <a:xfrm>
            <a:off x="5607775" y="3869575"/>
            <a:ext cx="915300" cy="4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8" name="Google Shape;958;p42"/>
          <p:cNvCxnSpPr>
            <a:endCxn id="914" idx="1"/>
          </p:cNvCxnSpPr>
          <p:nvPr/>
        </p:nvCxnSpPr>
        <p:spPr>
          <a:xfrm>
            <a:off x="5607850" y="3869688"/>
            <a:ext cx="915300" cy="6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9" name="Google Shape;959;p42"/>
          <p:cNvCxnSpPr>
            <a:stCxn id="902" idx="3"/>
            <a:endCxn id="911" idx="1"/>
          </p:cNvCxnSpPr>
          <p:nvPr/>
        </p:nvCxnSpPr>
        <p:spPr>
          <a:xfrm>
            <a:off x="5607775" y="3869575"/>
            <a:ext cx="915300" cy="92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0" name="Google Shape;960;p42"/>
          <p:cNvCxnSpPr>
            <a:stCxn id="899" idx="3"/>
            <a:endCxn id="929" idx="1"/>
          </p:cNvCxnSpPr>
          <p:nvPr/>
        </p:nvCxnSpPr>
        <p:spPr>
          <a:xfrm flipH="1" rot="10800000">
            <a:off x="5607775" y="3421975"/>
            <a:ext cx="915300" cy="6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1" name="Google Shape;961;p42"/>
          <p:cNvCxnSpPr>
            <a:stCxn id="899" idx="3"/>
            <a:endCxn id="926" idx="1"/>
          </p:cNvCxnSpPr>
          <p:nvPr/>
        </p:nvCxnSpPr>
        <p:spPr>
          <a:xfrm flipH="1" rot="10800000">
            <a:off x="5607775" y="3650575"/>
            <a:ext cx="915300" cy="44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2" name="Google Shape;962;p42"/>
          <p:cNvCxnSpPr>
            <a:stCxn id="899" idx="3"/>
            <a:endCxn id="923" idx="1"/>
          </p:cNvCxnSpPr>
          <p:nvPr/>
        </p:nvCxnSpPr>
        <p:spPr>
          <a:xfrm flipH="1" rot="10800000">
            <a:off x="5607775" y="3879175"/>
            <a:ext cx="9153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3" name="Google Shape;963;p42"/>
          <p:cNvCxnSpPr>
            <a:stCxn id="899" idx="3"/>
            <a:endCxn id="920" idx="1"/>
          </p:cNvCxnSpPr>
          <p:nvPr/>
        </p:nvCxnSpPr>
        <p:spPr>
          <a:xfrm>
            <a:off x="5607775" y="4098175"/>
            <a:ext cx="9153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4" name="Google Shape;964;p42"/>
          <p:cNvCxnSpPr>
            <a:stCxn id="899" idx="3"/>
            <a:endCxn id="917" idx="1"/>
          </p:cNvCxnSpPr>
          <p:nvPr/>
        </p:nvCxnSpPr>
        <p:spPr>
          <a:xfrm>
            <a:off x="5607775" y="4098175"/>
            <a:ext cx="91530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5" name="Google Shape;965;p42"/>
          <p:cNvCxnSpPr>
            <a:stCxn id="899" idx="3"/>
            <a:endCxn id="914" idx="1"/>
          </p:cNvCxnSpPr>
          <p:nvPr/>
        </p:nvCxnSpPr>
        <p:spPr>
          <a:xfrm>
            <a:off x="5607775" y="4098175"/>
            <a:ext cx="915300" cy="4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6" name="Google Shape;966;p42"/>
          <p:cNvCxnSpPr>
            <a:stCxn id="899" idx="3"/>
            <a:endCxn id="911" idx="1"/>
          </p:cNvCxnSpPr>
          <p:nvPr/>
        </p:nvCxnSpPr>
        <p:spPr>
          <a:xfrm>
            <a:off x="5607775" y="4098175"/>
            <a:ext cx="915300" cy="6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7" name="Google Shape;967;p42"/>
          <p:cNvCxnSpPr>
            <a:stCxn id="896" idx="3"/>
            <a:endCxn id="929" idx="1"/>
          </p:cNvCxnSpPr>
          <p:nvPr/>
        </p:nvCxnSpPr>
        <p:spPr>
          <a:xfrm flipH="1" rot="10800000">
            <a:off x="5607775" y="3421975"/>
            <a:ext cx="915300" cy="9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8" name="Google Shape;968;p42"/>
          <p:cNvCxnSpPr>
            <a:stCxn id="896" idx="3"/>
            <a:endCxn id="926" idx="1"/>
          </p:cNvCxnSpPr>
          <p:nvPr/>
        </p:nvCxnSpPr>
        <p:spPr>
          <a:xfrm flipH="1" rot="10800000">
            <a:off x="5607775" y="3650575"/>
            <a:ext cx="915300" cy="6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9" name="Google Shape;969;p42"/>
          <p:cNvCxnSpPr>
            <a:endCxn id="923" idx="1"/>
          </p:cNvCxnSpPr>
          <p:nvPr/>
        </p:nvCxnSpPr>
        <p:spPr>
          <a:xfrm flipH="1" rot="10800000">
            <a:off x="5607850" y="3879288"/>
            <a:ext cx="915300" cy="44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0" name="Google Shape;970;p42"/>
          <p:cNvCxnSpPr>
            <a:stCxn id="896" idx="3"/>
            <a:endCxn id="920" idx="1"/>
          </p:cNvCxnSpPr>
          <p:nvPr/>
        </p:nvCxnSpPr>
        <p:spPr>
          <a:xfrm flipH="1" rot="10800000">
            <a:off x="5607775" y="4107775"/>
            <a:ext cx="9153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1" name="Google Shape;971;p42"/>
          <p:cNvCxnSpPr>
            <a:endCxn id="917" idx="1"/>
          </p:cNvCxnSpPr>
          <p:nvPr/>
        </p:nvCxnSpPr>
        <p:spPr>
          <a:xfrm flipH="1" rot="10800000">
            <a:off x="5607850" y="4336488"/>
            <a:ext cx="9153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2" name="Google Shape;972;p42"/>
          <p:cNvCxnSpPr>
            <a:stCxn id="896" idx="3"/>
            <a:endCxn id="914" idx="1"/>
          </p:cNvCxnSpPr>
          <p:nvPr/>
        </p:nvCxnSpPr>
        <p:spPr>
          <a:xfrm>
            <a:off x="5607775" y="4326775"/>
            <a:ext cx="91530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3" name="Google Shape;973;p42"/>
          <p:cNvCxnSpPr>
            <a:stCxn id="896" idx="3"/>
            <a:endCxn id="911" idx="1"/>
          </p:cNvCxnSpPr>
          <p:nvPr/>
        </p:nvCxnSpPr>
        <p:spPr>
          <a:xfrm>
            <a:off x="5607775" y="4326775"/>
            <a:ext cx="915300" cy="4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4" name="Google Shape;974;p42"/>
          <p:cNvCxnSpPr>
            <a:stCxn id="893" idx="3"/>
            <a:endCxn id="929" idx="1"/>
          </p:cNvCxnSpPr>
          <p:nvPr/>
        </p:nvCxnSpPr>
        <p:spPr>
          <a:xfrm flipH="1" rot="10800000">
            <a:off x="5607775" y="3421975"/>
            <a:ext cx="915300" cy="113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5" name="Google Shape;975;p42"/>
          <p:cNvCxnSpPr>
            <a:stCxn id="893" idx="3"/>
            <a:endCxn id="926" idx="1"/>
          </p:cNvCxnSpPr>
          <p:nvPr/>
        </p:nvCxnSpPr>
        <p:spPr>
          <a:xfrm flipH="1" rot="10800000">
            <a:off x="5607775" y="3650575"/>
            <a:ext cx="915300" cy="9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6" name="Google Shape;976;p42"/>
          <p:cNvCxnSpPr>
            <a:stCxn id="893" idx="3"/>
            <a:endCxn id="923" idx="1"/>
          </p:cNvCxnSpPr>
          <p:nvPr/>
        </p:nvCxnSpPr>
        <p:spPr>
          <a:xfrm flipH="1" rot="10800000">
            <a:off x="5607775" y="3879175"/>
            <a:ext cx="915300" cy="6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7" name="Google Shape;977;p42"/>
          <p:cNvCxnSpPr>
            <a:stCxn id="893" idx="3"/>
            <a:endCxn id="920" idx="1"/>
          </p:cNvCxnSpPr>
          <p:nvPr/>
        </p:nvCxnSpPr>
        <p:spPr>
          <a:xfrm flipH="1" rot="10800000">
            <a:off x="5607775" y="4107775"/>
            <a:ext cx="915300" cy="44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8" name="Google Shape;978;p42"/>
          <p:cNvCxnSpPr>
            <a:stCxn id="893" idx="3"/>
            <a:endCxn id="917" idx="1"/>
          </p:cNvCxnSpPr>
          <p:nvPr/>
        </p:nvCxnSpPr>
        <p:spPr>
          <a:xfrm flipH="1" rot="10800000">
            <a:off x="5607775" y="4336375"/>
            <a:ext cx="9153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9" name="Google Shape;979;p42"/>
          <p:cNvCxnSpPr>
            <a:stCxn id="893" idx="3"/>
            <a:endCxn id="914" idx="1"/>
          </p:cNvCxnSpPr>
          <p:nvPr/>
        </p:nvCxnSpPr>
        <p:spPr>
          <a:xfrm>
            <a:off x="5607775" y="4555375"/>
            <a:ext cx="9153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0" name="Google Shape;980;p42"/>
          <p:cNvCxnSpPr>
            <a:stCxn id="893" idx="3"/>
            <a:endCxn id="911" idx="1"/>
          </p:cNvCxnSpPr>
          <p:nvPr/>
        </p:nvCxnSpPr>
        <p:spPr>
          <a:xfrm>
            <a:off x="5607775" y="4555375"/>
            <a:ext cx="91530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1" name="Google Shape;981;p42"/>
          <p:cNvCxnSpPr>
            <a:stCxn id="890" idx="3"/>
            <a:endCxn id="929" idx="1"/>
          </p:cNvCxnSpPr>
          <p:nvPr/>
        </p:nvCxnSpPr>
        <p:spPr>
          <a:xfrm flipH="1" rot="10800000">
            <a:off x="5607775" y="3421975"/>
            <a:ext cx="915300" cy="13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2" name="Google Shape;982;p42"/>
          <p:cNvCxnSpPr>
            <a:stCxn id="890" idx="3"/>
            <a:endCxn id="926" idx="1"/>
          </p:cNvCxnSpPr>
          <p:nvPr/>
        </p:nvCxnSpPr>
        <p:spPr>
          <a:xfrm flipH="1" rot="10800000">
            <a:off x="5607775" y="3650575"/>
            <a:ext cx="915300" cy="113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3" name="Google Shape;983;p42"/>
          <p:cNvCxnSpPr>
            <a:endCxn id="923" idx="1"/>
          </p:cNvCxnSpPr>
          <p:nvPr/>
        </p:nvCxnSpPr>
        <p:spPr>
          <a:xfrm flipH="1" rot="10800000">
            <a:off x="5620150" y="3879288"/>
            <a:ext cx="903000" cy="91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4" name="Google Shape;984;p42"/>
          <p:cNvCxnSpPr>
            <a:stCxn id="890" idx="3"/>
            <a:endCxn id="920" idx="1"/>
          </p:cNvCxnSpPr>
          <p:nvPr/>
        </p:nvCxnSpPr>
        <p:spPr>
          <a:xfrm flipH="1" rot="10800000">
            <a:off x="5607775" y="4107775"/>
            <a:ext cx="915300" cy="6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5" name="Google Shape;985;p42"/>
          <p:cNvCxnSpPr>
            <a:endCxn id="917" idx="1"/>
          </p:cNvCxnSpPr>
          <p:nvPr/>
        </p:nvCxnSpPr>
        <p:spPr>
          <a:xfrm flipH="1" rot="10800000">
            <a:off x="5607850" y="4336488"/>
            <a:ext cx="915300" cy="44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6" name="Google Shape;986;p42"/>
          <p:cNvCxnSpPr>
            <a:endCxn id="914" idx="1"/>
          </p:cNvCxnSpPr>
          <p:nvPr/>
        </p:nvCxnSpPr>
        <p:spPr>
          <a:xfrm flipH="1" rot="10800000">
            <a:off x="5607850" y="4565088"/>
            <a:ext cx="915300" cy="21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7" name="Google Shape;987;p42"/>
          <p:cNvCxnSpPr>
            <a:stCxn id="890" idx="3"/>
            <a:endCxn id="911" idx="1"/>
          </p:cNvCxnSpPr>
          <p:nvPr/>
        </p:nvCxnSpPr>
        <p:spPr>
          <a:xfrm>
            <a:off x="5607775" y="4783975"/>
            <a:ext cx="9153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8" name="Google Shape;988;p42"/>
          <p:cNvSpPr txBox="1"/>
          <p:nvPr/>
        </p:nvSpPr>
        <p:spPr>
          <a:xfrm>
            <a:off x="4925025" y="3080337"/>
            <a:ext cx="737400" cy="1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Nunito"/>
                <a:ea typeface="Nunito"/>
                <a:cs typeface="Nunito"/>
                <a:sym typeface="Nunito"/>
              </a:rPr>
              <a:t>10 components</a:t>
            </a:r>
            <a:endParaRPr sz="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9" name="Google Shape;989;p42"/>
          <p:cNvSpPr txBox="1"/>
          <p:nvPr/>
        </p:nvSpPr>
        <p:spPr>
          <a:xfrm>
            <a:off x="6449025" y="3080337"/>
            <a:ext cx="737400" cy="1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Nunito"/>
                <a:ea typeface="Nunito"/>
                <a:cs typeface="Nunito"/>
                <a:sym typeface="Nunito"/>
              </a:rPr>
              <a:t>10 components</a:t>
            </a:r>
            <a:endParaRPr sz="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0" name="Google Shape;990;p42"/>
          <p:cNvSpPr txBox="1"/>
          <p:nvPr/>
        </p:nvSpPr>
        <p:spPr>
          <a:xfrm>
            <a:off x="1504900" y="732750"/>
            <a:ext cx="72039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see: </a:t>
            </a:r>
            <a:r>
              <a:rPr lang="en" sz="800" u="sng">
                <a:solidFill>
                  <a:schemeClr val="hlink"/>
                </a:solidFill>
                <a:hlinkClick r:id="rId3"/>
              </a:rPr>
              <a:t>https://agenda.infn.it/event/18179/contributions/89843/attachments/63451/76396/EIC-Stream_Readout-Camogli_20190524_chiarusi.pdf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sp>
        <p:nvSpPr>
          <p:cNvPr id="996" name="Google Shape;996;p43"/>
          <p:cNvSpPr txBox="1"/>
          <p:nvPr>
            <p:ph type="title"/>
          </p:nvPr>
        </p:nvSpPr>
        <p:spPr>
          <a:xfrm>
            <a:off x="390397" y="507075"/>
            <a:ext cx="4884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100"/>
              <a:t>INDRA-ASTRA: Seamless integration of DAQ and analysis using AI</a:t>
            </a:r>
            <a:endParaRPr sz="1100"/>
          </a:p>
        </p:txBody>
      </p:sp>
      <p:grpSp>
        <p:nvGrpSpPr>
          <p:cNvPr id="997" name="Google Shape;997;p43"/>
          <p:cNvGrpSpPr/>
          <p:nvPr/>
        </p:nvGrpSpPr>
        <p:grpSpPr>
          <a:xfrm>
            <a:off x="365867" y="796587"/>
            <a:ext cx="7955100" cy="1315800"/>
            <a:chOff x="487822" y="936887"/>
            <a:chExt cx="10606800" cy="1754400"/>
          </a:xfrm>
        </p:grpSpPr>
        <p:sp>
          <p:nvSpPr>
            <p:cNvPr id="998" name="Google Shape;998;p43"/>
            <p:cNvSpPr/>
            <p:nvPr/>
          </p:nvSpPr>
          <p:spPr>
            <a:xfrm>
              <a:off x="487822" y="936887"/>
              <a:ext cx="10606800" cy="1754400"/>
            </a:xfrm>
            <a:prstGeom prst="rect">
              <a:avLst/>
            </a:prstGeom>
            <a:solidFill>
              <a:srgbClr val="CCCCCC"/>
            </a:solidFill>
            <a:ln cap="flat" cmpd="sng" w="12700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1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3"/>
            <p:cNvSpPr txBox="1"/>
            <p:nvPr/>
          </p:nvSpPr>
          <p:spPr>
            <a:xfrm>
              <a:off x="3247993" y="936887"/>
              <a:ext cx="7846500" cy="1754400"/>
            </a:xfrm>
            <a:prstGeom prst="rect">
              <a:avLst/>
            </a:prstGeom>
            <a:solidFill>
              <a:srgbClr val="CCCCCC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latin typeface="Arial"/>
                  <a:ea typeface="Arial"/>
                  <a:cs typeface="Arial"/>
                  <a:sym typeface="Arial"/>
                </a:rPr>
                <a:t>prototype components of streaming readout at NP experiments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latin typeface="Arial"/>
                  <a:ea typeface="Arial"/>
                  <a:cs typeface="Arial"/>
                  <a:sym typeface="Arial"/>
                </a:rPr>
                <a:t>→ integrated start to end system from detector read out through analysis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latin typeface="Arial"/>
                  <a:ea typeface="Arial"/>
                  <a:cs typeface="Arial"/>
                  <a:sym typeface="Arial"/>
                </a:rPr>
                <a:t>→ comprehensive view: no problems pushed into the interfaces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latin typeface="Arial"/>
                  <a:ea typeface="Arial"/>
                  <a:cs typeface="Arial"/>
                  <a:sym typeface="Arial"/>
                </a:rPr>
                <a:t>prototype (near) real-time analysis of NP data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latin typeface="Arial"/>
                  <a:ea typeface="Arial"/>
                  <a:cs typeface="Arial"/>
                  <a:sym typeface="Arial"/>
                </a:rPr>
                <a:t>→ inform design of new NP experiments</a:t>
              </a:r>
              <a:endParaRPr sz="1100"/>
            </a:p>
          </p:txBody>
        </p:sp>
        <p:sp>
          <p:nvSpPr>
            <p:cNvPr id="1000" name="Google Shape;1000;p43"/>
            <p:cNvSpPr txBox="1"/>
            <p:nvPr/>
          </p:nvSpPr>
          <p:spPr>
            <a:xfrm>
              <a:off x="487822" y="936887"/>
              <a:ext cx="2373300" cy="1200300"/>
            </a:xfrm>
            <a:prstGeom prst="rect">
              <a:avLst/>
            </a:prstGeom>
            <a:solidFill>
              <a:srgbClr val="CCCCCC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1" marL="34290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6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LDRD</a:t>
              </a:r>
              <a:endParaRPr sz="1100"/>
            </a:p>
            <a:p>
              <a:pPr indent="0" lvl="1" marL="34290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goal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43"/>
          <p:cNvGrpSpPr/>
          <p:nvPr/>
        </p:nvGrpSpPr>
        <p:grpSpPr>
          <a:xfrm>
            <a:off x="365866" y="2566571"/>
            <a:ext cx="2508236" cy="1623025"/>
            <a:chOff x="1439243" y="3422095"/>
            <a:chExt cx="3344314" cy="2164033"/>
          </a:xfrm>
        </p:grpSpPr>
        <p:sp>
          <p:nvSpPr>
            <p:cNvPr id="1002" name="Google Shape;1002;p43"/>
            <p:cNvSpPr/>
            <p:nvPr/>
          </p:nvSpPr>
          <p:spPr>
            <a:xfrm>
              <a:off x="1439243" y="3582400"/>
              <a:ext cx="1779000" cy="7215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fADCs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3360436" y="3422095"/>
              <a:ext cx="1138500" cy="104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Front End data</a:t>
              </a:r>
              <a:endParaRPr sz="1100"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1581554" y="4143466"/>
              <a:ext cx="1779000" cy="7215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GEM detector</a:t>
              </a:r>
              <a:endParaRPr sz="1100"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3502746" y="3983162"/>
              <a:ext cx="1138500" cy="104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Front End data</a:t>
              </a:r>
              <a:endParaRPr sz="1100"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1723864" y="4704533"/>
              <a:ext cx="1779000" cy="7215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Custom MC </a:t>
              </a:r>
              <a:r>
                <a:rPr lang="en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Simulated ADC and TDC output</a:t>
              </a:r>
              <a:endParaRPr sz="1100"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3645057" y="4544228"/>
              <a:ext cx="1138500" cy="10419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Front End data</a:t>
              </a:r>
              <a:endParaRPr sz="1100"/>
            </a:p>
          </p:txBody>
        </p:sp>
      </p:grpSp>
      <p:sp>
        <p:nvSpPr>
          <p:cNvPr id="1008" name="Google Shape;1008;p43"/>
          <p:cNvSpPr/>
          <p:nvPr/>
        </p:nvSpPr>
        <p:spPr>
          <a:xfrm>
            <a:off x="2980824" y="2566571"/>
            <a:ext cx="2671800" cy="1623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Near real-time processor of streamed data in JANA2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Ongoing work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data quality monitoring 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self-calibration of GEM detector </a:t>
            </a:r>
            <a:endParaRPr sz="1100"/>
          </a:p>
        </p:txBody>
      </p:sp>
      <p:sp>
        <p:nvSpPr>
          <p:cNvPr id="1009" name="Google Shape;1009;p43"/>
          <p:cNvSpPr/>
          <p:nvPr/>
        </p:nvSpPr>
        <p:spPr>
          <a:xfrm>
            <a:off x="5759370" y="2987372"/>
            <a:ext cx="853800" cy="781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Analysis data</a:t>
            </a:r>
            <a:endParaRPr sz="1100"/>
          </a:p>
        </p:txBody>
      </p:sp>
      <p:sp>
        <p:nvSpPr>
          <p:cNvPr id="1010" name="Google Shape;1010;p43"/>
          <p:cNvSpPr/>
          <p:nvPr/>
        </p:nvSpPr>
        <p:spPr>
          <a:xfrm>
            <a:off x="6719967" y="2566571"/>
            <a:ext cx="1601100" cy="1623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Near real-time,  interactive analysis in JupyterLab </a:t>
            </a:r>
            <a:endParaRPr sz="1100"/>
          </a:p>
        </p:txBody>
      </p:sp>
      <p:sp>
        <p:nvSpPr>
          <p:cNvPr id="1011" name="Google Shape;1011;p43"/>
          <p:cNvSpPr txBox="1"/>
          <p:nvPr/>
        </p:nvSpPr>
        <p:spPr>
          <a:xfrm>
            <a:off x="1913494" y="4383477"/>
            <a:ext cx="6407550" cy="2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ZeroMQ messages via ethernet</a:t>
            </a:r>
            <a:endParaRPr b="1" sz="1100">
              <a:solidFill>
                <a:srgbClr val="134F5C"/>
              </a:solidFill>
            </a:endParaRPr>
          </a:p>
        </p:txBody>
      </p:sp>
      <p:cxnSp>
        <p:nvCxnSpPr>
          <p:cNvPr id="1012" name="Google Shape;1012;p43"/>
          <p:cNvCxnSpPr>
            <a:endCxn id="1011" idx="3"/>
          </p:cNvCxnSpPr>
          <p:nvPr/>
        </p:nvCxnSpPr>
        <p:spPr>
          <a:xfrm>
            <a:off x="6362044" y="4515965"/>
            <a:ext cx="1959000" cy="6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13" name="Google Shape;1013;p43"/>
          <p:cNvCxnSpPr/>
          <p:nvPr/>
        </p:nvCxnSpPr>
        <p:spPr>
          <a:xfrm flipH="1">
            <a:off x="1913490" y="4523916"/>
            <a:ext cx="1959075" cy="6075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44"/>
          <p:cNvSpPr txBox="1"/>
          <p:nvPr>
            <p:ph type="title"/>
          </p:nvPr>
        </p:nvSpPr>
        <p:spPr>
          <a:xfrm>
            <a:off x="0" y="-4048"/>
            <a:ext cx="78867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600"/>
              <a:buFont typeface="Calibri"/>
              <a:buNone/>
            </a:pPr>
            <a:r>
              <a:rPr lang="en"/>
              <a:t>GlueX Computing Needs</a:t>
            </a:r>
            <a:endParaRPr/>
          </a:p>
        </p:txBody>
      </p:sp>
      <p:sp>
        <p:nvSpPr>
          <p:cNvPr id="1019" name="Google Shape;1019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11/27/18</a:t>
            </a:r>
            <a:endParaRPr/>
          </a:p>
        </p:txBody>
      </p:sp>
      <p:sp>
        <p:nvSpPr>
          <p:cNvPr id="1020" name="Google Shape;1020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Jefferson Lab Computing Review</a:t>
            </a:r>
            <a:endParaRPr/>
          </a:p>
        </p:txBody>
      </p:sp>
      <p:sp>
        <p:nvSpPr>
          <p:cNvPr id="1021" name="Google Shape;1021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22" name="Google Shape;1022;p44"/>
          <p:cNvGraphicFramePr/>
          <p:nvPr/>
        </p:nvGraphicFramePr>
        <p:xfrm>
          <a:off x="335605" y="4824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{500F4DF8-3F94-44C2-8359-46D063635DD1}</a:tableStyleId>
              </a:tblPr>
              <a:tblGrid>
                <a:gridCol w="1694550"/>
                <a:gridCol w="1694550"/>
                <a:gridCol w="1694550"/>
                <a:gridCol w="1694550"/>
                <a:gridCol w="169455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2017</a:t>
                      </a:r>
                      <a:br>
                        <a:rPr lang="en" sz="1400"/>
                      </a:br>
                      <a:r>
                        <a:rPr b="0" lang="en" sz="900"/>
                        <a:t>(low intensity GlueX)</a:t>
                      </a:r>
                      <a:endParaRPr b="0" sz="9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2018</a:t>
                      </a:r>
                      <a:br>
                        <a:rPr lang="en" sz="1400"/>
                      </a:br>
                      <a:r>
                        <a:rPr b="0" lang="en" sz="900"/>
                        <a:t>(low intensity GlueX)</a:t>
                      </a:r>
                      <a:endParaRPr sz="11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2019</a:t>
                      </a:r>
                      <a:br>
                        <a:rPr lang="en" sz="1400"/>
                      </a:br>
                      <a:r>
                        <a:rPr b="0" lang="en" sz="900"/>
                        <a:t>(PrimEx)</a:t>
                      </a:r>
                      <a:endParaRPr sz="11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2019</a:t>
                      </a:r>
                      <a:br>
                        <a:rPr lang="en" sz="900"/>
                      </a:br>
                      <a:r>
                        <a:rPr b="0" lang="en" sz="900"/>
                        <a:t>(high intensity GlueX)</a:t>
                      </a:r>
                      <a:endParaRPr sz="1100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Real</a:t>
                      </a:r>
                      <a:r>
                        <a:rPr lang="en" sz="1400"/>
                        <a:t> Data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1.2PB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6.3PB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1.3PB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3.1PB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MC Data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0.1PB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0.38PB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0.16PB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0.3PB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Total Data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4562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1.3PB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4562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6.6PB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4562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1.4PB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4562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3.4PB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45622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Real Data CPU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21.3Mhr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67.2Mhr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6.4Mhr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39.6Mhr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MC CPU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3.0Mhr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11.3MHr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1.2Mhr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8.0Mhr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E6F2D9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Total CPU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4562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24.3PB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4562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78.4Mhr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4562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7.6Mhr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4562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47.5Mhr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45622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3" name="Google Shape;1023;p44"/>
          <p:cNvGraphicFramePr/>
          <p:nvPr/>
        </p:nvGraphicFramePr>
        <p:xfrm>
          <a:off x="3772387" y="26870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{500F4DF8-3F94-44C2-8359-46D063635DD1}</a:tableStyleId>
              </a:tblPr>
              <a:tblGrid>
                <a:gridCol w="1694550"/>
                <a:gridCol w="1694550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BC770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/>
                        <a:t>Out - years</a:t>
                      </a:r>
                      <a:br>
                        <a:rPr lang="en" sz="900"/>
                      </a:br>
                      <a:r>
                        <a:rPr b="0" lang="en" sz="900"/>
                        <a:t>(high intensity GlueX)</a:t>
                      </a:r>
                      <a:endParaRPr sz="1100"/>
                    </a:p>
                  </a:txBody>
                  <a:tcPr marT="34300" marB="34300" marR="91450" marL="91450">
                    <a:solidFill>
                      <a:srgbClr val="BC770B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Real</a:t>
                      </a:r>
                      <a:r>
                        <a:rPr lang="en" sz="1400"/>
                        <a:t> Data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FCEA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16.2PB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FCEAD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MC Data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FCEA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1.4PB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FCEAD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Total Data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7D4F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17.6PB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7D4F07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Real Data CPU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FCEA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125.6Mhr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FCEAD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MC CPU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FCEA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36.5Mhr</a:t>
                      </a:r>
                      <a:endParaRPr sz="1400"/>
                    </a:p>
                  </a:txBody>
                  <a:tcPr marT="34300" marB="34300" marR="91450" marL="91450">
                    <a:solidFill>
                      <a:srgbClr val="FCEAD0"/>
                    </a:solidFill>
                  </a:tcPr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Total CPU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7D4F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lt1"/>
                          </a:solidFill>
                        </a:rPr>
                        <a:t>162.1Mhr</a:t>
                      </a:r>
                      <a:endParaRPr b="1" sz="1400">
                        <a:solidFill>
                          <a:schemeClr val="lt1"/>
                        </a:solidFill>
                      </a:endParaRPr>
                    </a:p>
                  </a:txBody>
                  <a:tcPr marT="34300" marB="34300" marR="91450" marL="91450">
                    <a:solidFill>
                      <a:srgbClr val="7D4F07"/>
                    </a:solidFill>
                  </a:tcPr>
                </a:tc>
              </a:tr>
            </a:tbl>
          </a:graphicData>
        </a:graphic>
      </p:graphicFrame>
      <p:sp>
        <p:nvSpPr>
          <p:cNvPr id="1024" name="Google Shape;1024;p44"/>
          <p:cNvSpPr txBox="1"/>
          <p:nvPr/>
        </p:nvSpPr>
        <p:spPr>
          <a:xfrm>
            <a:off x="624846" y="3950464"/>
            <a:ext cx="2558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Projection for out-years of GlueX High Intensity running at 32 weeks/year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44"/>
          <p:cNvSpPr txBox="1"/>
          <p:nvPr/>
        </p:nvSpPr>
        <p:spPr>
          <a:xfrm>
            <a:off x="534458" y="2910334"/>
            <a:ext cx="2245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Anticipate 2018 data will be processed by end of summer 2019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44"/>
          <p:cNvSpPr/>
          <p:nvPr/>
        </p:nvSpPr>
        <p:spPr>
          <a:xfrm>
            <a:off x="3572931" y="2687003"/>
            <a:ext cx="148800" cy="20802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rgbClr val="7D4F0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7" name="Google Shape;1027;p44"/>
          <p:cNvCxnSpPr/>
          <p:nvPr/>
        </p:nvCxnSpPr>
        <p:spPr>
          <a:xfrm rot="10800000">
            <a:off x="3155631" y="4296713"/>
            <a:ext cx="417300" cy="0"/>
          </a:xfrm>
          <a:prstGeom prst="straightConnector1">
            <a:avLst/>
          </a:prstGeom>
          <a:noFill/>
          <a:ln cap="flat" cmpd="sng" w="28575">
            <a:solidFill>
              <a:srgbClr val="7D4F0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8" name="Google Shape;1028;p44"/>
          <p:cNvSpPr txBox="1"/>
          <p:nvPr/>
        </p:nvSpPr>
        <p:spPr>
          <a:xfrm>
            <a:off x="7554000" y="3128475"/>
            <a:ext cx="11691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Event size: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12-13kB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3" name="Google Shape;1033;p45"/>
          <p:cNvCxnSpPr/>
          <p:nvPr/>
        </p:nvCxnSpPr>
        <p:spPr>
          <a:xfrm flipH="1" rot="10800000">
            <a:off x="2814676" y="2746255"/>
            <a:ext cx="814500" cy="354900"/>
          </a:xfrm>
          <a:prstGeom prst="straightConnector1">
            <a:avLst/>
          </a:prstGeom>
          <a:noFill/>
          <a:ln cap="flat" cmpd="sng" w="76200">
            <a:solidFill>
              <a:srgbClr val="66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1034" name="Google Shape;1034;p45"/>
          <p:cNvSpPr txBox="1"/>
          <p:nvPr>
            <p:ph type="title"/>
          </p:nvPr>
        </p:nvSpPr>
        <p:spPr>
          <a:xfrm>
            <a:off x="101600" y="0"/>
            <a:ext cx="89535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Event Reconstruction in JANA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4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9/25/15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4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JANA   -  David Lawrence   -  JLab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7" name="Google Shape;1037;p45"/>
          <p:cNvGrpSpPr/>
          <p:nvPr/>
        </p:nvGrpSpPr>
        <p:grpSpPr>
          <a:xfrm>
            <a:off x="3348960" y="1056954"/>
            <a:ext cx="3153520" cy="2672986"/>
            <a:chOff x="5257800" y="621158"/>
            <a:chExt cx="2494676" cy="2787264"/>
          </a:xfrm>
        </p:grpSpPr>
        <p:grpSp>
          <p:nvGrpSpPr>
            <p:cNvPr id="1038" name="Google Shape;1038;p45"/>
            <p:cNvGrpSpPr/>
            <p:nvPr/>
          </p:nvGrpSpPr>
          <p:grpSpPr>
            <a:xfrm>
              <a:off x="6990324" y="2393310"/>
              <a:ext cx="762152" cy="650161"/>
              <a:chOff x="2051269" y="1524000"/>
              <a:chExt cx="4572000" cy="3886200"/>
            </a:xfrm>
          </p:grpSpPr>
          <p:sp>
            <p:nvSpPr>
              <p:cNvPr id="1039" name="Google Shape;1039;p45"/>
              <p:cNvSpPr/>
              <p:nvPr/>
            </p:nvSpPr>
            <p:spPr>
              <a:xfrm>
                <a:off x="2051269" y="1524000"/>
                <a:ext cx="4572000" cy="3886200"/>
              </a:xfrm>
              <a:prstGeom prst="hexagon">
                <a:avLst>
                  <a:gd fmla="val 25000" name="adj"/>
                  <a:gd fmla="val 115470" name="vf"/>
                </a:avLst>
              </a:prstGeom>
              <a:gradFill>
                <a:gsLst>
                  <a:gs pos="0">
                    <a:srgbClr val="B6DDE7"/>
                  </a:gs>
                  <a:gs pos="100000">
                    <a:srgbClr val="205867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5"/>
              <p:cNvSpPr/>
              <p:nvPr/>
            </p:nvSpPr>
            <p:spPr>
              <a:xfrm>
                <a:off x="2737069" y="4074365"/>
                <a:ext cx="1600200" cy="685800"/>
              </a:xfrm>
              <a:prstGeom prst="ellipse">
                <a:avLst/>
              </a:prstGeom>
              <a:gradFill>
                <a:gsLst>
                  <a:gs pos="0">
                    <a:srgbClr val="3F3151"/>
                  </a:gs>
                  <a:gs pos="100000">
                    <a:srgbClr val="B2A0C7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b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5"/>
              <p:cNvSpPr/>
              <p:nvPr/>
            </p:nvSpPr>
            <p:spPr>
              <a:xfrm rot="2786471">
                <a:off x="3015266" y="2293229"/>
                <a:ext cx="969962" cy="973573"/>
              </a:xfrm>
              <a:prstGeom prst="rect">
                <a:avLst/>
              </a:prstGeom>
              <a:gradFill>
                <a:gsLst>
                  <a:gs pos="0">
                    <a:srgbClr val="4F6128"/>
                  </a:gs>
                  <a:gs pos="100000">
                    <a:srgbClr val="C2D59B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5"/>
              <p:cNvSpPr/>
              <p:nvPr/>
            </p:nvSpPr>
            <p:spPr>
              <a:xfrm>
                <a:off x="4415929" y="2931365"/>
                <a:ext cx="1750200" cy="1143000"/>
              </a:xfrm>
              <a:prstGeom prst="rect">
                <a:avLst/>
              </a:prstGeom>
              <a:gradFill>
                <a:gsLst>
                  <a:gs pos="0">
                    <a:srgbClr val="974806"/>
                  </a:gs>
                  <a:gs pos="99000">
                    <a:srgbClr val="FABF8E"/>
                  </a:gs>
                  <a:gs pos="100000">
                    <a:srgbClr val="FABF8E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3" name="Google Shape;1043;p45"/>
            <p:cNvGrpSpPr/>
            <p:nvPr/>
          </p:nvGrpSpPr>
          <p:grpSpPr>
            <a:xfrm>
              <a:off x="5257800" y="1399807"/>
              <a:ext cx="1295400" cy="1295400"/>
              <a:chOff x="1676400" y="2438400"/>
              <a:chExt cx="1295400" cy="1295400"/>
            </a:xfrm>
          </p:grpSpPr>
          <p:sp>
            <p:nvSpPr>
              <p:cNvPr id="1044" name="Google Shape;1044;p45"/>
              <p:cNvSpPr/>
              <p:nvPr/>
            </p:nvSpPr>
            <p:spPr>
              <a:xfrm>
                <a:off x="1676400" y="2438400"/>
                <a:ext cx="1295400" cy="1295400"/>
              </a:xfrm>
              <a:custGeom>
                <a:rect b="b" l="l" r="r" t="t"/>
                <a:pathLst>
                  <a:path extrusionOk="0" h="120000" w="120000">
                    <a:moveTo>
                      <a:pt x="108260" y="84081"/>
                    </a:moveTo>
                    <a:lnTo>
                      <a:pt x="108260" y="84081"/>
                    </a:lnTo>
                    <a:cubicBezTo>
                      <a:pt x="96559" y="105992"/>
                      <a:pt x="70661" y="117079"/>
                      <a:pt x="46013" y="110729"/>
                    </a:cubicBezTo>
                    <a:cubicBezTo>
                      <a:pt x="21366" y="104379"/>
                      <a:pt x="4611" y="82303"/>
                      <a:pt x="5743" y="57669"/>
                    </a:cubicBezTo>
                    <a:cubicBezTo>
                      <a:pt x="6876" y="33035"/>
                      <a:pt x="25590" y="12483"/>
                      <a:pt x="50724" y="8271"/>
                    </a:cubicBezTo>
                    <a:cubicBezTo>
                      <a:pt x="75857" y="4060"/>
                      <a:pt x="100636" y="17324"/>
                      <a:pt x="110279" y="40152"/>
                    </a:cubicBezTo>
                    <a:lnTo>
                      <a:pt x="115015" y="40152"/>
                    </a:lnTo>
                    <a:lnTo>
                      <a:pt x="108620" y="60000"/>
                    </a:lnTo>
                    <a:lnTo>
                      <a:pt x="92256" y="40152"/>
                    </a:lnTo>
                    <a:lnTo>
                      <a:pt x="96424" y="40152"/>
                    </a:lnTo>
                    <a:lnTo>
                      <a:pt x="96424" y="40152"/>
                    </a:lnTo>
                    <a:cubicBezTo>
                      <a:pt x="86202" y="25839"/>
                      <a:pt x="66297" y="19250"/>
                      <a:pt x="47783" y="24051"/>
                    </a:cubicBezTo>
                    <a:cubicBezTo>
                      <a:pt x="29269" y="28851"/>
                      <a:pt x="16703" y="43860"/>
                      <a:pt x="17078" y="60726"/>
                    </a:cubicBezTo>
                    <a:cubicBezTo>
                      <a:pt x="17452" y="77593"/>
                      <a:pt x="30673" y="92165"/>
                      <a:pt x="49386" y="96336"/>
                    </a:cubicBezTo>
                    <a:cubicBezTo>
                      <a:pt x="68099" y="100507"/>
                      <a:pt x="87697" y="93249"/>
                      <a:pt x="97277" y="786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5"/>
              <p:cNvSpPr txBox="1"/>
              <p:nvPr/>
            </p:nvSpPr>
            <p:spPr>
              <a:xfrm>
                <a:off x="1943103" y="2842387"/>
                <a:ext cx="762000" cy="47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JANA</a:t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6" name="Google Shape;1046;p45"/>
            <p:cNvGrpSpPr/>
            <p:nvPr/>
          </p:nvGrpSpPr>
          <p:grpSpPr>
            <a:xfrm>
              <a:off x="6338684" y="621158"/>
              <a:ext cx="762152" cy="650161"/>
              <a:chOff x="2051269" y="1524000"/>
              <a:chExt cx="4572000" cy="3886200"/>
            </a:xfrm>
          </p:grpSpPr>
          <p:sp>
            <p:nvSpPr>
              <p:cNvPr id="1047" name="Google Shape;1047;p45"/>
              <p:cNvSpPr/>
              <p:nvPr/>
            </p:nvSpPr>
            <p:spPr>
              <a:xfrm>
                <a:off x="2051269" y="1524000"/>
                <a:ext cx="4572000" cy="3886200"/>
              </a:xfrm>
              <a:prstGeom prst="hexagon">
                <a:avLst>
                  <a:gd fmla="val 25000" name="adj"/>
                  <a:gd fmla="val 115470" name="vf"/>
                </a:avLst>
              </a:prstGeom>
              <a:gradFill>
                <a:gsLst>
                  <a:gs pos="0">
                    <a:srgbClr val="B6DDE7"/>
                  </a:gs>
                  <a:gs pos="100000">
                    <a:srgbClr val="205867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5"/>
              <p:cNvSpPr/>
              <p:nvPr/>
            </p:nvSpPr>
            <p:spPr>
              <a:xfrm>
                <a:off x="2737069" y="4074365"/>
                <a:ext cx="1600200" cy="685800"/>
              </a:xfrm>
              <a:prstGeom prst="ellipse">
                <a:avLst/>
              </a:prstGeom>
              <a:gradFill>
                <a:gsLst>
                  <a:gs pos="0">
                    <a:srgbClr val="3F3151"/>
                  </a:gs>
                  <a:gs pos="100000">
                    <a:srgbClr val="B2A0C7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b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5"/>
              <p:cNvSpPr/>
              <p:nvPr/>
            </p:nvSpPr>
            <p:spPr>
              <a:xfrm rot="2786471">
                <a:off x="3015266" y="2293229"/>
                <a:ext cx="969962" cy="973573"/>
              </a:xfrm>
              <a:prstGeom prst="rect">
                <a:avLst/>
              </a:prstGeom>
              <a:gradFill>
                <a:gsLst>
                  <a:gs pos="0">
                    <a:srgbClr val="4F6128"/>
                  </a:gs>
                  <a:gs pos="100000">
                    <a:srgbClr val="C2D59B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5"/>
              <p:cNvSpPr/>
              <p:nvPr/>
            </p:nvSpPr>
            <p:spPr>
              <a:xfrm>
                <a:off x="4415929" y="2931365"/>
                <a:ext cx="1750200" cy="1143000"/>
              </a:xfrm>
              <a:prstGeom prst="rect">
                <a:avLst/>
              </a:prstGeom>
              <a:gradFill>
                <a:gsLst>
                  <a:gs pos="0">
                    <a:srgbClr val="974806"/>
                  </a:gs>
                  <a:gs pos="99000">
                    <a:srgbClr val="FABF8E"/>
                  </a:gs>
                  <a:gs pos="100000">
                    <a:srgbClr val="FABF8E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1" name="Google Shape;1051;p45"/>
            <p:cNvGrpSpPr/>
            <p:nvPr/>
          </p:nvGrpSpPr>
          <p:grpSpPr>
            <a:xfrm>
              <a:off x="6983116" y="1691281"/>
              <a:ext cx="762152" cy="650161"/>
              <a:chOff x="2051269" y="1524000"/>
              <a:chExt cx="4572000" cy="3886200"/>
            </a:xfrm>
          </p:grpSpPr>
          <p:sp>
            <p:nvSpPr>
              <p:cNvPr id="1052" name="Google Shape;1052;p45"/>
              <p:cNvSpPr/>
              <p:nvPr/>
            </p:nvSpPr>
            <p:spPr>
              <a:xfrm>
                <a:off x="2051269" y="1524000"/>
                <a:ext cx="4572000" cy="3886200"/>
              </a:xfrm>
              <a:prstGeom prst="hexagon">
                <a:avLst>
                  <a:gd fmla="val 25000" name="adj"/>
                  <a:gd fmla="val 115470" name="vf"/>
                </a:avLst>
              </a:prstGeom>
              <a:gradFill>
                <a:gsLst>
                  <a:gs pos="0">
                    <a:srgbClr val="B6DDE7"/>
                  </a:gs>
                  <a:gs pos="100000">
                    <a:srgbClr val="205867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5"/>
              <p:cNvSpPr/>
              <p:nvPr/>
            </p:nvSpPr>
            <p:spPr>
              <a:xfrm>
                <a:off x="2737069" y="4074365"/>
                <a:ext cx="1600200" cy="685800"/>
              </a:xfrm>
              <a:prstGeom prst="ellipse">
                <a:avLst/>
              </a:prstGeom>
              <a:gradFill>
                <a:gsLst>
                  <a:gs pos="0">
                    <a:srgbClr val="3F3151"/>
                  </a:gs>
                  <a:gs pos="100000">
                    <a:srgbClr val="B2A0C7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b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5"/>
              <p:cNvSpPr/>
              <p:nvPr/>
            </p:nvSpPr>
            <p:spPr>
              <a:xfrm rot="2786471">
                <a:off x="3015266" y="2293229"/>
                <a:ext cx="969962" cy="973573"/>
              </a:xfrm>
              <a:prstGeom prst="rect">
                <a:avLst/>
              </a:prstGeom>
              <a:gradFill>
                <a:gsLst>
                  <a:gs pos="0">
                    <a:srgbClr val="4F6128"/>
                  </a:gs>
                  <a:gs pos="100000">
                    <a:srgbClr val="C2D59B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5"/>
              <p:cNvSpPr/>
              <p:nvPr/>
            </p:nvSpPr>
            <p:spPr>
              <a:xfrm>
                <a:off x="4415929" y="2931365"/>
                <a:ext cx="1750200" cy="1143000"/>
              </a:xfrm>
              <a:prstGeom prst="rect">
                <a:avLst/>
              </a:prstGeom>
              <a:gradFill>
                <a:gsLst>
                  <a:gs pos="0">
                    <a:srgbClr val="974806"/>
                  </a:gs>
                  <a:gs pos="99000">
                    <a:srgbClr val="FABF8E"/>
                  </a:gs>
                  <a:gs pos="100000">
                    <a:srgbClr val="FABF8E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6" name="Google Shape;1056;p45"/>
            <p:cNvGrpSpPr/>
            <p:nvPr/>
          </p:nvGrpSpPr>
          <p:grpSpPr>
            <a:xfrm>
              <a:off x="6376144" y="2758261"/>
              <a:ext cx="762152" cy="650161"/>
              <a:chOff x="2051269" y="1524000"/>
              <a:chExt cx="4572000" cy="3886200"/>
            </a:xfrm>
          </p:grpSpPr>
          <p:sp>
            <p:nvSpPr>
              <p:cNvPr id="1057" name="Google Shape;1057;p45"/>
              <p:cNvSpPr/>
              <p:nvPr/>
            </p:nvSpPr>
            <p:spPr>
              <a:xfrm>
                <a:off x="2051269" y="1524000"/>
                <a:ext cx="4572000" cy="3886200"/>
              </a:xfrm>
              <a:prstGeom prst="hexagon">
                <a:avLst>
                  <a:gd fmla="val 25000" name="adj"/>
                  <a:gd fmla="val 115470" name="vf"/>
                </a:avLst>
              </a:prstGeom>
              <a:gradFill>
                <a:gsLst>
                  <a:gs pos="0">
                    <a:srgbClr val="B6DDE7"/>
                  </a:gs>
                  <a:gs pos="100000">
                    <a:srgbClr val="205867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5"/>
              <p:cNvSpPr/>
              <p:nvPr/>
            </p:nvSpPr>
            <p:spPr>
              <a:xfrm>
                <a:off x="2737069" y="4074365"/>
                <a:ext cx="1600200" cy="685800"/>
              </a:xfrm>
              <a:prstGeom prst="ellipse">
                <a:avLst/>
              </a:prstGeom>
              <a:gradFill>
                <a:gsLst>
                  <a:gs pos="0">
                    <a:srgbClr val="3F3151"/>
                  </a:gs>
                  <a:gs pos="100000">
                    <a:srgbClr val="B2A0C7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b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5"/>
              <p:cNvSpPr/>
              <p:nvPr/>
            </p:nvSpPr>
            <p:spPr>
              <a:xfrm rot="2786471">
                <a:off x="3015266" y="2293229"/>
                <a:ext cx="969962" cy="973573"/>
              </a:xfrm>
              <a:prstGeom prst="rect">
                <a:avLst/>
              </a:prstGeom>
              <a:gradFill>
                <a:gsLst>
                  <a:gs pos="0">
                    <a:srgbClr val="4F6128"/>
                  </a:gs>
                  <a:gs pos="100000">
                    <a:srgbClr val="C2D59B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5"/>
              <p:cNvSpPr/>
              <p:nvPr/>
            </p:nvSpPr>
            <p:spPr>
              <a:xfrm>
                <a:off x="4415929" y="2931365"/>
                <a:ext cx="1750200" cy="1143000"/>
              </a:xfrm>
              <a:prstGeom prst="rect">
                <a:avLst/>
              </a:prstGeom>
              <a:gradFill>
                <a:gsLst>
                  <a:gs pos="0">
                    <a:srgbClr val="974806"/>
                  </a:gs>
                  <a:gs pos="99000">
                    <a:srgbClr val="FABF8E"/>
                  </a:gs>
                  <a:gs pos="100000">
                    <a:srgbClr val="FABF8E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1" name="Google Shape;1061;p45"/>
            <p:cNvGrpSpPr/>
            <p:nvPr/>
          </p:nvGrpSpPr>
          <p:grpSpPr>
            <a:xfrm>
              <a:off x="6976985" y="973263"/>
              <a:ext cx="762152" cy="650161"/>
              <a:chOff x="2051269" y="1524000"/>
              <a:chExt cx="4572000" cy="3886200"/>
            </a:xfrm>
          </p:grpSpPr>
          <p:sp>
            <p:nvSpPr>
              <p:cNvPr id="1062" name="Google Shape;1062;p45"/>
              <p:cNvSpPr/>
              <p:nvPr/>
            </p:nvSpPr>
            <p:spPr>
              <a:xfrm>
                <a:off x="2051269" y="1524000"/>
                <a:ext cx="4572000" cy="3886200"/>
              </a:xfrm>
              <a:prstGeom prst="hexagon">
                <a:avLst>
                  <a:gd fmla="val 25000" name="adj"/>
                  <a:gd fmla="val 115470" name="vf"/>
                </a:avLst>
              </a:prstGeom>
              <a:gradFill>
                <a:gsLst>
                  <a:gs pos="0">
                    <a:srgbClr val="B6DDE7"/>
                  </a:gs>
                  <a:gs pos="100000">
                    <a:srgbClr val="205867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5"/>
              <p:cNvSpPr/>
              <p:nvPr/>
            </p:nvSpPr>
            <p:spPr>
              <a:xfrm>
                <a:off x="2737069" y="4074365"/>
                <a:ext cx="1600200" cy="685800"/>
              </a:xfrm>
              <a:prstGeom prst="ellipse">
                <a:avLst/>
              </a:prstGeom>
              <a:gradFill>
                <a:gsLst>
                  <a:gs pos="0">
                    <a:srgbClr val="3F3151"/>
                  </a:gs>
                  <a:gs pos="100000">
                    <a:srgbClr val="B2A0C7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b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5"/>
              <p:cNvSpPr/>
              <p:nvPr/>
            </p:nvSpPr>
            <p:spPr>
              <a:xfrm rot="2786471">
                <a:off x="3015266" y="2293229"/>
                <a:ext cx="969962" cy="973573"/>
              </a:xfrm>
              <a:prstGeom prst="rect">
                <a:avLst/>
              </a:prstGeom>
              <a:gradFill>
                <a:gsLst>
                  <a:gs pos="0">
                    <a:srgbClr val="4F6128"/>
                  </a:gs>
                  <a:gs pos="100000">
                    <a:srgbClr val="C2D59B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5"/>
              <p:cNvSpPr/>
              <p:nvPr/>
            </p:nvSpPr>
            <p:spPr>
              <a:xfrm>
                <a:off x="4415929" y="2931365"/>
                <a:ext cx="1750200" cy="1143000"/>
              </a:xfrm>
              <a:prstGeom prst="rect">
                <a:avLst/>
              </a:prstGeom>
              <a:gradFill>
                <a:gsLst>
                  <a:gs pos="0">
                    <a:srgbClr val="974806"/>
                  </a:gs>
                  <a:gs pos="99000">
                    <a:srgbClr val="FABF8E"/>
                  </a:gs>
                  <a:gs pos="100000">
                    <a:srgbClr val="FABF8E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066" name="Google Shape;1066;p45"/>
            <p:cNvCxnSpPr>
              <a:stCxn id="1047" idx="2"/>
            </p:cNvCxnSpPr>
            <p:nvPr/>
          </p:nvCxnSpPr>
          <p:spPr>
            <a:xfrm flipH="1">
              <a:off x="6214494" y="1271319"/>
              <a:ext cx="247500" cy="2880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1067" name="Google Shape;1067;p45"/>
            <p:cNvCxnSpPr/>
            <p:nvPr/>
          </p:nvCxnSpPr>
          <p:spPr>
            <a:xfrm flipH="1">
              <a:off x="6405931" y="1471448"/>
              <a:ext cx="636000" cy="2400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1068" name="Google Shape;1068;p45"/>
            <p:cNvCxnSpPr>
              <a:stCxn id="1052" idx="3"/>
            </p:cNvCxnSpPr>
            <p:nvPr/>
          </p:nvCxnSpPr>
          <p:spPr>
            <a:xfrm rot="10800000">
              <a:off x="6470716" y="1992361"/>
              <a:ext cx="512400" cy="240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1069" name="Google Shape;1069;p45"/>
            <p:cNvCxnSpPr/>
            <p:nvPr/>
          </p:nvCxnSpPr>
          <p:spPr>
            <a:xfrm rot="10800000">
              <a:off x="6419974" y="2338576"/>
              <a:ext cx="613200" cy="2277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cxnSp>
          <p:nvCxnSpPr>
            <p:cNvPr id="1070" name="Google Shape;1070;p45"/>
            <p:cNvCxnSpPr>
              <a:stCxn id="1057" idx="4"/>
            </p:cNvCxnSpPr>
            <p:nvPr/>
          </p:nvCxnSpPr>
          <p:spPr>
            <a:xfrm rot="10800000">
              <a:off x="6240854" y="2513761"/>
              <a:ext cx="258600" cy="2445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</p:grpSp>
      <p:cxnSp>
        <p:nvCxnSpPr>
          <p:cNvPr id="1071" name="Google Shape;1071;p45"/>
          <p:cNvCxnSpPr/>
          <p:nvPr/>
        </p:nvCxnSpPr>
        <p:spPr>
          <a:xfrm>
            <a:off x="2692056" y="1912172"/>
            <a:ext cx="788400" cy="26280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1072" name="Google Shape;1072;p45"/>
          <p:cNvSpPr/>
          <p:nvPr/>
        </p:nvSpPr>
        <p:spPr>
          <a:xfrm>
            <a:off x="1662042" y="3046075"/>
            <a:ext cx="1295400" cy="579600"/>
          </a:xfrm>
          <a:prstGeom prst="cube">
            <a:avLst>
              <a:gd fmla="val 25000" name="adj"/>
            </a:avLst>
          </a:prstGeom>
          <a:gradFill>
            <a:gsLst>
              <a:gs pos="0">
                <a:srgbClr val="660066"/>
              </a:gs>
              <a:gs pos="100000">
                <a:srgbClr val="B2A0C7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 Processor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45"/>
          <p:cNvSpPr/>
          <p:nvPr/>
        </p:nvSpPr>
        <p:spPr>
          <a:xfrm>
            <a:off x="1662042" y="1404213"/>
            <a:ext cx="1143000" cy="710700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FFFF00"/>
              </a:gs>
              <a:gs pos="100000">
                <a:schemeClr val="accent6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Event Source</a:t>
            </a:r>
            <a:endParaRPr b="1" sz="19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45"/>
          <p:cNvSpPr txBox="1"/>
          <p:nvPr/>
        </p:nvSpPr>
        <p:spPr>
          <a:xfrm>
            <a:off x="1387740" y="1090379"/>
            <a:ext cx="1005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HDDM File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45"/>
          <p:cNvSpPr txBox="1"/>
          <p:nvPr/>
        </p:nvSpPr>
        <p:spPr>
          <a:xfrm>
            <a:off x="966715" y="1246135"/>
            <a:ext cx="871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EVIO File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45"/>
          <p:cNvSpPr txBox="1"/>
          <p:nvPr/>
        </p:nvSpPr>
        <p:spPr>
          <a:xfrm>
            <a:off x="696950" y="1437052"/>
            <a:ext cx="944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system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5"/>
          <p:cNvSpPr txBox="1"/>
          <p:nvPr/>
        </p:nvSpPr>
        <p:spPr>
          <a:xfrm>
            <a:off x="562068" y="1641608"/>
            <a:ext cx="1110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Service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45"/>
          <p:cNvSpPr txBox="1"/>
          <p:nvPr/>
        </p:nvSpPr>
        <p:spPr>
          <a:xfrm>
            <a:off x="1453314" y="3683926"/>
            <a:ext cx="1640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supplied code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45"/>
          <p:cNvSpPr txBox="1"/>
          <p:nvPr/>
        </p:nvSpPr>
        <p:spPr>
          <a:xfrm>
            <a:off x="1672280" y="3913642"/>
            <a:ext cx="128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histograms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DST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L3 trigger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45"/>
          <p:cNvSpPr txBox="1"/>
          <p:nvPr/>
        </p:nvSpPr>
        <p:spPr>
          <a:xfrm>
            <a:off x="6119252" y="675331"/>
            <a:ext cx="2936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Framework has a layer that directs object requests to the factory that completes it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45"/>
          <p:cNvSpPr txBox="1"/>
          <p:nvPr/>
        </p:nvSpPr>
        <p:spPr>
          <a:xfrm>
            <a:off x="6553200" y="3255769"/>
            <a:ext cx="25020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allows the framework to easily redirect requests to alternate algorithms specified by the user at run time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45"/>
          <p:cNvSpPr txBox="1"/>
          <p:nvPr/>
        </p:nvSpPr>
        <p:spPr>
          <a:xfrm>
            <a:off x="6641978" y="1740611"/>
            <a:ext cx="25020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algorithms (factories) may exist in the same program that produce the same type of data objects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4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6"/>
          <p:cNvSpPr txBox="1"/>
          <p:nvPr>
            <p:ph type="title"/>
          </p:nvPr>
        </p:nvSpPr>
        <p:spPr>
          <a:xfrm>
            <a:off x="457200" y="0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Multi-threading</a:t>
            </a:r>
            <a:endParaRPr b="1" i="0" sz="3200" u="none" cap="none" strike="noStrike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089" name="Google Shape;1089;p46"/>
          <p:cNvSpPr txBox="1"/>
          <p:nvPr>
            <p:ph idx="12" type="sldNum"/>
          </p:nvPr>
        </p:nvSpPr>
        <p:spPr>
          <a:xfrm>
            <a:off x="6944429" y="479913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0" name="Google Shape;1090;p46"/>
          <p:cNvSpPr/>
          <p:nvPr/>
        </p:nvSpPr>
        <p:spPr>
          <a:xfrm>
            <a:off x="3546615" y="2989794"/>
            <a:ext cx="1295400" cy="579600"/>
          </a:xfrm>
          <a:prstGeom prst="cube">
            <a:avLst>
              <a:gd fmla="val 25000" name="adj"/>
            </a:avLst>
          </a:prstGeom>
          <a:gradFill>
            <a:gsLst>
              <a:gs pos="0">
                <a:srgbClr val="660066"/>
              </a:gs>
              <a:gs pos="100000">
                <a:srgbClr val="B2A0C7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 Processor</a:t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46"/>
          <p:cNvSpPr/>
          <p:nvPr/>
        </p:nvSpPr>
        <p:spPr>
          <a:xfrm>
            <a:off x="3699015" y="1490891"/>
            <a:ext cx="1143000" cy="710700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FFFF00"/>
              </a:gs>
              <a:gs pos="100000">
                <a:schemeClr val="accent6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Event Source</a:t>
            </a:r>
            <a:endParaRPr b="1" sz="1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2" name="Google Shape;1092;p46"/>
          <p:cNvGrpSpPr/>
          <p:nvPr/>
        </p:nvGrpSpPr>
        <p:grpSpPr>
          <a:xfrm>
            <a:off x="5727564" y="660708"/>
            <a:ext cx="1450217" cy="1196975"/>
            <a:chOff x="5867400" y="457200"/>
            <a:chExt cx="1807800" cy="2022600"/>
          </a:xfrm>
        </p:grpSpPr>
        <p:grpSp>
          <p:nvGrpSpPr>
            <p:cNvPr id="1093" name="Google Shape;1093;p46"/>
            <p:cNvGrpSpPr/>
            <p:nvPr/>
          </p:nvGrpSpPr>
          <p:grpSpPr>
            <a:xfrm>
              <a:off x="5961109" y="562354"/>
              <a:ext cx="1591105" cy="1852695"/>
              <a:chOff x="5257800" y="621158"/>
              <a:chExt cx="2494676" cy="2787264"/>
            </a:xfrm>
          </p:grpSpPr>
          <p:grpSp>
            <p:nvGrpSpPr>
              <p:cNvPr id="1094" name="Google Shape;1094;p46"/>
              <p:cNvGrpSpPr/>
              <p:nvPr/>
            </p:nvGrpSpPr>
            <p:grpSpPr>
              <a:xfrm>
                <a:off x="6990324" y="2393310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095" name="Google Shape;1095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99" name="Google Shape;1099;p46"/>
              <p:cNvSpPr/>
              <p:nvPr/>
            </p:nvSpPr>
            <p:spPr>
              <a:xfrm>
                <a:off x="5257800" y="1399807"/>
                <a:ext cx="1295400" cy="1295400"/>
              </a:xfrm>
              <a:custGeom>
                <a:rect b="b" l="l" r="r" t="t"/>
                <a:pathLst>
                  <a:path extrusionOk="0" h="120000" w="120000">
                    <a:moveTo>
                      <a:pt x="108340" y="83802"/>
                    </a:moveTo>
                    <a:cubicBezTo>
                      <a:pt x="96765" y="105830"/>
                      <a:pt x="70887" y="117061"/>
                      <a:pt x="46198" y="110771"/>
                    </a:cubicBezTo>
                    <a:cubicBezTo>
                      <a:pt x="21508" y="104482"/>
                      <a:pt x="4693" y="82375"/>
                      <a:pt x="5819" y="57685"/>
                    </a:cubicBezTo>
                    <a:cubicBezTo>
                      <a:pt x="6945" y="32995"/>
                      <a:pt x="25707" y="12408"/>
                      <a:pt x="50873" y="8249"/>
                    </a:cubicBezTo>
                    <a:cubicBezTo>
                      <a:pt x="76039" y="4090"/>
                      <a:pt x="100794" y="17485"/>
                      <a:pt x="110319" y="40414"/>
                    </a:cubicBezTo>
                    <a:lnTo>
                      <a:pt x="115169" y="40414"/>
                    </a:lnTo>
                    <a:lnTo>
                      <a:pt x="108467" y="60000"/>
                    </a:lnTo>
                    <a:lnTo>
                      <a:pt x="92104" y="40414"/>
                    </a:lnTo>
                    <a:lnTo>
                      <a:pt x="96414" y="40414"/>
                    </a:lnTo>
                    <a:lnTo>
                      <a:pt x="96414" y="40414"/>
                    </a:lnTo>
                    <a:cubicBezTo>
                      <a:pt x="86348" y="25980"/>
                      <a:pt x="66519" y="19257"/>
                      <a:pt x="48019" y="24006"/>
                    </a:cubicBezTo>
                    <a:cubicBezTo>
                      <a:pt x="29519" y="28755"/>
                      <a:pt x="16936" y="43799"/>
                      <a:pt x="17307" y="60722"/>
                    </a:cubicBezTo>
                    <a:cubicBezTo>
                      <a:pt x="17678" y="77645"/>
                      <a:pt x="30912" y="92252"/>
                      <a:pt x="49607" y="96372"/>
                    </a:cubicBezTo>
                    <a:cubicBezTo>
                      <a:pt x="68301" y="100492"/>
                      <a:pt x="87820" y="93103"/>
                      <a:pt x="97246" y="783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0" name="Google Shape;1100;p46"/>
              <p:cNvGrpSpPr/>
              <p:nvPr/>
            </p:nvGrpSpPr>
            <p:grpSpPr>
              <a:xfrm>
                <a:off x="6338684" y="621158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01" name="Google Shape;1101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2" name="Google Shape;1102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3" name="Google Shape;1103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4" name="Google Shape;1104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05" name="Google Shape;1105;p46"/>
              <p:cNvGrpSpPr/>
              <p:nvPr/>
            </p:nvGrpSpPr>
            <p:grpSpPr>
              <a:xfrm>
                <a:off x="6983116" y="169128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06" name="Google Shape;1106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Google Shape;1109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10" name="Google Shape;1110;p46"/>
              <p:cNvGrpSpPr/>
              <p:nvPr/>
            </p:nvGrpSpPr>
            <p:grpSpPr>
              <a:xfrm>
                <a:off x="6376144" y="275826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11" name="Google Shape;1111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2" name="Google Shape;1112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15" name="Google Shape;1115;p46"/>
              <p:cNvGrpSpPr/>
              <p:nvPr/>
            </p:nvGrpSpPr>
            <p:grpSpPr>
              <a:xfrm>
                <a:off x="6976985" y="973263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16" name="Google Shape;1116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7" name="Google Shape;1117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Google Shape;1118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Google Shape;1119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120" name="Google Shape;1120;p46"/>
              <p:cNvCxnSpPr>
                <a:stCxn id="1101" idx="2"/>
              </p:cNvCxnSpPr>
              <p:nvPr/>
            </p:nvCxnSpPr>
            <p:spPr>
              <a:xfrm flipH="1">
                <a:off x="6216150" y="1271319"/>
                <a:ext cx="247500" cy="2868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21" name="Google Shape;1121;p46"/>
              <p:cNvCxnSpPr/>
              <p:nvPr/>
            </p:nvCxnSpPr>
            <p:spPr>
              <a:xfrm flipH="1">
                <a:off x="6405931" y="1471448"/>
                <a:ext cx="636000" cy="2400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22" name="Google Shape;1122;p46"/>
              <p:cNvCxnSpPr>
                <a:stCxn id="1106" idx="3"/>
              </p:cNvCxnSpPr>
              <p:nvPr/>
            </p:nvCxnSpPr>
            <p:spPr>
              <a:xfrm rot="10800000">
                <a:off x="6471316" y="1992661"/>
                <a:ext cx="511800" cy="23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23" name="Google Shape;1123;p46"/>
              <p:cNvCxnSpPr/>
              <p:nvPr/>
            </p:nvCxnSpPr>
            <p:spPr>
              <a:xfrm rot="10800000">
                <a:off x="6419974" y="2338576"/>
                <a:ext cx="613200" cy="227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24" name="Google Shape;1124;p46"/>
              <p:cNvCxnSpPr>
                <a:stCxn id="1111" idx="4"/>
              </p:cNvCxnSpPr>
              <p:nvPr/>
            </p:nvCxnSpPr>
            <p:spPr>
              <a:xfrm rot="10800000">
                <a:off x="6242511" y="2514961"/>
                <a:ext cx="258600" cy="2433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</p:grpSp>
        <p:sp>
          <p:nvSpPr>
            <p:cNvPr id="1125" name="Google Shape;1125;p46"/>
            <p:cNvSpPr/>
            <p:nvPr/>
          </p:nvSpPr>
          <p:spPr>
            <a:xfrm>
              <a:off x="5867400" y="457200"/>
              <a:ext cx="1807800" cy="2022600"/>
            </a:xfrm>
            <a:prstGeom prst="roundRect">
              <a:avLst>
                <a:gd fmla="val 16667" name="adj"/>
              </a:avLst>
            </a:prstGeom>
            <a:noFill/>
            <a:ln cap="flat" cmpd="sng" w="762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6"/>
          <p:cNvGrpSpPr/>
          <p:nvPr/>
        </p:nvGrpSpPr>
        <p:grpSpPr>
          <a:xfrm>
            <a:off x="7391297" y="1440480"/>
            <a:ext cx="1450217" cy="1196975"/>
            <a:chOff x="5867400" y="457200"/>
            <a:chExt cx="1807800" cy="2022600"/>
          </a:xfrm>
        </p:grpSpPr>
        <p:grpSp>
          <p:nvGrpSpPr>
            <p:cNvPr id="1127" name="Google Shape;1127;p46"/>
            <p:cNvGrpSpPr/>
            <p:nvPr/>
          </p:nvGrpSpPr>
          <p:grpSpPr>
            <a:xfrm>
              <a:off x="5961109" y="562353"/>
              <a:ext cx="1591105" cy="1852695"/>
              <a:chOff x="5257800" y="621158"/>
              <a:chExt cx="2494676" cy="2787264"/>
            </a:xfrm>
          </p:grpSpPr>
          <p:grpSp>
            <p:nvGrpSpPr>
              <p:cNvPr id="1128" name="Google Shape;1128;p46"/>
              <p:cNvGrpSpPr/>
              <p:nvPr/>
            </p:nvGrpSpPr>
            <p:grpSpPr>
              <a:xfrm>
                <a:off x="6990324" y="2393310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29" name="Google Shape;1129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0" name="Google Shape;1130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1" name="Google Shape;1131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33" name="Google Shape;1133;p46"/>
              <p:cNvSpPr/>
              <p:nvPr/>
            </p:nvSpPr>
            <p:spPr>
              <a:xfrm>
                <a:off x="5257800" y="1399807"/>
                <a:ext cx="1295400" cy="1295400"/>
              </a:xfrm>
              <a:custGeom>
                <a:rect b="b" l="l" r="r" t="t"/>
                <a:pathLst>
                  <a:path extrusionOk="0" h="120000" w="120000">
                    <a:moveTo>
                      <a:pt x="108340" y="83802"/>
                    </a:moveTo>
                    <a:cubicBezTo>
                      <a:pt x="96765" y="105830"/>
                      <a:pt x="70887" y="117061"/>
                      <a:pt x="46198" y="110771"/>
                    </a:cubicBezTo>
                    <a:cubicBezTo>
                      <a:pt x="21508" y="104482"/>
                      <a:pt x="4693" y="82375"/>
                      <a:pt x="5819" y="57685"/>
                    </a:cubicBezTo>
                    <a:cubicBezTo>
                      <a:pt x="6945" y="32995"/>
                      <a:pt x="25707" y="12408"/>
                      <a:pt x="50873" y="8249"/>
                    </a:cubicBezTo>
                    <a:cubicBezTo>
                      <a:pt x="76039" y="4090"/>
                      <a:pt x="100794" y="17485"/>
                      <a:pt x="110319" y="40414"/>
                    </a:cubicBezTo>
                    <a:lnTo>
                      <a:pt x="115169" y="40414"/>
                    </a:lnTo>
                    <a:lnTo>
                      <a:pt x="108467" y="60000"/>
                    </a:lnTo>
                    <a:lnTo>
                      <a:pt x="92104" y="40414"/>
                    </a:lnTo>
                    <a:lnTo>
                      <a:pt x="96414" y="40414"/>
                    </a:lnTo>
                    <a:lnTo>
                      <a:pt x="96414" y="40414"/>
                    </a:lnTo>
                    <a:cubicBezTo>
                      <a:pt x="86348" y="25980"/>
                      <a:pt x="66519" y="19257"/>
                      <a:pt x="48019" y="24006"/>
                    </a:cubicBezTo>
                    <a:cubicBezTo>
                      <a:pt x="29519" y="28755"/>
                      <a:pt x="16936" y="43799"/>
                      <a:pt x="17307" y="60722"/>
                    </a:cubicBezTo>
                    <a:cubicBezTo>
                      <a:pt x="17678" y="77645"/>
                      <a:pt x="30912" y="92252"/>
                      <a:pt x="49607" y="96372"/>
                    </a:cubicBezTo>
                    <a:cubicBezTo>
                      <a:pt x="68301" y="100492"/>
                      <a:pt x="87820" y="93103"/>
                      <a:pt x="97246" y="783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34" name="Google Shape;1134;p46"/>
              <p:cNvGrpSpPr/>
              <p:nvPr/>
            </p:nvGrpSpPr>
            <p:grpSpPr>
              <a:xfrm>
                <a:off x="6338684" y="621158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35" name="Google Shape;1135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Google Shape;1136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Google Shape;1137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39" name="Google Shape;1139;p46"/>
              <p:cNvGrpSpPr/>
              <p:nvPr/>
            </p:nvGrpSpPr>
            <p:grpSpPr>
              <a:xfrm>
                <a:off x="6983116" y="169128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40" name="Google Shape;1140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Google Shape;1143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4" name="Google Shape;1144;p46"/>
              <p:cNvGrpSpPr/>
              <p:nvPr/>
            </p:nvGrpSpPr>
            <p:grpSpPr>
              <a:xfrm>
                <a:off x="6376144" y="275826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45" name="Google Shape;1145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Google Shape;1147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8" name="Google Shape;1148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9" name="Google Shape;1149;p46"/>
              <p:cNvGrpSpPr/>
              <p:nvPr/>
            </p:nvGrpSpPr>
            <p:grpSpPr>
              <a:xfrm>
                <a:off x="6976985" y="973263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50" name="Google Shape;1150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1" name="Google Shape;1151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2" name="Google Shape;1152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3" name="Google Shape;1153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154" name="Google Shape;1154;p46"/>
              <p:cNvCxnSpPr>
                <a:stCxn id="1135" idx="2"/>
              </p:cNvCxnSpPr>
              <p:nvPr/>
            </p:nvCxnSpPr>
            <p:spPr>
              <a:xfrm flipH="1">
                <a:off x="6216150" y="1271319"/>
                <a:ext cx="247500" cy="2868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55" name="Google Shape;1155;p46"/>
              <p:cNvCxnSpPr/>
              <p:nvPr/>
            </p:nvCxnSpPr>
            <p:spPr>
              <a:xfrm flipH="1">
                <a:off x="6405931" y="1471448"/>
                <a:ext cx="636000" cy="2400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56" name="Google Shape;1156;p46"/>
              <p:cNvCxnSpPr>
                <a:stCxn id="1140" idx="3"/>
              </p:cNvCxnSpPr>
              <p:nvPr/>
            </p:nvCxnSpPr>
            <p:spPr>
              <a:xfrm rot="10800000">
                <a:off x="6471316" y="1992661"/>
                <a:ext cx="511800" cy="23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57" name="Google Shape;1157;p46"/>
              <p:cNvCxnSpPr/>
              <p:nvPr/>
            </p:nvCxnSpPr>
            <p:spPr>
              <a:xfrm rot="10800000">
                <a:off x="6419974" y="2338576"/>
                <a:ext cx="613200" cy="227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58" name="Google Shape;1158;p46"/>
              <p:cNvCxnSpPr>
                <a:stCxn id="1145" idx="4"/>
              </p:cNvCxnSpPr>
              <p:nvPr/>
            </p:nvCxnSpPr>
            <p:spPr>
              <a:xfrm rot="10800000">
                <a:off x="6242511" y="2514961"/>
                <a:ext cx="258600" cy="2433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</p:grpSp>
        <p:sp>
          <p:nvSpPr>
            <p:cNvPr id="1159" name="Google Shape;1159;p46"/>
            <p:cNvSpPr/>
            <p:nvPr/>
          </p:nvSpPr>
          <p:spPr>
            <a:xfrm>
              <a:off x="5867400" y="457200"/>
              <a:ext cx="1807800" cy="2022600"/>
            </a:xfrm>
            <a:prstGeom prst="roundRect">
              <a:avLst>
                <a:gd fmla="val 16667" name="adj"/>
              </a:avLst>
            </a:prstGeom>
            <a:noFill/>
            <a:ln cap="flat" cmpd="sng" w="762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46"/>
          <p:cNvGrpSpPr/>
          <p:nvPr/>
        </p:nvGrpSpPr>
        <p:grpSpPr>
          <a:xfrm>
            <a:off x="7075488" y="2800353"/>
            <a:ext cx="1450217" cy="1196975"/>
            <a:chOff x="5867400" y="457200"/>
            <a:chExt cx="1807800" cy="2022600"/>
          </a:xfrm>
        </p:grpSpPr>
        <p:grpSp>
          <p:nvGrpSpPr>
            <p:cNvPr id="1161" name="Google Shape;1161;p46"/>
            <p:cNvGrpSpPr/>
            <p:nvPr/>
          </p:nvGrpSpPr>
          <p:grpSpPr>
            <a:xfrm>
              <a:off x="5961109" y="562353"/>
              <a:ext cx="1591105" cy="1852695"/>
              <a:chOff x="5257800" y="621158"/>
              <a:chExt cx="2494676" cy="2787264"/>
            </a:xfrm>
          </p:grpSpPr>
          <p:grpSp>
            <p:nvGrpSpPr>
              <p:cNvPr id="1162" name="Google Shape;1162;p46"/>
              <p:cNvGrpSpPr/>
              <p:nvPr/>
            </p:nvGrpSpPr>
            <p:grpSpPr>
              <a:xfrm>
                <a:off x="6990324" y="2393310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63" name="Google Shape;1163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1164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67" name="Google Shape;1167;p46"/>
              <p:cNvSpPr/>
              <p:nvPr/>
            </p:nvSpPr>
            <p:spPr>
              <a:xfrm>
                <a:off x="5257800" y="1399807"/>
                <a:ext cx="1295400" cy="1295400"/>
              </a:xfrm>
              <a:custGeom>
                <a:rect b="b" l="l" r="r" t="t"/>
                <a:pathLst>
                  <a:path extrusionOk="0" h="120000" w="120000">
                    <a:moveTo>
                      <a:pt x="108340" y="83802"/>
                    </a:moveTo>
                    <a:cubicBezTo>
                      <a:pt x="96765" y="105830"/>
                      <a:pt x="70887" y="117061"/>
                      <a:pt x="46198" y="110771"/>
                    </a:cubicBezTo>
                    <a:cubicBezTo>
                      <a:pt x="21508" y="104482"/>
                      <a:pt x="4693" y="82375"/>
                      <a:pt x="5819" y="57685"/>
                    </a:cubicBezTo>
                    <a:cubicBezTo>
                      <a:pt x="6945" y="32995"/>
                      <a:pt x="25707" y="12408"/>
                      <a:pt x="50873" y="8249"/>
                    </a:cubicBezTo>
                    <a:cubicBezTo>
                      <a:pt x="76039" y="4090"/>
                      <a:pt x="100794" y="17485"/>
                      <a:pt x="110319" y="40414"/>
                    </a:cubicBezTo>
                    <a:lnTo>
                      <a:pt x="115169" y="40414"/>
                    </a:lnTo>
                    <a:lnTo>
                      <a:pt x="108467" y="60000"/>
                    </a:lnTo>
                    <a:lnTo>
                      <a:pt x="92104" y="40414"/>
                    </a:lnTo>
                    <a:lnTo>
                      <a:pt x="96414" y="40414"/>
                    </a:lnTo>
                    <a:lnTo>
                      <a:pt x="96414" y="40414"/>
                    </a:lnTo>
                    <a:cubicBezTo>
                      <a:pt x="86348" y="25980"/>
                      <a:pt x="66519" y="19257"/>
                      <a:pt x="48019" y="24006"/>
                    </a:cubicBezTo>
                    <a:cubicBezTo>
                      <a:pt x="29519" y="28755"/>
                      <a:pt x="16936" y="43799"/>
                      <a:pt x="17307" y="60722"/>
                    </a:cubicBezTo>
                    <a:cubicBezTo>
                      <a:pt x="17678" y="77645"/>
                      <a:pt x="30912" y="92252"/>
                      <a:pt x="49607" y="96372"/>
                    </a:cubicBezTo>
                    <a:cubicBezTo>
                      <a:pt x="68301" y="100492"/>
                      <a:pt x="87820" y="93103"/>
                      <a:pt x="97246" y="783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68" name="Google Shape;1168;p46"/>
              <p:cNvGrpSpPr/>
              <p:nvPr/>
            </p:nvGrpSpPr>
            <p:grpSpPr>
              <a:xfrm>
                <a:off x="6338684" y="621158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69" name="Google Shape;1169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0" name="Google Shape;1170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1171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73" name="Google Shape;1173;p46"/>
              <p:cNvGrpSpPr/>
              <p:nvPr/>
            </p:nvGrpSpPr>
            <p:grpSpPr>
              <a:xfrm>
                <a:off x="6983116" y="169128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74" name="Google Shape;1174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78" name="Google Shape;1178;p46"/>
              <p:cNvGrpSpPr/>
              <p:nvPr/>
            </p:nvGrpSpPr>
            <p:grpSpPr>
              <a:xfrm>
                <a:off x="6376144" y="275826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79" name="Google Shape;1179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83" name="Google Shape;1183;p46"/>
              <p:cNvGrpSpPr/>
              <p:nvPr/>
            </p:nvGrpSpPr>
            <p:grpSpPr>
              <a:xfrm>
                <a:off x="6976985" y="973263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84" name="Google Shape;1184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1186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188" name="Google Shape;1188;p46"/>
              <p:cNvCxnSpPr>
                <a:stCxn id="1169" idx="2"/>
              </p:cNvCxnSpPr>
              <p:nvPr/>
            </p:nvCxnSpPr>
            <p:spPr>
              <a:xfrm flipH="1">
                <a:off x="6216150" y="1271319"/>
                <a:ext cx="247500" cy="2868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89" name="Google Shape;1189;p46"/>
              <p:cNvCxnSpPr/>
              <p:nvPr/>
            </p:nvCxnSpPr>
            <p:spPr>
              <a:xfrm flipH="1">
                <a:off x="6405931" y="1471448"/>
                <a:ext cx="636000" cy="2400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90" name="Google Shape;1190;p46"/>
              <p:cNvCxnSpPr>
                <a:stCxn id="1174" idx="3"/>
              </p:cNvCxnSpPr>
              <p:nvPr/>
            </p:nvCxnSpPr>
            <p:spPr>
              <a:xfrm rot="10800000">
                <a:off x="6471316" y="1992661"/>
                <a:ext cx="511800" cy="23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91" name="Google Shape;1191;p46"/>
              <p:cNvCxnSpPr/>
              <p:nvPr/>
            </p:nvCxnSpPr>
            <p:spPr>
              <a:xfrm rot="10800000">
                <a:off x="6419974" y="2338576"/>
                <a:ext cx="613200" cy="227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192" name="Google Shape;1192;p46"/>
              <p:cNvCxnSpPr>
                <a:stCxn id="1179" idx="4"/>
              </p:cNvCxnSpPr>
              <p:nvPr/>
            </p:nvCxnSpPr>
            <p:spPr>
              <a:xfrm rot="10800000">
                <a:off x="6242511" y="2514961"/>
                <a:ext cx="258600" cy="2433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</p:grpSp>
        <p:sp>
          <p:nvSpPr>
            <p:cNvPr id="1193" name="Google Shape;1193;p46"/>
            <p:cNvSpPr/>
            <p:nvPr/>
          </p:nvSpPr>
          <p:spPr>
            <a:xfrm>
              <a:off x="5867400" y="457200"/>
              <a:ext cx="1807800" cy="2022600"/>
            </a:xfrm>
            <a:prstGeom prst="roundRect">
              <a:avLst>
                <a:gd fmla="val 16667" name="adj"/>
              </a:avLst>
            </a:prstGeom>
            <a:noFill/>
            <a:ln cap="flat" cmpd="sng" w="762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6"/>
          <p:cNvGrpSpPr/>
          <p:nvPr/>
        </p:nvGrpSpPr>
        <p:grpSpPr>
          <a:xfrm>
            <a:off x="5360183" y="3496443"/>
            <a:ext cx="1450217" cy="1196975"/>
            <a:chOff x="5867400" y="457200"/>
            <a:chExt cx="1807800" cy="2022600"/>
          </a:xfrm>
        </p:grpSpPr>
        <p:grpSp>
          <p:nvGrpSpPr>
            <p:cNvPr id="1195" name="Google Shape;1195;p46"/>
            <p:cNvGrpSpPr/>
            <p:nvPr/>
          </p:nvGrpSpPr>
          <p:grpSpPr>
            <a:xfrm>
              <a:off x="5961109" y="562353"/>
              <a:ext cx="1591105" cy="1852695"/>
              <a:chOff x="5257800" y="621158"/>
              <a:chExt cx="2494676" cy="2787264"/>
            </a:xfrm>
          </p:grpSpPr>
          <p:grpSp>
            <p:nvGrpSpPr>
              <p:cNvPr id="1196" name="Google Shape;1196;p46"/>
              <p:cNvGrpSpPr/>
              <p:nvPr/>
            </p:nvGrpSpPr>
            <p:grpSpPr>
              <a:xfrm>
                <a:off x="6990324" y="2393310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197" name="Google Shape;1197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8" name="Google Shape;1198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9" name="Google Shape;1199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0" name="Google Shape;1200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01" name="Google Shape;1201;p46"/>
              <p:cNvSpPr/>
              <p:nvPr/>
            </p:nvSpPr>
            <p:spPr>
              <a:xfrm>
                <a:off x="5257800" y="1399807"/>
                <a:ext cx="1295400" cy="1295400"/>
              </a:xfrm>
              <a:custGeom>
                <a:rect b="b" l="l" r="r" t="t"/>
                <a:pathLst>
                  <a:path extrusionOk="0" h="120000" w="120000">
                    <a:moveTo>
                      <a:pt x="108340" y="83802"/>
                    </a:moveTo>
                    <a:cubicBezTo>
                      <a:pt x="96765" y="105830"/>
                      <a:pt x="70887" y="117061"/>
                      <a:pt x="46198" y="110771"/>
                    </a:cubicBezTo>
                    <a:cubicBezTo>
                      <a:pt x="21508" y="104482"/>
                      <a:pt x="4693" y="82375"/>
                      <a:pt x="5819" y="57685"/>
                    </a:cubicBezTo>
                    <a:cubicBezTo>
                      <a:pt x="6945" y="32995"/>
                      <a:pt x="25707" y="12408"/>
                      <a:pt x="50873" y="8249"/>
                    </a:cubicBezTo>
                    <a:cubicBezTo>
                      <a:pt x="76039" y="4090"/>
                      <a:pt x="100794" y="17485"/>
                      <a:pt x="110319" y="40414"/>
                    </a:cubicBezTo>
                    <a:lnTo>
                      <a:pt x="115169" y="40414"/>
                    </a:lnTo>
                    <a:lnTo>
                      <a:pt x="108467" y="60000"/>
                    </a:lnTo>
                    <a:lnTo>
                      <a:pt x="92104" y="40414"/>
                    </a:lnTo>
                    <a:lnTo>
                      <a:pt x="96414" y="40414"/>
                    </a:lnTo>
                    <a:lnTo>
                      <a:pt x="96414" y="40414"/>
                    </a:lnTo>
                    <a:cubicBezTo>
                      <a:pt x="86348" y="25980"/>
                      <a:pt x="66519" y="19257"/>
                      <a:pt x="48019" y="24006"/>
                    </a:cubicBezTo>
                    <a:cubicBezTo>
                      <a:pt x="29519" y="28755"/>
                      <a:pt x="16936" y="43799"/>
                      <a:pt x="17307" y="60722"/>
                    </a:cubicBezTo>
                    <a:cubicBezTo>
                      <a:pt x="17678" y="77645"/>
                      <a:pt x="30912" y="92252"/>
                      <a:pt x="49607" y="96372"/>
                    </a:cubicBezTo>
                    <a:cubicBezTo>
                      <a:pt x="68301" y="100492"/>
                      <a:pt x="87820" y="93103"/>
                      <a:pt x="97246" y="783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38" scaled="0"/>
              </a:gradFill>
              <a:ln cap="flat" cmpd="sng" w="9525">
                <a:solidFill>
                  <a:srgbClr val="4A7DBA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02" name="Google Shape;1202;p46"/>
              <p:cNvGrpSpPr/>
              <p:nvPr/>
            </p:nvGrpSpPr>
            <p:grpSpPr>
              <a:xfrm>
                <a:off x="6338684" y="621158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203" name="Google Shape;1203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4" name="Google Shape;1204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5" name="Google Shape;1205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7" name="Google Shape;1207;p46"/>
              <p:cNvGrpSpPr/>
              <p:nvPr/>
            </p:nvGrpSpPr>
            <p:grpSpPr>
              <a:xfrm>
                <a:off x="6983116" y="169128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208" name="Google Shape;1208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1" name="Google Shape;1211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2" name="Google Shape;1212;p46"/>
              <p:cNvGrpSpPr/>
              <p:nvPr/>
            </p:nvGrpSpPr>
            <p:grpSpPr>
              <a:xfrm>
                <a:off x="6376144" y="2758261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213" name="Google Shape;1213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4" name="Google Shape;1214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5" name="Google Shape;1215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6" name="Google Shape;1216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7" name="Google Shape;1217;p46"/>
              <p:cNvGrpSpPr/>
              <p:nvPr/>
            </p:nvGrpSpPr>
            <p:grpSpPr>
              <a:xfrm>
                <a:off x="6976985" y="973263"/>
                <a:ext cx="762152" cy="650161"/>
                <a:chOff x="2051269" y="1524000"/>
                <a:chExt cx="4572000" cy="3886200"/>
              </a:xfrm>
            </p:grpSpPr>
            <p:sp>
              <p:nvSpPr>
                <p:cNvPr id="1218" name="Google Shape;1218;p46"/>
                <p:cNvSpPr/>
                <p:nvPr/>
              </p:nvSpPr>
              <p:spPr>
                <a:xfrm>
                  <a:off x="2051269" y="1524000"/>
                  <a:ext cx="4572000" cy="38862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gradFill>
                  <a:gsLst>
                    <a:gs pos="0">
                      <a:srgbClr val="B6DDE7"/>
                    </a:gs>
                    <a:gs pos="100000">
                      <a:srgbClr val="20586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9" name="Google Shape;1219;p46"/>
                <p:cNvSpPr/>
                <p:nvPr/>
              </p:nvSpPr>
              <p:spPr>
                <a:xfrm>
                  <a:off x="2737069" y="4074365"/>
                  <a:ext cx="1600200" cy="685800"/>
                </a:xfrm>
                <a:prstGeom prst="ellipse">
                  <a:avLst/>
                </a:prstGeom>
                <a:gradFill>
                  <a:gsLst>
                    <a:gs pos="0">
                      <a:srgbClr val="3F3151"/>
                    </a:gs>
                    <a:gs pos="100000">
                      <a:srgbClr val="B2A0C7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b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0" name="Google Shape;1220;p46"/>
                <p:cNvSpPr/>
                <p:nvPr/>
              </p:nvSpPr>
              <p:spPr>
                <a:xfrm rot="2786471">
                  <a:off x="3015266" y="2293229"/>
                  <a:ext cx="969962" cy="973573"/>
                </a:xfrm>
                <a:prstGeom prst="rect">
                  <a:avLst/>
                </a:prstGeom>
                <a:gradFill>
                  <a:gsLst>
                    <a:gs pos="0">
                      <a:srgbClr val="4F6128"/>
                    </a:gs>
                    <a:gs pos="100000">
                      <a:srgbClr val="C2D59B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1" name="Google Shape;1221;p46"/>
                <p:cNvSpPr/>
                <p:nvPr/>
              </p:nvSpPr>
              <p:spPr>
                <a:xfrm>
                  <a:off x="4415929" y="2931365"/>
                  <a:ext cx="1750200" cy="1143000"/>
                </a:xfrm>
                <a:prstGeom prst="rect">
                  <a:avLst/>
                </a:prstGeom>
                <a:gradFill>
                  <a:gsLst>
                    <a:gs pos="0">
                      <a:srgbClr val="974806"/>
                    </a:gs>
                    <a:gs pos="99000">
                      <a:srgbClr val="FABF8E"/>
                    </a:gs>
                    <a:gs pos="100000">
                      <a:srgbClr val="FABF8E"/>
                    </a:gs>
                  </a:gsLst>
                  <a:lin ang="16200038" scaled="0"/>
                </a:gradFill>
                <a:ln cap="flat" cmpd="sng" w="9525">
                  <a:solidFill>
                    <a:srgbClr val="4A7DBA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222" name="Google Shape;1222;p46"/>
              <p:cNvCxnSpPr>
                <a:stCxn id="1203" idx="2"/>
              </p:cNvCxnSpPr>
              <p:nvPr/>
            </p:nvCxnSpPr>
            <p:spPr>
              <a:xfrm flipH="1">
                <a:off x="6216150" y="1271319"/>
                <a:ext cx="247500" cy="2868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223" name="Google Shape;1223;p46"/>
              <p:cNvCxnSpPr/>
              <p:nvPr/>
            </p:nvCxnSpPr>
            <p:spPr>
              <a:xfrm flipH="1">
                <a:off x="6405931" y="1471448"/>
                <a:ext cx="636000" cy="2400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224" name="Google Shape;1224;p46"/>
              <p:cNvCxnSpPr>
                <a:stCxn id="1208" idx="3"/>
              </p:cNvCxnSpPr>
              <p:nvPr/>
            </p:nvCxnSpPr>
            <p:spPr>
              <a:xfrm rot="10800000">
                <a:off x="6471316" y="1992661"/>
                <a:ext cx="511800" cy="23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225" name="Google Shape;1225;p46"/>
              <p:cNvCxnSpPr/>
              <p:nvPr/>
            </p:nvCxnSpPr>
            <p:spPr>
              <a:xfrm rot="10800000">
                <a:off x="6419974" y="2338576"/>
                <a:ext cx="613200" cy="2277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226" name="Google Shape;1226;p46"/>
              <p:cNvCxnSpPr>
                <a:stCxn id="1213" idx="4"/>
              </p:cNvCxnSpPr>
              <p:nvPr/>
            </p:nvCxnSpPr>
            <p:spPr>
              <a:xfrm rot="10800000">
                <a:off x="6242511" y="2514961"/>
                <a:ext cx="258600" cy="243300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50"/>
                  </a:srgbClr>
                </a:outerShdw>
              </a:effectLst>
            </p:spPr>
          </p:cxnSp>
        </p:grpSp>
        <p:sp>
          <p:nvSpPr>
            <p:cNvPr id="1227" name="Google Shape;1227;p46"/>
            <p:cNvSpPr/>
            <p:nvPr/>
          </p:nvSpPr>
          <p:spPr>
            <a:xfrm>
              <a:off x="5867400" y="457200"/>
              <a:ext cx="1807800" cy="2022600"/>
            </a:xfrm>
            <a:prstGeom prst="roundRect">
              <a:avLst>
                <a:gd fmla="val 16667" name="adj"/>
              </a:avLst>
            </a:prstGeom>
            <a:noFill/>
            <a:ln cap="flat" cmpd="sng" w="762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28" name="Google Shape;1228;p46"/>
          <p:cNvCxnSpPr/>
          <p:nvPr/>
        </p:nvCxnSpPr>
        <p:spPr>
          <a:xfrm rot="-5400000">
            <a:off x="5141250" y="1716616"/>
            <a:ext cx="1044600" cy="659100"/>
          </a:xfrm>
          <a:prstGeom prst="straightConnector1">
            <a:avLst/>
          </a:prstGeom>
          <a:noFill/>
          <a:ln cap="flat" cmpd="sng" w="76200">
            <a:solidFill>
              <a:srgbClr val="660066"/>
            </a:solidFill>
            <a:prstDash val="solid"/>
            <a:round/>
            <a:headEnd len="sm" w="sm" type="none"/>
            <a:tailEnd len="sm" w="sm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229" name="Google Shape;1229;p46"/>
          <p:cNvCxnSpPr/>
          <p:nvPr/>
        </p:nvCxnSpPr>
        <p:spPr>
          <a:xfrm rot="-5400000">
            <a:off x="5078952" y="1654231"/>
            <a:ext cx="1018200" cy="61320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230" name="Google Shape;1230;p46"/>
          <p:cNvCxnSpPr/>
          <p:nvPr/>
        </p:nvCxnSpPr>
        <p:spPr>
          <a:xfrm flipH="1" rot="10800000">
            <a:off x="5316483" y="2174266"/>
            <a:ext cx="2181000" cy="394200"/>
          </a:xfrm>
          <a:prstGeom prst="straightConnector1">
            <a:avLst/>
          </a:prstGeom>
          <a:noFill/>
          <a:ln cap="flat" cmpd="sng" w="76200">
            <a:solidFill>
              <a:srgbClr val="660066"/>
            </a:solidFill>
            <a:prstDash val="solid"/>
            <a:round/>
            <a:headEnd len="sm" w="sm" type="none"/>
            <a:tailEnd len="sm" w="sm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231" name="Google Shape;1231;p46"/>
          <p:cNvCxnSpPr/>
          <p:nvPr/>
        </p:nvCxnSpPr>
        <p:spPr>
          <a:xfrm flipH="1">
            <a:off x="4290901" y="2561897"/>
            <a:ext cx="1043100" cy="12900"/>
          </a:xfrm>
          <a:prstGeom prst="straightConnector1">
            <a:avLst/>
          </a:prstGeom>
          <a:noFill/>
          <a:ln cap="flat" cmpd="sng" w="76200">
            <a:solidFill>
              <a:srgbClr val="66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232" name="Google Shape;1232;p46"/>
          <p:cNvCxnSpPr/>
          <p:nvPr/>
        </p:nvCxnSpPr>
        <p:spPr>
          <a:xfrm>
            <a:off x="5342759" y="2568466"/>
            <a:ext cx="1830600" cy="807900"/>
          </a:xfrm>
          <a:prstGeom prst="straightConnector1">
            <a:avLst/>
          </a:prstGeom>
          <a:noFill/>
          <a:ln cap="flat" cmpd="sng" w="76200">
            <a:solidFill>
              <a:srgbClr val="660066"/>
            </a:solidFill>
            <a:prstDash val="solid"/>
            <a:round/>
            <a:headEnd len="sm" w="sm" type="none"/>
            <a:tailEnd len="sm" w="sm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233" name="Google Shape;1233;p46"/>
          <p:cNvCxnSpPr/>
          <p:nvPr/>
        </p:nvCxnSpPr>
        <p:spPr>
          <a:xfrm flipH="1" rot="-5400000">
            <a:off x="4719940" y="3127784"/>
            <a:ext cx="1359600" cy="254100"/>
          </a:xfrm>
          <a:prstGeom prst="straightConnector1">
            <a:avLst/>
          </a:prstGeom>
          <a:noFill/>
          <a:ln cap="flat" cmpd="sng" w="76200">
            <a:solidFill>
              <a:srgbClr val="660066"/>
            </a:solidFill>
            <a:prstDash val="solid"/>
            <a:round/>
            <a:headEnd len="sm" w="sm" type="none"/>
            <a:tailEnd len="sm" w="sm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234" name="Google Shape;1234;p46"/>
          <p:cNvCxnSpPr/>
          <p:nvPr/>
        </p:nvCxnSpPr>
        <p:spPr>
          <a:xfrm flipH="1" rot="10800000">
            <a:off x="5329564" y="2091419"/>
            <a:ext cx="2137200" cy="38550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235" name="Google Shape;1235;p46"/>
          <p:cNvCxnSpPr/>
          <p:nvPr/>
        </p:nvCxnSpPr>
        <p:spPr>
          <a:xfrm>
            <a:off x="5329564" y="2470584"/>
            <a:ext cx="1848300" cy="82080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236" name="Google Shape;1236;p46"/>
          <p:cNvCxnSpPr/>
          <p:nvPr/>
        </p:nvCxnSpPr>
        <p:spPr>
          <a:xfrm flipH="1" rot="-5400000">
            <a:off x="4778138" y="3059071"/>
            <a:ext cx="1418400" cy="25410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237" name="Google Shape;1237;p46"/>
          <p:cNvCxnSpPr/>
          <p:nvPr/>
        </p:nvCxnSpPr>
        <p:spPr>
          <a:xfrm rot="10800000">
            <a:off x="4269665" y="2470018"/>
            <a:ext cx="1059900" cy="690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238" name="Google Shape;1238;p46"/>
          <p:cNvCxnSpPr>
            <a:stCxn id="1090" idx="0"/>
          </p:cNvCxnSpPr>
          <p:nvPr/>
        </p:nvCxnSpPr>
        <p:spPr>
          <a:xfrm rot="10800000">
            <a:off x="4266765" y="2551194"/>
            <a:ext cx="0" cy="438600"/>
          </a:xfrm>
          <a:prstGeom prst="straightConnector1">
            <a:avLst/>
          </a:prstGeom>
          <a:noFill/>
          <a:ln cap="flat" cmpd="sng" w="76200">
            <a:solidFill>
              <a:srgbClr val="66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239" name="Google Shape;1239;p46"/>
          <p:cNvCxnSpPr>
            <a:stCxn id="1091" idx="3"/>
          </p:cNvCxnSpPr>
          <p:nvPr/>
        </p:nvCxnSpPr>
        <p:spPr>
          <a:xfrm flipH="1">
            <a:off x="4269615" y="2201591"/>
            <a:ext cx="900" cy="27150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1240" name="Google Shape;1240;p46"/>
          <p:cNvSpPr txBox="1"/>
          <p:nvPr/>
        </p:nvSpPr>
        <p:spPr>
          <a:xfrm>
            <a:off x="5765800" y="718174"/>
            <a:ext cx="609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endParaRPr b="1" i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46"/>
          <p:cNvSpPr txBox="1"/>
          <p:nvPr/>
        </p:nvSpPr>
        <p:spPr>
          <a:xfrm>
            <a:off x="7450916" y="1486456"/>
            <a:ext cx="609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endParaRPr b="1" i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46"/>
          <p:cNvSpPr txBox="1"/>
          <p:nvPr/>
        </p:nvSpPr>
        <p:spPr>
          <a:xfrm>
            <a:off x="7097249" y="3679812"/>
            <a:ext cx="609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endParaRPr b="1" i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46"/>
          <p:cNvSpPr txBox="1"/>
          <p:nvPr/>
        </p:nvSpPr>
        <p:spPr>
          <a:xfrm>
            <a:off x="5424352" y="4391558"/>
            <a:ext cx="6093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endParaRPr b="1" i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46"/>
          <p:cNvSpPr txBox="1"/>
          <p:nvPr/>
        </p:nvSpPr>
        <p:spPr>
          <a:xfrm>
            <a:off x="457200" y="697750"/>
            <a:ext cx="3033600" cy="1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3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i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complete set of factories is assigned to an event giving it exclusive use while that event is processed</a:t>
            </a:r>
            <a:endParaRPr i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46"/>
          <p:cNvSpPr txBox="1"/>
          <p:nvPr/>
        </p:nvSpPr>
        <p:spPr>
          <a:xfrm>
            <a:off x="457200" y="1931076"/>
            <a:ext cx="2971800" cy="14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3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i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Factories only work with other factories in the same thread eliminating the need for expensive mutex locking within the factories</a:t>
            </a:r>
            <a:endParaRPr i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46"/>
          <p:cNvSpPr txBox="1"/>
          <p:nvPr/>
        </p:nvSpPr>
        <p:spPr>
          <a:xfrm>
            <a:off x="457200" y="3411347"/>
            <a:ext cx="2971800" cy="1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3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i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events are seen by all Event Processors (multiple processors can exist in a program)</a:t>
            </a:r>
            <a:endParaRPr i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46"/>
          <p:cNvSpPr txBox="1"/>
          <p:nvPr>
            <p:ph idx="11" type="ftr"/>
          </p:nvPr>
        </p:nvSpPr>
        <p:spPr>
          <a:xfrm>
            <a:off x="3124200" y="487172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JANA2   -  David Lawrence   -  JLab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Happy Monkey"/>
                <a:ea typeface="Happy Monkey"/>
                <a:cs typeface="Happy Monkey"/>
                <a:sym typeface="Happy Monkey"/>
              </a:rPr>
              <a:t>What the user needs to know:</a:t>
            </a:r>
            <a:endParaRPr b="1" sz="32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253" name="Google Shape;1253;p4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4" name="Google Shape;1254;p47"/>
          <p:cNvSpPr txBox="1"/>
          <p:nvPr/>
        </p:nvSpPr>
        <p:spPr>
          <a:xfrm>
            <a:off x="399400" y="1444275"/>
            <a:ext cx="8358300" cy="24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auto</a:t>
            </a: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2300">
                <a:solidFill>
                  <a:srgbClr val="0000F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tracks</a:t>
            </a: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= jevent-&gt;Get&lt;</a:t>
            </a:r>
            <a:r>
              <a:rPr b="1"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DTrack</a:t>
            </a: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&gt;();</a:t>
            </a:r>
            <a:b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b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b="1"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for</a:t>
            </a: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auto</a:t>
            </a: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t : </a:t>
            </a:r>
            <a:r>
              <a:rPr lang="en" sz="2300">
                <a:solidFill>
                  <a:srgbClr val="0000F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tracks</a:t>
            </a: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){</a:t>
            </a:r>
            <a:b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endParaRPr sz="23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b="1" lang="en" sz="2300">
                <a:solidFill>
                  <a:srgbClr val="38761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// ... do something with const DTrack* t</a:t>
            </a:r>
            <a:endParaRPr b="1" sz="2300">
              <a:solidFill>
                <a:srgbClr val="38761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}</a:t>
            </a:r>
            <a:endParaRPr sz="23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255" name="Google Shape;1255;p47"/>
          <p:cNvSpPr txBox="1"/>
          <p:nvPr/>
        </p:nvSpPr>
        <p:spPr>
          <a:xfrm>
            <a:off x="3000900" y="4248950"/>
            <a:ext cx="30189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vector&lt;const *DTrack&gt; tracks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47"/>
          <p:cNvSpPr txBox="1"/>
          <p:nvPr/>
        </p:nvSpPr>
        <p:spPr>
          <a:xfrm>
            <a:off x="1784425" y="4938650"/>
            <a:ext cx="50817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Event Reconstruction  -  David Lawrence - JLab  - HSF Framework WG  Apr. 1, 2020 </a:t>
            </a:r>
            <a:endParaRPr sz="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Happy Monkey"/>
                <a:ea typeface="Happy Monkey"/>
                <a:cs typeface="Happy Monkey"/>
                <a:sym typeface="Happy Monkey"/>
              </a:rPr>
              <a:t>If an alternate factory is desired:</a:t>
            </a:r>
            <a:endParaRPr b="1" sz="32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262" name="Google Shape;1262;p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3" name="Google Shape;1263;p48"/>
          <p:cNvSpPr txBox="1"/>
          <p:nvPr/>
        </p:nvSpPr>
        <p:spPr>
          <a:xfrm>
            <a:off x="399400" y="1215675"/>
            <a:ext cx="8358300" cy="20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auto</a:t>
            </a: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2300">
                <a:solidFill>
                  <a:srgbClr val="0000F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tracks</a:t>
            </a: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= jevent-&gt;Get&lt;</a:t>
            </a:r>
            <a:r>
              <a:rPr b="1"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DTrack</a:t>
            </a: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&gt;(“MyTest”);</a:t>
            </a:r>
            <a:b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b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b="1"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or, even better</a:t>
            </a:r>
            <a:endParaRPr b="1" sz="23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set configuration parameter</a:t>
            </a:r>
            <a:r>
              <a:rPr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b="1" lang="en" sz="23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DTrack:DEFTAG=MyTest</a:t>
            </a:r>
            <a:endParaRPr b="1" sz="23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90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4" name="Google Shape;1264;p48"/>
          <p:cNvSpPr txBox="1"/>
          <p:nvPr/>
        </p:nvSpPr>
        <p:spPr>
          <a:xfrm>
            <a:off x="997100" y="3380275"/>
            <a:ext cx="70686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Configuration parameters are set at run time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NAME:DEFTAG is special and tells JANA to re-route ALL requests for objects of type NAME to the specified factory.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48"/>
          <p:cNvSpPr txBox="1"/>
          <p:nvPr>
            <p:ph type="title"/>
          </p:nvPr>
        </p:nvSpPr>
        <p:spPr>
          <a:xfrm>
            <a:off x="3810000" y="815575"/>
            <a:ext cx="2364600" cy="31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Happy Monkey"/>
                <a:ea typeface="Happy Monkey"/>
                <a:cs typeface="Happy Monkey"/>
                <a:sym typeface="Happy Monkey"/>
              </a:rPr>
              <a:t>(i.e. algorithm)</a:t>
            </a:r>
            <a:endParaRPr b="1" sz="16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266" name="Google Shape;1266;p48"/>
          <p:cNvSpPr txBox="1"/>
          <p:nvPr/>
        </p:nvSpPr>
        <p:spPr>
          <a:xfrm>
            <a:off x="1784425" y="4938650"/>
            <a:ext cx="50817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Event Reconstruction  -  David Lawrence - JLab  - HSF Framework WG  Apr. 1, 2020 </a:t>
            </a:r>
            <a:endParaRPr sz="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4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2" name="Google Shape;12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25" y="384500"/>
            <a:ext cx="6089075" cy="416940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49"/>
          <p:cNvSpPr txBox="1"/>
          <p:nvPr/>
        </p:nvSpPr>
        <p:spPr>
          <a:xfrm>
            <a:off x="6362700" y="902275"/>
            <a:ext cx="2701500" cy="3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JANA2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now has much better built-in diagnostics compared to the original JANA.</a:t>
            </a:r>
            <a:br>
              <a:rPr lang="en" sz="2200">
                <a:latin typeface="Calibri"/>
                <a:ea typeface="Calibri"/>
                <a:cs typeface="Calibri"/>
                <a:sym typeface="Calibri"/>
              </a:rPr>
            </a:br>
            <a:br>
              <a:rPr lang="en" sz="2200">
                <a:latin typeface="Calibri"/>
                <a:ea typeface="Calibri"/>
                <a:cs typeface="Calibri"/>
                <a:sym typeface="Calibri"/>
              </a:rPr>
            </a:b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This helps pinpoint bottlenecks, especially in more complex systems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49"/>
          <p:cNvSpPr txBox="1"/>
          <p:nvPr/>
        </p:nvSpPr>
        <p:spPr>
          <a:xfrm>
            <a:off x="1784425" y="4938650"/>
            <a:ext cx="50817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Event Reconstruction  -  David Lawrence - JLab  - HSF Framework WG  Apr. 1, 2020 </a:t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sp>
        <p:nvSpPr>
          <p:cNvPr id="373" name="Google Shape;373;p23"/>
          <p:cNvSpPr txBox="1"/>
          <p:nvPr/>
        </p:nvSpPr>
        <p:spPr>
          <a:xfrm>
            <a:off x="3011560" y="778125"/>
            <a:ext cx="10353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Interface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4" name="Google Shape;374;p23"/>
          <p:cNvSpPr txBox="1"/>
          <p:nvPr/>
        </p:nvSpPr>
        <p:spPr>
          <a:xfrm>
            <a:off x="4284215" y="7781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5" name="Google Shape;375;p23"/>
          <p:cNvSpPr txBox="1"/>
          <p:nvPr/>
        </p:nvSpPr>
        <p:spPr>
          <a:xfrm>
            <a:off x="7420525" y="7781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Recorder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6" name="Google Shape;376;p23"/>
          <p:cNvSpPr txBox="1"/>
          <p:nvPr/>
        </p:nvSpPr>
        <p:spPr>
          <a:xfrm>
            <a:off x="1568505" y="7781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Front End Electronics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7" name="Google Shape;377;p23"/>
          <p:cNvSpPr txBox="1"/>
          <p:nvPr/>
        </p:nvSpPr>
        <p:spPr>
          <a:xfrm>
            <a:off x="295850" y="778125"/>
            <a:ext cx="1035300" cy="500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Detector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8" name="Google Shape;378;p23"/>
          <p:cNvSpPr txBox="1"/>
          <p:nvPr/>
        </p:nvSpPr>
        <p:spPr>
          <a:xfrm>
            <a:off x="6195270" y="7781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9" name="Google Shape;379;p23"/>
          <p:cNvSpPr/>
          <p:nvPr/>
        </p:nvSpPr>
        <p:spPr>
          <a:xfrm>
            <a:off x="1378328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3"/>
          <p:cNvSpPr/>
          <p:nvPr/>
        </p:nvSpPr>
        <p:spPr>
          <a:xfrm>
            <a:off x="2819404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3"/>
          <p:cNvSpPr/>
          <p:nvPr/>
        </p:nvSpPr>
        <p:spPr>
          <a:xfrm>
            <a:off x="4094634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7225557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5320557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4" name="Google Shape;384;p23"/>
          <p:cNvGrpSpPr/>
          <p:nvPr/>
        </p:nvGrpSpPr>
        <p:grpSpPr>
          <a:xfrm>
            <a:off x="5614150" y="1002225"/>
            <a:ext cx="385500" cy="67200"/>
            <a:chOff x="5385550" y="3059625"/>
            <a:chExt cx="385500" cy="67200"/>
          </a:xfrm>
        </p:grpSpPr>
        <p:sp>
          <p:nvSpPr>
            <p:cNvPr id="385" name="Google Shape;385;p23"/>
            <p:cNvSpPr/>
            <p:nvPr/>
          </p:nvSpPr>
          <p:spPr>
            <a:xfrm>
              <a:off x="53855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55379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56903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88" name="Google Shape;388;p23"/>
          <p:cNvCxnSpPr/>
          <p:nvPr/>
        </p:nvCxnSpPr>
        <p:spPr>
          <a:xfrm flipH="1" rot="-5400000">
            <a:off x="2643481" y="998800"/>
            <a:ext cx="2043900" cy="1432200"/>
          </a:xfrm>
          <a:prstGeom prst="bentConnector3">
            <a:avLst>
              <a:gd fmla="val 49014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89" name="Google Shape;38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90544"/>
            <a:ext cx="9144002" cy="18330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3"/>
          <p:cNvCxnSpPr/>
          <p:nvPr/>
        </p:nvCxnSpPr>
        <p:spPr>
          <a:xfrm>
            <a:off x="4383741" y="1862850"/>
            <a:ext cx="0" cy="2245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23"/>
          <p:cNvCxnSpPr/>
          <p:nvPr/>
        </p:nvCxnSpPr>
        <p:spPr>
          <a:xfrm flipH="1" rot="-5400000">
            <a:off x="4302472" y="635200"/>
            <a:ext cx="2043900" cy="2159400"/>
          </a:xfrm>
          <a:prstGeom prst="bentConnector3">
            <a:avLst>
              <a:gd fmla="val 38817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23"/>
          <p:cNvCxnSpPr/>
          <p:nvPr/>
        </p:nvCxnSpPr>
        <p:spPr>
          <a:xfrm>
            <a:off x="6407522" y="1862850"/>
            <a:ext cx="0" cy="2245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23"/>
          <p:cNvCxnSpPr/>
          <p:nvPr/>
        </p:nvCxnSpPr>
        <p:spPr>
          <a:xfrm flipH="1" rot="-5400000">
            <a:off x="6759322" y="1226350"/>
            <a:ext cx="1385100" cy="3183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23"/>
          <p:cNvCxnSpPr/>
          <p:nvPr/>
        </p:nvCxnSpPr>
        <p:spPr>
          <a:xfrm>
            <a:off x="7613271" y="1822496"/>
            <a:ext cx="0" cy="2245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5" name="Google Shape;395;p23"/>
          <p:cNvSpPr txBox="1"/>
          <p:nvPr/>
        </p:nvSpPr>
        <p:spPr>
          <a:xfrm>
            <a:off x="235325" y="4397600"/>
            <a:ext cx="60984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Jin Huang Talk</a:t>
            </a:r>
            <a:endParaRPr sz="12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 u="sng">
                <a:solidFill>
                  <a:schemeClr val="hlink"/>
                </a:solidFill>
                <a:hlinkClick r:id="rId4"/>
              </a:rPr>
              <a:t>https://indico.bnl.gov/event/5807/contributions/26937/attachments/21875/30184/EIC_DAQ_Streaming_Meeting.pdf</a:t>
            </a:r>
            <a:endParaRPr i="1"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6" name="Google Shape;396;p23"/>
          <p:cNvSpPr txBox="1"/>
          <p:nvPr/>
        </p:nvSpPr>
        <p:spPr>
          <a:xfrm>
            <a:off x="127750" y="1580450"/>
            <a:ext cx="840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udiowide"/>
                <a:ea typeface="Audiowide"/>
                <a:cs typeface="Audiowide"/>
                <a:sym typeface="Audiowide"/>
              </a:rPr>
              <a:t>BNL</a:t>
            </a:r>
            <a:endParaRPr b="1" sz="1600">
              <a:latin typeface="Audiowide"/>
              <a:ea typeface="Audiowide"/>
              <a:cs typeface="Audiowide"/>
              <a:sym typeface="Audiowide"/>
            </a:endParaRPr>
          </a:p>
        </p:txBody>
      </p:sp>
      <p:cxnSp>
        <p:nvCxnSpPr>
          <p:cNvPr id="397" name="Google Shape;397;p23"/>
          <p:cNvCxnSpPr/>
          <p:nvPr/>
        </p:nvCxnSpPr>
        <p:spPr>
          <a:xfrm>
            <a:off x="1411941" y="1862850"/>
            <a:ext cx="0" cy="2245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23"/>
          <p:cNvCxnSpPr/>
          <p:nvPr/>
        </p:nvCxnSpPr>
        <p:spPr>
          <a:xfrm rot="5400000">
            <a:off x="640681" y="1456300"/>
            <a:ext cx="1548000" cy="213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9" name="Google Shape;399;p23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400" name="Google Shape;40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8125" y="0"/>
            <a:ext cx="12858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915425" cy="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90281" y="1115969"/>
            <a:ext cx="3505550" cy="43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sp>
        <p:nvSpPr>
          <p:cNvPr id="408" name="Google Shape;408;p24"/>
          <p:cNvSpPr txBox="1"/>
          <p:nvPr/>
        </p:nvSpPr>
        <p:spPr>
          <a:xfrm>
            <a:off x="3011560" y="778125"/>
            <a:ext cx="10353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Interface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9" name="Google Shape;409;p24"/>
          <p:cNvSpPr txBox="1"/>
          <p:nvPr/>
        </p:nvSpPr>
        <p:spPr>
          <a:xfrm>
            <a:off x="4284215" y="7781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0" name="Google Shape;410;p24"/>
          <p:cNvSpPr txBox="1"/>
          <p:nvPr/>
        </p:nvSpPr>
        <p:spPr>
          <a:xfrm>
            <a:off x="7420525" y="7781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Recorder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1" name="Google Shape;411;p24"/>
          <p:cNvSpPr txBox="1"/>
          <p:nvPr/>
        </p:nvSpPr>
        <p:spPr>
          <a:xfrm>
            <a:off x="1568505" y="7781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Front End Electronics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2" name="Google Shape;412;p24"/>
          <p:cNvSpPr txBox="1"/>
          <p:nvPr/>
        </p:nvSpPr>
        <p:spPr>
          <a:xfrm>
            <a:off x="295850" y="778125"/>
            <a:ext cx="1035300" cy="500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Detector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3" name="Google Shape;413;p24"/>
          <p:cNvSpPr txBox="1"/>
          <p:nvPr/>
        </p:nvSpPr>
        <p:spPr>
          <a:xfrm>
            <a:off x="6195270" y="7781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1378328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4"/>
          <p:cNvSpPr/>
          <p:nvPr/>
        </p:nvSpPr>
        <p:spPr>
          <a:xfrm>
            <a:off x="2819404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4"/>
          <p:cNvSpPr/>
          <p:nvPr/>
        </p:nvSpPr>
        <p:spPr>
          <a:xfrm>
            <a:off x="4094634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4"/>
          <p:cNvSpPr/>
          <p:nvPr/>
        </p:nvSpPr>
        <p:spPr>
          <a:xfrm>
            <a:off x="7225557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4"/>
          <p:cNvSpPr/>
          <p:nvPr/>
        </p:nvSpPr>
        <p:spPr>
          <a:xfrm>
            <a:off x="5320557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9" name="Google Shape;419;p24"/>
          <p:cNvGrpSpPr/>
          <p:nvPr/>
        </p:nvGrpSpPr>
        <p:grpSpPr>
          <a:xfrm>
            <a:off x="5614150" y="1002225"/>
            <a:ext cx="385500" cy="67200"/>
            <a:chOff x="5385550" y="3059625"/>
            <a:chExt cx="385500" cy="67200"/>
          </a:xfrm>
        </p:grpSpPr>
        <p:sp>
          <p:nvSpPr>
            <p:cNvPr id="420" name="Google Shape;420;p24"/>
            <p:cNvSpPr/>
            <p:nvPr/>
          </p:nvSpPr>
          <p:spPr>
            <a:xfrm>
              <a:off x="53855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55379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6903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23" name="Google Shape;423;p24"/>
          <p:cNvCxnSpPr/>
          <p:nvPr/>
        </p:nvCxnSpPr>
        <p:spPr>
          <a:xfrm rot="5400000">
            <a:off x="2163781" y="1258900"/>
            <a:ext cx="1351500" cy="219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24"/>
          <p:cNvCxnSpPr/>
          <p:nvPr/>
        </p:nvCxnSpPr>
        <p:spPr>
          <a:xfrm>
            <a:off x="2729741" y="1977150"/>
            <a:ext cx="0" cy="2877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24"/>
          <p:cNvCxnSpPr/>
          <p:nvPr/>
        </p:nvCxnSpPr>
        <p:spPr>
          <a:xfrm rot="5400000">
            <a:off x="3156650" y="992200"/>
            <a:ext cx="1317900" cy="7194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24"/>
          <p:cNvCxnSpPr/>
          <p:nvPr/>
        </p:nvCxnSpPr>
        <p:spPr>
          <a:xfrm>
            <a:off x="3455893" y="1862850"/>
            <a:ext cx="0" cy="3025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24"/>
          <p:cNvCxnSpPr/>
          <p:nvPr/>
        </p:nvCxnSpPr>
        <p:spPr>
          <a:xfrm flipH="1">
            <a:off x="5445922" y="692950"/>
            <a:ext cx="1846800" cy="806700"/>
          </a:xfrm>
          <a:prstGeom prst="bentConnector3">
            <a:avLst>
              <a:gd fmla="val -1217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24"/>
          <p:cNvCxnSpPr/>
          <p:nvPr/>
        </p:nvCxnSpPr>
        <p:spPr>
          <a:xfrm flipH="1">
            <a:off x="5437050" y="1499775"/>
            <a:ext cx="9000" cy="3388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29" name="Google Shape;429;p24"/>
          <p:cNvSpPr txBox="1"/>
          <p:nvPr/>
        </p:nvSpPr>
        <p:spPr>
          <a:xfrm>
            <a:off x="2306175" y="1419075"/>
            <a:ext cx="329400" cy="2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0" name="Google Shape;430;p24"/>
          <p:cNvSpPr txBox="1"/>
          <p:nvPr/>
        </p:nvSpPr>
        <p:spPr>
          <a:xfrm>
            <a:off x="127750" y="1580450"/>
            <a:ext cx="1358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udiowide"/>
                <a:ea typeface="Audiowide"/>
                <a:cs typeface="Audiowide"/>
                <a:sym typeface="Audiowide"/>
              </a:rPr>
              <a:t>TriDAS</a:t>
            </a:r>
            <a:endParaRPr b="1" sz="1600">
              <a:latin typeface="Audiowide"/>
              <a:ea typeface="Audiowide"/>
              <a:cs typeface="Audiowide"/>
              <a:sym typeface="Audiowide"/>
            </a:endParaRPr>
          </a:p>
        </p:txBody>
      </p:sp>
      <p:sp>
        <p:nvSpPr>
          <p:cNvPr id="431" name="Google Shape;431;p24"/>
          <p:cNvSpPr txBox="1"/>
          <p:nvPr/>
        </p:nvSpPr>
        <p:spPr>
          <a:xfrm>
            <a:off x="6609225" y="4216050"/>
            <a:ext cx="24675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Tommaso Chiarusi Talk</a:t>
            </a:r>
            <a:endParaRPr sz="12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 u="sng">
                <a:solidFill>
                  <a:schemeClr val="hlink"/>
                </a:solidFill>
                <a:hlinkClick r:id="rId4"/>
              </a:rPr>
              <a:t>https://jeffersonlab.sharepoint.com/sites/SciComp/Shared%20Documents/EPSCI/SRO/Streaming/Tridas/EIC-Stream_Readout-Camogli_20190524_chiarusi.pdf</a:t>
            </a:r>
            <a:endParaRPr i="1" sz="11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32" name="Google Shape;432;p24"/>
          <p:cNvCxnSpPr/>
          <p:nvPr/>
        </p:nvCxnSpPr>
        <p:spPr>
          <a:xfrm flipH="1" rot="-5400000">
            <a:off x="1193429" y="953950"/>
            <a:ext cx="1482600" cy="960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24"/>
          <p:cNvCxnSpPr/>
          <p:nvPr/>
        </p:nvCxnSpPr>
        <p:spPr>
          <a:xfrm>
            <a:off x="2417667" y="1977150"/>
            <a:ext cx="0" cy="2877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4" name="Google Shape;434;p24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435" name="Google Shape;4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8125" y="0"/>
            <a:ext cx="12858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915425" cy="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25"/>
          <p:cNvGrpSpPr/>
          <p:nvPr/>
        </p:nvGrpSpPr>
        <p:grpSpPr>
          <a:xfrm>
            <a:off x="2093957" y="1499772"/>
            <a:ext cx="4781193" cy="3237328"/>
            <a:chOff x="2398757" y="1499772"/>
            <a:chExt cx="4781193" cy="3237328"/>
          </a:xfrm>
        </p:grpSpPr>
        <p:pic>
          <p:nvPicPr>
            <p:cNvPr id="442" name="Google Shape;442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3197445" y="701084"/>
              <a:ext cx="3161450" cy="4758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25"/>
            <p:cNvSpPr/>
            <p:nvPr/>
          </p:nvSpPr>
          <p:spPr>
            <a:xfrm>
              <a:off x="4866650" y="3565000"/>
              <a:ext cx="2313300" cy="1172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sp>
        <p:nvSpPr>
          <p:cNvPr id="445" name="Google Shape;445;p25"/>
          <p:cNvSpPr txBox="1"/>
          <p:nvPr/>
        </p:nvSpPr>
        <p:spPr>
          <a:xfrm>
            <a:off x="3011560" y="778125"/>
            <a:ext cx="10353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Interface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6" name="Google Shape;446;p25"/>
          <p:cNvSpPr txBox="1"/>
          <p:nvPr/>
        </p:nvSpPr>
        <p:spPr>
          <a:xfrm>
            <a:off x="4284215" y="7781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25"/>
          <p:cNvSpPr txBox="1"/>
          <p:nvPr/>
        </p:nvSpPr>
        <p:spPr>
          <a:xfrm>
            <a:off x="7420525" y="7781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Recorder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25"/>
          <p:cNvSpPr txBox="1"/>
          <p:nvPr/>
        </p:nvSpPr>
        <p:spPr>
          <a:xfrm>
            <a:off x="1568505" y="7781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Front End Electronics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9" name="Google Shape;449;p25"/>
          <p:cNvSpPr txBox="1"/>
          <p:nvPr/>
        </p:nvSpPr>
        <p:spPr>
          <a:xfrm>
            <a:off x="295850" y="778125"/>
            <a:ext cx="1035300" cy="500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Detector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0" name="Google Shape;450;p25"/>
          <p:cNvSpPr txBox="1"/>
          <p:nvPr/>
        </p:nvSpPr>
        <p:spPr>
          <a:xfrm>
            <a:off x="6195270" y="7781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1" name="Google Shape;451;p25"/>
          <p:cNvSpPr/>
          <p:nvPr/>
        </p:nvSpPr>
        <p:spPr>
          <a:xfrm>
            <a:off x="1378328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5"/>
          <p:cNvSpPr/>
          <p:nvPr/>
        </p:nvSpPr>
        <p:spPr>
          <a:xfrm>
            <a:off x="2819404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4094634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5"/>
          <p:cNvSpPr/>
          <p:nvPr/>
        </p:nvSpPr>
        <p:spPr>
          <a:xfrm>
            <a:off x="7225557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5"/>
          <p:cNvSpPr/>
          <p:nvPr/>
        </p:nvSpPr>
        <p:spPr>
          <a:xfrm>
            <a:off x="5320557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6" name="Google Shape;456;p25"/>
          <p:cNvGrpSpPr/>
          <p:nvPr/>
        </p:nvGrpSpPr>
        <p:grpSpPr>
          <a:xfrm>
            <a:off x="5614150" y="1002225"/>
            <a:ext cx="385500" cy="67200"/>
            <a:chOff x="5385550" y="3059625"/>
            <a:chExt cx="385500" cy="67200"/>
          </a:xfrm>
        </p:grpSpPr>
        <p:sp>
          <p:nvSpPr>
            <p:cNvPr id="457" name="Google Shape;457;p25"/>
            <p:cNvSpPr/>
            <p:nvPr/>
          </p:nvSpPr>
          <p:spPr>
            <a:xfrm>
              <a:off x="53855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55379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56903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60" name="Google Shape;460;p25"/>
          <p:cNvCxnSpPr/>
          <p:nvPr/>
        </p:nvCxnSpPr>
        <p:spPr>
          <a:xfrm flipH="1" rot="-5400000">
            <a:off x="2799331" y="842950"/>
            <a:ext cx="2130000" cy="18300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25"/>
          <p:cNvCxnSpPr/>
          <p:nvPr/>
        </p:nvCxnSpPr>
        <p:spPr>
          <a:xfrm>
            <a:off x="4778166" y="2010975"/>
            <a:ext cx="0" cy="2877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62" name="Google Shape;462;p25"/>
          <p:cNvCxnSpPr/>
          <p:nvPr/>
        </p:nvCxnSpPr>
        <p:spPr>
          <a:xfrm flipH="1" rot="-5400000">
            <a:off x="4012400" y="855850"/>
            <a:ext cx="1599000" cy="1273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25"/>
          <p:cNvCxnSpPr/>
          <p:nvPr/>
        </p:nvCxnSpPr>
        <p:spPr>
          <a:xfrm>
            <a:off x="5444018" y="1863075"/>
            <a:ext cx="0" cy="3025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64" name="Google Shape;464;p25"/>
          <p:cNvCxnSpPr/>
          <p:nvPr/>
        </p:nvCxnSpPr>
        <p:spPr>
          <a:xfrm rot="5400000">
            <a:off x="6043972" y="948700"/>
            <a:ext cx="1504500" cy="9930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65" name="Google Shape;465;p25"/>
          <p:cNvCxnSpPr/>
          <p:nvPr/>
        </p:nvCxnSpPr>
        <p:spPr>
          <a:xfrm flipH="1">
            <a:off x="6289251" y="1499775"/>
            <a:ext cx="9000" cy="3388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66" name="Google Shape;466;p25"/>
          <p:cNvSpPr txBox="1"/>
          <p:nvPr/>
        </p:nvSpPr>
        <p:spPr>
          <a:xfrm>
            <a:off x="2306175" y="1419075"/>
            <a:ext cx="329400" cy="2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7" name="Google Shape;467;p25"/>
          <p:cNvSpPr txBox="1"/>
          <p:nvPr/>
        </p:nvSpPr>
        <p:spPr>
          <a:xfrm>
            <a:off x="127750" y="1732850"/>
            <a:ext cx="16836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udiowide"/>
                <a:ea typeface="Audiowide"/>
                <a:cs typeface="Audiowide"/>
                <a:sym typeface="Audiowide"/>
              </a:rPr>
              <a:t>ALICE</a:t>
            </a:r>
            <a:endParaRPr b="1" sz="1600">
              <a:latin typeface="Audiowide"/>
              <a:ea typeface="Audiowide"/>
              <a:cs typeface="Audiowide"/>
              <a:sym typeface="Audiowi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udiowide"/>
                <a:ea typeface="Audiowide"/>
                <a:cs typeface="Audiowide"/>
                <a:sym typeface="Audiowide"/>
              </a:rPr>
              <a:t>(Indra-Astra)</a:t>
            </a:r>
            <a:endParaRPr b="1" sz="1600">
              <a:latin typeface="Audiowide"/>
              <a:ea typeface="Audiowide"/>
              <a:cs typeface="Audiowide"/>
              <a:sym typeface="Audiowide"/>
            </a:endParaRPr>
          </a:p>
        </p:txBody>
      </p:sp>
      <p:cxnSp>
        <p:nvCxnSpPr>
          <p:cNvPr id="468" name="Google Shape;468;p25"/>
          <p:cNvCxnSpPr/>
          <p:nvPr/>
        </p:nvCxnSpPr>
        <p:spPr>
          <a:xfrm flipH="1" rot="-5400000">
            <a:off x="1364354" y="775750"/>
            <a:ext cx="2435700" cy="2270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3721247" y="1974050"/>
            <a:ext cx="0" cy="2877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70" name="Google Shape;470;p25"/>
          <p:cNvSpPr txBox="1"/>
          <p:nvPr/>
        </p:nvSpPr>
        <p:spPr>
          <a:xfrm>
            <a:off x="127750" y="3997800"/>
            <a:ext cx="2045100" cy="9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/>
              <a:t>Eric Pooser Talk</a:t>
            </a:r>
            <a:r>
              <a:rPr lang="en"/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https://www.jlab.org/indico/event/307/session/12/contribution/18/material/slides/0.pdf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1" name="Google Shape;471;p25"/>
          <p:cNvSpPr/>
          <p:nvPr/>
        </p:nvSpPr>
        <p:spPr>
          <a:xfrm>
            <a:off x="2819400" y="4594500"/>
            <a:ext cx="592200" cy="24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5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473" name="Google Shape;4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8125" y="0"/>
            <a:ext cx="12858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915425" cy="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600" y="1614900"/>
            <a:ext cx="6461445" cy="338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sp>
        <p:nvSpPr>
          <p:cNvPr id="481" name="Google Shape;481;p26"/>
          <p:cNvSpPr txBox="1"/>
          <p:nvPr/>
        </p:nvSpPr>
        <p:spPr>
          <a:xfrm>
            <a:off x="3011560" y="778125"/>
            <a:ext cx="10353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Interface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2" name="Google Shape;482;p26"/>
          <p:cNvSpPr txBox="1"/>
          <p:nvPr/>
        </p:nvSpPr>
        <p:spPr>
          <a:xfrm>
            <a:off x="4284215" y="7781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3" name="Google Shape;483;p26"/>
          <p:cNvSpPr txBox="1"/>
          <p:nvPr/>
        </p:nvSpPr>
        <p:spPr>
          <a:xfrm>
            <a:off x="7420525" y="7781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Recorder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4" name="Google Shape;484;p26"/>
          <p:cNvSpPr txBox="1"/>
          <p:nvPr/>
        </p:nvSpPr>
        <p:spPr>
          <a:xfrm>
            <a:off x="1568505" y="7781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Front End Electronics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5" name="Google Shape;485;p26"/>
          <p:cNvSpPr txBox="1"/>
          <p:nvPr/>
        </p:nvSpPr>
        <p:spPr>
          <a:xfrm>
            <a:off x="295850" y="778125"/>
            <a:ext cx="1035300" cy="500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Detector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6" name="Google Shape;486;p26"/>
          <p:cNvSpPr txBox="1"/>
          <p:nvPr/>
        </p:nvSpPr>
        <p:spPr>
          <a:xfrm>
            <a:off x="6195270" y="7781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7" name="Google Shape;487;p26"/>
          <p:cNvSpPr/>
          <p:nvPr/>
        </p:nvSpPr>
        <p:spPr>
          <a:xfrm>
            <a:off x="1378328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2819404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6"/>
          <p:cNvSpPr/>
          <p:nvPr/>
        </p:nvSpPr>
        <p:spPr>
          <a:xfrm>
            <a:off x="4094634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6"/>
          <p:cNvSpPr/>
          <p:nvPr/>
        </p:nvSpPr>
        <p:spPr>
          <a:xfrm>
            <a:off x="7225557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5320557" y="9282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2" name="Google Shape;492;p26"/>
          <p:cNvGrpSpPr/>
          <p:nvPr/>
        </p:nvGrpSpPr>
        <p:grpSpPr>
          <a:xfrm>
            <a:off x="5614150" y="1002225"/>
            <a:ext cx="385500" cy="67200"/>
            <a:chOff x="5385550" y="3059625"/>
            <a:chExt cx="385500" cy="67200"/>
          </a:xfrm>
        </p:grpSpPr>
        <p:sp>
          <p:nvSpPr>
            <p:cNvPr id="493" name="Google Shape;493;p26"/>
            <p:cNvSpPr/>
            <p:nvPr/>
          </p:nvSpPr>
          <p:spPr>
            <a:xfrm>
              <a:off x="53855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55379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56903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96" name="Google Shape;496;p26"/>
          <p:cNvCxnSpPr/>
          <p:nvPr/>
        </p:nvCxnSpPr>
        <p:spPr>
          <a:xfrm flipH="1" rot="-5400000">
            <a:off x="2439181" y="1203100"/>
            <a:ext cx="1410000" cy="3897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97" name="Google Shape;497;p26"/>
          <p:cNvCxnSpPr/>
          <p:nvPr/>
        </p:nvCxnSpPr>
        <p:spPr>
          <a:xfrm>
            <a:off x="3339341" y="1977150"/>
            <a:ext cx="0" cy="2877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98" name="Google Shape;498;p26"/>
          <p:cNvCxnSpPr/>
          <p:nvPr/>
        </p:nvCxnSpPr>
        <p:spPr>
          <a:xfrm flipH="1" rot="-5400000">
            <a:off x="4107050" y="761200"/>
            <a:ext cx="1548000" cy="1411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99" name="Google Shape;499;p26"/>
          <p:cNvCxnSpPr/>
          <p:nvPr/>
        </p:nvCxnSpPr>
        <p:spPr>
          <a:xfrm>
            <a:off x="5589493" y="1862850"/>
            <a:ext cx="0" cy="3025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00" name="Google Shape;500;p26"/>
          <p:cNvCxnSpPr/>
          <p:nvPr/>
        </p:nvCxnSpPr>
        <p:spPr>
          <a:xfrm flipH="1" rot="-5400000">
            <a:off x="6906022" y="1079650"/>
            <a:ext cx="886200" cy="1128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01" name="Google Shape;501;p26"/>
          <p:cNvCxnSpPr/>
          <p:nvPr/>
        </p:nvCxnSpPr>
        <p:spPr>
          <a:xfrm flipH="1">
            <a:off x="7394976" y="1499775"/>
            <a:ext cx="9000" cy="3388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02" name="Google Shape;502;p26"/>
          <p:cNvSpPr txBox="1"/>
          <p:nvPr/>
        </p:nvSpPr>
        <p:spPr>
          <a:xfrm>
            <a:off x="2306175" y="1419075"/>
            <a:ext cx="329400" cy="2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127750" y="1580450"/>
            <a:ext cx="1358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udiowide"/>
                <a:ea typeface="Audiowide"/>
                <a:cs typeface="Audiowide"/>
                <a:sym typeface="Audiowide"/>
              </a:rPr>
              <a:t>CLARA</a:t>
            </a:r>
            <a:endParaRPr b="1" sz="1600">
              <a:latin typeface="Audiowide"/>
              <a:ea typeface="Audiowide"/>
              <a:cs typeface="Audiowide"/>
              <a:sym typeface="Audiowide"/>
            </a:endParaRPr>
          </a:p>
        </p:txBody>
      </p:sp>
      <p:cxnSp>
        <p:nvCxnSpPr>
          <p:cNvPr id="504" name="Google Shape;504;p26"/>
          <p:cNvCxnSpPr/>
          <p:nvPr/>
        </p:nvCxnSpPr>
        <p:spPr>
          <a:xfrm flipH="1" rot="-5400000">
            <a:off x="891554" y="1248550"/>
            <a:ext cx="1424400" cy="313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05" name="Google Shape;505;p26"/>
          <p:cNvCxnSpPr/>
          <p:nvPr/>
        </p:nvCxnSpPr>
        <p:spPr>
          <a:xfrm>
            <a:off x="1757145" y="1977150"/>
            <a:ext cx="0" cy="2877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06" name="Google Shape;506;p26"/>
          <p:cNvSpPr txBox="1"/>
          <p:nvPr/>
        </p:nvSpPr>
        <p:spPr>
          <a:xfrm>
            <a:off x="101050" y="4034175"/>
            <a:ext cx="14115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see Vardan G. talk later this session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508" name="Google Shape;5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8125" y="0"/>
            <a:ext cx="12858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915425" cy="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JANA2’s role in SRO Systems</a:t>
            </a:r>
            <a:endParaRPr/>
          </a:p>
        </p:txBody>
      </p:sp>
      <p:sp>
        <p:nvSpPr>
          <p:cNvPr id="515" name="Google Shape;515;p2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sp>
        <p:nvSpPr>
          <p:cNvPr id="516" name="Google Shape;516;p27"/>
          <p:cNvSpPr txBox="1"/>
          <p:nvPr/>
        </p:nvSpPr>
        <p:spPr>
          <a:xfrm>
            <a:off x="3011560" y="1844925"/>
            <a:ext cx="10353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Interface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7" name="Google Shape;517;p27"/>
          <p:cNvSpPr txBox="1"/>
          <p:nvPr/>
        </p:nvSpPr>
        <p:spPr>
          <a:xfrm>
            <a:off x="4284215" y="18449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8" name="Google Shape;518;p27"/>
          <p:cNvSpPr txBox="1"/>
          <p:nvPr/>
        </p:nvSpPr>
        <p:spPr>
          <a:xfrm>
            <a:off x="7420525" y="18449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Recorder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9" name="Google Shape;519;p27"/>
          <p:cNvSpPr txBox="1"/>
          <p:nvPr/>
        </p:nvSpPr>
        <p:spPr>
          <a:xfrm>
            <a:off x="1568505" y="1844925"/>
            <a:ext cx="12057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Front End Electronics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0" name="Google Shape;520;p27"/>
          <p:cNvSpPr txBox="1"/>
          <p:nvPr/>
        </p:nvSpPr>
        <p:spPr>
          <a:xfrm>
            <a:off x="295850" y="1844925"/>
            <a:ext cx="10353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Detector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1" name="Google Shape;521;p27"/>
          <p:cNvSpPr txBox="1"/>
          <p:nvPr/>
        </p:nvSpPr>
        <p:spPr>
          <a:xfrm>
            <a:off x="6195270" y="1844925"/>
            <a:ext cx="987900" cy="500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Processor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2" name="Google Shape;522;p27"/>
          <p:cNvSpPr/>
          <p:nvPr/>
        </p:nvSpPr>
        <p:spPr>
          <a:xfrm>
            <a:off x="1378328" y="19950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2819404" y="19950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4094634" y="19950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7225557" y="19950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7"/>
          <p:cNvSpPr/>
          <p:nvPr/>
        </p:nvSpPr>
        <p:spPr>
          <a:xfrm>
            <a:off x="5320557" y="1995075"/>
            <a:ext cx="1767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7" name="Google Shape;527;p27"/>
          <p:cNvGrpSpPr/>
          <p:nvPr/>
        </p:nvGrpSpPr>
        <p:grpSpPr>
          <a:xfrm>
            <a:off x="5614150" y="2069025"/>
            <a:ext cx="385500" cy="67200"/>
            <a:chOff x="5385550" y="3059625"/>
            <a:chExt cx="385500" cy="67200"/>
          </a:xfrm>
        </p:grpSpPr>
        <p:sp>
          <p:nvSpPr>
            <p:cNvPr id="528" name="Google Shape;528;p27"/>
            <p:cNvSpPr/>
            <p:nvPr/>
          </p:nvSpPr>
          <p:spPr>
            <a:xfrm>
              <a:off x="53855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55379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5690350" y="3059625"/>
              <a:ext cx="80700" cy="672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1" name="Google Shape;531;p27"/>
          <p:cNvSpPr/>
          <p:nvPr/>
        </p:nvSpPr>
        <p:spPr>
          <a:xfrm rot="-5400000">
            <a:off x="3482850" y="1967775"/>
            <a:ext cx="86700" cy="11505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7"/>
          <p:cNvSpPr/>
          <p:nvPr/>
        </p:nvSpPr>
        <p:spPr>
          <a:xfrm rot="-5400000">
            <a:off x="5686950" y="1059075"/>
            <a:ext cx="86700" cy="29679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7"/>
          <p:cNvSpPr txBox="1"/>
          <p:nvPr/>
        </p:nvSpPr>
        <p:spPr>
          <a:xfrm>
            <a:off x="941300" y="2896025"/>
            <a:ext cx="19692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Software or dedicated hardware connected to FEE via Network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34" name="Google Shape;534;p27"/>
          <p:cNvCxnSpPr>
            <a:stCxn id="531" idx="1"/>
            <a:endCxn id="533" idx="3"/>
          </p:cNvCxnSpPr>
          <p:nvPr/>
        </p:nvCxnSpPr>
        <p:spPr>
          <a:xfrm rot="5400000">
            <a:off x="2813700" y="2683275"/>
            <a:ext cx="809400" cy="615600"/>
          </a:xfrm>
          <a:prstGeom prst="bentConnector2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5" name="Google Shape;535;p27"/>
          <p:cNvSpPr txBox="1"/>
          <p:nvPr/>
        </p:nvSpPr>
        <p:spPr>
          <a:xfrm>
            <a:off x="6213325" y="2819775"/>
            <a:ext cx="27222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zero suppression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hit filter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data compression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software trigger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36" name="Google Shape;536;p27"/>
          <p:cNvCxnSpPr>
            <a:stCxn id="532" idx="1"/>
            <a:endCxn id="535" idx="1"/>
          </p:cNvCxnSpPr>
          <p:nvPr/>
        </p:nvCxnSpPr>
        <p:spPr>
          <a:xfrm flipH="1" rot="-5400000">
            <a:off x="5605200" y="2711475"/>
            <a:ext cx="733200" cy="483000"/>
          </a:xfrm>
          <a:prstGeom prst="bentConnector2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7" name="Google Shape;537;p27"/>
          <p:cNvSpPr/>
          <p:nvPr/>
        </p:nvSpPr>
        <p:spPr>
          <a:xfrm>
            <a:off x="2996100" y="1550325"/>
            <a:ext cx="5718600" cy="1089600"/>
          </a:xfrm>
          <a:prstGeom prst="ellipse">
            <a:avLst/>
          </a:prstGeom>
          <a:noFill/>
          <a:ln cap="flat" cmpd="sng" w="38100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4014025" y="1550313"/>
            <a:ext cx="3509700" cy="10896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7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540" name="Google Shape;5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125" y="0"/>
            <a:ext cx="12858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915425" cy="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125" y="0"/>
            <a:ext cx="12858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915425" cy="5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8"/>
          <p:cNvPicPr preferRelativeResize="0"/>
          <p:nvPr/>
        </p:nvPicPr>
        <p:blipFill>
          <a:blip r:embed="rId5">
            <a:alphaModFix amt="16000"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JANA2</a:t>
            </a:r>
            <a:endParaRPr/>
          </a:p>
        </p:txBody>
      </p:sp>
      <p:sp>
        <p:nvSpPr>
          <p:cNvPr id="550" name="Google Shape;550;p28"/>
          <p:cNvSpPr txBox="1"/>
          <p:nvPr>
            <p:ph idx="1" type="body"/>
          </p:nvPr>
        </p:nvSpPr>
        <p:spPr>
          <a:xfrm>
            <a:off x="746300" y="1208075"/>
            <a:ext cx="8108400" cy="33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C++ Multi-threaded event/time slice processing framework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Designed to support</a:t>
            </a:r>
            <a:endParaRPr b="1"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Offline event reconstruction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Online Data Quality Monitoring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Software (aka L3) Trigger</a:t>
            </a:r>
            <a:endParaRPr b="1"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Used in:</a:t>
            </a:r>
            <a:endParaRPr b="1"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GlueX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eJANA (EIC)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BDX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Multiple SRO test stands at JLab</a:t>
            </a:r>
            <a:endParaRPr b="1" sz="1800"/>
          </a:p>
        </p:txBody>
      </p:sp>
      <p:sp>
        <p:nvSpPr>
          <p:cNvPr id="551" name="Google Shape;551;p2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sp>
        <p:nvSpPr>
          <p:cNvPr id="552" name="Google Shape;552;p28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Arrow Queue Pattern</a:t>
            </a:r>
            <a:endParaRPr/>
          </a:p>
        </p:txBody>
      </p:sp>
      <p:sp>
        <p:nvSpPr>
          <p:cNvPr id="558" name="Google Shape;558;p2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‹#›</a:t>
            </a:fld>
            <a:endParaRPr sz="900"/>
          </a:p>
        </p:txBody>
      </p:sp>
      <p:cxnSp>
        <p:nvCxnSpPr>
          <p:cNvPr id="559" name="Google Shape;559;p29"/>
          <p:cNvCxnSpPr/>
          <p:nvPr/>
        </p:nvCxnSpPr>
        <p:spPr>
          <a:xfrm>
            <a:off x="1138025" y="3289600"/>
            <a:ext cx="1246800" cy="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0" name="Google Shape;560;p29"/>
          <p:cNvCxnSpPr/>
          <p:nvPr/>
        </p:nvCxnSpPr>
        <p:spPr>
          <a:xfrm>
            <a:off x="3424025" y="2832400"/>
            <a:ext cx="1246800" cy="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1" name="Google Shape;561;p29"/>
          <p:cNvCxnSpPr/>
          <p:nvPr/>
        </p:nvCxnSpPr>
        <p:spPr>
          <a:xfrm>
            <a:off x="3424025" y="3289600"/>
            <a:ext cx="1246800" cy="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2" name="Google Shape;562;p29"/>
          <p:cNvCxnSpPr/>
          <p:nvPr/>
        </p:nvCxnSpPr>
        <p:spPr>
          <a:xfrm>
            <a:off x="3424025" y="3746800"/>
            <a:ext cx="1246800" cy="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3" name="Google Shape;563;p29"/>
          <p:cNvCxnSpPr/>
          <p:nvPr/>
        </p:nvCxnSpPr>
        <p:spPr>
          <a:xfrm>
            <a:off x="5633825" y="3289600"/>
            <a:ext cx="1246800" cy="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4" name="Google Shape;564;p29"/>
          <p:cNvSpPr txBox="1"/>
          <p:nvPr/>
        </p:nvSpPr>
        <p:spPr>
          <a:xfrm>
            <a:off x="7284900" y="2413500"/>
            <a:ext cx="12468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latin typeface="Calibri"/>
                <a:ea typeface="Calibri"/>
                <a:cs typeface="Calibri"/>
                <a:sym typeface="Calibri"/>
              </a:rPr>
              <a:t>...</a:t>
            </a:r>
            <a:endParaRPr sz="6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9"/>
          <p:cNvSpPr txBox="1"/>
          <p:nvPr/>
        </p:nvSpPr>
        <p:spPr>
          <a:xfrm>
            <a:off x="925450" y="3893550"/>
            <a:ext cx="1607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sequential arrow</a:t>
            </a:r>
            <a:endParaRPr b="1" sz="2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9"/>
          <p:cNvSpPr/>
          <p:nvPr/>
        </p:nvSpPr>
        <p:spPr>
          <a:xfrm>
            <a:off x="2527650" y="2675875"/>
            <a:ext cx="732294" cy="1139724"/>
          </a:xfrm>
          <a:prstGeom prst="flowChartMultidocumen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9"/>
          <p:cNvSpPr/>
          <p:nvPr/>
        </p:nvSpPr>
        <p:spPr>
          <a:xfrm>
            <a:off x="4737450" y="2675875"/>
            <a:ext cx="732294" cy="1139724"/>
          </a:xfrm>
          <a:prstGeom prst="flowChartMultidocumen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9"/>
          <p:cNvSpPr txBox="1"/>
          <p:nvPr/>
        </p:nvSpPr>
        <p:spPr>
          <a:xfrm>
            <a:off x="3135250" y="3893550"/>
            <a:ext cx="1607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parallel arrow</a:t>
            </a:r>
            <a:endParaRPr b="1" sz="2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9"/>
          <p:cNvSpPr txBox="1"/>
          <p:nvPr/>
        </p:nvSpPr>
        <p:spPr>
          <a:xfrm>
            <a:off x="5345050" y="3893550"/>
            <a:ext cx="1607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sequential arrow</a:t>
            </a:r>
            <a:endParaRPr b="1" sz="2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9"/>
          <p:cNvSpPr txBox="1"/>
          <p:nvPr/>
        </p:nvSpPr>
        <p:spPr>
          <a:xfrm>
            <a:off x="2090100" y="2217150"/>
            <a:ext cx="1607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queue</a:t>
            </a:r>
            <a:endParaRPr b="1" sz="21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9"/>
          <p:cNvSpPr txBox="1"/>
          <p:nvPr/>
        </p:nvSpPr>
        <p:spPr>
          <a:xfrm>
            <a:off x="4299900" y="2217150"/>
            <a:ext cx="1607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queue</a:t>
            </a:r>
            <a:endParaRPr b="1" sz="21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9"/>
          <p:cNvSpPr txBox="1"/>
          <p:nvPr/>
        </p:nvSpPr>
        <p:spPr>
          <a:xfrm>
            <a:off x="808550" y="1281125"/>
            <a:ext cx="78225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CPU intensive event reconstruction will be done as a parallel arrow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Other tasks (e.g. I/O) can be done as a sequential arrow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Fewer locks in user code allows framework to better optimize workflow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9"/>
          <p:cNvSpPr txBox="1"/>
          <p:nvPr/>
        </p:nvSpPr>
        <p:spPr>
          <a:xfrm>
            <a:off x="1784425" y="4938650"/>
            <a:ext cx="52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JANA2: Multi-threaded Algorithm Deployment  -  David Lawrence - JLab  - Streaming Readout VI  May 14, 2020 </a:t>
            </a:r>
            <a:endParaRPr sz="800"/>
          </a:p>
        </p:txBody>
      </p:sp>
      <p:pic>
        <p:nvPicPr>
          <p:cNvPr id="574" name="Google Shape;5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125" y="0"/>
            <a:ext cx="12858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915425" cy="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