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57" r:id="rId4"/>
    <p:sldId id="258" r:id="rId5"/>
    <p:sldId id="259" r:id="rId6"/>
    <p:sldId id="263" r:id="rId7"/>
    <p:sldId id="276" r:id="rId8"/>
    <p:sldId id="277" r:id="rId9"/>
    <p:sldId id="288" r:id="rId10"/>
    <p:sldId id="290" r:id="rId11"/>
    <p:sldId id="293" r:id="rId12"/>
    <p:sldId id="279" r:id="rId13"/>
    <p:sldId id="280" r:id="rId14"/>
    <p:sldId id="291" r:id="rId15"/>
    <p:sldId id="292" r:id="rId16"/>
    <p:sldId id="284" r:id="rId17"/>
    <p:sldId id="281"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5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80" autoAdjust="0"/>
    <p:restoredTop sz="94660"/>
  </p:normalViewPr>
  <p:slideViewPr>
    <p:cSldViewPr snapToGrid="0">
      <p:cViewPr varScale="1">
        <p:scale>
          <a:sx n="101" d="100"/>
          <a:sy n="101" d="100"/>
        </p:scale>
        <p:origin x="132"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William GU</a:t>
            </a:r>
            <a:endParaRPr lang="en-US" dirty="0"/>
          </a:p>
        </p:txBody>
      </p:sp>
      <p:sp>
        <p:nvSpPr>
          <p:cNvPr id="6" name="Slide Number Placeholder 5"/>
          <p:cNvSpPr>
            <a:spLocks noGrp="1"/>
          </p:cNvSpPr>
          <p:nvPr>
            <p:ph type="sldNum" sz="quarter" idx="12"/>
          </p:nvPr>
        </p:nvSpPr>
        <p:spPr/>
        <p:txBody>
          <a:bodyPr/>
          <a:lstStyle/>
          <a:p>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8789" y="6145427"/>
            <a:ext cx="4503211" cy="712573"/>
          </a:xfrm>
          <a:prstGeom prst="rect">
            <a:avLst/>
          </a:prstGeom>
        </p:spPr>
      </p:pic>
    </p:spTree>
    <p:extLst>
      <p:ext uri="{BB962C8B-B14F-4D97-AF65-F5344CB8AC3E}">
        <p14:creationId xmlns:p14="http://schemas.microsoft.com/office/powerpoint/2010/main" val="1130236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7710FC-D4AA-4643-BF34-C6640525B149}"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EBC66-9210-4EFA-AD05-AB9A194434A9}" type="slidenum">
              <a:rPr lang="en-US" smtClean="0"/>
              <a:t>‹#›</a:t>
            </a:fld>
            <a:endParaRPr lang="en-US"/>
          </a:p>
        </p:txBody>
      </p:sp>
    </p:spTree>
    <p:extLst>
      <p:ext uri="{BB962C8B-B14F-4D97-AF65-F5344CB8AC3E}">
        <p14:creationId xmlns:p14="http://schemas.microsoft.com/office/powerpoint/2010/main" val="2835624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7710FC-D4AA-4643-BF34-C6640525B149}"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EBC66-9210-4EFA-AD05-AB9A194434A9}" type="slidenum">
              <a:rPr lang="en-US" smtClean="0"/>
              <a:t>‹#›</a:t>
            </a:fld>
            <a:endParaRPr lang="en-US"/>
          </a:p>
        </p:txBody>
      </p:sp>
    </p:spTree>
    <p:extLst>
      <p:ext uri="{BB962C8B-B14F-4D97-AF65-F5344CB8AC3E}">
        <p14:creationId xmlns:p14="http://schemas.microsoft.com/office/powerpoint/2010/main" val="2808874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7710FC-D4AA-4643-BF34-C6640525B149}"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EBC66-9210-4EFA-AD05-AB9A194434A9}" type="slidenum">
              <a:rPr lang="en-US" smtClean="0"/>
              <a:t>‹#›</a:t>
            </a:fld>
            <a:endParaRPr lang="en-US"/>
          </a:p>
        </p:txBody>
      </p:sp>
    </p:spTree>
    <p:extLst>
      <p:ext uri="{BB962C8B-B14F-4D97-AF65-F5344CB8AC3E}">
        <p14:creationId xmlns:p14="http://schemas.microsoft.com/office/powerpoint/2010/main" val="21333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C7710FC-D4AA-4643-BF34-C6640525B149}"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EBC66-9210-4EFA-AD05-AB9A194434A9}" type="slidenum">
              <a:rPr lang="en-US" smtClean="0"/>
              <a:t>‹#›</a:t>
            </a:fld>
            <a:endParaRPr lang="en-US"/>
          </a:p>
        </p:txBody>
      </p:sp>
    </p:spTree>
    <p:extLst>
      <p:ext uri="{BB962C8B-B14F-4D97-AF65-F5344CB8AC3E}">
        <p14:creationId xmlns:p14="http://schemas.microsoft.com/office/powerpoint/2010/main" val="200968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7710FC-D4AA-4643-BF34-C6640525B149}"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EBC66-9210-4EFA-AD05-AB9A194434A9}" type="slidenum">
              <a:rPr lang="en-US" smtClean="0"/>
              <a:t>‹#›</a:t>
            </a:fld>
            <a:endParaRPr lang="en-US"/>
          </a:p>
        </p:txBody>
      </p:sp>
    </p:spTree>
    <p:extLst>
      <p:ext uri="{BB962C8B-B14F-4D97-AF65-F5344CB8AC3E}">
        <p14:creationId xmlns:p14="http://schemas.microsoft.com/office/powerpoint/2010/main" val="999895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7710FC-D4AA-4643-BF34-C6640525B149}" type="datetimeFigureOut">
              <a:rPr lang="en-US" smtClean="0"/>
              <a:t>5/11/2020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4EBC66-9210-4EFA-AD05-AB9A194434A9}" type="slidenum">
              <a:rPr lang="en-US" smtClean="0"/>
              <a:t>‹#›</a:t>
            </a:fld>
            <a:endParaRPr lang="en-US"/>
          </a:p>
        </p:txBody>
      </p:sp>
    </p:spTree>
    <p:extLst>
      <p:ext uri="{BB962C8B-B14F-4D97-AF65-F5344CB8AC3E}">
        <p14:creationId xmlns:p14="http://schemas.microsoft.com/office/powerpoint/2010/main" val="963503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7710FC-D4AA-4643-BF34-C6640525B149}" type="datetimeFigureOut">
              <a:rPr lang="en-US" smtClean="0"/>
              <a:t>5/11/2020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4EBC66-9210-4EFA-AD05-AB9A194434A9}" type="slidenum">
              <a:rPr lang="en-US" smtClean="0"/>
              <a:t>‹#›</a:t>
            </a:fld>
            <a:endParaRPr lang="en-US"/>
          </a:p>
        </p:txBody>
      </p:sp>
    </p:spTree>
    <p:extLst>
      <p:ext uri="{BB962C8B-B14F-4D97-AF65-F5344CB8AC3E}">
        <p14:creationId xmlns:p14="http://schemas.microsoft.com/office/powerpoint/2010/main" val="3449911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710FC-D4AA-4643-BF34-C6640525B149}" type="datetimeFigureOut">
              <a:rPr lang="en-US" smtClean="0"/>
              <a:t>5/11/2020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4EBC66-9210-4EFA-AD05-AB9A194434A9}" type="slidenum">
              <a:rPr lang="en-US" smtClean="0"/>
              <a:t>‹#›</a:t>
            </a:fld>
            <a:endParaRPr lang="en-US"/>
          </a:p>
        </p:txBody>
      </p:sp>
    </p:spTree>
    <p:extLst>
      <p:ext uri="{BB962C8B-B14F-4D97-AF65-F5344CB8AC3E}">
        <p14:creationId xmlns:p14="http://schemas.microsoft.com/office/powerpoint/2010/main" val="220554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C7710FC-D4AA-4643-BF34-C6640525B149}"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EBC66-9210-4EFA-AD05-AB9A194434A9}" type="slidenum">
              <a:rPr lang="en-US" smtClean="0"/>
              <a:t>‹#›</a:t>
            </a:fld>
            <a:endParaRPr lang="en-US"/>
          </a:p>
        </p:txBody>
      </p:sp>
    </p:spTree>
    <p:extLst>
      <p:ext uri="{BB962C8B-B14F-4D97-AF65-F5344CB8AC3E}">
        <p14:creationId xmlns:p14="http://schemas.microsoft.com/office/powerpoint/2010/main" val="1108574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C7710FC-D4AA-4643-BF34-C6640525B149}"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EBC66-9210-4EFA-AD05-AB9A194434A9}" type="slidenum">
              <a:rPr lang="en-US" smtClean="0"/>
              <a:t>‹#›</a:t>
            </a:fld>
            <a:endParaRPr lang="en-US"/>
          </a:p>
        </p:txBody>
      </p:sp>
    </p:spTree>
    <p:extLst>
      <p:ext uri="{BB962C8B-B14F-4D97-AF65-F5344CB8AC3E}">
        <p14:creationId xmlns:p14="http://schemas.microsoft.com/office/powerpoint/2010/main" val="1383089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710FC-D4AA-4643-BF34-C6640525B149}" type="datetimeFigureOut">
              <a:rPr lang="en-US" smtClean="0"/>
              <a:t>5/11/2020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4EBC66-9210-4EFA-AD05-AB9A194434A9}" type="slidenum">
              <a:rPr lang="en-US" smtClean="0"/>
              <a:t>‹#›</a:t>
            </a:fld>
            <a:endParaRPr lang="en-US"/>
          </a:p>
        </p:txBody>
      </p:sp>
    </p:spTree>
    <p:extLst>
      <p:ext uri="{BB962C8B-B14F-4D97-AF65-F5344CB8AC3E}">
        <p14:creationId xmlns:p14="http://schemas.microsoft.com/office/powerpoint/2010/main" val="1970168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2665" y="1093050"/>
            <a:ext cx="7802335" cy="646331"/>
          </a:xfrm>
          <a:prstGeom prst="rect">
            <a:avLst/>
          </a:prstGeom>
        </p:spPr>
        <p:txBody>
          <a:bodyPr wrap="square">
            <a:spAutoFit/>
          </a:bodyPr>
          <a:lstStyle/>
          <a:p>
            <a:r>
              <a:rPr lang="en-US" sz="3600" b="1" i="0" u="none" strike="noStrike" dirty="0" smtClean="0">
                <a:solidFill>
                  <a:srgbClr val="0F0202"/>
                </a:solidFill>
                <a:effectLst/>
                <a:latin typeface="Times New Roman" panose="02020603050405020304" pitchFamily="18" charset="0"/>
                <a:cs typeface="Times New Roman" panose="02020603050405020304" pitchFamily="18" charset="0"/>
              </a:rPr>
              <a:t>Clock/Control for </a:t>
            </a:r>
            <a:r>
              <a:rPr lang="en-US" sz="3600" b="1" i="0" u="none" strike="noStrike" dirty="0" smtClean="0">
                <a:solidFill>
                  <a:srgbClr val="0F0202"/>
                </a:solidFill>
                <a:effectLst/>
                <a:latin typeface="Times New Roman" panose="02020603050405020304" pitchFamily="18" charset="0"/>
                <a:cs typeface="Times New Roman" panose="02020603050405020304" pitchFamily="18" charset="0"/>
              </a:rPr>
              <a:t>Streaming Readout</a:t>
            </a:r>
            <a:endParaRPr lang="en-US" sz="3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040508" y="3343512"/>
            <a:ext cx="4344844" cy="2062103"/>
          </a:xfrm>
          <a:prstGeom prst="rect">
            <a:avLst/>
          </a:prstGeom>
          <a:noFill/>
        </p:spPr>
        <p:txBody>
          <a:bodyPr wrap="none" rtlCol="0">
            <a:spAutoFit/>
          </a:bodyPr>
          <a:lstStyle/>
          <a:p>
            <a:pPr algn="ctr"/>
            <a:r>
              <a:rPr lang="en-US" sz="3200" dirty="0" smtClean="0"/>
              <a:t>William </a:t>
            </a:r>
            <a:r>
              <a:rPr lang="en-US" sz="3200" dirty="0" smtClean="0"/>
              <a:t>Gu  &amp; </a:t>
            </a:r>
            <a:r>
              <a:rPr lang="en-US" sz="3200" dirty="0" smtClean="0"/>
              <a:t>Ben </a:t>
            </a:r>
            <a:r>
              <a:rPr lang="en-US" sz="3200" dirty="0" err="1" smtClean="0"/>
              <a:t>Raydo</a:t>
            </a:r>
            <a:endParaRPr lang="en-US" sz="3200" dirty="0" smtClean="0"/>
          </a:p>
          <a:p>
            <a:pPr algn="ctr"/>
            <a:endParaRPr lang="en-US" sz="3200" dirty="0" smtClean="0"/>
          </a:p>
          <a:p>
            <a:pPr algn="ctr"/>
            <a:r>
              <a:rPr lang="en-US" sz="3200" dirty="0" smtClean="0"/>
              <a:t>Streaming </a:t>
            </a:r>
            <a:r>
              <a:rPr lang="en-US" sz="3200" dirty="0" smtClean="0"/>
              <a:t>Readout VI</a:t>
            </a:r>
          </a:p>
          <a:p>
            <a:pPr algn="ctr"/>
            <a:r>
              <a:rPr lang="en-US" sz="3200" dirty="0" smtClean="0"/>
              <a:t>May 2020, </a:t>
            </a:r>
            <a:r>
              <a:rPr lang="en-US" sz="3200" dirty="0" err="1" smtClean="0"/>
              <a:t>CNU_virtual</a:t>
            </a:r>
            <a:endParaRPr lang="en-US" sz="3200" dirty="0"/>
          </a:p>
        </p:txBody>
      </p:sp>
      <p:sp>
        <p:nvSpPr>
          <p:cNvPr id="6" name="TextBox 5"/>
          <p:cNvSpPr txBox="1"/>
          <p:nvPr/>
        </p:nvSpPr>
        <p:spPr>
          <a:xfrm>
            <a:off x="827315" y="3009338"/>
            <a:ext cx="4609916" cy="2308324"/>
          </a:xfrm>
          <a:prstGeom prst="rect">
            <a:avLst/>
          </a:prstGeom>
          <a:noFill/>
        </p:spPr>
        <p:txBody>
          <a:bodyPr wrap="none" rtlCol="0">
            <a:spAutoFit/>
          </a:bodyPr>
          <a:lstStyle/>
          <a:p>
            <a:r>
              <a:rPr lang="en-US" sz="2400" dirty="0" smtClean="0"/>
              <a:t>1. Clock Control requirement</a:t>
            </a:r>
          </a:p>
          <a:p>
            <a:r>
              <a:rPr lang="en-US" sz="2400" dirty="0" smtClean="0"/>
              <a:t>2. JLAB </a:t>
            </a:r>
            <a:r>
              <a:rPr lang="en-US" sz="2400" dirty="0" err="1" smtClean="0"/>
              <a:t>Trg</a:t>
            </a:r>
            <a:r>
              <a:rPr lang="en-US" sz="2400" dirty="0" smtClean="0"/>
              <a:t>/</a:t>
            </a:r>
            <a:r>
              <a:rPr lang="en-US" sz="2400" dirty="0" err="1" smtClean="0"/>
              <a:t>Clk</a:t>
            </a:r>
            <a:r>
              <a:rPr lang="en-US" sz="2400" dirty="0" smtClean="0"/>
              <a:t>/Sync/Busy overview</a:t>
            </a:r>
          </a:p>
          <a:p>
            <a:r>
              <a:rPr lang="en-US" sz="2400" dirty="0"/>
              <a:t>3</a:t>
            </a:r>
            <a:r>
              <a:rPr lang="en-US" sz="2400" dirty="0" smtClean="0"/>
              <a:t>. Existing studies</a:t>
            </a:r>
          </a:p>
          <a:p>
            <a:r>
              <a:rPr lang="en-US" sz="2400" dirty="0" smtClean="0"/>
              <a:t>4. Proposed Clock/Control system</a:t>
            </a:r>
          </a:p>
          <a:p>
            <a:r>
              <a:rPr lang="en-US" sz="2400" dirty="0" smtClean="0"/>
              <a:t>5. </a:t>
            </a:r>
            <a:r>
              <a:rPr lang="en-US" sz="2400" dirty="0" smtClean="0"/>
              <a:t>Feasibility studies</a:t>
            </a:r>
          </a:p>
          <a:p>
            <a:r>
              <a:rPr lang="en-US" sz="2400" dirty="0" smtClean="0"/>
              <a:t>6. </a:t>
            </a:r>
            <a:r>
              <a:rPr lang="en-US" sz="2400" dirty="0" smtClean="0"/>
              <a:t>Summary</a:t>
            </a:r>
            <a:endParaRPr lang="en-US" sz="2400" dirty="0" smtClean="0"/>
          </a:p>
        </p:txBody>
      </p:sp>
    </p:spTree>
    <p:extLst>
      <p:ext uri="{BB962C8B-B14F-4D97-AF65-F5344CB8AC3E}">
        <p14:creationId xmlns:p14="http://schemas.microsoft.com/office/powerpoint/2010/main" val="2292461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559" y="382383"/>
            <a:ext cx="5800242" cy="461665"/>
          </a:xfrm>
          <a:prstGeom prst="rect">
            <a:avLst/>
          </a:prstGeom>
          <a:noFill/>
        </p:spPr>
        <p:txBody>
          <a:bodyPr wrap="none" rtlCol="0">
            <a:spAutoFit/>
          </a:bodyPr>
          <a:lstStyle/>
          <a:p>
            <a:r>
              <a:rPr lang="en-US" sz="2400" dirty="0" smtClean="0"/>
              <a:t>4.4 Clock/Control distribution working model</a:t>
            </a:r>
            <a:endParaRPr lang="en-US" sz="2400" dirty="0"/>
          </a:p>
        </p:txBody>
      </p:sp>
      <p:sp>
        <p:nvSpPr>
          <p:cNvPr id="41" name="TextBox 40"/>
          <p:cNvSpPr txBox="1"/>
          <p:nvPr/>
        </p:nvSpPr>
        <p:spPr>
          <a:xfrm>
            <a:off x="1063495" y="2302000"/>
            <a:ext cx="10413030" cy="1200329"/>
          </a:xfrm>
          <a:prstGeom prst="rect">
            <a:avLst/>
          </a:prstGeom>
          <a:noFill/>
        </p:spPr>
        <p:txBody>
          <a:bodyPr wrap="square" rtlCol="0">
            <a:spAutoFit/>
          </a:bodyPr>
          <a:lstStyle/>
          <a:p>
            <a:r>
              <a:rPr lang="en-US" dirty="0" smtClean="0"/>
              <a:t>The fast </a:t>
            </a:r>
            <a:r>
              <a:rPr lang="en-US" dirty="0" smtClean="0"/>
              <a:t>controls </a:t>
            </a:r>
            <a:r>
              <a:rPr lang="en-US" dirty="0" smtClean="0"/>
              <a:t>( e.g. RESET ) </a:t>
            </a:r>
            <a:r>
              <a:rPr lang="en-US" dirty="0" smtClean="0"/>
              <a:t>are coded at the system clock rate, then </a:t>
            </a:r>
            <a:r>
              <a:rPr lang="en-US" dirty="0" smtClean="0"/>
              <a:t>Manchester </a:t>
            </a:r>
            <a:r>
              <a:rPr lang="en-US" dirty="0" smtClean="0"/>
              <a:t>encoded, </a:t>
            </a:r>
            <a:r>
              <a:rPr lang="en-US" dirty="0" smtClean="0"/>
              <a:t>and the </a:t>
            </a:r>
            <a:r>
              <a:rPr lang="en-US" dirty="0" smtClean="0"/>
              <a:t>control commands are </a:t>
            </a:r>
            <a:r>
              <a:rPr lang="en-US" dirty="0" smtClean="0"/>
              <a:t>generated on the minimum multiple of the front end clock periods, and distributed synchronously.</a:t>
            </a:r>
          </a:p>
          <a:p>
            <a:r>
              <a:rPr lang="en-US" dirty="0" smtClean="0">
                <a:sym typeface="Wingdings" panose="05000000000000000000" pitchFamily="2" charset="2"/>
              </a:rPr>
              <a:t> </a:t>
            </a:r>
            <a:r>
              <a:rPr lang="en-US" dirty="0">
                <a:sym typeface="Wingdings" panose="05000000000000000000" pitchFamily="2" charset="2"/>
              </a:rPr>
              <a:t>T</a:t>
            </a:r>
            <a:r>
              <a:rPr lang="en-US" dirty="0"/>
              <a:t>he slower clocks on the CCN are phase aligned across the </a:t>
            </a:r>
            <a:r>
              <a:rPr lang="en-US" dirty="0" smtClean="0"/>
              <a:t>system</a:t>
            </a:r>
            <a:endParaRPr lang="en-US" dirty="0"/>
          </a:p>
        </p:txBody>
      </p:sp>
      <p:sp>
        <p:nvSpPr>
          <p:cNvPr id="9" name="TextBox 8"/>
          <p:cNvSpPr txBox="1"/>
          <p:nvPr/>
        </p:nvSpPr>
        <p:spPr>
          <a:xfrm>
            <a:off x="1074121" y="1356833"/>
            <a:ext cx="10277475" cy="923330"/>
          </a:xfrm>
          <a:prstGeom prst="rect">
            <a:avLst/>
          </a:prstGeom>
          <a:noFill/>
        </p:spPr>
        <p:txBody>
          <a:bodyPr wrap="square" rtlCol="0">
            <a:spAutoFit/>
          </a:bodyPr>
          <a:lstStyle/>
          <a:p>
            <a:r>
              <a:rPr lang="en-US" dirty="0" smtClean="0"/>
              <a:t>The CCN (and the CCD input QSFP) can initiate Fiber delay measurement by signal loopback.  The measurement results can be used to compensate the delays of the synchronization commands.  The requirement on the fiber latency measurement precision is half of the transmitted clock period.</a:t>
            </a:r>
            <a:r>
              <a:rPr lang="en-US" dirty="0"/>
              <a:t> </a:t>
            </a:r>
            <a:endParaRPr lang="en-US" dirty="0" smtClean="0"/>
          </a:p>
        </p:txBody>
      </p:sp>
      <p:sp>
        <p:nvSpPr>
          <p:cNvPr id="8" name="Rectangle 7"/>
          <p:cNvSpPr/>
          <p:nvPr/>
        </p:nvSpPr>
        <p:spPr>
          <a:xfrm>
            <a:off x="761997" y="1010635"/>
            <a:ext cx="4446923" cy="369332"/>
          </a:xfrm>
          <a:prstGeom prst="rect">
            <a:avLst/>
          </a:prstGeom>
        </p:spPr>
        <p:txBody>
          <a:bodyPr wrap="none">
            <a:spAutoFit/>
          </a:bodyPr>
          <a:lstStyle/>
          <a:p>
            <a:r>
              <a:rPr lang="en-US" dirty="0" smtClean="0"/>
              <a:t>4.4.3 Fast control </a:t>
            </a:r>
            <a:r>
              <a:rPr lang="en-US" dirty="0" smtClean="0"/>
              <a:t>/Clock </a:t>
            </a:r>
            <a:r>
              <a:rPr lang="en-US" dirty="0" smtClean="0"/>
              <a:t>synchronous </a:t>
            </a:r>
            <a:r>
              <a:rPr lang="en-US" dirty="0" smtClean="0"/>
              <a:t>control</a:t>
            </a:r>
            <a:endParaRPr lang="en-US" dirty="0"/>
          </a:p>
        </p:txBody>
      </p:sp>
      <p:sp>
        <p:nvSpPr>
          <p:cNvPr id="10" name="Rectangle 9"/>
          <p:cNvSpPr/>
          <p:nvPr/>
        </p:nvSpPr>
        <p:spPr>
          <a:xfrm>
            <a:off x="3838575" y="4210729"/>
            <a:ext cx="1714500"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Fiber latency measurement</a:t>
            </a:r>
            <a:endParaRPr lang="en-US" dirty="0"/>
          </a:p>
        </p:txBody>
      </p:sp>
      <p:sp>
        <p:nvSpPr>
          <p:cNvPr id="11" name="Rectangle 10"/>
          <p:cNvSpPr/>
          <p:nvPr/>
        </p:nvSpPr>
        <p:spPr>
          <a:xfrm>
            <a:off x="3838575" y="5188111"/>
            <a:ext cx="1714500"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Fast control</a:t>
            </a:r>
          </a:p>
          <a:p>
            <a:pPr algn="ctr"/>
            <a:r>
              <a:rPr lang="en-US" dirty="0" smtClean="0"/>
              <a:t>Delay/decoding</a:t>
            </a:r>
            <a:endParaRPr lang="en-US" dirty="0"/>
          </a:p>
        </p:txBody>
      </p:sp>
      <p:sp>
        <p:nvSpPr>
          <p:cNvPr id="12" name="Rectangle 11"/>
          <p:cNvSpPr/>
          <p:nvPr/>
        </p:nvSpPr>
        <p:spPr>
          <a:xfrm>
            <a:off x="1138782" y="3914776"/>
            <a:ext cx="585766" cy="1872160"/>
          </a:xfrm>
          <a:prstGeom prst="rect">
            <a:avLst/>
          </a:prstGeom>
          <a:solidFill>
            <a:srgbClr val="7030A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CCD</a:t>
            </a:r>
            <a:endParaRPr lang="en-US" dirty="0"/>
          </a:p>
        </p:txBody>
      </p:sp>
      <p:sp>
        <p:nvSpPr>
          <p:cNvPr id="2" name="Freeform 1"/>
          <p:cNvSpPr/>
          <p:nvPr/>
        </p:nvSpPr>
        <p:spPr>
          <a:xfrm>
            <a:off x="1473573" y="4276725"/>
            <a:ext cx="2365002" cy="427348"/>
          </a:xfrm>
          <a:custGeom>
            <a:avLst/>
            <a:gdLst>
              <a:gd name="connsiteX0" fmla="*/ 2460252 w 2498352"/>
              <a:gd name="connsiteY0" fmla="*/ 419100 h 427348"/>
              <a:gd name="connsiteX1" fmla="*/ 1803027 w 2498352"/>
              <a:gd name="connsiteY1" fmla="*/ 419100 h 427348"/>
              <a:gd name="connsiteX2" fmla="*/ 145677 w 2498352"/>
              <a:gd name="connsiteY2" fmla="*/ 333375 h 427348"/>
              <a:gd name="connsiteX3" fmla="*/ 117102 w 2498352"/>
              <a:gd name="connsiteY3" fmla="*/ 57150 h 427348"/>
              <a:gd name="connsiteX4" fmla="*/ 440952 w 2498352"/>
              <a:gd name="connsiteY4" fmla="*/ 0 h 427348"/>
              <a:gd name="connsiteX5" fmla="*/ 2498352 w 2498352"/>
              <a:gd name="connsiteY5" fmla="*/ 28575 h 427348"/>
              <a:gd name="connsiteX6" fmla="*/ 2498352 w 2498352"/>
              <a:gd name="connsiteY6" fmla="*/ 28575 h 42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8352" h="427348">
                <a:moveTo>
                  <a:pt x="2460252" y="419100"/>
                </a:moveTo>
                <a:cubicBezTo>
                  <a:pt x="2324520" y="426243"/>
                  <a:pt x="2188789" y="433387"/>
                  <a:pt x="1803027" y="419100"/>
                </a:cubicBezTo>
                <a:cubicBezTo>
                  <a:pt x="1417265" y="404813"/>
                  <a:pt x="426664" y="393700"/>
                  <a:pt x="145677" y="333375"/>
                </a:cubicBezTo>
                <a:cubicBezTo>
                  <a:pt x="-135311" y="273050"/>
                  <a:pt x="67889" y="112713"/>
                  <a:pt x="117102" y="57150"/>
                </a:cubicBezTo>
                <a:cubicBezTo>
                  <a:pt x="166315" y="1587"/>
                  <a:pt x="440952" y="0"/>
                  <a:pt x="440952" y="0"/>
                </a:cubicBezTo>
                <a:lnTo>
                  <a:pt x="2498352" y="28575"/>
                </a:lnTo>
                <a:lnTo>
                  <a:pt x="2498352" y="28575"/>
                </a:lnTo>
              </a:path>
            </a:pathLst>
          </a:custGeom>
          <a:noFill/>
          <a:ln>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10" idx="2"/>
            <a:endCxn id="11" idx="0"/>
          </p:cNvCxnSpPr>
          <p:nvPr/>
        </p:nvCxnSpPr>
        <p:spPr>
          <a:xfrm>
            <a:off x="4695825" y="4799951"/>
            <a:ext cx="0" cy="388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11" idx="3"/>
          </p:cNvCxnSpPr>
          <p:nvPr/>
        </p:nvCxnSpPr>
        <p:spPr>
          <a:xfrm>
            <a:off x="5553075" y="5482722"/>
            <a:ext cx="12477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28174" y="5188111"/>
            <a:ext cx="1409700" cy="646331"/>
          </a:xfrm>
          <a:prstGeom prst="rect">
            <a:avLst/>
          </a:prstGeom>
          <a:noFill/>
        </p:spPr>
        <p:txBody>
          <a:bodyPr wrap="square" rtlCol="0">
            <a:spAutoFit/>
          </a:bodyPr>
          <a:lstStyle/>
          <a:p>
            <a:r>
              <a:rPr lang="en-US" dirty="0" smtClean="0"/>
              <a:t>Synchronous fast controls</a:t>
            </a:r>
            <a:endParaRPr lang="en-US" dirty="0"/>
          </a:p>
        </p:txBody>
      </p:sp>
      <p:cxnSp>
        <p:nvCxnSpPr>
          <p:cNvPr id="6" name="Straight Connector 5"/>
          <p:cNvCxnSpPr/>
          <p:nvPr/>
        </p:nvCxnSpPr>
        <p:spPr>
          <a:xfrm>
            <a:off x="7837124" y="4547845"/>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894274" y="4462120"/>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94274" y="4462120"/>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951424" y="4462120"/>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949042" y="4552608"/>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006192" y="4466883"/>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006192" y="4466883"/>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063342" y="4466883"/>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058580" y="4552608"/>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8115730" y="4466883"/>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115730" y="4466883"/>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172880" y="4466883"/>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170498" y="4557371"/>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8227648" y="447164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227648" y="4471646"/>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284798" y="447164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284799" y="4552608"/>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341949" y="4466883"/>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341949" y="4466883"/>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8399099" y="4466883"/>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396717" y="4557371"/>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453867" y="447164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453867" y="4471646"/>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8511017" y="447164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506255" y="4557371"/>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8563405" y="447164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563405" y="4471646"/>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620555" y="447164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618173" y="4562134"/>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675323" y="4476409"/>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675323" y="4476409"/>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8732473" y="4476409"/>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734855" y="4561493"/>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8792005" y="4475768"/>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792005" y="4475768"/>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8849155" y="4475768"/>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846773" y="4566256"/>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8903923" y="4480531"/>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903923" y="4480531"/>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8961073" y="4480531"/>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956311" y="4566256"/>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9013461" y="4480531"/>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013461" y="4480531"/>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9070611" y="4480531"/>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9068229" y="4571019"/>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9125379" y="4485294"/>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125379" y="4485294"/>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9182529" y="4485294"/>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9182530" y="4566256"/>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9239680" y="4480531"/>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239680" y="4480531"/>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9296830" y="4480531"/>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9294448" y="4571019"/>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9351598" y="4485294"/>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351598" y="4485294"/>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9408748" y="4485294"/>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9403986" y="4571019"/>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9461136" y="4485294"/>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9461136" y="4485294"/>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9518286" y="4485294"/>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9515904" y="4575782"/>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9573054" y="4490057"/>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9573054" y="4490057"/>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9630204" y="4490057"/>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9630205" y="4576434"/>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9687355" y="4490709"/>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9687355" y="4490709"/>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9744505" y="4490709"/>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742123" y="4581197"/>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9799273" y="4495472"/>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9799273" y="4495472"/>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9856423" y="4495472"/>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9851661" y="4581197"/>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9908811" y="4495472"/>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9908811" y="4495472"/>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9965961" y="4495472"/>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963579" y="4585960"/>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10020729" y="4500235"/>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0020729" y="4500235"/>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10077879" y="4500235"/>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0077880" y="4581197"/>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0135030" y="4495472"/>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0135030" y="4495472"/>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0192180" y="4495472"/>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0189798" y="4585960"/>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10246948" y="4500235"/>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246948" y="4500235"/>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0304098" y="4500235"/>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0299336" y="4585960"/>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10356486" y="4500235"/>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356486" y="4500235"/>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0413636" y="4500235"/>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10411254" y="4590723"/>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0468404" y="4504998"/>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10468404" y="4504998"/>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10525554" y="4504998"/>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0527936" y="4590082"/>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10585086" y="4504357"/>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0585086" y="4504357"/>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10642236" y="4504357"/>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0639854" y="4594845"/>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10697004" y="4509120"/>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0697004" y="4509120"/>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10754154" y="4509120"/>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0749392" y="4594845"/>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0806542" y="4509120"/>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0806542" y="4509120"/>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0863692" y="4509120"/>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0861310" y="4599608"/>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10918460" y="4513883"/>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0918460" y="4513883"/>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10975610" y="4513883"/>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0975611" y="4594845"/>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11032761" y="4509120"/>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1032761" y="4509120"/>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11089911" y="4509120"/>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1087529" y="4599608"/>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1144679" y="4513883"/>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1144679" y="4513883"/>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11201829" y="4513883"/>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1197067" y="4599608"/>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11254217" y="4513883"/>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1254217" y="4513883"/>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11311367" y="4513883"/>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1308985" y="4604371"/>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11366135" y="451864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1366135" y="4518646"/>
            <a:ext cx="5715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11423285" y="451864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7831766" y="4690096"/>
            <a:ext cx="176807" cy="476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8008573" y="4609134"/>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8008573" y="4609134"/>
            <a:ext cx="16192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8170498" y="4609134"/>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8165142" y="4699621"/>
            <a:ext cx="176807" cy="476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8341949" y="4618659"/>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8341949" y="4618659"/>
            <a:ext cx="16192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8503874" y="4618659"/>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8508041" y="4707881"/>
            <a:ext cx="176807" cy="476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8684848" y="4626919"/>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8684848" y="4626919"/>
            <a:ext cx="16192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8846773" y="4626919"/>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8841417" y="4717406"/>
            <a:ext cx="176807" cy="476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9018224" y="4636444"/>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9018224" y="4636444"/>
            <a:ext cx="16192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9180149" y="4636444"/>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9177172" y="4718539"/>
            <a:ext cx="176807" cy="476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9353979" y="4637577"/>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9353979" y="4637577"/>
            <a:ext cx="16192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9515904" y="4637577"/>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9510548" y="4728064"/>
            <a:ext cx="176807" cy="476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9687355" y="4647102"/>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9687355" y="4647102"/>
            <a:ext cx="16192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9849280" y="4647102"/>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9853447" y="4736324"/>
            <a:ext cx="176807" cy="476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10030254" y="4655362"/>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0030254" y="4655362"/>
            <a:ext cx="16192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10192179" y="4655362"/>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0186823" y="4745849"/>
            <a:ext cx="176807" cy="476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0363630" y="4664887"/>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0363630" y="4664887"/>
            <a:ext cx="16192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0525555" y="4664887"/>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0527342" y="4745208"/>
            <a:ext cx="176807" cy="476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0704149" y="466424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704149" y="4664246"/>
            <a:ext cx="16192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0866074" y="466424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0860718" y="4754733"/>
            <a:ext cx="176807" cy="476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1037525" y="4673771"/>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1037525" y="4673771"/>
            <a:ext cx="16192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1199450" y="4673771"/>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11203617" y="4762993"/>
            <a:ext cx="176807" cy="476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11380424" y="4682031"/>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11380424" y="4682031"/>
            <a:ext cx="16192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11542349" y="4682031"/>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11536993" y="4772518"/>
            <a:ext cx="176807" cy="476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7777593" y="4880570"/>
            <a:ext cx="225624" cy="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8003217" y="479484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8003217" y="4794846"/>
            <a:ext cx="28158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8284798" y="479484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8284798" y="4880570"/>
            <a:ext cx="275038" cy="702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8559836" y="4801865"/>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8559836" y="4801865"/>
            <a:ext cx="28158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8841417" y="4801865"/>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8841417" y="4887590"/>
            <a:ext cx="289319" cy="639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9130736" y="4808257"/>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9130736" y="4808257"/>
            <a:ext cx="28158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9412317" y="4808257"/>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9412317" y="4893981"/>
            <a:ext cx="275038" cy="702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9687355" y="481527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9687355" y="4815276"/>
            <a:ext cx="28158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9968936" y="4815276"/>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9968935" y="4898374"/>
            <a:ext cx="289319" cy="195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V="1">
            <a:off x="10258254" y="4812649"/>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10258254" y="4812649"/>
            <a:ext cx="28158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V="1">
            <a:off x="10539835" y="4812649"/>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10539835" y="4898373"/>
            <a:ext cx="275038" cy="702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V="1">
            <a:off x="10814873" y="4819668"/>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0814873" y="4819668"/>
            <a:ext cx="28158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V="1">
            <a:off x="11096454" y="4819668"/>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11096454" y="4905393"/>
            <a:ext cx="289319" cy="639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V="1">
            <a:off x="11385773" y="4826060"/>
            <a:ext cx="0" cy="904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11385773" y="4826060"/>
            <a:ext cx="28158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3" name="TextBox 262"/>
          <p:cNvSpPr txBox="1"/>
          <p:nvPr/>
        </p:nvSpPr>
        <p:spPr>
          <a:xfrm>
            <a:off x="7079637" y="4330289"/>
            <a:ext cx="673582" cy="738664"/>
          </a:xfrm>
          <a:prstGeom prst="rect">
            <a:avLst/>
          </a:prstGeom>
          <a:noFill/>
        </p:spPr>
        <p:txBody>
          <a:bodyPr wrap="none" rtlCol="0">
            <a:spAutoFit/>
          </a:bodyPr>
          <a:lstStyle/>
          <a:p>
            <a:r>
              <a:rPr lang="en-US" sz="1400" dirty="0" smtClean="0"/>
              <a:t>CCN#1</a:t>
            </a:r>
          </a:p>
          <a:p>
            <a:r>
              <a:rPr lang="en-US" sz="1400" dirty="0" smtClean="0"/>
              <a:t>CCN#2</a:t>
            </a:r>
          </a:p>
          <a:p>
            <a:r>
              <a:rPr lang="en-US" sz="1400" dirty="0" smtClean="0"/>
              <a:t>CCN#3</a:t>
            </a:r>
            <a:endParaRPr lang="en-US" sz="1400" dirty="0"/>
          </a:p>
        </p:txBody>
      </p:sp>
      <p:cxnSp>
        <p:nvCxnSpPr>
          <p:cNvPr id="465" name="Straight Arrow Connector 464"/>
          <p:cNvCxnSpPr/>
          <p:nvPr/>
        </p:nvCxnSpPr>
        <p:spPr>
          <a:xfrm flipV="1">
            <a:off x="8003217" y="5068953"/>
            <a:ext cx="0" cy="27774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6" name="Straight Arrow Connector 465"/>
          <p:cNvCxnSpPr/>
          <p:nvPr/>
        </p:nvCxnSpPr>
        <p:spPr>
          <a:xfrm flipV="1">
            <a:off x="11381052" y="5031679"/>
            <a:ext cx="0" cy="27774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Straight Arrow Connector 466"/>
          <p:cNvCxnSpPr/>
          <p:nvPr/>
        </p:nvCxnSpPr>
        <p:spPr>
          <a:xfrm flipV="1">
            <a:off x="9695922" y="5026156"/>
            <a:ext cx="0" cy="27774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8" name="TextBox 467"/>
          <p:cNvSpPr txBox="1"/>
          <p:nvPr/>
        </p:nvSpPr>
        <p:spPr>
          <a:xfrm>
            <a:off x="7667102" y="5283412"/>
            <a:ext cx="651140" cy="276999"/>
          </a:xfrm>
          <a:prstGeom prst="rect">
            <a:avLst/>
          </a:prstGeom>
          <a:noFill/>
        </p:spPr>
        <p:txBody>
          <a:bodyPr wrap="none" rtlCol="0">
            <a:spAutoFit/>
          </a:bodyPr>
          <a:lstStyle/>
          <a:p>
            <a:r>
              <a:rPr lang="en-US" sz="1200" dirty="0" smtClean="0"/>
              <a:t>Time_0</a:t>
            </a:r>
            <a:endParaRPr lang="en-US" sz="1200" dirty="0"/>
          </a:p>
        </p:txBody>
      </p:sp>
      <p:sp>
        <p:nvSpPr>
          <p:cNvPr id="469" name="TextBox 468"/>
          <p:cNvSpPr txBox="1"/>
          <p:nvPr/>
        </p:nvSpPr>
        <p:spPr>
          <a:xfrm>
            <a:off x="9301227" y="5257131"/>
            <a:ext cx="914225" cy="461665"/>
          </a:xfrm>
          <a:prstGeom prst="rect">
            <a:avLst/>
          </a:prstGeom>
          <a:noFill/>
        </p:spPr>
        <p:txBody>
          <a:bodyPr wrap="none" rtlCol="0">
            <a:spAutoFit/>
          </a:bodyPr>
          <a:lstStyle/>
          <a:p>
            <a:r>
              <a:rPr lang="en-US" sz="1200" dirty="0" smtClean="0"/>
              <a:t>Fast control</a:t>
            </a:r>
          </a:p>
          <a:p>
            <a:r>
              <a:rPr lang="en-US" sz="1200" dirty="0" smtClean="0"/>
              <a:t>commands</a:t>
            </a:r>
            <a:endParaRPr lang="en-US" sz="1200" dirty="0"/>
          </a:p>
        </p:txBody>
      </p:sp>
      <p:sp>
        <p:nvSpPr>
          <p:cNvPr id="470" name="TextBox 469"/>
          <p:cNvSpPr txBox="1"/>
          <p:nvPr/>
        </p:nvSpPr>
        <p:spPr>
          <a:xfrm>
            <a:off x="10889885" y="5257131"/>
            <a:ext cx="914225" cy="461665"/>
          </a:xfrm>
          <a:prstGeom prst="rect">
            <a:avLst/>
          </a:prstGeom>
          <a:noFill/>
        </p:spPr>
        <p:txBody>
          <a:bodyPr wrap="none" rtlCol="0">
            <a:spAutoFit/>
          </a:bodyPr>
          <a:lstStyle/>
          <a:p>
            <a:r>
              <a:rPr lang="en-US" sz="1200" dirty="0" smtClean="0"/>
              <a:t>Fast control</a:t>
            </a:r>
          </a:p>
          <a:p>
            <a:r>
              <a:rPr lang="en-US" sz="1200" dirty="0" smtClean="0"/>
              <a:t>commands</a:t>
            </a:r>
            <a:endParaRPr lang="en-US" sz="1200" dirty="0"/>
          </a:p>
        </p:txBody>
      </p:sp>
      <p:cxnSp>
        <p:nvCxnSpPr>
          <p:cNvPr id="472" name="Straight Connector 471"/>
          <p:cNvCxnSpPr>
            <a:stCxn id="469" idx="3"/>
            <a:endCxn id="470" idx="1"/>
          </p:cNvCxnSpPr>
          <p:nvPr/>
        </p:nvCxnSpPr>
        <p:spPr>
          <a:xfrm>
            <a:off x="10215452" y="5487964"/>
            <a:ext cx="674433"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3" name="Rectangle 472"/>
          <p:cNvSpPr/>
          <p:nvPr/>
        </p:nvSpPr>
        <p:spPr>
          <a:xfrm>
            <a:off x="3638550" y="3914776"/>
            <a:ext cx="3048000" cy="2057399"/>
          </a:xfrm>
          <a:prstGeom prst="rect">
            <a:avLst/>
          </a:prstGeom>
          <a:solidFill>
            <a:srgbClr val="7030A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TextBox 473"/>
          <p:cNvSpPr txBox="1"/>
          <p:nvPr/>
        </p:nvSpPr>
        <p:spPr>
          <a:xfrm>
            <a:off x="6033541" y="3907393"/>
            <a:ext cx="598966" cy="369332"/>
          </a:xfrm>
          <a:prstGeom prst="rect">
            <a:avLst/>
          </a:prstGeom>
          <a:noFill/>
        </p:spPr>
        <p:txBody>
          <a:bodyPr wrap="square" rtlCol="0">
            <a:spAutoFit/>
          </a:bodyPr>
          <a:lstStyle/>
          <a:p>
            <a:r>
              <a:rPr lang="en-US" dirty="0" smtClean="0"/>
              <a:t>CCN</a:t>
            </a:r>
            <a:endParaRPr lang="en-US" dirty="0"/>
          </a:p>
        </p:txBody>
      </p:sp>
    </p:spTree>
    <p:extLst>
      <p:ext uri="{BB962C8B-B14F-4D97-AF65-F5344CB8AC3E}">
        <p14:creationId xmlns:p14="http://schemas.microsoft.com/office/powerpoint/2010/main" val="571355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8511" y="967873"/>
            <a:ext cx="3777573" cy="369332"/>
          </a:xfrm>
          <a:prstGeom prst="rect">
            <a:avLst/>
          </a:prstGeom>
        </p:spPr>
        <p:txBody>
          <a:bodyPr wrap="none">
            <a:spAutoFit/>
          </a:bodyPr>
          <a:lstStyle/>
          <a:p>
            <a:r>
              <a:rPr lang="en-US" dirty="0" smtClean="0"/>
              <a:t>4.4.4 How to deal with data overflow</a:t>
            </a:r>
            <a:endParaRPr lang="en-US" dirty="0"/>
          </a:p>
        </p:txBody>
      </p:sp>
      <p:sp>
        <p:nvSpPr>
          <p:cNvPr id="4" name="TextBox 3"/>
          <p:cNvSpPr txBox="1"/>
          <p:nvPr/>
        </p:nvSpPr>
        <p:spPr>
          <a:xfrm>
            <a:off x="536034" y="506208"/>
            <a:ext cx="5800242" cy="461665"/>
          </a:xfrm>
          <a:prstGeom prst="rect">
            <a:avLst/>
          </a:prstGeom>
          <a:noFill/>
        </p:spPr>
        <p:txBody>
          <a:bodyPr wrap="none" rtlCol="0">
            <a:spAutoFit/>
          </a:bodyPr>
          <a:lstStyle/>
          <a:p>
            <a:r>
              <a:rPr lang="en-US" sz="2400" dirty="0" smtClean="0"/>
              <a:t>4.4 Clock/Control distribution working model</a:t>
            </a:r>
            <a:endParaRPr lang="en-US" sz="2400" dirty="0"/>
          </a:p>
        </p:txBody>
      </p:sp>
      <p:sp>
        <p:nvSpPr>
          <p:cNvPr id="5" name="TextBox 4"/>
          <p:cNvSpPr txBox="1"/>
          <p:nvPr/>
        </p:nvSpPr>
        <p:spPr>
          <a:xfrm>
            <a:off x="1002275" y="1337205"/>
            <a:ext cx="10668002" cy="5078313"/>
          </a:xfrm>
          <a:prstGeom prst="rect">
            <a:avLst/>
          </a:prstGeom>
          <a:noFill/>
        </p:spPr>
        <p:txBody>
          <a:bodyPr wrap="square" rtlCol="0">
            <a:spAutoFit/>
          </a:bodyPr>
          <a:lstStyle/>
          <a:p>
            <a:r>
              <a:rPr lang="en-US" dirty="0" smtClean="0"/>
              <a:t>Option#1: using the BUSY feedback</a:t>
            </a:r>
          </a:p>
          <a:p>
            <a:pPr lvl="1"/>
            <a:r>
              <a:rPr lang="en-US" dirty="0" smtClean="0"/>
              <a:t>When the computer readout can not catch up with the data input, it can send a PAUSE fast control signal to the front end to stop the data streaming;</a:t>
            </a:r>
          </a:p>
          <a:p>
            <a:pPr lvl="1"/>
            <a:r>
              <a:rPr lang="en-US" dirty="0" smtClean="0"/>
              <a:t>Meanwhile, the front end can also send a PAUSE_REQUEST by asserting the BUSY signal indicating that the front end buffer is about to overflow.</a:t>
            </a:r>
            <a:endParaRPr lang="en-US" dirty="0" smtClean="0"/>
          </a:p>
          <a:p>
            <a:endParaRPr lang="en-US" dirty="0" smtClean="0"/>
          </a:p>
          <a:p>
            <a:r>
              <a:rPr lang="en-US" dirty="0" smtClean="0"/>
              <a:t>Option#2: Automatic data drop</a:t>
            </a:r>
          </a:p>
          <a:p>
            <a:pPr lvl="1"/>
            <a:r>
              <a:rPr lang="en-US" dirty="0" smtClean="0"/>
              <a:t>The front end can drop all the data in a certain time interval (for example 100 us) if the front end can not stream the data out promptly.</a:t>
            </a:r>
          </a:p>
          <a:p>
            <a:pPr lvl="1"/>
            <a:r>
              <a:rPr lang="en-US" dirty="0" smtClean="0"/>
              <a:t>The </a:t>
            </a:r>
            <a:r>
              <a:rPr lang="en-US" dirty="0" err="1" smtClean="0"/>
              <a:t>daq</a:t>
            </a:r>
            <a:r>
              <a:rPr lang="en-US" dirty="0" smtClean="0"/>
              <a:t> computer can also drop </a:t>
            </a:r>
            <a:r>
              <a:rPr lang="en-US" dirty="0" smtClean="0"/>
              <a:t>certain time intervals, if the computer can not process them, or the data is too late.</a:t>
            </a:r>
          </a:p>
          <a:p>
            <a:pPr lvl="1"/>
            <a:r>
              <a:rPr lang="en-US" dirty="0"/>
              <a:t>Because all the front end data has time stamp, and the data should be formatted in certain time </a:t>
            </a:r>
            <a:r>
              <a:rPr lang="en-US" dirty="0" smtClean="0"/>
              <a:t>buckets (100 us </a:t>
            </a:r>
            <a:r>
              <a:rPr lang="en-US" dirty="0"/>
              <a:t>for example</a:t>
            </a:r>
            <a:r>
              <a:rPr lang="en-US" dirty="0" smtClean="0"/>
              <a:t>).</a:t>
            </a:r>
            <a:r>
              <a:rPr lang="en-US" dirty="0"/>
              <a:t> </a:t>
            </a:r>
            <a:r>
              <a:rPr lang="en-US" dirty="0" smtClean="0"/>
              <a:t> (This </a:t>
            </a:r>
            <a:r>
              <a:rPr lang="en-US" dirty="0"/>
              <a:t>also means that the front end will send ‘no </a:t>
            </a:r>
            <a:r>
              <a:rPr lang="en-US" dirty="0" smtClean="0"/>
              <a:t>data’, or empty bucket, with </a:t>
            </a:r>
            <a:r>
              <a:rPr lang="en-US" dirty="0"/>
              <a:t>this time stamp to indicate no data is </a:t>
            </a:r>
            <a:r>
              <a:rPr lang="en-US" dirty="0" smtClean="0"/>
              <a:t>dropped by front end).  The event recorder can keep track the data lost (either dropped by the front end or dropped by the data processor).</a:t>
            </a:r>
          </a:p>
          <a:p>
            <a:pPr lvl="1"/>
            <a:endParaRPr lang="en-US" dirty="0" smtClean="0"/>
          </a:p>
          <a:p>
            <a:r>
              <a:rPr lang="en-US" dirty="0" smtClean="0"/>
              <a:t>Both options will be designed as the option#1 is more efficient if the data loss is frequent, and option#2 is more efficient if the data loss is occasional. </a:t>
            </a:r>
            <a:endParaRPr lang="en-US" dirty="0"/>
          </a:p>
        </p:txBody>
      </p:sp>
    </p:spTree>
    <p:extLst>
      <p:ext uri="{BB962C8B-B14F-4D97-AF65-F5344CB8AC3E}">
        <p14:creationId xmlns:p14="http://schemas.microsoft.com/office/powerpoint/2010/main" val="798279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559" y="382383"/>
            <a:ext cx="4885953" cy="461665"/>
          </a:xfrm>
          <a:prstGeom prst="rect">
            <a:avLst/>
          </a:prstGeom>
          <a:noFill/>
        </p:spPr>
        <p:txBody>
          <a:bodyPr wrap="none" rtlCol="0">
            <a:spAutoFit/>
          </a:bodyPr>
          <a:lstStyle/>
          <a:p>
            <a:r>
              <a:rPr lang="en-US" sz="2400" dirty="0" smtClean="0"/>
              <a:t>4.5 not just Clock/Control distribution</a:t>
            </a:r>
            <a:endParaRPr lang="en-US" sz="2400" dirty="0"/>
          </a:p>
        </p:txBody>
      </p:sp>
      <p:sp>
        <p:nvSpPr>
          <p:cNvPr id="2" name="TextBox 1"/>
          <p:cNvSpPr txBox="1"/>
          <p:nvPr/>
        </p:nvSpPr>
        <p:spPr>
          <a:xfrm>
            <a:off x="880283" y="968772"/>
            <a:ext cx="10487025" cy="1846659"/>
          </a:xfrm>
          <a:prstGeom prst="rect">
            <a:avLst/>
          </a:prstGeom>
          <a:noFill/>
        </p:spPr>
        <p:txBody>
          <a:bodyPr wrap="square" rtlCol="0">
            <a:spAutoFit/>
          </a:bodyPr>
          <a:lstStyle/>
          <a:p>
            <a:r>
              <a:rPr lang="en-US" sz="2400" dirty="0" smtClean="0"/>
              <a:t>The CCD can also be served as the data collection board.  </a:t>
            </a:r>
            <a:endParaRPr lang="en-US" sz="2400" dirty="0" smtClean="0"/>
          </a:p>
          <a:p>
            <a:pPr lvl="2" indent="-457200"/>
            <a:r>
              <a:rPr lang="en-US" dirty="0"/>
              <a:t>The CCN (or its carrier board) serves as a front end data collection board ( &gt;= 10 </a:t>
            </a:r>
            <a:r>
              <a:rPr lang="en-US" dirty="0" err="1"/>
              <a:t>gbps</a:t>
            </a:r>
            <a:r>
              <a:rPr lang="en-US" dirty="0"/>
              <a:t> ).  The zero-suppression should be performed, (timestamp and BUSY are needed) </a:t>
            </a:r>
          </a:p>
          <a:p>
            <a:pPr lvl="2" indent="-457200"/>
            <a:r>
              <a:rPr lang="en-US" dirty="0" smtClean="0"/>
              <a:t>The CCD merge the data and sends them directly to a commercial card inside the DAQ computer (for example: Xilinx VCU1525 (shown here), or </a:t>
            </a:r>
            <a:r>
              <a:rPr lang="en-US" dirty="0" smtClean="0"/>
              <a:t>Xilinx</a:t>
            </a:r>
            <a:r>
              <a:rPr lang="en-US" dirty="0" smtClean="0"/>
              <a:t> AI </a:t>
            </a:r>
            <a:r>
              <a:rPr lang="en-US" dirty="0" smtClean="0"/>
              <a:t>board </a:t>
            </a:r>
            <a:r>
              <a:rPr lang="en-US" dirty="0" smtClean="0"/>
              <a:t>VCK190 (will be available).</a:t>
            </a:r>
            <a:endParaRPr lang="en-US" dirty="0" smtClean="0"/>
          </a:p>
          <a:p>
            <a:pPr lvl="2" indent="-457200"/>
            <a:r>
              <a:rPr lang="en-US" dirty="0" smtClean="0"/>
              <a:t>The data can be processed by the online computers, or the </a:t>
            </a:r>
            <a:r>
              <a:rPr lang="en-US" dirty="0" smtClean="0"/>
              <a:t>commercial </a:t>
            </a:r>
            <a:r>
              <a:rPr lang="en-US" dirty="0" smtClean="0"/>
              <a:t>FPGA </a:t>
            </a:r>
            <a:r>
              <a:rPr lang="en-US" dirty="0" smtClean="0"/>
              <a:t>(Acceleration, or AI) boards;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29" t="16223" r="9532" b="10619"/>
          <a:stretch/>
        </p:blipFill>
        <p:spPr>
          <a:xfrm>
            <a:off x="4733924" y="3055010"/>
            <a:ext cx="6550222" cy="2847423"/>
          </a:xfrm>
          <a:prstGeom prst="rect">
            <a:avLst/>
          </a:prstGeom>
        </p:spPr>
      </p:pic>
      <p:sp>
        <p:nvSpPr>
          <p:cNvPr id="19" name="Rectangle 18"/>
          <p:cNvSpPr/>
          <p:nvPr/>
        </p:nvSpPr>
        <p:spPr>
          <a:xfrm>
            <a:off x="1667468" y="3571472"/>
            <a:ext cx="1324724"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CCD</a:t>
            </a:r>
            <a:endParaRPr lang="en-US" dirty="0"/>
          </a:p>
        </p:txBody>
      </p:sp>
      <p:sp>
        <p:nvSpPr>
          <p:cNvPr id="20" name="Rectangle 19"/>
          <p:cNvSpPr/>
          <p:nvPr/>
        </p:nvSpPr>
        <p:spPr>
          <a:xfrm>
            <a:off x="2632668" y="4618048"/>
            <a:ext cx="1324724"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CCD</a:t>
            </a:r>
            <a:endParaRPr lang="en-US" dirty="0"/>
          </a:p>
        </p:txBody>
      </p:sp>
      <p:sp>
        <p:nvSpPr>
          <p:cNvPr id="21" name="Rectangle 20"/>
          <p:cNvSpPr/>
          <p:nvPr/>
        </p:nvSpPr>
        <p:spPr>
          <a:xfrm>
            <a:off x="613165" y="4624724"/>
            <a:ext cx="1324724"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CCD</a:t>
            </a:r>
            <a:endParaRPr lang="en-US" dirty="0"/>
          </a:p>
        </p:txBody>
      </p:sp>
      <p:sp>
        <p:nvSpPr>
          <p:cNvPr id="22" name="Rectangle 21"/>
          <p:cNvSpPr/>
          <p:nvPr/>
        </p:nvSpPr>
        <p:spPr>
          <a:xfrm>
            <a:off x="3730625" y="5664624"/>
            <a:ext cx="585245"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sp>
        <p:nvSpPr>
          <p:cNvPr id="23" name="Rectangle 22"/>
          <p:cNvSpPr/>
          <p:nvPr/>
        </p:nvSpPr>
        <p:spPr>
          <a:xfrm>
            <a:off x="2737740" y="5664624"/>
            <a:ext cx="597945"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sp>
        <p:nvSpPr>
          <p:cNvPr id="24" name="Rectangle 23"/>
          <p:cNvSpPr/>
          <p:nvPr/>
        </p:nvSpPr>
        <p:spPr>
          <a:xfrm>
            <a:off x="1266826" y="5664624"/>
            <a:ext cx="603250"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sp>
        <p:nvSpPr>
          <p:cNvPr id="25" name="Rectangle 24"/>
          <p:cNvSpPr/>
          <p:nvPr/>
        </p:nvSpPr>
        <p:spPr>
          <a:xfrm>
            <a:off x="262482" y="5664624"/>
            <a:ext cx="585766"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sp>
        <p:nvSpPr>
          <p:cNvPr id="26" name="Rectangle 25"/>
          <p:cNvSpPr/>
          <p:nvPr/>
        </p:nvSpPr>
        <p:spPr>
          <a:xfrm>
            <a:off x="2036947" y="5664624"/>
            <a:ext cx="585766"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cxnSp>
        <p:nvCxnSpPr>
          <p:cNvPr id="27" name="Straight Arrow Connector 26"/>
          <p:cNvCxnSpPr>
            <a:endCxn id="20" idx="0"/>
          </p:cNvCxnSpPr>
          <p:nvPr/>
        </p:nvCxnSpPr>
        <p:spPr>
          <a:xfrm>
            <a:off x="2789513" y="4160693"/>
            <a:ext cx="505517" cy="457355"/>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6" idx="0"/>
          </p:cNvCxnSpPr>
          <p:nvPr/>
        </p:nvCxnSpPr>
        <p:spPr>
          <a:xfrm>
            <a:off x="2256340" y="4160693"/>
            <a:ext cx="73490" cy="1503931"/>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23" idx="0"/>
          </p:cNvCxnSpPr>
          <p:nvPr/>
        </p:nvCxnSpPr>
        <p:spPr>
          <a:xfrm>
            <a:off x="2847287" y="5207270"/>
            <a:ext cx="189426" cy="457354"/>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5" idx="0"/>
          </p:cNvCxnSpPr>
          <p:nvPr/>
        </p:nvCxnSpPr>
        <p:spPr>
          <a:xfrm flipH="1">
            <a:off x="555365" y="5197234"/>
            <a:ext cx="324918" cy="467390"/>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4" idx="0"/>
          </p:cNvCxnSpPr>
          <p:nvPr/>
        </p:nvCxnSpPr>
        <p:spPr>
          <a:xfrm>
            <a:off x="1446487" y="5207270"/>
            <a:ext cx="121964" cy="457354"/>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2" idx="0"/>
          </p:cNvCxnSpPr>
          <p:nvPr/>
        </p:nvCxnSpPr>
        <p:spPr>
          <a:xfrm>
            <a:off x="3617890" y="5207270"/>
            <a:ext cx="405358" cy="457354"/>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21" idx="0"/>
          </p:cNvCxnSpPr>
          <p:nvPr/>
        </p:nvCxnSpPr>
        <p:spPr>
          <a:xfrm flipH="1">
            <a:off x="1275527" y="4160693"/>
            <a:ext cx="594549" cy="464031"/>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77274" y="4331925"/>
            <a:ext cx="298450" cy="5884"/>
          </a:xfrm>
          <a:prstGeom prst="line">
            <a:avLst/>
          </a:prstGeom>
          <a:ln w="4762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503763" y="4331925"/>
            <a:ext cx="298450" cy="5884"/>
          </a:xfrm>
          <a:prstGeom prst="line">
            <a:avLst/>
          </a:prstGeom>
          <a:ln w="4762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20588" y="5425045"/>
            <a:ext cx="298450" cy="5884"/>
          </a:xfrm>
          <a:prstGeom prst="line">
            <a:avLst/>
          </a:prstGeom>
          <a:ln w="4762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261287" y="5419161"/>
            <a:ext cx="298450" cy="5884"/>
          </a:xfrm>
          <a:prstGeom prst="line">
            <a:avLst/>
          </a:prstGeom>
          <a:ln w="4762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3943350" y="4635632"/>
            <a:ext cx="1428750" cy="203068"/>
          </a:xfrm>
          <a:custGeom>
            <a:avLst/>
            <a:gdLst>
              <a:gd name="connsiteX0" fmla="*/ 0 w 1428750"/>
              <a:gd name="connsiteY0" fmla="*/ 203068 h 203068"/>
              <a:gd name="connsiteX1" fmla="*/ 504825 w 1428750"/>
              <a:gd name="connsiteY1" fmla="*/ 22093 h 203068"/>
              <a:gd name="connsiteX2" fmla="*/ 1428750 w 1428750"/>
              <a:gd name="connsiteY2" fmla="*/ 3043 h 203068"/>
              <a:gd name="connsiteX3" fmla="*/ 1428750 w 1428750"/>
              <a:gd name="connsiteY3" fmla="*/ 3043 h 203068"/>
            </a:gdLst>
            <a:ahLst/>
            <a:cxnLst>
              <a:cxn ang="0">
                <a:pos x="connsiteX0" y="connsiteY0"/>
              </a:cxn>
              <a:cxn ang="0">
                <a:pos x="connsiteX1" y="connsiteY1"/>
              </a:cxn>
              <a:cxn ang="0">
                <a:pos x="connsiteX2" y="connsiteY2"/>
              </a:cxn>
              <a:cxn ang="0">
                <a:pos x="connsiteX3" y="connsiteY3"/>
              </a:cxn>
            </a:cxnLst>
            <a:rect l="l" t="t" r="r" b="b"/>
            <a:pathLst>
              <a:path w="1428750" h="203068">
                <a:moveTo>
                  <a:pt x="0" y="203068"/>
                </a:moveTo>
                <a:cubicBezTo>
                  <a:pt x="133350" y="129249"/>
                  <a:pt x="266700" y="55431"/>
                  <a:pt x="504825" y="22093"/>
                </a:cubicBezTo>
                <a:cubicBezTo>
                  <a:pt x="742950" y="-11245"/>
                  <a:pt x="1428750" y="3043"/>
                  <a:pt x="1428750" y="3043"/>
                </a:cubicBezTo>
                <a:lnTo>
                  <a:pt x="1428750" y="3043"/>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943100" y="4057650"/>
            <a:ext cx="3381375" cy="809625"/>
          </a:xfrm>
          <a:custGeom>
            <a:avLst/>
            <a:gdLst>
              <a:gd name="connsiteX0" fmla="*/ 0 w 3381375"/>
              <a:gd name="connsiteY0" fmla="*/ 809625 h 809625"/>
              <a:gd name="connsiteX1" fmla="*/ 314325 w 3381375"/>
              <a:gd name="connsiteY1" fmla="*/ 533400 h 809625"/>
              <a:gd name="connsiteX2" fmla="*/ 1143000 w 3381375"/>
              <a:gd name="connsiteY2" fmla="*/ 371475 h 809625"/>
              <a:gd name="connsiteX3" fmla="*/ 1895475 w 3381375"/>
              <a:gd name="connsiteY3" fmla="*/ 180975 h 809625"/>
              <a:gd name="connsiteX4" fmla="*/ 3381375 w 3381375"/>
              <a:gd name="connsiteY4" fmla="*/ 0 h 80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5" h="809625">
                <a:moveTo>
                  <a:pt x="0" y="809625"/>
                </a:moveTo>
                <a:cubicBezTo>
                  <a:pt x="61912" y="708025"/>
                  <a:pt x="123825" y="606425"/>
                  <a:pt x="314325" y="533400"/>
                </a:cubicBezTo>
                <a:cubicBezTo>
                  <a:pt x="504825" y="460375"/>
                  <a:pt x="879475" y="430212"/>
                  <a:pt x="1143000" y="371475"/>
                </a:cubicBezTo>
                <a:cubicBezTo>
                  <a:pt x="1406525" y="312737"/>
                  <a:pt x="1522412" y="242888"/>
                  <a:pt x="1895475" y="180975"/>
                </a:cubicBezTo>
                <a:cubicBezTo>
                  <a:pt x="2268538" y="119062"/>
                  <a:pt x="2824956" y="59531"/>
                  <a:pt x="3381375"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2992192" y="3634458"/>
            <a:ext cx="1428750" cy="203068"/>
          </a:xfrm>
          <a:custGeom>
            <a:avLst/>
            <a:gdLst>
              <a:gd name="connsiteX0" fmla="*/ 0 w 1428750"/>
              <a:gd name="connsiteY0" fmla="*/ 203068 h 203068"/>
              <a:gd name="connsiteX1" fmla="*/ 504825 w 1428750"/>
              <a:gd name="connsiteY1" fmla="*/ 22093 h 203068"/>
              <a:gd name="connsiteX2" fmla="*/ 1428750 w 1428750"/>
              <a:gd name="connsiteY2" fmla="*/ 3043 h 203068"/>
              <a:gd name="connsiteX3" fmla="*/ 1428750 w 1428750"/>
              <a:gd name="connsiteY3" fmla="*/ 3043 h 203068"/>
            </a:gdLst>
            <a:ahLst/>
            <a:cxnLst>
              <a:cxn ang="0">
                <a:pos x="connsiteX0" y="connsiteY0"/>
              </a:cxn>
              <a:cxn ang="0">
                <a:pos x="connsiteX1" y="connsiteY1"/>
              </a:cxn>
              <a:cxn ang="0">
                <a:pos x="connsiteX2" y="connsiteY2"/>
              </a:cxn>
              <a:cxn ang="0">
                <a:pos x="connsiteX3" y="connsiteY3"/>
              </a:cxn>
            </a:cxnLst>
            <a:rect l="l" t="t" r="r" b="b"/>
            <a:pathLst>
              <a:path w="1428750" h="203068">
                <a:moveTo>
                  <a:pt x="0" y="203068"/>
                </a:moveTo>
                <a:cubicBezTo>
                  <a:pt x="133350" y="129249"/>
                  <a:pt x="266700" y="55431"/>
                  <a:pt x="504825" y="22093"/>
                </a:cubicBezTo>
                <a:cubicBezTo>
                  <a:pt x="742950" y="-11245"/>
                  <a:pt x="1428750" y="3043"/>
                  <a:pt x="1428750" y="3043"/>
                </a:cubicBezTo>
                <a:lnTo>
                  <a:pt x="1428750" y="3043"/>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342951" y="3894126"/>
            <a:ext cx="1428750" cy="203068"/>
          </a:xfrm>
          <a:custGeom>
            <a:avLst/>
            <a:gdLst>
              <a:gd name="connsiteX0" fmla="*/ 0 w 1428750"/>
              <a:gd name="connsiteY0" fmla="*/ 203068 h 203068"/>
              <a:gd name="connsiteX1" fmla="*/ 504825 w 1428750"/>
              <a:gd name="connsiteY1" fmla="*/ 22093 h 203068"/>
              <a:gd name="connsiteX2" fmla="*/ 1428750 w 1428750"/>
              <a:gd name="connsiteY2" fmla="*/ 3043 h 203068"/>
              <a:gd name="connsiteX3" fmla="*/ 1428750 w 1428750"/>
              <a:gd name="connsiteY3" fmla="*/ 3043 h 203068"/>
            </a:gdLst>
            <a:ahLst/>
            <a:cxnLst>
              <a:cxn ang="0">
                <a:pos x="connsiteX0" y="connsiteY0"/>
              </a:cxn>
              <a:cxn ang="0">
                <a:pos x="connsiteX1" y="connsiteY1"/>
              </a:cxn>
              <a:cxn ang="0">
                <a:pos x="connsiteX2" y="connsiteY2"/>
              </a:cxn>
              <a:cxn ang="0">
                <a:pos x="connsiteX3" y="connsiteY3"/>
              </a:cxn>
            </a:cxnLst>
            <a:rect l="l" t="t" r="r" b="b"/>
            <a:pathLst>
              <a:path w="1428750" h="203068">
                <a:moveTo>
                  <a:pt x="0" y="203068"/>
                </a:moveTo>
                <a:cubicBezTo>
                  <a:pt x="133350" y="129249"/>
                  <a:pt x="266700" y="55431"/>
                  <a:pt x="504825" y="22093"/>
                </a:cubicBezTo>
                <a:cubicBezTo>
                  <a:pt x="742950" y="-11245"/>
                  <a:pt x="1428750" y="3043"/>
                  <a:pt x="1428750" y="3043"/>
                </a:cubicBezTo>
                <a:lnTo>
                  <a:pt x="1428750" y="3043"/>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64439" y="5358792"/>
            <a:ext cx="1028295" cy="369332"/>
          </a:xfrm>
          <a:prstGeom prst="rect">
            <a:avLst/>
          </a:prstGeom>
          <a:noFill/>
        </p:spPr>
        <p:txBody>
          <a:bodyPr wrap="none" rtlCol="0">
            <a:spAutoFit/>
          </a:bodyPr>
          <a:lstStyle/>
          <a:p>
            <a:r>
              <a:rPr lang="en-US" dirty="0" smtClean="0"/>
              <a:t>~10 </a:t>
            </a:r>
            <a:r>
              <a:rPr lang="en-US" dirty="0" err="1" smtClean="0"/>
              <a:t>gbps</a:t>
            </a:r>
            <a:endParaRPr lang="en-US" dirty="0"/>
          </a:p>
        </p:txBody>
      </p:sp>
      <p:sp>
        <p:nvSpPr>
          <p:cNvPr id="34" name="TextBox 33"/>
          <p:cNvSpPr txBox="1"/>
          <p:nvPr/>
        </p:nvSpPr>
        <p:spPr>
          <a:xfrm>
            <a:off x="3775134" y="4352944"/>
            <a:ext cx="1145314" cy="369332"/>
          </a:xfrm>
          <a:prstGeom prst="rect">
            <a:avLst/>
          </a:prstGeom>
          <a:noFill/>
        </p:spPr>
        <p:txBody>
          <a:bodyPr wrap="none" rtlCol="0">
            <a:spAutoFit/>
          </a:bodyPr>
          <a:lstStyle/>
          <a:p>
            <a:r>
              <a:rPr lang="en-US" dirty="0" smtClean="0"/>
              <a:t>~100 </a:t>
            </a:r>
            <a:r>
              <a:rPr lang="en-US" dirty="0" err="1" smtClean="0"/>
              <a:t>gbps</a:t>
            </a:r>
            <a:endParaRPr lang="en-US" dirty="0"/>
          </a:p>
        </p:txBody>
      </p:sp>
    </p:spTree>
    <p:extLst>
      <p:ext uri="{BB962C8B-B14F-4D97-AF65-F5344CB8AC3E}">
        <p14:creationId xmlns:p14="http://schemas.microsoft.com/office/powerpoint/2010/main" val="2473976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559" y="382383"/>
            <a:ext cx="4386650" cy="461665"/>
          </a:xfrm>
          <a:prstGeom prst="rect">
            <a:avLst/>
          </a:prstGeom>
          <a:noFill/>
        </p:spPr>
        <p:txBody>
          <a:bodyPr wrap="none" rtlCol="0">
            <a:spAutoFit/>
          </a:bodyPr>
          <a:lstStyle/>
          <a:p>
            <a:r>
              <a:rPr lang="en-US" sz="2400" dirty="0" smtClean="0"/>
              <a:t>4.6 Where is the </a:t>
            </a:r>
            <a:r>
              <a:rPr lang="en-US" sz="2400" dirty="0" smtClean="0">
                <a:solidFill>
                  <a:srgbClr val="7030A0"/>
                </a:solidFill>
              </a:rPr>
              <a:t>software (CODA)</a:t>
            </a:r>
            <a:endParaRPr lang="en-US" sz="2400" dirty="0">
              <a:solidFill>
                <a:srgbClr val="7030A0"/>
              </a:solidFill>
            </a:endParaRPr>
          </a:p>
        </p:txBody>
      </p:sp>
      <p:sp>
        <p:nvSpPr>
          <p:cNvPr id="6" name="Rectangle 5"/>
          <p:cNvSpPr/>
          <p:nvPr/>
        </p:nvSpPr>
        <p:spPr>
          <a:xfrm>
            <a:off x="7894673" y="1457325"/>
            <a:ext cx="2003707" cy="60414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DAQ server</a:t>
            </a:r>
            <a:endParaRPr lang="en-US" dirty="0"/>
          </a:p>
        </p:txBody>
      </p:sp>
      <p:sp>
        <p:nvSpPr>
          <p:cNvPr id="5" name="TextBox 4"/>
          <p:cNvSpPr txBox="1"/>
          <p:nvPr/>
        </p:nvSpPr>
        <p:spPr>
          <a:xfrm>
            <a:off x="7894673" y="1390066"/>
            <a:ext cx="628698" cy="369332"/>
          </a:xfrm>
          <a:prstGeom prst="rect">
            <a:avLst/>
          </a:prstGeom>
          <a:noFill/>
        </p:spPr>
        <p:txBody>
          <a:bodyPr wrap="none" rtlCol="0">
            <a:spAutoFit/>
          </a:bodyPr>
          <a:lstStyle/>
          <a:p>
            <a:r>
              <a:rPr lang="en-US" dirty="0" smtClean="0"/>
              <a:t>CCM</a:t>
            </a:r>
            <a:endParaRPr lang="en-US" dirty="0"/>
          </a:p>
        </p:txBody>
      </p:sp>
      <p:sp>
        <p:nvSpPr>
          <p:cNvPr id="15" name="Rectangle 14"/>
          <p:cNvSpPr/>
          <p:nvPr/>
        </p:nvSpPr>
        <p:spPr>
          <a:xfrm>
            <a:off x="2922099" y="2666051"/>
            <a:ext cx="1324724"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CCD</a:t>
            </a:r>
            <a:endParaRPr lang="en-US" dirty="0"/>
          </a:p>
        </p:txBody>
      </p:sp>
      <p:sp>
        <p:nvSpPr>
          <p:cNvPr id="16" name="Rectangle 15"/>
          <p:cNvSpPr/>
          <p:nvPr/>
        </p:nvSpPr>
        <p:spPr>
          <a:xfrm>
            <a:off x="3887299" y="3712627"/>
            <a:ext cx="1324724"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CCD</a:t>
            </a:r>
            <a:endParaRPr lang="en-US" dirty="0"/>
          </a:p>
        </p:txBody>
      </p:sp>
      <p:sp>
        <p:nvSpPr>
          <p:cNvPr id="17" name="Rectangle 16"/>
          <p:cNvSpPr/>
          <p:nvPr/>
        </p:nvSpPr>
        <p:spPr>
          <a:xfrm>
            <a:off x="1986150" y="3712627"/>
            <a:ext cx="1324724"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CCD</a:t>
            </a:r>
            <a:endParaRPr lang="en-US" dirty="0"/>
          </a:p>
        </p:txBody>
      </p:sp>
      <p:sp>
        <p:nvSpPr>
          <p:cNvPr id="18" name="Rectangle 17"/>
          <p:cNvSpPr/>
          <p:nvPr/>
        </p:nvSpPr>
        <p:spPr>
          <a:xfrm>
            <a:off x="4985256" y="4759203"/>
            <a:ext cx="585245"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sp>
        <p:nvSpPr>
          <p:cNvPr id="19" name="Rectangle 18"/>
          <p:cNvSpPr/>
          <p:nvPr/>
        </p:nvSpPr>
        <p:spPr>
          <a:xfrm>
            <a:off x="3992371" y="4759203"/>
            <a:ext cx="597945"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sp>
        <p:nvSpPr>
          <p:cNvPr id="20" name="Rectangle 19"/>
          <p:cNvSpPr/>
          <p:nvPr/>
        </p:nvSpPr>
        <p:spPr>
          <a:xfrm>
            <a:off x="2521457" y="4759203"/>
            <a:ext cx="603250"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sp>
        <p:nvSpPr>
          <p:cNvPr id="21" name="Rectangle 20"/>
          <p:cNvSpPr/>
          <p:nvPr/>
        </p:nvSpPr>
        <p:spPr>
          <a:xfrm>
            <a:off x="1517113" y="4759203"/>
            <a:ext cx="585766"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sp>
        <p:nvSpPr>
          <p:cNvPr id="22" name="Rectangle 21"/>
          <p:cNvSpPr/>
          <p:nvPr/>
        </p:nvSpPr>
        <p:spPr>
          <a:xfrm>
            <a:off x="3291578" y="4759203"/>
            <a:ext cx="585766"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cxnSp>
        <p:nvCxnSpPr>
          <p:cNvPr id="23" name="Straight Arrow Connector 22"/>
          <p:cNvCxnSpPr>
            <a:endCxn id="16" idx="0"/>
          </p:cNvCxnSpPr>
          <p:nvPr/>
        </p:nvCxnSpPr>
        <p:spPr>
          <a:xfrm>
            <a:off x="4044144" y="3255272"/>
            <a:ext cx="505517" cy="457355"/>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22" idx="0"/>
          </p:cNvCxnSpPr>
          <p:nvPr/>
        </p:nvCxnSpPr>
        <p:spPr>
          <a:xfrm>
            <a:off x="3510971" y="3255272"/>
            <a:ext cx="73490" cy="1503931"/>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9" idx="0"/>
          </p:cNvCxnSpPr>
          <p:nvPr/>
        </p:nvCxnSpPr>
        <p:spPr>
          <a:xfrm>
            <a:off x="4101918" y="4301849"/>
            <a:ext cx="189426" cy="457354"/>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1" idx="0"/>
          </p:cNvCxnSpPr>
          <p:nvPr/>
        </p:nvCxnSpPr>
        <p:spPr>
          <a:xfrm flipH="1">
            <a:off x="1809996" y="4291813"/>
            <a:ext cx="324918" cy="467390"/>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0"/>
          </p:cNvCxnSpPr>
          <p:nvPr/>
        </p:nvCxnSpPr>
        <p:spPr>
          <a:xfrm>
            <a:off x="2701118" y="4301849"/>
            <a:ext cx="121964" cy="457354"/>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8" idx="0"/>
          </p:cNvCxnSpPr>
          <p:nvPr/>
        </p:nvCxnSpPr>
        <p:spPr>
          <a:xfrm>
            <a:off x="5053304" y="4316195"/>
            <a:ext cx="224575" cy="443008"/>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7" idx="0"/>
          </p:cNvCxnSpPr>
          <p:nvPr/>
        </p:nvCxnSpPr>
        <p:spPr>
          <a:xfrm flipH="1">
            <a:off x="2648512" y="3255272"/>
            <a:ext cx="375708" cy="457355"/>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5" idx="1"/>
            <a:endCxn id="15" idx="0"/>
          </p:cNvCxnSpPr>
          <p:nvPr/>
        </p:nvCxnSpPr>
        <p:spPr>
          <a:xfrm flipH="1">
            <a:off x="3584461" y="1574732"/>
            <a:ext cx="4310212" cy="1091319"/>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31905" y="3426504"/>
            <a:ext cx="298450" cy="5884"/>
          </a:xfrm>
          <a:prstGeom prst="line">
            <a:avLst/>
          </a:prstGeom>
          <a:ln w="4762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58394" y="3426504"/>
            <a:ext cx="298450" cy="5884"/>
          </a:xfrm>
          <a:prstGeom prst="line">
            <a:avLst/>
          </a:prstGeom>
          <a:ln w="4762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275219" y="4519624"/>
            <a:ext cx="298450" cy="5884"/>
          </a:xfrm>
          <a:prstGeom prst="line">
            <a:avLst/>
          </a:prstGeom>
          <a:ln w="4762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515918" y="4513740"/>
            <a:ext cx="298450" cy="5884"/>
          </a:xfrm>
          <a:prstGeom prst="line">
            <a:avLst/>
          </a:prstGeom>
          <a:ln w="4762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894673" y="2338687"/>
            <a:ext cx="2018765" cy="60414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DAQ server</a:t>
            </a:r>
            <a:endParaRPr lang="en-US" dirty="0"/>
          </a:p>
        </p:txBody>
      </p:sp>
      <p:sp>
        <p:nvSpPr>
          <p:cNvPr id="41" name="TextBox 40"/>
          <p:cNvSpPr txBox="1"/>
          <p:nvPr/>
        </p:nvSpPr>
        <p:spPr>
          <a:xfrm>
            <a:off x="7910449" y="2271071"/>
            <a:ext cx="1053045" cy="369332"/>
          </a:xfrm>
          <a:prstGeom prst="rect">
            <a:avLst/>
          </a:prstGeom>
          <a:noFill/>
        </p:spPr>
        <p:txBody>
          <a:bodyPr wrap="none" rtlCol="0">
            <a:spAutoFit/>
          </a:bodyPr>
          <a:lstStyle/>
          <a:p>
            <a:r>
              <a:rPr lang="en-US" dirty="0" smtClean="0"/>
              <a:t>VCU1525</a:t>
            </a:r>
            <a:endParaRPr lang="en-US" dirty="0"/>
          </a:p>
        </p:txBody>
      </p:sp>
      <p:sp>
        <p:nvSpPr>
          <p:cNvPr id="42" name="TextBox 41"/>
          <p:cNvSpPr txBox="1"/>
          <p:nvPr/>
        </p:nvSpPr>
        <p:spPr>
          <a:xfrm>
            <a:off x="8963494" y="2655395"/>
            <a:ext cx="971741" cy="369332"/>
          </a:xfrm>
          <a:prstGeom prst="rect">
            <a:avLst/>
          </a:prstGeom>
          <a:noFill/>
        </p:spPr>
        <p:txBody>
          <a:bodyPr wrap="none" rtlCol="0">
            <a:spAutoFit/>
          </a:bodyPr>
          <a:lstStyle/>
          <a:p>
            <a:r>
              <a:rPr lang="en-US" dirty="0" smtClean="0"/>
              <a:t>100 GBE</a:t>
            </a:r>
            <a:endParaRPr lang="en-US" dirty="0"/>
          </a:p>
        </p:txBody>
      </p:sp>
      <p:sp>
        <p:nvSpPr>
          <p:cNvPr id="44" name="Rectangle 43"/>
          <p:cNvSpPr/>
          <p:nvPr/>
        </p:nvSpPr>
        <p:spPr>
          <a:xfrm>
            <a:off x="7894673" y="3060674"/>
            <a:ext cx="2018765" cy="60414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DAQ server</a:t>
            </a:r>
            <a:endParaRPr lang="en-US" dirty="0"/>
          </a:p>
        </p:txBody>
      </p:sp>
      <p:sp>
        <p:nvSpPr>
          <p:cNvPr id="45" name="TextBox 44"/>
          <p:cNvSpPr txBox="1"/>
          <p:nvPr/>
        </p:nvSpPr>
        <p:spPr>
          <a:xfrm>
            <a:off x="7886324" y="3003654"/>
            <a:ext cx="1053045" cy="369332"/>
          </a:xfrm>
          <a:prstGeom prst="rect">
            <a:avLst/>
          </a:prstGeom>
          <a:noFill/>
        </p:spPr>
        <p:txBody>
          <a:bodyPr wrap="none" rtlCol="0">
            <a:spAutoFit/>
          </a:bodyPr>
          <a:lstStyle/>
          <a:p>
            <a:r>
              <a:rPr lang="en-US" dirty="0" smtClean="0"/>
              <a:t>VCU1525</a:t>
            </a:r>
            <a:endParaRPr lang="en-US" dirty="0"/>
          </a:p>
        </p:txBody>
      </p:sp>
      <p:sp>
        <p:nvSpPr>
          <p:cNvPr id="46" name="TextBox 45"/>
          <p:cNvSpPr txBox="1"/>
          <p:nvPr/>
        </p:nvSpPr>
        <p:spPr>
          <a:xfrm>
            <a:off x="8963494" y="3368629"/>
            <a:ext cx="971741" cy="369332"/>
          </a:xfrm>
          <a:prstGeom prst="rect">
            <a:avLst/>
          </a:prstGeom>
          <a:noFill/>
        </p:spPr>
        <p:txBody>
          <a:bodyPr wrap="none" rtlCol="0">
            <a:spAutoFit/>
          </a:bodyPr>
          <a:lstStyle/>
          <a:p>
            <a:r>
              <a:rPr lang="en-US" dirty="0" smtClean="0"/>
              <a:t>100 GBE</a:t>
            </a:r>
            <a:endParaRPr lang="en-US" dirty="0"/>
          </a:p>
        </p:txBody>
      </p:sp>
      <p:sp>
        <p:nvSpPr>
          <p:cNvPr id="47" name="Rectangle 46"/>
          <p:cNvSpPr/>
          <p:nvPr/>
        </p:nvSpPr>
        <p:spPr>
          <a:xfrm>
            <a:off x="7894673" y="4276558"/>
            <a:ext cx="2018765" cy="60414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DAQ server</a:t>
            </a:r>
            <a:endParaRPr lang="en-US" dirty="0"/>
          </a:p>
        </p:txBody>
      </p:sp>
      <p:sp>
        <p:nvSpPr>
          <p:cNvPr id="48" name="TextBox 47"/>
          <p:cNvSpPr txBox="1"/>
          <p:nvPr/>
        </p:nvSpPr>
        <p:spPr>
          <a:xfrm>
            <a:off x="7900028" y="4210178"/>
            <a:ext cx="1053045" cy="369332"/>
          </a:xfrm>
          <a:prstGeom prst="rect">
            <a:avLst/>
          </a:prstGeom>
          <a:noFill/>
        </p:spPr>
        <p:txBody>
          <a:bodyPr wrap="none" rtlCol="0">
            <a:spAutoFit/>
          </a:bodyPr>
          <a:lstStyle/>
          <a:p>
            <a:r>
              <a:rPr lang="en-US" dirty="0" smtClean="0"/>
              <a:t>VCU1525</a:t>
            </a:r>
            <a:endParaRPr lang="en-US" dirty="0"/>
          </a:p>
        </p:txBody>
      </p:sp>
      <p:sp>
        <p:nvSpPr>
          <p:cNvPr id="49" name="TextBox 48"/>
          <p:cNvSpPr txBox="1"/>
          <p:nvPr/>
        </p:nvSpPr>
        <p:spPr>
          <a:xfrm>
            <a:off x="8963494" y="4587114"/>
            <a:ext cx="971741" cy="369332"/>
          </a:xfrm>
          <a:prstGeom prst="rect">
            <a:avLst/>
          </a:prstGeom>
          <a:noFill/>
        </p:spPr>
        <p:txBody>
          <a:bodyPr wrap="none" rtlCol="0">
            <a:spAutoFit/>
          </a:bodyPr>
          <a:lstStyle/>
          <a:p>
            <a:r>
              <a:rPr lang="en-US" dirty="0" smtClean="0"/>
              <a:t>100 GBE</a:t>
            </a:r>
            <a:endParaRPr lang="en-US" dirty="0"/>
          </a:p>
        </p:txBody>
      </p:sp>
      <p:sp>
        <p:nvSpPr>
          <p:cNvPr id="50" name="Rectangle 49"/>
          <p:cNvSpPr/>
          <p:nvPr/>
        </p:nvSpPr>
        <p:spPr>
          <a:xfrm>
            <a:off x="7894673" y="4975681"/>
            <a:ext cx="2018765" cy="60414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DAQ server</a:t>
            </a:r>
            <a:endParaRPr lang="en-US" dirty="0"/>
          </a:p>
        </p:txBody>
      </p:sp>
      <p:sp>
        <p:nvSpPr>
          <p:cNvPr id="51" name="TextBox 50"/>
          <p:cNvSpPr txBox="1"/>
          <p:nvPr/>
        </p:nvSpPr>
        <p:spPr>
          <a:xfrm>
            <a:off x="7900028" y="4919151"/>
            <a:ext cx="1053045" cy="369332"/>
          </a:xfrm>
          <a:prstGeom prst="rect">
            <a:avLst/>
          </a:prstGeom>
          <a:noFill/>
        </p:spPr>
        <p:txBody>
          <a:bodyPr wrap="none" rtlCol="0">
            <a:spAutoFit/>
          </a:bodyPr>
          <a:lstStyle/>
          <a:p>
            <a:r>
              <a:rPr lang="en-US" dirty="0" smtClean="0"/>
              <a:t>VCU1525</a:t>
            </a:r>
            <a:endParaRPr lang="en-US" dirty="0"/>
          </a:p>
        </p:txBody>
      </p:sp>
      <p:sp>
        <p:nvSpPr>
          <p:cNvPr id="52" name="TextBox 51"/>
          <p:cNvSpPr txBox="1"/>
          <p:nvPr/>
        </p:nvSpPr>
        <p:spPr>
          <a:xfrm>
            <a:off x="8941697" y="5266659"/>
            <a:ext cx="971741" cy="369332"/>
          </a:xfrm>
          <a:prstGeom prst="rect">
            <a:avLst/>
          </a:prstGeom>
          <a:noFill/>
        </p:spPr>
        <p:txBody>
          <a:bodyPr wrap="none" rtlCol="0">
            <a:spAutoFit/>
          </a:bodyPr>
          <a:lstStyle/>
          <a:p>
            <a:r>
              <a:rPr lang="en-US" dirty="0" smtClean="0"/>
              <a:t>100 GBE</a:t>
            </a:r>
            <a:endParaRPr lang="en-US" dirty="0"/>
          </a:p>
        </p:txBody>
      </p:sp>
      <p:sp>
        <p:nvSpPr>
          <p:cNvPr id="53" name="Rectangle 52"/>
          <p:cNvSpPr/>
          <p:nvPr/>
        </p:nvSpPr>
        <p:spPr>
          <a:xfrm>
            <a:off x="10553791" y="3728574"/>
            <a:ext cx="1095475" cy="58922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100 GBE switch</a:t>
            </a:r>
            <a:endParaRPr lang="en-US" dirty="0"/>
          </a:p>
        </p:txBody>
      </p:sp>
      <p:sp>
        <p:nvSpPr>
          <p:cNvPr id="54" name="Rectangle 53"/>
          <p:cNvSpPr/>
          <p:nvPr/>
        </p:nvSpPr>
        <p:spPr>
          <a:xfrm>
            <a:off x="748953" y="1876000"/>
            <a:ext cx="1324724" cy="866229"/>
          </a:xfrm>
          <a:prstGeom prst="rect">
            <a:avLst/>
          </a:prstGeom>
          <a:solidFill>
            <a:srgbClr val="E556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 GBE / 10GBE switch</a:t>
            </a:r>
            <a:endParaRPr lang="en-US" dirty="0"/>
          </a:p>
        </p:txBody>
      </p:sp>
      <p:cxnSp>
        <p:nvCxnSpPr>
          <p:cNvPr id="55" name="Straight Arrow Connector 54"/>
          <p:cNvCxnSpPr>
            <a:stCxn id="46" idx="3"/>
          </p:cNvCxnSpPr>
          <p:nvPr/>
        </p:nvCxnSpPr>
        <p:spPr>
          <a:xfrm>
            <a:off x="9935235" y="3553295"/>
            <a:ext cx="742290" cy="175279"/>
          </a:xfrm>
          <a:prstGeom prst="straightConnector1">
            <a:avLst/>
          </a:prstGeom>
          <a:ln w="254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9" idx="3"/>
          </p:cNvCxnSpPr>
          <p:nvPr/>
        </p:nvCxnSpPr>
        <p:spPr>
          <a:xfrm flipV="1">
            <a:off x="9935235" y="4333149"/>
            <a:ext cx="875249" cy="438631"/>
          </a:xfrm>
          <a:prstGeom prst="straightConnector1">
            <a:avLst/>
          </a:prstGeom>
          <a:ln w="254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42" idx="3"/>
          </p:cNvCxnSpPr>
          <p:nvPr/>
        </p:nvCxnSpPr>
        <p:spPr>
          <a:xfrm>
            <a:off x="9935235" y="2840061"/>
            <a:ext cx="1031966" cy="881832"/>
          </a:xfrm>
          <a:prstGeom prst="straightConnector1">
            <a:avLst/>
          </a:prstGeom>
          <a:ln w="254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2" idx="3"/>
          </p:cNvCxnSpPr>
          <p:nvPr/>
        </p:nvCxnSpPr>
        <p:spPr>
          <a:xfrm flipV="1">
            <a:off x="9913438" y="4333149"/>
            <a:ext cx="1449887" cy="1118176"/>
          </a:xfrm>
          <a:prstGeom prst="straightConnector1">
            <a:avLst/>
          </a:prstGeom>
          <a:ln w="254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857843" y="3712627"/>
            <a:ext cx="0" cy="488189"/>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53" idx="1"/>
          </p:cNvCxnSpPr>
          <p:nvPr/>
        </p:nvCxnSpPr>
        <p:spPr>
          <a:xfrm>
            <a:off x="8963494" y="3942653"/>
            <a:ext cx="1590297" cy="80532"/>
          </a:xfrm>
          <a:prstGeom prst="straightConnector1">
            <a:avLst/>
          </a:prstGeom>
          <a:ln w="254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1905000" y="2742229"/>
            <a:ext cx="370219" cy="961057"/>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2062916" y="2099689"/>
            <a:ext cx="1166808" cy="566362"/>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2062916" y="1897672"/>
            <a:ext cx="5831757" cy="3120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2035857" y="2615529"/>
            <a:ext cx="1993147" cy="1087062"/>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41" idx="1"/>
            <a:endCxn id="15" idx="3"/>
          </p:cNvCxnSpPr>
          <p:nvPr/>
        </p:nvCxnSpPr>
        <p:spPr>
          <a:xfrm flipH="1">
            <a:off x="4246823" y="2455737"/>
            <a:ext cx="3663626" cy="504925"/>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51" idx="1"/>
            <a:endCxn id="17" idx="3"/>
          </p:cNvCxnSpPr>
          <p:nvPr/>
        </p:nvCxnSpPr>
        <p:spPr>
          <a:xfrm flipH="1" flipV="1">
            <a:off x="3310874" y="4007238"/>
            <a:ext cx="4589154" cy="1096579"/>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45" idx="1"/>
            <a:endCxn id="16" idx="3"/>
          </p:cNvCxnSpPr>
          <p:nvPr/>
        </p:nvCxnSpPr>
        <p:spPr>
          <a:xfrm flipH="1">
            <a:off x="5212023" y="3188320"/>
            <a:ext cx="2674301" cy="818918"/>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1384031" y="1228226"/>
            <a:ext cx="1747874" cy="314013"/>
          </a:xfrm>
          <a:prstGeom prst="rect">
            <a:avLst/>
          </a:prstGeom>
          <a:solidFill>
            <a:srgbClr val="7030A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Sub_system</a:t>
            </a:r>
            <a:r>
              <a:rPr lang="en-US" dirty="0" smtClean="0"/>
              <a:t>/test</a:t>
            </a:r>
            <a:endParaRPr lang="en-US" dirty="0"/>
          </a:p>
        </p:txBody>
      </p:sp>
      <p:cxnSp>
        <p:nvCxnSpPr>
          <p:cNvPr id="86" name="Straight Arrow Connector 85"/>
          <p:cNvCxnSpPr/>
          <p:nvPr/>
        </p:nvCxnSpPr>
        <p:spPr>
          <a:xfrm flipV="1">
            <a:off x="1743075" y="1553376"/>
            <a:ext cx="229381" cy="322624"/>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flipV="1">
            <a:off x="4291344" y="5689928"/>
            <a:ext cx="858561" cy="5057"/>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5149904" y="5508359"/>
            <a:ext cx="915635" cy="369332"/>
          </a:xfrm>
          <a:prstGeom prst="rect">
            <a:avLst/>
          </a:prstGeom>
          <a:noFill/>
        </p:spPr>
        <p:txBody>
          <a:bodyPr wrap="none" rtlCol="0">
            <a:spAutoFit/>
          </a:bodyPr>
          <a:lstStyle/>
          <a:p>
            <a:r>
              <a:rPr lang="en-US" b="1" dirty="0" smtClean="0">
                <a:solidFill>
                  <a:srgbClr val="002060"/>
                </a:solidFill>
              </a:rPr>
              <a:t>QSFP28</a:t>
            </a:r>
            <a:endParaRPr lang="en-US" b="1" dirty="0">
              <a:solidFill>
                <a:srgbClr val="002060"/>
              </a:solidFill>
            </a:endParaRPr>
          </a:p>
        </p:txBody>
      </p:sp>
      <p:cxnSp>
        <p:nvCxnSpPr>
          <p:cNvPr id="95" name="Straight Arrow Connector 94"/>
          <p:cNvCxnSpPr/>
          <p:nvPr/>
        </p:nvCxnSpPr>
        <p:spPr>
          <a:xfrm flipH="1" flipV="1">
            <a:off x="4291344" y="5980960"/>
            <a:ext cx="858561" cy="5057"/>
          </a:xfrm>
          <a:prstGeom prst="straightConnector1">
            <a:avLst/>
          </a:prstGeom>
          <a:ln w="381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5149904" y="5799391"/>
            <a:ext cx="978153" cy="369332"/>
          </a:xfrm>
          <a:prstGeom prst="rect">
            <a:avLst/>
          </a:prstGeom>
          <a:noFill/>
        </p:spPr>
        <p:txBody>
          <a:bodyPr wrap="none" rtlCol="0">
            <a:spAutoFit/>
          </a:bodyPr>
          <a:lstStyle/>
          <a:p>
            <a:r>
              <a:rPr lang="en-US" b="1" dirty="0" smtClean="0">
                <a:solidFill>
                  <a:schemeClr val="accent6">
                    <a:lumMod val="75000"/>
                  </a:schemeClr>
                </a:solidFill>
              </a:rPr>
              <a:t>100 GBE</a:t>
            </a:r>
            <a:endParaRPr lang="en-US" b="1" dirty="0">
              <a:solidFill>
                <a:schemeClr val="accent6">
                  <a:lumMod val="75000"/>
                </a:schemeClr>
              </a:solidFill>
            </a:endParaRPr>
          </a:p>
        </p:txBody>
      </p:sp>
      <p:cxnSp>
        <p:nvCxnSpPr>
          <p:cNvPr id="97" name="Straight Arrow Connector 96"/>
          <p:cNvCxnSpPr/>
          <p:nvPr/>
        </p:nvCxnSpPr>
        <p:spPr>
          <a:xfrm flipH="1" flipV="1">
            <a:off x="4291344" y="6269463"/>
            <a:ext cx="858561" cy="5057"/>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5149904" y="6087894"/>
            <a:ext cx="1077539" cy="369332"/>
          </a:xfrm>
          <a:prstGeom prst="rect">
            <a:avLst/>
          </a:prstGeom>
          <a:noFill/>
        </p:spPr>
        <p:txBody>
          <a:bodyPr wrap="none" rtlCol="0">
            <a:spAutoFit/>
          </a:bodyPr>
          <a:lstStyle/>
          <a:p>
            <a:r>
              <a:rPr lang="en-US" b="1" dirty="0" smtClean="0">
                <a:solidFill>
                  <a:srgbClr val="FF0000"/>
                </a:solidFill>
              </a:rPr>
              <a:t>1/10 GBE</a:t>
            </a:r>
            <a:endParaRPr lang="en-US" b="1" dirty="0">
              <a:solidFill>
                <a:srgbClr val="FF0000"/>
              </a:solidFill>
            </a:endParaRPr>
          </a:p>
        </p:txBody>
      </p:sp>
      <p:cxnSp>
        <p:nvCxnSpPr>
          <p:cNvPr id="99" name="Straight Arrow Connector 98"/>
          <p:cNvCxnSpPr/>
          <p:nvPr/>
        </p:nvCxnSpPr>
        <p:spPr>
          <a:xfrm flipH="1" flipV="1">
            <a:off x="4291344" y="6557966"/>
            <a:ext cx="858561" cy="5057"/>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5149904" y="6376397"/>
            <a:ext cx="2047227" cy="369332"/>
          </a:xfrm>
          <a:prstGeom prst="rect">
            <a:avLst/>
          </a:prstGeom>
          <a:noFill/>
        </p:spPr>
        <p:txBody>
          <a:bodyPr wrap="none" rtlCol="0">
            <a:spAutoFit/>
          </a:bodyPr>
          <a:lstStyle/>
          <a:p>
            <a:r>
              <a:rPr lang="en-US" b="1" dirty="0" smtClean="0">
                <a:solidFill>
                  <a:srgbClr val="FFC000"/>
                </a:solidFill>
              </a:rPr>
              <a:t>Clock/Control </a:t>
            </a:r>
            <a:r>
              <a:rPr lang="en-US" b="1" dirty="0" smtClean="0">
                <a:solidFill>
                  <a:srgbClr val="FFC000"/>
                </a:solidFill>
              </a:rPr>
              <a:t>QSFP</a:t>
            </a:r>
            <a:endParaRPr lang="en-US" b="1" dirty="0">
              <a:solidFill>
                <a:srgbClr val="FFC000"/>
              </a:solidFill>
            </a:endParaRPr>
          </a:p>
        </p:txBody>
      </p:sp>
      <p:cxnSp>
        <p:nvCxnSpPr>
          <p:cNvPr id="62" name="Straight Arrow Connector 61"/>
          <p:cNvCxnSpPr>
            <a:stCxn id="48" idx="1"/>
          </p:cNvCxnSpPr>
          <p:nvPr/>
        </p:nvCxnSpPr>
        <p:spPr>
          <a:xfrm flipH="1">
            <a:off x="6878597" y="4394844"/>
            <a:ext cx="1021431" cy="5706"/>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flipV="1">
            <a:off x="6907970" y="3942653"/>
            <a:ext cx="1844223" cy="1"/>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502571" y="4836362"/>
            <a:ext cx="1028295" cy="369332"/>
          </a:xfrm>
          <a:prstGeom prst="rect">
            <a:avLst/>
          </a:prstGeom>
          <a:noFill/>
        </p:spPr>
        <p:txBody>
          <a:bodyPr wrap="none" rtlCol="0">
            <a:spAutoFit/>
          </a:bodyPr>
          <a:lstStyle/>
          <a:p>
            <a:r>
              <a:rPr lang="en-US" dirty="0" smtClean="0"/>
              <a:t>~10 </a:t>
            </a:r>
            <a:r>
              <a:rPr lang="en-US" dirty="0" err="1" smtClean="0"/>
              <a:t>gbps</a:t>
            </a:r>
            <a:endParaRPr lang="en-US" dirty="0"/>
          </a:p>
        </p:txBody>
      </p:sp>
      <p:sp>
        <p:nvSpPr>
          <p:cNvPr id="70" name="TextBox 69"/>
          <p:cNvSpPr txBox="1"/>
          <p:nvPr/>
        </p:nvSpPr>
        <p:spPr>
          <a:xfrm>
            <a:off x="5112683" y="3481994"/>
            <a:ext cx="1145314" cy="369332"/>
          </a:xfrm>
          <a:prstGeom prst="rect">
            <a:avLst/>
          </a:prstGeom>
          <a:noFill/>
        </p:spPr>
        <p:txBody>
          <a:bodyPr wrap="none" rtlCol="0">
            <a:spAutoFit/>
          </a:bodyPr>
          <a:lstStyle/>
          <a:p>
            <a:r>
              <a:rPr lang="en-US" dirty="0" smtClean="0"/>
              <a:t>~100 </a:t>
            </a:r>
            <a:r>
              <a:rPr lang="en-US" dirty="0" err="1" smtClean="0"/>
              <a:t>gbps</a:t>
            </a:r>
            <a:endParaRPr lang="en-US" dirty="0"/>
          </a:p>
        </p:txBody>
      </p:sp>
      <p:sp>
        <p:nvSpPr>
          <p:cNvPr id="71" name="Rectangle 70"/>
          <p:cNvSpPr/>
          <p:nvPr/>
        </p:nvSpPr>
        <p:spPr>
          <a:xfrm>
            <a:off x="420410" y="837525"/>
            <a:ext cx="1747874" cy="314013"/>
          </a:xfrm>
          <a:prstGeom prst="rect">
            <a:avLst/>
          </a:prstGeom>
          <a:solidFill>
            <a:srgbClr val="7030A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Sub_system</a:t>
            </a:r>
            <a:r>
              <a:rPr lang="en-US" dirty="0" smtClean="0"/>
              <a:t>/test</a:t>
            </a:r>
            <a:endParaRPr lang="en-US" dirty="0"/>
          </a:p>
        </p:txBody>
      </p:sp>
      <p:cxnSp>
        <p:nvCxnSpPr>
          <p:cNvPr id="72" name="Straight Arrow Connector 71"/>
          <p:cNvCxnSpPr/>
          <p:nvPr/>
        </p:nvCxnSpPr>
        <p:spPr>
          <a:xfrm flipH="1" flipV="1">
            <a:off x="894653" y="1151538"/>
            <a:ext cx="7290" cy="724462"/>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091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559" y="382383"/>
            <a:ext cx="4386650" cy="461665"/>
          </a:xfrm>
          <a:prstGeom prst="rect">
            <a:avLst/>
          </a:prstGeom>
          <a:noFill/>
        </p:spPr>
        <p:txBody>
          <a:bodyPr wrap="none" rtlCol="0">
            <a:spAutoFit/>
          </a:bodyPr>
          <a:lstStyle/>
          <a:p>
            <a:r>
              <a:rPr lang="en-US" sz="2400" dirty="0" smtClean="0"/>
              <a:t>4.6 Where is the </a:t>
            </a:r>
            <a:r>
              <a:rPr lang="en-US" sz="2400" dirty="0" smtClean="0">
                <a:solidFill>
                  <a:srgbClr val="7030A0"/>
                </a:solidFill>
              </a:rPr>
              <a:t>software (CODA)</a:t>
            </a:r>
            <a:endParaRPr lang="en-US" sz="2400" dirty="0">
              <a:solidFill>
                <a:srgbClr val="7030A0"/>
              </a:solidFill>
            </a:endParaRPr>
          </a:p>
        </p:txBody>
      </p:sp>
      <p:sp>
        <p:nvSpPr>
          <p:cNvPr id="2" name="TextBox 1"/>
          <p:cNvSpPr txBox="1"/>
          <p:nvPr/>
        </p:nvSpPr>
        <p:spPr>
          <a:xfrm>
            <a:off x="3038475" y="1989855"/>
            <a:ext cx="7934325" cy="954107"/>
          </a:xfrm>
          <a:prstGeom prst="rect">
            <a:avLst/>
          </a:prstGeom>
          <a:noFill/>
        </p:spPr>
        <p:txBody>
          <a:bodyPr wrap="square" rtlCol="0">
            <a:spAutoFit/>
          </a:bodyPr>
          <a:lstStyle/>
          <a:p>
            <a:pPr marL="731520" indent="-731520"/>
            <a:r>
              <a:rPr lang="en-US" sz="2000" b="1" dirty="0" smtClean="0"/>
              <a:t>CONFIG:  </a:t>
            </a:r>
            <a:r>
              <a:rPr lang="en-US" dirty="0" smtClean="0"/>
              <a:t>define the participating (hardware) components; CCM supplies the stable system clock.  Only slow controls in this step</a:t>
            </a:r>
          </a:p>
          <a:p>
            <a:pPr marL="1188720" lvl="1" indent="-731520"/>
            <a:r>
              <a:rPr lang="en-US" dirty="0" smtClean="0"/>
              <a:t>reset </a:t>
            </a:r>
            <a:r>
              <a:rPr lang="en-US" dirty="0" smtClean="0">
                <a:solidFill>
                  <a:srgbClr val="0070C0"/>
                </a:solidFill>
              </a:rPr>
              <a:t>Downloaded</a:t>
            </a:r>
            <a:r>
              <a:rPr lang="en-US" dirty="0">
                <a:solidFill>
                  <a:srgbClr val="0070C0"/>
                </a:solidFill>
              </a:rPr>
              <a:t>, Running, </a:t>
            </a:r>
            <a:r>
              <a:rPr lang="en-US" dirty="0"/>
              <a:t>and </a:t>
            </a:r>
            <a:r>
              <a:rPr lang="en-US" dirty="0" err="1" smtClean="0">
                <a:solidFill>
                  <a:srgbClr val="0070C0"/>
                </a:solidFill>
              </a:rPr>
              <a:t>Run_ended</a:t>
            </a:r>
            <a:r>
              <a:rPr lang="en-US" dirty="0" smtClean="0">
                <a:solidFill>
                  <a:srgbClr val="0070C0"/>
                </a:solidFill>
              </a:rPr>
              <a:t>; </a:t>
            </a:r>
            <a:r>
              <a:rPr lang="en-US" dirty="0" smtClean="0"/>
              <a:t>set </a:t>
            </a:r>
            <a:r>
              <a:rPr lang="en-US" dirty="0" smtClean="0">
                <a:solidFill>
                  <a:srgbClr val="0070C0"/>
                </a:solidFill>
              </a:rPr>
              <a:t>Configured </a:t>
            </a:r>
            <a:r>
              <a:rPr lang="en-US" dirty="0" smtClean="0"/>
              <a:t>or</a:t>
            </a:r>
            <a:r>
              <a:rPr lang="en-US" dirty="0" smtClean="0">
                <a:solidFill>
                  <a:srgbClr val="0070C0"/>
                </a:solidFill>
              </a:rPr>
              <a:t> Error.</a:t>
            </a:r>
            <a:endParaRPr lang="en-US" dirty="0">
              <a:solidFill>
                <a:srgbClr val="0070C0"/>
              </a:solidFill>
            </a:endParaRPr>
          </a:p>
        </p:txBody>
      </p:sp>
      <p:sp>
        <p:nvSpPr>
          <p:cNvPr id="67" name="TextBox 66"/>
          <p:cNvSpPr txBox="1"/>
          <p:nvPr/>
        </p:nvSpPr>
        <p:spPr>
          <a:xfrm>
            <a:off x="3038475" y="4021756"/>
            <a:ext cx="7000875" cy="954107"/>
          </a:xfrm>
          <a:prstGeom prst="rect">
            <a:avLst/>
          </a:prstGeom>
          <a:noFill/>
        </p:spPr>
        <p:txBody>
          <a:bodyPr wrap="square" rtlCol="0">
            <a:spAutoFit/>
          </a:bodyPr>
          <a:lstStyle/>
          <a:p>
            <a:pPr marL="731520" indent="-731520"/>
            <a:r>
              <a:rPr lang="en-US" sz="2000" b="1" dirty="0" err="1" smtClean="0"/>
              <a:t>StartRun</a:t>
            </a:r>
            <a:r>
              <a:rPr lang="en-US" sz="2000" b="1" dirty="0" smtClean="0"/>
              <a:t>:  </a:t>
            </a:r>
            <a:r>
              <a:rPr lang="en-US" dirty="0" smtClean="0"/>
              <a:t>Time_0 set, streaming data flows (either full streaming data, or timestamped data). Only fast controls in this step</a:t>
            </a:r>
          </a:p>
          <a:p>
            <a:pPr lvl="1"/>
            <a:r>
              <a:rPr lang="en-US" dirty="0" smtClean="0"/>
              <a:t>reset </a:t>
            </a:r>
            <a:r>
              <a:rPr lang="en-US" dirty="0" err="1" smtClean="0">
                <a:solidFill>
                  <a:srgbClr val="0070C0"/>
                </a:solidFill>
              </a:rPr>
              <a:t>Run_ended</a:t>
            </a:r>
            <a:r>
              <a:rPr lang="en-US" dirty="0" smtClean="0">
                <a:solidFill>
                  <a:srgbClr val="0070C0"/>
                </a:solidFill>
              </a:rPr>
              <a:t> </a:t>
            </a:r>
            <a:r>
              <a:rPr lang="en-US" dirty="0">
                <a:solidFill>
                  <a:srgbClr val="0070C0"/>
                </a:solidFill>
              </a:rPr>
              <a:t>; </a:t>
            </a:r>
            <a:r>
              <a:rPr lang="en-US" dirty="0"/>
              <a:t>set </a:t>
            </a:r>
            <a:r>
              <a:rPr lang="en-US" dirty="0" smtClean="0">
                <a:solidFill>
                  <a:srgbClr val="0070C0"/>
                </a:solidFill>
              </a:rPr>
              <a:t>Running </a:t>
            </a:r>
            <a:r>
              <a:rPr lang="en-US" dirty="0"/>
              <a:t>or</a:t>
            </a:r>
            <a:r>
              <a:rPr lang="en-US" dirty="0">
                <a:solidFill>
                  <a:srgbClr val="0070C0"/>
                </a:solidFill>
              </a:rPr>
              <a:t> Error</a:t>
            </a:r>
            <a:r>
              <a:rPr lang="en-US" dirty="0" smtClean="0">
                <a:solidFill>
                  <a:srgbClr val="0070C0"/>
                </a:solidFill>
              </a:rPr>
              <a:t>.</a:t>
            </a:r>
            <a:endParaRPr lang="en-US" dirty="0">
              <a:solidFill>
                <a:srgbClr val="0070C0"/>
              </a:solidFill>
            </a:endParaRPr>
          </a:p>
        </p:txBody>
      </p:sp>
      <p:sp>
        <p:nvSpPr>
          <p:cNvPr id="70" name="TextBox 69"/>
          <p:cNvSpPr txBox="1"/>
          <p:nvPr/>
        </p:nvSpPr>
        <p:spPr>
          <a:xfrm>
            <a:off x="3038475" y="2982998"/>
            <a:ext cx="7000875" cy="954107"/>
          </a:xfrm>
          <a:prstGeom prst="rect">
            <a:avLst/>
          </a:prstGeom>
          <a:noFill/>
        </p:spPr>
        <p:txBody>
          <a:bodyPr wrap="square" rtlCol="0">
            <a:spAutoFit/>
          </a:bodyPr>
          <a:lstStyle/>
          <a:p>
            <a:pPr marL="731520" indent="-731520"/>
            <a:r>
              <a:rPr lang="en-US" sz="2000" b="1" dirty="0" smtClean="0"/>
              <a:t>Download:  </a:t>
            </a:r>
            <a:r>
              <a:rPr lang="en-US" dirty="0" smtClean="0"/>
              <a:t>set up the hardware components, ready for fast controls; </a:t>
            </a:r>
            <a:r>
              <a:rPr lang="en-US" dirty="0"/>
              <a:t>set up the </a:t>
            </a:r>
            <a:r>
              <a:rPr lang="en-US" dirty="0" smtClean="0"/>
              <a:t>software </a:t>
            </a:r>
            <a:r>
              <a:rPr lang="en-US" dirty="0"/>
              <a:t>components; ready for </a:t>
            </a:r>
            <a:r>
              <a:rPr lang="en-US" dirty="0" smtClean="0"/>
              <a:t>data;</a:t>
            </a:r>
            <a:r>
              <a:rPr lang="en-US" dirty="0"/>
              <a:t> </a:t>
            </a:r>
            <a:endParaRPr lang="en-US" dirty="0" smtClean="0"/>
          </a:p>
          <a:p>
            <a:pPr marL="1188720" lvl="1" indent="-731520"/>
            <a:r>
              <a:rPr lang="en-US" dirty="0" smtClean="0"/>
              <a:t>reset </a:t>
            </a:r>
            <a:r>
              <a:rPr lang="en-US" dirty="0" smtClean="0">
                <a:solidFill>
                  <a:srgbClr val="0070C0"/>
                </a:solidFill>
              </a:rPr>
              <a:t>Running</a:t>
            </a:r>
            <a:r>
              <a:rPr lang="en-US" dirty="0">
                <a:solidFill>
                  <a:srgbClr val="0070C0"/>
                </a:solidFill>
              </a:rPr>
              <a:t>, </a:t>
            </a:r>
            <a:r>
              <a:rPr lang="en-US" dirty="0"/>
              <a:t>and </a:t>
            </a:r>
            <a:r>
              <a:rPr lang="en-US" dirty="0" err="1" smtClean="0">
                <a:solidFill>
                  <a:srgbClr val="0070C0"/>
                </a:solidFill>
              </a:rPr>
              <a:t>Run_ended</a:t>
            </a:r>
            <a:r>
              <a:rPr lang="en-US" dirty="0">
                <a:solidFill>
                  <a:srgbClr val="0070C0"/>
                </a:solidFill>
              </a:rPr>
              <a:t>; </a:t>
            </a:r>
            <a:r>
              <a:rPr lang="en-US" dirty="0"/>
              <a:t>set </a:t>
            </a:r>
            <a:r>
              <a:rPr lang="en-US" dirty="0" smtClean="0">
                <a:solidFill>
                  <a:srgbClr val="0070C0"/>
                </a:solidFill>
              </a:rPr>
              <a:t>Downloaded </a:t>
            </a:r>
            <a:r>
              <a:rPr lang="en-US" dirty="0"/>
              <a:t>or</a:t>
            </a:r>
            <a:r>
              <a:rPr lang="en-US" dirty="0">
                <a:solidFill>
                  <a:srgbClr val="0070C0"/>
                </a:solidFill>
              </a:rPr>
              <a:t> Error</a:t>
            </a:r>
            <a:r>
              <a:rPr lang="en-US" dirty="0" smtClean="0">
                <a:solidFill>
                  <a:srgbClr val="0070C0"/>
                </a:solidFill>
              </a:rPr>
              <a:t>.</a:t>
            </a:r>
            <a:endParaRPr lang="en-US" dirty="0">
              <a:solidFill>
                <a:srgbClr val="0070C0"/>
              </a:solidFill>
            </a:endParaRPr>
          </a:p>
        </p:txBody>
      </p:sp>
      <p:sp>
        <p:nvSpPr>
          <p:cNvPr id="71" name="TextBox 70"/>
          <p:cNvSpPr txBox="1"/>
          <p:nvPr/>
        </p:nvSpPr>
        <p:spPr>
          <a:xfrm>
            <a:off x="3038475" y="4972582"/>
            <a:ext cx="7736862" cy="677108"/>
          </a:xfrm>
          <a:prstGeom prst="rect">
            <a:avLst/>
          </a:prstGeom>
          <a:noFill/>
        </p:spPr>
        <p:txBody>
          <a:bodyPr wrap="none" rtlCol="0">
            <a:spAutoFit/>
          </a:bodyPr>
          <a:lstStyle/>
          <a:p>
            <a:r>
              <a:rPr lang="en-US" sz="2000" b="1" dirty="0" err="1" smtClean="0"/>
              <a:t>EndRun</a:t>
            </a:r>
            <a:r>
              <a:rPr lang="en-US" sz="2000" b="1" dirty="0" smtClean="0"/>
              <a:t>:  </a:t>
            </a:r>
            <a:r>
              <a:rPr lang="en-US" dirty="0" smtClean="0"/>
              <a:t>data generation stops, and the downstream finish the data processing</a:t>
            </a:r>
          </a:p>
          <a:p>
            <a:pPr lvl="1"/>
            <a:r>
              <a:rPr lang="en-US" dirty="0" smtClean="0"/>
              <a:t>set </a:t>
            </a:r>
            <a:r>
              <a:rPr lang="en-US" dirty="0" err="1" smtClean="0">
                <a:solidFill>
                  <a:srgbClr val="0070C0"/>
                </a:solidFill>
              </a:rPr>
              <a:t>Run_ended</a:t>
            </a:r>
            <a:r>
              <a:rPr lang="en-US" dirty="0" smtClean="0">
                <a:solidFill>
                  <a:srgbClr val="0070C0"/>
                </a:solidFill>
              </a:rPr>
              <a:t> </a:t>
            </a:r>
            <a:r>
              <a:rPr lang="en-US" dirty="0"/>
              <a:t>or</a:t>
            </a:r>
            <a:r>
              <a:rPr lang="en-US" dirty="0">
                <a:solidFill>
                  <a:srgbClr val="0070C0"/>
                </a:solidFill>
              </a:rPr>
              <a:t> Error</a:t>
            </a:r>
            <a:r>
              <a:rPr lang="en-US" dirty="0" smtClean="0">
                <a:solidFill>
                  <a:srgbClr val="0070C0"/>
                </a:solidFill>
              </a:rPr>
              <a:t>.</a:t>
            </a:r>
            <a:endParaRPr lang="en-US" dirty="0">
              <a:solidFill>
                <a:srgbClr val="0070C0"/>
              </a:solidFill>
            </a:endParaRPr>
          </a:p>
        </p:txBody>
      </p:sp>
      <p:cxnSp>
        <p:nvCxnSpPr>
          <p:cNvPr id="7" name="Straight Arrow Connector 6"/>
          <p:cNvCxnSpPr/>
          <p:nvPr/>
        </p:nvCxnSpPr>
        <p:spPr>
          <a:xfrm flipH="1">
            <a:off x="2858910" y="2628294"/>
            <a:ext cx="9525" cy="8763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868435" y="3779438"/>
            <a:ext cx="19050" cy="71437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868435" y="4854930"/>
            <a:ext cx="0" cy="60957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3038475" y="1161217"/>
            <a:ext cx="6715125" cy="677108"/>
          </a:xfrm>
          <a:prstGeom prst="rect">
            <a:avLst/>
          </a:prstGeom>
          <a:noFill/>
        </p:spPr>
        <p:txBody>
          <a:bodyPr wrap="square" rtlCol="0">
            <a:spAutoFit/>
          </a:bodyPr>
          <a:lstStyle/>
          <a:p>
            <a:pPr marL="731520" indent="-731520"/>
            <a:r>
              <a:rPr lang="en-US" sz="2000" b="1" dirty="0" smtClean="0"/>
              <a:t>Reset:  </a:t>
            </a:r>
            <a:r>
              <a:rPr lang="en-US" dirty="0" smtClean="0"/>
              <a:t>Run sequence interrupt, it is always available.</a:t>
            </a:r>
          </a:p>
          <a:p>
            <a:pPr marL="1188720" lvl="1" indent="-731520"/>
            <a:r>
              <a:rPr lang="en-US" dirty="0" smtClean="0"/>
              <a:t>reset </a:t>
            </a:r>
            <a:r>
              <a:rPr lang="en-US" dirty="0" smtClean="0">
                <a:solidFill>
                  <a:srgbClr val="0070C0"/>
                </a:solidFill>
              </a:rPr>
              <a:t>Configured, Downloaded, Running, </a:t>
            </a:r>
            <a:r>
              <a:rPr lang="en-US" dirty="0" err="1" smtClean="0">
                <a:solidFill>
                  <a:srgbClr val="0070C0"/>
                </a:solidFill>
              </a:rPr>
              <a:t>Run_ended</a:t>
            </a:r>
            <a:r>
              <a:rPr lang="en-US" dirty="0" smtClean="0">
                <a:solidFill>
                  <a:srgbClr val="0070C0"/>
                </a:solidFill>
              </a:rPr>
              <a:t>, </a:t>
            </a:r>
            <a:r>
              <a:rPr lang="en-US" dirty="0" smtClean="0"/>
              <a:t>and</a:t>
            </a:r>
            <a:r>
              <a:rPr lang="en-US" dirty="0" smtClean="0">
                <a:solidFill>
                  <a:srgbClr val="0070C0"/>
                </a:solidFill>
              </a:rPr>
              <a:t> Error</a:t>
            </a:r>
            <a:endParaRPr lang="en-US" dirty="0">
              <a:solidFill>
                <a:srgbClr val="0070C0"/>
              </a:solidFill>
            </a:endParaRPr>
          </a:p>
        </p:txBody>
      </p:sp>
      <p:cxnSp>
        <p:nvCxnSpPr>
          <p:cNvPr id="79" name="Straight Arrow Connector 78"/>
          <p:cNvCxnSpPr/>
          <p:nvPr/>
        </p:nvCxnSpPr>
        <p:spPr>
          <a:xfrm>
            <a:off x="2860786" y="2018527"/>
            <a:ext cx="0" cy="40178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174522" y="2428965"/>
            <a:ext cx="1378303" cy="428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Configured</a:t>
            </a:r>
            <a:endParaRPr lang="en-US" dirty="0"/>
          </a:p>
        </p:txBody>
      </p:sp>
      <p:sp>
        <p:nvSpPr>
          <p:cNvPr id="87" name="Rectangle 86"/>
          <p:cNvSpPr/>
          <p:nvPr/>
        </p:nvSpPr>
        <p:spPr>
          <a:xfrm>
            <a:off x="2168747" y="4493130"/>
            <a:ext cx="1384078" cy="428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Running</a:t>
            </a:r>
            <a:endParaRPr lang="en-US" dirty="0"/>
          </a:p>
        </p:txBody>
      </p:sp>
      <p:sp>
        <p:nvSpPr>
          <p:cNvPr id="88" name="Rectangle 87"/>
          <p:cNvSpPr/>
          <p:nvPr/>
        </p:nvSpPr>
        <p:spPr>
          <a:xfrm>
            <a:off x="2168748" y="3506183"/>
            <a:ext cx="1384077" cy="428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Downloaded</a:t>
            </a:r>
            <a:endParaRPr lang="en-US" dirty="0"/>
          </a:p>
        </p:txBody>
      </p:sp>
      <p:sp>
        <p:nvSpPr>
          <p:cNvPr id="89" name="Rectangle 88"/>
          <p:cNvSpPr/>
          <p:nvPr/>
        </p:nvSpPr>
        <p:spPr>
          <a:xfrm>
            <a:off x="2168749" y="1552696"/>
            <a:ext cx="1384076" cy="428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Initialized</a:t>
            </a:r>
            <a:endParaRPr lang="en-US" dirty="0"/>
          </a:p>
        </p:txBody>
      </p:sp>
      <p:sp>
        <p:nvSpPr>
          <p:cNvPr id="91" name="Rectangle 90"/>
          <p:cNvSpPr/>
          <p:nvPr/>
        </p:nvSpPr>
        <p:spPr>
          <a:xfrm>
            <a:off x="2168747" y="5464500"/>
            <a:ext cx="1384078" cy="428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Run ended</a:t>
            </a:r>
            <a:endParaRPr lang="en-US" dirty="0"/>
          </a:p>
        </p:txBody>
      </p:sp>
      <p:sp>
        <p:nvSpPr>
          <p:cNvPr id="40" name="Freeform 39"/>
          <p:cNvSpPr/>
          <p:nvPr/>
        </p:nvSpPr>
        <p:spPr>
          <a:xfrm>
            <a:off x="1909041" y="4151846"/>
            <a:ext cx="638079" cy="1620676"/>
          </a:xfrm>
          <a:custGeom>
            <a:avLst/>
            <a:gdLst>
              <a:gd name="connsiteX0" fmla="*/ 272184 w 638079"/>
              <a:gd name="connsiteY0" fmla="*/ 1544104 h 1620676"/>
              <a:gd name="connsiteX1" fmla="*/ 34059 w 638079"/>
              <a:gd name="connsiteY1" fmla="*/ 1515529 h 1620676"/>
              <a:gd name="connsiteX2" fmla="*/ 34059 w 638079"/>
              <a:gd name="connsiteY2" fmla="*/ 524929 h 1620676"/>
              <a:gd name="connsiteX3" fmla="*/ 338859 w 638079"/>
              <a:gd name="connsiteY3" fmla="*/ 20104 h 1620676"/>
              <a:gd name="connsiteX4" fmla="*/ 567459 w 638079"/>
              <a:gd name="connsiteY4" fmla="*/ 124879 h 1620676"/>
              <a:gd name="connsiteX5" fmla="*/ 634134 w 638079"/>
              <a:gd name="connsiteY5" fmla="*/ 353479 h 1620676"/>
              <a:gd name="connsiteX6" fmla="*/ 624609 w 638079"/>
              <a:gd name="connsiteY6" fmla="*/ 334429 h 162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079" h="1620676">
                <a:moveTo>
                  <a:pt x="272184" y="1544104"/>
                </a:moveTo>
                <a:cubicBezTo>
                  <a:pt x="172965" y="1614747"/>
                  <a:pt x="73746" y="1685391"/>
                  <a:pt x="34059" y="1515529"/>
                </a:cubicBezTo>
                <a:cubicBezTo>
                  <a:pt x="-5628" y="1345667"/>
                  <a:pt x="-16741" y="774167"/>
                  <a:pt x="34059" y="524929"/>
                </a:cubicBezTo>
                <a:cubicBezTo>
                  <a:pt x="84859" y="275691"/>
                  <a:pt x="249959" y="86779"/>
                  <a:pt x="338859" y="20104"/>
                </a:cubicBezTo>
                <a:cubicBezTo>
                  <a:pt x="427759" y="-46571"/>
                  <a:pt x="518246" y="69316"/>
                  <a:pt x="567459" y="124879"/>
                </a:cubicBezTo>
                <a:cubicBezTo>
                  <a:pt x="616672" y="180442"/>
                  <a:pt x="624609" y="318554"/>
                  <a:pt x="634134" y="353479"/>
                </a:cubicBezTo>
                <a:cubicBezTo>
                  <a:pt x="643659" y="388404"/>
                  <a:pt x="634134" y="361416"/>
                  <a:pt x="624609" y="334429"/>
                </a:cubicBezTo>
              </a:path>
            </a:pathLst>
          </a:custGeom>
          <a:noFill/>
          <a:ln w="38100">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1767339" y="3185505"/>
            <a:ext cx="680736" cy="2696009"/>
          </a:xfrm>
          <a:custGeom>
            <a:avLst/>
            <a:gdLst>
              <a:gd name="connsiteX0" fmla="*/ 423411 w 680736"/>
              <a:gd name="connsiteY0" fmla="*/ 2472345 h 2696009"/>
              <a:gd name="connsiteX1" fmla="*/ 51936 w 680736"/>
              <a:gd name="connsiteY1" fmla="*/ 2596170 h 2696009"/>
              <a:gd name="connsiteX2" fmla="*/ 13836 w 680736"/>
              <a:gd name="connsiteY2" fmla="*/ 1195995 h 2696009"/>
              <a:gd name="connsiteX3" fmla="*/ 156711 w 680736"/>
              <a:gd name="connsiteY3" fmla="*/ 110145 h 2696009"/>
              <a:gd name="connsiteX4" fmla="*/ 594861 w 680736"/>
              <a:gd name="connsiteY4" fmla="*/ 62520 h 2696009"/>
              <a:gd name="connsiteX5" fmla="*/ 680586 w 680736"/>
              <a:gd name="connsiteY5" fmla="*/ 338745 h 269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736" h="2696009">
                <a:moveTo>
                  <a:pt x="423411" y="2472345"/>
                </a:moveTo>
                <a:cubicBezTo>
                  <a:pt x="271804" y="2640620"/>
                  <a:pt x="120198" y="2808895"/>
                  <a:pt x="51936" y="2596170"/>
                </a:cubicBezTo>
                <a:cubicBezTo>
                  <a:pt x="-16326" y="2383445"/>
                  <a:pt x="-3627" y="1610332"/>
                  <a:pt x="13836" y="1195995"/>
                </a:cubicBezTo>
                <a:cubicBezTo>
                  <a:pt x="31298" y="781657"/>
                  <a:pt x="59874" y="299057"/>
                  <a:pt x="156711" y="110145"/>
                </a:cubicBezTo>
                <a:cubicBezTo>
                  <a:pt x="253548" y="-78767"/>
                  <a:pt x="507549" y="24420"/>
                  <a:pt x="594861" y="62520"/>
                </a:cubicBezTo>
                <a:cubicBezTo>
                  <a:pt x="682174" y="100620"/>
                  <a:pt x="681380" y="219682"/>
                  <a:pt x="680586" y="338745"/>
                </a:cubicBezTo>
              </a:path>
            </a:pathLst>
          </a:custGeom>
          <a:noFill/>
          <a:ln w="38100">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1566165" y="2147454"/>
            <a:ext cx="910335" cy="3976353"/>
          </a:xfrm>
          <a:custGeom>
            <a:avLst/>
            <a:gdLst>
              <a:gd name="connsiteX0" fmla="*/ 605535 w 910335"/>
              <a:gd name="connsiteY0" fmla="*/ 3519921 h 3976353"/>
              <a:gd name="connsiteX1" fmla="*/ 110235 w 910335"/>
              <a:gd name="connsiteY1" fmla="*/ 3719946 h 3976353"/>
              <a:gd name="connsiteX2" fmla="*/ 53085 w 910335"/>
              <a:gd name="connsiteY2" fmla="*/ 443346 h 3976353"/>
              <a:gd name="connsiteX3" fmla="*/ 748410 w 910335"/>
              <a:gd name="connsiteY3" fmla="*/ 14721 h 3976353"/>
              <a:gd name="connsiteX4" fmla="*/ 910335 w 910335"/>
              <a:gd name="connsiteY4" fmla="*/ 271896 h 397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335" h="3976353">
                <a:moveTo>
                  <a:pt x="605535" y="3519921"/>
                </a:moveTo>
                <a:cubicBezTo>
                  <a:pt x="403922" y="3876315"/>
                  <a:pt x="202310" y="4232709"/>
                  <a:pt x="110235" y="3719946"/>
                </a:cubicBezTo>
                <a:cubicBezTo>
                  <a:pt x="18160" y="3207183"/>
                  <a:pt x="-53277" y="1060883"/>
                  <a:pt x="53085" y="443346"/>
                </a:cubicBezTo>
                <a:cubicBezTo>
                  <a:pt x="159447" y="-174191"/>
                  <a:pt x="605535" y="43296"/>
                  <a:pt x="748410" y="14721"/>
                </a:cubicBezTo>
                <a:cubicBezTo>
                  <a:pt x="891285" y="-13854"/>
                  <a:pt x="900810" y="129021"/>
                  <a:pt x="910335" y="271896"/>
                </a:cubicBezTo>
              </a:path>
            </a:pathLst>
          </a:custGeom>
          <a:noFill/>
          <a:ln w="38100">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1196275" y="928531"/>
            <a:ext cx="1728209" cy="5171273"/>
          </a:xfrm>
          <a:custGeom>
            <a:avLst/>
            <a:gdLst>
              <a:gd name="connsiteX0" fmla="*/ 994475 w 1728209"/>
              <a:gd name="connsiteY0" fmla="*/ 4738844 h 5171273"/>
              <a:gd name="connsiteX1" fmla="*/ 451550 w 1728209"/>
              <a:gd name="connsiteY1" fmla="*/ 5167469 h 5171273"/>
              <a:gd name="connsiteX2" fmla="*/ 118175 w 1728209"/>
              <a:gd name="connsiteY2" fmla="*/ 4519769 h 5171273"/>
              <a:gd name="connsiteX3" fmla="*/ 41975 w 1728209"/>
              <a:gd name="connsiteY3" fmla="*/ 985994 h 5171273"/>
              <a:gd name="connsiteX4" fmla="*/ 737300 w 1728209"/>
              <a:gd name="connsiteY4" fmla="*/ 33494 h 5171273"/>
              <a:gd name="connsiteX5" fmla="*/ 1565975 w 1728209"/>
              <a:gd name="connsiteY5" fmla="*/ 252569 h 5171273"/>
              <a:gd name="connsiteX6" fmla="*/ 1727900 w 1728209"/>
              <a:gd name="connsiteY6" fmla="*/ 614519 h 517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8209" h="5171273">
                <a:moveTo>
                  <a:pt x="994475" y="4738844"/>
                </a:moveTo>
                <a:cubicBezTo>
                  <a:pt x="796037" y="4971413"/>
                  <a:pt x="597600" y="5203982"/>
                  <a:pt x="451550" y="5167469"/>
                </a:cubicBezTo>
                <a:cubicBezTo>
                  <a:pt x="305500" y="5130957"/>
                  <a:pt x="186437" y="5216681"/>
                  <a:pt x="118175" y="4519769"/>
                </a:cubicBezTo>
                <a:cubicBezTo>
                  <a:pt x="49913" y="3822857"/>
                  <a:pt x="-61212" y="1733706"/>
                  <a:pt x="41975" y="985994"/>
                </a:cubicBezTo>
                <a:cubicBezTo>
                  <a:pt x="145162" y="238282"/>
                  <a:pt x="483300" y="155732"/>
                  <a:pt x="737300" y="33494"/>
                </a:cubicBezTo>
                <a:cubicBezTo>
                  <a:pt x="991300" y="-88744"/>
                  <a:pt x="1400875" y="155731"/>
                  <a:pt x="1565975" y="252569"/>
                </a:cubicBezTo>
                <a:cubicBezTo>
                  <a:pt x="1731075" y="349406"/>
                  <a:pt x="1729487" y="481962"/>
                  <a:pt x="1727900" y="614519"/>
                </a:cubicBezTo>
              </a:path>
            </a:pathLst>
          </a:custGeom>
          <a:noFill/>
          <a:ln w="2857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1885114" y="1383486"/>
            <a:ext cx="467561" cy="1273989"/>
          </a:xfrm>
          <a:custGeom>
            <a:avLst/>
            <a:gdLst>
              <a:gd name="connsiteX0" fmla="*/ 277061 w 467561"/>
              <a:gd name="connsiteY0" fmla="*/ 1273989 h 1273989"/>
              <a:gd name="connsiteX1" fmla="*/ 836 w 467561"/>
              <a:gd name="connsiteY1" fmla="*/ 502464 h 1273989"/>
              <a:gd name="connsiteX2" fmla="*/ 200861 w 467561"/>
              <a:gd name="connsiteY2" fmla="*/ 16689 h 1273989"/>
              <a:gd name="connsiteX3" fmla="*/ 467561 w 467561"/>
              <a:gd name="connsiteY3" fmla="*/ 159564 h 1273989"/>
            </a:gdLst>
            <a:ahLst/>
            <a:cxnLst>
              <a:cxn ang="0">
                <a:pos x="connsiteX0" y="connsiteY0"/>
              </a:cxn>
              <a:cxn ang="0">
                <a:pos x="connsiteX1" y="connsiteY1"/>
              </a:cxn>
              <a:cxn ang="0">
                <a:pos x="connsiteX2" y="connsiteY2"/>
              </a:cxn>
              <a:cxn ang="0">
                <a:pos x="connsiteX3" y="connsiteY3"/>
              </a:cxn>
            </a:cxnLst>
            <a:rect l="l" t="t" r="r" b="b"/>
            <a:pathLst>
              <a:path w="467561" h="1273989">
                <a:moveTo>
                  <a:pt x="277061" y="1273989"/>
                </a:moveTo>
                <a:cubicBezTo>
                  <a:pt x="145298" y="993001"/>
                  <a:pt x="13536" y="712014"/>
                  <a:pt x="836" y="502464"/>
                </a:cubicBezTo>
                <a:cubicBezTo>
                  <a:pt x="-11864" y="292914"/>
                  <a:pt x="123074" y="73839"/>
                  <a:pt x="200861" y="16689"/>
                </a:cubicBezTo>
                <a:cubicBezTo>
                  <a:pt x="278648" y="-40461"/>
                  <a:pt x="373104" y="59551"/>
                  <a:pt x="467561" y="159564"/>
                </a:cubicBezTo>
              </a:path>
            </a:pathLst>
          </a:custGeom>
          <a:noFill/>
          <a:ln w="2857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1709326" y="1239050"/>
            <a:ext cx="836033" cy="2486141"/>
          </a:xfrm>
          <a:custGeom>
            <a:avLst/>
            <a:gdLst>
              <a:gd name="connsiteX0" fmla="*/ 462374 w 836033"/>
              <a:gd name="connsiteY0" fmla="*/ 2485225 h 2486141"/>
              <a:gd name="connsiteX1" fmla="*/ 90899 w 836033"/>
              <a:gd name="connsiteY1" fmla="*/ 2199475 h 2486141"/>
              <a:gd name="connsiteX2" fmla="*/ 14699 w 836033"/>
              <a:gd name="connsiteY2" fmla="*/ 723100 h 2486141"/>
              <a:gd name="connsiteX3" fmla="*/ 319499 w 836033"/>
              <a:gd name="connsiteY3" fmla="*/ 37300 h 2486141"/>
              <a:gd name="connsiteX4" fmla="*/ 757649 w 836033"/>
              <a:gd name="connsiteY4" fmla="*/ 113500 h 2486141"/>
              <a:gd name="connsiteX5" fmla="*/ 833849 w 836033"/>
              <a:gd name="connsiteY5" fmla="*/ 304000 h 248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033" h="2486141">
                <a:moveTo>
                  <a:pt x="462374" y="2485225"/>
                </a:moveTo>
                <a:cubicBezTo>
                  <a:pt x="313942" y="2489193"/>
                  <a:pt x="165511" y="2493162"/>
                  <a:pt x="90899" y="2199475"/>
                </a:cubicBezTo>
                <a:cubicBezTo>
                  <a:pt x="16287" y="1905788"/>
                  <a:pt x="-23401" y="1083462"/>
                  <a:pt x="14699" y="723100"/>
                </a:cubicBezTo>
                <a:cubicBezTo>
                  <a:pt x="52799" y="362738"/>
                  <a:pt x="195674" y="138900"/>
                  <a:pt x="319499" y="37300"/>
                </a:cubicBezTo>
                <a:cubicBezTo>
                  <a:pt x="443324" y="-64300"/>
                  <a:pt x="671924" y="69050"/>
                  <a:pt x="757649" y="113500"/>
                </a:cubicBezTo>
                <a:cubicBezTo>
                  <a:pt x="843374" y="157950"/>
                  <a:pt x="838611" y="230975"/>
                  <a:pt x="833849" y="304000"/>
                </a:cubicBezTo>
              </a:path>
            </a:pathLst>
          </a:custGeom>
          <a:noFill/>
          <a:ln w="2857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1394984" y="1074558"/>
            <a:ext cx="1423632" cy="3692729"/>
          </a:xfrm>
          <a:custGeom>
            <a:avLst/>
            <a:gdLst>
              <a:gd name="connsiteX0" fmla="*/ 786241 w 1423632"/>
              <a:gd name="connsiteY0" fmla="*/ 3659367 h 3692729"/>
              <a:gd name="connsiteX1" fmla="*/ 262366 w 1423632"/>
              <a:gd name="connsiteY1" fmla="*/ 3430767 h 3692729"/>
              <a:gd name="connsiteX2" fmla="*/ 5191 w 1423632"/>
              <a:gd name="connsiteY2" fmla="*/ 1725792 h 3692729"/>
              <a:gd name="connsiteX3" fmla="*/ 481441 w 1423632"/>
              <a:gd name="connsiteY3" fmla="*/ 87492 h 3692729"/>
              <a:gd name="connsiteX4" fmla="*/ 1300591 w 1423632"/>
              <a:gd name="connsiteY4" fmla="*/ 249417 h 3692729"/>
              <a:gd name="connsiteX5" fmla="*/ 1405366 w 1423632"/>
              <a:gd name="connsiteY5" fmla="*/ 468492 h 369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32" h="3692729">
                <a:moveTo>
                  <a:pt x="786241" y="3659367"/>
                </a:moveTo>
                <a:cubicBezTo>
                  <a:pt x="589391" y="3706198"/>
                  <a:pt x="392541" y="3753029"/>
                  <a:pt x="262366" y="3430767"/>
                </a:cubicBezTo>
                <a:cubicBezTo>
                  <a:pt x="132191" y="3108505"/>
                  <a:pt x="-31321" y="2283004"/>
                  <a:pt x="5191" y="1725792"/>
                </a:cubicBezTo>
                <a:cubicBezTo>
                  <a:pt x="41703" y="1168580"/>
                  <a:pt x="265541" y="333554"/>
                  <a:pt x="481441" y="87492"/>
                </a:cubicBezTo>
                <a:cubicBezTo>
                  <a:pt x="697341" y="-158571"/>
                  <a:pt x="1146603" y="185917"/>
                  <a:pt x="1300591" y="249417"/>
                </a:cubicBezTo>
                <a:cubicBezTo>
                  <a:pt x="1454579" y="312917"/>
                  <a:pt x="1429972" y="390704"/>
                  <a:pt x="1405366" y="468492"/>
                </a:cubicBezTo>
              </a:path>
            </a:pathLst>
          </a:custGeom>
          <a:noFill/>
          <a:ln w="2857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2168747" y="6216658"/>
            <a:ext cx="1384078" cy="428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Error</a:t>
            </a:r>
            <a:endParaRPr lang="en-US" dirty="0"/>
          </a:p>
        </p:txBody>
      </p:sp>
      <p:sp>
        <p:nvSpPr>
          <p:cNvPr id="75" name="Freeform 74"/>
          <p:cNvSpPr/>
          <p:nvPr/>
        </p:nvSpPr>
        <p:spPr>
          <a:xfrm>
            <a:off x="1018949" y="854124"/>
            <a:ext cx="2144597" cy="5689788"/>
          </a:xfrm>
          <a:custGeom>
            <a:avLst/>
            <a:gdLst>
              <a:gd name="connsiteX0" fmla="*/ 1143226 w 2144597"/>
              <a:gd name="connsiteY0" fmla="*/ 5546676 h 5689788"/>
              <a:gd name="connsiteX1" fmla="*/ 266926 w 2144597"/>
              <a:gd name="connsiteY1" fmla="*/ 5527626 h 5689788"/>
              <a:gd name="connsiteX2" fmla="*/ 28801 w 2144597"/>
              <a:gd name="connsiteY2" fmla="*/ 3908376 h 5689788"/>
              <a:gd name="connsiteX3" fmla="*/ 209776 w 2144597"/>
              <a:gd name="connsiteY3" fmla="*/ 355551 h 5689788"/>
              <a:gd name="connsiteX4" fmla="*/ 1857601 w 2144597"/>
              <a:gd name="connsiteY4" fmla="*/ 165051 h 5689788"/>
              <a:gd name="connsiteX5" fmla="*/ 2143351 w 2144597"/>
              <a:gd name="connsiteY5" fmla="*/ 707976 h 5689788"/>
              <a:gd name="connsiteX6" fmla="*/ 2143351 w 2144597"/>
              <a:gd name="connsiteY6" fmla="*/ 707976 h 56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4597" h="5689788">
                <a:moveTo>
                  <a:pt x="1143226" y="5546676"/>
                </a:moveTo>
                <a:cubicBezTo>
                  <a:pt x="797944" y="5673676"/>
                  <a:pt x="452663" y="5800676"/>
                  <a:pt x="266926" y="5527626"/>
                </a:cubicBezTo>
                <a:cubicBezTo>
                  <a:pt x="81188" y="5254576"/>
                  <a:pt x="38326" y="4770388"/>
                  <a:pt x="28801" y="3908376"/>
                </a:cubicBezTo>
                <a:cubicBezTo>
                  <a:pt x="19276" y="3046364"/>
                  <a:pt x="-95024" y="979438"/>
                  <a:pt x="209776" y="355551"/>
                </a:cubicBezTo>
                <a:cubicBezTo>
                  <a:pt x="514576" y="-268337"/>
                  <a:pt x="1535338" y="106313"/>
                  <a:pt x="1857601" y="165051"/>
                </a:cubicBezTo>
                <a:cubicBezTo>
                  <a:pt x="2179864" y="223789"/>
                  <a:pt x="2143351" y="707976"/>
                  <a:pt x="2143351" y="707976"/>
                </a:cubicBezTo>
                <a:lnTo>
                  <a:pt x="2143351" y="707976"/>
                </a:lnTo>
              </a:path>
            </a:pathLst>
          </a:custGeom>
          <a:noFill/>
          <a:ln w="254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292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4134" y="715758"/>
            <a:ext cx="3285195" cy="523220"/>
          </a:xfrm>
          <a:prstGeom prst="rect">
            <a:avLst/>
          </a:prstGeom>
          <a:noFill/>
        </p:spPr>
        <p:txBody>
          <a:bodyPr wrap="none" rtlCol="0">
            <a:spAutoFit/>
          </a:bodyPr>
          <a:lstStyle/>
          <a:p>
            <a:r>
              <a:rPr lang="en-US" sz="2800" dirty="0" smtClean="0"/>
              <a:t> </a:t>
            </a:r>
            <a:r>
              <a:rPr lang="en-US" sz="2800" dirty="0" smtClean="0"/>
              <a:t>5. Feasibility studies:</a:t>
            </a:r>
            <a:endParaRPr lang="en-US" sz="2800" dirty="0"/>
          </a:p>
        </p:txBody>
      </p:sp>
      <p:sp>
        <p:nvSpPr>
          <p:cNvPr id="22" name="TextBox 21"/>
          <p:cNvSpPr txBox="1"/>
          <p:nvPr/>
        </p:nvSpPr>
        <p:spPr>
          <a:xfrm>
            <a:off x="1082804" y="1226147"/>
            <a:ext cx="3973267" cy="646331"/>
          </a:xfrm>
          <a:prstGeom prst="rect">
            <a:avLst/>
          </a:prstGeom>
          <a:noFill/>
        </p:spPr>
        <p:txBody>
          <a:bodyPr wrap="square" rtlCol="0">
            <a:spAutoFit/>
          </a:bodyPr>
          <a:lstStyle/>
          <a:p>
            <a:pPr>
              <a:lnSpc>
                <a:spcPct val="150000"/>
              </a:lnSpc>
            </a:pPr>
            <a:r>
              <a:rPr lang="en-US" sz="2400" dirty="0"/>
              <a:t>5</a:t>
            </a:r>
            <a:r>
              <a:rPr lang="en-US" sz="2400" dirty="0" smtClean="0"/>
              <a:t>.1 FADC </a:t>
            </a:r>
            <a:r>
              <a:rPr lang="en-US" sz="2400" dirty="0" smtClean="0">
                <a:sym typeface="Wingdings" panose="05000000000000000000" pitchFamily="2" charset="2"/>
              </a:rPr>
              <a:t> </a:t>
            </a:r>
            <a:r>
              <a:rPr lang="en-US" sz="2400" dirty="0" smtClean="0">
                <a:sym typeface="Wingdings" panose="05000000000000000000" pitchFamily="2" charset="2"/>
              </a:rPr>
              <a:t>VTP</a:t>
            </a:r>
            <a:endParaRPr lang="en-US" dirty="0" smtClean="0">
              <a:sym typeface="Wingdings" panose="05000000000000000000" pitchFamily="2" charset="2"/>
            </a:endParaRPr>
          </a:p>
        </p:txBody>
      </p:sp>
      <p:sp>
        <p:nvSpPr>
          <p:cNvPr id="6" name="TextBox 5"/>
          <p:cNvSpPr txBox="1"/>
          <p:nvPr/>
        </p:nvSpPr>
        <p:spPr>
          <a:xfrm>
            <a:off x="1082804" y="2977797"/>
            <a:ext cx="4555995" cy="646331"/>
          </a:xfrm>
          <a:prstGeom prst="rect">
            <a:avLst/>
          </a:prstGeom>
          <a:noFill/>
        </p:spPr>
        <p:txBody>
          <a:bodyPr wrap="square" rtlCol="0">
            <a:spAutoFit/>
          </a:bodyPr>
          <a:lstStyle/>
          <a:p>
            <a:pPr>
              <a:lnSpc>
                <a:spcPct val="150000"/>
              </a:lnSpc>
            </a:pPr>
            <a:r>
              <a:rPr lang="en-US" sz="2400" dirty="0" smtClean="0"/>
              <a:t>5.2</a:t>
            </a:r>
            <a:r>
              <a:rPr lang="en-US" sz="2400" dirty="0" smtClean="0"/>
              <a:t> </a:t>
            </a:r>
            <a:r>
              <a:rPr lang="en-US" sz="2400" dirty="0" smtClean="0"/>
              <a:t>VETROC </a:t>
            </a:r>
            <a:r>
              <a:rPr lang="en-US" sz="2400" dirty="0" smtClean="0">
                <a:sym typeface="Wingdings" panose="05000000000000000000" pitchFamily="2" charset="2"/>
              </a:rPr>
              <a:t> Xilinx KCU116:</a:t>
            </a:r>
          </a:p>
        </p:txBody>
      </p:sp>
      <p:sp>
        <p:nvSpPr>
          <p:cNvPr id="7" name="TextBox 6"/>
          <p:cNvSpPr txBox="1"/>
          <p:nvPr/>
        </p:nvSpPr>
        <p:spPr>
          <a:xfrm>
            <a:off x="1333500" y="3495881"/>
            <a:ext cx="7972425" cy="923330"/>
          </a:xfrm>
          <a:prstGeom prst="rect">
            <a:avLst/>
          </a:prstGeom>
          <a:noFill/>
        </p:spPr>
        <p:txBody>
          <a:bodyPr wrap="square" rtlCol="0">
            <a:spAutoFit/>
          </a:bodyPr>
          <a:lstStyle/>
          <a:p>
            <a:r>
              <a:rPr lang="en-US" dirty="0" smtClean="0"/>
              <a:t>QSFP: </a:t>
            </a:r>
            <a:r>
              <a:rPr lang="en-US" dirty="0" smtClean="0"/>
              <a:t>VETROC (Streaming TDC) </a:t>
            </a:r>
            <a:r>
              <a:rPr lang="en-US" dirty="0" smtClean="0">
                <a:sym typeface="Wingdings" panose="05000000000000000000" pitchFamily="2" charset="2"/>
              </a:rPr>
              <a:t> Xilinx KCU1500: </a:t>
            </a:r>
            <a:r>
              <a:rPr lang="en-US" dirty="0" smtClean="0">
                <a:sym typeface="Wingdings" panose="05000000000000000000" pitchFamily="2" charset="2"/>
              </a:rPr>
              <a:t>20 </a:t>
            </a:r>
            <a:r>
              <a:rPr lang="en-US" dirty="0" err="1">
                <a:sym typeface="Wingdings" panose="05000000000000000000" pitchFamily="2" charset="2"/>
              </a:rPr>
              <a:t>G</a:t>
            </a:r>
            <a:r>
              <a:rPr lang="en-US" dirty="0" err="1" smtClean="0">
                <a:sym typeface="Wingdings" panose="05000000000000000000" pitchFamily="2" charset="2"/>
              </a:rPr>
              <a:t>bps</a:t>
            </a:r>
            <a:r>
              <a:rPr lang="en-US" dirty="0" smtClean="0">
                <a:sym typeface="Wingdings" panose="05000000000000000000" pitchFamily="2" charset="2"/>
              </a:rPr>
              <a:t> with 8b/10b encoding, </a:t>
            </a:r>
            <a:endParaRPr lang="en-US" dirty="0" smtClean="0">
              <a:sym typeface="Wingdings" panose="05000000000000000000" pitchFamily="2" charset="2"/>
            </a:endParaRPr>
          </a:p>
          <a:p>
            <a:r>
              <a:rPr lang="en-US" dirty="0">
                <a:sym typeface="Wingdings" panose="05000000000000000000" pitchFamily="2" charset="2"/>
              </a:rPr>
              <a:t> </a:t>
            </a:r>
            <a:r>
              <a:rPr lang="en-US" dirty="0" smtClean="0">
                <a:sym typeface="Wingdings" panose="05000000000000000000" pitchFamily="2" charset="2"/>
              </a:rPr>
              <a:t>                                                                                         </a:t>
            </a:r>
            <a:r>
              <a:rPr lang="en-US" dirty="0" smtClean="0">
                <a:sym typeface="Wingdings" panose="05000000000000000000" pitchFamily="2" charset="2"/>
              </a:rPr>
              <a:t>limited </a:t>
            </a:r>
            <a:r>
              <a:rPr lang="en-US" dirty="0" smtClean="0">
                <a:sym typeface="Wingdings" panose="05000000000000000000" pitchFamily="2" charset="2"/>
              </a:rPr>
              <a:t>by the Artix-7 capability;</a:t>
            </a:r>
          </a:p>
          <a:p>
            <a:r>
              <a:rPr lang="en-US" dirty="0" smtClean="0">
                <a:sym typeface="Wingdings" panose="05000000000000000000" pitchFamily="2" charset="2"/>
              </a:rPr>
              <a:t>KCU1500  host </a:t>
            </a:r>
            <a:r>
              <a:rPr lang="en-US" dirty="0" smtClean="0">
                <a:sym typeface="Wingdings" panose="05000000000000000000" pitchFamily="2" charset="2"/>
              </a:rPr>
              <a:t>PC: &gt; 5 </a:t>
            </a:r>
            <a:r>
              <a:rPr lang="en-US" dirty="0" err="1" smtClean="0">
                <a:sym typeface="Wingdings" panose="05000000000000000000" pitchFamily="2" charset="2"/>
              </a:rPr>
              <a:t>Gbyte</a:t>
            </a:r>
            <a:r>
              <a:rPr lang="en-US" dirty="0" smtClean="0">
                <a:sym typeface="Wingdings" panose="05000000000000000000" pitchFamily="2" charset="2"/>
              </a:rPr>
              <a:t>/s with </a:t>
            </a:r>
            <a:r>
              <a:rPr lang="en-US" dirty="0" smtClean="0">
                <a:sym typeface="Wingdings" panose="05000000000000000000" pitchFamily="2" charset="2"/>
              </a:rPr>
              <a:t>PCIe3x8;</a:t>
            </a:r>
            <a:endParaRPr lang="en-US" dirty="0"/>
          </a:p>
        </p:txBody>
      </p:sp>
      <p:sp>
        <p:nvSpPr>
          <p:cNvPr id="8" name="TextBox 7"/>
          <p:cNvSpPr txBox="1"/>
          <p:nvPr/>
        </p:nvSpPr>
        <p:spPr>
          <a:xfrm>
            <a:off x="1209675" y="1900687"/>
            <a:ext cx="9349419" cy="646331"/>
          </a:xfrm>
          <a:prstGeom prst="rect">
            <a:avLst/>
          </a:prstGeom>
          <a:noFill/>
        </p:spPr>
        <p:txBody>
          <a:bodyPr wrap="none" rtlCol="0">
            <a:spAutoFit/>
          </a:bodyPr>
          <a:lstStyle/>
          <a:p>
            <a:r>
              <a:rPr lang="en-US" dirty="0" smtClean="0"/>
              <a:t>The VTP can ‘be’ a carrier board (hosting the CCN), and generate data at &gt;= 10 </a:t>
            </a:r>
            <a:r>
              <a:rPr lang="en-US" dirty="0" err="1" smtClean="0"/>
              <a:t>gbps</a:t>
            </a:r>
            <a:endParaRPr lang="en-US" dirty="0" smtClean="0"/>
          </a:p>
          <a:p>
            <a:r>
              <a:rPr lang="en-US" dirty="0" smtClean="0"/>
              <a:t>The VTP can also ‘be’ a data concentrator board, collects 16 inputs and pass the data at &gt;= 40 </a:t>
            </a:r>
            <a:r>
              <a:rPr lang="en-US" dirty="0" err="1" smtClean="0"/>
              <a:t>gbps</a:t>
            </a:r>
            <a:endParaRPr lang="en-US" dirty="0"/>
          </a:p>
        </p:txBody>
      </p:sp>
    </p:spTree>
    <p:extLst>
      <p:ext uri="{BB962C8B-B14F-4D97-AF65-F5344CB8AC3E}">
        <p14:creationId xmlns:p14="http://schemas.microsoft.com/office/powerpoint/2010/main" val="3369609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2072" y="-195419"/>
            <a:ext cx="3152462" cy="8653687"/>
          </a:xfrm>
          <a:prstGeom prst="rect">
            <a:avLst/>
          </a:prstGeom>
          <a:scene3d>
            <a:camera prst="orthographicFront">
              <a:rot lat="0" lon="0" rev="5400000"/>
            </a:camera>
            <a:lightRig rig="threePt" dir="t"/>
          </a:scene3d>
        </p:spPr>
      </p:pic>
      <p:sp>
        <p:nvSpPr>
          <p:cNvPr id="4" name="TextBox 3"/>
          <p:cNvSpPr txBox="1"/>
          <p:nvPr/>
        </p:nvSpPr>
        <p:spPr>
          <a:xfrm>
            <a:off x="545559" y="382383"/>
            <a:ext cx="2421047" cy="461665"/>
          </a:xfrm>
          <a:prstGeom prst="rect">
            <a:avLst/>
          </a:prstGeom>
          <a:noFill/>
        </p:spPr>
        <p:txBody>
          <a:bodyPr wrap="none" rtlCol="0">
            <a:spAutoFit/>
          </a:bodyPr>
          <a:lstStyle/>
          <a:p>
            <a:r>
              <a:rPr lang="en-US" sz="2400" dirty="0" smtClean="0"/>
              <a:t>5.3 </a:t>
            </a:r>
            <a:r>
              <a:rPr lang="en-US" sz="2400" dirty="0" smtClean="0"/>
              <a:t>CC Test board:</a:t>
            </a:r>
            <a:endParaRPr lang="en-US" sz="2400" dirty="0"/>
          </a:p>
        </p:txBody>
      </p:sp>
      <p:sp>
        <p:nvSpPr>
          <p:cNvPr id="22" name="TextBox 21"/>
          <p:cNvSpPr txBox="1"/>
          <p:nvPr/>
        </p:nvSpPr>
        <p:spPr>
          <a:xfrm>
            <a:off x="1206631" y="905603"/>
            <a:ext cx="9709020" cy="1338828"/>
          </a:xfrm>
          <a:prstGeom prst="rect">
            <a:avLst/>
          </a:prstGeom>
          <a:noFill/>
        </p:spPr>
        <p:txBody>
          <a:bodyPr wrap="square" rtlCol="0">
            <a:spAutoFit/>
          </a:bodyPr>
          <a:lstStyle/>
          <a:p>
            <a:pPr>
              <a:lnSpc>
                <a:spcPct val="150000"/>
              </a:lnSpc>
            </a:pPr>
            <a:r>
              <a:rPr lang="en-US" dirty="0" smtClean="0"/>
              <a:t>A new </a:t>
            </a:r>
            <a:r>
              <a:rPr lang="en-US" dirty="0" smtClean="0"/>
              <a:t>version of the PCI express</a:t>
            </a:r>
            <a:r>
              <a:rPr lang="en-US" dirty="0" smtClean="0"/>
              <a:t> </a:t>
            </a:r>
            <a:r>
              <a:rPr lang="en-US" dirty="0" smtClean="0"/>
              <a:t>Trigger Interface (</a:t>
            </a:r>
            <a:r>
              <a:rPr lang="en-US" dirty="0" err="1" smtClean="0"/>
              <a:t>TIpcie</a:t>
            </a:r>
            <a:r>
              <a:rPr lang="en-US" dirty="0" smtClean="0"/>
              <a:t>) board </a:t>
            </a:r>
            <a:r>
              <a:rPr lang="en-US" dirty="0" smtClean="0"/>
              <a:t>is being </a:t>
            </a:r>
            <a:r>
              <a:rPr lang="en-US" dirty="0" smtClean="0"/>
              <a:t>prototyped.  It </a:t>
            </a:r>
            <a:r>
              <a:rPr lang="en-US" dirty="0" smtClean="0"/>
              <a:t>can </a:t>
            </a:r>
            <a:r>
              <a:rPr lang="en-US" dirty="0" smtClean="0"/>
              <a:t>be used to test </a:t>
            </a:r>
            <a:r>
              <a:rPr lang="en-US" dirty="0" smtClean="0"/>
              <a:t>the </a:t>
            </a:r>
            <a:r>
              <a:rPr lang="en-US" dirty="0" smtClean="0"/>
              <a:t>proposed QSFP fiber assignments, to test the CCM, CCD, and CCN </a:t>
            </a:r>
            <a:r>
              <a:rPr lang="en-US" dirty="0" smtClean="0"/>
              <a:t>distribution tree, and data readout.</a:t>
            </a:r>
            <a:r>
              <a:rPr lang="en-US" dirty="0" smtClean="0"/>
              <a:t> </a:t>
            </a:r>
            <a:endParaRPr lang="en-US" dirty="0"/>
          </a:p>
        </p:txBody>
      </p:sp>
      <p:sp>
        <p:nvSpPr>
          <p:cNvPr id="2" name="Freeform 1"/>
          <p:cNvSpPr/>
          <p:nvPr/>
        </p:nvSpPr>
        <p:spPr>
          <a:xfrm>
            <a:off x="1097280" y="3034453"/>
            <a:ext cx="5520267" cy="1815190"/>
          </a:xfrm>
          <a:custGeom>
            <a:avLst/>
            <a:gdLst>
              <a:gd name="connsiteX0" fmla="*/ 4946073 w 4946073"/>
              <a:gd name="connsiteY0" fmla="*/ 0 h 2164632"/>
              <a:gd name="connsiteX1" fmla="*/ 4530436 w 4946073"/>
              <a:gd name="connsiteY1" fmla="*/ 1413164 h 2164632"/>
              <a:gd name="connsiteX2" fmla="*/ 3009207 w 4946073"/>
              <a:gd name="connsiteY2" fmla="*/ 2078182 h 2164632"/>
              <a:gd name="connsiteX3" fmla="*/ 0 w 4946073"/>
              <a:gd name="connsiteY3" fmla="*/ 2136371 h 2164632"/>
            </a:gdLst>
            <a:ahLst/>
            <a:cxnLst>
              <a:cxn ang="0">
                <a:pos x="connsiteX0" y="connsiteY0"/>
              </a:cxn>
              <a:cxn ang="0">
                <a:pos x="connsiteX1" y="connsiteY1"/>
              </a:cxn>
              <a:cxn ang="0">
                <a:pos x="connsiteX2" y="connsiteY2"/>
              </a:cxn>
              <a:cxn ang="0">
                <a:pos x="connsiteX3" y="connsiteY3"/>
              </a:cxn>
            </a:cxnLst>
            <a:rect l="l" t="t" r="r" b="b"/>
            <a:pathLst>
              <a:path w="4946073" h="2164632">
                <a:moveTo>
                  <a:pt x="4946073" y="0"/>
                </a:moveTo>
                <a:cubicBezTo>
                  <a:pt x="4899660" y="533400"/>
                  <a:pt x="4853247" y="1066800"/>
                  <a:pt x="4530436" y="1413164"/>
                </a:cubicBezTo>
                <a:cubicBezTo>
                  <a:pt x="4207625" y="1759528"/>
                  <a:pt x="3764280" y="1957648"/>
                  <a:pt x="3009207" y="2078182"/>
                </a:cubicBezTo>
                <a:cubicBezTo>
                  <a:pt x="2254134" y="2198717"/>
                  <a:pt x="1127067" y="2167544"/>
                  <a:pt x="0" y="2136371"/>
                </a:cubicBezTo>
              </a:path>
            </a:pathLst>
          </a:custGeom>
          <a:noFill/>
          <a:ln w="381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122218" y="4131425"/>
            <a:ext cx="7656022" cy="681644"/>
          </a:xfrm>
          <a:custGeom>
            <a:avLst/>
            <a:gdLst>
              <a:gd name="connsiteX0" fmla="*/ 7656022 w 7656022"/>
              <a:gd name="connsiteY0" fmla="*/ 0 h 681644"/>
              <a:gd name="connsiteX1" fmla="*/ 5128953 w 7656022"/>
              <a:gd name="connsiteY1" fmla="*/ 108066 h 681644"/>
              <a:gd name="connsiteX2" fmla="*/ 3632662 w 7656022"/>
              <a:gd name="connsiteY2" fmla="*/ 573579 h 681644"/>
              <a:gd name="connsiteX3" fmla="*/ 0 w 7656022"/>
              <a:gd name="connsiteY3" fmla="*/ 681644 h 681644"/>
              <a:gd name="connsiteX4" fmla="*/ 0 w 7656022"/>
              <a:gd name="connsiteY4" fmla="*/ 681644 h 68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6022" h="681644">
                <a:moveTo>
                  <a:pt x="7656022" y="0"/>
                </a:moveTo>
                <a:cubicBezTo>
                  <a:pt x="6727767" y="6235"/>
                  <a:pt x="5799513" y="12470"/>
                  <a:pt x="5128953" y="108066"/>
                </a:cubicBezTo>
                <a:cubicBezTo>
                  <a:pt x="4458393" y="203662"/>
                  <a:pt x="4487487" y="477983"/>
                  <a:pt x="3632662" y="573579"/>
                </a:cubicBezTo>
                <a:cubicBezTo>
                  <a:pt x="2777837" y="669175"/>
                  <a:pt x="0" y="681644"/>
                  <a:pt x="0" y="681644"/>
                </a:cubicBezTo>
                <a:lnTo>
                  <a:pt x="0" y="681644"/>
                </a:lnTo>
              </a:path>
            </a:pathLst>
          </a:custGeom>
          <a:noFill/>
          <a:ln w="34925">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44021" y="6184545"/>
            <a:ext cx="5728235" cy="307777"/>
          </a:xfrm>
          <a:prstGeom prst="rect">
            <a:avLst/>
          </a:prstGeom>
          <a:noFill/>
        </p:spPr>
        <p:txBody>
          <a:bodyPr wrap="none" rtlCol="0">
            <a:spAutoFit/>
          </a:bodyPr>
          <a:lstStyle/>
          <a:p>
            <a:r>
              <a:rPr lang="en-US" sz="1400" dirty="0" smtClean="0">
                <a:solidFill>
                  <a:srgbClr val="0070C0"/>
                </a:solidFill>
              </a:rPr>
              <a:t>FPGA based high resolution absolute timing measurement </a:t>
            </a:r>
            <a:r>
              <a:rPr lang="en-US" sz="1400" dirty="0" smtClean="0">
                <a:solidFill>
                  <a:srgbClr val="0070C0"/>
                </a:solidFill>
              </a:rPr>
              <a:t>(64-channel TDC</a:t>
            </a:r>
            <a:r>
              <a:rPr lang="en-US" sz="1400" dirty="0" smtClean="0">
                <a:solidFill>
                  <a:srgbClr val="0070C0"/>
                </a:solidFill>
              </a:rPr>
              <a:t>)</a:t>
            </a:r>
            <a:endParaRPr lang="en-US" sz="1400" dirty="0">
              <a:solidFill>
                <a:srgbClr val="0070C0"/>
              </a:solidFill>
            </a:endParaRPr>
          </a:p>
        </p:txBody>
      </p:sp>
      <p:cxnSp>
        <p:nvCxnSpPr>
          <p:cNvPr id="8" name="Straight Arrow Connector 7"/>
          <p:cNvCxnSpPr/>
          <p:nvPr/>
        </p:nvCxnSpPr>
        <p:spPr>
          <a:xfrm>
            <a:off x="1290021" y="6314827"/>
            <a:ext cx="294099" cy="19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32878" y="5897854"/>
            <a:ext cx="572593" cy="338554"/>
          </a:xfrm>
          <a:prstGeom prst="rect">
            <a:avLst/>
          </a:prstGeom>
        </p:spPr>
        <p:txBody>
          <a:bodyPr wrap="none">
            <a:spAutoFit/>
          </a:bodyPr>
          <a:lstStyle/>
          <a:p>
            <a:r>
              <a:rPr lang="en-US" sz="1600" dirty="0">
                <a:solidFill>
                  <a:srgbClr val="0070C0"/>
                </a:solidFill>
              </a:rPr>
              <a:t>also:</a:t>
            </a:r>
            <a:endParaRPr lang="en-US" sz="1600" dirty="0"/>
          </a:p>
        </p:txBody>
      </p:sp>
    </p:spTree>
    <p:extLst>
      <p:ext uri="{BB962C8B-B14F-4D97-AF65-F5344CB8AC3E}">
        <p14:creationId xmlns:p14="http://schemas.microsoft.com/office/powerpoint/2010/main" val="1497550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6918" y="908466"/>
            <a:ext cx="1279186" cy="3511438"/>
          </a:xfrm>
          <a:prstGeom prst="rect">
            <a:avLst/>
          </a:prstGeom>
          <a:scene3d>
            <a:camera prst="orthographicFront">
              <a:rot lat="0" lon="0" rev="10800000"/>
            </a:camera>
            <a:lightRig rig="threePt" dir="t"/>
          </a:scene3d>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479" y="4797198"/>
            <a:ext cx="3398251" cy="1237953"/>
          </a:xfrm>
          <a:prstGeom prst="rect">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436" y="3118302"/>
            <a:ext cx="3398251" cy="1237953"/>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1737" y="946392"/>
            <a:ext cx="3398251" cy="1237953"/>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513" y="3741214"/>
            <a:ext cx="3398251" cy="123795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698" y="1991495"/>
            <a:ext cx="3398251" cy="1237953"/>
          </a:xfrm>
          <a:prstGeom prst="rect">
            <a:avLst/>
          </a:prstGeom>
        </p:spPr>
      </p:pic>
      <p:sp>
        <p:nvSpPr>
          <p:cNvPr id="4" name="TextBox 3"/>
          <p:cNvSpPr txBox="1"/>
          <p:nvPr/>
        </p:nvSpPr>
        <p:spPr>
          <a:xfrm>
            <a:off x="545559" y="382383"/>
            <a:ext cx="2421047" cy="461665"/>
          </a:xfrm>
          <a:prstGeom prst="rect">
            <a:avLst/>
          </a:prstGeom>
          <a:noFill/>
        </p:spPr>
        <p:txBody>
          <a:bodyPr wrap="none" rtlCol="0">
            <a:spAutoFit/>
          </a:bodyPr>
          <a:lstStyle/>
          <a:p>
            <a:r>
              <a:rPr lang="en-US" sz="2400" dirty="0" smtClean="0"/>
              <a:t>5.3 </a:t>
            </a:r>
            <a:r>
              <a:rPr lang="en-US" sz="2400" dirty="0" smtClean="0"/>
              <a:t>CC Test board:</a:t>
            </a:r>
            <a:endParaRPr lang="en-US" sz="2400" dirty="0"/>
          </a:p>
        </p:txBody>
      </p:sp>
      <p:sp>
        <p:nvSpPr>
          <p:cNvPr id="22" name="TextBox 21"/>
          <p:cNvSpPr txBox="1"/>
          <p:nvPr/>
        </p:nvSpPr>
        <p:spPr>
          <a:xfrm>
            <a:off x="1206631" y="905603"/>
            <a:ext cx="3005897" cy="507831"/>
          </a:xfrm>
          <a:prstGeom prst="rect">
            <a:avLst/>
          </a:prstGeom>
          <a:noFill/>
        </p:spPr>
        <p:txBody>
          <a:bodyPr wrap="square" rtlCol="0">
            <a:spAutoFit/>
          </a:bodyPr>
          <a:lstStyle/>
          <a:p>
            <a:pPr>
              <a:lnSpc>
                <a:spcPct val="150000"/>
              </a:lnSpc>
            </a:pPr>
            <a:r>
              <a:rPr lang="en-US" dirty="0" smtClean="0"/>
              <a:t>Test board configurations</a:t>
            </a:r>
            <a:endParaRPr lang="en-US" dirty="0"/>
          </a:p>
        </p:txBody>
      </p:sp>
      <p:sp>
        <p:nvSpPr>
          <p:cNvPr id="2" name="Arc 1"/>
          <p:cNvSpPr/>
          <p:nvPr/>
        </p:nvSpPr>
        <p:spPr>
          <a:xfrm>
            <a:off x="835025" y="2292350"/>
            <a:ext cx="1600200" cy="10541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789685" y="2344272"/>
            <a:ext cx="2170261" cy="835095"/>
          </a:xfrm>
          <a:custGeom>
            <a:avLst/>
            <a:gdLst>
              <a:gd name="connsiteX0" fmla="*/ 1562100 w 1570812"/>
              <a:gd name="connsiteY0" fmla="*/ 1088265 h 1088265"/>
              <a:gd name="connsiteX1" fmla="*/ 1492250 w 1570812"/>
              <a:gd name="connsiteY1" fmla="*/ 370715 h 1088265"/>
              <a:gd name="connsiteX2" fmla="*/ 990600 w 1570812"/>
              <a:gd name="connsiteY2" fmla="*/ 46865 h 1088265"/>
              <a:gd name="connsiteX3" fmla="*/ 0 w 1570812"/>
              <a:gd name="connsiteY3" fmla="*/ 8765 h 1088265"/>
            </a:gdLst>
            <a:ahLst/>
            <a:cxnLst>
              <a:cxn ang="0">
                <a:pos x="connsiteX0" y="connsiteY0"/>
              </a:cxn>
              <a:cxn ang="0">
                <a:pos x="connsiteX1" y="connsiteY1"/>
              </a:cxn>
              <a:cxn ang="0">
                <a:pos x="connsiteX2" y="connsiteY2"/>
              </a:cxn>
              <a:cxn ang="0">
                <a:pos x="connsiteX3" y="connsiteY3"/>
              </a:cxn>
            </a:cxnLst>
            <a:rect l="l" t="t" r="r" b="b"/>
            <a:pathLst>
              <a:path w="1570812" h="1088265">
                <a:moveTo>
                  <a:pt x="1562100" y="1088265"/>
                </a:moveTo>
                <a:cubicBezTo>
                  <a:pt x="1574800" y="816273"/>
                  <a:pt x="1587500" y="544282"/>
                  <a:pt x="1492250" y="370715"/>
                </a:cubicBezTo>
                <a:cubicBezTo>
                  <a:pt x="1397000" y="197148"/>
                  <a:pt x="1239308" y="107190"/>
                  <a:pt x="990600" y="46865"/>
                </a:cubicBezTo>
                <a:cubicBezTo>
                  <a:pt x="741892" y="-13460"/>
                  <a:pt x="370946" y="-2348"/>
                  <a:pt x="0" y="8765"/>
                </a:cubicBezTo>
              </a:path>
            </a:pathLst>
          </a:custGeom>
          <a:noFill/>
          <a:ln w="38100">
            <a:solidFill>
              <a:srgbClr val="00206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34397" y="1674086"/>
            <a:ext cx="1871025" cy="369332"/>
          </a:xfrm>
          <a:prstGeom prst="rect">
            <a:avLst/>
          </a:prstGeom>
          <a:noFill/>
        </p:spPr>
        <p:txBody>
          <a:bodyPr wrap="none" rtlCol="0">
            <a:spAutoFit/>
          </a:bodyPr>
          <a:lstStyle/>
          <a:p>
            <a:r>
              <a:rPr lang="en-US" dirty="0" smtClean="0"/>
              <a:t>CCM: </a:t>
            </a:r>
            <a:r>
              <a:rPr lang="en-US" dirty="0" err="1" smtClean="0"/>
              <a:t>PCIe</a:t>
            </a:r>
            <a:r>
              <a:rPr lang="en-US" dirty="0" err="1" smtClean="0">
                <a:sym typeface="Wingdings" panose="05000000000000000000" pitchFamily="2" charset="2"/>
              </a:rPr>
              <a:t>QSFP</a:t>
            </a:r>
            <a:endParaRPr lang="en-US" dirty="0"/>
          </a:p>
        </p:txBody>
      </p:sp>
      <p:sp>
        <p:nvSpPr>
          <p:cNvPr id="12" name="Arc 11"/>
          <p:cNvSpPr/>
          <p:nvPr/>
        </p:nvSpPr>
        <p:spPr>
          <a:xfrm>
            <a:off x="860425" y="4048429"/>
            <a:ext cx="1600200" cy="10541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1359797" y="3430165"/>
            <a:ext cx="2863348" cy="369332"/>
          </a:xfrm>
          <a:prstGeom prst="rect">
            <a:avLst/>
          </a:prstGeom>
          <a:noFill/>
        </p:spPr>
        <p:txBody>
          <a:bodyPr wrap="none" rtlCol="0">
            <a:spAutoFit/>
          </a:bodyPr>
          <a:lstStyle/>
          <a:p>
            <a:r>
              <a:rPr lang="en-US" dirty="0" smtClean="0"/>
              <a:t>CCN: </a:t>
            </a:r>
            <a:r>
              <a:rPr lang="en-US" dirty="0" smtClean="0">
                <a:sym typeface="Wingdings" panose="05000000000000000000" pitchFamily="2" charset="2"/>
              </a:rPr>
              <a:t>QSFP</a:t>
            </a:r>
            <a:r>
              <a:rPr lang="en-US" dirty="0" err="1" smtClean="0">
                <a:sym typeface="Wingdings" panose="05000000000000000000" pitchFamily="2" charset="2"/>
              </a:rPr>
              <a:t>CarrierBoard</a:t>
            </a:r>
            <a:endParaRPr lang="en-US" dirty="0"/>
          </a:p>
        </p:txBody>
      </p:sp>
      <p:sp>
        <p:nvSpPr>
          <p:cNvPr id="10" name="Freeform 9"/>
          <p:cNvSpPr/>
          <p:nvPr/>
        </p:nvSpPr>
        <p:spPr>
          <a:xfrm>
            <a:off x="725313" y="4011057"/>
            <a:ext cx="3487215" cy="300206"/>
          </a:xfrm>
          <a:custGeom>
            <a:avLst/>
            <a:gdLst>
              <a:gd name="connsiteX0" fmla="*/ 0 w 3639325"/>
              <a:gd name="connsiteY0" fmla="*/ 0 h 329018"/>
              <a:gd name="connsiteX1" fmla="*/ 1743075 w 3639325"/>
              <a:gd name="connsiteY1" fmla="*/ 323850 h 329018"/>
              <a:gd name="connsiteX2" fmla="*/ 3352800 w 3639325"/>
              <a:gd name="connsiteY2" fmla="*/ 200025 h 329018"/>
              <a:gd name="connsiteX3" fmla="*/ 3638550 w 3639325"/>
              <a:gd name="connsiteY3" fmla="*/ 209550 h 329018"/>
              <a:gd name="connsiteX4" fmla="*/ 3638550 w 3639325"/>
              <a:gd name="connsiteY4" fmla="*/ 209550 h 32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9325" h="329018">
                <a:moveTo>
                  <a:pt x="0" y="0"/>
                </a:moveTo>
                <a:cubicBezTo>
                  <a:pt x="592137" y="145256"/>
                  <a:pt x="1184275" y="290513"/>
                  <a:pt x="1743075" y="323850"/>
                </a:cubicBezTo>
                <a:cubicBezTo>
                  <a:pt x="2301875" y="357188"/>
                  <a:pt x="3036888" y="219075"/>
                  <a:pt x="3352800" y="200025"/>
                </a:cubicBezTo>
                <a:cubicBezTo>
                  <a:pt x="3668713" y="180975"/>
                  <a:pt x="3638550" y="209550"/>
                  <a:pt x="3638550" y="209550"/>
                </a:cubicBezTo>
                <a:lnTo>
                  <a:pt x="3638550" y="209550"/>
                </a:lnTo>
              </a:path>
            </a:pathLst>
          </a:custGeom>
          <a:noFill/>
          <a:ln w="38100">
            <a:solidFill>
              <a:srgbClr val="00206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p:cNvSpPr/>
          <p:nvPr/>
        </p:nvSpPr>
        <p:spPr>
          <a:xfrm>
            <a:off x="5180622" y="1229603"/>
            <a:ext cx="1600200" cy="10541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460088" y="621020"/>
            <a:ext cx="3029034" cy="369332"/>
          </a:xfrm>
          <a:prstGeom prst="rect">
            <a:avLst/>
          </a:prstGeom>
          <a:noFill/>
        </p:spPr>
        <p:txBody>
          <a:bodyPr wrap="none" rtlCol="0">
            <a:spAutoFit/>
          </a:bodyPr>
          <a:lstStyle/>
          <a:p>
            <a:r>
              <a:rPr lang="en-US" dirty="0" smtClean="0"/>
              <a:t>CCD: Q</a:t>
            </a:r>
            <a:r>
              <a:rPr lang="en-US" dirty="0" smtClean="0">
                <a:sym typeface="Wingdings" panose="05000000000000000000" pitchFamily="2" charset="2"/>
              </a:rPr>
              <a:t>SFPQSFP distribution</a:t>
            </a:r>
            <a:endParaRPr lang="en-US" dirty="0"/>
          </a:p>
        </p:txBody>
      </p:sp>
      <p:sp>
        <p:nvSpPr>
          <p:cNvPr id="15" name="Freeform 14"/>
          <p:cNvSpPr/>
          <p:nvPr/>
        </p:nvSpPr>
        <p:spPr>
          <a:xfrm>
            <a:off x="5145094" y="1210553"/>
            <a:ext cx="2331774" cy="632530"/>
          </a:xfrm>
          <a:custGeom>
            <a:avLst/>
            <a:gdLst>
              <a:gd name="connsiteX0" fmla="*/ 0 w 1891265"/>
              <a:gd name="connsiteY0" fmla="*/ 0 h 632530"/>
              <a:gd name="connsiteX1" fmla="*/ 523875 w 1891265"/>
              <a:gd name="connsiteY1" fmla="*/ 19050 h 632530"/>
              <a:gd name="connsiteX2" fmla="*/ 1781175 w 1891265"/>
              <a:gd name="connsiteY2" fmla="*/ 114300 h 632530"/>
              <a:gd name="connsiteX3" fmla="*/ 1800225 w 1891265"/>
              <a:gd name="connsiteY3" fmla="*/ 400050 h 632530"/>
              <a:gd name="connsiteX4" fmla="*/ 1543050 w 1891265"/>
              <a:gd name="connsiteY4" fmla="*/ 438150 h 632530"/>
              <a:gd name="connsiteX5" fmla="*/ 657225 w 1891265"/>
              <a:gd name="connsiteY5" fmla="*/ 619125 h 632530"/>
              <a:gd name="connsiteX6" fmla="*/ 38100 w 1891265"/>
              <a:gd name="connsiteY6" fmla="*/ 619125 h 632530"/>
              <a:gd name="connsiteX7" fmla="*/ 38100 w 1891265"/>
              <a:gd name="connsiteY7" fmla="*/ 619125 h 63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1265" h="632530">
                <a:moveTo>
                  <a:pt x="0" y="0"/>
                </a:moveTo>
                <a:cubicBezTo>
                  <a:pt x="113506" y="0"/>
                  <a:pt x="227013" y="0"/>
                  <a:pt x="523875" y="19050"/>
                </a:cubicBezTo>
                <a:cubicBezTo>
                  <a:pt x="820738" y="38100"/>
                  <a:pt x="1568450" y="50800"/>
                  <a:pt x="1781175" y="114300"/>
                </a:cubicBezTo>
                <a:cubicBezTo>
                  <a:pt x="1993900" y="177800"/>
                  <a:pt x="1839913" y="346075"/>
                  <a:pt x="1800225" y="400050"/>
                </a:cubicBezTo>
                <a:cubicBezTo>
                  <a:pt x="1760538" y="454025"/>
                  <a:pt x="1733550" y="401638"/>
                  <a:pt x="1543050" y="438150"/>
                </a:cubicBezTo>
                <a:cubicBezTo>
                  <a:pt x="1352550" y="474663"/>
                  <a:pt x="908050" y="588963"/>
                  <a:pt x="657225" y="619125"/>
                </a:cubicBezTo>
                <a:cubicBezTo>
                  <a:pt x="406400" y="649287"/>
                  <a:pt x="38100" y="619125"/>
                  <a:pt x="38100" y="619125"/>
                </a:cubicBezTo>
                <a:lnTo>
                  <a:pt x="38100" y="619125"/>
                </a:lnTo>
              </a:path>
            </a:pathLst>
          </a:custGeom>
          <a:noFill/>
          <a:ln w="38100">
            <a:solidFill>
              <a:srgbClr val="00206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p:cNvSpPr/>
          <p:nvPr/>
        </p:nvSpPr>
        <p:spPr>
          <a:xfrm>
            <a:off x="5180622" y="3418618"/>
            <a:ext cx="1600200" cy="10541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5114900" y="2777040"/>
            <a:ext cx="3953198" cy="369332"/>
          </a:xfrm>
          <a:prstGeom prst="rect">
            <a:avLst/>
          </a:prstGeom>
          <a:noFill/>
        </p:spPr>
        <p:txBody>
          <a:bodyPr wrap="none" rtlCol="0">
            <a:spAutoFit/>
          </a:bodyPr>
          <a:lstStyle/>
          <a:p>
            <a:r>
              <a:rPr lang="en-US" dirty="0" smtClean="0"/>
              <a:t>CCD: Data </a:t>
            </a:r>
            <a:r>
              <a:rPr lang="en-US" dirty="0" smtClean="0"/>
              <a:t>Concentrator (2xQSFP</a:t>
            </a:r>
            <a:r>
              <a:rPr lang="en-US" dirty="0" smtClean="0">
                <a:sym typeface="Wingdings" panose="05000000000000000000" pitchFamily="2" charset="2"/>
              </a:rPr>
              <a:t>PCIe)</a:t>
            </a:r>
            <a:endParaRPr lang="en-US" dirty="0"/>
          </a:p>
        </p:txBody>
      </p:sp>
      <p:sp>
        <p:nvSpPr>
          <p:cNvPr id="20" name="Freeform 19"/>
          <p:cNvSpPr/>
          <p:nvPr/>
        </p:nvSpPr>
        <p:spPr>
          <a:xfrm>
            <a:off x="5202847" y="3465014"/>
            <a:ext cx="2207180" cy="846249"/>
          </a:xfrm>
          <a:custGeom>
            <a:avLst/>
            <a:gdLst>
              <a:gd name="connsiteX0" fmla="*/ 0 w 1792228"/>
              <a:gd name="connsiteY0" fmla="*/ 1229 h 1096604"/>
              <a:gd name="connsiteX1" fmla="*/ 1123950 w 1792228"/>
              <a:gd name="connsiteY1" fmla="*/ 29804 h 1096604"/>
              <a:gd name="connsiteX2" fmla="*/ 1704975 w 1792228"/>
              <a:gd name="connsiteY2" fmla="*/ 201254 h 1096604"/>
              <a:gd name="connsiteX3" fmla="*/ 1790700 w 1792228"/>
              <a:gd name="connsiteY3" fmla="*/ 715604 h 1096604"/>
              <a:gd name="connsiteX4" fmla="*/ 1762125 w 1792228"/>
              <a:gd name="connsiteY4" fmla="*/ 1096604 h 1096604"/>
              <a:gd name="connsiteX5" fmla="*/ 1762125 w 1792228"/>
              <a:gd name="connsiteY5" fmla="*/ 1096604 h 109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2228" h="1096604">
                <a:moveTo>
                  <a:pt x="0" y="1229"/>
                </a:moveTo>
                <a:cubicBezTo>
                  <a:pt x="419894" y="-1152"/>
                  <a:pt x="839788" y="-3533"/>
                  <a:pt x="1123950" y="29804"/>
                </a:cubicBezTo>
                <a:cubicBezTo>
                  <a:pt x="1408112" y="63141"/>
                  <a:pt x="1593850" y="86954"/>
                  <a:pt x="1704975" y="201254"/>
                </a:cubicBezTo>
                <a:cubicBezTo>
                  <a:pt x="1816100" y="315554"/>
                  <a:pt x="1781175" y="566379"/>
                  <a:pt x="1790700" y="715604"/>
                </a:cubicBezTo>
                <a:cubicBezTo>
                  <a:pt x="1800225" y="864829"/>
                  <a:pt x="1762125" y="1096604"/>
                  <a:pt x="1762125" y="1096604"/>
                </a:cubicBezTo>
                <a:lnTo>
                  <a:pt x="1762125" y="1096604"/>
                </a:lnTo>
              </a:path>
            </a:pathLst>
          </a:custGeom>
          <a:noFill/>
          <a:ln w="38100">
            <a:solidFill>
              <a:schemeClr val="accent1">
                <a:lumMod val="5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5183797" y="3743098"/>
            <a:ext cx="2226230" cy="613157"/>
          </a:xfrm>
          <a:custGeom>
            <a:avLst/>
            <a:gdLst>
              <a:gd name="connsiteX0" fmla="*/ 0 w 1800225"/>
              <a:gd name="connsiteY0" fmla="*/ 285120 h 799470"/>
              <a:gd name="connsiteX1" fmla="*/ 1162050 w 1800225"/>
              <a:gd name="connsiteY1" fmla="*/ 294645 h 799470"/>
              <a:gd name="connsiteX2" fmla="*/ 1590675 w 1800225"/>
              <a:gd name="connsiteY2" fmla="*/ 46995 h 799470"/>
              <a:gd name="connsiteX3" fmla="*/ 1724025 w 1800225"/>
              <a:gd name="connsiteY3" fmla="*/ 75570 h 799470"/>
              <a:gd name="connsiteX4" fmla="*/ 1800225 w 1800225"/>
              <a:gd name="connsiteY4" fmla="*/ 799470 h 79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25" h="799470">
                <a:moveTo>
                  <a:pt x="0" y="285120"/>
                </a:moveTo>
                <a:cubicBezTo>
                  <a:pt x="448469" y="309726"/>
                  <a:pt x="896938" y="334332"/>
                  <a:pt x="1162050" y="294645"/>
                </a:cubicBezTo>
                <a:cubicBezTo>
                  <a:pt x="1427162" y="254958"/>
                  <a:pt x="1497013" y="83507"/>
                  <a:pt x="1590675" y="46995"/>
                </a:cubicBezTo>
                <a:cubicBezTo>
                  <a:pt x="1684337" y="10483"/>
                  <a:pt x="1689100" y="-49842"/>
                  <a:pt x="1724025" y="75570"/>
                </a:cubicBezTo>
                <a:cubicBezTo>
                  <a:pt x="1758950" y="200982"/>
                  <a:pt x="1779587" y="500226"/>
                  <a:pt x="1800225" y="799470"/>
                </a:cubicBezTo>
              </a:path>
            </a:pathLst>
          </a:custGeom>
          <a:noFill/>
          <a:ln w="38100">
            <a:solidFill>
              <a:srgbClr val="00206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c 27"/>
          <p:cNvSpPr/>
          <p:nvPr/>
        </p:nvSpPr>
        <p:spPr>
          <a:xfrm>
            <a:off x="5180622" y="5095018"/>
            <a:ext cx="1600200" cy="10541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5460088" y="4486435"/>
            <a:ext cx="3512372" cy="369332"/>
          </a:xfrm>
          <a:prstGeom prst="rect">
            <a:avLst/>
          </a:prstGeom>
          <a:noFill/>
        </p:spPr>
        <p:txBody>
          <a:bodyPr wrap="none" rtlCol="0">
            <a:spAutoFit/>
          </a:bodyPr>
          <a:lstStyle/>
          <a:p>
            <a:r>
              <a:rPr lang="en-US" dirty="0" smtClean="0"/>
              <a:t>CCN: Data </a:t>
            </a:r>
            <a:r>
              <a:rPr lang="en-US" dirty="0" smtClean="0"/>
              <a:t>Acquisition (TDC</a:t>
            </a:r>
            <a:r>
              <a:rPr lang="en-US" dirty="0" smtClean="0">
                <a:sym typeface="Wingdings" panose="05000000000000000000" pitchFamily="2" charset="2"/>
              </a:rPr>
              <a:t>QSFP)</a:t>
            </a:r>
            <a:endParaRPr lang="en-US" dirty="0"/>
          </a:p>
        </p:txBody>
      </p:sp>
      <p:sp>
        <p:nvSpPr>
          <p:cNvPr id="33" name="Freeform 32"/>
          <p:cNvSpPr/>
          <p:nvPr/>
        </p:nvSpPr>
        <p:spPr>
          <a:xfrm>
            <a:off x="5096411" y="4908875"/>
            <a:ext cx="2313616" cy="533440"/>
          </a:xfrm>
          <a:custGeom>
            <a:avLst/>
            <a:gdLst>
              <a:gd name="connsiteX0" fmla="*/ 1895475 w 1900766"/>
              <a:gd name="connsiteY0" fmla="*/ 0 h 533440"/>
              <a:gd name="connsiteX1" fmla="*/ 1847850 w 1900766"/>
              <a:gd name="connsiteY1" fmla="*/ 428625 h 533440"/>
              <a:gd name="connsiteX2" fmla="*/ 1514475 w 1900766"/>
              <a:gd name="connsiteY2" fmla="*/ 523875 h 533440"/>
              <a:gd name="connsiteX3" fmla="*/ 1181100 w 1900766"/>
              <a:gd name="connsiteY3" fmla="*/ 257175 h 533440"/>
              <a:gd name="connsiteX4" fmla="*/ 0 w 1900766"/>
              <a:gd name="connsiteY4" fmla="*/ 219075 h 5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766" h="533440">
                <a:moveTo>
                  <a:pt x="1895475" y="0"/>
                </a:moveTo>
                <a:cubicBezTo>
                  <a:pt x="1903412" y="170656"/>
                  <a:pt x="1911350" y="341313"/>
                  <a:pt x="1847850" y="428625"/>
                </a:cubicBezTo>
                <a:cubicBezTo>
                  <a:pt x="1784350" y="515937"/>
                  <a:pt x="1625600" y="552450"/>
                  <a:pt x="1514475" y="523875"/>
                </a:cubicBezTo>
                <a:cubicBezTo>
                  <a:pt x="1403350" y="495300"/>
                  <a:pt x="1433513" y="307975"/>
                  <a:pt x="1181100" y="257175"/>
                </a:cubicBezTo>
                <a:cubicBezTo>
                  <a:pt x="928687" y="206375"/>
                  <a:pt x="464343" y="212725"/>
                  <a:pt x="0" y="219075"/>
                </a:cubicBezTo>
              </a:path>
            </a:pathLst>
          </a:custGeom>
          <a:noFill/>
          <a:ln w="38100">
            <a:solidFill>
              <a:schemeClr val="accent5">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913588" y="2499214"/>
            <a:ext cx="3624454" cy="369332"/>
          </a:xfrm>
          <a:prstGeom prst="rect">
            <a:avLst/>
          </a:prstGeom>
          <a:noFill/>
          <a:scene3d>
            <a:camera prst="orthographicFront">
              <a:rot lat="60000" lon="0" rev="5400000"/>
            </a:camera>
            <a:lightRig rig="threePt" dir="t"/>
          </a:scene3d>
        </p:spPr>
        <p:txBody>
          <a:bodyPr wrap="none" rtlCol="0">
            <a:spAutoFit/>
          </a:bodyPr>
          <a:lstStyle/>
          <a:p>
            <a:r>
              <a:rPr lang="en-US" dirty="0" smtClean="0"/>
              <a:t>CCD: </a:t>
            </a:r>
            <a:r>
              <a:rPr lang="en-US" dirty="0" smtClean="0"/>
              <a:t>DAQ, feeding data to computer</a:t>
            </a:r>
            <a:endParaRPr lang="en-US" dirty="0"/>
          </a:p>
        </p:txBody>
      </p:sp>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7861" t="12639" r="10031" b="10278"/>
          <a:stretch/>
        </p:blipFill>
        <p:spPr>
          <a:xfrm>
            <a:off x="9443377" y="5095018"/>
            <a:ext cx="1099607" cy="848792"/>
          </a:xfrm>
          <a:prstGeom prst="rect">
            <a:avLst/>
          </a:prstGeom>
          <a:scene3d>
            <a:camera prst="orthographicFront">
              <a:rot lat="0" lon="0" rev="16200000"/>
            </a:camera>
            <a:lightRig rig="threePt" dir="t"/>
          </a:scene3d>
        </p:spPr>
      </p:pic>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l="7861" t="12639" r="10031" b="10278"/>
          <a:stretch/>
        </p:blipFill>
        <p:spPr>
          <a:xfrm>
            <a:off x="10549923" y="5095018"/>
            <a:ext cx="1099607" cy="848792"/>
          </a:xfrm>
          <a:prstGeom prst="rect">
            <a:avLst/>
          </a:prstGeom>
          <a:scene3d>
            <a:camera prst="orthographicFront">
              <a:rot lat="0" lon="0" rev="16200000"/>
            </a:camera>
            <a:lightRig rig="threePt" dir="t"/>
          </a:scene3d>
        </p:spPr>
      </p:pic>
      <p:sp>
        <p:nvSpPr>
          <p:cNvPr id="40" name="Freeform 39"/>
          <p:cNvSpPr/>
          <p:nvPr/>
        </p:nvSpPr>
        <p:spPr>
          <a:xfrm>
            <a:off x="9795258" y="2292350"/>
            <a:ext cx="621052" cy="2851150"/>
          </a:xfrm>
          <a:custGeom>
            <a:avLst/>
            <a:gdLst>
              <a:gd name="connsiteX0" fmla="*/ 216901 w 621052"/>
              <a:gd name="connsiteY0" fmla="*/ 71327 h 2448767"/>
              <a:gd name="connsiteX1" fmla="*/ 613141 w 621052"/>
              <a:gd name="connsiteY1" fmla="*/ 56087 h 2448767"/>
              <a:gd name="connsiteX2" fmla="*/ 475981 w 621052"/>
              <a:gd name="connsiteY2" fmla="*/ 688547 h 2448767"/>
              <a:gd name="connsiteX3" fmla="*/ 407401 w 621052"/>
              <a:gd name="connsiteY3" fmla="*/ 1823927 h 2448767"/>
              <a:gd name="connsiteX4" fmla="*/ 18781 w 621052"/>
              <a:gd name="connsiteY4" fmla="*/ 2159207 h 2448767"/>
              <a:gd name="connsiteX5" fmla="*/ 56881 w 621052"/>
              <a:gd name="connsiteY5" fmla="*/ 2448767 h 2448767"/>
              <a:gd name="connsiteX6" fmla="*/ 56881 w 621052"/>
              <a:gd name="connsiteY6" fmla="*/ 2448767 h 244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052" h="2448767">
                <a:moveTo>
                  <a:pt x="216901" y="71327"/>
                </a:moveTo>
                <a:cubicBezTo>
                  <a:pt x="393431" y="12272"/>
                  <a:pt x="569961" y="-46783"/>
                  <a:pt x="613141" y="56087"/>
                </a:cubicBezTo>
                <a:cubicBezTo>
                  <a:pt x="656321" y="158957"/>
                  <a:pt x="510271" y="393907"/>
                  <a:pt x="475981" y="688547"/>
                </a:cubicBezTo>
                <a:cubicBezTo>
                  <a:pt x="441691" y="983187"/>
                  <a:pt x="483601" y="1578817"/>
                  <a:pt x="407401" y="1823927"/>
                </a:cubicBezTo>
                <a:cubicBezTo>
                  <a:pt x="331201" y="2069037"/>
                  <a:pt x="77201" y="2055067"/>
                  <a:pt x="18781" y="2159207"/>
                </a:cubicBezTo>
                <a:cubicBezTo>
                  <a:pt x="-39639" y="2263347"/>
                  <a:pt x="56881" y="2448767"/>
                  <a:pt x="56881" y="2448767"/>
                </a:cubicBezTo>
                <a:lnTo>
                  <a:pt x="56881" y="2448767"/>
                </a:lnTo>
              </a:path>
            </a:pathLst>
          </a:custGeom>
          <a:noFill/>
          <a:ln w="3810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0552963" y="1483360"/>
            <a:ext cx="366497" cy="3660140"/>
          </a:xfrm>
          <a:custGeom>
            <a:avLst/>
            <a:gdLst>
              <a:gd name="connsiteX0" fmla="*/ 183617 w 366497"/>
              <a:gd name="connsiteY0" fmla="*/ 0 h 3322320"/>
              <a:gd name="connsiteX1" fmla="*/ 737 w 366497"/>
              <a:gd name="connsiteY1" fmla="*/ 899160 h 3322320"/>
              <a:gd name="connsiteX2" fmla="*/ 244577 w 366497"/>
              <a:gd name="connsiteY2" fmla="*/ 1592580 h 3322320"/>
              <a:gd name="connsiteX3" fmla="*/ 290297 w 366497"/>
              <a:gd name="connsiteY3" fmla="*/ 2667000 h 3322320"/>
              <a:gd name="connsiteX4" fmla="*/ 366497 w 366497"/>
              <a:gd name="connsiteY4" fmla="*/ 3322320 h 332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97" h="3322320">
                <a:moveTo>
                  <a:pt x="183617" y="0"/>
                </a:moveTo>
                <a:cubicBezTo>
                  <a:pt x="87097" y="316865"/>
                  <a:pt x="-9423" y="633730"/>
                  <a:pt x="737" y="899160"/>
                </a:cubicBezTo>
                <a:cubicBezTo>
                  <a:pt x="10897" y="1164590"/>
                  <a:pt x="196317" y="1297940"/>
                  <a:pt x="244577" y="1592580"/>
                </a:cubicBezTo>
                <a:cubicBezTo>
                  <a:pt x="292837" y="1887220"/>
                  <a:pt x="269977" y="2378710"/>
                  <a:pt x="290297" y="2667000"/>
                </a:cubicBezTo>
                <a:cubicBezTo>
                  <a:pt x="310617" y="2955290"/>
                  <a:pt x="338557" y="3138805"/>
                  <a:pt x="366497" y="3322320"/>
                </a:cubicBezTo>
              </a:path>
            </a:pathLst>
          </a:custGeom>
          <a:noFill/>
          <a:ln w="38100">
            <a:solidFill>
              <a:srgbClr val="00206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268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559" y="382383"/>
            <a:ext cx="2025042" cy="523220"/>
          </a:xfrm>
          <a:prstGeom prst="rect">
            <a:avLst/>
          </a:prstGeom>
          <a:noFill/>
        </p:spPr>
        <p:txBody>
          <a:bodyPr wrap="none" rtlCol="0">
            <a:spAutoFit/>
          </a:bodyPr>
          <a:lstStyle/>
          <a:p>
            <a:r>
              <a:rPr lang="en-US" sz="2800" dirty="0"/>
              <a:t>6</a:t>
            </a:r>
            <a:r>
              <a:rPr lang="en-US" sz="2800" dirty="0" smtClean="0"/>
              <a:t>. Summary:</a:t>
            </a:r>
            <a:endParaRPr lang="en-US" sz="2800" dirty="0"/>
          </a:p>
        </p:txBody>
      </p:sp>
      <p:sp>
        <p:nvSpPr>
          <p:cNvPr id="22" name="TextBox 21"/>
          <p:cNvSpPr txBox="1"/>
          <p:nvPr/>
        </p:nvSpPr>
        <p:spPr>
          <a:xfrm>
            <a:off x="1206631" y="1091509"/>
            <a:ext cx="9709020" cy="1892826"/>
          </a:xfrm>
          <a:prstGeom prst="rect">
            <a:avLst/>
          </a:prstGeom>
          <a:noFill/>
        </p:spPr>
        <p:txBody>
          <a:bodyPr wrap="square" rtlCol="0">
            <a:spAutoFit/>
          </a:bodyPr>
          <a:lstStyle/>
          <a:p>
            <a:pPr>
              <a:lnSpc>
                <a:spcPct val="150000"/>
              </a:lnSpc>
            </a:pPr>
            <a:r>
              <a:rPr lang="en-US" sz="2400" dirty="0" smtClean="0"/>
              <a:t>The Clock Control </a:t>
            </a:r>
            <a:r>
              <a:rPr lang="en-US" sz="2400" dirty="0" smtClean="0"/>
              <a:t>for </a:t>
            </a:r>
            <a:r>
              <a:rPr lang="en-US" sz="2400" dirty="0" smtClean="0"/>
              <a:t>streaming readout is feasible</a:t>
            </a:r>
            <a:endParaRPr lang="en-US" sz="2400" dirty="0"/>
          </a:p>
          <a:p>
            <a:pPr marL="742950" lvl="1" indent="-285750">
              <a:lnSpc>
                <a:spcPct val="150000"/>
              </a:lnSpc>
              <a:buFont typeface="Arial" panose="020B0604020202020204" pitchFamily="34" charset="0"/>
              <a:buChar char="•"/>
            </a:pPr>
            <a:r>
              <a:rPr lang="en-US" dirty="0" smtClean="0"/>
              <a:t>The dedicated clock distribution tree is easier, flexible and cost manageable;</a:t>
            </a:r>
            <a:endParaRPr lang="en-US" dirty="0"/>
          </a:p>
          <a:p>
            <a:pPr marL="742950" lvl="1" indent="-285750">
              <a:lnSpc>
                <a:spcPct val="150000"/>
              </a:lnSpc>
              <a:buFont typeface="Arial" panose="020B0604020202020204" pitchFamily="34" charset="0"/>
              <a:buChar char="•"/>
            </a:pPr>
            <a:r>
              <a:rPr lang="en-US" dirty="0" smtClean="0">
                <a:sym typeface="Wingdings" panose="05000000000000000000" pitchFamily="2" charset="2"/>
              </a:rPr>
              <a:t>The SYNC can be accomplished with the fiber length measurement, and delay compensation;</a:t>
            </a:r>
            <a:endParaRPr lang="en-US" dirty="0">
              <a:sym typeface="Wingdings" panose="05000000000000000000" pitchFamily="2" charset="2"/>
            </a:endParaRPr>
          </a:p>
          <a:p>
            <a:pPr marL="742950" lvl="1" indent="-285750">
              <a:lnSpc>
                <a:spcPct val="150000"/>
              </a:lnSpc>
              <a:buFont typeface="Arial" panose="020B0604020202020204" pitchFamily="34" charset="0"/>
              <a:buChar char="•"/>
            </a:pPr>
            <a:r>
              <a:rPr lang="en-US" dirty="0" smtClean="0">
                <a:sym typeface="Wingdings" panose="05000000000000000000" pitchFamily="2" charset="2"/>
              </a:rPr>
              <a:t>The distribution system is Ethernet controlled, does not </a:t>
            </a:r>
            <a:r>
              <a:rPr lang="en-US" dirty="0" smtClean="0">
                <a:sym typeface="Wingdings" panose="05000000000000000000" pitchFamily="2" charset="2"/>
              </a:rPr>
              <a:t>depend </a:t>
            </a:r>
            <a:r>
              <a:rPr lang="en-US" dirty="0" smtClean="0">
                <a:sym typeface="Wingdings" panose="05000000000000000000" pitchFamily="2" charset="2"/>
              </a:rPr>
              <a:t>on a crate (VME)</a:t>
            </a:r>
          </a:p>
        </p:txBody>
      </p:sp>
      <p:sp>
        <p:nvSpPr>
          <p:cNvPr id="2" name="Rectangle 1"/>
          <p:cNvSpPr/>
          <p:nvPr/>
        </p:nvSpPr>
        <p:spPr>
          <a:xfrm>
            <a:off x="3220289" y="5102242"/>
            <a:ext cx="2749984" cy="1085810"/>
          </a:xfrm>
          <a:prstGeom prst="rect">
            <a:avLst/>
          </a:prstGeom>
        </p:spPr>
        <p:txBody>
          <a:bodyPr wrap="none">
            <a:spAutoFit/>
          </a:bodyPr>
          <a:lstStyle/>
          <a:p>
            <a:pPr>
              <a:lnSpc>
                <a:spcPct val="150000"/>
              </a:lnSpc>
            </a:pPr>
            <a:r>
              <a:rPr lang="en-US" sz="4800" dirty="0" smtClean="0"/>
              <a:t>Thank You</a:t>
            </a:r>
            <a:endParaRPr lang="en-US" sz="4800" dirty="0"/>
          </a:p>
        </p:txBody>
      </p:sp>
      <p:sp>
        <p:nvSpPr>
          <p:cNvPr id="5" name="TextBox 4"/>
          <p:cNvSpPr txBox="1"/>
          <p:nvPr/>
        </p:nvSpPr>
        <p:spPr>
          <a:xfrm>
            <a:off x="673231" y="4902187"/>
            <a:ext cx="11052834" cy="400110"/>
          </a:xfrm>
          <a:prstGeom prst="rect">
            <a:avLst/>
          </a:prstGeom>
          <a:noFill/>
        </p:spPr>
        <p:txBody>
          <a:bodyPr wrap="none" rtlCol="0">
            <a:spAutoFit/>
          </a:bodyPr>
          <a:lstStyle/>
          <a:p>
            <a:r>
              <a:rPr lang="en-US" sz="2000" i="1" dirty="0" smtClean="0"/>
              <a:t>But, depends on the radiation in the EIC, we may have to adapt the </a:t>
            </a:r>
            <a:r>
              <a:rPr lang="en-US" sz="2000" i="1" dirty="0" err="1" smtClean="0"/>
              <a:t>lpGBT</a:t>
            </a:r>
            <a:r>
              <a:rPr lang="en-US" sz="2000" i="1" dirty="0" smtClean="0"/>
              <a:t>, or other rad hard components </a:t>
            </a:r>
            <a:endParaRPr lang="en-US" sz="2000" i="1" dirty="0"/>
          </a:p>
        </p:txBody>
      </p:sp>
      <p:sp>
        <p:nvSpPr>
          <p:cNvPr id="3" name="Rectangle 2"/>
          <p:cNvSpPr/>
          <p:nvPr/>
        </p:nvSpPr>
        <p:spPr>
          <a:xfrm>
            <a:off x="1206631" y="3104641"/>
            <a:ext cx="8382000" cy="1477328"/>
          </a:xfrm>
          <a:prstGeom prst="rect">
            <a:avLst/>
          </a:prstGeom>
        </p:spPr>
        <p:txBody>
          <a:bodyPr wrap="square">
            <a:spAutoFit/>
          </a:bodyPr>
          <a:lstStyle/>
          <a:p>
            <a:pPr>
              <a:lnSpc>
                <a:spcPct val="150000"/>
              </a:lnSpc>
            </a:pPr>
            <a:r>
              <a:rPr lang="en-US" sz="2400" dirty="0"/>
              <a:t>The </a:t>
            </a:r>
            <a:r>
              <a:rPr lang="en-US" sz="2400" dirty="0" smtClean="0"/>
              <a:t>Data acquisition for </a:t>
            </a:r>
            <a:r>
              <a:rPr lang="en-US" sz="2400" dirty="0"/>
              <a:t>streaming </a:t>
            </a:r>
            <a:r>
              <a:rPr lang="en-US" sz="2400" dirty="0" smtClean="0"/>
              <a:t>readout</a:t>
            </a:r>
            <a:endParaRPr lang="en-US" sz="2400" dirty="0"/>
          </a:p>
          <a:p>
            <a:pPr marL="742950" lvl="1" indent="-285750">
              <a:lnSpc>
                <a:spcPct val="150000"/>
              </a:lnSpc>
              <a:buFont typeface="Arial" panose="020B0604020202020204" pitchFamily="34" charset="0"/>
              <a:buChar char="•"/>
            </a:pPr>
            <a:r>
              <a:rPr lang="en-US" dirty="0" smtClean="0">
                <a:sym typeface="Wingdings" panose="05000000000000000000" pitchFamily="2" charset="2"/>
              </a:rPr>
              <a:t>The Front end FPGAs do the zero suppression</a:t>
            </a:r>
            <a:endParaRPr lang="en-US" dirty="0">
              <a:sym typeface="Wingdings" panose="05000000000000000000" pitchFamily="2" charset="2"/>
            </a:endParaRPr>
          </a:p>
          <a:p>
            <a:pPr marL="742950" lvl="1" indent="-285750">
              <a:lnSpc>
                <a:spcPct val="150000"/>
              </a:lnSpc>
              <a:buFont typeface="Arial" panose="020B0604020202020204" pitchFamily="34" charset="0"/>
              <a:buChar char="•"/>
            </a:pPr>
            <a:r>
              <a:rPr lang="en-US" dirty="0" smtClean="0"/>
              <a:t>Extra processing in the Xilinx (AI) board, not just the computers</a:t>
            </a:r>
            <a:endParaRPr lang="en-US" dirty="0"/>
          </a:p>
        </p:txBody>
      </p:sp>
    </p:spTree>
    <p:extLst>
      <p:ext uri="{BB962C8B-B14F-4D97-AF65-F5344CB8AC3E}">
        <p14:creationId xmlns:p14="http://schemas.microsoft.com/office/powerpoint/2010/main" val="393427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964" y="506357"/>
            <a:ext cx="4454040" cy="523220"/>
          </a:xfrm>
          <a:prstGeom prst="rect">
            <a:avLst/>
          </a:prstGeom>
          <a:noFill/>
        </p:spPr>
        <p:txBody>
          <a:bodyPr wrap="none" rtlCol="0">
            <a:spAutoFit/>
          </a:bodyPr>
          <a:lstStyle/>
          <a:p>
            <a:r>
              <a:rPr lang="en-US" sz="2800" dirty="0" smtClean="0"/>
              <a:t>1. Clock Control Requirement</a:t>
            </a:r>
            <a:endParaRPr lang="en-US" sz="2800" dirty="0"/>
          </a:p>
        </p:txBody>
      </p:sp>
      <p:sp>
        <p:nvSpPr>
          <p:cNvPr id="44" name="TextBox 43"/>
          <p:cNvSpPr txBox="1"/>
          <p:nvPr/>
        </p:nvSpPr>
        <p:spPr>
          <a:xfrm>
            <a:off x="972672" y="1262246"/>
            <a:ext cx="9634368"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Clock jitter: ~</a:t>
            </a:r>
            <a:r>
              <a:rPr lang="en-US" dirty="0" err="1" smtClean="0"/>
              <a:t>ps</a:t>
            </a:r>
            <a:r>
              <a:rPr lang="en-US" dirty="0" smtClean="0"/>
              <a:t> for ADC measurement;</a:t>
            </a:r>
          </a:p>
          <a:p>
            <a:pPr marL="285750" indent="-285750">
              <a:buFont typeface="Arial" panose="020B0604020202020204" pitchFamily="34" charset="0"/>
              <a:buChar char="•"/>
            </a:pPr>
            <a:r>
              <a:rPr lang="en-US" dirty="0" smtClean="0"/>
              <a:t>Clock Time Interval Error : ~</a:t>
            </a:r>
            <a:r>
              <a:rPr lang="en-US" dirty="0" err="1" smtClean="0"/>
              <a:t>ps</a:t>
            </a:r>
            <a:r>
              <a:rPr lang="en-US" dirty="0" smtClean="0"/>
              <a:t> for TDC measurement, hit coincidence between different parts of the detector;</a:t>
            </a:r>
          </a:p>
          <a:p>
            <a:pPr marL="285750" indent="-285750">
              <a:buFont typeface="Arial" panose="020B0604020202020204" pitchFamily="34" charset="0"/>
              <a:buChar char="•"/>
            </a:pPr>
            <a:r>
              <a:rPr lang="en-US" dirty="0" smtClean="0"/>
              <a:t>Phase aligned slower clocks derived from the fast system clock;</a:t>
            </a:r>
          </a:p>
        </p:txBody>
      </p:sp>
      <p:sp>
        <p:nvSpPr>
          <p:cNvPr id="2" name="Rectangle 1"/>
          <p:cNvSpPr/>
          <p:nvPr/>
        </p:nvSpPr>
        <p:spPr>
          <a:xfrm>
            <a:off x="972672" y="2695244"/>
            <a:ext cx="7822193" cy="923330"/>
          </a:xfrm>
          <a:prstGeom prst="rect">
            <a:avLst/>
          </a:prstGeom>
        </p:spPr>
        <p:txBody>
          <a:bodyPr wrap="square">
            <a:spAutoFit/>
          </a:bodyPr>
          <a:lstStyle/>
          <a:p>
            <a:pPr marL="285750" indent="-285750">
              <a:buFont typeface="Arial" panose="020B0604020202020204" pitchFamily="34" charset="0"/>
              <a:buChar char="•"/>
            </a:pPr>
            <a:r>
              <a:rPr lang="en-US" dirty="0"/>
              <a:t>Correct (synchronized) </a:t>
            </a:r>
            <a:r>
              <a:rPr lang="en-US" dirty="0" err="1"/>
              <a:t>time_zero</a:t>
            </a:r>
            <a:r>
              <a:rPr lang="en-US" dirty="0"/>
              <a:t> for streaming data time stamp</a:t>
            </a:r>
            <a:r>
              <a:rPr lang="en-US" dirty="0" smtClean="0"/>
              <a:t>;</a:t>
            </a:r>
          </a:p>
          <a:p>
            <a:pPr marL="285750" indent="-285750">
              <a:buFont typeface="Arial" panose="020B0604020202020204" pitchFamily="34" charset="0"/>
              <a:buChar char="•"/>
            </a:pPr>
            <a:r>
              <a:rPr lang="en-US" dirty="0" smtClean="0"/>
              <a:t>Calibration ‘events’  (detector, electronics, and timestamp etc.)</a:t>
            </a:r>
          </a:p>
          <a:p>
            <a:pPr marL="285750" indent="-285750">
              <a:buFont typeface="Arial" panose="020B0604020202020204" pitchFamily="34" charset="0"/>
              <a:buChar char="•"/>
            </a:pPr>
            <a:r>
              <a:rPr lang="en-US" dirty="0" smtClean="0"/>
              <a:t>……</a:t>
            </a:r>
            <a:endParaRPr lang="en-US" dirty="0"/>
          </a:p>
        </p:txBody>
      </p:sp>
      <p:sp>
        <p:nvSpPr>
          <p:cNvPr id="3" name="Freeform 2"/>
          <p:cNvSpPr/>
          <p:nvPr/>
        </p:nvSpPr>
        <p:spPr>
          <a:xfrm>
            <a:off x="1466850" y="3977748"/>
            <a:ext cx="3800475" cy="994506"/>
          </a:xfrm>
          <a:custGeom>
            <a:avLst/>
            <a:gdLst>
              <a:gd name="connsiteX0" fmla="*/ 0 w 3800475"/>
              <a:gd name="connsiteY0" fmla="*/ 956202 h 994506"/>
              <a:gd name="connsiteX1" fmla="*/ 876300 w 3800475"/>
              <a:gd name="connsiteY1" fmla="*/ 975252 h 994506"/>
              <a:gd name="connsiteX2" fmla="*/ 1276350 w 3800475"/>
              <a:gd name="connsiteY2" fmla="*/ 718077 h 994506"/>
              <a:gd name="connsiteX3" fmla="*/ 1514475 w 3800475"/>
              <a:gd name="connsiteY3" fmla="*/ 308502 h 994506"/>
              <a:gd name="connsiteX4" fmla="*/ 1771650 w 3800475"/>
              <a:gd name="connsiteY4" fmla="*/ 3702 h 994506"/>
              <a:gd name="connsiteX5" fmla="*/ 2057400 w 3800475"/>
              <a:gd name="connsiteY5" fmla="*/ 518052 h 994506"/>
              <a:gd name="connsiteX6" fmla="*/ 2809875 w 3800475"/>
              <a:gd name="connsiteY6" fmla="*/ 880002 h 994506"/>
              <a:gd name="connsiteX7" fmla="*/ 3800475 w 3800475"/>
              <a:gd name="connsiteY7" fmla="*/ 937152 h 994506"/>
              <a:gd name="connsiteX8" fmla="*/ 3800475 w 3800475"/>
              <a:gd name="connsiteY8" fmla="*/ 937152 h 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0475" h="994506">
                <a:moveTo>
                  <a:pt x="0" y="956202"/>
                </a:moveTo>
                <a:cubicBezTo>
                  <a:pt x="331787" y="985570"/>
                  <a:pt x="663575" y="1014939"/>
                  <a:pt x="876300" y="975252"/>
                </a:cubicBezTo>
                <a:cubicBezTo>
                  <a:pt x="1089025" y="935565"/>
                  <a:pt x="1169988" y="829202"/>
                  <a:pt x="1276350" y="718077"/>
                </a:cubicBezTo>
                <a:cubicBezTo>
                  <a:pt x="1382712" y="606952"/>
                  <a:pt x="1431925" y="427564"/>
                  <a:pt x="1514475" y="308502"/>
                </a:cubicBezTo>
                <a:cubicBezTo>
                  <a:pt x="1597025" y="189439"/>
                  <a:pt x="1681163" y="-31223"/>
                  <a:pt x="1771650" y="3702"/>
                </a:cubicBezTo>
                <a:cubicBezTo>
                  <a:pt x="1862137" y="38627"/>
                  <a:pt x="1884363" y="372002"/>
                  <a:pt x="2057400" y="518052"/>
                </a:cubicBezTo>
                <a:cubicBezTo>
                  <a:pt x="2230438" y="664102"/>
                  <a:pt x="2519363" y="810152"/>
                  <a:pt x="2809875" y="880002"/>
                </a:cubicBezTo>
                <a:cubicBezTo>
                  <a:pt x="3100387" y="949852"/>
                  <a:pt x="3800475" y="937152"/>
                  <a:pt x="3800475" y="937152"/>
                </a:cubicBezTo>
                <a:lnTo>
                  <a:pt x="3800475" y="93715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417469" y="4972254"/>
            <a:ext cx="94535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362825" y="4381500"/>
            <a:ext cx="19050" cy="5907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743825" y="4972254"/>
            <a:ext cx="962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7743825" y="4381500"/>
            <a:ext cx="4762" cy="5907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372350" y="4381500"/>
            <a:ext cx="3714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360444" y="4991508"/>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743825" y="4991508"/>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626394"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779986"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933578"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081213"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234805"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388397"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537229"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690821"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844413"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999176"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152768"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3306360"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453995"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3607587"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761179"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910011"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4063603"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217195"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4374350"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4527942"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4681534"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829169"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982761"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5136353"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5285185"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5438777"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592369" y="5019484"/>
            <a:ext cx="2381" cy="31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779986" y="5619750"/>
            <a:ext cx="2984663" cy="369332"/>
          </a:xfrm>
          <a:prstGeom prst="rect">
            <a:avLst/>
          </a:prstGeom>
          <a:noFill/>
        </p:spPr>
        <p:txBody>
          <a:bodyPr wrap="none" rtlCol="0">
            <a:spAutoFit/>
          </a:bodyPr>
          <a:lstStyle/>
          <a:p>
            <a:r>
              <a:rPr lang="en-US" dirty="0" smtClean="0"/>
              <a:t>ADC: jitter, neighboring clocks</a:t>
            </a:r>
            <a:endParaRPr lang="en-US" dirty="0"/>
          </a:p>
        </p:txBody>
      </p:sp>
      <p:sp>
        <p:nvSpPr>
          <p:cNvPr id="54" name="TextBox 53"/>
          <p:cNvSpPr txBox="1"/>
          <p:nvPr/>
        </p:nvSpPr>
        <p:spPr>
          <a:xfrm>
            <a:off x="6156724" y="5481637"/>
            <a:ext cx="5528180" cy="646331"/>
          </a:xfrm>
          <a:prstGeom prst="rect">
            <a:avLst/>
          </a:prstGeom>
          <a:noFill/>
        </p:spPr>
        <p:txBody>
          <a:bodyPr wrap="none" rtlCol="0">
            <a:spAutoFit/>
          </a:bodyPr>
          <a:lstStyle/>
          <a:p>
            <a:r>
              <a:rPr lang="en-US" dirty="0" smtClean="0"/>
              <a:t>TDC: TIE, absolute time measurement;</a:t>
            </a:r>
          </a:p>
          <a:p>
            <a:r>
              <a:rPr lang="en-US" dirty="0"/>
              <a:t> </a:t>
            </a:r>
            <a:r>
              <a:rPr lang="en-US" dirty="0" smtClean="0"/>
              <a:t>         jitter, if a reference exists (the width measurement)</a:t>
            </a:r>
            <a:endParaRPr lang="en-US" dirty="0"/>
          </a:p>
        </p:txBody>
      </p:sp>
    </p:spTree>
    <p:extLst>
      <p:ext uri="{BB962C8B-B14F-4D97-AF65-F5344CB8AC3E}">
        <p14:creationId xmlns:p14="http://schemas.microsoft.com/office/powerpoint/2010/main" val="250612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959" t="14770" r="16574" b="6033"/>
          <a:stretch/>
        </p:blipFill>
        <p:spPr>
          <a:xfrm>
            <a:off x="8948289" y="4379986"/>
            <a:ext cx="2306320" cy="1746372"/>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959" t="14770" r="16574" b="6033"/>
          <a:stretch/>
        </p:blipFill>
        <p:spPr>
          <a:xfrm>
            <a:off x="8110471" y="4262572"/>
            <a:ext cx="2306320" cy="1746372"/>
          </a:xfrm>
          <a:prstGeom prst="rect">
            <a:avLst/>
          </a:prstGeom>
        </p:spPr>
      </p:pic>
      <p:sp>
        <p:nvSpPr>
          <p:cNvPr id="4" name="TextBox 3"/>
          <p:cNvSpPr txBox="1"/>
          <p:nvPr/>
        </p:nvSpPr>
        <p:spPr>
          <a:xfrm>
            <a:off x="773652" y="298539"/>
            <a:ext cx="6365845" cy="523220"/>
          </a:xfrm>
          <a:prstGeom prst="rect">
            <a:avLst/>
          </a:prstGeom>
          <a:noFill/>
        </p:spPr>
        <p:txBody>
          <a:bodyPr wrap="none" rtlCol="0">
            <a:spAutoFit/>
          </a:bodyPr>
          <a:lstStyle/>
          <a:p>
            <a:r>
              <a:rPr lang="en-US" sz="2800" dirty="0"/>
              <a:t>2</a:t>
            </a:r>
            <a:r>
              <a:rPr lang="en-US" sz="2800" dirty="0" smtClean="0"/>
              <a:t>. JLAB 12GeV </a:t>
            </a:r>
            <a:r>
              <a:rPr lang="en-US" sz="2800" dirty="0" err="1" smtClean="0"/>
              <a:t>Trg</a:t>
            </a:r>
            <a:r>
              <a:rPr lang="en-US" sz="2800" dirty="0" smtClean="0"/>
              <a:t>/</a:t>
            </a:r>
            <a:r>
              <a:rPr lang="en-US" sz="2800" dirty="0" err="1" smtClean="0"/>
              <a:t>Clk</a:t>
            </a:r>
            <a:r>
              <a:rPr lang="en-US" sz="2800" dirty="0" smtClean="0"/>
              <a:t>/Sync/Busy overview</a:t>
            </a:r>
            <a:endParaRPr lang="en-US" sz="28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79" t="6520" r="13407" b="7619"/>
          <a:stretch/>
        </p:blipFill>
        <p:spPr>
          <a:xfrm>
            <a:off x="7353551" y="567116"/>
            <a:ext cx="2661920" cy="1999853"/>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959" t="14770" r="16574" b="6033"/>
          <a:stretch/>
        </p:blipFill>
        <p:spPr>
          <a:xfrm>
            <a:off x="7130031" y="4145158"/>
            <a:ext cx="2306320" cy="1746372"/>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959" t="14770" r="16574" b="6033"/>
          <a:stretch/>
        </p:blipFill>
        <p:spPr>
          <a:xfrm>
            <a:off x="6197851" y="4027744"/>
            <a:ext cx="2306320" cy="1746372"/>
          </a:xfrm>
          <a:prstGeom prst="rect">
            <a:avLst/>
          </a:prstGeom>
        </p:spPr>
      </p:pic>
      <p:sp>
        <p:nvSpPr>
          <p:cNvPr id="8" name="Freeform 7"/>
          <p:cNvSpPr/>
          <p:nvPr/>
        </p:nvSpPr>
        <p:spPr>
          <a:xfrm>
            <a:off x="7070463" y="2031770"/>
            <a:ext cx="1631757" cy="2462100"/>
          </a:xfrm>
          <a:custGeom>
            <a:avLst/>
            <a:gdLst>
              <a:gd name="connsiteX0" fmla="*/ 310076 w 1631757"/>
              <a:gd name="connsiteY0" fmla="*/ 87286 h 2462100"/>
              <a:gd name="connsiteX1" fmla="*/ 205301 w 1631757"/>
              <a:gd name="connsiteY1" fmla="*/ 6324 h 2462100"/>
              <a:gd name="connsiteX2" fmla="*/ 513 w 1631757"/>
              <a:gd name="connsiteY2" fmla="*/ 96811 h 2462100"/>
              <a:gd name="connsiteX3" fmla="*/ 167201 w 1631757"/>
              <a:gd name="connsiteY3" fmla="*/ 815949 h 2462100"/>
              <a:gd name="connsiteX4" fmla="*/ 724413 w 1631757"/>
              <a:gd name="connsiteY4" fmla="*/ 1249336 h 2462100"/>
              <a:gd name="connsiteX5" fmla="*/ 1595951 w 1631757"/>
              <a:gd name="connsiteY5" fmla="*/ 2273274 h 2462100"/>
              <a:gd name="connsiteX6" fmla="*/ 1381638 w 1631757"/>
              <a:gd name="connsiteY6" fmla="*/ 2459011 h 24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1757" h="2462100">
                <a:moveTo>
                  <a:pt x="310076" y="87286"/>
                </a:moveTo>
                <a:cubicBezTo>
                  <a:pt x="283485" y="46011"/>
                  <a:pt x="256895" y="4737"/>
                  <a:pt x="205301" y="6324"/>
                </a:cubicBezTo>
                <a:cubicBezTo>
                  <a:pt x="153707" y="7911"/>
                  <a:pt x="6863" y="-38126"/>
                  <a:pt x="513" y="96811"/>
                </a:cubicBezTo>
                <a:cubicBezTo>
                  <a:pt x="-5837" y="231748"/>
                  <a:pt x="46551" y="623862"/>
                  <a:pt x="167201" y="815949"/>
                </a:cubicBezTo>
                <a:cubicBezTo>
                  <a:pt x="287851" y="1008036"/>
                  <a:pt x="486288" y="1006449"/>
                  <a:pt x="724413" y="1249336"/>
                </a:cubicBezTo>
                <a:cubicBezTo>
                  <a:pt x="962538" y="1492223"/>
                  <a:pt x="1486414" y="2071662"/>
                  <a:pt x="1595951" y="2273274"/>
                </a:cubicBezTo>
                <a:cubicBezTo>
                  <a:pt x="1705489" y="2474887"/>
                  <a:pt x="1543563" y="2466949"/>
                  <a:pt x="1381638" y="24590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9409364" y="2146157"/>
            <a:ext cx="815242" cy="2468449"/>
          </a:xfrm>
          <a:custGeom>
            <a:avLst/>
            <a:gdLst>
              <a:gd name="connsiteX0" fmla="*/ 576262 w 815242"/>
              <a:gd name="connsiteY0" fmla="*/ 82437 h 2468449"/>
              <a:gd name="connsiteX1" fmla="*/ 638175 w 815242"/>
              <a:gd name="connsiteY1" fmla="*/ 1474 h 2468449"/>
              <a:gd name="connsiteX2" fmla="*/ 814387 w 815242"/>
              <a:gd name="connsiteY2" fmla="*/ 144349 h 2468449"/>
              <a:gd name="connsiteX3" fmla="*/ 557212 w 815242"/>
              <a:gd name="connsiteY3" fmla="*/ 677749 h 2468449"/>
              <a:gd name="connsiteX4" fmla="*/ 276225 w 815242"/>
              <a:gd name="connsiteY4" fmla="*/ 1811224 h 2468449"/>
              <a:gd name="connsiteX5" fmla="*/ 147637 w 815242"/>
              <a:gd name="connsiteY5" fmla="*/ 2335099 h 2468449"/>
              <a:gd name="connsiteX6" fmla="*/ 0 w 815242"/>
              <a:gd name="connsiteY6" fmla="*/ 2468449 h 246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42" h="2468449">
                <a:moveTo>
                  <a:pt x="576262" y="82437"/>
                </a:moveTo>
                <a:cubicBezTo>
                  <a:pt x="587375" y="36796"/>
                  <a:pt x="598488" y="-8845"/>
                  <a:pt x="638175" y="1474"/>
                </a:cubicBezTo>
                <a:cubicBezTo>
                  <a:pt x="677863" y="11793"/>
                  <a:pt x="827881" y="31636"/>
                  <a:pt x="814387" y="144349"/>
                </a:cubicBezTo>
                <a:cubicBezTo>
                  <a:pt x="800893" y="257062"/>
                  <a:pt x="646906" y="399937"/>
                  <a:pt x="557212" y="677749"/>
                </a:cubicBezTo>
                <a:cubicBezTo>
                  <a:pt x="467518" y="955561"/>
                  <a:pt x="344488" y="1534999"/>
                  <a:pt x="276225" y="1811224"/>
                </a:cubicBezTo>
                <a:cubicBezTo>
                  <a:pt x="207962" y="2087449"/>
                  <a:pt x="193674" y="2225562"/>
                  <a:pt x="147637" y="2335099"/>
                </a:cubicBezTo>
                <a:cubicBezTo>
                  <a:pt x="101600" y="2444636"/>
                  <a:pt x="50800" y="2456542"/>
                  <a:pt x="0" y="24684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9980864" y="1972590"/>
            <a:ext cx="718677" cy="2765274"/>
          </a:xfrm>
          <a:custGeom>
            <a:avLst/>
            <a:gdLst>
              <a:gd name="connsiteX0" fmla="*/ 0 w 718677"/>
              <a:gd name="connsiteY0" fmla="*/ 117891 h 2765274"/>
              <a:gd name="connsiteX1" fmla="*/ 109537 w 718677"/>
              <a:gd name="connsiteY1" fmla="*/ 22641 h 2765274"/>
              <a:gd name="connsiteX2" fmla="*/ 361950 w 718677"/>
              <a:gd name="connsiteY2" fmla="*/ 127416 h 2765274"/>
              <a:gd name="connsiteX3" fmla="*/ 690562 w 718677"/>
              <a:gd name="connsiteY3" fmla="*/ 1232316 h 2765274"/>
              <a:gd name="connsiteX4" fmla="*/ 681037 w 718677"/>
              <a:gd name="connsiteY4" fmla="*/ 2489616 h 2765274"/>
              <a:gd name="connsiteX5" fmla="*/ 514350 w 718677"/>
              <a:gd name="connsiteY5" fmla="*/ 2732504 h 2765274"/>
              <a:gd name="connsiteX6" fmla="*/ 419100 w 718677"/>
              <a:gd name="connsiteY6" fmla="*/ 2756316 h 276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677" h="2765274">
                <a:moveTo>
                  <a:pt x="0" y="117891"/>
                </a:moveTo>
                <a:cubicBezTo>
                  <a:pt x="24606" y="69472"/>
                  <a:pt x="49212" y="21054"/>
                  <a:pt x="109537" y="22641"/>
                </a:cubicBezTo>
                <a:cubicBezTo>
                  <a:pt x="169862" y="24228"/>
                  <a:pt x="265113" y="-74197"/>
                  <a:pt x="361950" y="127416"/>
                </a:cubicBezTo>
                <a:cubicBezTo>
                  <a:pt x="458788" y="329029"/>
                  <a:pt x="637381" y="838616"/>
                  <a:pt x="690562" y="1232316"/>
                </a:cubicBezTo>
                <a:cubicBezTo>
                  <a:pt x="743743" y="1626016"/>
                  <a:pt x="710406" y="2239585"/>
                  <a:pt x="681037" y="2489616"/>
                </a:cubicBezTo>
                <a:cubicBezTo>
                  <a:pt x="651668" y="2739647"/>
                  <a:pt x="558006" y="2688054"/>
                  <a:pt x="514350" y="2732504"/>
                </a:cubicBezTo>
                <a:cubicBezTo>
                  <a:pt x="470694" y="2776954"/>
                  <a:pt x="444897" y="2766635"/>
                  <a:pt x="419100" y="275631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9985626" y="1814225"/>
            <a:ext cx="1550304" cy="3038506"/>
          </a:xfrm>
          <a:custGeom>
            <a:avLst/>
            <a:gdLst>
              <a:gd name="connsiteX0" fmla="*/ 0 w 1550304"/>
              <a:gd name="connsiteY0" fmla="*/ 57181 h 3038506"/>
              <a:gd name="connsiteX1" fmla="*/ 133350 w 1550304"/>
              <a:gd name="connsiteY1" fmla="*/ 31 h 3038506"/>
              <a:gd name="connsiteX2" fmla="*/ 490538 w 1550304"/>
              <a:gd name="connsiteY2" fmla="*/ 52419 h 3038506"/>
              <a:gd name="connsiteX3" fmla="*/ 852488 w 1550304"/>
              <a:gd name="connsiteY3" fmla="*/ 233394 h 3038506"/>
              <a:gd name="connsiteX4" fmla="*/ 1395413 w 1550304"/>
              <a:gd name="connsiteY4" fmla="*/ 1262094 h 3038506"/>
              <a:gd name="connsiteX5" fmla="*/ 1543050 w 1550304"/>
              <a:gd name="connsiteY5" fmla="*/ 2714656 h 3038506"/>
              <a:gd name="connsiteX6" fmla="*/ 1219200 w 1550304"/>
              <a:gd name="connsiteY6" fmla="*/ 3038506 h 303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304" h="3038506">
                <a:moveTo>
                  <a:pt x="0" y="57181"/>
                </a:moveTo>
                <a:cubicBezTo>
                  <a:pt x="25797" y="29003"/>
                  <a:pt x="51594" y="825"/>
                  <a:pt x="133350" y="31"/>
                </a:cubicBezTo>
                <a:cubicBezTo>
                  <a:pt x="215106" y="-763"/>
                  <a:pt x="370682" y="13525"/>
                  <a:pt x="490538" y="52419"/>
                </a:cubicBezTo>
                <a:cubicBezTo>
                  <a:pt x="610394" y="91313"/>
                  <a:pt x="701676" y="31782"/>
                  <a:pt x="852488" y="233394"/>
                </a:cubicBezTo>
                <a:cubicBezTo>
                  <a:pt x="1003300" y="435006"/>
                  <a:pt x="1280319" y="848550"/>
                  <a:pt x="1395413" y="1262094"/>
                </a:cubicBezTo>
                <a:cubicBezTo>
                  <a:pt x="1510507" y="1675638"/>
                  <a:pt x="1572419" y="2418587"/>
                  <a:pt x="1543050" y="2714656"/>
                </a:cubicBezTo>
                <a:cubicBezTo>
                  <a:pt x="1513681" y="3010725"/>
                  <a:pt x="1366440" y="3024615"/>
                  <a:pt x="1219200" y="30385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110471" y="3338256"/>
            <a:ext cx="1298893" cy="762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53848" y="3019699"/>
            <a:ext cx="534121" cy="369332"/>
          </a:xfrm>
          <a:prstGeom prst="rect">
            <a:avLst/>
          </a:prstGeom>
          <a:noFill/>
        </p:spPr>
        <p:txBody>
          <a:bodyPr wrap="none" rtlCol="0">
            <a:spAutoFit/>
          </a:bodyPr>
          <a:lstStyle/>
          <a:p>
            <a:r>
              <a:rPr lang="en-US" dirty="0" smtClean="0"/>
              <a:t>~60</a:t>
            </a:r>
            <a:endParaRPr lang="en-US" dirty="0"/>
          </a:p>
        </p:txBody>
      </p:sp>
      <p:cxnSp>
        <p:nvCxnSpPr>
          <p:cNvPr id="14" name="Straight Arrow Connector 13"/>
          <p:cNvCxnSpPr/>
          <p:nvPr/>
        </p:nvCxnSpPr>
        <p:spPr>
          <a:xfrm>
            <a:off x="1457369" y="1936668"/>
            <a:ext cx="2768242" cy="2154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457369" y="3073318"/>
            <a:ext cx="2724106" cy="0"/>
          </a:xfrm>
          <a:prstGeom prst="straightConnector1">
            <a:avLst/>
          </a:prstGeom>
          <a:ln w="127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37625" y="1637858"/>
            <a:ext cx="2502095" cy="369332"/>
          </a:xfrm>
          <a:prstGeom prst="rect">
            <a:avLst/>
          </a:prstGeom>
          <a:noFill/>
        </p:spPr>
        <p:txBody>
          <a:bodyPr wrap="none" rtlCol="0">
            <a:spAutoFit/>
          </a:bodyPr>
          <a:lstStyle/>
          <a:p>
            <a:r>
              <a:rPr lang="en-US" dirty="0" smtClean="0">
                <a:solidFill>
                  <a:srgbClr val="FF0000"/>
                </a:solidFill>
              </a:rPr>
              <a:t>Trigger etc. </a:t>
            </a:r>
            <a:r>
              <a:rPr lang="en-US" sz="1200" dirty="0" smtClean="0">
                <a:solidFill>
                  <a:srgbClr val="FF0000"/>
                </a:solidFill>
              </a:rPr>
              <a:t>(16-bit @62.5MHz</a:t>
            </a:r>
            <a:r>
              <a:rPr lang="en-US" sz="1400" dirty="0" smtClean="0">
                <a:solidFill>
                  <a:srgbClr val="FF0000"/>
                </a:solidFill>
              </a:rPr>
              <a:t>)</a:t>
            </a:r>
            <a:endParaRPr lang="en-US" sz="1400" dirty="0">
              <a:solidFill>
                <a:srgbClr val="FF0000"/>
              </a:solidFill>
            </a:endParaRPr>
          </a:p>
        </p:txBody>
      </p:sp>
      <p:cxnSp>
        <p:nvCxnSpPr>
          <p:cNvPr id="17" name="Straight Arrow Connector 16"/>
          <p:cNvCxnSpPr/>
          <p:nvPr/>
        </p:nvCxnSpPr>
        <p:spPr>
          <a:xfrm>
            <a:off x="1462131" y="2191581"/>
            <a:ext cx="2763480" cy="1504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539765" y="1907694"/>
            <a:ext cx="1354858" cy="369332"/>
          </a:xfrm>
          <a:prstGeom prst="rect">
            <a:avLst/>
          </a:prstGeom>
          <a:noFill/>
        </p:spPr>
        <p:txBody>
          <a:bodyPr wrap="none" rtlCol="0">
            <a:spAutoFit/>
          </a:bodyPr>
          <a:lstStyle/>
          <a:p>
            <a:r>
              <a:rPr lang="en-US" dirty="0" smtClean="0">
                <a:solidFill>
                  <a:srgbClr val="FF0000"/>
                </a:solidFill>
              </a:rPr>
              <a:t>Clock </a:t>
            </a:r>
            <a:r>
              <a:rPr lang="en-US" sz="1200" dirty="0" smtClean="0">
                <a:solidFill>
                  <a:srgbClr val="FF0000"/>
                </a:solidFill>
              </a:rPr>
              <a:t>(250MHz)</a:t>
            </a:r>
            <a:endParaRPr lang="en-US" sz="1200" dirty="0">
              <a:solidFill>
                <a:srgbClr val="FF0000"/>
              </a:solidFill>
            </a:endParaRPr>
          </a:p>
        </p:txBody>
      </p:sp>
      <p:cxnSp>
        <p:nvCxnSpPr>
          <p:cNvPr id="19" name="Straight Arrow Connector 18"/>
          <p:cNvCxnSpPr/>
          <p:nvPr/>
        </p:nvCxnSpPr>
        <p:spPr>
          <a:xfrm flipV="1">
            <a:off x="1457369" y="2457450"/>
            <a:ext cx="2768242" cy="17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554452" y="2164910"/>
            <a:ext cx="2078326" cy="369332"/>
          </a:xfrm>
          <a:prstGeom prst="rect">
            <a:avLst/>
          </a:prstGeom>
          <a:noFill/>
        </p:spPr>
        <p:txBody>
          <a:bodyPr wrap="none" rtlCol="0">
            <a:spAutoFit/>
          </a:bodyPr>
          <a:lstStyle/>
          <a:p>
            <a:r>
              <a:rPr lang="en-US" dirty="0" smtClean="0">
                <a:solidFill>
                  <a:srgbClr val="FF0000"/>
                </a:solidFill>
              </a:rPr>
              <a:t>Sync </a:t>
            </a:r>
            <a:r>
              <a:rPr lang="en-US" sz="1200" dirty="0" smtClean="0">
                <a:solidFill>
                  <a:srgbClr val="FF0000"/>
                </a:solidFill>
              </a:rPr>
              <a:t>(Manchester Encoded)</a:t>
            </a:r>
            <a:endParaRPr lang="en-US" sz="1200" dirty="0">
              <a:solidFill>
                <a:srgbClr val="FF0000"/>
              </a:solidFill>
            </a:endParaRPr>
          </a:p>
        </p:txBody>
      </p:sp>
      <p:cxnSp>
        <p:nvCxnSpPr>
          <p:cNvPr id="21" name="Straight Arrow Connector 20"/>
          <p:cNvCxnSpPr/>
          <p:nvPr/>
        </p:nvCxnSpPr>
        <p:spPr>
          <a:xfrm>
            <a:off x="1457369" y="2712329"/>
            <a:ext cx="2768242" cy="1978"/>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52877" y="2429792"/>
            <a:ext cx="2611741" cy="646331"/>
          </a:xfrm>
          <a:prstGeom prst="rect">
            <a:avLst/>
          </a:prstGeom>
          <a:noFill/>
        </p:spPr>
        <p:txBody>
          <a:bodyPr wrap="none" rtlCol="0">
            <a:spAutoFit/>
          </a:bodyPr>
          <a:lstStyle/>
          <a:p>
            <a:r>
              <a:rPr lang="en-US" dirty="0" err="1" smtClean="0">
                <a:solidFill>
                  <a:schemeClr val="accent6">
                    <a:lumMod val="50000"/>
                  </a:schemeClr>
                </a:solidFill>
              </a:rPr>
              <a:t>FiberMeas</a:t>
            </a:r>
            <a:r>
              <a:rPr lang="en-US" sz="1200" dirty="0">
                <a:solidFill>
                  <a:schemeClr val="accent6">
                    <a:lumMod val="50000"/>
                  </a:schemeClr>
                </a:solidFill>
              </a:rPr>
              <a:t>(Manchester Encoded</a:t>
            </a:r>
            <a:r>
              <a:rPr lang="en-US" sz="1400" dirty="0">
                <a:solidFill>
                  <a:schemeClr val="accent6">
                    <a:lumMod val="50000"/>
                  </a:schemeClr>
                </a:solidFill>
              </a:rPr>
              <a:t>)</a:t>
            </a:r>
            <a:endParaRPr lang="en-US" dirty="0">
              <a:solidFill>
                <a:schemeClr val="accent6">
                  <a:lumMod val="50000"/>
                </a:schemeClr>
              </a:solidFill>
            </a:endParaRPr>
          </a:p>
          <a:p>
            <a:endParaRPr lang="en-US" dirty="0">
              <a:solidFill>
                <a:schemeClr val="accent6">
                  <a:lumMod val="50000"/>
                </a:schemeClr>
              </a:solidFill>
            </a:endParaRPr>
          </a:p>
        </p:txBody>
      </p:sp>
      <p:sp>
        <p:nvSpPr>
          <p:cNvPr id="23" name="TextBox 22"/>
          <p:cNvSpPr txBox="1"/>
          <p:nvPr/>
        </p:nvSpPr>
        <p:spPr>
          <a:xfrm>
            <a:off x="1718276" y="2784084"/>
            <a:ext cx="1173719" cy="369332"/>
          </a:xfrm>
          <a:prstGeom prst="rect">
            <a:avLst/>
          </a:prstGeom>
          <a:noFill/>
        </p:spPr>
        <p:txBody>
          <a:bodyPr wrap="none" rtlCol="0">
            <a:spAutoFit/>
          </a:bodyPr>
          <a:lstStyle/>
          <a:p>
            <a:r>
              <a:rPr lang="en-US" dirty="0" err="1" smtClean="0">
                <a:solidFill>
                  <a:schemeClr val="accent6">
                    <a:lumMod val="50000"/>
                  </a:schemeClr>
                </a:solidFill>
              </a:rPr>
              <a:t>FiberMeas</a:t>
            </a:r>
            <a:endParaRPr lang="en-US" sz="1200" dirty="0">
              <a:solidFill>
                <a:schemeClr val="accent6">
                  <a:lumMod val="50000"/>
                </a:schemeClr>
              </a:solidFill>
            </a:endParaRPr>
          </a:p>
        </p:txBody>
      </p:sp>
      <p:cxnSp>
        <p:nvCxnSpPr>
          <p:cNvPr id="24" name="Straight Arrow Connector 23"/>
          <p:cNvCxnSpPr/>
          <p:nvPr/>
        </p:nvCxnSpPr>
        <p:spPr>
          <a:xfrm flipV="1">
            <a:off x="1457369" y="3333478"/>
            <a:ext cx="2724106" cy="436"/>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704154" y="3058336"/>
            <a:ext cx="1096775" cy="369332"/>
          </a:xfrm>
          <a:prstGeom prst="rect">
            <a:avLst/>
          </a:prstGeom>
          <a:noFill/>
        </p:spPr>
        <p:txBody>
          <a:bodyPr wrap="none" rtlCol="0">
            <a:spAutoFit/>
          </a:bodyPr>
          <a:lstStyle/>
          <a:p>
            <a:r>
              <a:rPr lang="en-US" dirty="0" err="1" smtClean="0">
                <a:solidFill>
                  <a:schemeClr val="accent1">
                    <a:lumMod val="75000"/>
                  </a:schemeClr>
                </a:solidFill>
              </a:rPr>
              <a:t>Not_used</a:t>
            </a:r>
            <a:endParaRPr lang="en-US" dirty="0">
              <a:solidFill>
                <a:schemeClr val="accent1">
                  <a:lumMod val="75000"/>
                </a:schemeClr>
              </a:solidFill>
            </a:endParaRPr>
          </a:p>
        </p:txBody>
      </p:sp>
      <p:cxnSp>
        <p:nvCxnSpPr>
          <p:cNvPr id="26" name="Straight Arrow Connector 25"/>
          <p:cNvCxnSpPr/>
          <p:nvPr/>
        </p:nvCxnSpPr>
        <p:spPr>
          <a:xfrm flipV="1">
            <a:off x="1457369" y="3556000"/>
            <a:ext cx="2724106" cy="12662"/>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685001" y="3261054"/>
            <a:ext cx="1096775" cy="369332"/>
          </a:xfrm>
          <a:prstGeom prst="rect">
            <a:avLst/>
          </a:prstGeom>
          <a:noFill/>
        </p:spPr>
        <p:txBody>
          <a:bodyPr wrap="none" rtlCol="0">
            <a:spAutoFit/>
          </a:bodyPr>
          <a:lstStyle/>
          <a:p>
            <a:r>
              <a:rPr lang="en-US" dirty="0" err="1" smtClean="0">
                <a:solidFill>
                  <a:schemeClr val="accent1">
                    <a:lumMod val="75000"/>
                  </a:schemeClr>
                </a:solidFill>
              </a:rPr>
              <a:t>Not_used</a:t>
            </a:r>
            <a:endParaRPr lang="en-US" dirty="0">
              <a:solidFill>
                <a:schemeClr val="accent1">
                  <a:lumMod val="75000"/>
                </a:schemeClr>
              </a:solidFill>
            </a:endParaRPr>
          </a:p>
        </p:txBody>
      </p:sp>
      <p:cxnSp>
        <p:nvCxnSpPr>
          <p:cNvPr id="28" name="Straight Arrow Connector 27"/>
          <p:cNvCxnSpPr/>
          <p:nvPr/>
        </p:nvCxnSpPr>
        <p:spPr>
          <a:xfrm>
            <a:off x="1457369" y="3818504"/>
            <a:ext cx="2724106" cy="4196"/>
          </a:xfrm>
          <a:prstGeom prst="straightConnector1">
            <a:avLst/>
          </a:prstGeom>
          <a:ln w="127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672796" y="3500793"/>
            <a:ext cx="2552815" cy="369332"/>
          </a:xfrm>
          <a:prstGeom prst="rect">
            <a:avLst/>
          </a:prstGeom>
          <a:noFill/>
        </p:spPr>
        <p:txBody>
          <a:bodyPr wrap="none" rtlCol="0">
            <a:spAutoFit/>
          </a:bodyPr>
          <a:lstStyle/>
          <a:p>
            <a:r>
              <a:rPr lang="en-US" dirty="0" smtClean="0">
                <a:solidFill>
                  <a:srgbClr val="002060"/>
                </a:solidFill>
              </a:rPr>
              <a:t>Acknowledgements/Busy</a:t>
            </a:r>
            <a:endParaRPr lang="en-US" dirty="0">
              <a:solidFill>
                <a:srgbClr val="002060"/>
              </a:solidFill>
            </a:endParaRPr>
          </a:p>
        </p:txBody>
      </p:sp>
      <p:sp>
        <p:nvSpPr>
          <p:cNvPr id="30" name="Freeform 29"/>
          <p:cNvSpPr/>
          <p:nvPr/>
        </p:nvSpPr>
        <p:spPr>
          <a:xfrm>
            <a:off x="1356667" y="2714307"/>
            <a:ext cx="167377" cy="359011"/>
          </a:xfrm>
          <a:custGeom>
            <a:avLst/>
            <a:gdLst>
              <a:gd name="connsiteX0" fmla="*/ 110227 w 167377"/>
              <a:gd name="connsiteY0" fmla="*/ 594 h 372005"/>
              <a:gd name="connsiteX1" fmla="*/ 31646 w 167377"/>
              <a:gd name="connsiteY1" fmla="*/ 26788 h 372005"/>
              <a:gd name="connsiteX2" fmla="*/ 690 w 167377"/>
              <a:gd name="connsiteY2" fmla="*/ 174425 h 372005"/>
              <a:gd name="connsiteX3" fmla="*/ 57840 w 167377"/>
              <a:gd name="connsiteY3" fmla="*/ 350638 h 372005"/>
              <a:gd name="connsiteX4" fmla="*/ 167377 w 167377"/>
              <a:gd name="connsiteY4" fmla="*/ 362544 h 372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77" h="372005">
                <a:moveTo>
                  <a:pt x="110227" y="594"/>
                </a:moveTo>
                <a:cubicBezTo>
                  <a:pt x="80064" y="-795"/>
                  <a:pt x="49902" y="-2184"/>
                  <a:pt x="31646" y="26788"/>
                </a:cubicBezTo>
                <a:cubicBezTo>
                  <a:pt x="13390" y="55760"/>
                  <a:pt x="-3676" y="120450"/>
                  <a:pt x="690" y="174425"/>
                </a:cubicBezTo>
                <a:cubicBezTo>
                  <a:pt x="5056" y="228400"/>
                  <a:pt x="30059" y="319285"/>
                  <a:pt x="57840" y="350638"/>
                </a:cubicBezTo>
                <a:cubicBezTo>
                  <a:pt x="85621" y="381991"/>
                  <a:pt x="126499" y="372267"/>
                  <a:pt x="167377" y="3625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rot="-5400000">
            <a:off x="289394" y="2660267"/>
            <a:ext cx="1773434" cy="369332"/>
          </a:xfrm>
          <a:prstGeom prst="rect">
            <a:avLst/>
          </a:prstGeom>
          <a:noFill/>
        </p:spPr>
        <p:txBody>
          <a:bodyPr wrap="none" rtlCol="0">
            <a:spAutoFit/>
          </a:bodyPr>
          <a:lstStyle/>
          <a:p>
            <a:r>
              <a:rPr lang="en-US" dirty="0" smtClean="0"/>
              <a:t>TS/TD/</a:t>
            </a:r>
            <a:r>
              <a:rPr lang="en-US" dirty="0" err="1" smtClean="0"/>
              <a:t>TI_master</a:t>
            </a:r>
            <a:endParaRPr lang="en-US" dirty="0"/>
          </a:p>
        </p:txBody>
      </p:sp>
      <p:sp>
        <p:nvSpPr>
          <p:cNvPr id="32" name="TextBox 31"/>
          <p:cNvSpPr txBox="1"/>
          <p:nvPr/>
        </p:nvSpPr>
        <p:spPr>
          <a:xfrm rot="-5400000">
            <a:off x="3727366" y="2500005"/>
            <a:ext cx="1425968" cy="369332"/>
          </a:xfrm>
          <a:prstGeom prst="rect">
            <a:avLst/>
          </a:prstGeom>
          <a:noFill/>
        </p:spPr>
        <p:txBody>
          <a:bodyPr wrap="none" rtlCol="0">
            <a:spAutoFit/>
          </a:bodyPr>
          <a:lstStyle/>
          <a:p>
            <a:r>
              <a:rPr lang="en-US" dirty="0" smtClean="0"/>
              <a:t>TI (front end)</a:t>
            </a:r>
            <a:endParaRPr lang="en-US" dirty="0"/>
          </a:p>
        </p:txBody>
      </p:sp>
      <p:sp>
        <p:nvSpPr>
          <p:cNvPr id="33" name="TextBox 32"/>
          <p:cNvSpPr txBox="1"/>
          <p:nvPr/>
        </p:nvSpPr>
        <p:spPr>
          <a:xfrm>
            <a:off x="1060554" y="1035497"/>
            <a:ext cx="2962158" cy="646331"/>
          </a:xfrm>
          <a:prstGeom prst="rect">
            <a:avLst/>
          </a:prstGeom>
          <a:noFill/>
        </p:spPr>
        <p:txBody>
          <a:bodyPr wrap="none" rtlCol="0">
            <a:spAutoFit/>
          </a:bodyPr>
          <a:lstStyle/>
          <a:p>
            <a:r>
              <a:rPr lang="en-US" dirty="0" smtClean="0"/>
              <a:t>QSFP optic transceiver</a:t>
            </a:r>
          </a:p>
          <a:p>
            <a:r>
              <a:rPr lang="en-US" dirty="0" smtClean="0"/>
              <a:t>MTP Fiber assignment (8/12):</a:t>
            </a:r>
            <a:endParaRPr lang="en-US" dirty="0"/>
          </a:p>
        </p:txBody>
      </p:sp>
      <p:cxnSp>
        <p:nvCxnSpPr>
          <p:cNvPr id="34" name="Straight Arrow Connector 33"/>
          <p:cNvCxnSpPr/>
          <p:nvPr/>
        </p:nvCxnSpPr>
        <p:spPr>
          <a:xfrm flipH="1">
            <a:off x="9773471" y="1033730"/>
            <a:ext cx="1481138" cy="1757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0759573" y="738809"/>
            <a:ext cx="401520" cy="369332"/>
          </a:xfrm>
          <a:prstGeom prst="rect">
            <a:avLst/>
          </a:prstGeom>
          <a:noFill/>
        </p:spPr>
        <p:txBody>
          <a:bodyPr wrap="none" rtlCol="0">
            <a:spAutoFit/>
          </a:bodyPr>
          <a:lstStyle/>
          <a:p>
            <a:r>
              <a:rPr lang="en-US" dirty="0" smtClean="0">
                <a:solidFill>
                  <a:srgbClr val="C00000"/>
                </a:solidFill>
              </a:rPr>
              <a:t>TS</a:t>
            </a:r>
            <a:endParaRPr lang="en-US" dirty="0">
              <a:solidFill>
                <a:srgbClr val="C00000"/>
              </a:solidFill>
            </a:endParaRPr>
          </a:p>
        </p:txBody>
      </p:sp>
      <p:cxnSp>
        <p:nvCxnSpPr>
          <p:cNvPr id="36" name="Straight Arrow Connector 35"/>
          <p:cNvCxnSpPr/>
          <p:nvPr/>
        </p:nvCxnSpPr>
        <p:spPr>
          <a:xfrm flipH="1">
            <a:off x="8809121" y="1365192"/>
            <a:ext cx="230521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0601711" y="1080419"/>
            <a:ext cx="433132" cy="369332"/>
          </a:xfrm>
          <a:prstGeom prst="rect">
            <a:avLst/>
          </a:prstGeom>
          <a:noFill/>
        </p:spPr>
        <p:txBody>
          <a:bodyPr wrap="none" rtlCol="0">
            <a:spAutoFit/>
          </a:bodyPr>
          <a:lstStyle/>
          <a:p>
            <a:r>
              <a:rPr lang="en-US" dirty="0" smtClean="0">
                <a:solidFill>
                  <a:srgbClr val="C00000"/>
                </a:solidFill>
              </a:rPr>
              <a:t>SD</a:t>
            </a:r>
            <a:endParaRPr lang="en-US" dirty="0">
              <a:solidFill>
                <a:srgbClr val="C00000"/>
              </a:solidFill>
            </a:endParaRPr>
          </a:p>
        </p:txBody>
      </p:sp>
      <p:cxnSp>
        <p:nvCxnSpPr>
          <p:cNvPr id="38" name="Straight Arrow Connector 37"/>
          <p:cNvCxnSpPr/>
          <p:nvPr/>
        </p:nvCxnSpPr>
        <p:spPr>
          <a:xfrm flipH="1">
            <a:off x="8380203" y="1651013"/>
            <a:ext cx="2898458" cy="2543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0318223" y="1365192"/>
            <a:ext cx="1088786" cy="369332"/>
          </a:xfrm>
          <a:prstGeom prst="rect">
            <a:avLst/>
          </a:prstGeom>
          <a:noFill/>
        </p:spPr>
        <p:txBody>
          <a:bodyPr wrap="square" rtlCol="0">
            <a:spAutoFit/>
          </a:bodyPr>
          <a:lstStyle/>
          <a:p>
            <a:r>
              <a:rPr lang="en-US" dirty="0" smtClean="0">
                <a:solidFill>
                  <a:srgbClr val="C00000"/>
                </a:solidFill>
              </a:rPr>
              <a:t>TD </a:t>
            </a:r>
            <a:r>
              <a:rPr lang="en-US" sz="1100" dirty="0" smtClean="0">
                <a:solidFill>
                  <a:srgbClr val="C00000"/>
                </a:solidFill>
              </a:rPr>
              <a:t>(up to 16)</a:t>
            </a:r>
            <a:endParaRPr lang="en-US" sz="1100" dirty="0">
              <a:solidFill>
                <a:srgbClr val="C00000"/>
              </a:solidFill>
            </a:endParaRPr>
          </a:p>
        </p:txBody>
      </p:sp>
      <p:cxnSp>
        <p:nvCxnSpPr>
          <p:cNvPr id="40" name="Straight Arrow Connector 39"/>
          <p:cNvCxnSpPr/>
          <p:nvPr/>
        </p:nvCxnSpPr>
        <p:spPr>
          <a:xfrm flipH="1" flipV="1">
            <a:off x="11015034" y="5012809"/>
            <a:ext cx="761292" cy="502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1419720" y="4741187"/>
            <a:ext cx="433132" cy="369332"/>
          </a:xfrm>
          <a:prstGeom prst="rect">
            <a:avLst/>
          </a:prstGeom>
          <a:noFill/>
        </p:spPr>
        <p:txBody>
          <a:bodyPr wrap="square" rtlCol="0">
            <a:spAutoFit/>
          </a:bodyPr>
          <a:lstStyle/>
          <a:p>
            <a:r>
              <a:rPr lang="en-US" dirty="0" smtClean="0">
                <a:solidFill>
                  <a:srgbClr val="C00000"/>
                </a:solidFill>
              </a:rPr>
              <a:t>TI</a:t>
            </a:r>
            <a:endParaRPr lang="en-US" dirty="0">
              <a:solidFill>
                <a:srgbClr val="C00000"/>
              </a:solidFill>
            </a:endParaRPr>
          </a:p>
        </p:txBody>
      </p:sp>
      <p:cxnSp>
        <p:nvCxnSpPr>
          <p:cNvPr id="42" name="Straight Arrow Connector 41"/>
          <p:cNvCxnSpPr/>
          <p:nvPr/>
        </p:nvCxnSpPr>
        <p:spPr>
          <a:xfrm flipV="1">
            <a:off x="6931982" y="4890832"/>
            <a:ext cx="138481" cy="116681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080376" y="6008944"/>
            <a:ext cx="2263809" cy="307777"/>
          </a:xfrm>
          <a:prstGeom prst="rect">
            <a:avLst/>
          </a:prstGeom>
          <a:noFill/>
        </p:spPr>
        <p:txBody>
          <a:bodyPr wrap="square" rtlCol="0">
            <a:spAutoFit/>
          </a:bodyPr>
          <a:lstStyle/>
          <a:p>
            <a:r>
              <a:rPr lang="en-US" sz="1400" dirty="0" err="1" smtClean="0">
                <a:solidFill>
                  <a:srgbClr val="C00000"/>
                </a:solidFill>
              </a:rPr>
              <a:t>FronEnd</a:t>
            </a:r>
            <a:r>
              <a:rPr lang="en-US" sz="1400" dirty="0" smtClean="0">
                <a:solidFill>
                  <a:srgbClr val="C00000"/>
                </a:solidFill>
              </a:rPr>
              <a:t> Readout electronics</a:t>
            </a:r>
            <a:endParaRPr lang="en-US" dirty="0">
              <a:solidFill>
                <a:srgbClr val="C00000"/>
              </a:solidFill>
            </a:endParaRPr>
          </a:p>
        </p:txBody>
      </p:sp>
      <p:sp>
        <p:nvSpPr>
          <p:cNvPr id="44" name="TextBox 43"/>
          <p:cNvSpPr txBox="1"/>
          <p:nvPr/>
        </p:nvSpPr>
        <p:spPr>
          <a:xfrm>
            <a:off x="723290" y="4171699"/>
            <a:ext cx="3775618"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Same clock for the system;</a:t>
            </a:r>
          </a:p>
          <a:p>
            <a:pPr marL="285750" indent="-285750">
              <a:buFont typeface="Arial" panose="020B0604020202020204" pitchFamily="34" charset="0"/>
              <a:buChar char="•"/>
            </a:pPr>
            <a:r>
              <a:rPr lang="en-US" dirty="0" smtClean="0"/>
              <a:t>Frontend electronics is Synced to one clock period (4 ns);</a:t>
            </a:r>
          </a:p>
          <a:p>
            <a:pPr marL="285750" indent="-285750">
              <a:buFont typeface="Arial" panose="020B0604020202020204" pitchFamily="34" charset="0"/>
              <a:buChar char="•"/>
            </a:pPr>
            <a:r>
              <a:rPr lang="en-US" dirty="0" smtClean="0"/>
              <a:t>Delay adjustment on TI to compensate for the fiber delays;</a:t>
            </a:r>
          </a:p>
          <a:p>
            <a:pPr marL="285750" indent="-285750">
              <a:buFont typeface="Arial" panose="020B0604020202020204" pitchFamily="34" charset="0"/>
              <a:buChar char="•"/>
            </a:pPr>
            <a:r>
              <a:rPr lang="en-US" dirty="0" smtClean="0"/>
              <a:t>Clock jitter: several </a:t>
            </a:r>
            <a:r>
              <a:rPr lang="en-US" dirty="0" err="1" smtClean="0"/>
              <a:t>ps</a:t>
            </a:r>
            <a:r>
              <a:rPr lang="en-US" dirty="0" smtClean="0"/>
              <a:t>;</a:t>
            </a:r>
          </a:p>
          <a:p>
            <a:pPr marL="285750" indent="-285750">
              <a:buFont typeface="Arial" panose="020B0604020202020204" pitchFamily="34" charset="0"/>
              <a:buChar char="•"/>
            </a:pPr>
            <a:r>
              <a:rPr lang="en-US" dirty="0" smtClean="0"/>
              <a:t>Clock TIE: source dependent only;</a:t>
            </a:r>
            <a:endParaRPr lang="en-US" dirty="0" smtClean="0"/>
          </a:p>
          <a:p>
            <a:pPr marL="285750" indent="-285750">
              <a:buFont typeface="Arial" panose="020B0604020202020204" pitchFamily="34" charset="0"/>
              <a:buChar char="•"/>
            </a:pPr>
            <a:r>
              <a:rPr lang="en-US" dirty="0" smtClean="0"/>
              <a:t>Board setup/control: VME</a:t>
            </a:r>
            <a:endParaRPr lang="en-US" dirty="0"/>
          </a:p>
        </p:txBody>
      </p:sp>
      <p:sp>
        <p:nvSpPr>
          <p:cNvPr id="45" name="Rectangle 44"/>
          <p:cNvSpPr/>
          <p:nvPr/>
        </p:nvSpPr>
        <p:spPr>
          <a:xfrm>
            <a:off x="4849792" y="1265085"/>
            <a:ext cx="914400" cy="411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(TS) Trigger</a:t>
            </a:r>
          </a:p>
          <a:p>
            <a:pPr algn="ctr"/>
            <a:r>
              <a:rPr lang="en-US" sz="1200" dirty="0" smtClean="0">
                <a:solidFill>
                  <a:srgbClr val="FF0000"/>
                </a:solidFill>
              </a:rPr>
              <a:t>Supervisor</a:t>
            </a:r>
            <a:endParaRPr lang="en-US" sz="1200" dirty="0">
              <a:solidFill>
                <a:srgbClr val="FF0000"/>
              </a:solidFill>
            </a:endParaRPr>
          </a:p>
        </p:txBody>
      </p:sp>
      <p:sp>
        <p:nvSpPr>
          <p:cNvPr id="48" name="Rectangle 47"/>
          <p:cNvSpPr/>
          <p:nvPr/>
        </p:nvSpPr>
        <p:spPr>
          <a:xfrm>
            <a:off x="4857861" y="2128657"/>
            <a:ext cx="914400" cy="411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(TD) Trigger</a:t>
            </a:r>
          </a:p>
          <a:p>
            <a:pPr algn="ctr"/>
            <a:r>
              <a:rPr lang="en-US" sz="1200" dirty="0" smtClean="0">
                <a:solidFill>
                  <a:srgbClr val="FF0000"/>
                </a:solidFill>
              </a:rPr>
              <a:t>Distribution</a:t>
            </a:r>
            <a:endParaRPr lang="en-US" sz="1200" dirty="0">
              <a:solidFill>
                <a:srgbClr val="FF0000"/>
              </a:solidFill>
            </a:endParaRPr>
          </a:p>
        </p:txBody>
      </p:sp>
      <p:sp>
        <p:nvSpPr>
          <p:cNvPr id="49" name="Rectangle 48"/>
          <p:cNvSpPr/>
          <p:nvPr/>
        </p:nvSpPr>
        <p:spPr>
          <a:xfrm>
            <a:off x="4852459" y="4379986"/>
            <a:ext cx="914400" cy="411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(TI) Trigger</a:t>
            </a:r>
          </a:p>
          <a:p>
            <a:pPr algn="ctr"/>
            <a:r>
              <a:rPr lang="en-US" sz="1200" dirty="0" smtClean="0">
                <a:solidFill>
                  <a:srgbClr val="FF0000"/>
                </a:solidFill>
              </a:rPr>
              <a:t>Interface</a:t>
            </a:r>
            <a:endParaRPr lang="en-US" sz="1200" dirty="0">
              <a:solidFill>
                <a:srgbClr val="FF0000"/>
              </a:solidFill>
            </a:endParaRPr>
          </a:p>
        </p:txBody>
      </p:sp>
      <p:sp>
        <p:nvSpPr>
          <p:cNvPr id="50" name="Rectangle 49"/>
          <p:cNvSpPr/>
          <p:nvPr/>
        </p:nvSpPr>
        <p:spPr>
          <a:xfrm>
            <a:off x="4857648" y="5243558"/>
            <a:ext cx="914400" cy="411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Front End</a:t>
            </a:r>
          </a:p>
          <a:p>
            <a:pPr algn="ctr"/>
            <a:r>
              <a:rPr lang="en-US" sz="1200" dirty="0" smtClean="0">
                <a:solidFill>
                  <a:srgbClr val="FF0000"/>
                </a:solidFill>
              </a:rPr>
              <a:t>TDC/ADC</a:t>
            </a:r>
            <a:endParaRPr lang="en-US" sz="1200" dirty="0">
              <a:solidFill>
                <a:srgbClr val="FF0000"/>
              </a:solidFill>
            </a:endParaRPr>
          </a:p>
        </p:txBody>
      </p:sp>
      <p:cxnSp>
        <p:nvCxnSpPr>
          <p:cNvPr id="52" name="Straight Arrow Connector 51"/>
          <p:cNvCxnSpPr>
            <a:stCxn id="45" idx="2"/>
            <a:endCxn id="48" idx="0"/>
          </p:cNvCxnSpPr>
          <p:nvPr/>
        </p:nvCxnSpPr>
        <p:spPr>
          <a:xfrm>
            <a:off x="5306992" y="1676445"/>
            <a:ext cx="8069" cy="452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210209" y="1726848"/>
            <a:ext cx="949299" cy="338554"/>
          </a:xfrm>
          <a:prstGeom prst="rect">
            <a:avLst/>
          </a:prstGeom>
          <a:noFill/>
        </p:spPr>
        <p:txBody>
          <a:bodyPr wrap="none" rtlCol="0">
            <a:spAutoFit/>
          </a:bodyPr>
          <a:lstStyle/>
          <a:p>
            <a:r>
              <a:rPr lang="en-US" sz="800" dirty="0" smtClean="0"/>
              <a:t>Signal Distribution</a:t>
            </a:r>
          </a:p>
          <a:p>
            <a:r>
              <a:rPr lang="en-US" sz="800" dirty="0" smtClean="0"/>
              <a:t>VXS backplane</a:t>
            </a:r>
            <a:endParaRPr lang="en-US" sz="800" dirty="0"/>
          </a:p>
        </p:txBody>
      </p:sp>
      <p:cxnSp>
        <p:nvCxnSpPr>
          <p:cNvPr id="55" name="Straight Arrow Connector 54"/>
          <p:cNvCxnSpPr/>
          <p:nvPr/>
        </p:nvCxnSpPr>
        <p:spPr>
          <a:xfrm>
            <a:off x="5302835" y="4793129"/>
            <a:ext cx="8069" cy="452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206052" y="4843532"/>
            <a:ext cx="949299" cy="338554"/>
          </a:xfrm>
          <a:prstGeom prst="rect">
            <a:avLst/>
          </a:prstGeom>
          <a:noFill/>
        </p:spPr>
        <p:txBody>
          <a:bodyPr wrap="none" rtlCol="0">
            <a:spAutoFit/>
          </a:bodyPr>
          <a:lstStyle/>
          <a:p>
            <a:r>
              <a:rPr lang="en-US" sz="800" dirty="0" smtClean="0"/>
              <a:t>Signal Distribution</a:t>
            </a:r>
          </a:p>
          <a:p>
            <a:r>
              <a:rPr lang="en-US" sz="800" dirty="0" smtClean="0"/>
              <a:t>VXS backplane</a:t>
            </a:r>
            <a:endParaRPr lang="en-US" sz="800" dirty="0"/>
          </a:p>
        </p:txBody>
      </p:sp>
      <p:cxnSp>
        <p:nvCxnSpPr>
          <p:cNvPr id="57" name="Straight Arrow Connector 56"/>
          <p:cNvCxnSpPr>
            <a:endCxn id="49" idx="0"/>
          </p:cNvCxnSpPr>
          <p:nvPr/>
        </p:nvCxnSpPr>
        <p:spPr>
          <a:xfrm>
            <a:off x="5302835" y="2530466"/>
            <a:ext cx="6824" cy="1849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223298" y="3005174"/>
            <a:ext cx="635110" cy="215444"/>
          </a:xfrm>
          <a:prstGeom prst="rect">
            <a:avLst/>
          </a:prstGeom>
          <a:noFill/>
        </p:spPr>
        <p:txBody>
          <a:bodyPr wrap="none" rtlCol="0">
            <a:spAutoFit/>
          </a:bodyPr>
          <a:lstStyle/>
          <a:p>
            <a:r>
              <a:rPr lang="en-US" sz="800" dirty="0" smtClean="0"/>
              <a:t>MTP fibers</a:t>
            </a:r>
            <a:endParaRPr lang="en-US" sz="800" dirty="0"/>
          </a:p>
        </p:txBody>
      </p:sp>
    </p:spTree>
    <p:extLst>
      <p:ext uri="{BB962C8B-B14F-4D97-AF65-F5344CB8AC3E}">
        <p14:creationId xmlns:p14="http://schemas.microsoft.com/office/powerpoint/2010/main" val="2134703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3652" y="298539"/>
            <a:ext cx="2795124" cy="523220"/>
          </a:xfrm>
          <a:prstGeom prst="rect">
            <a:avLst/>
          </a:prstGeom>
          <a:noFill/>
        </p:spPr>
        <p:txBody>
          <a:bodyPr wrap="none" rtlCol="0">
            <a:spAutoFit/>
          </a:bodyPr>
          <a:lstStyle/>
          <a:p>
            <a:r>
              <a:rPr lang="en-US" sz="2800" dirty="0" smtClean="0"/>
              <a:t>3. Existing Studies</a:t>
            </a:r>
            <a:endParaRPr lang="en-US" sz="2800" dirty="0"/>
          </a:p>
        </p:txBody>
      </p:sp>
      <p:sp>
        <p:nvSpPr>
          <p:cNvPr id="59" name="TextBox 58"/>
          <p:cNvSpPr txBox="1"/>
          <p:nvPr/>
        </p:nvSpPr>
        <p:spPr>
          <a:xfrm>
            <a:off x="840511" y="953487"/>
            <a:ext cx="6084349" cy="923330"/>
          </a:xfrm>
          <a:prstGeom prst="rect">
            <a:avLst/>
          </a:prstGeom>
          <a:noFill/>
        </p:spPr>
        <p:txBody>
          <a:bodyPr wrap="square" rtlCol="0">
            <a:spAutoFit/>
          </a:bodyPr>
          <a:lstStyle/>
          <a:p>
            <a:r>
              <a:rPr lang="en-US" dirty="0" smtClean="0"/>
              <a:t>3.1  Clock recovery from </a:t>
            </a:r>
            <a:r>
              <a:rPr lang="en-US" dirty="0" err="1" smtClean="0"/>
              <a:t>SerDes</a:t>
            </a:r>
            <a:r>
              <a:rPr lang="en-US" dirty="0" smtClean="0"/>
              <a:t>  </a:t>
            </a:r>
          </a:p>
          <a:p>
            <a:pPr lvl="1"/>
            <a:r>
              <a:rPr lang="en-US" dirty="0" smtClean="0"/>
              <a:t>Xilinx MGT recovered clock: jitter ~</a:t>
            </a:r>
            <a:r>
              <a:rPr lang="en-US" dirty="0" err="1" smtClean="0"/>
              <a:t>ps</a:t>
            </a:r>
            <a:r>
              <a:rPr lang="en-US" dirty="0" smtClean="0"/>
              <a:t>, but TIE ~ 100ps.  </a:t>
            </a:r>
          </a:p>
          <a:p>
            <a:pPr lvl="1"/>
            <a:r>
              <a:rPr lang="en-US" dirty="0" smtClean="0"/>
              <a:t>Good enough for ADC, but not for TDC</a:t>
            </a:r>
            <a:endParaRPr lang="en-US" dirty="0"/>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715" y="367496"/>
            <a:ext cx="4333029" cy="3274732"/>
          </a:xfrm>
          <a:prstGeom prst="rect">
            <a:avLst/>
          </a:prstGeom>
        </p:spPr>
      </p:pic>
      <p:sp>
        <p:nvSpPr>
          <p:cNvPr id="19" name="TextBox 18"/>
          <p:cNvSpPr txBox="1"/>
          <p:nvPr/>
        </p:nvSpPr>
        <p:spPr>
          <a:xfrm>
            <a:off x="6488006" y="1555914"/>
            <a:ext cx="1023866" cy="1200329"/>
          </a:xfrm>
          <a:prstGeom prst="rect">
            <a:avLst/>
          </a:prstGeom>
          <a:noFill/>
        </p:spPr>
        <p:txBody>
          <a:bodyPr wrap="square" rtlCol="0">
            <a:spAutoFit/>
          </a:bodyPr>
          <a:lstStyle/>
          <a:p>
            <a:r>
              <a:rPr lang="en-US" dirty="0" smtClean="0"/>
              <a:t>A typical clock recovery circuit</a:t>
            </a:r>
            <a:endParaRPr lang="en-US" dirty="0"/>
          </a:p>
        </p:txBody>
      </p:sp>
      <p:sp>
        <p:nvSpPr>
          <p:cNvPr id="20" name="TextBox 19"/>
          <p:cNvSpPr txBox="1"/>
          <p:nvPr/>
        </p:nvSpPr>
        <p:spPr>
          <a:xfrm>
            <a:off x="841846" y="2156078"/>
            <a:ext cx="5530379" cy="1200329"/>
          </a:xfrm>
          <a:prstGeom prst="rect">
            <a:avLst/>
          </a:prstGeom>
          <a:noFill/>
        </p:spPr>
        <p:txBody>
          <a:bodyPr wrap="square" rtlCol="0">
            <a:spAutoFit/>
          </a:bodyPr>
          <a:lstStyle/>
          <a:p>
            <a:r>
              <a:rPr lang="en-US" dirty="0" smtClean="0"/>
              <a:t>3.2 White Rabbit Network</a:t>
            </a:r>
          </a:p>
          <a:p>
            <a:pPr lvl="1"/>
            <a:r>
              <a:rPr lang="en-US" dirty="0" smtClean="0"/>
              <a:t>Based on </a:t>
            </a:r>
            <a:r>
              <a:rPr lang="en-US" dirty="0" err="1" smtClean="0"/>
              <a:t>Etherment</a:t>
            </a:r>
            <a:r>
              <a:rPr lang="en-US" dirty="0" smtClean="0"/>
              <a:t> PTP, and Sync Ethernet (1 Gbe)</a:t>
            </a:r>
          </a:p>
          <a:p>
            <a:pPr lvl="1"/>
            <a:r>
              <a:rPr lang="en-US" dirty="0" smtClean="0"/>
              <a:t>Jitter ~</a:t>
            </a:r>
            <a:r>
              <a:rPr lang="en-US" dirty="0" err="1" smtClean="0"/>
              <a:t>ps</a:t>
            </a:r>
            <a:r>
              <a:rPr lang="en-US" dirty="0" smtClean="0"/>
              <a:t>, but TIE is </a:t>
            </a:r>
            <a:r>
              <a:rPr lang="en-US" dirty="0" err="1" smtClean="0"/>
              <a:t>sub_ns</a:t>
            </a:r>
            <a:endParaRPr lang="en-US" dirty="0" smtClean="0"/>
          </a:p>
          <a:p>
            <a:pPr lvl="1"/>
            <a:r>
              <a:rPr lang="en-US" dirty="0" smtClean="0"/>
              <a:t>Clock is limited to 10MHz, and 125 MHz</a:t>
            </a:r>
          </a:p>
        </p:txBody>
      </p:sp>
      <p:sp>
        <p:nvSpPr>
          <p:cNvPr id="21" name="TextBox 20"/>
          <p:cNvSpPr txBox="1"/>
          <p:nvPr/>
        </p:nvSpPr>
        <p:spPr>
          <a:xfrm>
            <a:off x="835161" y="3635668"/>
            <a:ext cx="6241914" cy="923330"/>
          </a:xfrm>
          <a:prstGeom prst="rect">
            <a:avLst/>
          </a:prstGeom>
          <a:noFill/>
        </p:spPr>
        <p:txBody>
          <a:bodyPr wrap="square" rtlCol="0">
            <a:spAutoFit/>
          </a:bodyPr>
          <a:lstStyle/>
          <a:p>
            <a:r>
              <a:rPr lang="en-US" dirty="0" smtClean="0"/>
              <a:t>3.3 CERN </a:t>
            </a:r>
            <a:r>
              <a:rPr lang="en-US" dirty="0" err="1" smtClean="0"/>
              <a:t>lpGBT</a:t>
            </a:r>
            <a:endParaRPr lang="en-US" dirty="0" smtClean="0"/>
          </a:p>
          <a:p>
            <a:pPr lvl="1"/>
            <a:r>
              <a:rPr lang="en-US" dirty="0" smtClean="0"/>
              <a:t>Radiation tolerant (TID and SEU)</a:t>
            </a:r>
          </a:p>
          <a:p>
            <a:pPr lvl="1"/>
            <a:r>
              <a:rPr lang="en-US" dirty="0" smtClean="0"/>
              <a:t>But it is optimized for 40 MHz </a:t>
            </a:r>
            <a:r>
              <a:rPr lang="en-US" dirty="0" smtClean="0"/>
              <a:t>clock, and TIE ~10s </a:t>
            </a:r>
            <a:r>
              <a:rPr lang="en-US" dirty="0" err="1" smtClean="0"/>
              <a:t>ps</a:t>
            </a:r>
            <a:endParaRPr lang="en-US" dirty="0" smtClean="0"/>
          </a:p>
        </p:txBody>
      </p:sp>
    </p:spTree>
    <p:extLst>
      <p:ext uri="{BB962C8B-B14F-4D97-AF65-F5344CB8AC3E}">
        <p14:creationId xmlns:p14="http://schemas.microsoft.com/office/powerpoint/2010/main" val="4184553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7795" y="298260"/>
            <a:ext cx="5185522" cy="523220"/>
          </a:xfrm>
          <a:prstGeom prst="rect">
            <a:avLst/>
          </a:prstGeom>
          <a:noFill/>
        </p:spPr>
        <p:txBody>
          <a:bodyPr wrap="none" rtlCol="0">
            <a:spAutoFit/>
          </a:bodyPr>
          <a:lstStyle/>
          <a:p>
            <a:r>
              <a:rPr lang="en-US" sz="2800" dirty="0"/>
              <a:t>4. Proposed Clock/Control </a:t>
            </a:r>
            <a:r>
              <a:rPr lang="en-US" sz="2800" dirty="0" smtClean="0"/>
              <a:t>system:</a:t>
            </a:r>
          </a:p>
        </p:txBody>
      </p:sp>
      <p:sp>
        <p:nvSpPr>
          <p:cNvPr id="2" name="Rectangle 1"/>
          <p:cNvSpPr/>
          <p:nvPr/>
        </p:nvSpPr>
        <p:spPr>
          <a:xfrm>
            <a:off x="9235441" y="628650"/>
            <a:ext cx="1449847" cy="902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CCM</a:t>
            </a:r>
            <a:endParaRPr lang="en-US" dirty="0"/>
          </a:p>
        </p:txBody>
      </p:sp>
      <p:cxnSp>
        <p:nvCxnSpPr>
          <p:cNvPr id="6" name="Straight Arrow Connector 5"/>
          <p:cNvCxnSpPr/>
          <p:nvPr/>
        </p:nvCxnSpPr>
        <p:spPr>
          <a:xfrm>
            <a:off x="8528858" y="1438102"/>
            <a:ext cx="706582" cy="0"/>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472359" y="1162191"/>
            <a:ext cx="684803" cy="369332"/>
          </a:xfrm>
          <a:prstGeom prst="rect">
            <a:avLst/>
          </a:prstGeom>
          <a:noFill/>
        </p:spPr>
        <p:txBody>
          <a:bodyPr wrap="none" rtlCol="0">
            <a:spAutoFit/>
          </a:bodyPr>
          <a:lstStyle/>
          <a:p>
            <a:r>
              <a:rPr lang="en-US" dirty="0" smtClean="0">
                <a:solidFill>
                  <a:schemeClr val="accent6">
                    <a:lumMod val="75000"/>
                  </a:schemeClr>
                </a:solidFill>
              </a:rPr>
              <a:t>Clock</a:t>
            </a:r>
            <a:endParaRPr lang="en-US" dirty="0">
              <a:solidFill>
                <a:schemeClr val="accent6">
                  <a:lumMod val="75000"/>
                </a:schemeClr>
              </a:solidFill>
            </a:endParaRPr>
          </a:p>
        </p:txBody>
      </p:sp>
      <p:cxnSp>
        <p:nvCxnSpPr>
          <p:cNvPr id="34" name="Straight Arrow Connector 33"/>
          <p:cNvCxnSpPr/>
          <p:nvPr/>
        </p:nvCxnSpPr>
        <p:spPr>
          <a:xfrm>
            <a:off x="8528858" y="1110909"/>
            <a:ext cx="706582"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385217" y="811810"/>
            <a:ext cx="877741" cy="369332"/>
          </a:xfrm>
          <a:prstGeom prst="rect">
            <a:avLst/>
          </a:prstGeom>
          <a:noFill/>
        </p:spPr>
        <p:txBody>
          <a:bodyPr wrap="none" rtlCol="0">
            <a:spAutoFit/>
          </a:bodyPr>
          <a:lstStyle/>
          <a:p>
            <a:r>
              <a:rPr lang="en-US" dirty="0" smtClean="0">
                <a:solidFill>
                  <a:srgbClr val="7030A0"/>
                </a:solidFill>
              </a:rPr>
              <a:t>Control</a:t>
            </a:r>
            <a:endParaRPr lang="en-US" dirty="0">
              <a:solidFill>
                <a:srgbClr val="7030A0"/>
              </a:solidFill>
            </a:endParaRPr>
          </a:p>
        </p:txBody>
      </p:sp>
      <p:cxnSp>
        <p:nvCxnSpPr>
          <p:cNvPr id="36" name="Straight Arrow Connector 35"/>
          <p:cNvCxnSpPr/>
          <p:nvPr/>
        </p:nvCxnSpPr>
        <p:spPr>
          <a:xfrm>
            <a:off x="8528858" y="711900"/>
            <a:ext cx="706582" cy="0"/>
          </a:xfrm>
          <a:prstGeom prst="straightConnector1">
            <a:avLst/>
          </a:prstGeom>
          <a:ln w="254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501339" y="417551"/>
            <a:ext cx="761619" cy="369332"/>
          </a:xfrm>
          <a:prstGeom prst="rect">
            <a:avLst/>
          </a:prstGeom>
          <a:noFill/>
        </p:spPr>
        <p:txBody>
          <a:bodyPr wrap="none" rtlCol="0">
            <a:spAutoFit/>
          </a:bodyPr>
          <a:lstStyle/>
          <a:p>
            <a:r>
              <a:rPr lang="en-US" dirty="0" smtClean="0">
                <a:solidFill>
                  <a:srgbClr val="00B050"/>
                </a:solidFill>
              </a:rPr>
              <a:t>Status</a:t>
            </a:r>
            <a:endParaRPr lang="en-US" dirty="0">
              <a:solidFill>
                <a:srgbClr val="00B050"/>
              </a:solidFill>
            </a:endParaRPr>
          </a:p>
        </p:txBody>
      </p:sp>
      <p:sp>
        <p:nvSpPr>
          <p:cNvPr id="38" name="Rectangle 37"/>
          <p:cNvSpPr/>
          <p:nvPr/>
        </p:nvSpPr>
        <p:spPr>
          <a:xfrm>
            <a:off x="9316043" y="1988878"/>
            <a:ext cx="1324724"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CCD</a:t>
            </a:r>
            <a:endParaRPr lang="en-US" dirty="0"/>
          </a:p>
        </p:txBody>
      </p:sp>
      <p:sp>
        <p:nvSpPr>
          <p:cNvPr id="42" name="Rectangle 41"/>
          <p:cNvSpPr/>
          <p:nvPr/>
        </p:nvSpPr>
        <p:spPr>
          <a:xfrm>
            <a:off x="10281243" y="3035454"/>
            <a:ext cx="1324724"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CCD</a:t>
            </a:r>
            <a:endParaRPr lang="en-US" dirty="0"/>
          </a:p>
        </p:txBody>
      </p:sp>
      <p:sp>
        <p:nvSpPr>
          <p:cNvPr id="43" name="Rectangle 42"/>
          <p:cNvSpPr/>
          <p:nvPr/>
        </p:nvSpPr>
        <p:spPr>
          <a:xfrm>
            <a:off x="8261740" y="3042130"/>
            <a:ext cx="1324724"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CCD</a:t>
            </a:r>
            <a:endParaRPr lang="en-US" dirty="0"/>
          </a:p>
        </p:txBody>
      </p:sp>
      <p:sp>
        <p:nvSpPr>
          <p:cNvPr id="44" name="Rectangle 43"/>
          <p:cNvSpPr/>
          <p:nvPr/>
        </p:nvSpPr>
        <p:spPr>
          <a:xfrm>
            <a:off x="11379200" y="4082030"/>
            <a:ext cx="585245"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sp>
        <p:nvSpPr>
          <p:cNvPr id="46" name="Rectangle 45"/>
          <p:cNvSpPr/>
          <p:nvPr/>
        </p:nvSpPr>
        <p:spPr>
          <a:xfrm>
            <a:off x="10386315" y="4082030"/>
            <a:ext cx="597945"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sp>
        <p:nvSpPr>
          <p:cNvPr id="47" name="Rectangle 46"/>
          <p:cNvSpPr/>
          <p:nvPr/>
        </p:nvSpPr>
        <p:spPr>
          <a:xfrm>
            <a:off x="8915401" y="4082030"/>
            <a:ext cx="603250"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sp>
        <p:nvSpPr>
          <p:cNvPr id="48" name="Rectangle 47"/>
          <p:cNvSpPr/>
          <p:nvPr/>
        </p:nvSpPr>
        <p:spPr>
          <a:xfrm>
            <a:off x="7911057" y="4082030"/>
            <a:ext cx="585766"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sp>
        <p:nvSpPr>
          <p:cNvPr id="49" name="Rectangle 48"/>
          <p:cNvSpPr/>
          <p:nvPr/>
        </p:nvSpPr>
        <p:spPr>
          <a:xfrm>
            <a:off x="9685522" y="4082030"/>
            <a:ext cx="585766" cy="58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CCN</a:t>
            </a:r>
            <a:endParaRPr lang="en-US" dirty="0"/>
          </a:p>
        </p:txBody>
      </p:sp>
      <p:cxnSp>
        <p:nvCxnSpPr>
          <p:cNvPr id="50" name="Straight Arrow Connector 49"/>
          <p:cNvCxnSpPr>
            <a:endCxn id="42" idx="0"/>
          </p:cNvCxnSpPr>
          <p:nvPr/>
        </p:nvCxnSpPr>
        <p:spPr>
          <a:xfrm>
            <a:off x="10438088" y="2578099"/>
            <a:ext cx="505517" cy="457355"/>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49" idx="0"/>
          </p:cNvCxnSpPr>
          <p:nvPr/>
        </p:nvCxnSpPr>
        <p:spPr>
          <a:xfrm>
            <a:off x="9904915" y="2578099"/>
            <a:ext cx="73490" cy="1503931"/>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46" idx="0"/>
          </p:cNvCxnSpPr>
          <p:nvPr/>
        </p:nvCxnSpPr>
        <p:spPr>
          <a:xfrm>
            <a:off x="10495862" y="3624676"/>
            <a:ext cx="189426" cy="457354"/>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48" idx="0"/>
          </p:cNvCxnSpPr>
          <p:nvPr/>
        </p:nvCxnSpPr>
        <p:spPr>
          <a:xfrm flipH="1">
            <a:off x="8203940" y="3614640"/>
            <a:ext cx="324918" cy="467390"/>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47" idx="0"/>
          </p:cNvCxnSpPr>
          <p:nvPr/>
        </p:nvCxnSpPr>
        <p:spPr>
          <a:xfrm>
            <a:off x="9095062" y="3624676"/>
            <a:ext cx="121964" cy="457354"/>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endCxn id="44" idx="0"/>
          </p:cNvCxnSpPr>
          <p:nvPr/>
        </p:nvCxnSpPr>
        <p:spPr>
          <a:xfrm>
            <a:off x="11266465" y="3624676"/>
            <a:ext cx="405358" cy="457354"/>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43" idx="0"/>
          </p:cNvCxnSpPr>
          <p:nvPr/>
        </p:nvCxnSpPr>
        <p:spPr>
          <a:xfrm flipH="1">
            <a:off x="8924102" y="2578099"/>
            <a:ext cx="594549" cy="464031"/>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2" idx="2"/>
            <a:endCxn id="38" idx="0"/>
          </p:cNvCxnSpPr>
          <p:nvPr/>
        </p:nvCxnSpPr>
        <p:spPr>
          <a:xfrm>
            <a:off x="9960365" y="1531524"/>
            <a:ext cx="18040" cy="457354"/>
          </a:xfrm>
          <a:prstGeom prst="straightConnector1">
            <a:avLst/>
          </a:prstGeom>
          <a:ln w="222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843700" y="1438102"/>
            <a:ext cx="6080802" cy="5201424"/>
          </a:xfrm>
          <a:prstGeom prst="rect">
            <a:avLst/>
          </a:prstGeom>
          <a:noFill/>
        </p:spPr>
        <p:txBody>
          <a:bodyPr wrap="square" rtlCol="0">
            <a:spAutoFit/>
          </a:bodyPr>
          <a:lstStyle/>
          <a:p>
            <a:r>
              <a:rPr lang="en-US" sz="2000" b="1" dirty="0" smtClean="0"/>
              <a:t>CCM: </a:t>
            </a:r>
            <a:r>
              <a:rPr lang="en-US" sz="2000" b="1" dirty="0" err="1" smtClean="0"/>
              <a:t>Clock_Control_Master</a:t>
            </a:r>
            <a:r>
              <a:rPr lang="en-US" sz="2000" b="1" dirty="0" smtClean="0"/>
              <a:t> </a:t>
            </a:r>
          </a:p>
          <a:p>
            <a:pPr lvl="1"/>
            <a:r>
              <a:rPr lang="en-US" sz="2000" b="1" dirty="0" smtClean="0"/>
              <a:t>-- </a:t>
            </a:r>
            <a:r>
              <a:rPr lang="en-US" dirty="0" smtClean="0"/>
              <a:t>control encoding, status decoding.</a:t>
            </a:r>
            <a:endParaRPr lang="en-US" dirty="0"/>
          </a:p>
          <a:p>
            <a:pPr lvl="1"/>
            <a:r>
              <a:rPr lang="en-US" dirty="0" smtClean="0"/>
              <a:t>The interface for machine clock source, Data acquisition, detector control and monitor, Front end electronics.  The CCM may be a </a:t>
            </a:r>
            <a:r>
              <a:rPr lang="en-US" dirty="0" err="1" smtClean="0"/>
              <a:t>PCIe</a:t>
            </a:r>
            <a:r>
              <a:rPr lang="en-US" dirty="0" smtClean="0"/>
              <a:t> card sitting in the DAQ computer, or it may be built in on the CCD with an Ethernet connection to the DAQ computer</a:t>
            </a:r>
          </a:p>
          <a:p>
            <a:r>
              <a:rPr lang="en-US" sz="2000" b="1" dirty="0" smtClean="0"/>
              <a:t>CCD: </a:t>
            </a:r>
            <a:r>
              <a:rPr lang="en-US" sz="2000" b="1" dirty="0" err="1"/>
              <a:t>Clock_Control_Distribution</a:t>
            </a:r>
            <a:endParaRPr lang="en-US" sz="2000" b="1" dirty="0"/>
          </a:p>
          <a:p>
            <a:pPr lvl="1"/>
            <a:r>
              <a:rPr lang="en-US" dirty="0" smtClean="0"/>
              <a:t>The clock/control </a:t>
            </a:r>
            <a:r>
              <a:rPr lang="en-US" dirty="0" err="1" smtClean="0"/>
              <a:t>fanout</a:t>
            </a:r>
            <a:r>
              <a:rPr lang="en-US" dirty="0" smtClean="0"/>
              <a:t>, and status/busy accumulation.  Each CCD may have some CCM functions for the subsystem test;  The CCD can be </a:t>
            </a:r>
            <a:r>
              <a:rPr lang="en-US" dirty="0" smtClean="0"/>
              <a:t>chained </a:t>
            </a:r>
            <a:r>
              <a:rPr lang="en-US" dirty="0" smtClean="0"/>
              <a:t>for expandability.</a:t>
            </a:r>
          </a:p>
          <a:p>
            <a:r>
              <a:rPr lang="en-US" sz="2000" b="1" dirty="0" smtClean="0"/>
              <a:t>CCN:  </a:t>
            </a:r>
            <a:r>
              <a:rPr lang="en-US" sz="2000" b="1" dirty="0" err="1"/>
              <a:t>Clock_Control_Node</a:t>
            </a:r>
            <a:endParaRPr lang="en-US" sz="2000" b="1" dirty="0"/>
          </a:p>
          <a:p>
            <a:pPr lvl="1"/>
            <a:r>
              <a:rPr lang="en-US" dirty="0" smtClean="0"/>
              <a:t>-- control decoding, status encoding.</a:t>
            </a:r>
          </a:p>
          <a:p>
            <a:pPr lvl="1"/>
            <a:r>
              <a:rPr lang="en-US" dirty="0" smtClean="0"/>
              <a:t>The </a:t>
            </a:r>
            <a:r>
              <a:rPr lang="en-US" dirty="0" smtClean="0"/>
              <a:t>clock/control interface to the front end electronics. </a:t>
            </a:r>
          </a:p>
          <a:p>
            <a:pPr lvl="1"/>
            <a:r>
              <a:rPr lang="en-US" dirty="0" smtClean="0"/>
              <a:t>It will be a </a:t>
            </a:r>
            <a:r>
              <a:rPr lang="en-US" dirty="0" err="1" smtClean="0"/>
              <a:t>mezz</a:t>
            </a:r>
            <a:r>
              <a:rPr lang="en-US" dirty="0" smtClean="0"/>
              <a:t>. card </a:t>
            </a:r>
            <a:r>
              <a:rPr lang="en-US" dirty="0" smtClean="0"/>
              <a:t>with the decoded control, clock, </a:t>
            </a:r>
            <a:r>
              <a:rPr lang="en-US" dirty="0" smtClean="0"/>
              <a:t>data, monitoring, and the </a:t>
            </a:r>
            <a:r>
              <a:rPr lang="en-US" dirty="0" smtClean="0"/>
              <a:t>required power to/from </a:t>
            </a:r>
            <a:r>
              <a:rPr lang="en-US" dirty="0" smtClean="0"/>
              <a:t>the </a:t>
            </a:r>
            <a:r>
              <a:rPr lang="en-US" dirty="0" smtClean="0"/>
              <a:t>carrier board (or it can be </a:t>
            </a:r>
            <a:r>
              <a:rPr lang="en-US" dirty="0" smtClean="0"/>
              <a:t>built-in on the </a:t>
            </a:r>
            <a:r>
              <a:rPr lang="en-US" dirty="0" smtClean="0"/>
              <a:t>carrier board, where a standard QSFP connector is required)</a:t>
            </a:r>
            <a:endParaRPr lang="en-US" dirty="0"/>
          </a:p>
        </p:txBody>
      </p:sp>
      <p:cxnSp>
        <p:nvCxnSpPr>
          <p:cNvPr id="69" name="Straight Connector 68"/>
          <p:cNvCxnSpPr/>
          <p:nvPr/>
        </p:nvCxnSpPr>
        <p:spPr>
          <a:xfrm>
            <a:off x="9525849" y="2749331"/>
            <a:ext cx="298450" cy="5884"/>
          </a:xfrm>
          <a:prstGeom prst="line">
            <a:avLst/>
          </a:prstGeom>
          <a:ln w="47625">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0152338" y="2749331"/>
            <a:ext cx="298450" cy="5884"/>
          </a:xfrm>
          <a:prstGeom prst="line">
            <a:avLst/>
          </a:prstGeom>
          <a:ln w="4762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669163" y="3842451"/>
            <a:ext cx="298450" cy="5884"/>
          </a:xfrm>
          <a:prstGeom prst="line">
            <a:avLst/>
          </a:prstGeom>
          <a:ln w="4762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0909862" y="3836567"/>
            <a:ext cx="298450" cy="5884"/>
          </a:xfrm>
          <a:prstGeom prst="line">
            <a:avLst/>
          </a:prstGeom>
          <a:ln w="4762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577151" y="873132"/>
            <a:ext cx="7851637" cy="461665"/>
          </a:xfrm>
          <a:prstGeom prst="rect">
            <a:avLst/>
          </a:prstGeom>
        </p:spPr>
        <p:txBody>
          <a:bodyPr wrap="none">
            <a:spAutoFit/>
          </a:bodyPr>
          <a:lstStyle/>
          <a:p>
            <a:r>
              <a:rPr lang="en-US" sz="2400" dirty="0"/>
              <a:t>4.1 </a:t>
            </a:r>
            <a:r>
              <a:rPr lang="en-US" sz="2400" dirty="0" smtClean="0"/>
              <a:t>Dedicated CLOCK </a:t>
            </a:r>
            <a:r>
              <a:rPr lang="en-US" sz="2400" dirty="0"/>
              <a:t>distribution tree using QSFP connectors </a:t>
            </a:r>
          </a:p>
        </p:txBody>
      </p:sp>
      <p:sp>
        <p:nvSpPr>
          <p:cNvPr id="32" name="Rectangle 31"/>
          <p:cNvSpPr/>
          <p:nvPr/>
        </p:nvSpPr>
        <p:spPr>
          <a:xfrm>
            <a:off x="7568824" y="1811762"/>
            <a:ext cx="1245936" cy="50013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 Acquisition</a:t>
            </a:r>
            <a:endParaRPr lang="en-US" dirty="0"/>
          </a:p>
        </p:txBody>
      </p:sp>
      <p:cxnSp>
        <p:nvCxnSpPr>
          <p:cNvPr id="5" name="Straight Arrow Connector 4"/>
          <p:cNvCxnSpPr>
            <a:endCxn id="38" idx="1"/>
          </p:cNvCxnSpPr>
          <p:nvPr/>
        </p:nvCxnSpPr>
        <p:spPr>
          <a:xfrm>
            <a:off x="8814760" y="2261754"/>
            <a:ext cx="501283" cy="21735"/>
          </a:xfrm>
          <a:prstGeom prst="straightConnector1">
            <a:avLst/>
          </a:prstGeom>
          <a:ln w="1905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42" idx="1"/>
          </p:cNvCxnSpPr>
          <p:nvPr/>
        </p:nvCxnSpPr>
        <p:spPr>
          <a:xfrm>
            <a:off x="8145984" y="2305223"/>
            <a:ext cx="2135259" cy="1024842"/>
          </a:xfrm>
          <a:prstGeom prst="straightConnector1">
            <a:avLst/>
          </a:prstGeom>
          <a:ln w="1905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43" idx="1"/>
          </p:cNvCxnSpPr>
          <p:nvPr/>
        </p:nvCxnSpPr>
        <p:spPr>
          <a:xfrm>
            <a:off x="7786460" y="2307709"/>
            <a:ext cx="475280" cy="1029032"/>
          </a:xfrm>
          <a:prstGeom prst="straightConnector1">
            <a:avLst/>
          </a:prstGeom>
          <a:ln w="1905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979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p:cNvCxnSpPr/>
          <p:nvPr/>
        </p:nvCxnSpPr>
        <p:spPr>
          <a:xfrm>
            <a:off x="2505898" y="3217431"/>
            <a:ext cx="5780852" cy="2016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05898" y="4354080"/>
            <a:ext cx="5723702" cy="11168"/>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766248" y="2924299"/>
            <a:ext cx="4309898" cy="369332"/>
          </a:xfrm>
          <a:prstGeom prst="rect">
            <a:avLst/>
          </a:prstGeom>
          <a:noFill/>
        </p:spPr>
        <p:txBody>
          <a:bodyPr wrap="none" rtlCol="0">
            <a:spAutoFit/>
          </a:bodyPr>
          <a:lstStyle/>
          <a:p>
            <a:r>
              <a:rPr lang="en-US" dirty="0" smtClean="0">
                <a:solidFill>
                  <a:srgbClr val="FF0000"/>
                </a:solidFill>
              </a:rPr>
              <a:t>Gigabit Ethernet for CCD/CCN </a:t>
            </a:r>
            <a:r>
              <a:rPr lang="en-US" dirty="0" smtClean="0">
                <a:solidFill>
                  <a:srgbClr val="FF0000"/>
                </a:solidFill>
              </a:rPr>
              <a:t>(slow control)</a:t>
            </a:r>
            <a:endParaRPr lang="en-US" dirty="0">
              <a:solidFill>
                <a:srgbClr val="FF0000"/>
              </a:solidFill>
            </a:endParaRPr>
          </a:p>
        </p:txBody>
      </p:sp>
      <p:cxnSp>
        <p:nvCxnSpPr>
          <p:cNvPr id="17" name="Straight Arrow Connector 16"/>
          <p:cNvCxnSpPr/>
          <p:nvPr/>
        </p:nvCxnSpPr>
        <p:spPr>
          <a:xfrm>
            <a:off x="2510660" y="3472345"/>
            <a:ext cx="5776090" cy="29665"/>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46570" y="3178215"/>
            <a:ext cx="684803" cy="369332"/>
          </a:xfrm>
          <a:prstGeom prst="rect">
            <a:avLst/>
          </a:prstGeom>
          <a:noFill/>
        </p:spPr>
        <p:txBody>
          <a:bodyPr wrap="none" rtlCol="0">
            <a:spAutoFit/>
          </a:bodyPr>
          <a:lstStyle/>
          <a:p>
            <a:r>
              <a:rPr lang="en-US" dirty="0" smtClean="0">
                <a:solidFill>
                  <a:schemeClr val="accent6">
                    <a:lumMod val="75000"/>
                  </a:schemeClr>
                </a:solidFill>
              </a:rPr>
              <a:t>Clock</a:t>
            </a:r>
            <a:endParaRPr lang="en-US" dirty="0">
              <a:solidFill>
                <a:schemeClr val="accent6">
                  <a:lumMod val="75000"/>
                </a:schemeClr>
              </a:solidFill>
            </a:endParaRPr>
          </a:p>
        </p:txBody>
      </p:sp>
      <p:cxnSp>
        <p:nvCxnSpPr>
          <p:cNvPr id="19" name="Straight Arrow Connector 18"/>
          <p:cNvCxnSpPr/>
          <p:nvPr/>
        </p:nvCxnSpPr>
        <p:spPr>
          <a:xfrm>
            <a:off x="2505898" y="3739938"/>
            <a:ext cx="5780852" cy="213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26122" y="3439088"/>
            <a:ext cx="2906565" cy="646331"/>
          </a:xfrm>
          <a:prstGeom prst="rect">
            <a:avLst/>
          </a:prstGeom>
          <a:noFill/>
        </p:spPr>
        <p:txBody>
          <a:bodyPr wrap="none" rtlCol="0">
            <a:spAutoFit/>
          </a:bodyPr>
          <a:lstStyle/>
          <a:p>
            <a:r>
              <a:rPr lang="en-US" dirty="0" smtClean="0">
                <a:solidFill>
                  <a:srgbClr val="7030A0"/>
                </a:solidFill>
              </a:rPr>
              <a:t>Sync </a:t>
            </a:r>
            <a:r>
              <a:rPr lang="en-US" dirty="0" err="1" smtClean="0">
                <a:solidFill>
                  <a:srgbClr val="7030A0"/>
                </a:solidFill>
              </a:rPr>
              <a:t>FiberMeas</a:t>
            </a:r>
            <a:r>
              <a:rPr lang="en-US" dirty="0" smtClean="0">
                <a:solidFill>
                  <a:srgbClr val="7030A0"/>
                </a:solidFill>
              </a:rPr>
              <a:t> (fast control)</a:t>
            </a:r>
            <a:endParaRPr lang="en-US" dirty="0">
              <a:solidFill>
                <a:srgbClr val="7030A0"/>
              </a:solidFill>
            </a:endParaRPr>
          </a:p>
          <a:p>
            <a:endParaRPr lang="en-US" dirty="0">
              <a:solidFill>
                <a:srgbClr val="FF0000"/>
              </a:solidFill>
            </a:endParaRPr>
          </a:p>
        </p:txBody>
      </p:sp>
      <p:cxnSp>
        <p:nvCxnSpPr>
          <p:cNvPr id="21" name="Straight Arrow Connector 20"/>
          <p:cNvCxnSpPr/>
          <p:nvPr/>
        </p:nvCxnSpPr>
        <p:spPr>
          <a:xfrm>
            <a:off x="2505898" y="3993091"/>
            <a:ext cx="5780852" cy="18616"/>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31618" y="4319621"/>
            <a:ext cx="4108882" cy="369332"/>
          </a:xfrm>
          <a:prstGeom prst="rect">
            <a:avLst/>
          </a:prstGeom>
          <a:noFill/>
        </p:spPr>
        <p:txBody>
          <a:bodyPr wrap="none" rtlCol="0">
            <a:spAutoFit/>
          </a:bodyPr>
          <a:lstStyle/>
          <a:p>
            <a:r>
              <a:rPr lang="en-US" dirty="0" err="1" smtClean="0">
                <a:solidFill>
                  <a:srgbClr val="7030A0"/>
                </a:solidFill>
              </a:rPr>
              <a:t>FiberMeas</a:t>
            </a:r>
            <a:r>
              <a:rPr lang="en-US" dirty="0" smtClean="0">
                <a:solidFill>
                  <a:srgbClr val="7030A0"/>
                </a:solidFill>
              </a:rPr>
              <a:t> / </a:t>
            </a:r>
            <a:r>
              <a:rPr lang="en-US" dirty="0" err="1" smtClean="0">
                <a:solidFill>
                  <a:srgbClr val="7030A0"/>
                </a:solidFill>
              </a:rPr>
              <a:t>FrontEnd</a:t>
            </a:r>
            <a:r>
              <a:rPr lang="en-US" dirty="0" smtClean="0">
                <a:solidFill>
                  <a:srgbClr val="7030A0"/>
                </a:solidFill>
              </a:rPr>
              <a:t> </a:t>
            </a:r>
            <a:r>
              <a:rPr lang="en-US" dirty="0" smtClean="0">
                <a:solidFill>
                  <a:srgbClr val="7030A0"/>
                </a:solidFill>
              </a:rPr>
              <a:t>Status (fast control)</a:t>
            </a:r>
            <a:endParaRPr lang="en-US" dirty="0">
              <a:solidFill>
                <a:srgbClr val="7030A0"/>
              </a:solidFill>
            </a:endParaRPr>
          </a:p>
        </p:txBody>
      </p:sp>
      <p:cxnSp>
        <p:nvCxnSpPr>
          <p:cNvPr id="24" name="Straight Arrow Connector 23"/>
          <p:cNvCxnSpPr/>
          <p:nvPr/>
        </p:nvCxnSpPr>
        <p:spPr>
          <a:xfrm>
            <a:off x="2505898" y="4614677"/>
            <a:ext cx="5723702" cy="2951"/>
          </a:xfrm>
          <a:prstGeom prst="straightConnector1">
            <a:avLst/>
          </a:prstGeom>
          <a:ln w="1270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505898" y="4849424"/>
            <a:ext cx="5723702" cy="15094"/>
          </a:xfrm>
          <a:prstGeom prst="straightConnector1">
            <a:avLst/>
          </a:prstGeom>
          <a:ln w="127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505898" y="5099266"/>
            <a:ext cx="5723702" cy="10755"/>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5400000">
            <a:off x="287521" y="3831525"/>
            <a:ext cx="3109249" cy="646331"/>
          </a:xfrm>
          <a:prstGeom prst="rect">
            <a:avLst/>
          </a:prstGeom>
          <a:noFill/>
        </p:spPr>
        <p:txBody>
          <a:bodyPr wrap="none" rtlCol="0">
            <a:spAutoFit/>
          </a:bodyPr>
          <a:lstStyle/>
          <a:p>
            <a:r>
              <a:rPr lang="en-US" dirty="0" smtClean="0"/>
              <a:t>Up stream</a:t>
            </a:r>
          </a:p>
          <a:p>
            <a:r>
              <a:rPr lang="en-US" dirty="0" smtClean="0"/>
              <a:t>Computer / CCM / </a:t>
            </a:r>
            <a:r>
              <a:rPr lang="en-US" dirty="0" err="1" smtClean="0"/>
              <a:t>CCD_output</a:t>
            </a:r>
            <a:endParaRPr lang="en-US" dirty="0"/>
          </a:p>
        </p:txBody>
      </p:sp>
      <p:sp>
        <p:nvSpPr>
          <p:cNvPr id="31" name="TextBox 30"/>
          <p:cNvSpPr txBox="1"/>
          <p:nvPr/>
        </p:nvSpPr>
        <p:spPr>
          <a:xfrm rot="-5400000">
            <a:off x="7513568" y="3853463"/>
            <a:ext cx="2793201" cy="646331"/>
          </a:xfrm>
          <a:prstGeom prst="rect">
            <a:avLst/>
          </a:prstGeom>
          <a:noFill/>
        </p:spPr>
        <p:txBody>
          <a:bodyPr wrap="none" rtlCol="0">
            <a:spAutoFit/>
          </a:bodyPr>
          <a:lstStyle/>
          <a:p>
            <a:r>
              <a:rPr lang="en-US" dirty="0" smtClean="0"/>
              <a:t>Down stream</a:t>
            </a:r>
          </a:p>
          <a:p>
            <a:r>
              <a:rPr lang="en-US" dirty="0" smtClean="0"/>
              <a:t>Detector / CCN / </a:t>
            </a:r>
            <a:r>
              <a:rPr lang="en-US" dirty="0" err="1" smtClean="0"/>
              <a:t>CCD_input</a:t>
            </a:r>
            <a:endParaRPr lang="en-US" dirty="0"/>
          </a:p>
        </p:txBody>
      </p:sp>
      <p:sp>
        <p:nvSpPr>
          <p:cNvPr id="32" name="TextBox 31"/>
          <p:cNvSpPr txBox="1"/>
          <p:nvPr/>
        </p:nvSpPr>
        <p:spPr>
          <a:xfrm>
            <a:off x="3523983" y="2254983"/>
            <a:ext cx="2445991" cy="369332"/>
          </a:xfrm>
          <a:prstGeom prst="rect">
            <a:avLst/>
          </a:prstGeom>
          <a:noFill/>
        </p:spPr>
        <p:txBody>
          <a:bodyPr wrap="none" rtlCol="0">
            <a:spAutoFit/>
          </a:bodyPr>
          <a:lstStyle/>
          <a:p>
            <a:r>
              <a:rPr lang="en-US" dirty="0" smtClean="0"/>
              <a:t>QSFP signal assignment:</a:t>
            </a:r>
            <a:endParaRPr lang="en-US" dirty="0"/>
          </a:p>
        </p:txBody>
      </p:sp>
      <p:sp>
        <p:nvSpPr>
          <p:cNvPr id="40" name="TextBox 39"/>
          <p:cNvSpPr txBox="1"/>
          <p:nvPr/>
        </p:nvSpPr>
        <p:spPr>
          <a:xfrm>
            <a:off x="1061342" y="919745"/>
            <a:ext cx="9074415" cy="1138773"/>
          </a:xfrm>
          <a:prstGeom prst="rect">
            <a:avLst/>
          </a:prstGeom>
          <a:noFill/>
        </p:spPr>
        <p:txBody>
          <a:bodyPr wrap="square" rtlCol="0">
            <a:spAutoFit/>
          </a:bodyPr>
          <a:lstStyle/>
          <a:p>
            <a:r>
              <a:rPr lang="en-US" dirty="0" smtClean="0"/>
              <a:t>It is not </a:t>
            </a:r>
            <a:r>
              <a:rPr lang="en-US" dirty="0" smtClean="0"/>
              <a:t>expensive (Commercial !) and relatively compact: </a:t>
            </a:r>
          </a:p>
          <a:p>
            <a:pPr lvl="1"/>
            <a:r>
              <a:rPr lang="en-US" sz="1600" dirty="0" smtClean="0"/>
              <a:t>QSFP </a:t>
            </a:r>
            <a:r>
              <a:rPr lang="en-US" sz="1600" dirty="0" smtClean="0"/>
              <a:t>multimode optic transceiver $</a:t>
            </a:r>
            <a:r>
              <a:rPr lang="en-US" sz="1600" dirty="0" smtClean="0"/>
              <a:t>40 (~100 meters), </a:t>
            </a:r>
          </a:p>
          <a:p>
            <a:pPr lvl="1"/>
            <a:r>
              <a:rPr lang="en-US" sz="1600" dirty="0" smtClean="0"/>
              <a:t>Single-mode </a:t>
            </a:r>
            <a:r>
              <a:rPr lang="en-US" sz="1600" dirty="0" smtClean="0"/>
              <a:t>optic transceiver: $</a:t>
            </a:r>
            <a:r>
              <a:rPr lang="en-US" sz="1600" dirty="0" smtClean="0"/>
              <a:t>200 (~km), </a:t>
            </a:r>
          </a:p>
          <a:p>
            <a:pPr lvl="1"/>
            <a:r>
              <a:rPr lang="en-US" sz="1600" dirty="0" smtClean="0"/>
              <a:t>short </a:t>
            </a:r>
            <a:r>
              <a:rPr lang="en-US" sz="1600" dirty="0" smtClean="0"/>
              <a:t>Copper cables  &lt;$</a:t>
            </a:r>
            <a:r>
              <a:rPr lang="en-US" sz="1600" dirty="0" smtClean="0"/>
              <a:t>50 (~meters)</a:t>
            </a:r>
            <a:endParaRPr lang="en-US" sz="1600" dirty="0" smtClean="0"/>
          </a:p>
        </p:txBody>
      </p:sp>
      <p:sp>
        <p:nvSpPr>
          <p:cNvPr id="2" name="Rectangle 1"/>
          <p:cNvSpPr/>
          <p:nvPr/>
        </p:nvSpPr>
        <p:spPr>
          <a:xfrm>
            <a:off x="707953" y="516360"/>
            <a:ext cx="3567323" cy="461665"/>
          </a:xfrm>
          <a:prstGeom prst="rect">
            <a:avLst/>
          </a:prstGeom>
        </p:spPr>
        <p:txBody>
          <a:bodyPr wrap="none">
            <a:spAutoFit/>
          </a:bodyPr>
          <a:lstStyle/>
          <a:p>
            <a:r>
              <a:rPr lang="en-US" sz="2400" dirty="0" smtClean="0"/>
              <a:t>4.2 QSFP signal assignment</a:t>
            </a:r>
            <a:endParaRPr lang="en-US" sz="2400" dirty="0"/>
          </a:p>
        </p:txBody>
      </p:sp>
      <p:sp>
        <p:nvSpPr>
          <p:cNvPr id="44" name="TextBox 43"/>
          <p:cNvSpPr txBox="1"/>
          <p:nvPr/>
        </p:nvSpPr>
        <p:spPr>
          <a:xfrm>
            <a:off x="2749442" y="4783566"/>
            <a:ext cx="4309898" cy="646331"/>
          </a:xfrm>
          <a:prstGeom prst="rect">
            <a:avLst/>
          </a:prstGeom>
          <a:noFill/>
        </p:spPr>
        <p:txBody>
          <a:bodyPr wrap="none" rtlCol="0">
            <a:spAutoFit/>
          </a:bodyPr>
          <a:lstStyle/>
          <a:p>
            <a:r>
              <a:rPr lang="en-US" dirty="0" smtClean="0">
                <a:solidFill>
                  <a:srgbClr val="FF0000"/>
                </a:solidFill>
              </a:rPr>
              <a:t>Gigabit Ethernet for </a:t>
            </a:r>
            <a:r>
              <a:rPr lang="en-US" dirty="0">
                <a:solidFill>
                  <a:srgbClr val="FF0000"/>
                </a:solidFill>
              </a:rPr>
              <a:t>CCD/CCN (slow control)</a:t>
            </a:r>
          </a:p>
          <a:p>
            <a:r>
              <a:rPr lang="en-US" dirty="0" smtClean="0">
                <a:solidFill>
                  <a:srgbClr val="FF0000"/>
                </a:solidFill>
              </a:rPr>
              <a:t> </a:t>
            </a:r>
            <a:endParaRPr lang="en-US" dirty="0">
              <a:solidFill>
                <a:srgbClr val="FF0000"/>
              </a:solidFill>
            </a:endParaRPr>
          </a:p>
        </p:txBody>
      </p:sp>
      <p:sp>
        <p:nvSpPr>
          <p:cNvPr id="43" name="TextBox 42"/>
          <p:cNvSpPr txBox="1"/>
          <p:nvPr/>
        </p:nvSpPr>
        <p:spPr>
          <a:xfrm>
            <a:off x="2145973" y="3030872"/>
            <a:ext cx="467372" cy="338554"/>
          </a:xfrm>
          <a:prstGeom prst="rect">
            <a:avLst/>
          </a:prstGeom>
          <a:noFill/>
        </p:spPr>
        <p:txBody>
          <a:bodyPr wrap="none" rtlCol="0">
            <a:spAutoFit/>
          </a:bodyPr>
          <a:lstStyle/>
          <a:p>
            <a:r>
              <a:rPr lang="en-US" sz="1600" dirty="0" smtClean="0"/>
              <a:t>Tx1</a:t>
            </a:r>
            <a:endParaRPr lang="en-US" sz="1600" dirty="0"/>
          </a:p>
        </p:txBody>
      </p:sp>
      <p:sp>
        <p:nvSpPr>
          <p:cNvPr id="46" name="TextBox 45"/>
          <p:cNvSpPr txBox="1"/>
          <p:nvPr/>
        </p:nvSpPr>
        <p:spPr>
          <a:xfrm>
            <a:off x="2147594" y="3816137"/>
            <a:ext cx="467372" cy="338554"/>
          </a:xfrm>
          <a:prstGeom prst="rect">
            <a:avLst/>
          </a:prstGeom>
          <a:noFill/>
        </p:spPr>
        <p:txBody>
          <a:bodyPr wrap="none" rtlCol="0">
            <a:spAutoFit/>
          </a:bodyPr>
          <a:lstStyle/>
          <a:p>
            <a:r>
              <a:rPr lang="en-US" sz="1600" dirty="0" smtClean="0"/>
              <a:t>Tx4</a:t>
            </a:r>
            <a:endParaRPr lang="en-US" sz="1600" dirty="0"/>
          </a:p>
        </p:txBody>
      </p:sp>
      <p:sp>
        <p:nvSpPr>
          <p:cNvPr id="47" name="TextBox 46"/>
          <p:cNvSpPr txBox="1"/>
          <p:nvPr/>
        </p:nvSpPr>
        <p:spPr>
          <a:xfrm>
            <a:off x="2147595" y="3567827"/>
            <a:ext cx="467372" cy="338554"/>
          </a:xfrm>
          <a:prstGeom prst="rect">
            <a:avLst/>
          </a:prstGeom>
          <a:noFill/>
        </p:spPr>
        <p:txBody>
          <a:bodyPr wrap="none" rtlCol="0">
            <a:spAutoFit/>
          </a:bodyPr>
          <a:lstStyle/>
          <a:p>
            <a:r>
              <a:rPr lang="en-US" sz="1600" dirty="0" smtClean="0"/>
              <a:t>Tx3</a:t>
            </a:r>
            <a:endParaRPr lang="en-US" sz="1600" dirty="0"/>
          </a:p>
        </p:txBody>
      </p:sp>
      <p:sp>
        <p:nvSpPr>
          <p:cNvPr id="48" name="TextBox 47"/>
          <p:cNvSpPr txBox="1"/>
          <p:nvPr/>
        </p:nvSpPr>
        <p:spPr>
          <a:xfrm>
            <a:off x="2147594" y="3280301"/>
            <a:ext cx="467372" cy="338554"/>
          </a:xfrm>
          <a:prstGeom prst="rect">
            <a:avLst/>
          </a:prstGeom>
          <a:noFill/>
        </p:spPr>
        <p:txBody>
          <a:bodyPr wrap="none" rtlCol="0">
            <a:spAutoFit/>
          </a:bodyPr>
          <a:lstStyle/>
          <a:p>
            <a:r>
              <a:rPr lang="en-US" sz="1600" dirty="0" smtClean="0"/>
              <a:t>Tx2</a:t>
            </a:r>
          </a:p>
        </p:txBody>
      </p:sp>
      <p:sp>
        <p:nvSpPr>
          <p:cNvPr id="49" name="TextBox 48"/>
          <p:cNvSpPr txBox="1"/>
          <p:nvPr/>
        </p:nvSpPr>
        <p:spPr>
          <a:xfrm>
            <a:off x="8219919" y="3048154"/>
            <a:ext cx="489236" cy="338554"/>
          </a:xfrm>
          <a:prstGeom prst="rect">
            <a:avLst/>
          </a:prstGeom>
          <a:noFill/>
        </p:spPr>
        <p:txBody>
          <a:bodyPr wrap="none" rtlCol="0">
            <a:spAutoFit/>
          </a:bodyPr>
          <a:lstStyle/>
          <a:p>
            <a:r>
              <a:rPr lang="en-US" sz="1600" dirty="0"/>
              <a:t>R</a:t>
            </a:r>
            <a:r>
              <a:rPr lang="en-US" sz="1600" dirty="0" smtClean="0"/>
              <a:t>x1</a:t>
            </a:r>
            <a:endParaRPr lang="en-US" sz="1600" dirty="0"/>
          </a:p>
        </p:txBody>
      </p:sp>
      <p:sp>
        <p:nvSpPr>
          <p:cNvPr id="50" name="TextBox 49"/>
          <p:cNvSpPr txBox="1"/>
          <p:nvPr/>
        </p:nvSpPr>
        <p:spPr>
          <a:xfrm>
            <a:off x="8221540" y="3833419"/>
            <a:ext cx="489236" cy="338554"/>
          </a:xfrm>
          <a:prstGeom prst="rect">
            <a:avLst/>
          </a:prstGeom>
          <a:noFill/>
        </p:spPr>
        <p:txBody>
          <a:bodyPr wrap="none" rtlCol="0">
            <a:spAutoFit/>
          </a:bodyPr>
          <a:lstStyle/>
          <a:p>
            <a:r>
              <a:rPr lang="en-US" sz="1600" dirty="0"/>
              <a:t>R</a:t>
            </a:r>
            <a:r>
              <a:rPr lang="en-US" sz="1600" dirty="0" smtClean="0"/>
              <a:t>x4</a:t>
            </a:r>
            <a:endParaRPr lang="en-US" sz="1600" dirty="0"/>
          </a:p>
        </p:txBody>
      </p:sp>
      <p:sp>
        <p:nvSpPr>
          <p:cNvPr id="51" name="TextBox 50"/>
          <p:cNvSpPr txBox="1"/>
          <p:nvPr/>
        </p:nvSpPr>
        <p:spPr>
          <a:xfrm>
            <a:off x="8221541" y="3585109"/>
            <a:ext cx="489236" cy="338554"/>
          </a:xfrm>
          <a:prstGeom prst="rect">
            <a:avLst/>
          </a:prstGeom>
          <a:noFill/>
        </p:spPr>
        <p:txBody>
          <a:bodyPr wrap="none" rtlCol="0">
            <a:spAutoFit/>
          </a:bodyPr>
          <a:lstStyle/>
          <a:p>
            <a:r>
              <a:rPr lang="en-US" sz="1600" dirty="0"/>
              <a:t>R</a:t>
            </a:r>
            <a:r>
              <a:rPr lang="en-US" sz="1600" dirty="0" smtClean="0"/>
              <a:t>x3</a:t>
            </a:r>
            <a:endParaRPr lang="en-US" sz="1600" dirty="0"/>
          </a:p>
        </p:txBody>
      </p:sp>
      <p:sp>
        <p:nvSpPr>
          <p:cNvPr id="52" name="TextBox 51"/>
          <p:cNvSpPr txBox="1"/>
          <p:nvPr/>
        </p:nvSpPr>
        <p:spPr>
          <a:xfrm>
            <a:off x="8221540" y="3297583"/>
            <a:ext cx="489236" cy="338554"/>
          </a:xfrm>
          <a:prstGeom prst="rect">
            <a:avLst/>
          </a:prstGeom>
          <a:noFill/>
        </p:spPr>
        <p:txBody>
          <a:bodyPr wrap="none" rtlCol="0">
            <a:spAutoFit/>
          </a:bodyPr>
          <a:lstStyle/>
          <a:p>
            <a:r>
              <a:rPr lang="en-US" sz="1600" dirty="0"/>
              <a:t>R</a:t>
            </a:r>
            <a:r>
              <a:rPr lang="en-US" sz="1600" dirty="0" smtClean="0"/>
              <a:t>x2</a:t>
            </a:r>
          </a:p>
        </p:txBody>
      </p:sp>
      <p:sp>
        <p:nvSpPr>
          <p:cNvPr id="53" name="TextBox 52"/>
          <p:cNvSpPr txBox="1"/>
          <p:nvPr/>
        </p:nvSpPr>
        <p:spPr>
          <a:xfrm>
            <a:off x="8180503" y="4918192"/>
            <a:ext cx="467372" cy="338554"/>
          </a:xfrm>
          <a:prstGeom prst="rect">
            <a:avLst/>
          </a:prstGeom>
          <a:noFill/>
        </p:spPr>
        <p:txBody>
          <a:bodyPr wrap="none" rtlCol="0">
            <a:spAutoFit/>
          </a:bodyPr>
          <a:lstStyle/>
          <a:p>
            <a:r>
              <a:rPr lang="en-US" sz="1600" dirty="0" smtClean="0"/>
              <a:t>Tx1</a:t>
            </a:r>
            <a:endParaRPr lang="en-US" sz="1600" dirty="0"/>
          </a:p>
        </p:txBody>
      </p:sp>
      <p:sp>
        <p:nvSpPr>
          <p:cNvPr id="54" name="TextBox 53"/>
          <p:cNvSpPr txBox="1"/>
          <p:nvPr/>
        </p:nvSpPr>
        <p:spPr>
          <a:xfrm>
            <a:off x="8192982" y="4173645"/>
            <a:ext cx="467372" cy="338554"/>
          </a:xfrm>
          <a:prstGeom prst="rect">
            <a:avLst/>
          </a:prstGeom>
          <a:noFill/>
        </p:spPr>
        <p:txBody>
          <a:bodyPr wrap="none" rtlCol="0">
            <a:spAutoFit/>
          </a:bodyPr>
          <a:lstStyle/>
          <a:p>
            <a:r>
              <a:rPr lang="en-US" sz="1600" dirty="0" smtClean="0"/>
              <a:t>Tx4</a:t>
            </a:r>
            <a:endParaRPr lang="en-US" sz="1600" dirty="0"/>
          </a:p>
        </p:txBody>
      </p:sp>
      <p:sp>
        <p:nvSpPr>
          <p:cNvPr id="55" name="TextBox 54"/>
          <p:cNvSpPr txBox="1"/>
          <p:nvPr/>
        </p:nvSpPr>
        <p:spPr>
          <a:xfrm>
            <a:off x="8180503" y="4440587"/>
            <a:ext cx="467372" cy="338554"/>
          </a:xfrm>
          <a:prstGeom prst="rect">
            <a:avLst/>
          </a:prstGeom>
          <a:noFill/>
        </p:spPr>
        <p:txBody>
          <a:bodyPr wrap="none" rtlCol="0">
            <a:spAutoFit/>
          </a:bodyPr>
          <a:lstStyle/>
          <a:p>
            <a:r>
              <a:rPr lang="en-US" sz="1600" dirty="0" smtClean="0"/>
              <a:t>Tx3</a:t>
            </a:r>
            <a:endParaRPr lang="en-US" sz="1600" dirty="0"/>
          </a:p>
        </p:txBody>
      </p:sp>
      <p:sp>
        <p:nvSpPr>
          <p:cNvPr id="56" name="TextBox 55"/>
          <p:cNvSpPr txBox="1"/>
          <p:nvPr/>
        </p:nvSpPr>
        <p:spPr>
          <a:xfrm>
            <a:off x="8180503" y="4686435"/>
            <a:ext cx="467372" cy="338554"/>
          </a:xfrm>
          <a:prstGeom prst="rect">
            <a:avLst/>
          </a:prstGeom>
          <a:noFill/>
        </p:spPr>
        <p:txBody>
          <a:bodyPr wrap="none" rtlCol="0">
            <a:spAutoFit/>
          </a:bodyPr>
          <a:lstStyle/>
          <a:p>
            <a:r>
              <a:rPr lang="en-US" sz="1600" dirty="0" smtClean="0"/>
              <a:t>Tx2</a:t>
            </a:r>
          </a:p>
        </p:txBody>
      </p:sp>
      <p:sp>
        <p:nvSpPr>
          <p:cNvPr id="57" name="TextBox 56"/>
          <p:cNvSpPr txBox="1"/>
          <p:nvPr/>
        </p:nvSpPr>
        <p:spPr>
          <a:xfrm>
            <a:off x="2141341" y="4154691"/>
            <a:ext cx="489236" cy="338554"/>
          </a:xfrm>
          <a:prstGeom prst="rect">
            <a:avLst/>
          </a:prstGeom>
          <a:noFill/>
        </p:spPr>
        <p:txBody>
          <a:bodyPr wrap="none" rtlCol="0">
            <a:spAutoFit/>
          </a:bodyPr>
          <a:lstStyle/>
          <a:p>
            <a:r>
              <a:rPr lang="en-US" sz="1600" dirty="0" smtClean="0"/>
              <a:t>Rx4</a:t>
            </a:r>
            <a:endParaRPr lang="en-US" sz="1600" dirty="0"/>
          </a:p>
        </p:txBody>
      </p:sp>
      <p:sp>
        <p:nvSpPr>
          <p:cNvPr id="58" name="TextBox 57"/>
          <p:cNvSpPr txBox="1"/>
          <p:nvPr/>
        </p:nvSpPr>
        <p:spPr>
          <a:xfrm>
            <a:off x="2142962" y="4939956"/>
            <a:ext cx="489236" cy="338554"/>
          </a:xfrm>
          <a:prstGeom prst="rect">
            <a:avLst/>
          </a:prstGeom>
          <a:noFill/>
        </p:spPr>
        <p:txBody>
          <a:bodyPr wrap="none" rtlCol="0">
            <a:spAutoFit/>
          </a:bodyPr>
          <a:lstStyle/>
          <a:p>
            <a:r>
              <a:rPr lang="en-US" sz="1600" dirty="0" smtClean="0"/>
              <a:t>Rx1</a:t>
            </a:r>
            <a:endParaRPr lang="en-US" sz="1600" dirty="0"/>
          </a:p>
        </p:txBody>
      </p:sp>
      <p:sp>
        <p:nvSpPr>
          <p:cNvPr id="60" name="TextBox 59"/>
          <p:cNvSpPr txBox="1"/>
          <p:nvPr/>
        </p:nvSpPr>
        <p:spPr>
          <a:xfrm>
            <a:off x="2142963" y="4691646"/>
            <a:ext cx="489236" cy="338554"/>
          </a:xfrm>
          <a:prstGeom prst="rect">
            <a:avLst/>
          </a:prstGeom>
          <a:noFill/>
        </p:spPr>
        <p:txBody>
          <a:bodyPr wrap="none" rtlCol="0">
            <a:spAutoFit/>
          </a:bodyPr>
          <a:lstStyle/>
          <a:p>
            <a:r>
              <a:rPr lang="en-US" sz="1600" dirty="0" smtClean="0"/>
              <a:t>Rx2</a:t>
            </a:r>
            <a:endParaRPr lang="en-US" sz="1600" dirty="0"/>
          </a:p>
        </p:txBody>
      </p:sp>
      <p:sp>
        <p:nvSpPr>
          <p:cNvPr id="61" name="TextBox 60"/>
          <p:cNvSpPr txBox="1"/>
          <p:nvPr/>
        </p:nvSpPr>
        <p:spPr>
          <a:xfrm>
            <a:off x="2142962" y="4404120"/>
            <a:ext cx="489236" cy="338554"/>
          </a:xfrm>
          <a:prstGeom prst="rect">
            <a:avLst/>
          </a:prstGeom>
          <a:noFill/>
        </p:spPr>
        <p:txBody>
          <a:bodyPr wrap="none" rtlCol="0">
            <a:spAutoFit/>
          </a:bodyPr>
          <a:lstStyle/>
          <a:p>
            <a:r>
              <a:rPr lang="en-US" sz="1600" dirty="0" smtClean="0"/>
              <a:t>Rx3</a:t>
            </a:r>
          </a:p>
        </p:txBody>
      </p:sp>
      <p:sp>
        <p:nvSpPr>
          <p:cNvPr id="62" name="TextBox 61"/>
          <p:cNvSpPr txBox="1"/>
          <p:nvPr/>
        </p:nvSpPr>
        <p:spPr>
          <a:xfrm>
            <a:off x="3915769" y="4065566"/>
            <a:ext cx="997261" cy="369332"/>
          </a:xfrm>
          <a:prstGeom prst="rect">
            <a:avLst/>
          </a:prstGeom>
          <a:noFill/>
        </p:spPr>
        <p:txBody>
          <a:bodyPr wrap="none" rtlCol="0">
            <a:spAutoFit/>
          </a:bodyPr>
          <a:lstStyle/>
          <a:p>
            <a:r>
              <a:rPr lang="en-US" dirty="0" err="1" smtClean="0">
                <a:solidFill>
                  <a:srgbClr val="002060"/>
                </a:solidFill>
              </a:rPr>
              <a:t>DataLink</a:t>
            </a:r>
            <a:endParaRPr lang="en-US" dirty="0">
              <a:solidFill>
                <a:srgbClr val="002060"/>
              </a:solidFill>
            </a:endParaRPr>
          </a:p>
        </p:txBody>
      </p:sp>
      <p:sp>
        <p:nvSpPr>
          <p:cNvPr id="63" name="TextBox 62"/>
          <p:cNvSpPr txBox="1"/>
          <p:nvPr/>
        </p:nvSpPr>
        <p:spPr>
          <a:xfrm>
            <a:off x="3912544" y="3717108"/>
            <a:ext cx="997261" cy="369332"/>
          </a:xfrm>
          <a:prstGeom prst="rect">
            <a:avLst/>
          </a:prstGeom>
          <a:noFill/>
        </p:spPr>
        <p:txBody>
          <a:bodyPr wrap="none" rtlCol="0">
            <a:spAutoFit/>
          </a:bodyPr>
          <a:lstStyle/>
          <a:p>
            <a:r>
              <a:rPr lang="en-US" dirty="0" err="1" smtClean="0">
                <a:solidFill>
                  <a:srgbClr val="002060"/>
                </a:solidFill>
              </a:rPr>
              <a:t>DataLink</a:t>
            </a:r>
            <a:endParaRPr lang="en-US" dirty="0">
              <a:solidFill>
                <a:srgbClr val="002060"/>
              </a:solidFill>
            </a:endParaRPr>
          </a:p>
        </p:txBody>
      </p:sp>
      <p:sp>
        <p:nvSpPr>
          <p:cNvPr id="45" name="Rectangle 44"/>
          <p:cNvSpPr/>
          <p:nvPr/>
        </p:nvSpPr>
        <p:spPr>
          <a:xfrm>
            <a:off x="3094632" y="4564637"/>
            <a:ext cx="2826479" cy="369332"/>
          </a:xfrm>
          <a:prstGeom prst="rect">
            <a:avLst/>
          </a:prstGeom>
        </p:spPr>
        <p:txBody>
          <a:bodyPr wrap="none">
            <a:spAutoFit/>
          </a:bodyPr>
          <a:lstStyle/>
          <a:p>
            <a:r>
              <a:rPr lang="en-US" dirty="0" err="1" smtClean="0">
                <a:solidFill>
                  <a:srgbClr val="00B050"/>
                </a:solidFill>
              </a:rPr>
              <a:t>DataLink</a:t>
            </a:r>
            <a:r>
              <a:rPr lang="en-US" dirty="0" smtClean="0">
                <a:solidFill>
                  <a:srgbClr val="00B050"/>
                </a:solidFill>
              </a:rPr>
              <a:t> or </a:t>
            </a:r>
            <a:r>
              <a:rPr lang="en-US" dirty="0">
                <a:solidFill>
                  <a:srgbClr val="00B050"/>
                </a:solidFill>
              </a:rPr>
              <a:t>F</a:t>
            </a:r>
            <a:r>
              <a:rPr lang="en-US" dirty="0" smtClean="0">
                <a:solidFill>
                  <a:srgbClr val="00B050"/>
                </a:solidFill>
              </a:rPr>
              <a:t>rontend status </a:t>
            </a:r>
            <a:endParaRPr lang="en-US" dirty="0">
              <a:solidFill>
                <a:srgbClr val="00B050"/>
              </a:solidFill>
            </a:endParaRPr>
          </a:p>
        </p:txBody>
      </p:sp>
      <p:cxnSp>
        <p:nvCxnSpPr>
          <p:cNvPr id="39" name="Straight Arrow Connector 38"/>
          <p:cNvCxnSpPr/>
          <p:nvPr/>
        </p:nvCxnSpPr>
        <p:spPr>
          <a:xfrm>
            <a:off x="4507871" y="5549015"/>
            <a:ext cx="577151" cy="11419"/>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092556" y="5375768"/>
            <a:ext cx="3077253" cy="369332"/>
          </a:xfrm>
          <a:prstGeom prst="rect">
            <a:avLst/>
          </a:prstGeom>
          <a:noFill/>
        </p:spPr>
        <p:txBody>
          <a:bodyPr wrap="none" rtlCol="0">
            <a:spAutoFit/>
          </a:bodyPr>
          <a:lstStyle/>
          <a:p>
            <a:r>
              <a:rPr lang="en-US" dirty="0" smtClean="0">
                <a:solidFill>
                  <a:srgbClr val="FF0000"/>
                </a:solidFill>
              </a:rPr>
              <a:t>Gigabit Ethernet (Slow control)</a:t>
            </a:r>
            <a:endParaRPr lang="en-US" dirty="0">
              <a:solidFill>
                <a:srgbClr val="FF0000"/>
              </a:solidFill>
            </a:endParaRPr>
          </a:p>
        </p:txBody>
      </p:sp>
      <p:cxnSp>
        <p:nvCxnSpPr>
          <p:cNvPr id="64" name="Straight Arrow Connector 63"/>
          <p:cNvCxnSpPr/>
          <p:nvPr/>
        </p:nvCxnSpPr>
        <p:spPr>
          <a:xfrm>
            <a:off x="4515235" y="6070273"/>
            <a:ext cx="577151" cy="11419"/>
          </a:xfrm>
          <a:prstGeom prst="straightConnector1">
            <a:avLst/>
          </a:prstGeom>
          <a:ln w="127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099920" y="5897026"/>
            <a:ext cx="2294859" cy="369332"/>
          </a:xfrm>
          <a:prstGeom prst="rect">
            <a:avLst/>
          </a:prstGeom>
          <a:noFill/>
        </p:spPr>
        <p:txBody>
          <a:bodyPr wrap="none" rtlCol="0">
            <a:spAutoFit/>
          </a:bodyPr>
          <a:lstStyle/>
          <a:p>
            <a:r>
              <a:rPr lang="en-US" dirty="0" smtClean="0">
                <a:solidFill>
                  <a:srgbClr val="7030A0"/>
                </a:solidFill>
              </a:rPr>
              <a:t>Sync </a:t>
            </a:r>
            <a:r>
              <a:rPr lang="en-US" dirty="0" smtClean="0">
                <a:solidFill>
                  <a:srgbClr val="7030A0"/>
                </a:solidFill>
              </a:rPr>
              <a:t>etc. (</a:t>
            </a:r>
            <a:r>
              <a:rPr lang="en-US" dirty="0" smtClean="0">
                <a:solidFill>
                  <a:srgbClr val="7030A0"/>
                </a:solidFill>
              </a:rPr>
              <a:t>Fast control)</a:t>
            </a:r>
            <a:endParaRPr lang="en-US" dirty="0">
              <a:solidFill>
                <a:srgbClr val="7030A0"/>
              </a:solidFill>
            </a:endParaRPr>
          </a:p>
        </p:txBody>
      </p:sp>
      <p:cxnSp>
        <p:nvCxnSpPr>
          <p:cNvPr id="66" name="Straight Arrow Connector 65"/>
          <p:cNvCxnSpPr/>
          <p:nvPr/>
        </p:nvCxnSpPr>
        <p:spPr>
          <a:xfrm>
            <a:off x="4515235" y="6314464"/>
            <a:ext cx="577151" cy="11419"/>
          </a:xfrm>
          <a:prstGeom prst="straightConnector1">
            <a:avLst/>
          </a:prstGeom>
          <a:ln w="127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099920" y="6141217"/>
            <a:ext cx="1050159" cy="369332"/>
          </a:xfrm>
          <a:prstGeom prst="rect">
            <a:avLst/>
          </a:prstGeom>
          <a:noFill/>
        </p:spPr>
        <p:txBody>
          <a:bodyPr wrap="none" rtlCol="0">
            <a:spAutoFit/>
          </a:bodyPr>
          <a:lstStyle/>
          <a:p>
            <a:r>
              <a:rPr lang="en-US" dirty="0" err="1" smtClean="0">
                <a:solidFill>
                  <a:srgbClr val="002060"/>
                </a:solidFill>
              </a:rPr>
              <a:t>DataLink</a:t>
            </a:r>
            <a:r>
              <a:rPr lang="en-US" dirty="0" smtClean="0">
                <a:solidFill>
                  <a:srgbClr val="002060"/>
                </a:solidFill>
              </a:rPr>
              <a:t> </a:t>
            </a:r>
            <a:endParaRPr lang="en-US" dirty="0">
              <a:solidFill>
                <a:srgbClr val="002060"/>
              </a:solidFill>
            </a:endParaRPr>
          </a:p>
        </p:txBody>
      </p:sp>
      <p:cxnSp>
        <p:nvCxnSpPr>
          <p:cNvPr id="69" name="Straight Arrow Connector 68"/>
          <p:cNvCxnSpPr/>
          <p:nvPr/>
        </p:nvCxnSpPr>
        <p:spPr>
          <a:xfrm>
            <a:off x="4507701" y="5781787"/>
            <a:ext cx="577151" cy="11419"/>
          </a:xfrm>
          <a:prstGeom prst="straightConnector1">
            <a:avLst/>
          </a:prstGeom>
          <a:ln w="127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092386" y="5608540"/>
            <a:ext cx="1748236" cy="369332"/>
          </a:xfrm>
          <a:prstGeom prst="rect">
            <a:avLst/>
          </a:prstGeom>
          <a:noFill/>
        </p:spPr>
        <p:txBody>
          <a:bodyPr wrap="none" rtlCol="0">
            <a:spAutoFit/>
          </a:bodyPr>
          <a:lstStyle/>
          <a:p>
            <a:r>
              <a:rPr lang="en-US" dirty="0" smtClean="0">
                <a:solidFill>
                  <a:schemeClr val="accent6">
                    <a:lumMod val="75000"/>
                  </a:schemeClr>
                </a:solidFill>
              </a:rPr>
              <a:t>Clock</a:t>
            </a:r>
            <a:r>
              <a:rPr lang="en-US" dirty="0" smtClean="0">
                <a:solidFill>
                  <a:srgbClr val="00B050"/>
                </a:solidFill>
              </a:rPr>
              <a:t>/Status etc.</a:t>
            </a:r>
            <a:endParaRPr lang="en-US" dirty="0">
              <a:solidFill>
                <a:srgbClr val="00B050"/>
              </a:solidFill>
            </a:endParaRPr>
          </a:p>
        </p:txBody>
      </p:sp>
      <p:cxnSp>
        <p:nvCxnSpPr>
          <p:cNvPr id="71" name="Straight Arrow Connector 70"/>
          <p:cNvCxnSpPr/>
          <p:nvPr/>
        </p:nvCxnSpPr>
        <p:spPr>
          <a:xfrm>
            <a:off x="4515235" y="5832939"/>
            <a:ext cx="577151" cy="11419"/>
          </a:xfrm>
          <a:prstGeom prst="straightConnector1">
            <a:avLst/>
          </a:prstGeom>
          <a:ln w="12700">
            <a:solidFill>
              <a:schemeClr val="accent6">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5966922" y="2450376"/>
            <a:ext cx="917670" cy="2855"/>
          </a:xfrm>
          <a:prstGeom prst="straightConnector1">
            <a:avLst/>
          </a:prstGeom>
          <a:ln w="508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840622" y="2266444"/>
            <a:ext cx="1571007" cy="369332"/>
          </a:xfrm>
          <a:prstGeom prst="rect">
            <a:avLst/>
          </a:prstGeom>
          <a:noFill/>
        </p:spPr>
        <p:txBody>
          <a:bodyPr wrap="none" rtlCol="0">
            <a:spAutoFit/>
          </a:bodyPr>
          <a:lstStyle/>
          <a:p>
            <a:r>
              <a:rPr lang="en-US" dirty="0" smtClean="0">
                <a:solidFill>
                  <a:srgbClr val="FFC000"/>
                </a:solidFill>
              </a:rPr>
              <a:t>QSFP, 4 Rx 4 </a:t>
            </a:r>
            <a:r>
              <a:rPr lang="en-US" dirty="0" err="1" smtClean="0">
                <a:solidFill>
                  <a:srgbClr val="FFC000"/>
                </a:solidFill>
              </a:rPr>
              <a:t>Tx</a:t>
            </a:r>
            <a:endParaRPr lang="en-US" dirty="0">
              <a:solidFill>
                <a:srgbClr val="FFC000"/>
              </a:solidFill>
            </a:endParaRPr>
          </a:p>
        </p:txBody>
      </p:sp>
    </p:spTree>
    <p:extLst>
      <p:ext uri="{BB962C8B-B14F-4D97-AF65-F5344CB8AC3E}">
        <p14:creationId xmlns:p14="http://schemas.microsoft.com/office/powerpoint/2010/main" val="4245764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559" y="382383"/>
            <a:ext cx="2337628" cy="461665"/>
          </a:xfrm>
          <a:prstGeom prst="rect">
            <a:avLst/>
          </a:prstGeom>
          <a:noFill/>
        </p:spPr>
        <p:txBody>
          <a:bodyPr wrap="none" rtlCol="0">
            <a:spAutoFit/>
          </a:bodyPr>
          <a:lstStyle/>
          <a:p>
            <a:r>
              <a:rPr lang="en-US" sz="2400" dirty="0" smtClean="0"/>
              <a:t>4.3 </a:t>
            </a:r>
            <a:r>
              <a:rPr lang="en-US" sz="2400" dirty="0" smtClean="0"/>
              <a:t>PCB diagrams</a:t>
            </a:r>
            <a:endParaRPr lang="en-US" sz="2400" dirty="0"/>
          </a:p>
        </p:txBody>
      </p:sp>
      <p:sp>
        <p:nvSpPr>
          <p:cNvPr id="22" name="TextBox 21"/>
          <p:cNvSpPr txBox="1"/>
          <p:nvPr/>
        </p:nvSpPr>
        <p:spPr>
          <a:xfrm>
            <a:off x="2173389" y="1025471"/>
            <a:ext cx="946019" cy="589072"/>
          </a:xfrm>
          <a:prstGeom prst="rect">
            <a:avLst/>
          </a:prstGeom>
          <a:noFill/>
        </p:spPr>
        <p:txBody>
          <a:bodyPr wrap="square" rtlCol="0">
            <a:spAutoFit/>
          </a:bodyPr>
          <a:lstStyle/>
          <a:p>
            <a:pPr>
              <a:lnSpc>
                <a:spcPct val="150000"/>
              </a:lnSpc>
            </a:pPr>
            <a:r>
              <a:rPr lang="en-US" sz="2400" b="1" dirty="0" smtClean="0"/>
              <a:t>CCM</a:t>
            </a:r>
            <a:endParaRPr lang="en-US" sz="2400" b="1" dirty="0"/>
          </a:p>
        </p:txBody>
      </p:sp>
      <p:sp>
        <p:nvSpPr>
          <p:cNvPr id="5" name="TextBox 4"/>
          <p:cNvSpPr txBox="1"/>
          <p:nvPr/>
        </p:nvSpPr>
        <p:spPr>
          <a:xfrm>
            <a:off x="8398960" y="1120560"/>
            <a:ext cx="707427" cy="589072"/>
          </a:xfrm>
          <a:prstGeom prst="rect">
            <a:avLst/>
          </a:prstGeom>
          <a:noFill/>
        </p:spPr>
        <p:txBody>
          <a:bodyPr wrap="square" rtlCol="0">
            <a:spAutoFit/>
          </a:bodyPr>
          <a:lstStyle/>
          <a:p>
            <a:pPr>
              <a:lnSpc>
                <a:spcPct val="150000"/>
              </a:lnSpc>
            </a:pPr>
            <a:r>
              <a:rPr lang="en-US" sz="2400" b="1" dirty="0" smtClean="0"/>
              <a:t>CCN</a:t>
            </a:r>
            <a:endParaRPr lang="en-US" sz="2400" b="1" dirty="0"/>
          </a:p>
        </p:txBody>
      </p:sp>
      <p:sp>
        <p:nvSpPr>
          <p:cNvPr id="2" name="Rectangle 1"/>
          <p:cNvSpPr/>
          <p:nvPr/>
        </p:nvSpPr>
        <p:spPr>
          <a:xfrm>
            <a:off x="1131923" y="2761522"/>
            <a:ext cx="868327" cy="70485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 Clock</a:t>
            </a:r>
            <a:endParaRPr lang="en-US" dirty="0"/>
          </a:p>
        </p:txBody>
      </p:sp>
      <p:sp>
        <p:nvSpPr>
          <p:cNvPr id="7" name="Rectangle 6"/>
          <p:cNvSpPr/>
          <p:nvPr/>
        </p:nvSpPr>
        <p:spPr>
          <a:xfrm>
            <a:off x="1131923" y="1785246"/>
            <a:ext cx="868327" cy="7048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Osc</a:t>
            </a:r>
            <a:r>
              <a:rPr lang="en-US" dirty="0" smtClean="0"/>
              <a:t>. Clock</a:t>
            </a:r>
            <a:endParaRPr lang="en-US" dirty="0"/>
          </a:p>
        </p:txBody>
      </p:sp>
      <p:sp>
        <p:nvSpPr>
          <p:cNvPr id="8" name="Rectangle 7"/>
          <p:cNvSpPr/>
          <p:nvPr/>
        </p:nvSpPr>
        <p:spPr>
          <a:xfrm>
            <a:off x="1131923" y="5361119"/>
            <a:ext cx="1020727" cy="70485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PCI express</a:t>
            </a:r>
            <a:endParaRPr lang="en-US" dirty="0"/>
          </a:p>
        </p:txBody>
      </p:sp>
      <p:sp>
        <p:nvSpPr>
          <p:cNvPr id="9" name="Rectangle 8"/>
          <p:cNvSpPr/>
          <p:nvPr/>
        </p:nvSpPr>
        <p:spPr>
          <a:xfrm>
            <a:off x="1131922" y="4114436"/>
            <a:ext cx="868327" cy="70485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GBE</a:t>
            </a:r>
            <a:endParaRPr lang="en-US" dirty="0"/>
          </a:p>
        </p:txBody>
      </p:sp>
      <p:sp>
        <p:nvSpPr>
          <p:cNvPr id="10" name="Rectangle 9"/>
          <p:cNvSpPr/>
          <p:nvPr/>
        </p:nvSpPr>
        <p:spPr>
          <a:xfrm>
            <a:off x="2646399" y="3537015"/>
            <a:ext cx="1516498" cy="157791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FPGA</a:t>
            </a:r>
            <a:endParaRPr lang="en-US" dirty="0"/>
          </a:p>
        </p:txBody>
      </p:sp>
      <p:sp>
        <p:nvSpPr>
          <p:cNvPr id="11" name="Rectangle 10"/>
          <p:cNvSpPr/>
          <p:nvPr/>
        </p:nvSpPr>
        <p:spPr>
          <a:xfrm>
            <a:off x="2836898" y="2274627"/>
            <a:ext cx="1325998" cy="7048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Clock mux/</a:t>
            </a:r>
            <a:r>
              <a:rPr lang="en-US" dirty="0" err="1" smtClean="0"/>
              <a:t>fanOut</a:t>
            </a:r>
            <a:endParaRPr lang="en-US" dirty="0"/>
          </a:p>
        </p:txBody>
      </p:sp>
      <p:sp>
        <p:nvSpPr>
          <p:cNvPr id="12" name="Rectangle 11"/>
          <p:cNvSpPr/>
          <p:nvPr/>
        </p:nvSpPr>
        <p:spPr>
          <a:xfrm>
            <a:off x="4894298" y="3276600"/>
            <a:ext cx="868327" cy="70485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QSFP</a:t>
            </a:r>
            <a:endParaRPr lang="en-US" dirty="0"/>
          </a:p>
        </p:txBody>
      </p:sp>
      <p:cxnSp>
        <p:nvCxnSpPr>
          <p:cNvPr id="13" name="Straight Arrow Connector 12"/>
          <p:cNvCxnSpPr>
            <a:stCxn id="7" idx="3"/>
          </p:cNvCxnSpPr>
          <p:nvPr/>
        </p:nvCxnSpPr>
        <p:spPr>
          <a:xfrm>
            <a:off x="2000250" y="2137671"/>
            <a:ext cx="836648" cy="289968"/>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 idx="3"/>
          </p:cNvCxnSpPr>
          <p:nvPr/>
        </p:nvCxnSpPr>
        <p:spPr>
          <a:xfrm flipV="1">
            <a:off x="2000250" y="2793421"/>
            <a:ext cx="836647" cy="320526"/>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2"/>
            <a:endCxn id="10" idx="0"/>
          </p:cNvCxnSpPr>
          <p:nvPr/>
        </p:nvCxnSpPr>
        <p:spPr>
          <a:xfrm flipH="1">
            <a:off x="3404648" y="2979477"/>
            <a:ext cx="95249" cy="557538"/>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3"/>
          </p:cNvCxnSpPr>
          <p:nvPr/>
        </p:nvCxnSpPr>
        <p:spPr>
          <a:xfrm>
            <a:off x="4162896" y="2627052"/>
            <a:ext cx="731402" cy="943339"/>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9" idx="3"/>
            <a:endCxn id="10" idx="1"/>
          </p:cNvCxnSpPr>
          <p:nvPr/>
        </p:nvCxnSpPr>
        <p:spPr>
          <a:xfrm flipV="1">
            <a:off x="2000249" y="4325970"/>
            <a:ext cx="646150" cy="140891"/>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8" idx="3"/>
            <a:endCxn id="10" idx="2"/>
          </p:cNvCxnSpPr>
          <p:nvPr/>
        </p:nvCxnSpPr>
        <p:spPr>
          <a:xfrm flipV="1">
            <a:off x="2152650" y="5114925"/>
            <a:ext cx="1251998" cy="598619"/>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4170870" y="3803404"/>
            <a:ext cx="731402" cy="43653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0412052" y="2313953"/>
            <a:ext cx="868327" cy="2130425"/>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+3V_in </a:t>
            </a:r>
          </a:p>
          <a:p>
            <a:pPr algn="ctr"/>
            <a:r>
              <a:rPr lang="en-US" dirty="0" smtClean="0"/>
              <a:t>Sync.</a:t>
            </a:r>
          </a:p>
          <a:p>
            <a:pPr algn="ctr"/>
            <a:r>
              <a:rPr lang="en-US" dirty="0" smtClean="0"/>
              <a:t>Reset status Data clock etc.</a:t>
            </a:r>
          </a:p>
        </p:txBody>
      </p:sp>
      <p:sp>
        <p:nvSpPr>
          <p:cNvPr id="31" name="Rectangle 30"/>
          <p:cNvSpPr/>
          <p:nvPr/>
        </p:nvSpPr>
        <p:spPr>
          <a:xfrm>
            <a:off x="8161113" y="1887812"/>
            <a:ext cx="1354849" cy="12341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FPGA</a:t>
            </a:r>
          </a:p>
          <a:p>
            <a:pPr algn="ctr"/>
            <a:r>
              <a:rPr lang="en-US" dirty="0" err="1" smtClean="0"/>
              <a:t>Zynq</a:t>
            </a:r>
            <a:endParaRPr lang="en-US" dirty="0"/>
          </a:p>
        </p:txBody>
      </p:sp>
      <p:sp>
        <p:nvSpPr>
          <p:cNvPr id="32" name="Rectangle 31"/>
          <p:cNvSpPr/>
          <p:nvPr/>
        </p:nvSpPr>
        <p:spPr>
          <a:xfrm>
            <a:off x="8199960" y="3731591"/>
            <a:ext cx="1255677" cy="6128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Clock synth.</a:t>
            </a:r>
            <a:endParaRPr lang="en-US" dirty="0"/>
          </a:p>
        </p:txBody>
      </p:sp>
      <p:sp>
        <p:nvSpPr>
          <p:cNvPr id="33" name="Rectangle 32"/>
          <p:cNvSpPr/>
          <p:nvPr/>
        </p:nvSpPr>
        <p:spPr>
          <a:xfrm>
            <a:off x="6677512" y="3026741"/>
            <a:ext cx="868327" cy="70485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QSFP</a:t>
            </a:r>
            <a:endParaRPr lang="en-US" dirty="0"/>
          </a:p>
        </p:txBody>
      </p:sp>
      <p:cxnSp>
        <p:nvCxnSpPr>
          <p:cNvPr id="35" name="Straight Arrow Connector 34"/>
          <p:cNvCxnSpPr>
            <a:endCxn id="32" idx="1"/>
          </p:cNvCxnSpPr>
          <p:nvPr/>
        </p:nvCxnSpPr>
        <p:spPr>
          <a:xfrm>
            <a:off x="7545839" y="3639581"/>
            <a:ext cx="654121" cy="39843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7545839" y="2627052"/>
            <a:ext cx="634409" cy="494940"/>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7533260" y="2702203"/>
            <a:ext cx="615274" cy="468379"/>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9181840" y="3121991"/>
            <a:ext cx="10739" cy="60960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8496787" y="3121991"/>
            <a:ext cx="6350" cy="60960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2" idx="3"/>
          </p:cNvCxnSpPr>
          <p:nvPr/>
        </p:nvCxnSpPr>
        <p:spPr>
          <a:xfrm flipV="1">
            <a:off x="9455637" y="3972891"/>
            <a:ext cx="956415" cy="6512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1" idx="3"/>
          </p:cNvCxnSpPr>
          <p:nvPr/>
        </p:nvCxnSpPr>
        <p:spPr>
          <a:xfrm>
            <a:off x="9515962" y="2504902"/>
            <a:ext cx="896090" cy="521839"/>
          </a:xfrm>
          <a:prstGeom prst="straightConnector1">
            <a:avLst/>
          </a:prstGeom>
          <a:ln w="38100">
            <a:solidFill>
              <a:srgbClr val="7030A0"/>
            </a:solidFill>
            <a:headEnd type="triangle" w="sm" len="med"/>
            <a:tailEnd type="triangl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5647336" y="4833100"/>
            <a:ext cx="868327" cy="35242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5647336" y="5258935"/>
            <a:ext cx="868327" cy="3524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5647336" y="6128721"/>
            <a:ext cx="868327" cy="3524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6517213" y="4813516"/>
            <a:ext cx="670376" cy="369332"/>
          </a:xfrm>
          <a:prstGeom prst="rect">
            <a:avLst/>
          </a:prstGeom>
          <a:noFill/>
        </p:spPr>
        <p:txBody>
          <a:bodyPr wrap="none" rtlCol="0">
            <a:spAutoFit/>
          </a:bodyPr>
          <a:lstStyle/>
          <a:p>
            <a:r>
              <a:rPr lang="en-US" dirty="0" smtClean="0">
                <a:solidFill>
                  <a:schemeClr val="accent4">
                    <a:lumMod val="75000"/>
                  </a:schemeClr>
                </a:solidFill>
              </a:rPr>
              <a:t>QSFP</a:t>
            </a:r>
            <a:endParaRPr lang="en-US" dirty="0">
              <a:solidFill>
                <a:schemeClr val="accent4">
                  <a:lumMod val="75000"/>
                </a:schemeClr>
              </a:solidFill>
            </a:endParaRPr>
          </a:p>
        </p:txBody>
      </p:sp>
      <p:sp>
        <p:nvSpPr>
          <p:cNvPr id="84" name="TextBox 83"/>
          <p:cNvSpPr txBox="1"/>
          <p:nvPr/>
        </p:nvSpPr>
        <p:spPr>
          <a:xfrm>
            <a:off x="6526769" y="5242028"/>
            <a:ext cx="688009" cy="369332"/>
          </a:xfrm>
          <a:prstGeom prst="rect">
            <a:avLst/>
          </a:prstGeom>
          <a:noFill/>
        </p:spPr>
        <p:txBody>
          <a:bodyPr wrap="none" rtlCol="0">
            <a:spAutoFit/>
          </a:bodyPr>
          <a:lstStyle/>
          <a:p>
            <a:r>
              <a:rPr lang="en-US" dirty="0" smtClean="0">
                <a:solidFill>
                  <a:srgbClr val="00B0F0"/>
                </a:solidFill>
              </a:rPr>
              <a:t>FPGA</a:t>
            </a:r>
            <a:endParaRPr lang="en-US" dirty="0">
              <a:solidFill>
                <a:srgbClr val="00B0F0"/>
              </a:solidFill>
            </a:endParaRPr>
          </a:p>
        </p:txBody>
      </p:sp>
      <p:sp>
        <p:nvSpPr>
          <p:cNvPr id="85" name="TextBox 84"/>
          <p:cNvSpPr txBox="1"/>
          <p:nvPr/>
        </p:nvSpPr>
        <p:spPr>
          <a:xfrm>
            <a:off x="6528956" y="5676316"/>
            <a:ext cx="1215204" cy="369332"/>
          </a:xfrm>
          <a:prstGeom prst="rect">
            <a:avLst/>
          </a:prstGeom>
          <a:noFill/>
        </p:spPr>
        <p:txBody>
          <a:bodyPr wrap="none" rtlCol="0">
            <a:spAutoFit/>
          </a:bodyPr>
          <a:lstStyle/>
          <a:p>
            <a:r>
              <a:rPr lang="en-US" dirty="0" smtClean="0">
                <a:solidFill>
                  <a:schemeClr val="tx1">
                    <a:lumMod val="75000"/>
                    <a:lumOff val="25000"/>
                  </a:schemeClr>
                </a:solidFill>
              </a:rPr>
              <a:t>External IO</a:t>
            </a:r>
            <a:endParaRPr lang="en-US" dirty="0">
              <a:solidFill>
                <a:schemeClr val="tx1">
                  <a:lumMod val="75000"/>
                  <a:lumOff val="25000"/>
                </a:schemeClr>
              </a:solidFill>
            </a:endParaRPr>
          </a:p>
        </p:txBody>
      </p:sp>
      <p:sp>
        <p:nvSpPr>
          <p:cNvPr id="86" name="TextBox 85"/>
          <p:cNvSpPr txBox="1"/>
          <p:nvPr/>
        </p:nvSpPr>
        <p:spPr>
          <a:xfrm>
            <a:off x="6521975" y="6128721"/>
            <a:ext cx="1082412" cy="369332"/>
          </a:xfrm>
          <a:prstGeom prst="rect">
            <a:avLst/>
          </a:prstGeom>
          <a:noFill/>
        </p:spPr>
        <p:txBody>
          <a:bodyPr wrap="none" rtlCol="0">
            <a:spAutoFit/>
          </a:bodyPr>
          <a:lstStyle/>
          <a:p>
            <a:r>
              <a:rPr lang="en-US" dirty="0" smtClean="0">
                <a:solidFill>
                  <a:srgbClr val="92D050"/>
                </a:solidFill>
              </a:rPr>
              <a:t>On-board</a:t>
            </a:r>
            <a:endParaRPr lang="en-US" dirty="0">
              <a:solidFill>
                <a:srgbClr val="92D050"/>
              </a:solidFill>
            </a:endParaRPr>
          </a:p>
        </p:txBody>
      </p:sp>
      <p:pic>
        <p:nvPicPr>
          <p:cNvPr id="89" name="Picture 88"/>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5833" b="12324"/>
          <a:stretch/>
        </p:blipFill>
        <p:spPr>
          <a:xfrm>
            <a:off x="3094986" y="910568"/>
            <a:ext cx="2487790" cy="1238250"/>
          </a:xfrm>
          <a:prstGeom prst="rect">
            <a:avLst/>
          </a:prstGeom>
          <a:effectLst>
            <a:outerShdw blurRad="50800" dist="50800" dir="5400000" algn="ctr" rotWithShape="0">
              <a:srgbClr val="000000"/>
            </a:outerShdw>
          </a:effectLst>
        </p:spPr>
      </p:pic>
      <p:pic>
        <p:nvPicPr>
          <p:cNvPr id="94" name="Picture 93"/>
          <p:cNvPicPr>
            <a:picLocks noChangeAspect="1"/>
          </p:cNvPicPr>
          <p:nvPr/>
        </p:nvPicPr>
        <p:blipFill rotWithShape="1">
          <a:blip r:embed="rId4" cstate="print">
            <a:extLst>
              <a:ext uri="{28A0092B-C50C-407E-A947-70E740481C1C}">
                <a14:useLocalDpi xmlns:a14="http://schemas.microsoft.com/office/drawing/2010/main" val="0"/>
              </a:ext>
            </a:extLst>
          </a:blip>
          <a:srcRect l="10278" t="23623" r="57036" b="53943"/>
          <a:stretch/>
        </p:blipFill>
        <p:spPr>
          <a:xfrm>
            <a:off x="9905719" y="464933"/>
            <a:ext cx="2002543" cy="1685924"/>
          </a:xfrm>
          <a:prstGeom prst="rect">
            <a:avLst/>
          </a:prstGeom>
        </p:spPr>
      </p:pic>
      <p:pic>
        <p:nvPicPr>
          <p:cNvPr id="95" name="Picture 94"/>
          <p:cNvPicPr>
            <a:picLocks noChangeAspect="1"/>
          </p:cNvPicPr>
          <p:nvPr/>
        </p:nvPicPr>
        <p:blipFill rotWithShape="1">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27396" t="13471" r="32708" b="42083"/>
          <a:stretch/>
        </p:blipFill>
        <p:spPr>
          <a:xfrm>
            <a:off x="9566724" y="477782"/>
            <a:ext cx="1877060" cy="1568301"/>
          </a:xfrm>
          <a:prstGeom prst="rect">
            <a:avLst/>
          </a:prstGeom>
        </p:spPr>
      </p:pic>
      <p:pic>
        <p:nvPicPr>
          <p:cNvPr id="96" name="Picture 95"/>
          <p:cNvPicPr>
            <a:picLocks noChangeAspect="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t="8073" r="12000" b="35938"/>
          <a:stretch/>
        </p:blipFill>
        <p:spPr>
          <a:xfrm>
            <a:off x="9934293" y="992380"/>
            <a:ext cx="1509491" cy="1053703"/>
          </a:xfrm>
          <a:prstGeom prst="rect">
            <a:avLst/>
          </a:prstGeom>
        </p:spPr>
      </p:pic>
      <p:cxnSp>
        <p:nvCxnSpPr>
          <p:cNvPr id="98" name="Straight Arrow Connector 97"/>
          <p:cNvCxnSpPr/>
          <p:nvPr/>
        </p:nvCxnSpPr>
        <p:spPr>
          <a:xfrm>
            <a:off x="7545839" y="3537016"/>
            <a:ext cx="2866213" cy="102565"/>
          </a:xfrm>
          <a:prstGeom prst="straightConnector1">
            <a:avLst/>
          </a:prstGeom>
          <a:ln w="158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051624" y="1645336"/>
            <a:ext cx="2625447" cy="589072"/>
          </a:xfrm>
          <a:prstGeom prst="rect">
            <a:avLst/>
          </a:prstGeom>
          <a:noFill/>
        </p:spPr>
        <p:txBody>
          <a:bodyPr wrap="square" rtlCol="0">
            <a:spAutoFit/>
          </a:bodyPr>
          <a:lstStyle/>
          <a:p>
            <a:pPr>
              <a:lnSpc>
                <a:spcPct val="150000"/>
              </a:lnSpc>
            </a:pPr>
            <a:r>
              <a:rPr lang="en-US" sz="2400" dirty="0" err="1" smtClean="0">
                <a:solidFill>
                  <a:srgbClr val="FFFF00"/>
                </a:solidFill>
              </a:rPr>
              <a:t>Photoshopped</a:t>
            </a:r>
            <a:r>
              <a:rPr lang="en-US" sz="2400" dirty="0" smtClean="0">
                <a:solidFill>
                  <a:srgbClr val="FFFF00"/>
                </a:solidFill>
              </a:rPr>
              <a:t> PCB</a:t>
            </a:r>
            <a:endParaRPr lang="en-US" sz="2400" dirty="0">
              <a:solidFill>
                <a:srgbClr val="FFFF00"/>
              </a:solidFill>
            </a:endParaRPr>
          </a:p>
        </p:txBody>
      </p:sp>
      <p:sp>
        <p:nvSpPr>
          <p:cNvPr id="56" name="TextBox 55"/>
          <p:cNvSpPr txBox="1"/>
          <p:nvPr/>
        </p:nvSpPr>
        <p:spPr>
          <a:xfrm>
            <a:off x="9809357" y="1763514"/>
            <a:ext cx="2230422" cy="553998"/>
          </a:xfrm>
          <a:prstGeom prst="rect">
            <a:avLst/>
          </a:prstGeom>
          <a:noFill/>
        </p:spPr>
        <p:txBody>
          <a:bodyPr wrap="square" rtlCol="0">
            <a:spAutoFit/>
          </a:bodyPr>
          <a:lstStyle/>
          <a:p>
            <a:pPr>
              <a:lnSpc>
                <a:spcPct val="150000"/>
              </a:lnSpc>
            </a:pPr>
            <a:r>
              <a:rPr lang="en-US" sz="2000" dirty="0" err="1" smtClean="0">
                <a:solidFill>
                  <a:srgbClr val="FFFF00"/>
                </a:solidFill>
              </a:rPr>
              <a:t>Photoshopped</a:t>
            </a:r>
            <a:r>
              <a:rPr lang="en-US" sz="2000" dirty="0" smtClean="0">
                <a:solidFill>
                  <a:srgbClr val="FFFF00"/>
                </a:solidFill>
              </a:rPr>
              <a:t> PCB</a:t>
            </a:r>
            <a:endParaRPr lang="en-US" sz="2000" dirty="0">
              <a:solidFill>
                <a:srgbClr val="FFFF00"/>
              </a:solidFill>
            </a:endParaRPr>
          </a:p>
        </p:txBody>
      </p:sp>
      <p:cxnSp>
        <p:nvCxnSpPr>
          <p:cNvPr id="58" name="Straight Arrow Connector 57"/>
          <p:cNvCxnSpPr/>
          <p:nvPr/>
        </p:nvCxnSpPr>
        <p:spPr>
          <a:xfrm flipH="1">
            <a:off x="4162896" y="3871143"/>
            <a:ext cx="731402" cy="436530"/>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4170870" y="3950043"/>
            <a:ext cx="731402" cy="436530"/>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8244599" y="4998306"/>
            <a:ext cx="577151" cy="11419"/>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8251963" y="5519564"/>
            <a:ext cx="577151" cy="11419"/>
          </a:xfrm>
          <a:prstGeom prst="straightConnector1">
            <a:avLst/>
          </a:prstGeom>
          <a:ln w="127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8836648" y="5346317"/>
            <a:ext cx="2190664" cy="369332"/>
          </a:xfrm>
          <a:prstGeom prst="rect">
            <a:avLst/>
          </a:prstGeom>
          <a:noFill/>
        </p:spPr>
        <p:txBody>
          <a:bodyPr wrap="none" rtlCol="0">
            <a:spAutoFit/>
          </a:bodyPr>
          <a:lstStyle/>
          <a:p>
            <a:r>
              <a:rPr lang="en-US" dirty="0" smtClean="0">
                <a:solidFill>
                  <a:srgbClr val="7030A0"/>
                </a:solidFill>
              </a:rPr>
              <a:t>Sync etc./Fast control</a:t>
            </a:r>
            <a:endParaRPr lang="en-US" dirty="0">
              <a:solidFill>
                <a:srgbClr val="7030A0"/>
              </a:solidFill>
            </a:endParaRPr>
          </a:p>
        </p:txBody>
      </p:sp>
      <p:cxnSp>
        <p:nvCxnSpPr>
          <p:cNvPr id="69" name="Straight Arrow Connector 68"/>
          <p:cNvCxnSpPr/>
          <p:nvPr/>
        </p:nvCxnSpPr>
        <p:spPr>
          <a:xfrm>
            <a:off x="8251963" y="5763755"/>
            <a:ext cx="577151" cy="11419"/>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829114" y="5579089"/>
            <a:ext cx="997261" cy="369332"/>
          </a:xfrm>
          <a:prstGeom prst="rect">
            <a:avLst/>
          </a:prstGeom>
          <a:noFill/>
        </p:spPr>
        <p:txBody>
          <a:bodyPr wrap="none" rtlCol="0">
            <a:spAutoFit/>
          </a:bodyPr>
          <a:lstStyle/>
          <a:p>
            <a:r>
              <a:rPr lang="en-US" dirty="0" err="1" smtClean="0">
                <a:solidFill>
                  <a:srgbClr val="002060"/>
                </a:solidFill>
              </a:rPr>
              <a:t>DataLink</a:t>
            </a:r>
            <a:endParaRPr lang="en-US" dirty="0">
              <a:solidFill>
                <a:srgbClr val="002060"/>
              </a:solidFill>
            </a:endParaRPr>
          </a:p>
        </p:txBody>
      </p:sp>
      <p:sp>
        <p:nvSpPr>
          <p:cNvPr id="71" name="TextBox 70"/>
          <p:cNvSpPr txBox="1"/>
          <p:nvPr/>
        </p:nvSpPr>
        <p:spPr>
          <a:xfrm>
            <a:off x="8807264" y="4827028"/>
            <a:ext cx="3077253" cy="369332"/>
          </a:xfrm>
          <a:prstGeom prst="rect">
            <a:avLst/>
          </a:prstGeom>
          <a:noFill/>
        </p:spPr>
        <p:txBody>
          <a:bodyPr wrap="none" rtlCol="0">
            <a:spAutoFit/>
          </a:bodyPr>
          <a:lstStyle/>
          <a:p>
            <a:r>
              <a:rPr lang="en-US" dirty="0" smtClean="0">
                <a:solidFill>
                  <a:srgbClr val="FF0000"/>
                </a:solidFill>
              </a:rPr>
              <a:t>Gigabit Ethernet/Slow control</a:t>
            </a:r>
            <a:endParaRPr lang="en-US" dirty="0">
              <a:solidFill>
                <a:srgbClr val="FF0000"/>
              </a:solidFill>
            </a:endParaRPr>
          </a:p>
        </p:txBody>
      </p:sp>
      <p:cxnSp>
        <p:nvCxnSpPr>
          <p:cNvPr id="72" name="Straight Arrow Connector 71"/>
          <p:cNvCxnSpPr/>
          <p:nvPr/>
        </p:nvCxnSpPr>
        <p:spPr>
          <a:xfrm flipH="1">
            <a:off x="7558418" y="2793421"/>
            <a:ext cx="590116" cy="431136"/>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4175476" y="3754051"/>
            <a:ext cx="710848" cy="431023"/>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8244599" y="5257479"/>
            <a:ext cx="577151" cy="11419"/>
          </a:xfrm>
          <a:prstGeom prst="straightConnector1">
            <a:avLst/>
          </a:prstGeom>
          <a:ln w="127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8829284" y="5084232"/>
            <a:ext cx="1748236" cy="369332"/>
          </a:xfrm>
          <a:prstGeom prst="rect">
            <a:avLst/>
          </a:prstGeom>
          <a:noFill/>
        </p:spPr>
        <p:txBody>
          <a:bodyPr wrap="none" rtlCol="0">
            <a:spAutoFit/>
          </a:bodyPr>
          <a:lstStyle/>
          <a:p>
            <a:r>
              <a:rPr lang="en-US" dirty="0" smtClean="0">
                <a:solidFill>
                  <a:schemeClr val="accent6">
                    <a:lumMod val="75000"/>
                  </a:schemeClr>
                </a:solidFill>
              </a:rPr>
              <a:t>Clock</a:t>
            </a:r>
            <a:r>
              <a:rPr lang="en-US" dirty="0" smtClean="0">
                <a:solidFill>
                  <a:srgbClr val="00B050"/>
                </a:solidFill>
              </a:rPr>
              <a:t>/Status etc.</a:t>
            </a:r>
            <a:endParaRPr lang="en-US" dirty="0">
              <a:solidFill>
                <a:srgbClr val="00B050"/>
              </a:solidFill>
            </a:endParaRPr>
          </a:p>
        </p:txBody>
      </p:sp>
      <p:cxnSp>
        <p:nvCxnSpPr>
          <p:cNvPr id="76" name="Straight Arrow Connector 75"/>
          <p:cNvCxnSpPr/>
          <p:nvPr/>
        </p:nvCxnSpPr>
        <p:spPr>
          <a:xfrm>
            <a:off x="8252133" y="5308631"/>
            <a:ext cx="577151" cy="11419"/>
          </a:xfrm>
          <a:prstGeom prst="straightConnector1">
            <a:avLst/>
          </a:prstGeom>
          <a:ln w="12700">
            <a:solidFill>
              <a:schemeClr val="accent6">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5642388" y="5702952"/>
            <a:ext cx="873276" cy="342696"/>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3173377" y="5579089"/>
            <a:ext cx="958963" cy="70485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a:t>
            </a:r>
          </a:p>
          <a:p>
            <a:pPr algn="ctr"/>
            <a:r>
              <a:rPr lang="en-US" dirty="0" smtClean="0"/>
              <a:t>controls</a:t>
            </a:r>
            <a:endParaRPr lang="en-US" dirty="0"/>
          </a:p>
        </p:txBody>
      </p:sp>
      <p:cxnSp>
        <p:nvCxnSpPr>
          <p:cNvPr id="87" name="Straight Arrow Connector 86"/>
          <p:cNvCxnSpPr/>
          <p:nvPr/>
        </p:nvCxnSpPr>
        <p:spPr>
          <a:xfrm flipV="1">
            <a:off x="3662295" y="5114925"/>
            <a:ext cx="131197" cy="450421"/>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628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sp>
        <p:nvSpPr>
          <p:cNvPr id="4" name="TextBox 3"/>
          <p:cNvSpPr txBox="1"/>
          <p:nvPr/>
        </p:nvSpPr>
        <p:spPr>
          <a:xfrm>
            <a:off x="545559" y="382383"/>
            <a:ext cx="2217402" cy="461665"/>
          </a:xfrm>
          <a:prstGeom prst="rect">
            <a:avLst/>
          </a:prstGeom>
          <a:noFill/>
        </p:spPr>
        <p:txBody>
          <a:bodyPr wrap="none" rtlCol="0">
            <a:spAutoFit/>
          </a:bodyPr>
          <a:lstStyle/>
          <a:p>
            <a:r>
              <a:rPr lang="en-US" sz="2400" dirty="0" smtClean="0"/>
              <a:t>4.3 PCB diagram</a:t>
            </a:r>
            <a:endParaRPr lang="en-US" sz="2400" dirty="0"/>
          </a:p>
        </p:txBody>
      </p:sp>
      <p:sp>
        <p:nvSpPr>
          <p:cNvPr id="22" name="TextBox 21"/>
          <p:cNvSpPr txBox="1"/>
          <p:nvPr/>
        </p:nvSpPr>
        <p:spPr>
          <a:xfrm>
            <a:off x="1772254" y="879930"/>
            <a:ext cx="728092" cy="589072"/>
          </a:xfrm>
          <a:prstGeom prst="rect">
            <a:avLst/>
          </a:prstGeom>
          <a:noFill/>
        </p:spPr>
        <p:txBody>
          <a:bodyPr wrap="square" rtlCol="0">
            <a:spAutoFit/>
          </a:bodyPr>
          <a:lstStyle/>
          <a:p>
            <a:pPr>
              <a:lnSpc>
                <a:spcPct val="150000"/>
              </a:lnSpc>
            </a:pPr>
            <a:r>
              <a:rPr lang="en-US" sz="2400" b="1" dirty="0" smtClean="0"/>
              <a:t>CCD</a:t>
            </a:r>
            <a:endParaRPr lang="en-US" b="1" dirty="0"/>
          </a:p>
        </p:txBody>
      </p:sp>
      <p:sp>
        <p:nvSpPr>
          <p:cNvPr id="7" name="Rectangle 6"/>
          <p:cNvSpPr/>
          <p:nvPr/>
        </p:nvSpPr>
        <p:spPr>
          <a:xfrm>
            <a:off x="1131923" y="1785246"/>
            <a:ext cx="868327" cy="70485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Osc</a:t>
            </a:r>
            <a:r>
              <a:rPr lang="en-US" dirty="0" smtClean="0"/>
              <a:t>. Clock</a:t>
            </a:r>
            <a:endParaRPr lang="en-US" dirty="0"/>
          </a:p>
        </p:txBody>
      </p:sp>
      <p:sp>
        <p:nvSpPr>
          <p:cNvPr id="9" name="Rectangle 8"/>
          <p:cNvSpPr/>
          <p:nvPr/>
        </p:nvSpPr>
        <p:spPr>
          <a:xfrm>
            <a:off x="914400" y="3910821"/>
            <a:ext cx="1063771" cy="55171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1/10 GBE</a:t>
            </a:r>
            <a:endParaRPr lang="en-US" dirty="0"/>
          </a:p>
        </p:txBody>
      </p:sp>
      <p:sp>
        <p:nvSpPr>
          <p:cNvPr id="10" name="Rectangle 9"/>
          <p:cNvSpPr/>
          <p:nvPr/>
        </p:nvSpPr>
        <p:spPr>
          <a:xfrm>
            <a:off x="3532528" y="2670025"/>
            <a:ext cx="1782727" cy="157791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FPGA</a:t>
            </a:r>
            <a:endParaRPr lang="en-US" dirty="0"/>
          </a:p>
        </p:txBody>
      </p:sp>
      <p:sp>
        <p:nvSpPr>
          <p:cNvPr id="11" name="Rectangle 10"/>
          <p:cNvSpPr/>
          <p:nvPr/>
        </p:nvSpPr>
        <p:spPr>
          <a:xfrm>
            <a:off x="3760890" y="1277867"/>
            <a:ext cx="1554363" cy="85694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Clock mux/</a:t>
            </a:r>
            <a:r>
              <a:rPr lang="en-US" dirty="0" err="1" smtClean="0"/>
              <a:t>fanOut</a:t>
            </a:r>
            <a:endParaRPr lang="en-US" dirty="0"/>
          </a:p>
        </p:txBody>
      </p:sp>
      <p:sp>
        <p:nvSpPr>
          <p:cNvPr id="12" name="Rectangle 11"/>
          <p:cNvSpPr/>
          <p:nvPr/>
        </p:nvSpPr>
        <p:spPr>
          <a:xfrm>
            <a:off x="7037570" y="1591767"/>
            <a:ext cx="1239802" cy="50279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QSFP_’out</a:t>
            </a:r>
            <a:r>
              <a:rPr lang="en-US" dirty="0" smtClean="0"/>
              <a:t>’</a:t>
            </a:r>
            <a:endParaRPr lang="en-US" dirty="0"/>
          </a:p>
        </p:txBody>
      </p:sp>
      <p:sp>
        <p:nvSpPr>
          <p:cNvPr id="34" name="Rectangle 33"/>
          <p:cNvSpPr/>
          <p:nvPr/>
        </p:nvSpPr>
        <p:spPr>
          <a:xfrm>
            <a:off x="760447" y="2861047"/>
            <a:ext cx="1239802" cy="71928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QSFP_’in</a:t>
            </a:r>
            <a:r>
              <a:rPr lang="en-US" dirty="0" smtClean="0"/>
              <a:t>’</a:t>
            </a:r>
            <a:endParaRPr lang="en-US" dirty="0"/>
          </a:p>
        </p:txBody>
      </p:sp>
      <p:sp>
        <p:nvSpPr>
          <p:cNvPr id="36" name="Rectangle 35"/>
          <p:cNvSpPr/>
          <p:nvPr/>
        </p:nvSpPr>
        <p:spPr>
          <a:xfrm>
            <a:off x="7037570" y="4462536"/>
            <a:ext cx="1239802" cy="50279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QSFP_’out</a:t>
            </a:r>
            <a:r>
              <a:rPr lang="en-US" dirty="0" smtClean="0"/>
              <a:t>’</a:t>
            </a:r>
            <a:endParaRPr lang="en-US" dirty="0"/>
          </a:p>
        </p:txBody>
      </p:sp>
      <p:sp>
        <p:nvSpPr>
          <p:cNvPr id="37" name="Rectangle 36"/>
          <p:cNvSpPr/>
          <p:nvPr/>
        </p:nvSpPr>
        <p:spPr>
          <a:xfrm>
            <a:off x="7037570" y="3745145"/>
            <a:ext cx="1239802" cy="50279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QSFP_’out</a:t>
            </a:r>
            <a:r>
              <a:rPr lang="en-US" dirty="0" smtClean="0"/>
              <a:t>’</a:t>
            </a:r>
            <a:endParaRPr lang="en-US" dirty="0"/>
          </a:p>
        </p:txBody>
      </p:sp>
      <p:sp>
        <p:nvSpPr>
          <p:cNvPr id="38" name="Rectangle 37"/>
          <p:cNvSpPr/>
          <p:nvPr/>
        </p:nvSpPr>
        <p:spPr>
          <a:xfrm>
            <a:off x="7037570" y="2317338"/>
            <a:ext cx="1239802" cy="50279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QSFP_’out</a:t>
            </a:r>
            <a:r>
              <a:rPr lang="en-US" dirty="0" smtClean="0"/>
              <a:t>’</a:t>
            </a:r>
            <a:endParaRPr lang="en-US" dirty="0"/>
          </a:p>
        </p:txBody>
      </p:sp>
      <p:sp>
        <p:nvSpPr>
          <p:cNvPr id="40" name="Rectangle 39"/>
          <p:cNvSpPr/>
          <p:nvPr/>
        </p:nvSpPr>
        <p:spPr>
          <a:xfrm>
            <a:off x="3527220" y="4262639"/>
            <a:ext cx="1778871" cy="947758"/>
          </a:xfrm>
          <a:prstGeom prst="rect">
            <a:avLst/>
          </a:prstGeom>
          <a:solidFill>
            <a:srgbClr val="E556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GBE </a:t>
            </a:r>
            <a:r>
              <a:rPr lang="en-US" dirty="0" err="1" smtClean="0"/>
              <a:t>switch_chip</a:t>
            </a:r>
            <a:endParaRPr lang="en-US" dirty="0" smtClean="0"/>
          </a:p>
          <a:p>
            <a:pPr algn="ctr"/>
            <a:r>
              <a:rPr lang="en-US" dirty="0" smtClean="0"/>
              <a:t>(or FPGA </a:t>
            </a:r>
            <a:r>
              <a:rPr lang="en-US" dirty="0" err="1" smtClean="0"/>
              <a:t>builtin</a:t>
            </a:r>
            <a:r>
              <a:rPr lang="en-US" dirty="0" smtClean="0"/>
              <a:t>)</a:t>
            </a:r>
            <a:endParaRPr lang="en-US" dirty="0"/>
          </a:p>
        </p:txBody>
      </p:sp>
      <p:sp>
        <p:nvSpPr>
          <p:cNvPr id="42" name="Rectangle 41"/>
          <p:cNvSpPr/>
          <p:nvPr/>
        </p:nvSpPr>
        <p:spPr>
          <a:xfrm>
            <a:off x="1640767" y="5582428"/>
            <a:ext cx="1239802" cy="71928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Power supply</a:t>
            </a:r>
            <a:endParaRPr lang="en-US" dirty="0"/>
          </a:p>
        </p:txBody>
      </p:sp>
      <p:cxnSp>
        <p:nvCxnSpPr>
          <p:cNvPr id="6" name="Straight Arrow Connector 5"/>
          <p:cNvCxnSpPr>
            <a:stCxn id="9" idx="3"/>
          </p:cNvCxnSpPr>
          <p:nvPr/>
        </p:nvCxnSpPr>
        <p:spPr>
          <a:xfrm flipV="1">
            <a:off x="1978171" y="3768249"/>
            <a:ext cx="1552894" cy="418430"/>
          </a:xfrm>
          <a:prstGeom prst="straightConnector1">
            <a:avLst/>
          </a:prstGeom>
          <a:ln w="190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98786" y="1918438"/>
            <a:ext cx="1762102" cy="1087989"/>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p:cNvCxnSpPr>
          <p:nvPr/>
        </p:nvCxnSpPr>
        <p:spPr>
          <a:xfrm flipV="1">
            <a:off x="2000250" y="1470070"/>
            <a:ext cx="1760638" cy="667601"/>
          </a:xfrm>
          <a:prstGeom prst="straightConnector1">
            <a:avLst/>
          </a:prstGeom>
          <a:ln w="12700">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037175" y="2151599"/>
            <a:ext cx="0" cy="518426"/>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941923" y="2134810"/>
            <a:ext cx="9525" cy="535215"/>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315253" y="1371600"/>
            <a:ext cx="1722317" cy="315861"/>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315253" y="1442437"/>
            <a:ext cx="1722317" cy="943768"/>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5315252" y="1843162"/>
            <a:ext cx="1714657" cy="1925085"/>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315253" y="2078388"/>
            <a:ext cx="1714656" cy="2431236"/>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12" idx="1"/>
          </p:cNvCxnSpPr>
          <p:nvPr/>
        </p:nvCxnSpPr>
        <p:spPr>
          <a:xfrm flipV="1">
            <a:off x="5315245" y="1843162"/>
            <a:ext cx="1722325" cy="976966"/>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38" idx="1"/>
          </p:cNvCxnSpPr>
          <p:nvPr/>
        </p:nvCxnSpPr>
        <p:spPr>
          <a:xfrm flipV="1">
            <a:off x="5315245" y="2568733"/>
            <a:ext cx="1722325" cy="529764"/>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endCxn id="37" idx="1"/>
          </p:cNvCxnSpPr>
          <p:nvPr/>
        </p:nvCxnSpPr>
        <p:spPr>
          <a:xfrm>
            <a:off x="5315245" y="3717932"/>
            <a:ext cx="1722325" cy="278608"/>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endCxn id="36" idx="1"/>
          </p:cNvCxnSpPr>
          <p:nvPr/>
        </p:nvCxnSpPr>
        <p:spPr>
          <a:xfrm>
            <a:off x="5315245" y="4019642"/>
            <a:ext cx="1722325" cy="694289"/>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301702" y="4921557"/>
            <a:ext cx="1726706" cy="6837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5301702" y="4207409"/>
            <a:ext cx="1728208" cy="65844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5303165" y="2820128"/>
            <a:ext cx="1726744" cy="179078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5304628" y="2057848"/>
            <a:ext cx="1725281" cy="240468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34" idx="3"/>
            <a:endCxn id="10" idx="1"/>
          </p:cNvCxnSpPr>
          <p:nvPr/>
        </p:nvCxnSpPr>
        <p:spPr>
          <a:xfrm>
            <a:off x="2000249" y="3220691"/>
            <a:ext cx="1532279" cy="238289"/>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endCxn id="40" idx="1"/>
          </p:cNvCxnSpPr>
          <p:nvPr/>
        </p:nvCxnSpPr>
        <p:spPr>
          <a:xfrm>
            <a:off x="2005557" y="3454795"/>
            <a:ext cx="1521663" cy="1281723"/>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5" name="Picture 94"/>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8386" r="26322" b="12792"/>
          <a:stretch/>
        </p:blipFill>
        <p:spPr>
          <a:xfrm>
            <a:off x="8752226" y="1470070"/>
            <a:ext cx="3001679" cy="4074404"/>
          </a:xfrm>
          <a:prstGeom prst="rect">
            <a:avLst/>
          </a:prstGeom>
          <a:effectLst>
            <a:outerShdw blurRad="444500" dist="50800" dir="5400000" algn="ctr" rotWithShape="0">
              <a:srgbClr val="000000">
                <a:alpha val="38000"/>
              </a:srgbClr>
            </a:outerShdw>
          </a:effectLst>
        </p:spPr>
      </p:pic>
      <p:pic>
        <p:nvPicPr>
          <p:cNvPr id="96" name="Picture 95"/>
          <p:cNvPicPr>
            <a:picLocks noChangeAspect="1"/>
          </p:cNvPicPr>
          <p:nvPr/>
        </p:nvPicPr>
        <p:blipFill rotWithShape="1">
          <a:blip r:embed="rId4"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1" t="58277" r="26449" b="26172"/>
          <a:stretch/>
        </p:blipFill>
        <p:spPr>
          <a:xfrm>
            <a:off x="8752226" y="4859452"/>
            <a:ext cx="3003142" cy="805672"/>
          </a:xfrm>
          <a:prstGeom prst="rect">
            <a:avLst/>
          </a:prstGeom>
          <a:effectLst>
            <a:outerShdw blurRad="50800" dist="50800" dir="5400000" algn="ctr" rotWithShape="0">
              <a:srgbClr val="000000">
                <a:alpha val="38000"/>
              </a:srgbClr>
            </a:outerShdw>
          </a:effectLst>
        </p:spPr>
      </p:pic>
      <p:pic>
        <p:nvPicPr>
          <p:cNvPr id="97" name="Picture 96"/>
          <p:cNvPicPr>
            <a:picLocks noChangeAspect="1"/>
          </p:cNvPicPr>
          <p:nvPr/>
        </p:nvPicPr>
        <p:blipFill rotWithShape="1">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22572" r="18571" b="34896"/>
          <a:stretch/>
        </p:blipFill>
        <p:spPr>
          <a:xfrm>
            <a:off x="10399844" y="3372809"/>
            <a:ext cx="1344907" cy="1632169"/>
          </a:xfrm>
          <a:prstGeom prst="rect">
            <a:avLst/>
          </a:prstGeom>
          <a:effectLst>
            <a:outerShdw blurRad="50800" dist="50800" dir="5400000" algn="ctr" rotWithShape="0">
              <a:srgbClr val="000000">
                <a:alpha val="38000"/>
              </a:srgbClr>
            </a:outerShdw>
          </a:effectLst>
        </p:spPr>
      </p:pic>
      <p:sp>
        <p:nvSpPr>
          <p:cNvPr id="103" name="Rectangle 102"/>
          <p:cNvSpPr/>
          <p:nvPr/>
        </p:nvSpPr>
        <p:spPr>
          <a:xfrm>
            <a:off x="702206" y="4720725"/>
            <a:ext cx="1281274" cy="65277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QSFP28</a:t>
            </a:r>
            <a:endParaRPr lang="en-US" sz="1400" dirty="0" smtClean="0"/>
          </a:p>
          <a:p>
            <a:pPr algn="ctr"/>
            <a:r>
              <a:rPr lang="en-US" sz="1400" dirty="0" smtClean="0"/>
              <a:t>DAQ</a:t>
            </a:r>
            <a:endParaRPr lang="en-US" sz="1400" dirty="0"/>
          </a:p>
        </p:txBody>
      </p:sp>
      <p:cxnSp>
        <p:nvCxnSpPr>
          <p:cNvPr id="104" name="Straight Arrow Connector 103"/>
          <p:cNvCxnSpPr>
            <a:stCxn id="103" idx="3"/>
          </p:cNvCxnSpPr>
          <p:nvPr/>
        </p:nvCxnSpPr>
        <p:spPr>
          <a:xfrm flipV="1">
            <a:off x="1983480" y="3943651"/>
            <a:ext cx="1543740" cy="1103460"/>
          </a:xfrm>
          <a:prstGeom prst="straightConnector1">
            <a:avLst/>
          </a:prstGeom>
          <a:ln w="444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648575" y="3006427"/>
            <a:ext cx="0" cy="573907"/>
          </a:xfrm>
          <a:prstGeom prst="line">
            <a:avLst/>
          </a:prstGeom>
          <a:ln w="635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8752226" y="5123271"/>
            <a:ext cx="3034890" cy="738664"/>
          </a:xfrm>
          <a:prstGeom prst="rect">
            <a:avLst/>
          </a:prstGeom>
          <a:noFill/>
        </p:spPr>
        <p:txBody>
          <a:bodyPr wrap="square" rtlCol="0">
            <a:spAutoFit/>
          </a:bodyPr>
          <a:lstStyle/>
          <a:p>
            <a:pPr>
              <a:lnSpc>
                <a:spcPct val="150000"/>
              </a:lnSpc>
            </a:pPr>
            <a:r>
              <a:rPr lang="en-US" sz="2800" dirty="0" err="1" smtClean="0">
                <a:solidFill>
                  <a:srgbClr val="FFFF00"/>
                </a:solidFill>
              </a:rPr>
              <a:t>Photoshopped</a:t>
            </a:r>
            <a:r>
              <a:rPr lang="en-US" sz="2800" dirty="0" smtClean="0">
                <a:solidFill>
                  <a:srgbClr val="FFFF00"/>
                </a:solidFill>
              </a:rPr>
              <a:t> PCB</a:t>
            </a:r>
            <a:endParaRPr lang="en-US" sz="2800" dirty="0">
              <a:solidFill>
                <a:srgbClr val="FFFF00"/>
              </a:solidFill>
            </a:endParaRPr>
          </a:p>
        </p:txBody>
      </p:sp>
      <p:cxnSp>
        <p:nvCxnSpPr>
          <p:cNvPr id="44" name="Straight Arrow Connector 43"/>
          <p:cNvCxnSpPr/>
          <p:nvPr/>
        </p:nvCxnSpPr>
        <p:spPr>
          <a:xfrm>
            <a:off x="4349874" y="5828792"/>
            <a:ext cx="577151" cy="11419"/>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357238" y="6089421"/>
            <a:ext cx="577151" cy="11419"/>
          </a:xfrm>
          <a:prstGeom prst="straightConnector1">
            <a:avLst/>
          </a:prstGeom>
          <a:ln w="127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941923" y="5916174"/>
            <a:ext cx="1748236" cy="369332"/>
          </a:xfrm>
          <a:prstGeom prst="rect">
            <a:avLst/>
          </a:prstGeom>
          <a:noFill/>
        </p:spPr>
        <p:txBody>
          <a:bodyPr wrap="none" rtlCol="0">
            <a:spAutoFit/>
          </a:bodyPr>
          <a:lstStyle/>
          <a:p>
            <a:r>
              <a:rPr lang="en-US" dirty="0" smtClean="0">
                <a:solidFill>
                  <a:schemeClr val="accent6">
                    <a:lumMod val="75000"/>
                  </a:schemeClr>
                </a:solidFill>
              </a:rPr>
              <a:t>Clock</a:t>
            </a:r>
            <a:r>
              <a:rPr lang="en-US" dirty="0" smtClean="0">
                <a:solidFill>
                  <a:srgbClr val="00B050"/>
                </a:solidFill>
              </a:rPr>
              <a:t>/Status etc.</a:t>
            </a:r>
            <a:endParaRPr lang="en-US" dirty="0">
              <a:solidFill>
                <a:srgbClr val="00B050"/>
              </a:solidFill>
            </a:endParaRPr>
          </a:p>
        </p:txBody>
      </p:sp>
      <p:cxnSp>
        <p:nvCxnSpPr>
          <p:cNvPr id="48" name="Straight Arrow Connector 47"/>
          <p:cNvCxnSpPr/>
          <p:nvPr/>
        </p:nvCxnSpPr>
        <p:spPr>
          <a:xfrm>
            <a:off x="4357238" y="6350050"/>
            <a:ext cx="577151" cy="11419"/>
          </a:xfrm>
          <a:prstGeom prst="straightConnector1">
            <a:avLst/>
          </a:prstGeom>
          <a:ln w="127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941923" y="6176803"/>
            <a:ext cx="2190664" cy="369332"/>
          </a:xfrm>
          <a:prstGeom prst="rect">
            <a:avLst/>
          </a:prstGeom>
          <a:noFill/>
        </p:spPr>
        <p:txBody>
          <a:bodyPr wrap="none" rtlCol="0">
            <a:spAutoFit/>
          </a:bodyPr>
          <a:lstStyle/>
          <a:p>
            <a:r>
              <a:rPr lang="en-US" dirty="0" smtClean="0">
                <a:solidFill>
                  <a:srgbClr val="7030A0"/>
                </a:solidFill>
              </a:rPr>
              <a:t>Sync etc./Fast control</a:t>
            </a:r>
            <a:endParaRPr lang="en-US" dirty="0">
              <a:solidFill>
                <a:srgbClr val="7030A0"/>
              </a:solidFill>
            </a:endParaRPr>
          </a:p>
        </p:txBody>
      </p:sp>
      <p:cxnSp>
        <p:nvCxnSpPr>
          <p:cNvPr id="51" name="Straight Arrow Connector 50"/>
          <p:cNvCxnSpPr/>
          <p:nvPr/>
        </p:nvCxnSpPr>
        <p:spPr>
          <a:xfrm>
            <a:off x="4357238" y="6594241"/>
            <a:ext cx="577151" cy="11419"/>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934389" y="6409575"/>
            <a:ext cx="997261" cy="369332"/>
          </a:xfrm>
          <a:prstGeom prst="rect">
            <a:avLst/>
          </a:prstGeom>
          <a:noFill/>
        </p:spPr>
        <p:txBody>
          <a:bodyPr wrap="none" rtlCol="0">
            <a:spAutoFit/>
          </a:bodyPr>
          <a:lstStyle/>
          <a:p>
            <a:r>
              <a:rPr lang="en-US" dirty="0" err="1" smtClean="0">
                <a:solidFill>
                  <a:srgbClr val="002060"/>
                </a:solidFill>
              </a:rPr>
              <a:t>DataLink</a:t>
            </a:r>
            <a:endParaRPr lang="en-US" dirty="0">
              <a:solidFill>
                <a:srgbClr val="002060"/>
              </a:solidFill>
            </a:endParaRPr>
          </a:p>
        </p:txBody>
      </p:sp>
      <p:sp>
        <p:nvSpPr>
          <p:cNvPr id="55" name="TextBox 54"/>
          <p:cNvSpPr txBox="1"/>
          <p:nvPr/>
        </p:nvSpPr>
        <p:spPr>
          <a:xfrm>
            <a:off x="4941923" y="5655545"/>
            <a:ext cx="3077253" cy="369332"/>
          </a:xfrm>
          <a:prstGeom prst="rect">
            <a:avLst/>
          </a:prstGeom>
          <a:noFill/>
        </p:spPr>
        <p:txBody>
          <a:bodyPr wrap="none" rtlCol="0">
            <a:spAutoFit/>
          </a:bodyPr>
          <a:lstStyle/>
          <a:p>
            <a:r>
              <a:rPr lang="en-US" dirty="0" smtClean="0">
                <a:solidFill>
                  <a:srgbClr val="FF0000"/>
                </a:solidFill>
              </a:rPr>
              <a:t>Gigabit Ethernet/Slow control</a:t>
            </a:r>
            <a:endParaRPr lang="en-US" dirty="0">
              <a:solidFill>
                <a:srgbClr val="FF0000"/>
              </a:solidFill>
            </a:endParaRPr>
          </a:p>
        </p:txBody>
      </p:sp>
      <p:cxnSp>
        <p:nvCxnSpPr>
          <p:cNvPr id="57" name="Straight Arrow Connector 56"/>
          <p:cNvCxnSpPr/>
          <p:nvPr/>
        </p:nvCxnSpPr>
        <p:spPr>
          <a:xfrm flipV="1">
            <a:off x="5315245" y="1893406"/>
            <a:ext cx="1722325" cy="976966"/>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5315245" y="2618977"/>
            <a:ext cx="1722325" cy="529764"/>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315245" y="3768176"/>
            <a:ext cx="1722325" cy="278608"/>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315245" y="4069886"/>
            <a:ext cx="1722325" cy="694289"/>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2000249" y="3270935"/>
            <a:ext cx="1532279" cy="238289"/>
          </a:xfrm>
          <a:prstGeom prst="straightConnector1">
            <a:avLst/>
          </a:prstGeom>
          <a:ln w="19050">
            <a:solidFill>
              <a:srgbClr val="00206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5313782" y="1959130"/>
            <a:ext cx="1722325" cy="976966"/>
          </a:xfrm>
          <a:prstGeom prst="straightConnector1">
            <a:avLst/>
          </a:prstGeom>
          <a:ln w="1905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5313782" y="2684701"/>
            <a:ext cx="1722325" cy="529764"/>
          </a:xfrm>
          <a:prstGeom prst="straightConnector1">
            <a:avLst/>
          </a:prstGeom>
          <a:ln w="1905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5313782" y="3833900"/>
            <a:ext cx="1722325" cy="278608"/>
          </a:xfrm>
          <a:prstGeom prst="straightConnector1">
            <a:avLst/>
          </a:prstGeom>
          <a:ln w="1905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5313782" y="4135610"/>
            <a:ext cx="1722325" cy="694289"/>
          </a:xfrm>
          <a:prstGeom prst="straightConnector1">
            <a:avLst/>
          </a:prstGeom>
          <a:ln w="1905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1998786" y="3336659"/>
            <a:ext cx="1532279" cy="238289"/>
          </a:xfrm>
          <a:prstGeom prst="straightConnector1">
            <a:avLst/>
          </a:prstGeom>
          <a:ln w="1905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364772" y="6140573"/>
            <a:ext cx="577151" cy="11419"/>
          </a:xfrm>
          <a:prstGeom prst="straightConnector1">
            <a:avLst/>
          </a:prstGeom>
          <a:ln w="12700">
            <a:solidFill>
              <a:schemeClr val="accent6">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199860" y="3639879"/>
            <a:ext cx="450112" cy="54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Data</a:t>
            </a:r>
            <a:endParaRPr lang="en-US" sz="1100" dirty="0"/>
          </a:p>
        </p:txBody>
      </p:sp>
      <p:cxnSp>
        <p:nvCxnSpPr>
          <p:cNvPr id="78" name="Straight Arrow Connector 77"/>
          <p:cNvCxnSpPr/>
          <p:nvPr/>
        </p:nvCxnSpPr>
        <p:spPr>
          <a:xfrm flipV="1">
            <a:off x="4638449" y="2868083"/>
            <a:ext cx="670598" cy="824129"/>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4645813" y="3137792"/>
            <a:ext cx="678596" cy="674632"/>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4645813" y="3777073"/>
            <a:ext cx="677101" cy="198960"/>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4652651" y="4068351"/>
            <a:ext cx="677627" cy="66051"/>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3517222" y="3914543"/>
            <a:ext cx="670952" cy="50840"/>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3521626" y="3508303"/>
            <a:ext cx="675618" cy="283204"/>
          </a:xfrm>
          <a:prstGeom prst="straightConnector1">
            <a:avLst/>
          </a:prstGeom>
          <a:ln w="19050">
            <a:solidFill>
              <a:srgbClr val="00206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4151817" y="2769033"/>
            <a:ext cx="455474" cy="54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dirty="0" smtClean="0"/>
              <a:t>Control</a:t>
            </a:r>
          </a:p>
          <a:p>
            <a:pPr algn="ctr"/>
            <a:r>
              <a:rPr lang="en-US" sz="1100" dirty="0" smtClean="0"/>
              <a:t>Status</a:t>
            </a:r>
            <a:endParaRPr lang="en-US" sz="1100" dirty="0"/>
          </a:p>
        </p:txBody>
      </p:sp>
      <p:cxnSp>
        <p:nvCxnSpPr>
          <p:cNvPr id="85" name="Straight Arrow Connector 84"/>
          <p:cNvCxnSpPr/>
          <p:nvPr/>
        </p:nvCxnSpPr>
        <p:spPr>
          <a:xfrm flipV="1">
            <a:off x="4606282" y="2807576"/>
            <a:ext cx="718127" cy="19727"/>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4609755" y="2876795"/>
            <a:ext cx="706963" cy="51449"/>
          </a:xfrm>
          <a:prstGeom prst="straightConnector1">
            <a:avLst/>
          </a:prstGeom>
          <a:ln w="1905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4601108" y="2931514"/>
            <a:ext cx="726774" cy="170111"/>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4591526" y="2985043"/>
            <a:ext cx="722829" cy="225069"/>
          </a:xfrm>
          <a:prstGeom prst="straightConnector1">
            <a:avLst/>
          </a:prstGeom>
          <a:ln w="1905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4603369" y="3055651"/>
            <a:ext cx="717194" cy="663702"/>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4607132" y="3125348"/>
            <a:ext cx="713431" cy="712751"/>
          </a:xfrm>
          <a:prstGeom prst="straightConnector1">
            <a:avLst/>
          </a:prstGeom>
          <a:ln w="1905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4611744" y="3219917"/>
            <a:ext cx="714454" cy="797163"/>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4603467" y="3311574"/>
            <a:ext cx="723631" cy="840667"/>
          </a:xfrm>
          <a:prstGeom prst="straightConnector1">
            <a:avLst/>
          </a:prstGeom>
          <a:ln w="1905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endCxn id="84" idx="1"/>
          </p:cNvCxnSpPr>
          <p:nvPr/>
        </p:nvCxnSpPr>
        <p:spPr>
          <a:xfrm flipV="1">
            <a:off x="3499793" y="3042433"/>
            <a:ext cx="652024" cy="422226"/>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3526850" y="3155907"/>
            <a:ext cx="621179" cy="409933"/>
          </a:xfrm>
          <a:prstGeom prst="straightConnector1">
            <a:avLst/>
          </a:prstGeom>
          <a:ln w="1905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4002074" y="4068351"/>
            <a:ext cx="8813" cy="39418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086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986" y="1029428"/>
            <a:ext cx="3649910" cy="369332"/>
          </a:xfrm>
          <a:prstGeom prst="rect">
            <a:avLst/>
          </a:prstGeom>
        </p:spPr>
        <p:txBody>
          <a:bodyPr wrap="none">
            <a:spAutoFit/>
          </a:bodyPr>
          <a:lstStyle/>
          <a:p>
            <a:r>
              <a:rPr lang="en-US" dirty="0" smtClean="0"/>
              <a:t>4.4.1 Clock </a:t>
            </a:r>
            <a:r>
              <a:rPr lang="en-US" dirty="0" smtClean="0"/>
              <a:t>distribution (fan out tree)</a:t>
            </a:r>
            <a:endParaRPr lang="en-US" dirty="0"/>
          </a:p>
        </p:txBody>
      </p:sp>
      <p:sp>
        <p:nvSpPr>
          <p:cNvPr id="4" name="TextBox 3"/>
          <p:cNvSpPr txBox="1"/>
          <p:nvPr/>
        </p:nvSpPr>
        <p:spPr>
          <a:xfrm>
            <a:off x="536034" y="506208"/>
            <a:ext cx="4280852" cy="461665"/>
          </a:xfrm>
          <a:prstGeom prst="rect">
            <a:avLst/>
          </a:prstGeom>
          <a:noFill/>
        </p:spPr>
        <p:txBody>
          <a:bodyPr wrap="none" rtlCol="0">
            <a:spAutoFit/>
          </a:bodyPr>
          <a:lstStyle/>
          <a:p>
            <a:r>
              <a:rPr lang="en-US" sz="2400" dirty="0" smtClean="0"/>
              <a:t>4.4 </a:t>
            </a:r>
            <a:r>
              <a:rPr lang="en-US" sz="2400" dirty="0" smtClean="0"/>
              <a:t>Clock/Control </a:t>
            </a:r>
            <a:r>
              <a:rPr lang="en-US" sz="2400" dirty="0" smtClean="0"/>
              <a:t>working model</a:t>
            </a:r>
            <a:endParaRPr lang="en-US" sz="2400" dirty="0"/>
          </a:p>
        </p:txBody>
      </p:sp>
      <p:sp>
        <p:nvSpPr>
          <p:cNvPr id="5" name="TextBox 4"/>
          <p:cNvSpPr txBox="1"/>
          <p:nvPr/>
        </p:nvSpPr>
        <p:spPr>
          <a:xfrm>
            <a:off x="1000123" y="1389308"/>
            <a:ext cx="9826664" cy="1477328"/>
          </a:xfrm>
          <a:prstGeom prst="rect">
            <a:avLst/>
          </a:prstGeom>
          <a:noFill/>
        </p:spPr>
        <p:txBody>
          <a:bodyPr wrap="none" rtlCol="0">
            <a:spAutoFit/>
          </a:bodyPr>
          <a:lstStyle/>
          <a:p>
            <a:r>
              <a:rPr lang="en-US" dirty="0" smtClean="0"/>
              <a:t>LVPEL/LVDS/optic distribution: minimum added jitter (&lt; 1ps)</a:t>
            </a:r>
          </a:p>
          <a:p>
            <a:r>
              <a:rPr lang="en-US" dirty="0" smtClean="0"/>
              <a:t>Super low jitter buffers readily available</a:t>
            </a:r>
          </a:p>
          <a:p>
            <a:r>
              <a:rPr lang="en-US" dirty="0" smtClean="0"/>
              <a:t>Any frequency clock (to match with the accelerator) </a:t>
            </a:r>
            <a:r>
              <a:rPr lang="en-US" dirty="0"/>
              <a:t> </a:t>
            </a:r>
            <a:r>
              <a:rPr lang="en-US" dirty="0" smtClean="0"/>
              <a:t>(&gt; optic transceiver frequency requirement)</a:t>
            </a:r>
          </a:p>
          <a:p>
            <a:r>
              <a:rPr lang="en-US" dirty="0" smtClean="0"/>
              <a:t>Lower </a:t>
            </a:r>
            <a:r>
              <a:rPr lang="en-US" dirty="0" smtClean="0"/>
              <a:t>frequency clock phase deterministic synthesizers with optional jitter cleaner: SI534x, AD9510, </a:t>
            </a:r>
            <a:r>
              <a:rPr lang="en-US" dirty="0" err="1" smtClean="0"/>
              <a:t>etc</a:t>
            </a:r>
            <a:endParaRPr lang="en-US" dirty="0" smtClean="0"/>
          </a:p>
          <a:p>
            <a:r>
              <a:rPr lang="en-US" dirty="0" smtClean="0">
                <a:sym typeface="Wingdings" panose="05000000000000000000" pitchFamily="2" charset="2"/>
              </a:rPr>
              <a:t> ~</a:t>
            </a:r>
            <a:r>
              <a:rPr lang="en-US" dirty="0" err="1" smtClean="0">
                <a:sym typeface="Wingdings" panose="05000000000000000000" pitchFamily="2" charset="2"/>
              </a:rPr>
              <a:t>ps</a:t>
            </a:r>
            <a:r>
              <a:rPr lang="en-US" dirty="0" smtClean="0">
                <a:sym typeface="Wingdings" panose="05000000000000000000" pitchFamily="2" charset="2"/>
              </a:rPr>
              <a:t> jitter, common clock is easily achievable</a:t>
            </a:r>
            <a:endParaRPr lang="en-US" dirty="0"/>
          </a:p>
        </p:txBody>
      </p:sp>
      <p:sp>
        <p:nvSpPr>
          <p:cNvPr id="7" name="Rectangle 6"/>
          <p:cNvSpPr/>
          <p:nvPr/>
        </p:nvSpPr>
        <p:spPr>
          <a:xfrm>
            <a:off x="718986" y="3041850"/>
            <a:ext cx="4596515" cy="369332"/>
          </a:xfrm>
          <a:prstGeom prst="rect">
            <a:avLst/>
          </a:prstGeom>
        </p:spPr>
        <p:txBody>
          <a:bodyPr wrap="none">
            <a:spAutoFit/>
          </a:bodyPr>
          <a:lstStyle/>
          <a:p>
            <a:r>
              <a:rPr lang="en-US" dirty="0" smtClean="0"/>
              <a:t>4.4.2 Slow control </a:t>
            </a:r>
            <a:r>
              <a:rPr lang="en-US" dirty="0" smtClean="0"/>
              <a:t>/asynchronous control (GBE)</a:t>
            </a:r>
            <a:endParaRPr lang="en-US" dirty="0"/>
          </a:p>
        </p:txBody>
      </p:sp>
      <p:sp>
        <p:nvSpPr>
          <p:cNvPr id="9" name="TextBox 8"/>
          <p:cNvSpPr txBox="1"/>
          <p:nvPr/>
        </p:nvSpPr>
        <p:spPr>
          <a:xfrm>
            <a:off x="1000124" y="3411182"/>
            <a:ext cx="10210802" cy="1200329"/>
          </a:xfrm>
          <a:prstGeom prst="rect">
            <a:avLst/>
          </a:prstGeom>
          <a:noFill/>
        </p:spPr>
        <p:txBody>
          <a:bodyPr wrap="square" rtlCol="0">
            <a:spAutoFit/>
          </a:bodyPr>
          <a:lstStyle/>
          <a:p>
            <a:r>
              <a:rPr lang="en-US" dirty="0" smtClean="0"/>
              <a:t>The slow control is through the GBE network asynchronously.  Each CCN and CCD will have a unique (16-bit) setting (MAC, also possible for a local network IP).  No other buses (e.g. VME) are needed. The GBE can reprogram the CCN/CCD remotely;</a:t>
            </a:r>
          </a:p>
          <a:p>
            <a:r>
              <a:rPr lang="en-US" dirty="0" smtClean="0"/>
              <a:t>The status can be accessed through the GBE network, and the dedicated links.</a:t>
            </a:r>
          </a:p>
        </p:txBody>
      </p:sp>
    </p:spTree>
    <p:extLst>
      <p:ext uri="{BB962C8B-B14F-4D97-AF65-F5344CB8AC3E}">
        <p14:creationId xmlns:p14="http://schemas.microsoft.com/office/powerpoint/2010/main" val="7794337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19176</TotalTime>
  <Words>1990</Words>
  <Application>Microsoft Office PowerPoint</Application>
  <PresentationFormat>Widescreen</PresentationFormat>
  <Paragraphs>324</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Gu</dc:creator>
  <cp:lastModifiedBy>William Gu</cp:lastModifiedBy>
  <cp:revision>373</cp:revision>
  <dcterms:created xsi:type="dcterms:W3CDTF">2019-05-13T13:36:05Z</dcterms:created>
  <dcterms:modified xsi:type="dcterms:W3CDTF">2020-05-14T11:59:30Z</dcterms:modified>
</cp:coreProperties>
</file>