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36"/>
  </p:notesMasterIdLst>
  <p:handoutMasterIdLst>
    <p:handoutMasterId r:id="rId37"/>
  </p:handoutMasterIdLst>
  <p:sldIdLst>
    <p:sldId id="804" r:id="rId2"/>
    <p:sldId id="831" r:id="rId3"/>
    <p:sldId id="858" r:id="rId4"/>
    <p:sldId id="900" r:id="rId5"/>
    <p:sldId id="815" r:id="rId6"/>
    <p:sldId id="816" r:id="rId7"/>
    <p:sldId id="895" r:id="rId8"/>
    <p:sldId id="894" r:id="rId9"/>
    <p:sldId id="819" r:id="rId10"/>
    <p:sldId id="820" r:id="rId11"/>
    <p:sldId id="875" r:id="rId12"/>
    <p:sldId id="877" r:id="rId13"/>
    <p:sldId id="822" r:id="rId14"/>
    <p:sldId id="784" r:id="rId15"/>
    <p:sldId id="843" r:id="rId16"/>
    <p:sldId id="842" r:id="rId17"/>
    <p:sldId id="844" r:id="rId18"/>
    <p:sldId id="852" r:id="rId19"/>
    <p:sldId id="853" r:id="rId20"/>
    <p:sldId id="805" r:id="rId21"/>
    <p:sldId id="824" r:id="rId22"/>
    <p:sldId id="860" r:id="rId23"/>
    <p:sldId id="906" r:id="rId24"/>
    <p:sldId id="812" r:id="rId25"/>
    <p:sldId id="904" r:id="rId26"/>
    <p:sldId id="879" r:id="rId27"/>
    <p:sldId id="850" r:id="rId28"/>
    <p:sldId id="851" r:id="rId29"/>
    <p:sldId id="859" r:id="rId30"/>
    <p:sldId id="891" r:id="rId31"/>
    <p:sldId id="890" r:id="rId32"/>
    <p:sldId id="902" r:id="rId33"/>
    <p:sldId id="899" r:id="rId34"/>
    <p:sldId id="905" r:id="rId35"/>
  </p:sldIdLst>
  <p:sldSz cx="9144000" cy="6858000" type="letter"/>
  <p:notesSz cx="6934200" cy="9232900"/>
  <p:custDataLst>
    <p:tags r:id="rId38"/>
  </p:custDataLst>
  <p:kinsoku lang="ko-KR"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1" hangingPunct="1">
      <a:defRPr sz="32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1" hangingPunct="1">
      <a:defRPr sz="32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1" hangingPunct="1">
      <a:defRPr sz="32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1" hangingPunct="1">
      <a:defRPr sz="32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CCFF"/>
    <a:srgbClr val="00B050"/>
    <a:srgbClr val="95E3FF"/>
    <a:srgbClr val="007A37"/>
    <a:srgbClr val="FCCCEE"/>
    <a:srgbClr val="FF00FF"/>
    <a:srgbClr val="D32DBF"/>
    <a:srgbClr val="FAA8E3"/>
    <a:srgbClr val="F2D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8" autoAdjust="0"/>
    <p:restoredTop sz="93979" autoAdjust="0"/>
  </p:normalViewPr>
  <p:slideViewPr>
    <p:cSldViewPr snapToGrid="0">
      <p:cViewPr varScale="1">
        <p:scale>
          <a:sx n="71" d="100"/>
          <a:sy n="71" d="100"/>
        </p:scale>
        <p:origin x="108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4" Type="http://schemas.openxmlformats.org/officeDocument/2006/relationships/image" Target="../media/image1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4" Type="http://schemas.openxmlformats.org/officeDocument/2006/relationships/image" Target="../media/image13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8.wmf"/><Relationship Id="rId1" Type="http://schemas.openxmlformats.org/officeDocument/2006/relationships/image" Target="../media/image14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51.wmf"/><Relationship Id="rId7" Type="http://schemas.openxmlformats.org/officeDocument/2006/relationships/image" Target="../media/image155.wmf"/><Relationship Id="rId2" Type="http://schemas.openxmlformats.org/officeDocument/2006/relationships/image" Target="../media/image150.wmf"/><Relationship Id="rId1" Type="http://schemas.openxmlformats.org/officeDocument/2006/relationships/image" Target="../media/image149.wmf"/><Relationship Id="rId6" Type="http://schemas.openxmlformats.org/officeDocument/2006/relationships/image" Target="../media/image154.wmf"/><Relationship Id="rId5" Type="http://schemas.openxmlformats.org/officeDocument/2006/relationships/image" Target="../media/image153.wmf"/><Relationship Id="rId4" Type="http://schemas.openxmlformats.org/officeDocument/2006/relationships/image" Target="../media/image15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56.wmf"/><Relationship Id="rId1" Type="http://schemas.openxmlformats.org/officeDocument/2006/relationships/image" Target="../media/image1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8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93.wmf"/><Relationship Id="rId1" Type="http://schemas.openxmlformats.org/officeDocument/2006/relationships/image" Target="../media/image19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image" Target="../media/image112.wmf"/><Relationship Id="rId6" Type="http://schemas.openxmlformats.org/officeDocument/2006/relationships/image" Target="../media/image117.wmf"/><Relationship Id="rId5" Type="http://schemas.openxmlformats.org/officeDocument/2006/relationships/image" Target="../media/image116.wmf"/><Relationship Id="rId10" Type="http://schemas.openxmlformats.org/officeDocument/2006/relationships/image" Target="../media/image121.wmf"/><Relationship Id="rId4" Type="http://schemas.openxmlformats.org/officeDocument/2006/relationships/image" Target="../media/image115.wmf"/><Relationship Id="rId9" Type="http://schemas.openxmlformats.org/officeDocument/2006/relationships/image" Target="../media/image1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84938" y="8848725"/>
            <a:ext cx="404812"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3394" tIns="60075" rIns="123394" bIns="60075" anchor="ctr">
            <a:spAutoFit/>
          </a:bodyPr>
          <a:lstStyle>
            <a:lvl1pPr algn="l" defTabSz="1243013">
              <a:defRPr sz="2400">
                <a:solidFill>
                  <a:schemeClr val="tx1"/>
                </a:solidFill>
                <a:latin typeface="Times New Roman" panose="02020603050405020304" pitchFamily="18" charset="0"/>
              </a:defRPr>
            </a:lvl1pPr>
            <a:lvl2pPr marL="622300" algn="l" defTabSz="1243013">
              <a:defRPr sz="2400">
                <a:solidFill>
                  <a:schemeClr val="tx1"/>
                </a:solidFill>
                <a:latin typeface="Times New Roman" panose="02020603050405020304" pitchFamily="18" charset="0"/>
              </a:defRPr>
            </a:lvl2pPr>
            <a:lvl3pPr marL="1243013" algn="l" defTabSz="1243013">
              <a:defRPr sz="2400">
                <a:solidFill>
                  <a:schemeClr val="tx1"/>
                </a:solidFill>
                <a:latin typeface="Times New Roman" panose="02020603050405020304" pitchFamily="18" charset="0"/>
              </a:defRPr>
            </a:lvl3pPr>
            <a:lvl4pPr marL="1866900" algn="l" defTabSz="1243013">
              <a:defRPr sz="2400">
                <a:solidFill>
                  <a:schemeClr val="tx1"/>
                </a:solidFill>
                <a:latin typeface="Times New Roman" panose="02020603050405020304" pitchFamily="18" charset="0"/>
              </a:defRPr>
            </a:lvl4pPr>
            <a:lvl5pPr marL="2486025" algn="l" defTabSz="1243013">
              <a:defRPr sz="2400">
                <a:solidFill>
                  <a:schemeClr val="tx1"/>
                </a:solidFill>
                <a:latin typeface="Times New Roman" panose="02020603050405020304" pitchFamily="18" charset="0"/>
              </a:defRPr>
            </a:lvl5pPr>
            <a:lvl6pPr marL="2943225" defTabSz="1243013" eaLnBrk="0" fontAlgn="base" hangingPunct="0">
              <a:spcBef>
                <a:spcPct val="0"/>
              </a:spcBef>
              <a:spcAft>
                <a:spcPct val="0"/>
              </a:spcAft>
              <a:defRPr sz="2400">
                <a:solidFill>
                  <a:schemeClr val="tx1"/>
                </a:solidFill>
                <a:latin typeface="Times New Roman" panose="02020603050405020304" pitchFamily="18" charset="0"/>
              </a:defRPr>
            </a:lvl6pPr>
            <a:lvl7pPr marL="3400425" defTabSz="1243013" eaLnBrk="0" fontAlgn="base" hangingPunct="0">
              <a:spcBef>
                <a:spcPct val="0"/>
              </a:spcBef>
              <a:spcAft>
                <a:spcPct val="0"/>
              </a:spcAft>
              <a:defRPr sz="2400">
                <a:solidFill>
                  <a:schemeClr val="tx1"/>
                </a:solidFill>
                <a:latin typeface="Times New Roman" panose="02020603050405020304" pitchFamily="18" charset="0"/>
              </a:defRPr>
            </a:lvl7pPr>
            <a:lvl8pPr marL="3857625" defTabSz="1243013" eaLnBrk="0" fontAlgn="base" hangingPunct="0">
              <a:spcBef>
                <a:spcPct val="0"/>
              </a:spcBef>
              <a:spcAft>
                <a:spcPct val="0"/>
              </a:spcAft>
              <a:defRPr sz="2400">
                <a:solidFill>
                  <a:schemeClr val="tx1"/>
                </a:solidFill>
                <a:latin typeface="Times New Roman" panose="02020603050405020304" pitchFamily="18" charset="0"/>
              </a:defRPr>
            </a:lvl8pPr>
            <a:lvl9pPr marL="4314825" defTabSz="1243013"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3C1D67FA-A071-4191-B1BB-B04A0B04014F}" type="slidenum">
              <a:rPr lang="en-US" altLang="en-US" sz="1000" smtClean="0">
                <a:latin typeface="Arial" panose="020B0604020202020204" pitchFamily="34" charset="0"/>
                <a:cs typeface="+mn-cs"/>
              </a:rPr>
              <a:pPr algn="r">
                <a:defRPr/>
              </a:pPr>
              <a:t>‹#›</a:t>
            </a:fld>
            <a:endParaRPr lang="en-US" altLang="en-US" sz="1000">
              <a:latin typeface="Arial" panose="020B0604020202020204" pitchFamily="34" charset="0"/>
              <a:cs typeface="+mn-cs"/>
            </a:endParaRPr>
          </a:p>
        </p:txBody>
      </p:sp>
    </p:spTree>
    <p:extLst>
      <p:ext uri="{BB962C8B-B14F-4D97-AF65-F5344CB8AC3E}">
        <p14:creationId xmlns:p14="http://schemas.microsoft.com/office/powerpoint/2010/main" val="1450657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6263"/>
            <a:ext cx="508317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3394" tIns="60075" rIns="123394" bIns="60075" numCol="1" anchor="t" anchorCtr="0" compatLnSpc="1">
            <a:prstTxWarp prst="textNoShape">
              <a:avLst/>
            </a:prstTxWarp>
          </a:bodyPr>
          <a:lstStyle/>
          <a:p>
            <a:pPr lvl="0"/>
            <a:r>
              <a:rPr lang="en-US" altLang="en-US" noProof="0"/>
              <a:t>Click to edit Master notes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171" name="Rectangle 3"/>
          <p:cNvSpPr>
            <a:spLocks noGrp="1" noRot="1" noChangeAspect="1" noChangeArrowheads="1" noTextEdit="1"/>
          </p:cNvSpPr>
          <p:nvPr>
            <p:ph type="sldImg" idx="2"/>
          </p:nvPr>
        </p:nvSpPr>
        <p:spPr bwMode="auto">
          <a:xfrm>
            <a:off x="1168400" y="698500"/>
            <a:ext cx="4602163" cy="3451225"/>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334125" y="8769350"/>
            <a:ext cx="5556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3394" tIns="60075" rIns="123394" bIns="60075" anchor="ctr">
            <a:spAutoFit/>
          </a:bodyPr>
          <a:lstStyle>
            <a:lvl1pPr algn="l" defTabSz="1243013">
              <a:defRPr sz="2400">
                <a:solidFill>
                  <a:schemeClr val="tx1"/>
                </a:solidFill>
                <a:latin typeface="Times New Roman" panose="02020603050405020304" pitchFamily="18" charset="0"/>
              </a:defRPr>
            </a:lvl1pPr>
            <a:lvl2pPr marL="622300" algn="l" defTabSz="1243013">
              <a:defRPr sz="2400">
                <a:solidFill>
                  <a:schemeClr val="tx1"/>
                </a:solidFill>
                <a:latin typeface="Times New Roman" panose="02020603050405020304" pitchFamily="18" charset="0"/>
              </a:defRPr>
            </a:lvl2pPr>
            <a:lvl3pPr marL="1243013" algn="l" defTabSz="1243013">
              <a:defRPr sz="2400">
                <a:solidFill>
                  <a:schemeClr val="tx1"/>
                </a:solidFill>
                <a:latin typeface="Times New Roman" panose="02020603050405020304" pitchFamily="18" charset="0"/>
              </a:defRPr>
            </a:lvl3pPr>
            <a:lvl4pPr marL="1866900" algn="l" defTabSz="1243013">
              <a:defRPr sz="2400">
                <a:solidFill>
                  <a:schemeClr val="tx1"/>
                </a:solidFill>
                <a:latin typeface="Times New Roman" panose="02020603050405020304" pitchFamily="18" charset="0"/>
              </a:defRPr>
            </a:lvl4pPr>
            <a:lvl5pPr marL="2486025" algn="l" defTabSz="1243013">
              <a:defRPr sz="2400">
                <a:solidFill>
                  <a:schemeClr val="tx1"/>
                </a:solidFill>
                <a:latin typeface="Times New Roman" panose="02020603050405020304" pitchFamily="18" charset="0"/>
              </a:defRPr>
            </a:lvl5pPr>
            <a:lvl6pPr marL="2943225" defTabSz="1243013" eaLnBrk="0" fontAlgn="base" hangingPunct="0">
              <a:spcBef>
                <a:spcPct val="0"/>
              </a:spcBef>
              <a:spcAft>
                <a:spcPct val="0"/>
              </a:spcAft>
              <a:defRPr sz="2400">
                <a:solidFill>
                  <a:schemeClr val="tx1"/>
                </a:solidFill>
                <a:latin typeface="Times New Roman" panose="02020603050405020304" pitchFamily="18" charset="0"/>
              </a:defRPr>
            </a:lvl6pPr>
            <a:lvl7pPr marL="3400425" defTabSz="1243013" eaLnBrk="0" fontAlgn="base" hangingPunct="0">
              <a:spcBef>
                <a:spcPct val="0"/>
              </a:spcBef>
              <a:spcAft>
                <a:spcPct val="0"/>
              </a:spcAft>
              <a:defRPr sz="2400">
                <a:solidFill>
                  <a:schemeClr val="tx1"/>
                </a:solidFill>
                <a:latin typeface="Times New Roman" panose="02020603050405020304" pitchFamily="18" charset="0"/>
              </a:defRPr>
            </a:lvl7pPr>
            <a:lvl8pPr marL="3857625" defTabSz="1243013" eaLnBrk="0" fontAlgn="base" hangingPunct="0">
              <a:spcBef>
                <a:spcPct val="0"/>
              </a:spcBef>
              <a:spcAft>
                <a:spcPct val="0"/>
              </a:spcAft>
              <a:defRPr sz="2400">
                <a:solidFill>
                  <a:schemeClr val="tx1"/>
                </a:solidFill>
                <a:latin typeface="Times New Roman" panose="02020603050405020304" pitchFamily="18" charset="0"/>
              </a:defRPr>
            </a:lvl8pPr>
            <a:lvl9pPr marL="4314825" defTabSz="1243013"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7F56CBE2-3E48-4B92-8B06-5D46A7AE2998}" type="slidenum">
              <a:rPr lang="en-US" altLang="en-US" sz="2100" smtClean="0">
                <a:latin typeface="Arial" panose="020B0604020202020204" pitchFamily="34" charset="0"/>
                <a:cs typeface="+mn-cs"/>
              </a:rPr>
              <a:pPr algn="r">
                <a:defRPr/>
              </a:pPr>
              <a:t>‹#›</a:t>
            </a:fld>
            <a:endParaRPr lang="en-US" altLang="en-US" sz="2100">
              <a:latin typeface="Arial" panose="020B0604020202020204" pitchFamily="34" charset="0"/>
              <a:cs typeface="+mn-cs"/>
            </a:endParaRPr>
          </a:p>
        </p:txBody>
      </p:sp>
    </p:spTree>
    <p:extLst>
      <p:ext uri="{BB962C8B-B14F-4D97-AF65-F5344CB8AC3E}">
        <p14:creationId xmlns:p14="http://schemas.microsoft.com/office/powerpoint/2010/main" val="4222241963"/>
      </p:ext>
    </p:extLst>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248444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0DB7AFB5-D83C-4487-BC62-5EB96DCF6925}" type="datetime1">
              <a:rPr lang="ko-KR" altLang="en-US" smtClean="0"/>
              <a:pPr>
                <a:defRPr/>
              </a:pPr>
              <a:t>2020-09-23</a:t>
            </a:fld>
            <a:endParaRPr lang="en-US" altLang="ko-KR"/>
          </a:p>
        </p:txBody>
      </p:sp>
      <p:sp>
        <p:nvSpPr>
          <p:cNvPr id="5" name="슬라이드 번호 개체 틀 4"/>
          <p:cNvSpPr>
            <a:spLocks noGrp="1"/>
          </p:cNvSpPr>
          <p:nvPr>
            <p:ph type="sldNum" sz="quarter" idx="11"/>
          </p:nvPr>
        </p:nvSpPr>
        <p:spPr/>
        <p:txBody>
          <a:bodyPr/>
          <a:lstStyle/>
          <a:p>
            <a:pPr>
              <a:defRPr/>
            </a:pPr>
            <a:fld id="{935554ED-A4E3-4274-B97F-70A787F7C440}" type="slidenum">
              <a:rPr lang="ko-KR" altLang="en-US" smtClean="0"/>
              <a:pPr>
                <a:defRPr/>
              </a:pPr>
              <a:t>21</a:t>
            </a:fld>
            <a:endParaRPr lang="en-US" altLang="ko-KR"/>
          </a:p>
        </p:txBody>
      </p:sp>
    </p:spTree>
    <p:extLst>
      <p:ext uri="{BB962C8B-B14F-4D97-AF65-F5344CB8AC3E}">
        <p14:creationId xmlns:p14="http://schemas.microsoft.com/office/powerpoint/2010/main" val="129861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0DB7AFB5-D83C-4487-BC62-5EB96DCF6925}" type="datetime1">
              <a:rPr lang="ko-KR" altLang="en-US" smtClean="0"/>
              <a:pPr>
                <a:defRPr/>
              </a:pPr>
              <a:t>2020-09-23</a:t>
            </a:fld>
            <a:endParaRPr lang="en-US" altLang="ko-KR"/>
          </a:p>
        </p:txBody>
      </p:sp>
      <p:sp>
        <p:nvSpPr>
          <p:cNvPr id="5" name="슬라이드 번호 개체 틀 4"/>
          <p:cNvSpPr>
            <a:spLocks noGrp="1"/>
          </p:cNvSpPr>
          <p:nvPr>
            <p:ph type="sldNum" sz="quarter" idx="11"/>
          </p:nvPr>
        </p:nvSpPr>
        <p:spPr/>
        <p:txBody>
          <a:bodyPr/>
          <a:lstStyle/>
          <a:p>
            <a:pPr>
              <a:defRPr/>
            </a:pPr>
            <a:fld id="{935554ED-A4E3-4274-B97F-70A787F7C440}" type="slidenum">
              <a:rPr lang="ko-KR" altLang="en-US" smtClean="0"/>
              <a:pPr>
                <a:defRPr/>
              </a:pPr>
              <a:t>22</a:t>
            </a:fld>
            <a:endParaRPr lang="en-US" altLang="ko-KR"/>
          </a:p>
        </p:txBody>
      </p:sp>
    </p:spTree>
    <p:extLst>
      <p:ext uri="{BB962C8B-B14F-4D97-AF65-F5344CB8AC3E}">
        <p14:creationId xmlns:p14="http://schemas.microsoft.com/office/powerpoint/2010/main" val="218143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Finally</a:t>
            </a:r>
            <a:r>
              <a:rPr lang="en-US" altLang="ko-KR" baseline="0" dirty="0"/>
              <a:t> I will discuss the significance of the parameter a’ in the R2 ansatz for the parton density. The parton ansatz originally proposed by </a:t>
            </a:r>
            <a:r>
              <a:rPr lang="en-US" altLang="ko-KR" baseline="0" dirty="0" err="1"/>
              <a:t>Guidal</a:t>
            </a:r>
            <a:r>
              <a:rPr lang="en-US" altLang="ko-KR" baseline="0" dirty="0"/>
              <a:t> et al used a’=1.105 to be consistent with the extracted proton charge FF from experiment as can be seen here, whereas our calculation uses a’=0.3 which is a quite reduced value. Then to see the effect of this difference we calculate the charge form factor F_1p and its application to electroproduction of charged pion. The dotted curve in F_1p is from the conventional dipole FF with cutoff lambda=1.55 </a:t>
            </a:r>
            <a:r>
              <a:rPr lang="en-US" altLang="ko-KR" baseline="0" dirty="0" err="1"/>
              <a:t>Gev</a:t>
            </a:r>
            <a:r>
              <a:rPr lang="en-US" altLang="ko-KR" baseline="0" dirty="0"/>
              <a:t> which reproduces the electroproduction data to a good degree whereas the dashed curve of </a:t>
            </a:r>
            <a:r>
              <a:rPr lang="en-US" altLang="ko-KR" baseline="0" dirty="0" err="1"/>
              <a:t>Guidal</a:t>
            </a:r>
            <a:r>
              <a:rPr lang="en-US" altLang="ko-KR" baseline="0" dirty="0"/>
              <a:t> et al which agrees with F_1p is not fitted to the reaction cross section. Our value 0.3 is closer to the dipole FF and thus expected to be more consistent with experiment. </a:t>
            </a:r>
            <a:r>
              <a:rPr lang="en-US" altLang="ko-KR" dirty="0"/>
              <a:t>From this</a:t>
            </a:r>
            <a:r>
              <a:rPr lang="en-US" altLang="ko-KR" baseline="0" dirty="0"/>
              <a:t> phenomenological </a:t>
            </a:r>
            <a:r>
              <a:rPr lang="en-US" altLang="ko-KR" baseline="0" dirty="0" err="1"/>
              <a:t>arguements</a:t>
            </a:r>
            <a:r>
              <a:rPr lang="en-US" altLang="ko-KR" baseline="0" dirty="0"/>
              <a:t> our parameter a’ is further supported by the Regge description of pi+ electroproduction as we compare various types of proton FF and their roles in the reaction cross sections. With these I will give a summary and perspective of the present work.   </a:t>
            </a:r>
            <a:endParaRPr lang="ko-KR" altLang="en-US" dirty="0"/>
          </a:p>
        </p:txBody>
      </p:sp>
      <p:sp>
        <p:nvSpPr>
          <p:cNvPr id="4" name="날짜 개체 틀 3"/>
          <p:cNvSpPr>
            <a:spLocks noGrp="1"/>
          </p:cNvSpPr>
          <p:nvPr>
            <p:ph type="dt" idx="10"/>
          </p:nvPr>
        </p:nvSpPr>
        <p:spPr/>
        <p:txBody>
          <a:bodyPr/>
          <a:lstStyle/>
          <a:p>
            <a:pPr>
              <a:defRPr/>
            </a:pPr>
            <a:fld id="{0DB7AFB5-D83C-4487-BC62-5EB96DCF6925}" type="datetime1">
              <a:rPr lang="ko-KR" altLang="en-US" smtClean="0"/>
              <a:pPr>
                <a:defRPr/>
              </a:pPr>
              <a:t>2020-09-23</a:t>
            </a:fld>
            <a:endParaRPr lang="en-US" altLang="ko-KR"/>
          </a:p>
        </p:txBody>
      </p:sp>
      <p:sp>
        <p:nvSpPr>
          <p:cNvPr id="5" name="슬라이드 번호 개체 틀 4"/>
          <p:cNvSpPr>
            <a:spLocks noGrp="1"/>
          </p:cNvSpPr>
          <p:nvPr>
            <p:ph type="sldNum" sz="quarter" idx="11"/>
          </p:nvPr>
        </p:nvSpPr>
        <p:spPr/>
        <p:txBody>
          <a:bodyPr/>
          <a:lstStyle/>
          <a:p>
            <a:pPr>
              <a:defRPr/>
            </a:pPr>
            <a:fld id="{935554ED-A4E3-4274-B97F-70A787F7C440}" type="slidenum">
              <a:rPr lang="ko-KR" altLang="en-US" smtClean="0"/>
              <a:pPr>
                <a:defRPr/>
              </a:pPr>
              <a:t>23</a:t>
            </a:fld>
            <a:endParaRPr lang="en-US" altLang="ko-KR"/>
          </a:p>
        </p:txBody>
      </p:sp>
    </p:spTree>
    <p:extLst>
      <p:ext uri="{BB962C8B-B14F-4D97-AF65-F5344CB8AC3E}">
        <p14:creationId xmlns:p14="http://schemas.microsoft.com/office/powerpoint/2010/main" val="423604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54520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Theory</a:t>
            </a:r>
            <a:r>
              <a:rPr lang="en-US" altLang="ko-KR" baseline="0" dirty="0"/>
              <a:t> and experiments are rare for backward w photoproduction. In experimental side we found that the data available for the analysis of backward process are those from the NINA </a:t>
            </a:r>
            <a:r>
              <a:rPr lang="en-US" altLang="ko-KR" baseline="0" dirty="0" err="1"/>
              <a:t>syncroton</a:t>
            </a:r>
            <a:r>
              <a:rPr lang="en-US" altLang="ko-KR" baseline="0" dirty="0"/>
              <a:t> at photon energies 3.5 and 4.7 GeV, and CLAS Collaboration between 3 and 4 GeV all of which are over the resonances. In this work we also utilize the SLAC data to compensate for the data at 2.8, 4.7 and 9.3 GeV in the forward direction. As mentioned above due to the large coupling constant </a:t>
            </a:r>
            <a:r>
              <a:rPr lang="en-US" altLang="ko-KR" baseline="0" dirty="0" err="1"/>
              <a:t>omegaNN</a:t>
            </a:r>
            <a:r>
              <a:rPr lang="en-US" altLang="ko-KR" baseline="0" dirty="0"/>
              <a:t>=15.6 we take here by the universality of vector meson coupling constant with </a:t>
            </a:r>
            <a:r>
              <a:rPr lang="en-US" altLang="ko-KR" baseline="0" dirty="0" err="1"/>
              <a:t>f_w</a:t>
            </a:r>
            <a:r>
              <a:rPr lang="en-US" altLang="ko-KR" baseline="0" dirty="0"/>
              <a:t> together with the </a:t>
            </a:r>
            <a:r>
              <a:rPr lang="en-US" altLang="ko-KR" baseline="0" dirty="0" err="1"/>
              <a:t>isoscalar</a:t>
            </a:r>
            <a:r>
              <a:rPr lang="en-US" altLang="ko-KR" baseline="0" dirty="0"/>
              <a:t> nature of omega meson, the u-channel baryon exchange allows only the nucleon which uniquely characterizes the backward production of omega. Moreover the </a:t>
            </a:r>
            <a:r>
              <a:rPr lang="en-US" altLang="ko-KR" baseline="0" dirty="0" err="1"/>
              <a:t>N_a</a:t>
            </a:r>
            <a:r>
              <a:rPr lang="en-US" altLang="ko-KR" baseline="0" dirty="0"/>
              <a:t> trajectory which includes the nucleon is featured by a sharp dip at u=-0.10 GeV^2. The issue is that there is no dip there which cannot be accounted for by interference of other baryon trajectories because </a:t>
            </a:r>
            <a:endParaRPr lang="ko-KR" altLang="en-US" dirty="0"/>
          </a:p>
        </p:txBody>
      </p:sp>
      <p:sp>
        <p:nvSpPr>
          <p:cNvPr id="4" name="날짜 개체 틀 3"/>
          <p:cNvSpPr>
            <a:spLocks noGrp="1"/>
          </p:cNvSpPr>
          <p:nvPr>
            <p:ph type="dt" idx="10"/>
          </p:nvPr>
        </p:nvSpPr>
        <p:spPr/>
        <p:txBody>
          <a:bodyPr/>
          <a:lstStyle/>
          <a:p>
            <a:pPr>
              <a:defRPr/>
            </a:pPr>
            <a:fld id="{0DB7AFB5-D83C-4487-BC62-5EB96DCF6925}" type="datetime1">
              <a:rPr lang="ko-KR" altLang="en-US" smtClean="0"/>
              <a:pPr>
                <a:defRPr/>
              </a:pPr>
              <a:t>2020-09-23</a:t>
            </a:fld>
            <a:endParaRPr lang="en-US" altLang="ko-KR"/>
          </a:p>
        </p:txBody>
      </p:sp>
      <p:sp>
        <p:nvSpPr>
          <p:cNvPr id="5" name="슬라이드 번호 개체 틀 4"/>
          <p:cNvSpPr>
            <a:spLocks noGrp="1"/>
          </p:cNvSpPr>
          <p:nvPr>
            <p:ph type="sldNum" sz="quarter" idx="11"/>
          </p:nvPr>
        </p:nvSpPr>
        <p:spPr/>
        <p:txBody>
          <a:bodyPr/>
          <a:lstStyle/>
          <a:p>
            <a:pPr>
              <a:defRPr/>
            </a:pPr>
            <a:fld id="{935554ED-A4E3-4274-B97F-70A787F7C440}" type="slidenum">
              <a:rPr lang="ko-KR" altLang="en-US" smtClean="0"/>
              <a:pPr>
                <a:defRPr/>
              </a:pPr>
              <a:t>5</a:t>
            </a:fld>
            <a:endParaRPr lang="en-US" altLang="ko-KR"/>
          </a:p>
        </p:txBody>
      </p:sp>
    </p:spTree>
    <p:extLst>
      <p:ext uri="{BB962C8B-B14F-4D97-AF65-F5344CB8AC3E}">
        <p14:creationId xmlns:p14="http://schemas.microsoft.com/office/powerpoint/2010/main" val="166889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Theory</a:t>
            </a:r>
            <a:r>
              <a:rPr lang="en-US" altLang="ko-KR" baseline="0" dirty="0"/>
              <a:t> and experiments are rare for backward w photoproduction. In experimental side we found that the data available for the analysis of backward process are those from the NINA </a:t>
            </a:r>
            <a:r>
              <a:rPr lang="en-US" altLang="ko-KR" baseline="0" dirty="0" err="1"/>
              <a:t>syncroton</a:t>
            </a:r>
            <a:r>
              <a:rPr lang="en-US" altLang="ko-KR" baseline="0" dirty="0"/>
              <a:t> at photon energies 3.5 and 4.7 GeV, and CLAS Collaboration between 3 and 4 GeV all of which are over the resonances. In this work we also utilize the SLAC data to compensate for the data at 2.8, 4.7 and 9.3 GeV in the forward direction. As mentioned above due to the large coupling constant </a:t>
            </a:r>
            <a:r>
              <a:rPr lang="en-US" altLang="ko-KR" baseline="0" dirty="0" err="1"/>
              <a:t>omegaNN</a:t>
            </a:r>
            <a:r>
              <a:rPr lang="en-US" altLang="ko-KR" baseline="0" dirty="0"/>
              <a:t>=15.6 we take here by the universality of vector meson coupling constant with </a:t>
            </a:r>
            <a:r>
              <a:rPr lang="en-US" altLang="ko-KR" baseline="0" dirty="0" err="1"/>
              <a:t>f_w</a:t>
            </a:r>
            <a:r>
              <a:rPr lang="en-US" altLang="ko-KR" baseline="0" dirty="0"/>
              <a:t> together with the </a:t>
            </a:r>
            <a:r>
              <a:rPr lang="en-US" altLang="ko-KR" baseline="0" dirty="0" err="1"/>
              <a:t>isoscalar</a:t>
            </a:r>
            <a:r>
              <a:rPr lang="en-US" altLang="ko-KR" baseline="0" dirty="0"/>
              <a:t> nature of omega meson, the u-channel baryon exchange allows only the nucleon which uniquely characterizes the backward production of omega. Moreover the </a:t>
            </a:r>
            <a:r>
              <a:rPr lang="en-US" altLang="ko-KR" baseline="0" dirty="0" err="1"/>
              <a:t>N_a</a:t>
            </a:r>
            <a:r>
              <a:rPr lang="en-US" altLang="ko-KR" baseline="0" dirty="0"/>
              <a:t> trajectory which includes the nucleon is featured by a sharp dip at u=-0.10 GeV^2. The issue is that there is no dip there which cannot be accounted for by interference of other baryon trajectories because </a:t>
            </a:r>
            <a:endParaRPr lang="ko-KR" altLang="en-US" dirty="0"/>
          </a:p>
        </p:txBody>
      </p:sp>
      <p:sp>
        <p:nvSpPr>
          <p:cNvPr id="4" name="날짜 개체 틀 3"/>
          <p:cNvSpPr>
            <a:spLocks noGrp="1"/>
          </p:cNvSpPr>
          <p:nvPr>
            <p:ph type="dt" idx="10"/>
          </p:nvPr>
        </p:nvSpPr>
        <p:spPr/>
        <p:txBody>
          <a:bodyPr/>
          <a:lstStyle/>
          <a:p>
            <a:pPr>
              <a:defRPr/>
            </a:pPr>
            <a:fld id="{0DB7AFB5-D83C-4487-BC62-5EB96DCF6925}" type="datetime1">
              <a:rPr lang="ko-KR" altLang="en-US" smtClean="0"/>
              <a:pPr>
                <a:defRPr/>
              </a:pPr>
              <a:t>2020-09-23</a:t>
            </a:fld>
            <a:endParaRPr lang="en-US" altLang="ko-KR"/>
          </a:p>
        </p:txBody>
      </p:sp>
      <p:sp>
        <p:nvSpPr>
          <p:cNvPr id="5" name="슬라이드 번호 개체 틀 4"/>
          <p:cNvSpPr>
            <a:spLocks noGrp="1"/>
          </p:cNvSpPr>
          <p:nvPr>
            <p:ph type="sldNum" sz="quarter" idx="11"/>
          </p:nvPr>
        </p:nvSpPr>
        <p:spPr/>
        <p:txBody>
          <a:bodyPr/>
          <a:lstStyle/>
          <a:p>
            <a:pPr>
              <a:defRPr/>
            </a:pPr>
            <a:fld id="{935554ED-A4E3-4274-B97F-70A787F7C440}" type="slidenum">
              <a:rPr lang="ko-KR" altLang="en-US" smtClean="0"/>
              <a:pPr>
                <a:defRPr/>
              </a:pPr>
              <a:t>6</a:t>
            </a:fld>
            <a:endParaRPr lang="en-US" altLang="ko-KR"/>
          </a:p>
        </p:txBody>
      </p:sp>
    </p:spTree>
    <p:extLst>
      <p:ext uri="{BB962C8B-B14F-4D97-AF65-F5344CB8AC3E}">
        <p14:creationId xmlns:p14="http://schemas.microsoft.com/office/powerpoint/2010/main" val="351395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0DB7AFB5-D83C-4487-BC62-5EB96DCF6925}" type="datetime1">
              <a:rPr lang="ko-KR" altLang="en-US" smtClean="0"/>
              <a:pPr>
                <a:defRPr/>
              </a:pPr>
              <a:t>2020-09-23</a:t>
            </a:fld>
            <a:endParaRPr lang="en-US" altLang="ko-KR"/>
          </a:p>
        </p:txBody>
      </p:sp>
      <p:sp>
        <p:nvSpPr>
          <p:cNvPr id="5" name="슬라이드 번호 개체 틀 4"/>
          <p:cNvSpPr>
            <a:spLocks noGrp="1"/>
          </p:cNvSpPr>
          <p:nvPr>
            <p:ph type="sldNum" sz="quarter" idx="11"/>
          </p:nvPr>
        </p:nvSpPr>
        <p:spPr/>
        <p:txBody>
          <a:bodyPr/>
          <a:lstStyle/>
          <a:p>
            <a:pPr>
              <a:defRPr/>
            </a:pPr>
            <a:fld id="{935554ED-A4E3-4274-B97F-70A787F7C440}" type="slidenum">
              <a:rPr lang="ko-KR" altLang="en-US" smtClean="0"/>
              <a:pPr>
                <a:defRPr/>
              </a:pPr>
              <a:t>7</a:t>
            </a:fld>
            <a:endParaRPr lang="en-US" altLang="ko-KR"/>
          </a:p>
        </p:txBody>
      </p:sp>
    </p:spTree>
    <p:extLst>
      <p:ext uri="{BB962C8B-B14F-4D97-AF65-F5344CB8AC3E}">
        <p14:creationId xmlns:p14="http://schemas.microsoft.com/office/powerpoint/2010/main" val="398715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a:t>
            </a:r>
            <a:r>
              <a:rPr lang="en-US" altLang="ko-KR" baseline="0" dirty="0"/>
              <a:t> meson exchanges are considered as a background because the u-</a:t>
            </a:r>
            <a:r>
              <a:rPr lang="en-US" altLang="ko-KR" baseline="0" dirty="0" err="1"/>
              <a:t>ch</a:t>
            </a:r>
            <a:r>
              <a:rPr lang="en-US" altLang="ko-KR" baseline="0" dirty="0"/>
              <a:t> nucleon is in general small in comparison to meson exchanges and therefore cannot reproduce the reaction cross section without meson exchanges. Here to avoid duality with t-</a:t>
            </a:r>
            <a:r>
              <a:rPr lang="en-US" altLang="ko-KR" baseline="0" dirty="0" err="1"/>
              <a:t>ch</a:t>
            </a:r>
            <a:r>
              <a:rPr lang="en-US" altLang="ko-KR" baseline="0" dirty="0"/>
              <a:t> exch we consider them in the pole model with cutoff functions and model dependent parameters cutoff lambda. Therefore, we construct the photoproduction amplitude as this. Then, in order to construct a reliable base from meson </a:t>
            </a:r>
            <a:r>
              <a:rPr lang="en-US" altLang="ko-KR" baseline="0" dirty="0" err="1"/>
              <a:t>exches</a:t>
            </a:r>
            <a:r>
              <a:rPr lang="en-US" altLang="ko-KR" baseline="0" dirty="0"/>
              <a:t> to which the nucleon exch is added, it is of importance to determine the cutoff lambda In a less model dependent way. For this we again utilize the natural and unnatural parity cross sections of SLAC as shown in this figure. In doing this the tensor meson f2 exch is highly divergent so that we treat it as the Regge pole as before. Then, the cutoff masses for the pion, sigma, and f1 are fitted to those cross sections. The unnatural parity cross section is reproduced by the pion exch with cutoff lambda=720 MeV, while the natural parity cross section agrees with the sigma with lambda=650 MeV and f2 and </a:t>
            </a:r>
            <a:r>
              <a:rPr lang="en-US" altLang="ko-KR" baseline="0" dirty="0" err="1"/>
              <a:t>pomeron</a:t>
            </a:r>
            <a:r>
              <a:rPr lang="en-US" altLang="ko-KR" baseline="0" dirty="0"/>
              <a:t> and nucleon Regge pole.  </a:t>
            </a:r>
            <a:endParaRPr lang="ko-KR" altLang="en-US" dirty="0"/>
          </a:p>
        </p:txBody>
      </p:sp>
      <p:sp>
        <p:nvSpPr>
          <p:cNvPr id="4" name="날짜 개체 틀 3"/>
          <p:cNvSpPr>
            <a:spLocks noGrp="1"/>
          </p:cNvSpPr>
          <p:nvPr>
            <p:ph type="dt" idx="10"/>
          </p:nvPr>
        </p:nvSpPr>
        <p:spPr/>
        <p:txBody>
          <a:bodyPr/>
          <a:lstStyle/>
          <a:p>
            <a:pPr>
              <a:defRPr/>
            </a:pPr>
            <a:fld id="{0DB7AFB5-D83C-4487-BC62-5EB96DCF6925}" type="datetime1">
              <a:rPr lang="ko-KR" altLang="en-US" smtClean="0"/>
              <a:pPr>
                <a:defRPr/>
              </a:pPr>
              <a:t>2020-09-23</a:t>
            </a:fld>
            <a:endParaRPr lang="en-US" altLang="ko-KR"/>
          </a:p>
        </p:txBody>
      </p:sp>
      <p:sp>
        <p:nvSpPr>
          <p:cNvPr id="5" name="슬라이드 번호 개체 틀 4"/>
          <p:cNvSpPr>
            <a:spLocks noGrp="1"/>
          </p:cNvSpPr>
          <p:nvPr>
            <p:ph type="sldNum" sz="quarter" idx="11"/>
          </p:nvPr>
        </p:nvSpPr>
        <p:spPr/>
        <p:txBody>
          <a:bodyPr/>
          <a:lstStyle/>
          <a:p>
            <a:pPr>
              <a:defRPr/>
            </a:pPr>
            <a:fld id="{935554ED-A4E3-4274-B97F-70A787F7C440}" type="slidenum">
              <a:rPr lang="ko-KR" altLang="en-US" smtClean="0"/>
              <a:pPr>
                <a:defRPr/>
              </a:pPr>
              <a:t>9</a:t>
            </a:fld>
            <a:endParaRPr lang="en-US" altLang="ko-KR"/>
          </a:p>
        </p:txBody>
      </p:sp>
    </p:spTree>
    <p:extLst>
      <p:ext uri="{BB962C8B-B14F-4D97-AF65-F5344CB8AC3E}">
        <p14:creationId xmlns:p14="http://schemas.microsoft.com/office/powerpoint/2010/main" val="74862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Parton contributions are assumed in the backward angles to cover over the dip with a scaling of s^8. However, the </a:t>
            </a:r>
            <a:r>
              <a:rPr lang="en-US" altLang="ko-KR" dirty="0" err="1"/>
              <a:t>N_a</a:t>
            </a:r>
            <a:r>
              <a:rPr lang="en-US" altLang="ko-KR" dirty="0"/>
              <a:t> in the pi N scattering shows a deep dip in the backward directions at the same place, though</a:t>
            </a:r>
            <a:r>
              <a:rPr lang="en-US" altLang="ko-KR" baseline="0" dirty="0"/>
              <a:t> this case should include more of baryon trajectories like the </a:t>
            </a:r>
            <a:r>
              <a:rPr lang="en-US" altLang="ko-KR" baseline="0" dirty="0" err="1"/>
              <a:t>Delta_delta</a:t>
            </a:r>
            <a:r>
              <a:rPr lang="en-US" altLang="ko-KR" baseline="0" dirty="0"/>
              <a:t> trajectory to compensate for the </a:t>
            </a:r>
            <a:r>
              <a:rPr lang="en-US" altLang="ko-KR" baseline="0" dirty="0" err="1"/>
              <a:t>N_a</a:t>
            </a:r>
            <a:r>
              <a:rPr lang="en-US" altLang="ko-KR" baseline="0" dirty="0"/>
              <a:t> trajectory. So there are two options in our place;  Here, we introduce a substructure to the omega-NN by assuming it to be similar to the virtual photon coupling to NN, and we extend the omega-NN vertex as … to investigate the possibility of parton contributions.       </a:t>
            </a:r>
            <a:r>
              <a:rPr lang="en-US" altLang="ko-KR" dirty="0"/>
              <a:t>  </a:t>
            </a:r>
            <a:endParaRPr lang="ko-KR" altLang="en-US" dirty="0"/>
          </a:p>
        </p:txBody>
      </p:sp>
      <p:sp>
        <p:nvSpPr>
          <p:cNvPr id="4" name="날짜 개체 틀 3"/>
          <p:cNvSpPr>
            <a:spLocks noGrp="1"/>
          </p:cNvSpPr>
          <p:nvPr>
            <p:ph type="dt" idx="10"/>
          </p:nvPr>
        </p:nvSpPr>
        <p:spPr/>
        <p:txBody>
          <a:bodyPr/>
          <a:lstStyle/>
          <a:p>
            <a:pPr>
              <a:defRPr/>
            </a:pPr>
            <a:fld id="{0DB7AFB5-D83C-4487-BC62-5EB96DCF6925}" type="datetime1">
              <a:rPr lang="ko-KR" altLang="en-US" smtClean="0"/>
              <a:pPr>
                <a:defRPr/>
              </a:pPr>
              <a:t>2020-09-23</a:t>
            </a:fld>
            <a:endParaRPr lang="en-US" altLang="ko-KR"/>
          </a:p>
        </p:txBody>
      </p:sp>
      <p:sp>
        <p:nvSpPr>
          <p:cNvPr id="5" name="슬라이드 번호 개체 틀 4"/>
          <p:cNvSpPr>
            <a:spLocks noGrp="1"/>
          </p:cNvSpPr>
          <p:nvPr>
            <p:ph type="sldNum" sz="quarter" idx="11"/>
          </p:nvPr>
        </p:nvSpPr>
        <p:spPr/>
        <p:txBody>
          <a:bodyPr/>
          <a:lstStyle/>
          <a:p>
            <a:pPr>
              <a:defRPr/>
            </a:pPr>
            <a:fld id="{935554ED-A4E3-4274-B97F-70A787F7C440}" type="slidenum">
              <a:rPr lang="ko-KR" altLang="en-US" smtClean="0"/>
              <a:pPr>
                <a:defRPr/>
              </a:pPr>
              <a:t>10</a:t>
            </a:fld>
            <a:endParaRPr lang="en-US" altLang="ko-KR"/>
          </a:p>
        </p:txBody>
      </p:sp>
    </p:spTree>
    <p:extLst>
      <p:ext uri="{BB962C8B-B14F-4D97-AF65-F5344CB8AC3E}">
        <p14:creationId xmlns:p14="http://schemas.microsoft.com/office/powerpoint/2010/main" val="1710502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0DB7AFB5-D83C-4487-BC62-5EB96DCF6925}" type="datetime1">
              <a:rPr lang="ko-KR" altLang="en-US" smtClean="0"/>
              <a:pPr>
                <a:defRPr/>
              </a:pPr>
              <a:t>2020-09-23</a:t>
            </a:fld>
            <a:endParaRPr lang="en-US" altLang="ko-KR"/>
          </a:p>
        </p:txBody>
      </p:sp>
      <p:sp>
        <p:nvSpPr>
          <p:cNvPr id="5" name="슬라이드 번호 개체 틀 4"/>
          <p:cNvSpPr>
            <a:spLocks noGrp="1"/>
          </p:cNvSpPr>
          <p:nvPr>
            <p:ph type="sldNum" sz="quarter" idx="11"/>
          </p:nvPr>
        </p:nvSpPr>
        <p:spPr/>
        <p:txBody>
          <a:bodyPr/>
          <a:lstStyle/>
          <a:p>
            <a:pPr>
              <a:defRPr/>
            </a:pPr>
            <a:fld id="{935554ED-A4E3-4274-B97F-70A787F7C440}" type="slidenum">
              <a:rPr lang="ko-KR" altLang="en-US" smtClean="0"/>
              <a:pPr>
                <a:defRPr/>
              </a:pPr>
              <a:t>12</a:t>
            </a:fld>
            <a:endParaRPr lang="en-US" altLang="ko-KR"/>
          </a:p>
        </p:txBody>
      </p:sp>
    </p:spTree>
    <p:extLst>
      <p:ext uri="{BB962C8B-B14F-4D97-AF65-F5344CB8AC3E}">
        <p14:creationId xmlns:p14="http://schemas.microsoft.com/office/powerpoint/2010/main" val="78767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Here</a:t>
            </a:r>
            <a:r>
              <a:rPr lang="en-US" altLang="ko-KR" baseline="0" dirty="0"/>
              <a:t> are the energy dependence of </a:t>
            </a:r>
            <a:r>
              <a:rPr lang="en-US" altLang="ko-KR" baseline="0" dirty="0" err="1"/>
              <a:t>dsigma</a:t>
            </a:r>
            <a:r>
              <a:rPr lang="en-US" altLang="ko-KR" baseline="0" dirty="0"/>
              <a:t>/du at backward angles where model predictions are made with the parameters chosen as a=100, b=60. Finally we add the figure which shows a support to the parameter a’=0.3 rather than the a’=1.105 of the original GPRV FF. The figure shows the proton Dirac FF extracted from empirical data which agrees with GPRV FF. However, in phenomenological description of the charged pion electroproduction where the proton and pion charge FFs play the important role to reproduce the data we can see that the solid line from the a’=0.3 of the present work is more consistent with the dipole FF of the dotted line which can only agrees with reaction cross sections.    </a:t>
            </a:r>
            <a:endParaRPr lang="ko-KR" altLang="en-US" dirty="0"/>
          </a:p>
        </p:txBody>
      </p:sp>
      <p:sp>
        <p:nvSpPr>
          <p:cNvPr id="4" name="날짜 개체 틀 3"/>
          <p:cNvSpPr>
            <a:spLocks noGrp="1"/>
          </p:cNvSpPr>
          <p:nvPr>
            <p:ph type="dt" idx="10"/>
          </p:nvPr>
        </p:nvSpPr>
        <p:spPr/>
        <p:txBody>
          <a:bodyPr/>
          <a:lstStyle/>
          <a:p>
            <a:pPr>
              <a:defRPr/>
            </a:pPr>
            <a:fld id="{0DB7AFB5-D83C-4487-BC62-5EB96DCF6925}" type="datetime1">
              <a:rPr lang="ko-KR" altLang="en-US" smtClean="0"/>
              <a:pPr>
                <a:defRPr/>
              </a:pPr>
              <a:t>2020-09-23</a:t>
            </a:fld>
            <a:endParaRPr lang="en-US" altLang="ko-KR"/>
          </a:p>
        </p:txBody>
      </p:sp>
      <p:sp>
        <p:nvSpPr>
          <p:cNvPr id="5" name="슬라이드 번호 개체 틀 4"/>
          <p:cNvSpPr>
            <a:spLocks noGrp="1"/>
          </p:cNvSpPr>
          <p:nvPr>
            <p:ph type="sldNum" sz="quarter" idx="11"/>
          </p:nvPr>
        </p:nvSpPr>
        <p:spPr/>
        <p:txBody>
          <a:bodyPr/>
          <a:lstStyle/>
          <a:p>
            <a:pPr>
              <a:defRPr/>
            </a:pPr>
            <a:fld id="{935554ED-A4E3-4274-B97F-70A787F7C440}" type="slidenum">
              <a:rPr lang="ko-KR" altLang="en-US" smtClean="0"/>
              <a:pPr>
                <a:defRPr/>
              </a:pPr>
              <a:t>13</a:t>
            </a:fld>
            <a:endParaRPr lang="en-US" altLang="ko-KR"/>
          </a:p>
        </p:txBody>
      </p:sp>
    </p:spTree>
    <p:extLst>
      <p:ext uri="{BB962C8B-B14F-4D97-AF65-F5344CB8AC3E}">
        <p14:creationId xmlns:p14="http://schemas.microsoft.com/office/powerpoint/2010/main" val="112306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62046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eaLnBrk="1" hangingPunct="1">
                <a:defRPr/>
              </a:pPr>
              <a:endParaRPr lang="ko-KR" altLang="ko-KR" sz="2400">
                <a:ea typeface="굴림" panose="020B0600000101010101" pitchFamily="50" charset="-127"/>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grpSp>
      </p:grpSp>
      <p:sp>
        <p:nvSpPr>
          <p:cNvPr id="128001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ko-KR" noProof="0"/>
              <a:t>Click to edit Master title style</a:t>
            </a:r>
          </a:p>
        </p:txBody>
      </p:sp>
      <p:sp>
        <p:nvSpPr>
          <p:cNvPr id="1280020" name="Rectangle 20"/>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en-US" altLang="ko-KR" noProof="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ko-KR"/>
          </a:p>
        </p:txBody>
      </p:sp>
      <p:sp>
        <p:nvSpPr>
          <p:cNvPr id="19" name="Rectangle 17"/>
          <p:cNvSpPr>
            <a:spLocks noGrp="1" noChangeArrowheads="1"/>
          </p:cNvSpPr>
          <p:nvPr>
            <p:ph type="ftr" sz="quarter" idx="11"/>
          </p:nvPr>
        </p:nvSpPr>
        <p:spPr/>
        <p:txBody>
          <a:bodyPr/>
          <a:lstStyle>
            <a:lvl1pPr>
              <a:defRPr/>
            </a:lvl1pPr>
          </a:lstStyle>
          <a:p>
            <a:pPr>
              <a:defRPr/>
            </a:pPr>
            <a:endParaRPr lang="en-US" altLang="ko-KR"/>
          </a:p>
        </p:txBody>
      </p:sp>
      <p:sp>
        <p:nvSpPr>
          <p:cNvPr id="20" name="Rectangle 18"/>
          <p:cNvSpPr>
            <a:spLocks noGrp="1" noChangeArrowheads="1"/>
          </p:cNvSpPr>
          <p:nvPr>
            <p:ph type="sldNum" sz="quarter" idx="12"/>
          </p:nvPr>
        </p:nvSpPr>
        <p:spPr/>
        <p:txBody>
          <a:bodyPr/>
          <a:lstStyle>
            <a:lvl1pPr>
              <a:defRPr/>
            </a:lvl1pPr>
          </a:lstStyle>
          <a:p>
            <a:pPr>
              <a:defRPr/>
            </a:pPr>
            <a:fld id="{363D5B84-3512-499A-BE46-577170696DCE}" type="slidenum">
              <a:rPr lang="en-US" altLang="ko-KR"/>
              <a:pPr>
                <a:defRPr/>
              </a:pPr>
              <a:t>‹#›</a:t>
            </a:fld>
            <a:endParaRPr lang="en-US" altLang="ko-KR"/>
          </a:p>
        </p:txBody>
      </p:sp>
    </p:spTree>
    <p:extLst>
      <p:ext uri="{BB962C8B-B14F-4D97-AF65-F5344CB8AC3E}">
        <p14:creationId xmlns:p14="http://schemas.microsoft.com/office/powerpoint/2010/main" val="299875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3"/>
          <p:cNvSpPr>
            <a:spLocks noGrp="1" noChangeArrowheads="1"/>
          </p:cNvSpPr>
          <p:nvPr>
            <p:ph type="sldNum" sz="quarter" idx="11"/>
          </p:nvPr>
        </p:nvSpPr>
        <p:spPr>
          <a:ln/>
        </p:spPr>
        <p:txBody>
          <a:bodyPr/>
          <a:lstStyle>
            <a:lvl1pPr>
              <a:defRPr/>
            </a:lvl1pPr>
          </a:lstStyle>
          <a:p>
            <a:pPr>
              <a:defRPr/>
            </a:pPr>
            <a:fld id="{3A0BDEBE-EB80-4268-A26B-41195BF23205}" type="slidenum">
              <a:rPr lang="en-US" altLang="ko-KR"/>
              <a:pPr>
                <a:defRPr/>
              </a:pPr>
              <a:t>‹#›</a:t>
            </a:fld>
            <a:endParaRPr lang="en-US" altLang="ko-K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ko-KR"/>
          </a:p>
        </p:txBody>
      </p:sp>
    </p:spTree>
    <p:extLst>
      <p:ext uri="{BB962C8B-B14F-4D97-AF65-F5344CB8AC3E}">
        <p14:creationId xmlns:p14="http://schemas.microsoft.com/office/powerpoint/2010/main" val="102001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457200"/>
            <a:ext cx="2057400" cy="54102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457200"/>
            <a:ext cx="6019800" cy="54102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3"/>
          <p:cNvSpPr>
            <a:spLocks noGrp="1" noChangeArrowheads="1"/>
          </p:cNvSpPr>
          <p:nvPr>
            <p:ph type="sldNum" sz="quarter" idx="11"/>
          </p:nvPr>
        </p:nvSpPr>
        <p:spPr>
          <a:ln/>
        </p:spPr>
        <p:txBody>
          <a:bodyPr/>
          <a:lstStyle>
            <a:lvl1pPr>
              <a:defRPr/>
            </a:lvl1pPr>
          </a:lstStyle>
          <a:p>
            <a:pPr>
              <a:defRPr/>
            </a:pPr>
            <a:fld id="{867CC6E5-0A14-4A0B-84C3-031566A7D838}" type="slidenum">
              <a:rPr lang="en-US" altLang="ko-KR"/>
              <a:pPr>
                <a:defRPr/>
              </a:pPr>
              <a:t>‹#›</a:t>
            </a:fld>
            <a:endParaRPr lang="en-US" altLang="ko-K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ko-KR"/>
          </a:p>
        </p:txBody>
      </p:sp>
    </p:spTree>
    <p:extLst>
      <p:ext uri="{BB962C8B-B14F-4D97-AF65-F5344CB8AC3E}">
        <p14:creationId xmlns:p14="http://schemas.microsoft.com/office/powerpoint/2010/main" val="1924210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457200"/>
            <a:ext cx="8229600" cy="541020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ko-KR"/>
          </a:p>
        </p:txBody>
      </p:sp>
      <p:sp>
        <p:nvSpPr>
          <p:cNvPr id="4" name="Rectangle 3"/>
          <p:cNvSpPr>
            <a:spLocks noGrp="1" noChangeArrowheads="1"/>
          </p:cNvSpPr>
          <p:nvPr>
            <p:ph type="sldNum" sz="quarter" idx="11"/>
          </p:nvPr>
        </p:nvSpPr>
        <p:spPr>
          <a:ln/>
        </p:spPr>
        <p:txBody>
          <a:bodyPr/>
          <a:lstStyle>
            <a:lvl1pPr>
              <a:defRPr/>
            </a:lvl1pPr>
          </a:lstStyle>
          <a:p>
            <a:pPr>
              <a:defRPr/>
            </a:pPr>
            <a:fld id="{D934047C-5322-4108-9B48-481091E8CD0D}" type="slidenum">
              <a:rPr lang="en-US" altLang="ko-KR"/>
              <a:pPr>
                <a:defRPr/>
              </a:pPr>
              <a:t>‹#›</a:t>
            </a:fld>
            <a:endParaRPr lang="en-US" altLang="ko-KR"/>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ko-KR"/>
          </a:p>
        </p:txBody>
      </p:sp>
    </p:spTree>
    <p:extLst>
      <p:ext uri="{BB962C8B-B14F-4D97-AF65-F5344CB8AC3E}">
        <p14:creationId xmlns:p14="http://schemas.microsoft.com/office/powerpoint/2010/main" val="1205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3"/>
          <p:cNvSpPr>
            <a:spLocks noGrp="1" noChangeArrowheads="1"/>
          </p:cNvSpPr>
          <p:nvPr>
            <p:ph type="sldNum" sz="quarter" idx="11"/>
          </p:nvPr>
        </p:nvSpPr>
        <p:spPr>
          <a:ln/>
        </p:spPr>
        <p:txBody>
          <a:bodyPr/>
          <a:lstStyle>
            <a:lvl1pPr>
              <a:defRPr/>
            </a:lvl1pPr>
          </a:lstStyle>
          <a:p>
            <a:pPr>
              <a:defRPr/>
            </a:pPr>
            <a:fld id="{EEDE8037-C0BC-4990-9677-B82C0C2C821E}" type="slidenum">
              <a:rPr lang="en-US" altLang="ko-KR"/>
              <a:pPr>
                <a:defRPr/>
              </a:pPr>
              <a:t>‹#›</a:t>
            </a:fld>
            <a:endParaRPr lang="en-US" altLang="ko-K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ko-KR"/>
          </a:p>
        </p:txBody>
      </p:sp>
    </p:spTree>
    <p:extLst>
      <p:ext uri="{BB962C8B-B14F-4D97-AF65-F5344CB8AC3E}">
        <p14:creationId xmlns:p14="http://schemas.microsoft.com/office/powerpoint/2010/main" val="28344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8"/>
            <a:ext cx="78867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ko-KR" altLang="en-US"/>
              <a:t>마스터 텍스트 스타일을 편집합니다</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ko-KR"/>
          </a:p>
        </p:txBody>
      </p:sp>
      <p:sp>
        <p:nvSpPr>
          <p:cNvPr id="5" name="Rectangle 3"/>
          <p:cNvSpPr>
            <a:spLocks noGrp="1" noChangeArrowheads="1"/>
          </p:cNvSpPr>
          <p:nvPr>
            <p:ph type="sldNum" sz="quarter" idx="11"/>
          </p:nvPr>
        </p:nvSpPr>
        <p:spPr>
          <a:ln/>
        </p:spPr>
        <p:txBody>
          <a:bodyPr/>
          <a:lstStyle>
            <a:lvl1pPr>
              <a:defRPr/>
            </a:lvl1pPr>
          </a:lstStyle>
          <a:p>
            <a:pPr>
              <a:defRPr/>
            </a:pPr>
            <a:fld id="{6EB3E08A-20C8-40A9-BC0F-C01FFDBE82C2}" type="slidenum">
              <a:rPr lang="en-US" altLang="ko-KR"/>
              <a:pPr>
                <a:defRPr/>
              </a:pPr>
              <a:t>‹#›</a:t>
            </a:fld>
            <a:endParaRPr lang="en-US" altLang="ko-KR"/>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ko-KR"/>
          </a:p>
        </p:txBody>
      </p:sp>
    </p:spTree>
    <p:extLst>
      <p:ext uri="{BB962C8B-B14F-4D97-AF65-F5344CB8AC3E}">
        <p14:creationId xmlns:p14="http://schemas.microsoft.com/office/powerpoint/2010/main" val="41188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981200"/>
            <a:ext cx="4038600" cy="388620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981200"/>
            <a:ext cx="4038600" cy="3886200"/>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3"/>
          <p:cNvSpPr>
            <a:spLocks noGrp="1" noChangeArrowheads="1"/>
          </p:cNvSpPr>
          <p:nvPr>
            <p:ph type="sldNum" sz="quarter" idx="11"/>
          </p:nvPr>
        </p:nvSpPr>
        <p:spPr>
          <a:ln/>
        </p:spPr>
        <p:txBody>
          <a:bodyPr/>
          <a:lstStyle>
            <a:lvl1pPr>
              <a:defRPr/>
            </a:lvl1pPr>
          </a:lstStyle>
          <a:p>
            <a:pPr>
              <a:defRPr/>
            </a:pPr>
            <a:fld id="{1603EC49-5978-4F7A-B5EA-0753894C9836}" type="slidenum">
              <a:rPr lang="en-US" altLang="ko-KR"/>
              <a:pPr>
                <a:defRPr/>
              </a:pPr>
              <a:t>‹#›</a:t>
            </a:fld>
            <a:endParaRPr lang="en-US" altLang="ko-K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ko-KR"/>
          </a:p>
        </p:txBody>
      </p:sp>
    </p:spTree>
    <p:extLst>
      <p:ext uri="{BB962C8B-B14F-4D97-AF65-F5344CB8AC3E}">
        <p14:creationId xmlns:p14="http://schemas.microsoft.com/office/powerpoint/2010/main" val="373154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30238" y="365125"/>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30238" y="2505075"/>
            <a:ext cx="386873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29150" y="2505075"/>
            <a:ext cx="38877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ko-KR"/>
          </a:p>
        </p:txBody>
      </p:sp>
      <p:sp>
        <p:nvSpPr>
          <p:cNvPr id="8" name="Rectangle 3"/>
          <p:cNvSpPr>
            <a:spLocks noGrp="1" noChangeArrowheads="1"/>
          </p:cNvSpPr>
          <p:nvPr>
            <p:ph type="sldNum" sz="quarter" idx="11"/>
          </p:nvPr>
        </p:nvSpPr>
        <p:spPr>
          <a:ln/>
        </p:spPr>
        <p:txBody>
          <a:bodyPr/>
          <a:lstStyle>
            <a:lvl1pPr>
              <a:defRPr/>
            </a:lvl1pPr>
          </a:lstStyle>
          <a:p>
            <a:pPr>
              <a:defRPr/>
            </a:pPr>
            <a:fld id="{7132F0A5-9B71-463B-A0A5-3D990C9B4351}" type="slidenum">
              <a:rPr lang="en-US" altLang="ko-KR"/>
              <a:pPr>
                <a:defRPr/>
              </a:pPr>
              <a:t>‹#›</a:t>
            </a:fld>
            <a:endParaRPr lang="en-US" altLang="ko-KR"/>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ko-KR"/>
          </a:p>
        </p:txBody>
      </p:sp>
    </p:spTree>
    <p:extLst>
      <p:ext uri="{BB962C8B-B14F-4D97-AF65-F5344CB8AC3E}">
        <p14:creationId xmlns:p14="http://schemas.microsoft.com/office/powerpoint/2010/main" val="108340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ko-KR"/>
          </a:p>
        </p:txBody>
      </p:sp>
      <p:sp>
        <p:nvSpPr>
          <p:cNvPr id="4" name="Rectangle 3"/>
          <p:cNvSpPr>
            <a:spLocks noGrp="1" noChangeArrowheads="1"/>
          </p:cNvSpPr>
          <p:nvPr>
            <p:ph type="sldNum" sz="quarter" idx="11"/>
          </p:nvPr>
        </p:nvSpPr>
        <p:spPr>
          <a:ln/>
        </p:spPr>
        <p:txBody>
          <a:bodyPr/>
          <a:lstStyle>
            <a:lvl1pPr>
              <a:defRPr/>
            </a:lvl1pPr>
          </a:lstStyle>
          <a:p>
            <a:pPr>
              <a:defRPr/>
            </a:pPr>
            <a:fld id="{CDFEAC50-40C4-47AC-8A15-3996AA630242}" type="slidenum">
              <a:rPr lang="en-US" altLang="ko-KR"/>
              <a:pPr>
                <a:defRPr/>
              </a:pPr>
              <a:t>‹#›</a:t>
            </a:fld>
            <a:endParaRPr lang="en-US" altLang="ko-KR"/>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ko-KR"/>
          </a:p>
        </p:txBody>
      </p:sp>
    </p:spTree>
    <p:extLst>
      <p:ext uri="{BB962C8B-B14F-4D97-AF65-F5344CB8AC3E}">
        <p14:creationId xmlns:p14="http://schemas.microsoft.com/office/powerpoint/2010/main" val="398235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ko-KR"/>
          </a:p>
        </p:txBody>
      </p:sp>
      <p:sp>
        <p:nvSpPr>
          <p:cNvPr id="3" name="Rectangle 3"/>
          <p:cNvSpPr>
            <a:spLocks noGrp="1" noChangeArrowheads="1"/>
          </p:cNvSpPr>
          <p:nvPr>
            <p:ph type="sldNum" sz="quarter" idx="11"/>
          </p:nvPr>
        </p:nvSpPr>
        <p:spPr>
          <a:ln/>
        </p:spPr>
        <p:txBody>
          <a:bodyPr/>
          <a:lstStyle>
            <a:lvl1pPr>
              <a:defRPr/>
            </a:lvl1pPr>
          </a:lstStyle>
          <a:p>
            <a:pPr>
              <a:defRPr/>
            </a:pPr>
            <a:fld id="{D14B68EF-9B43-44EB-995F-0269576FFDB0}" type="slidenum">
              <a:rPr lang="en-US" altLang="ko-KR"/>
              <a:pPr>
                <a:defRPr/>
              </a:pPr>
              <a:t>‹#›</a:t>
            </a:fld>
            <a:endParaRPr lang="en-US" altLang="ko-KR"/>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ko-KR"/>
          </a:p>
        </p:txBody>
      </p:sp>
    </p:spTree>
    <p:extLst>
      <p:ext uri="{BB962C8B-B14F-4D97-AF65-F5344CB8AC3E}">
        <p14:creationId xmlns:p14="http://schemas.microsoft.com/office/powerpoint/2010/main" val="230804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3"/>
          <p:cNvSpPr>
            <a:spLocks noGrp="1" noChangeArrowheads="1"/>
          </p:cNvSpPr>
          <p:nvPr>
            <p:ph type="sldNum" sz="quarter" idx="11"/>
          </p:nvPr>
        </p:nvSpPr>
        <p:spPr>
          <a:ln/>
        </p:spPr>
        <p:txBody>
          <a:bodyPr/>
          <a:lstStyle>
            <a:lvl1pPr>
              <a:defRPr/>
            </a:lvl1pPr>
          </a:lstStyle>
          <a:p>
            <a:pPr>
              <a:defRPr/>
            </a:pPr>
            <a:fld id="{02C6F3AA-42B1-4DEF-9034-4C2975AC92E5}" type="slidenum">
              <a:rPr lang="en-US" altLang="ko-KR"/>
              <a:pPr>
                <a:defRPr/>
              </a:pPr>
              <a:t>‹#›</a:t>
            </a:fld>
            <a:endParaRPr lang="en-US" altLang="ko-K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ko-KR"/>
          </a:p>
        </p:txBody>
      </p:sp>
    </p:spTree>
    <p:extLst>
      <p:ext uri="{BB962C8B-B14F-4D97-AF65-F5344CB8AC3E}">
        <p14:creationId xmlns:p14="http://schemas.microsoft.com/office/powerpoint/2010/main" val="135507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30238" y="457200"/>
            <a:ext cx="2949575"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ko-KR"/>
          </a:p>
        </p:txBody>
      </p:sp>
      <p:sp>
        <p:nvSpPr>
          <p:cNvPr id="6" name="Rectangle 3"/>
          <p:cNvSpPr>
            <a:spLocks noGrp="1" noChangeArrowheads="1"/>
          </p:cNvSpPr>
          <p:nvPr>
            <p:ph type="sldNum" sz="quarter" idx="11"/>
          </p:nvPr>
        </p:nvSpPr>
        <p:spPr>
          <a:ln/>
        </p:spPr>
        <p:txBody>
          <a:bodyPr/>
          <a:lstStyle>
            <a:lvl1pPr>
              <a:defRPr/>
            </a:lvl1pPr>
          </a:lstStyle>
          <a:p>
            <a:pPr>
              <a:defRPr/>
            </a:pPr>
            <a:fld id="{4647997D-800F-4BB9-AB1B-753106DA10CB}" type="slidenum">
              <a:rPr lang="en-US" altLang="ko-KR"/>
              <a:pPr>
                <a:defRPr/>
              </a:pPr>
              <a:t>‹#›</a:t>
            </a:fld>
            <a:endParaRPr lang="en-US" altLang="ko-KR"/>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ko-KR"/>
          </a:p>
        </p:txBody>
      </p:sp>
    </p:spTree>
    <p:extLst>
      <p:ext uri="{BB962C8B-B14F-4D97-AF65-F5344CB8AC3E}">
        <p14:creationId xmlns:p14="http://schemas.microsoft.com/office/powerpoint/2010/main" val="299831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897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ea typeface="굴림" panose="020B0600000101010101" pitchFamily="50" charset="-127"/>
                <a:cs typeface="+mn-cs"/>
              </a:defRPr>
            </a:lvl1pPr>
          </a:lstStyle>
          <a:p>
            <a:pPr>
              <a:defRPr/>
            </a:pPr>
            <a:endParaRPr lang="en-US" altLang="ko-KR"/>
          </a:p>
        </p:txBody>
      </p:sp>
      <p:sp>
        <p:nvSpPr>
          <p:cNvPr id="127897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ea typeface="굴림" panose="020B0600000101010101" pitchFamily="50" charset="-127"/>
                <a:cs typeface="+mn-cs"/>
              </a:defRPr>
            </a:lvl1pPr>
          </a:lstStyle>
          <a:p>
            <a:pPr>
              <a:defRPr/>
            </a:pPr>
            <a:fld id="{32014799-1318-4BEA-B02E-E7C2A071D12E}" type="slidenum">
              <a:rPr lang="en-US" altLang="ko-KR"/>
              <a:pPr>
                <a:defRPr/>
              </a:pPr>
              <a:t>‹#›</a:t>
            </a:fld>
            <a:endParaRPr lang="en-US" altLang="ko-KR"/>
          </a:p>
        </p:txBody>
      </p:sp>
      <p:grpSp>
        <p:nvGrpSpPr>
          <p:cNvPr id="2052" name="Group 4"/>
          <p:cNvGrpSpPr>
            <a:grpSpLocks/>
          </p:cNvGrpSpPr>
          <p:nvPr/>
        </p:nvGrpSpPr>
        <p:grpSpPr bwMode="auto">
          <a:xfrm>
            <a:off x="0" y="0"/>
            <a:ext cx="9144000" cy="546100"/>
            <a:chOff x="0" y="0"/>
            <a:chExt cx="5760" cy="344"/>
          </a:xfrm>
        </p:grpSpPr>
        <p:sp>
          <p:nvSpPr>
            <p:cNvPr id="205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eaLnBrk="1" hangingPunct="1">
                <a:defRPr/>
              </a:pPr>
              <a:endParaRPr lang="ko-KR" altLang="ko-KR" sz="2400">
                <a:ea typeface="굴림" panose="020B0600000101010101" pitchFamily="50" charset="-127"/>
              </a:endParaRPr>
            </a:p>
          </p:txBody>
        </p:sp>
        <p:sp>
          <p:nvSpPr>
            <p:cNvPr id="205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sp>
          <p:nvSpPr>
            <p:cNvPr id="205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1800">
                <a:solidFill>
                  <a:schemeClr val="hlink"/>
                </a:solidFill>
                <a:latin typeface="Arial" panose="020B0604020202020204" pitchFamily="34" charset="0"/>
                <a:ea typeface="굴림" panose="020B0600000101010101" pitchFamily="50" charset="-127"/>
              </a:endParaRPr>
            </a:p>
          </p:txBody>
        </p:sp>
        <p:sp>
          <p:nvSpPr>
            <p:cNvPr id="205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1800">
                <a:solidFill>
                  <a:schemeClr val="hlink"/>
                </a:solidFill>
                <a:latin typeface="Arial" panose="020B0604020202020204" pitchFamily="34" charset="0"/>
                <a:ea typeface="굴림" panose="020B0600000101010101" pitchFamily="50" charset="-127"/>
              </a:endParaRPr>
            </a:p>
          </p:txBody>
        </p:sp>
        <p:sp>
          <p:nvSpPr>
            <p:cNvPr id="206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1800">
                <a:solidFill>
                  <a:schemeClr val="accent2"/>
                </a:solidFill>
                <a:latin typeface="Arial" panose="020B0604020202020204" pitchFamily="34" charset="0"/>
                <a:ea typeface="굴림" panose="020B0600000101010101" pitchFamily="50" charset="-127"/>
              </a:endParaRPr>
            </a:p>
          </p:txBody>
        </p:sp>
        <p:sp>
          <p:nvSpPr>
            <p:cNvPr id="206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1800">
                <a:solidFill>
                  <a:schemeClr val="hlink"/>
                </a:solidFill>
                <a:latin typeface="Arial" panose="020B0604020202020204" pitchFamily="34" charset="0"/>
                <a:ea typeface="굴림" panose="020B0600000101010101" pitchFamily="50" charset="-127"/>
              </a:endParaRPr>
            </a:p>
          </p:txBody>
        </p:sp>
        <p:sp>
          <p:nvSpPr>
            <p:cNvPr id="206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2400">
                <a:ea typeface="굴림" panose="020B0600000101010101" pitchFamily="50" charset="-127"/>
              </a:endParaRPr>
            </a:p>
          </p:txBody>
        </p:sp>
        <p:sp>
          <p:nvSpPr>
            <p:cNvPr id="206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1800">
                <a:solidFill>
                  <a:schemeClr val="accent2"/>
                </a:solidFill>
                <a:latin typeface="Arial" panose="020B0604020202020204" pitchFamily="34" charset="0"/>
                <a:ea typeface="굴림" panose="020B0600000101010101" pitchFamily="50" charset="-127"/>
              </a:endParaRPr>
            </a:p>
          </p:txBody>
        </p:sp>
        <p:sp>
          <p:nvSpPr>
            <p:cNvPr id="206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ctr">
                <a:defRPr sz="3200">
                  <a:solidFill>
                    <a:schemeClr val="tx1"/>
                  </a:solidFill>
                  <a:latin typeface="Times New Roman" panose="02020603050405020304" pitchFamily="18" charset="0"/>
                  <a:cs typeface="Arial" panose="020B0604020202020204" pitchFamily="34" charset="0"/>
                </a:defRPr>
              </a:lvl1pPr>
              <a:lvl2pPr marL="742950" indent="-285750" algn="ctr">
                <a:defRPr sz="3200">
                  <a:solidFill>
                    <a:schemeClr val="tx1"/>
                  </a:solidFill>
                  <a:latin typeface="Times New Roman" panose="02020603050405020304" pitchFamily="18" charset="0"/>
                  <a:cs typeface="Arial" panose="020B0604020202020204" pitchFamily="34" charset="0"/>
                </a:defRPr>
              </a:lvl2pPr>
              <a:lvl3pPr marL="1143000" indent="-228600" algn="ctr">
                <a:defRPr sz="3200">
                  <a:solidFill>
                    <a:schemeClr val="tx1"/>
                  </a:solidFill>
                  <a:latin typeface="Times New Roman" panose="02020603050405020304" pitchFamily="18" charset="0"/>
                  <a:cs typeface="Arial" panose="020B0604020202020204" pitchFamily="34" charset="0"/>
                </a:defRPr>
              </a:lvl3pPr>
              <a:lvl4pPr marL="1600200" indent="-228600" algn="ctr">
                <a:defRPr sz="3200">
                  <a:solidFill>
                    <a:schemeClr val="tx1"/>
                  </a:solidFill>
                  <a:latin typeface="Times New Roman" panose="02020603050405020304" pitchFamily="18" charset="0"/>
                  <a:cs typeface="Arial" panose="020B0604020202020204" pitchFamily="34" charset="0"/>
                </a:defRPr>
              </a:lvl4pPr>
              <a:lvl5pPr marL="2057400" indent="-228600" algn="ctr">
                <a:defRPr sz="32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l" eaLnBrk="1" hangingPunct="1">
                <a:defRPr/>
              </a:pPr>
              <a:endParaRPr lang="ko-KR" altLang="ko-KR" sz="1800">
                <a:solidFill>
                  <a:schemeClr val="accent2"/>
                </a:solidFill>
                <a:latin typeface="Arial" panose="020B0604020202020204" pitchFamily="34" charset="0"/>
                <a:ea typeface="굴림" panose="020B0600000101010101" pitchFamily="50" charset="-127"/>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27899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mn-lt"/>
                <a:ea typeface="굴림" panose="020B0600000101010101" pitchFamily="50" charset="-127"/>
                <a:cs typeface="+mn-cs"/>
              </a:defRPr>
            </a:lvl1pPr>
          </a:lstStyle>
          <a:p>
            <a:pPr>
              <a:defRPr/>
            </a:pPr>
            <a:endParaRPr lang="en-US" altLang="ko-KR"/>
          </a:p>
        </p:txBody>
      </p:sp>
    </p:spTree>
  </p:cSld>
  <p:clrMap bg1="lt1" tx1="dk1" bg2="lt2" tx2="dk2" accent1="accent1" accent2="accent2" accent3="accent3" accent4="accent4" accent5="accent5" accent6="accent6" hlink="hlink" folHlink="folHlink"/>
  <p:sldLayoutIdLst>
    <p:sldLayoutId id="2147483818"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notesSlide" Target="../notesSlides/notesSlide6.xml"/><Relationship Id="rId21" Type="http://schemas.openxmlformats.org/officeDocument/2006/relationships/oleObject" Target="../embeddings/oleObject6.bin"/><Relationship Id="rId7" Type="http://schemas.openxmlformats.org/officeDocument/2006/relationships/image" Target="../media/image66.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slideLayout" Target="../slideLayouts/slideLayout6.xml"/><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vmlDrawing" Target="../drawings/vmlDrawing4.vml"/><Relationship Id="rId6" Type="http://schemas.openxmlformats.org/officeDocument/2006/relationships/image" Target="../media/image65.png"/><Relationship Id="rId11" Type="http://schemas.openxmlformats.org/officeDocument/2006/relationships/image" Target="../media/image71.png"/><Relationship Id="rId24" Type="http://schemas.openxmlformats.org/officeDocument/2006/relationships/image" Target="../media/image62.wmf"/><Relationship Id="rId5" Type="http://schemas.openxmlformats.org/officeDocument/2006/relationships/image" Target="../media/image64.png"/><Relationship Id="rId15" Type="http://schemas.openxmlformats.org/officeDocument/2006/relationships/image" Target="../media/image75.png"/><Relationship Id="rId23" Type="http://schemas.openxmlformats.org/officeDocument/2006/relationships/oleObject" Target="../embeddings/oleObject7.bin"/><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3.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61.wmf"/></Relationships>
</file>

<file path=ppt/slides/_rels/slide11.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84.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82.wmf"/><Relationship Id="rId11" Type="http://schemas.openxmlformats.org/officeDocument/2006/relationships/oleObject" Target="../embeddings/oleObject11.bin"/><Relationship Id="rId5" Type="http://schemas.openxmlformats.org/officeDocument/2006/relationships/oleObject" Target="../embeddings/oleObject9.bin"/><Relationship Id="rId10" Type="http://schemas.openxmlformats.org/officeDocument/2006/relationships/image" Target="../media/image86.png"/><Relationship Id="rId4" Type="http://schemas.openxmlformats.org/officeDocument/2006/relationships/image" Target="../media/image81.wmf"/><Relationship Id="rId9" Type="http://schemas.openxmlformats.org/officeDocument/2006/relationships/image" Target="../media/image85.wmf"/></Relationships>
</file>

<file path=ppt/slides/_rels/slide12.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18" Type="http://schemas.openxmlformats.org/officeDocument/2006/relationships/oleObject" Target="../embeddings/oleObject12.bin"/><Relationship Id="rId3" Type="http://schemas.openxmlformats.org/officeDocument/2006/relationships/notesSlide" Target="../notesSlides/notesSlide7.xml"/><Relationship Id="rId21" Type="http://schemas.openxmlformats.org/officeDocument/2006/relationships/image" Target="../media/image88.wmf"/><Relationship Id="rId7" Type="http://schemas.openxmlformats.org/officeDocument/2006/relationships/image" Target="../media/image91.png"/><Relationship Id="rId12" Type="http://schemas.openxmlformats.org/officeDocument/2006/relationships/image" Target="../media/image96.png"/><Relationship Id="rId17" Type="http://schemas.openxmlformats.org/officeDocument/2006/relationships/image" Target="../media/image60.png"/><Relationship Id="rId2" Type="http://schemas.openxmlformats.org/officeDocument/2006/relationships/slideLayout" Target="../slideLayouts/slideLayout6.xml"/><Relationship Id="rId16" Type="http://schemas.openxmlformats.org/officeDocument/2006/relationships/image" Target="../media/image100.png"/><Relationship Id="rId20" Type="http://schemas.openxmlformats.org/officeDocument/2006/relationships/oleObject" Target="../embeddings/oleObject13.bin"/><Relationship Id="rId1" Type="http://schemas.openxmlformats.org/officeDocument/2006/relationships/vmlDrawing" Target="../drawings/vmlDrawing6.vml"/><Relationship Id="rId6" Type="http://schemas.openxmlformats.org/officeDocument/2006/relationships/image" Target="../media/image36.emf"/><Relationship Id="rId11" Type="http://schemas.openxmlformats.org/officeDocument/2006/relationships/image" Target="../media/image95.png"/><Relationship Id="rId5" Type="http://schemas.openxmlformats.org/officeDocument/2006/relationships/image" Target="../media/image90.png"/><Relationship Id="rId15" Type="http://schemas.openxmlformats.org/officeDocument/2006/relationships/image" Target="../media/image99.png"/><Relationship Id="rId10" Type="http://schemas.openxmlformats.org/officeDocument/2006/relationships/image" Target="../media/image94.png"/><Relationship Id="rId19" Type="http://schemas.openxmlformats.org/officeDocument/2006/relationships/image" Target="../media/image87.wmf"/><Relationship Id="rId4" Type="http://schemas.openxmlformats.org/officeDocument/2006/relationships/image" Target="../media/image89.png"/><Relationship Id="rId9" Type="http://schemas.openxmlformats.org/officeDocument/2006/relationships/image" Target="../media/image93.png"/><Relationship Id="rId14" Type="http://schemas.openxmlformats.org/officeDocument/2006/relationships/image" Target="../media/image98.png"/></Relationships>
</file>

<file path=ppt/slides/_rels/slide1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notesSlide" Target="../notesSlides/notesSlide8.xml"/><Relationship Id="rId7" Type="http://schemas.openxmlformats.org/officeDocument/2006/relationships/image" Target="../media/image93.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04.png"/><Relationship Id="rId11" Type="http://schemas.openxmlformats.org/officeDocument/2006/relationships/image" Target="../media/image101.wmf"/><Relationship Id="rId5" Type="http://schemas.openxmlformats.org/officeDocument/2006/relationships/image" Target="../media/image103.png"/><Relationship Id="rId10" Type="http://schemas.openxmlformats.org/officeDocument/2006/relationships/oleObject" Target="../embeddings/oleObject14.bin"/><Relationship Id="rId4" Type="http://schemas.openxmlformats.org/officeDocument/2006/relationships/image" Target="../media/image102.png"/><Relationship Id="rId9" Type="http://schemas.openxmlformats.org/officeDocument/2006/relationships/image" Target="../media/image105.png"/></Relationships>
</file>

<file path=ppt/slides/_rels/slide14.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notesSlide" Target="../notesSlides/notesSlide9.xml"/><Relationship Id="rId7" Type="http://schemas.openxmlformats.org/officeDocument/2006/relationships/oleObject" Target="../embeddings/oleObject15.bin"/><Relationship Id="rId12" Type="http://schemas.openxmlformats.org/officeDocument/2006/relationships/image" Target="../media/image1181.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8.wmf"/><Relationship Id="rId11" Type="http://schemas.openxmlformats.org/officeDocument/2006/relationships/image" Target="../media/image1170.png"/><Relationship Id="rId5" Type="http://schemas.openxmlformats.org/officeDocument/2006/relationships/image" Target="../media/image123.png"/><Relationship Id="rId10" Type="http://schemas.openxmlformats.org/officeDocument/2006/relationships/image" Target="../media/image107.wmf"/><Relationship Id="rId4" Type="http://schemas.openxmlformats.org/officeDocument/2006/relationships/image" Target="../media/image1140.png"/><Relationship Id="rId9"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image" Target="../media/image110.jpg"/><Relationship Id="rId7" Type="http://schemas.openxmlformats.org/officeDocument/2006/relationships/image" Target="../media/image124.png"/><Relationship Id="rId2" Type="http://schemas.openxmlformats.org/officeDocument/2006/relationships/image" Target="../media/image109.jpg"/><Relationship Id="rId1" Type="http://schemas.openxmlformats.org/officeDocument/2006/relationships/slideLayout" Target="../slideLayouts/slideLayout6.xml"/><Relationship Id="rId6" Type="http://schemas.openxmlformats.org/officeDocument/2006/relationships/image" Target="../media/image1230.png"/><Relationship Id="rId5" Type="http://schemas.openxmlformats.org/officeDocument/2006/relationships/image" Target="../media/image122.png"/><Relationship Id="rId4" Type="http://schemas.openxmlformats.org/officeDocument/2006/relationships/image" Target="../media/image111.jp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0.bin"/><Relationship Id="rId18" Type="http://schemas.openxmlformats.org/officeDocument/2006/relationships/image" Target="../media/image117.wmf"/><Relationship Id="rId26" Type="http://schemas.openxmlformats.org/officeDocument/2006/relationships/oleObject" Target="../embeddings/oleObject26.bin"/><Relationship Id="rId3" Type="http://schemas.openxmlformats.org/officeDocument/2006/relationships/oleObject" Target="../embeddings/oleObject17.bin"/><Relationship Id="rId21" Type="http://schemas.openxmlformats.org/officeDocument/2006/relationships/oleObject" Target="../embeddings/oleObject24.bin"/><Relationship Id="rId7" Type="http://schemas.openxmlformats.org/officeDocument/2006/relationships/image" Target="../media/image1180.png"/><Relationship Id="rId12" Type="http://schemas.openxmlformats.org/officeDocument/2006/relationships/image" Target="../media/image124.jpeg"/><Relationship Id="rId17" Type="http://schemas.openxmlformats.org/officeDocument/2006/relationships/oleObject" Target="../embeddings/oleObject22.bin"/><Relationship Id="rId25" Type="http://schemas.openxmlformats.org/officeDocument/2006/relationships/image" Target="../media/image120.wmf"/><Relationship Id="rId2" Type="http://schemas.openxmlformats.org/officeDocument/2006/relationships/slideLayout" Target="../slideLayouts/slideLayout8.xml"/><Relationship Id="rId16" Type="http://schemas.openxmlformats.org/officeDocument/2006/relationships/image" Target="../media/image116.wmf"/><Relationship Id="rId20" Type="http://schemas.openxmlformats.org/officeDocument/2006/relationships/image" Target="../media/image118.wmf"/><Relationship Id="rId29" Type="http://schemas.openxmlformats.org/officeDocument/2006/relationships/image" Target="../media/image133.png"/><Relationship Id="rId1" Type="http://schemas.openxmlformats.org/officeDocument/2006/relationships/vmlDrawing" Target="../drawings/vmlDrawing9.vml"/><Relationship Id="rId6" Type="http://schemas.openxmlformats.org/officeDocument/2006/relationships/image" Target="../media/image113.wmf"/><Relationship Id="rId11" Type="http://schemas.openxmlformats.org/officeDocument/2006/relationships/image" Target="../media/image123.jpeg"/><Relationship Id="rId24" Type="http://schemas.openxmlformats.org/officeDocument/2006/relationships/oleObject" Target="../embeddings/oleObject25.bin"/><Relationship Id="rId5" Type="http://schemas.openxmlformats.org/officeDocument/2006/relationships/oleObject" Target="../embeddings/oleObject18.bin"/><Relationship Id="rId15" Type="http://schemas.openxmlformats.org/officeDocument/2006/relationships/oleObject" Target="../embeddings/oleObject21.bin"/><Relationship Id="rId23" Type="http://schemas.openxmlformats.org/officeDocument/2006/relationships/image" Target="../media/image131.png"/><Relationship Id="rId28" Type="http://schemas.openxmlformats.org/officeDocument/2006/relationships/image" Target="../media/image125.png"/><Relationship Id="rId10" Type="http://schemas.openxmlformats.org/officeDocument/2006/relationships/image" Target="../media/image122.jpg"/><Relationship Id="rId19" Type="http://schemas.openxmlformats.org/officeDocument/2006/relationships/oleObject" Target="../embeddings/oleObject23.bin"/><Relationship Id="rId4" Type="http://schemas.openxmlformats.org/officeDocument/2006/relationships/image" Target="../media/image112.wmf"/><Relationship Id="rId9" Type="http://schemas.openxmlformats.org/officeDocument/2006/relationships/image" Target="../media/image114.wmf"/><Relationship Id="rId14" Type="http://schemas.openxmlformats.org/officeDocument/2006/relationships/image" Target="../media/image115.wmf"/><Relationship Id="rId22" Type="http://schemas.openxmlformats.org/officeDocument/2006/relationships/image" Target="../media/image119.wmf"/><Relationship Id="rId27" Type="http://schemas.openxmlformats.org/officeDocument/2006/relationships/image" Target="../media/image12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130.png"/><Relationship Id="rId7" Type="http://schemas.openxmlformats.org/officeDocument/2006/relationships/image" Target="../media/image126.wmf"/><Relationship Id="rId12" Type="http://schemas.openxmlformats.org/officeDocument/2006/relationships/image" Target="../media/image129.wmf"/><Relationship Id="rId2" Type="http://schemas.openxmlformats.org/officeDocument/2006/relationships/slideLayout" Target="../slideLayouts/slideLayout8.xml"/><Relationship Id="rId1" Type="http://schemas.openxmlformats.org/officeDocument/2006/relationships/vmlDrawing" Target="../drawings/vmlDrawing10.vml"/><Relationship Id="rId6" Type="http://schemas.openxmlformats.org/officeDocument/2006/relationships/oleObject" Target="../embeddings/oleObject28.bin"/><Relationship Id="rId11" Type="http://schemas.openxmlformats.org/officeDocument/2006/relationships/image" Target="../media/image128.wmf"/><Relationship Id="rId5" Type="http://schemas.openxmlformats.org/officeDocument/2006/relationships/image" Target="../media/image125.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127.wmf"/></Relationships>
</file>

<file path=ppt/slides/_rels/slide18.xml.rels><?xml version="1.0" encoding="UTF-8" standalone="yes"?>
<Relationships xmlns="http://schemas.openxmlformats.org/package/2006/relationships"><Relationship Id="rId3" Type="http://schemas.openxmlformats.org/officeDocument/2006/relationships/image" Target="../media/image130.wmf"/><Relationship Id="rId7" Type="http://schemas.openxmlformats.org/officeDocument/2006/relationships/image" Target="../media/image145.png"/><Relationship Id="rId2" Type="http://schemas.openxmlformats.org/officeDocument/2006/relationships/image" Target="../media/image132.png"/><Relationship Id="rId1" Type="http://schemas.openxmlformats.org/officeDocument/2006/relationships/slideLayout" Target="../slideLayouts/slideLayout8.xml"/><Relationship Id="rId6" Type="http://schemas.openxmlformats.org/officeDocument/2006/relationships/image" Target="../media/image134.png"/><Relationship Id="rId5" Type="http://schemas.openxmlformats.org/officeDocument/2006/relationships/image" Target="../media/image132.jpg"/><Relationship Id="rId4" Type="http://schemas.openxmlformats.org/officeDocument/2006/relationships/image" Target="../media/image131.wmf"/></Relationships>
</file>

<file path=ppt/slides/_rels/slide19.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41.jpeg"/><Relationship Id="rId3" Type="http://schemas.openxmlformats.org/officeDocument/2006/relationships/oleObject" Target="../embeddings/oleObject31.bin"/><Relationship Id="rId7" Type="http://schemas.openxmlformats.org/officeDocument/2006/relationships/image" Target="../media/image139.wmf"/><Relationship Id="rId12" Type="http://schemas.openxmlformats.org/officeDocument/2006/relationships/image" Target="../media/image140.jpg"/><Relationship Id="rId17" Type="http://schemas.openxmlformats.org/officeDocument/2006/relationships/image" Target="../media/image159.png"/><Relationship Id="rId2" Type="http://schemas.openxmlformats.org/officeDocument/2006/relationships/slideLayout" Target="../slideLayouts/slideLayout8.xml"/><Relationship Id="rId16" Type="http://schemas.openxmlformats.org/officeDocument/2006/relationships/image" Target="../media/image138.wmf"/><Relationship Id="rId1" Type="http://schemas.openxmlformats.org/officeDocument/2006/relationships/vmlDrawing" Target="../drawings/vmlDrawing11.vml"/><Relationship Id="rId6" Type="http://schemas.openxmlformats.org/officeDocument/2006/relationships/image" Target="../media/image136.wmf"/><Relationship Id="rId11" Type="http://schemas.openxmlformats.org/officeDocument/2006/relationships/image" Target="../media/image151.png"/><Relationship Id="rId5" Type="http://schemas.openxmlformats.org/officeDocument/2006/relationships/oleObject" Target="../embeddings/oleObject32.bin"/><Relationship Id="rId15" Type="http://schemas.openxmlformats.org/officeDocument/2006/relationships/oleObject" Target="../embeddings/oleObject34.bin"/><Relationship Id="rId10" Type="http://schemas.openxmlformats.org/officeDocument/2006/relationships/image" Target="../media/image137.wmf"/><Relationship Id="rId4" Type="http://schemas.openxmlformats.org/officeDocument/2006/relationships/image" Target="../media/image135.wmf"/><Relationship Id="rId9" Type="http://schemas.openxmlformats.org/officeDocument/2006/relationships/oleObject" Target="../embeddings/oleObject33.bin"/><Relationship Id="rId14" Type="http://schemas.openxmlformats.org/officeDocument/2006/relationships/image" Target="../media/image14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00.png"/><Relationship Id="rId13" Type="http://schemas.openxmlformats.org/officeDocument/2006/relationships/image" Target="../media/image164.png"/><Relationship Id="rId3" Type="http://schemas.openxmlformats.org/officeDocument/2006/relationships/image" Target="../media/image143.png"/><Relationship Id="rId7" Type="http://schemas.openxmlformats.org/officeDocument/2006/relationships/image" Target="../media/image1590.png"/><Relationship Id="rId12" Type="http://schemas.openxmlformats.org/officeDocument/2006/relationships/image" Target="../media/image161.png"/><Relationship Id="rId2" Type="http://schemas.openxmlformats.org/officeDocument/2006/relationships/image" Target="../media/image1550.png"/><Relationship Id="rId1" Type="http://schemas.openxmlformats.org/officeDocument/2006/relationships/slideLayout" Target="../slideLayouts/slideLayout6.xml"/><Relationship Id="rId6" Type="http://schemas.openxmlformats.org/officeDocument/2006/relationships/image" Target="../media/image146.png"/><Relationship Id="rId11" Type="http://schemas.openxmlformats.org/officeDocument/2006/relationships/image" Target="../media/image163.png"/><Relationship Id="rId5" Type="http://schemas.openxmlformats.org/officeDocument/2006/relationships/image" Target="../media/image132.jpg"/><Relationship Id="rId10" Type="http://schemas.openxmlformats.org/officeDocument/2006/relationships/image" Target="../media/image1620.png"/><Relationship Id="rId4" Type="http://schemas.openxmlformats.org/officeDocument/2006/relationships/image" Target="../media/image144.jpeg"/></Relationships>
</file>

<file path=ppt/slides/_rels/slide21.xml.rels><?xml version="1.0" encoding="UTF-8" standalone="yes"?>
<Relationships xmlns="http://schemas.openxmlformats.org/package/2006/relationships"><Relationship Id="rId8" Type="http://schemas.openxmlformats.org/officeDocument/2006/relationships/image" Target="../media/image148.wmf"/><Relationship Id="rId3" Type="http://schemas.openxmlformats.org/officeDocument/2006/relationships/notesSlide" Target="../notesSlides/notesSlide10.xml"/><Relationship Id="rId7" Type="http://schemas.openxmlformats.org/officeDocument/2006/relationships/oleObject" Target="../embeddings/oleObject36.bin"/><Relationship Id="rId2" Type="http://schemas.openxmlformats.org/officeDocument/2006/relationships/slideLayout" Target="../slideLayouts/slideLayout8.xml"/><Relationship Id="rId1" Type="http://schemas.openxmlformats.org/officeDocument/2006/relationships/vmlDrawing" Target="../drawings/vmlDrawing12.vml"/><Relationship Id="rId6" Type="http://schemas.openxmlformats.org/officeDocument/2006/relationships/image" Target="../media/image149.png"/><Relationship Id="rId5" Type="http://schemas.openxmlformats.org/officeDocument/2006/relationships/image" Target="../media/image147.wmf"/><Relationship Id="rId4"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image" Target="../media/image152.wmf"/><Relationship Id="rId18" Type="http://schemas.openxmlformats.org/officeDocument/2006/relationships/oleObject" Target="../embeddings/oleObject43.bin"/><Relationship Id="rId3" Type="http://schemas.openxmlformats.org/officeDocument/2006/relationships/notesSlide" Target="../notesSlides/notesSlide11.xml"/><Relationship Id="rId7" Type="http://schemas.openxmlformats.org/officeDocument/2006/relationships/image" Target="../media/image150.wmf"/><Relationship Id="rId12" Type="http://schemas.openxmlformats.org/officeDocument/2006/relationships/oleObject" Target="../embeddings/oleObject40.bin"/><Relationship Id="rId17" Type="http://schemas.openxmlformats.org/officeDocument/2006/relationships/image" Target="../media/image154.wmf"/><Relationship Id="rId2" Type="http://schemas.openxmlformats.org/officeDocument/2006/relationships/slideLayout" Target="../slideLayouts/slideLayout8.xml"/><Relationship Id="rId16" Type="http://schemas.openxmlformats.org/officeDocument/2006/relationships/oleObject" Target="../embeddings/oleObject42.bin"/><Relationship Id="rId1" Type="http://schemas.openxmlformats.org/officeDocument/2006/relationships/vmlDrawing" Target="../drawings/vmlDrawing13.vml"/><Relationship Id="rId6" Type="http://schemas.openxmlformats.org/officeDocument/2006/relationships/oleObject" Target="../embeddings/oleObject38.bin"/><Relationship Id="rId11" Type="http://schemas.openxmlformats.org/officeDocument/2006/relationships/image" Target="../media/image151.wmf"/><Relationship Id="rId5" Type="http://schemas.openxmlformats.org/officeDocument/2006/relationships/image" Target="../media/image149.wmf"/><Relationship Id="rId15" Type="http://schemas.openxmlformats.org/officeDocument/2006/relationships/image" Target="../media/image153.wmf"/><Relationship Id="rId10" Type="http://schemas.openxmlformats.org/officeDocument/2006/relationships/oleObject" Target="../embeddings/oleObject39.bin"/><Relationship Id="rId19" Type="http://schemas.openxmlformats.org/officeDocument/2006/relationships/image" Target="../media/image155.wmf"/><Relationship Id="rId4" Type="http://schemas.openxmlformats.org/officeDocument/2006/relationships/oleObject" Target="../embeddings/oleObject37.bin"/><Relationship Id="rId9" Type="http://schemas.openxmlformats.org/officeDocument/2006/relationships/image" Target="../media/image158.png"/><Relationship Id="rId14" Type="http://schemas.openxmlformats.org/officeDocument/2006/relationships/oleObject" Target="../embeddings/oleObject41.bin"/></Relationships>
</file>

<file path=ppt/slides/_rels/slide23.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oleObject" Target="../embeddings/oleObject38.bin"/><Relationship Id="rId3" Type="http://schemas.openxmlformats.org/officeDocument/2006/relationships/notesSlide" Target="../notesSlides/notesSlide12.xml"/><Relationship Id="rId7" Type="http://schemas.openxmlformats.org/officeDocument/2006/relationships/image" Target="../media/image165.png"/><Relationship Id="rId12" Type="http://schemas.openxmlformats.org/officeDocument/2006/relationships/image" Target="../media/image76.png"/><Relationship Id="rId2" Type="http://schemas.openxmlformats.org/officeDocument/2006/relationships/slideLayout" Target="../slideLayouts/slideLayout6.xml"/><Relationship Id="rId16" Type="http://schemas.openxmlformats.org/officeDocument/2006/relationships/image" Target="../media/image156.wmf"/><Relationship Id="rId1" Type="http://schemas.openxmlformats.org/officeDocument/2006/relationships/vmlDrawing" Target="../drawings/vmlDrawing14.vml"/><Relationship Id="rId6" Type="http://schemas.openxmlformats.org/officeDocument/2006/relationships/image" Target="../media/image162.png"/><Relationship Id="rId11" Type="http://schemas.openxmlformats.org/officeDocument/2006/relationships/image" Target="../media/image950.png"/><Relationship Id="rId5" Type="http://schemas.openxmlformats.org/officeDocument/2006/relationships/image" Target="../media/image183.png"/><Relationship Id="rId15" Type="http://schemas.openxmlformats.org/officeDocument/2006/relationships/oleObject" Target="../embeddings/oleObject44.bin"/><Relationship Id="rId10" Type="http://schemas.openxmlformats.org/officeDocument/2006/relationships/image" Target="../media/image168.png"/><Relationship Id="rId4" Type="http://schemas.openxmlformats.org/officeDocument/2006/relationships/image" Target="../media/image160.png"/><Relationship Id="rId9" Type="http://schemas.openxmlformats.org/officeDocument/2006/relationships/image" Target="../media/image167.png"/><Relationship Id="rId14" Type="http://schemas.openxmlformats.org/officeDocument/2006/relationships/image" Target="../media/image150.wmf"/></Relationships>
</file>

<file path=ppt/slides/_rels/slide24.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image" Target="../media/image172.png"/><Relationship Id="rId7" Type="http://schemas.openxmlformats.org/officeDocument/2006/relationships/oleObject" Target="../embeddings/oleObject46.bin"/><Relationship Id="rId2" Type="http://schemas.openxmlformats.org/officeDocument/2006/relationships/slideLayout" Target="../slideLayouts/slideLayout8.xml"/><Relationship Id="rId1" Type="http://schemas.openxmlformats.org/officeDocument/2006/relationships/vmlDrawing" Target="../drawings/vmlDrawing15.vml"/><Relationship Id="rId6" Type="http://schemas.openxmlformats.org/officeDocument/2006/relationships/image" Target="../media/image173.png"/><Relationship Id="rId5" Type="http://schemas.openxmlformats.org/officeDocument/2006/relationships/image" Target="../media/image169.wmf"/><Relationship Id="rId10" Type="http://schemas.openxmlformats.org/officeDocument/2006/relationships/image" Target="../media/image171.wmf"/><Relationship Id="rId4" Type="http://schemas.openxmlformats.org/officeDocument/2006/relationships/oleObject" Target="../embeddings/oleObject45.bin"/><Relationship Id="rId9"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image" Target="../media/image1651.png"/><Relationship Id="rId2" Type="http://schemas.openxmlformats.org/officeDocument/2006/relationships/image" Target="../media/image172.wmf"/><Relationship Id="rId1" Type="http://schemas.openxmlformats.org/officeDocument/2006/relationships/slideLayout" Target="../slideLayouts/slideLayout8.xml"/><Relationship Id="rId6" Type="http://schemas.openxmlformats.org/officeDocument/2006/relationships/image" Target="../media/image176.wmf"/><Relationship Id="rId5" Type="http://schemas.openxmlformats.org/officeDocument/2006/relationships/image" Target="../media/image175.wmf"/><Relationship Id="rId4" Type="http://schemas.openxmlformats.org/officeDocument/2006/relationships/image" Target="../media/image174.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8.bin"/><Relationship Id="rId7" Type="http://schemas.openxmlformats.org/officeDocument/2006/relationships/image" Target="../media/image179.wmf"/><Relationship Id="rId2" Type="http://schemas.openxmlformats.org/officeDocument/2006/relationships/slideLayout" Target="../slideLayouts/slideLayout8.xml"/><Relationship Id="rId1" Type="http://schemas.openxmlformats.org/officeDocument/2006/relationships/vmlDrawing" Target="../drawings/vmlDrawing16.vml"/><Relationship Id="rId6" Type="http://schemas.openxmlformats.org/officeDocument/2006/relationships/image" Target="../media/image178.wmf"/><Relationship Id="rId5" Type="http://schemas.openxmlformats.org/officeDocument/2006/relationships/image" Target="../media/image194.png"/><Relationship Id="rId4" Type="http://schemas.openxmlformats.org/officeDocument/2006/relationships/image" Target="../media/image17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9.bin"/><Relationship Id="rId7" Type="http://schemas.openxmlformats.org/officeDocument/2006/relationships/image" Target="../media/image182.wmf"/><Relationship Id="rId2" Type="http://schemas.openxmlformats.org/officeDocument/2006/relationships/slideLayout" Target="../slideLayouts/slideLayout8.xml"/><Relationship Id="rId1" Type="http://schemas.openxmlformats.org/officeDocument/2006/relationships/vmlDrawing" Target="../drawings/vmlDrawing17.vml"/><Relationship Id="rId6" Type="http://schemas.openxmlformats.org/officeDocument/2006/relationships/image" Target="../media/image199.png"/><Relationship Id="rId5" Type="http://schemas.openxmlformats.org/officeDocument/2006/relationships/image" Target="../media/image181.wmf"/><Relationship Id="rId4" Type="http://schemas.openxmlformats.org/officeDocument/2006/relationships/image" Target="../media/image180.wmf"/></Relationships>
</file>

<file path=ppt/slides/_rels/slide28.x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image" Target="../media/image183.wmf"/><Relationship Id="rId7" Type="http://schemas.openxmlformats.org/officeDocument/2006/relationships/image" Target="../media/image180.wmf"/><Relationship Id="rId2" Type="http://schemas.openxmlformats.org/officeDocument/2006/relationships/slideLayout" Target="../slideLayouts/slideLayout8.xml"/><Relationship Id="rId1" Type="http://schemas.openxmlformats.org/officeDocument/2006/relationships/vmlDrawing" Target="../drawings/vmlDrawing18.vml"/><Relationship Id="rId6" Type="http://schemas.openxmlformats.org/officeDocument/2006/relationships/oleObject" Target="../embeddings/oleObject49.bin"/><Relationship Id="rId5" Type="http://schemas.openxmlformats.org/officeDocument/2006/relationships/image" Target="../media/image185.png"/><Relationship Id="rId4" Type="http://schemas.openxmlformats.org/officeDocument/2006/relationships/image" Target="../media/image184.wmf"/></Relationships>
</file>

<file path=ppt/slides/_rels/slide29.x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8.xml"/><Relationship Id="rId1" Type="http://schemas.openxmlformats.org/officeDocument/2006/relationships/vmlDrawing" Target="../drawings/vmlDrawing19.vml"/><Relationship Id="rId6" Type="http://schemas.openxmlformats.org/officeDocument/2006/relationships/image" Target="../media/image187.wmf"/><Relationship Id="rId11" Type="http://schemas.openxmlformats.org/officeDocument/2006/relationships/image" Target="../media/image192.png"/><Relationship Id="rId5" Type="http://schemas.openxmlformats.org/officeDocument/2006/relationships/oleObject" Target="../embeddings/oleObject51.bin"/><Relationship Id="rId10" Type="http://schemas.openxmlformats.org/officeDocument/2006/relationships/image" Target="../media/image189.wmf"/><Relationship Id="rId4" Type="http://schemas.openxmlformats.org/officeDocument/2006/relationships/image" Target="../media/image186.wmf"/><Relationship Id="rId9" Type="http://schemas.openxmlformats.org/officeDocument/2006/relationships/image" Target="../media/image19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notesSlide" Target="../notesSlides/notesSlide13.xml"/><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png"/><Relationship Id="rId11" Type="http://schemas.openxmlformats.org/officeDocument/2006/relationships/image" Target="../media/image200.png"/><Relationship Id="rId5" Type="http://schemas.openxmlformats.org/officeDocument/2006/relationships/image" Target="../media/image12.png"/><Relationship Id="rId10" Type="http://schemas.openxmlformats.org/officeDocument/2006/relationships/image" Target="../media/image193.wmf"/><Relationship Id="rId4" Type="http://schemas.openxmlformats.org/officeDocument/2006/relationships/image" Target="../media/image1660.png"/><Relationship Id="rId9" Type="http://schemas.openxmlformats.org/officeDocument/2006/relationships/oleObject" Target="../embeddings/oleObject54.bin"/></Relationships>
</file>

<file path=ppt/slides/_rels/slide33.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50.png"/><Relationship Id="rId7" Type="http://schemas.openxmlformats.org/officeDocument/2006/relationships/image" Target="../media/image1680.png"/><Relationship Id="rId2" Type="http://schemas.openxmlformats.org/officeDocument/2006/relationships/image" Target="../media/image1640.png"/><Relationship Id="rId1" Type="http://schemas.openxmlformats.org/officeDocument/2006/relationships/slideLayout" Target="../slideLayouts/slideLayout6.xml"/><Relationship Id="rId6" Type="http://schemas.openxmlformats.org/officeDocument/2006/relationships/image" Target="../media/image1670.png"/><Relationship Id="rId5" Type="http://schemas.openxmlformats.org/officeDocument/2006/relationships/image" Target="../media/image195.png"/><Relationship Id="rId4" Type="http://schemas.openxmlformats.org/officeDocument/2006/relationships/image" Target="../media/image174.png"/></Relationships>
</file>

<file path=ppt/slides/_rels/slide34.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2.wmf"/><Relationship Id="rId1" Type="http://schemas.openxmlformats.org/officeDocument/2006/relationships/slideLayout" Target="../slideLayouts/slideLayout8.xml"/><Relationship Id="rId5" Type="http://schemas.openxmlformats.org/officeDocument/2006/relationships/image" Target="../media/image175.wmf"/><Relationship Id="rId4" Type="http://schemas.openxmlformats.org/officeDocument/2006/relationships/image" Target="../media/image17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87.png"/><Relationship Id="rId12" Type="http://schemas.openxmlformats.org/officeDocument/2006/relationships/image" Target="../media/image11.jpg"/><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0.jpg"/><Relationship Id="rId5" Type="http://schemas.openxmlformats.org/officeDocument/2006/relationships/image" Target="../media/image6.png"/><Relationship Id="rId15" Type="http://schemas.openxmlformats.org/officeDocument/2006/relationships/image" Target="../media/image1.wmf"/><Relationship Id="rId10" Type="http://schemas.openxmlformats.org/officeDocument/2006/relationships/image" Target="../media/image9.jpg"/><Relationship Id="rId19" Type="http://schemas.openxmlformats.org/officeDocument/2006/relationships/image" Target="../media/image13.jpeg"/><Relationship Id="rId4" Type="http://schemas.openxmlformats.org/officeDocument/2006/relationships/image" Target="../media/image5.png"/><Relationship Id="rId9" Type="http://schemas.openxmlformats.org/officeDocument/2006/relationships/image" Target="../media/image8.jpg"/><Relationship Id="rId1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7.wmf"/><Relationship Id="rId3" Type="http://schemas.openxmlformats.org/officeDocument/2006/relationships/notesSlide" Target="../notesSlides/notesSlide3.xml"/><Relationship Id="rId7" Type="http://schemas.openxmlformats.org/officeDocument/2006/relationships/image" Target="../media/image31.png"/><Relationship Id="rId12"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emf"/><Relationship Id="rId12"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6.xml"/><Relationship Id="rId11" Type="http://schemas.openxmlformats.org/officeDocument/2006/relationships/image" Target="../media/image420.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jp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3" Type="http://schemas.openxmlformats.org/officeDocument/2006/relationships/notesSlide" Target="../notesSlides/notesSlide5.xml"/><Relationship Id="rId7" Type="http://schemas.openxmlformats.org/officeDocument/2006/relationships/image" Target="../media/image56.png"/><Relationship Id="rId12" Type="http://schemas.openxmlformats.org/officeDocument/2006/relationships/image" Target="../media/image51.wmf"/><Relationship Id="rId2" Type="http://schemas.openxmlformats.org/officeDocument/2006/relationships/slideLayout" Target="../slideLayouts/slideLayout6.xml"/><Relationship Id="rId16" Type="http://schemas.openxmlformats.org/officeDocument/2006/relationships/image" Target="../media/image67.png"/><Relationship Id="rId1" Type="http://schemas.openxmlformats.org/officeDocument/2006/relationships/vmlDrawing" Target="../drawings/vmlDrawing3.vml"/><Relationship Id="rId6" Type="http://schemas.openxmlformats.org/officeDocument/2006/relationships/image" Target="../media/image55.png"/><Relationship Id="rId11" Type="http://schemas.openxmlformats.org/officeDocument/2006/relationships/oleObject" Target="../embeddings/oleObject4.bin"/><Relationship Id="rId5" Type="http://schemas.openxmlformats.org/officeDocument/2006/relationships/image" Target="../media/image54.png"/><Relationship Id="rId15" Type="http://schemas.openxmlformats.org/officeDocument/2006/relationships/image" Target="../media/image52.wmf"/><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제목 1"/>
              <p:cNvSpPr>
                <a:spLocks noGrp="1"/>
              </p:cNvSpPr>
              <p:nvPr>
                <p:ph type="title"/>
              </p:nvPr>
            </p:nvSpPr>
            <p:spPr>
              <a:xfrm>
                <a:off x="87258" y="603524"/>
                <a:ext cx="8948585" cy="1134804"/>
              </a:xfrm>
            </p:spPr>
            <p:txBody>
              <a:bodyPr/>
              <a:lstStyle/>
              <a:p>
                <a:r>
                  <a:rPr lang="en-US" altLang="ko-KR" sz="3600" dirty="0"/>
                  <a:t> </a:t>
                </a:r>
                <a:r>
                  <a:rPr lang="en-US" altLang="ko-KR" dirty="0" smtClean="0">
                    <a:latin typeface="Calibri" panose="020F0502020204030204" pitchFamily="34" charset="0"/>
                    <a:cs typeface="Calibri" panose="020F0502020204030204" pitchFamily="34" charset="0"/>
                  </a:rPr>
                  <a:t>Backward </a:t>
                </a:r>
                <a14:m>
                  <m:oMath xmlns:m="http://schemas.openxmlformats.org/officeDocument/2006/math">
                    <m:r>
                      <m:rPr>
                        <m:sty m:val="p"/>
                      </m:rPr>
                      <a:rPr lang="ko-KR" altLang="en-US" i="0" smtClean="0">
                        <a:effectLst>
                          <a:outerShdw blurRad="38100" dist="38100" dir="2700000" algn="tl">
                            <a:srgbClr val="C0C0C0"/>
                          </a:outerShdw>
                        </a:effectLst>
                        <a:latin typeface="Cambria Math" panose="02040503050406030204" pitchFamily="18" charset="0"/>
                        <a:ea typeface="굴림" panose="020B0600000101010101" pitchFamily="50" charset="-127"/>
                      </a:rPr>
                      <m:t>ω</m:t>
                    </m:r>
                  </m:oMath>
                </a14:m>
                <a:r>
                  <a:rPr lang="ko-KR" altLang="en-US" dirty="0">
                    <a:latin typeface="Calibri" panose="020F0502020204030204" pitchFamily="34" charset="0"/>
                    <a:cs typeface="Calibri" panose="020F0502020204030204" pitchFamily="34" charset="0"/>
                  </a:rPr>
                  <a:t> </a:t>
                </a:r>
                <a:r>
                  <a:rPr lang="en-US" altLang="ko-KR" dirty="0">
                    <a:latin typeface="Calibri" panose="020F0502020204030204" pitchFamily="34" charset="0"/>
                    <a:cs typeface="Calibri" panose="020F0502020204030204" pitchFamily="34" charset="0"/>
                  </a:rPr>
                  <a:t>photo/electroproduction</a:t>
                </a:r>
                <a:endParaRPr lang="ko-KR" altLang="en-US" dirty="0">
                  <a:latin typeface="Calibri" panose="020F0502020204030204" pitchFamily="34" charset="0"/>
                  <a:cs typeface="Calibri" panose="020F0502020204030204" pitchFamily="34" charset="0"/>
                </a:endParaRPr>
              </a:p>
            </p:txBody>
          </p:sp>
        </mc:Choice>
        <mc:Fallback xmlns="">
          <p:sp>
            <p:nvSpPr>
              <p:cNvPr id="2" name="제목 1"/>
              <p:cNvSpPr>
                <a:spLocks noGrp="1" noRot="1" noChangeAspect="1" noMove="1" noResize="1" noEditPoints="1" noAdjustHandles="1" noChangeArrowheads="1" noChangeShapeType="1" noTextEdit="1"/>
              </p:cNvSpPr>
              <p:nvPr>
                <p:ph type="title"/>
              </p:nvPr>
            </p:nvSpPr>
            <p:spPr>
              <a:xfrm>
                <a:off x="87258" y="603524"/>
                <a:ext cx="8948585" cy="1134804"/>
              </a:xfrm>
              <a:blipFill>
                <a:blip r:embed="rId3"/>
                <a:stretch>
                  <a:fillRect l="-1294" r="-1839" b="-967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제목 1"/>
              <p:cNvSpPr txBox="1">
                <a:spLocks/>
              </p:cNvSpPr>
              <p:nvPr/>
            </p:nvSpPr>
            <p:spPr bwMode="auto">
              <a:xfrm>
                <a:off x="0" y="2043337"/>
                <a:ext cx="8948585" cy="11348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3600" dirty="0" smtClean="0"/>
                  <a:t>  </a:t>
                </a:r>
                <a:r>
                  <a:rPr lang="en-US" altLang="ko-KR" sz="3200" dirty="0" smtClean="0">
                    <a:solidFill>
                      <a:srgbClr val="00B050"/>
                    </a:solidFill>
                    <a:latin typeface="Calibri" panose="020F0502020204030204" pitchFamily="34" charset="0"/>
                    <a:cs typeface="Calibri" panose="020F0502020204030204" pitchFamily="34" charset="0"/>
                  </a:rPr>
                  <a:t>(</a:t>
                </a:r>
                <a:r>
                  <a:rPr lang="en-US" altLang="ko-KR" sz="3200" dirty="0">
                    <a:solidFill>
                      <a:srgbClr val="00B050"/>
                    </a:solidFill>
                    <a:latin typeface="Calibri" panose="020F0502020204030204" pitchFamily="34" charset="0"/>
                    <a:cs typeface="Calibri" panose="020F0502020204030204" pitchFamily="34" charset="0"/>
                  </a:rPr>
                  <a:t>Daresbury NINA data </a:t>
                </a:r>
                <a:r>
                  <a:rPr lang="en-US" altLang="ko-KR" sz="3200" dirty="0" smtClean="0">
                    <a:solidFill>
                      <a:srgbClr val="00B050"/>
                    </a:solidFill>
                    <a:latin typeface="Calibri" panose="020F0502020204030204" pitchFamily="34" charset="0"/>
                    <a:cs typeface="Calibri" panose="020F0502020204030204" pitchFamily="34" charset="0"/>
                  </a:rPr>
                  <a:t>1977 </a:t>
                </a:r>
                <a:r>
                  <a:rPr lang="en-US" altLang="ko-KR" sz="3200" dirty="0" smtClean="0">
                    <a:latin typeface="Calibri" panose="020F0502020204030204" pitchFamily="34" charset="0"/>
                    <a:cs typeface="Calibri" panose="020F0502020204030204" pitchFamily="34" charset="0"/>
                  </a:rPr>
                  <a:t>/ </a:t>
                </a:r>
                <a:r>
                  <a:rPr lang="en-US" altLang="ko-KR" sz="3200" dirty="0" err="1" smtClean="0">
                    <a:solidFill>
                      <a:srgbClr val="00B050"/>
                    </a:solidFill>
                    <a:latin typeface="Calibri" panose="020F0502020204030204" pitchFamily="34" charset="0"/>
                    <a:cs typeface="Calibri" panose="020F0502020204030204" pitchFamily="34" charset="0"/>
                  </a:rPr>
                  <a:t>JLab</a:t>
                </a:r>
                <a:r>
                  <a:rPr lang="en-US" altLang="ko-KR" sz="3200" dirty="0" smtClean="0">
                    <a:solidFill>
                      <a:srgbClr val="00B050"/>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ko-KR" sz="3200" i="1" smtClean="0">
                            <a:solidFill>
                              <a:srgbClr val="00B050"/>
                            </a:solidFill>
                            <a:latin typeface="Cambria Math" panose="02040503050406030204" pitchFamily="18" charset="0"/>
                            <a:cs typeface="Calibri" panose="020F0502020204030204" pitchFamily="34" charset="0"/>
                          </a:rPr>
                        </m:ctrlPr>
                      </m:sSubPr>
                      <m:e>
                        <m:r>
                          <a:rPr lang="en-US" altLang="ko-KR" sz="3200" b="0" i="1" smtClean="0">
                            <a:solidFill>
                              <a:srgbClr val="00B050"/>
                            </a:solidFill>
                            <a:latin typeface="Cambria Math" panose="02040503050406030204" pitchFamily="18" charset="0"/>
                            <a:cs typeface="Calibri" panose="020F0502020204030204" pitchFamily="34" charset="0"/>
                          </a:rPr>
                          <m:t>𝐹</m:t>
                        </m:r>
                      </m:e>
                      <m:sub>
                        <m:r>
                          <a:rPr lang="ko-KR" altLang="en-US" sz="3200" i="1" smtClean="0">
                            <a:solidFill>
                              <a:srgbClr val="00B050"/>
                            </a:solidFill>
                            <a:latin typeface="Cambria Math" panose="02040503050406030204" pitchFamily="18" charset="0"/>
                            <a:cs typeface="Calibri" panose="020F0502020204030204" pitchFamily="34" charset="0"/>
                          </a:rPr>
                          <m:t>𝜋</m:t>
                        </m:r>
                      </m:sub>
                    </m:sSub>
                  </m:oMath>
                </a14:m>
                <a:r>
                  <a:rPr lang="en-US" altLang="ko-KR" sz="3200" dirty="0" smtClean="0">
                    <a:solidFill>
                      <a:srgbClr val="00B050"/>
                    </a:solidFill>
                    <a:latin typeface="Calibri" panose="020F0502020204030204" pitchFamily="34" charset="0"/>
                    <a:cs typeface="Calibri" panose="020F0502020204030204" pitchFamily="34" charset="0"/>
                  </a:rPr>
                  <a:t>-</a:t>
                </a:r>
                <a:r>
                  <a:rPr lang="en-US" altLang="ko-KR" sz="3200" dirty="0">
                    <a:solidFill>
                      <a:srgbClr val="00B050"/>
                    </a:solidFill>
                    <a:latin typeface="Calibri" panose="020F0502020204030204" pitchFamily="34" charset="0"/>
                    <a:cs typeface="Calibri" panose="020F0502020204030204" pitchFamily="34" charset="0"/>
                  </a:rPr>
                  <a:t>2 </a:t>
                </a:r>
                <a:r>
                  <a:rPr lang="en-US" altLang="ko-KR" sz="3200" dirty="0" smtClean="0">
                    <a:solidFill>
                      <a:srgbClr val="00B050"/>
                    </a:solidFill>
                    <a:latin typeface="Calibri" panose="020F0502020204030204" pitchFamily="34" charset="0"/>
                    <a:cs typeface="Calibri" panose="020F0502020204030204" pitchFamily="34" charset="0"/>
                  </a:rPr>
                  <a:t>data 2019</a:t>
                </a:r>
                <a:r>
                  <a:rPr lang="en-US" altLang="ko-KR" sz="3200" dirty="0">
                    <a:solidFill>
                      <a:srgbClr val="00B050"/>
                    </a:solidFill>
                    <a:latin typeface="Calibri" panose="020F0502020204030204" pitchFamily="34" charset="0"/>
                    <a:cs typeface="Calibri" panose="020F0502020204030204" pitchFamily="34" charset="0"/>
                  </a:rPr>
                  <a:t>)</a:t>
                </a:r>
                <a:endParaRPr lang="ko-KR" altLang="en-US" sz="3200" dirty="0">
                  <a:solidFill>
                    <a:srgbClr val="00B050"/>
                  </a:solidFill>
                  <a:latin typeface="Calibri" panose="020F0502020204030204" pitchFamily="34" charset="0"/>
                  <a:cs typeface="Calibri" panose="020F0502020204030204" pitchFamily="34" charset="0"/>
                </a:endParaRPr>
              </a:p>
            </p:txBody>
          </p:sp>
        </mc:Choice>
        <mc:Fallback xmlns="">
          <p:sp>
            <p:nvSpPr>
              <p:cNvPr id="11" name="제목 1"/>
              <p:cNvSpPr txBox="1">
                <a:spLocks noRot="1" noChangeAspect="1" noMove="1" noResize="1" noEditPoints="1" noAdjustHandles="1" noChangeArrowheads="1" noChangeShapeType="1" noTextEdit="1"/>
              </p:cNvSpPr>
              <p:nvPr/>
            </p:nvSpPr>
            <p:spPr bwMode="auto">
              <a:xfrm>
                <a:off x="0" y="2043337"/>
                <a:ext cx="8948585" cy="1134804"/>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sp>
        <p:nvSpPr>
          <p:cNvPr id="13" name="제목 1"/>
          <p:cNvSpPr txBox="1">
            <a:spLocks/>
          </p:cNvSpPr>
          <p:nvPr/>
        </p:nvSpPr>
        <p:spPr bwMode="auto">
          <a:xfrm>
            <a:off x="87257" y="3669447"/>
            <a:ext cx="8948585" cy="113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3600" dirty="0">
                <a:solidFill>
                  <a:srgbClr val="00B050"/>
                </a:solidFill>
                <a:latin typeface="Comic Sans MS" panose="030F0702030302020204" pitchFamily="66" charset="0"/>
                <a:cs typeface="Times New Roman" panose="02020603050405020304" pitchFamily="18" charset="0"/>
              </a:rPr>
              <a:t>           </a:t>
            </a:r>
            <a:r>
              <a:rPr lang="en-US" altLang="ko-KR" sz="3600" dirty="0" smtClean="0">
                <a:solidFill>
                  <a:srgbClr val="00B050"/>
                </a:solidFill>
                <a:latin typeface="Comic Sans MS" panose="030F0702030302020204" pitchFamily="66" charset="0"/>
                <a:cs typeface="Times New Roman" panose="02020603050405020304" pitchFamily="18" charset="0"/>
              </a:rPr>
              <a:t>        </a:t>
            </a:r>
            <a:r>
              <a:rPr lang="en-US" altLang="ko-KR" sz="2800" dirty="0">
                <a:solidFill>
                  <a:schemeClr val="bg2">
                    <a:lumMod val="60000"/>
                    <a:lumOff val="40000"/>
                  </a:schemeClr>
                </a:solidFill>
                <a:latin typeface="Comic Sans MS" panose="030F0702030302020204" pitchFamily="66" charset="0"/>
                <a:cs typeface="Times New Roman" panose="02020603050405020304" pitchFamily="18" charset="0"/>
              </a:rPr>
              <a:t>B.-G. Yu* &amp; K.-J. </a:t>
            </a:r>
            <a:r>
              <a:rPr lang="en-US" altLang="ko-KR" sz="2800" dirty="0" smtClean="0">
                <a:solidFill>
                  <a:schemeClr val="bg2">
                    <a:lumMod val="60000"/>
                    <a:lumOff val="40000"/>
                  </a:schemeClr>
                </a:solidFill>
                <a:latin typeface="Comic Sans MS" panose="030F0702030302020204" pitchFamily="66" charset="0"/>
                <a:cs typeface="Times New Roman" panose="02020603050405020304" pitchFamily="18" charset="0"/>
              </a:rPr>
              <a:t>Kong</a:t>
            </a:r>
          </a:p>
          <a:p>
            <a:r>
              <a:rPr lang="en-US" altLang="ko-KR" sz="3600" dirty="0">
                <a:solidFill>
                  <a:schemeClr val="bg2">
                    <a:lumMod val="60000"/>
                    <a:lumOff val="40000"/>
                  </a:schemeClr>
                </a:solidFill>
                <a:latin typeface="Comic Sans MS" panose="030F0702030302020204" pitchFamily="66" charset="0"/>
                <a:cs typeface="Times New Roman" panose="02020603050405020304" pitchFamily="18" charset="0"/>
              </a:rPr>
              <a:t> </a:t>
            </a:r>
            <a:r>
              <a:rPr lang="en-US" altLang="ko-KR" sz="3600" dirty="0" smtClean="0">
                <a:solidFill>
                  <a:schemeClr val="bg2">
                    <a:lumMod val="60000"/>
                    <a:lumOff val="40000"/>
                  </a:schemeClr>
                </a:solidFill>
                <a:latin typeface="Comic Sans MS" panose="030F0702030302020204" pitchFamily="66" charset="0"/>
                <a:cs typeface="Times New Roman" panose="02020603050405020304" pitchFamily="18" charset="0"/>
              </a:rPr>
              <a:t>                  </a:t>
            </a:r>
            <a:r>
              <a:rPr lang="en-US" altLang="ko-KR" sz="2800" dirty="0" smtClean="0">
                <a:solidFill>
                  <a:schemeClr val="bg2">
                    <a:lumMod val="60000"/>
                    <a:lumOff val="40000"/>
                  </a:schemeClr>
                </a:solidFill>
                <a:latin typeface="Comic Sans MS" panose="030F0702030302020204" pitchFamily="66" charset="0"/>
                <a:cs typeface="Times New Roman" panose="02020603050405020304" pitchFamily="18" charset="0"/>
              </a:rPr>
              <a:t>Korea Aerospae </a:t>
            </a:r>
            <a:r>
              <a:rPr lang="en-US" altLang="ko-KR" sz="2800" dirty="0">
                <a:solidFill>
                  <a:schemeClr val="bg2">
                    <a:lumMod val="60000"/>
                    <a:lumOff val="40000"/>
                  </a:schemeClr>
                </a:solidFill>
                <a:latin typeface="Comic Sans MS" panose="030F0702030302020204" pitchFamily="66" charset="0"/>
                <a:cs typeface="Times New Roman" panose="02020603050405020304" pitchFamily="18" charset="0"/>
              </a:rPr>
              <a:t>U</a:t>
            </a:r>
            <a:r>
              <a:rPr lang="en-US" altLang="ko-KR" sz="2800" dirty="0" smtClean="0">
                <a:solidFill>
                  <a:schemeClr val="bg2">
                    <a:lumMod val="60000"/>
                    <a:lumOff val="40000"/>
                  </a:schemeClr>
                </a:solidFill>
                <a:latin typeface="Comic Sans MS" panose="030F0702030302020204" pitchFamily="66" charset="0"/>
                <a:cs typeface="Times New Roman" panose="02020603050405020304" pitchFamily="18" charset="0"/>
              </a:rPr>
              <a:t>niv.</a:t>
            </a:r>
            <a:r>
              <a:rPr lang="en-US" altLang="ko-KR" sz="3600" dirty="0" smtClean="0">
                <a:solidFill>
                  <a:schemeClr val="bg2">
                    <a:lumMod val="60000"/>
                    <a:lumOff val="40000"/>
                  </a:schemeClr>
                </a:solidFill>
                <a:latin typeface="Comic Sans MS" panose="030F0702030302020204" pitchFamily="66" charset="0"/>
                <a:cs typeface="Times New Roman" panose="02020603050405020304" pitchFamily="18" charset="0"/>
              </a:rPr>
              <a:t> </a:t>
            </a:r>
            <a:endParaRPr lang="ko-KR" altLang="en-US" dirty="0">
              <a:solidFill>
                <a:schemeClr val="bg2">
                  <a:lumMod val="60000"/>
                  <a:lumOff val="40000"/>
                </a:schemeClr>
              </a:solidFill>
              <a:latin typeface="Comic Sans MS" panose="030F0702030302020204" pitchFamily="66" charset="0"/>
              <a:cs typeface="Times New Roman" panose="02020603050405020304" pitchFamily="18" charset="0"/>
            </a:endParaRPr>
          </a:p>
        </p:txBody>
      </p:sp>
      <p:sp>
        <p:nvSpPr>
          <p:cNvPr id="14" name="제목 1"/>
          <p:cNvSpPr txBox="1">
            <a:spLocks/>
          </p:cNvSpPr>
          <p:nvPr/>
        </p:nvSpPr>
        <p:spPr bwMode="auto">
          <a:xfrm>
            <a:off x="87259" y="5295558"/>
            <a:ext cx="8948584" cy="113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2800" dirty="0" smtClean="0">
                <a:solidFill>
                  <a:srgbClr val="00B050"/>
                </a:solidFill>
                <a:latin typeface="Comic Sans MS" panose="030F0702030302020204" pitchFamily="66" charset="0"/>
                <a:cs typeface="Times New Roman" panose="02020603050405020304" pitchFamily="18" charset="0"/>
              </a:rPr>
              <a:t>           </a:t>
            </a:r>
            <a:r>
              <a:rPr lang="en-US" altLang="ko-KR" sz="2800" dirty="0" smtClean="0">
                <a:latin typeface="Calibri" panose="020F0502020204030204" pitchFamily="34" charset="0"/>
                <a:cs typeface="Calibri" panose="020F0502020204030204" pitchFamily="34" charset="0"/>
              </a:rPr>
              <a:t>Backward-Angle (u-channel) Physics Workshop</a:t>
            </a:r>
          </a:p>
          <a:p>
            <a:r>
              <a:rPr lang="en-US" altLang="ko-KR" sz="2800" dirty="0">
                <a:latin typeface="Calibri" panose="020F0502020204030204" pitchFamily="34" charset="0"/>
                <a:cs typeface="Calibri" panose="020F0502020204030204" pitchFamily="34" charset="0"/>
              </a:rPr>
              <a:t> </a:t>
            </a:r>
            <a:r>
              <a:rPr lang="en-US" altLang="ko-KR" sz="2800" dirty="0" smtClean="0">
                <a:latin typeface="Calibri" panose="020F0502020204030204" pitchFamily="34" charset="0"/>
                <a:cs typeface="Calibri" panose="020F0502020204030204" pitchFamily="34" charset="0"/>
              </a:rPr>
              <a:t>                               September 23, 2020, </a:t>
            </a:r>
            <a:r>
              <a:rPr lang="en-US" altLang="ko-KR" sz="2800" dirty="0" err="1" smtClean="0">
                <a:latin typeface="Calibri" panose="020F0502020204030204" pitchFamily="34" charset="0"/>
                <a:cs typeface="Calibri" panose="020F0502020204030204" pitchFamily="34" charset="0"/>
              </a:rPr>
              <a:t>JLab</a:t>
            </a:r>
            <a:endParaRPr lang="ko-KR"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1328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4"/>
          <a:stretch>
            <a:fillRect/>
          </a:stretch>
        </p:blipFill>
        <p:spPr>
          <a:xfrm>
            <a:off x="5792637" y="3568424"/>
            <a:ext cx="1362075" cy="342900"/>
          </a:xfrm>
          <a:prstGeom prst="rect">
            <a:avLst/>
          </a:prstGeom>
        </p:spPr>
      </p:pic>
      <p:pic>
        <p:nvPicPr>
          <p:cNvPr id="7" name="그림 6"/>
          <p:cNvPicPr>
            <a:picLocks noChangeAspect="1"/>
          </p:cNvPicPr>
          <p:nvPr/>
        </p:nvPicPr>
        <p:blipFill>
          <a:blip r:embed="rId5"/>
          <a:stretch>
            <a:fillRect/>
          </a:stretch>
        </p:blipFill>
        <p:spPr>
          <a:xfrm>
            <a:off x="4870632" y="4052988"/>
            <a:ext cx="1524000" cy="361950"/>
          </a:xfrm>
          <a:prstGeom prst="rect">
            <a:avLst/>
          </a:prstGeom>
        </p:spPr>
      </p:pic>
      <p:pic>
        <p:nvPicPr>
          <p:cNvPr id="8" name="그림 7"/>
          <p:cNvPicPr>
            <a:picLocks noChangeAspect="1"/>
          </p:cNvPicPr>
          <p:nvPr/>
        </p:nvPicPr>
        <p:blipFill>
          <a:blip r:embed="rId6"/>
          <a:stretch>
            <a:fillRect/>
          </a:stretch>
        </p:blipFill>
        <p:spPr>
          <a:xfrm>
            <a:off x="6972921" y="4082850"/>
            <a:ext cx="1543050" cy="333375"/>
          </a:xfrm>
          <a:prstGeom prst="rect">
            <a:avLst/>
          </a:prstGeom>
        </p:spPr>
      </p:pic>
      <p:pic>
        <p:nvPicPr>
          <p:cNvPr id="17" name="그림 16"/>
          <p:cNvPicPr>
            <a:picLocks noChangeAspect="1"/>
          </p:cNvPicPr>
          <p:nvPr/>
        </p:nvPicPr>
        <p:blipFill>
          <a:blip r:embed="rId7"/>
          <a:stretch>
            <a:fillRect/>
          </a:stretch>
        </p:blipFill>
        <p:spPr>
          <a:xfrm>
            <a:off x="4559150" y="4835528"/>
            <a:ext cx="142875" cy="171450"/>
          </a:xfrm>
          <a:prstGeom prst="rect">
            <a:avLst/>
          </a:prstGeom>
        </p:spPr>
      </p:pic>
      <p:pic>
        <p:nvPicPr>
          <p:cNvPr id="19" name="그림 18"/>
          <p:cNvPicPr>
            <a:picLocks noChangeAspect="1"/>
          </p:cNvPicPr>
          <p:nvPr/>
        </p:nvPicPr>
        <p:blipFill>
          <a:blip r:embed="rId8"/>
          <a:stretch>
            <a:fillRect/>
          </a:stretch>
        </p:blipFill>
        <p:spPr>
          <a:xfrm>
            <a:off x="5715000" y="2934954"/>
            <a:ext cx="1924050" cy="542925"/>
          </a:xfrm>
          <a:prstGeom prst="rect">
            <a:avLst/>
          </a:prstGeom>
        </p:spPr>
      </p:pic>
      <p:pic>
        <p:nvPicPr>
          <p:cNvPr id="3" name="그림 2"/>
          <p:cNvPicPr>
            <a:picLocks noChangeAspect="1"/>
          </p:cNvPicPr>
          <p:nvPr/>
        </p:nvPicPr>
        <p:blipFill>
          <a:blip r:embed="rId9"/>
          <a:stretch>
            <a:fillRect/>
          </a:stretch>
        </p:blipFill>
        <p:spPr>
          <a:xfrm>
            <a:off x="724541" y="3092903"/>
            <a:ext cx="4371975" cy="238125"/>
          </a:xfrm>
          <a:prstGeom prst="rect">
            <a:avLst/>
          </a:prstGeom>
        </p:spPr>
      </p:pic>
      <p:pic>
        <p:nvPicPr>
          <p:cNvPr id="4" name="그림 3"/>
          <p:cNvPicPr>
            <a:picLocks noChangeAspect="1"/>
          </p:cNvPicPr>
          <p:nvPr/>
        </p:nvPicPr>
        <p:blipFill>
          <a:blip r:embed="rId10"/>
          <a:stretch>
            <a:fillRect/>
          </a:stretch>
        </p:blipFill>
        <p:spPr>
          <a:xfrm>
            <a:off x="724541" y="3641539"/>
            <a:ext cx="3095625" cy="238125"/>
          </a:xfrm>
          <a:prstGeom prst="rect">
            <a:avLst/>
          </a:prstGeom>
        </p:spPr>
      </p:pic>
      <p:pic>
        <p:nvPicPr>
          <p:cNvPr id="10" name="그림 9"/>
          <p:cNvPicPr>
            <a:picLocks noChangeAspect="1"/>
          </p:cNvPicPr>
          <p:nvPr/>
        </p:nvPicPr>
        <p:blipFill>
          <a:blip r:embed="rId11"/>
          <a:stretch>
            <a:fillRect/>
          </a:stretch>
        </p:blipFill>
        <p:spPr>
          <a:xfrm>
            <a:off x="714267" y="4199403"/>
            <a:ext cx="1800225" cy="209550"/>
          </a:xfrm>
          <a:prstGeom prst="rect">
            <a:avLst/>
          </a:prstGeom>
        </p:spPr>
      </p:pic>
      <p:sp>
        <p:nvSpPr>
          <p:cNvPr id="20" name="제목 33"/>
          <p:cNvSpPr txBox="1">
            <a:spLocks/>
          </p:cNvSpPr>
          <p:nvPr/>
        </p:nvSpPr>
        <p:spPr bwMode="auto">
          <a:xfrm>
            <a:off x="2250777" y="315406"/>
            <a:ext cx="4759623" cy="4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latinLnBrk="1" hangingPunct="0">
              <a:spcBef>
                <a:spcPct val="0"/>
              </a:spcBef>
              <a:spcAft>
                <a:spcPct val="0"/>
              </a:spcAft>
              <a:defRPr sz="4000" kern="1200">
                <a:solidFill>
                  <a:schemeClr val="tx2"/>
                </a:solidFill>
                <a:latin typeface="+mj-lt"/>
                <a:ea typeface="+mj-ea"/>
                <a:cs typeface="+mj-cs"/>
              </a:defRPr>
            </a:lvl1pPr>
            <a:lvl2pPr algn="l" rtl="0" eaLnBrk="0" fontAlgn="base" latinLnBrk="1" hangingPunct="0">
              <a:spcBef>
                <a:spcPct val="0"/>
              </a:spcBef>
              <a:spcAft>
                <a:spcPct val="0"/>
              </a:spcAft>
              <a:defRPr sz="4000">
                <a:solidFill>
                  <a:schemeClr val="tx2"/>
                </a:solidFill>
                <a:latin typeface="Franklin Gothic Book" pitchFamily="34" charset="0"/>
              </a:defRPr>
            </a:lvl2pPr>
            <a:lvl3pPr algn="l" rtl="0" eaLnBrk="0" fontAlgn="base" latinLnBrk="1" hangingPunct="0">
              <a:spcBef>
                <a:spcPct val="0"/>
              </a:spcBef>
              <a:spcAft>
                <a:spcPct val="0"/>
              </a:spcAft>
              <a:defRPr sz="4000">
                <a:solidFill>
                  <a:schemeClr val="tx2"/>
                </a:solidFill>
                <a:latin typeface="Franklin Gothic Book" pitchFamily="34" charset="0"/>
              </a:defRPr>
            </a:lvl3pPr>
            <a:lvl4pPr algn="l" rtl="0" eaLnBrk="0" fontAlgn="base" latinLnBrk="1" hangingPunct="0">
              <a:spcBef>
                <a:spcPct val="0"/>
              </a:spcBef>
              <a:spcAft>
                <a:spcPct val="0"/>
              </a:spcAft>
              <a:defRPr sz="4000">
                <a:solidFill>
                  <a:schemeClr val="tx2"/>
                </a:solidFill>
                <a:latin typeface="Franklin Gothic Book" pitchFamily="34" charset="0"/>
              </a:defRPr>
            </a:lvl4pPr>
            <a:lvl5pPr algn="l" rtl="0" eaLnBrk="0" fontAlgn="base" latinLnBrk="1" hangingPunct="0">
              <a:spcBef>
                <a:spcPct val="0"/>
              </a:spcBef>
              <a:spcAft>
                <a:spcPct val="0"/>
              </a:spcAft>
              <a:defRPr sz="4000">
                <a:solidFill>
                  <a:schemeClr val="tx2"/>
                </a:solidFill>
                <a:latin typeface="Franklin Gothic Book" pitchFamily="34" charset="0"/>
              </a:defRPr>
            </a:lvl5pPr>
            <a:lvl6pPr marL="457200" algn="l" rtl="0" fontAlgn="base" latinLnBrk="1">
              <a:spcBef>
                <a:spcPct val="0"/>
              </a:spcBef>
              <a:spcAft>
                <a:spcPct val="0"/>
              </a:spcAft>
              <a:defRPr sz="4000">
                <a:solidFill>
                  <a:schemeClr val="tx2"/>
                </a:solidFill>
                <a:latin typeface="Franklin Gothic Book" pitchFamily="34" charset="0"/>
              </a:defRPr>
            </a:lvl6pPr>
            <a:lvl7pPr marL="914400" algn="l" rtl="0" fontAlgn="base" latinLnBrk="1">
              <a:spcBef>
                <a:spcPct val="0"/>
              </a:spcBef>
              <a:spcAft>
                <a:spcPct val="0"/>
              </a:spcAft>
              <a:defRPr sz="4000">
                <a:solidFill>
                  <a:schemeClr val="tx2"/>
                </a:solidFill>
                <a:latin typeface="Franklin Gothic Book" pitchFamily="34" charset="0"/>
              </a:defRPr>
            </a:lvl7pPr>
            <a:lvl8pPr marL="1371600" algn="l" rtl="0" fontAlgn="base" latinLnBrk="1">
              <a:spcBef>
                <a:spcPct val="0"/>
              </a:spcBef>
              <a:spcAft>
                <a:spcPct val="0"/>
              </a:spcAft>
              <a:defRPr sz="4000">
                <a:solidFill>
                  <a:schemeClr val="tx2"/>
                </a:solidFill>
                <a:latin typeface="Franklin Gothic Book" pitchFamily="34" charset="0"/>
              </a:defRPr>
            </a:lvl8pPr>
            <a:lvl9pPr marL="1828800" algn="l" rtl="0" fontAlgn="base" latinLnBrk="1">
              <a:spcBef>
                <a:spcPct val="0"/>
              </a:spcBef>
              <a:spcAft>
                <a:spcPct val="0"/>
              </a:spcAft>
              <a:defRPr sz="4000">
                <a:solidFill>
                  <a:schemeClr val="tx2"/>
                </a:solidFill>
                <a:latin typeface="Franklin Gothic Book" pitchFamily="34" charset="0"/>
              </a:defRPr>
            </a:lvl9pPr>
          </a:lstStyle>
          <a:p>
            <a:r>
              <a:rPr kumimoji="0" lang="en-US" altLang="ko-KR" sz="2800" b="1" dirty="0">
                <a:solidFill>
                  <a:srgbClr val="0000CC"/>
                </a:solidFill>
              </a:rPr>
              <a:t>      </a:t>
            </a:r>
            <a:r>
              <a:rPr kumimoji="0" lang="en-US" altLang="ko-KR" sz="2800" b="0" i="1" dirty="0" smtClean="0">
                <a:solidFill>
                  <a:srgbClr val="FF0000"/>
                </a:solidFill>
                <a:latin typeface="Calibri" panose="020F0502020204030204" pitchFamily="34" charset="0"/>
                <a:cs typeface="Calibri" panose="020F0502020204030204" pitchFamily="34" charset="0"/>
              </a:rPr>
              <a:t>3. Parton </a:t>
            </a:r>
            <a:r>
              <a:rPr kumimoji="0" lang="en-US" altLang="ko-KR" sz="2800" b="0" i="1" dirty="0">
                <a:solidFill>
                  <a:srgbClr val="FF0000"/>
                </a:solidFill>
                <a:latin typeface="Calibri" panose="020F0502020204030204" pitchFamily="34" charset="0"/>
                <a:cs typeface="Calibri" panose="020F0502020204030204" pitchFamily="34" charset="0"/>
              </a:rPr>
              <a:t>contribution </a:t>
            </a:r>
            <a:endParaRPr kumimoji="0" lang="ko-KR" altLang="en-US" sz="2800" b="0" i="1" dirty="0">
              <a:solidFill>
                <a:srgbClr val="FF0000"/>
              </a:solidFill>
              <a:latin typeface="Calibri" panose="020F0502020204030204" pitchFamily="34" charset="0"/>
              <a:cs typeface="Calibri" panose="020F0502020204030204" pitchFamily="34" charset="0"/>
            </a:endParaRPr>
          </a:p>
        </p:txBody>
      </p:sp>
      <p:pic>
        <p:nvPicPr>
          <p:cNvPr id="5" name="그림 4"/>
          <p:cNvPicPr>
            <a:picLocks noChangeAspect="1"/>
          </p:cNvPicPr>
          <p:nvPr/>
        </p:nvPicPr>
        <p:blipFill>
          <a:blip r:embed="rId12"/>
          <a:stretch>
            <a:fillRect/>
          </a:stretch>
        </p:blipFill>
        <p:spPr>
          <a:xfrm>
            <a:off x="719866" y="772875"/>
            <a:ext cx="3838575" cy="285750"/>
          </a:xfrm>
          <a:prstGeom prst="rect">
            <a:avLst/>
          </a:prstGeom>
        </p:spPr>
      </p:pic>
      <p:pic>
        <p:nvPicPr>
          <p:cNvPr id="11" name="그림 10"/>
          <p:cNvPicPr>
            <a:picLocks noChangeAspect="1"/>
          </p:cNvPicPr>
          <p:nvPr/>
        </p:nvPicPr>
        <p:blipFill>
          <a:blip r:embed="rId13"/>
          <a:stretch>
            <a:fillRect/>
          </a:stretch>
        </p:blipFill>
        <p:spPr>
          <a:xfrm>
            <a:off x="4630588" y="772388"/>
            <a:ext cx="3686175" cy="285750"/>
          </a:xfrm>
          <a:prstGeom prst="rect">
            <a:avLst/>
          </a:prstGeom>
        </p:spPr>
      </p:pic>
      <p:pic>
        <p:nvPicPr>
          <p:cNvPr id="16" name="그림 15"/>
          <p:cNvPicPr>
            <a:picLocks noChangeAspect="1"/>
          </p:cNvPicPr>
          <p:nvPr/>
        </p:nvPicPr>
        <p:blipFill>
          <a:blip r:embed="rId14"/>
          <a:stretch>
            <a:fillRect/>
          </a:stretch>
        </p:blipFill>
        <p:spPr>
          <a:xfrm>
            <a:off x="57444" y="1135890"/>
            <a:ext cx="5343525" cy="285750"/>
          </a:xfrm>
          <a:prstGeom prst="rect">
            <a:avLst/>
          </a:prstGeom>
        </p:spPr>
      </p:pic>
      <p:pic>
        <p:nvPicPr>
          <p:cNvPr id="25" name="그림 24"/>
          <p:cNvPicPr>
            <a:picLocks noChangeAspect="1"/>
          </p:cNvPicPr>
          <p:nvPr/>
        </p:nvPicPr>
        <p:blipFill>
          <a:blip r:embed="rId15"/>
          <a:stretch>
            <a:fillRect/>
          </a:stretch>
        </p:blipFill>
        <p:spPr>
          <a:xfrm>
            <a:off x="2950618" y="2485191"/>
            <a:ext cx="2677298" cy="377214"/>
          </a:xfrm>
          <a:prstGeom prst="rect">
            <a:avLst/>
          </a:prstGeom>
          <a:solidFill>
            <a:schemeClr val="accent1"/>
          </a:solidFill>
        </p:spPr>
      </p:pic>
      <p:pic>
        <p:nvPicPr>
          <p:cNvPr id="26" name="그림 25"/>
          <p:cNvPicPr>
            <a:picLocks noChangeAspect="1"/>
          </p:cNvPicPr>
          <p:nvPr/>
        </p:nvPicPr>
        <p:blipFill>
          <a:blip r:embed="rId16"/>
          <a:stretch>
            <a:fillRect/>
          </a:stretch>
        </p:blipFill>
        <p:spPr>
          <a:xfrm>
            <a:off x="1651184" y="5309996"/>
            <a:ext cx="4912975" cy="698917"/>
          </a:xfrm>
          <a:prstGeom prst="rect">
            <a:avLst/>
          </a:prstGeom>
        </p:spPr>
      </p:pic>
      <p:pic>
        <p:nvPicPr>
          <p:cNvPr id="27" name="그림 26"/>
          <p:cNvPicPr>
            <a:picLocks noChangeAspect="1"/>
          </p:cNvPicPr>
          <p:nvPr/>
        </p:nvPicPr>
        <p:blipFill>
          <a:blip r:embed="rId17"/>
          <a:stretch>
            <a:fillRect/>
          </a:stretch>
        </p:blipFill>
        <p:spPr>
          <a:xfrm>
            <a:off x="48383" y="5970844"/>
            <a:ext cx="3943350" cy="276225"/>
          </a:xfrm>
          <a:prstGeom prst="rect">
            <a:avLst/>
          </a:prstGeom>
        </p:spPr>
      </p:pic>
      <p:pic>
        <p:nvPicPr>
          <p:cNvPr id="28" name="그림 27"/>
          <p:cNvPicPr>
            <a:picLocks noChangeAspect="1"/>
          </p:cNvPicPr>
          <p:nvPr/>
        </p:nvPicPr>
        <p:blipFill>
          <a:blip r:embed="rId18"/>
          <a:stretch>
            <a:fillRect/>
          </a:stretch>
        </p:blipFill>
        <p:spPr>
          <a:xfrm>
            <a:off x="309454" y="4652667"/>
            <a:ext cx="4410075" cy="295275"/>
          </a:xfrm>
          <a:prstGeom prst="rect">
            <a:avLst/>
          </a:prstGeom>
        </p:spPr>
      </p:pic>
      <p:pic>
        <p:nvPicPr>
          <p:cNvPr id="29" name="그림 28"/>
          <p:cNvPicPr>
            <a:picLocks noChangeAspect="1"/>
          </p:cNvPicPr>
          <p:nvPr/>
        </p:nvPicPr>
        <p:blipFill>
          <a:blip r:embed="rId19"/>
          <a:stretch>
            <a:fillRect/>
          </a:stretch>
        </p:blipFill>
        <p:spPr>
          <a:xfrm>
            <a:off x="28467" y="4701624"/>
            <a:ext cx="209550" cy="190500"/>
          </a:xfrm>
          <a:prstGeom prst="rect">
            <a:avLst/>
          </a:prstGeom>
        </p:spPr>
      </p:pic>
      <p:pic>
        <p:nvPicPr>
          <p:cNvPr id="9" name="그림 8"/>
          <p:cNvPicPr>
            <a:picLocks noChangeAspect="1"/>
          </p:cNvPicPr>
          <p:nvPr/>
        </p:nvPicPr>
        <p:blipFill>
          <a:blip r:embed="rId20"/>
          <a:stretch>
            <a:fillRect/>
          </a:stretch>
        </p:blipFill>
        <p:spPr>
          <a:xfrm>
            <a:off x="5348909" y="1135890"/>
            <a:ext cx="3248025" cy="295275"/>
          </a:xfrm>
          <a:prstGeom prst="rect">
            <a:avLst/>
          </a:prstGeom>
        </p:spPr>
      </p:pic>
      <p:graphicFrame>
        <p:nvGraphicFramePr>
          <p:cNvPr id="33" name="Object 19"/>
          <p:cNvGraphicFramePr>
            <a:graphicFrameLocks noChangeAspect="1"/>
          </p:cNvGraphicFramePr>
          <p:nvPr>
            <p:extLst>
              <p:ext uri="{D42A27DB-BD31-4B8C-83A1-F6EECF244321}">
                <p14:modId xmlns:p14="http://schemas.microsoft.com/office/powerpoint/2010/main" val="796048552"/>
              </p:ext>
            </p:extLst>
          </p:nvPr>
        </p:nvGraphicFramePr>
        <p:xfrm>
          <a:off x="1219200" y="1528763"/>
          <a:ext cx="7162800" cy="777875"/>
        </p:xfrm>
        <a:graphic>
          <a:graphicData uri="http://schemas.openxmlformats.org/presentationml/2006/ole">
            <mc:AlternateContent xmlns:mc="http://schemas.openxmlformats.org/markup-compatibility/2006">
              <mc:Choice xmlns:v="urn:schemas-microsoft-com:vml" Requires="v">
                <p:oleObj spid="_x0000_s47287" name="Equation" r:id="rId21" imgW="3632040" imgH="393480" progId="Equation.3">
                  <p:embed/>
                </p:oleObj>
              </mc:Choice>
              <mc:Fallback>
                <p:oleObj name="Equation" r:id="rId21" imgW="3632040" imgH="393480" progId="Equation.3">
                  <p:embed/>
                  <p:pic>
                    <p:nvPicPr>
                      <p:cNvPr id="30" name="Object 19"/>
                      <p:cNvPicPr>
                        <a:picLocks noChangeAspect="1" noChangeArrowheads="1"/>
                      </p:cNvPicPr>
                      <p:nvPr/>
                    </p:nvPicPr>
                    <p:blipFill>
                      <a:blip r:embed="rId22"/>
                      <a:srcRect/>
                      <a:stretch>
                        <a:fillRect/>
                      </a:stretch>
                    </p:blipFill>
                    <p:spPr bwMode="auto">
                      <a:xfrm>
                        <a:off x="1219200" y="1528763"/>
                        <a:ext cx="7162800" cy="777875"/>
                      </a:xfrm>
                      <a:prstGeom prst="rect">
                        <a:avLst/>
                      </a:prstGeom>
                      <a:noFill/>
                      <a:ln>
                        <a:noFill/>
                      </a:ln>
                      <a:effectLst/>
                    </p:spPr>
                  </p:pic>
                </p:oleObj>
              </mc:Fallback>
            </mc:AlternateContent>
          </a:graphicData>
        </a:graphic>
      </p:graphicFrame>
      <p:graphicFrame>
        <p:nvGraphicFramePr>
          <p:cNvPr id="30" name="Object 19"/>
          <p:cNvGraphicFramePr>
            <a:graphicFrameLocks noChangeAspect="1"/>
          </p:cNvGraphicFramePr>
          <p:nvPr>
            <p:extLst>
              <p:ext uri="{D42A27DB-BD31-4B8C-83A1-F6EECF244321}">
                <p14:modId xmlns:p14="http://schemas.microsoft.com/office/powerpoint/2010/main" val="4199084406"/>
              </p:ext>
            </p:extLst>
          </p:nvPr>
        </p:nvGraphicFramePr>
        <p:xfrm>
          <a:off x="4141684" y="5933908"/>
          <a:ext cx="4891088" cy="893763"/>
        </p:xfrm>
        <a:graphic>
          <a:graphicData uri="http://schemas.openxmlformats.org/presentationml/2006/ole">
            <mc:AlternateContent xmlns:mc="http://schemas.openxmlformats.org/markup-compatibility/2006">
              <mc:Choice xmlns:v="urn:schemas-microsoft-com:vml" Requires="v">
                <p:oleObj spid="_x0000_s47288" name="Equation" r:id="rId23" imgW="2209680" imgH="406080" progId="Equation.3">
                  <p:embed/>
                </p:oleObj>
              </mc:Choice>
              <mc:Fallback>
                <p:oleObj name="Equation" r:id="rId23" imgW="2209680" imgH="406080" progId="Equation.3">
                  <p:embed/>
                  <p:pic>
                    <p:nvPicPr>
                      <p:cNvPr id="6" name="Object 19"/>
                      <p:cNvPicPr>
                        <a:picLocks noChangeAspect="1" noChangeArrowheads="1"/>
                      </p:cNvPicPr>
                      <p:nvPr/>
                    </p:nvPicPr>
                    <p:blipFill>
                      <a:blip r:embed="rId24"/>
                      <a:srcRect/>
                      <a:stretch>
                        <a:fillRect/>
                      </a:stretch>
                    </p:blipFill>
                    <p:spPr bwMode="auto">
                      <a:xfrm>
                        <a:off x="4141684" y="5933908"/>
                        <a:ext cx="4891088" cy="893763"/>
                      </a:xfrm>
                      <a:prstGeom prst="rect">
                        <a:avLst/>
                      </a:prstGeom>
                      <a:solidFill>
                        <a:srgbClr val="FFFF00">
                          <a:alpha val="22000"/>
                        </a:srgbClr>
                      </a:solidFill>
                      <a:ln>
                        <a:noFill/>
                      </a:ln>
                      <a:effectLst/>
                    </p:spPr>
                  </p:pic>
                </p:oleObj>
              </mc:Fallback>
            </mc:AlternateContent>
          </a:graphicData>
        </a:graphic>
      </p:graphicFrame>
      <p:sp>
        <p:nvSpPr>
          <p:cNvPr id="31" name="Text Box 43"/>
          <p:cNvSpPr txBox="1">
            <a:spLocks noChangeArrowheads="1"/>
          </p:cNvSpPr>
          <p:nvPr/>
        </p:nvSpPr>
        <p:spPr bwMode="auto">
          <a:xfrm>
            <a:off x="690596" y="4910365"/>
            <a:ext cx="83785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1600" i="1" dirty="0" smtClean="0">
                <a:latin typeface="Calibri" panose="020F0502020204030204" pitchFamily="34" charset="0"/>
                <a:ea typeface="굴림" panose="020B0600000101010101" pitchFamily="50" charset="-127"/>
                <a:cs typeface="Calibri" panose="020F0502020204030204" pitchFamily="34" charset="0"/>
              </a:rPr>
              <a:t>M. </a:t>
            </a:r>
            <a:r>
              <a:rPr lang="en-US" altLang="ko-KR" sz="1600" i="1" dirty="0" err="1" smtClean="0">
                <a:latin typeface="Calibri" panose="020F0502020204030204" pitchFamily="34" charset="0"/>
                <a:ea typeface="굴림" panose="020B0600000101010101" pitchFamily="50" charset="-127"/>
                <a:cs typeface="Calibri" panose="020F0502020204030204" pitchFamily="34" charset="0"/>
              </a:rPr>
              <a:t>Guidal</a:t>
            </a:r>
            <a:r>
              <a:rPr lang="en-US" altLang="ko-KR" sz="1600" i="1" dirty="0" smtClean="0">
                <a:latin typeface="Calibri" panose="020F0502020204030204" pitchFamily="34" charset="0"/>
                <a:ea typeface="굴림" panose="020B0600000101010101" pitchFamily="50" charset="-127"/>
                <a:cs typeface="Calibri" panose="020F0502020204030204" pitchFamily="34" charset="0"/>
              </a:rPr>
              <a:t>, M.V. </a:t>
            </a:r>
            <a:r>
              <a:rPr lang="en-US" altLang="ko-KR" sz="1600" i="1" dirty="0" err="1" smtClean="0">
                <a:latin typeface="Calibri" panose="020F0502020204030204" pitchFamily="34" charset="0"/>
                <a:ea typeface="굴림" panose="020B0600000101010101" pitchFamily="50" charset="-127"/>
                <a:cs typeface="Calibri" panose="020F0502020204030204" pitchFamily="34" charset="0"/>
              </a:rPr>
              <a:t>Polyakov</a:t>
            </a:r>
            <a:r>
              <a:rPr lang="en-US" altLang="ko-KR" sz="1600" i="1" dirty="0" smtClean="0">
                <a:latin typeface="Calibri" panose="020F0502020204030204" pitchFamily="34" charset="0"/>
                <a:ea typeface="굴림" panose="020B0600000101010101" pitchFamily="50" charset="-127"/>
                <a:cs typeface="Calibri" panose="020F0502020204030204" pitchFamily="34" charset="0"/>
              </a:rPr>
              <a:t>, A. V. </a:t>
            </a:r>
            <a:r>
              <a:rPr lang="en-US" altLang="ko-KR" sz="1600" i="1" dirty="0" err="1" smtClean="0">
                <a:latin typeface="Calibri" panose="020F0502020204030204" pitchFamily="34" charset="0"/>
                <a:ea typeface="굴림" panose="020B0600000101010101" pitchFamily="50" charset="-127"/>
                <a:cs typeface="Calibri" panose="020F0502020204030204" pitchFamily="34" charset="0"/>
              </a:rPr>
              <a:t>Radyushkin</a:t>
            </a:r>
            <a:r>
              <a:rPr lang="en-US" altLang="ko-KR" sz="1600" i="1" dirty="0" smtClean="0">
                <a:latin typeface="Calibri" panose="020F0502020204030204" pitchFamily="34" charset="0"/>
                <a:ea typeface="굴림" panose="020B0600000101010101" pitchFamily="50" charset="-127"/>
                <a:cs typeface="Calibri" panose="020F0502020204030204" pitchFamily="34" charset="0"/>
              </a:rPr>
              <a:t>, M. </a:t>
            </a:r>
            <a:r>
              <a:rPr lang="en-US" altLang="ko-KR" sz="1600" i="1" dirty="0" err="1" smtClean="0">
                <a:latin typeface="Calibri" panose="020F0502020204030204" pitchFamily="34" charset="0"/>
                <a:ea typeface="굴림" panose="020B0600000101010101" pitchFamily="50" charset="-127"/>
                <a:cs typeface="Calibri" panose="020F0502020204030204" pitchFamily="34" charset="0"/>
              </a:rPr>
              <a:t>Vanderhaeghen</a:t>
            </a:r>
            <a:r>
              <a:rPr lang="en-US" altLang="ko-KR" sz="1600" i="1" dirty="0" smtClean="0">
                <a:latin typeface="Calibri" panose="020F0502020204030204" pitchFamily="34" charset="0"/>
                <a:ea typeface="굴림" panose="020B0600000101010101" pitchFamily="50" charset="-127"/>
                <a:cs typeface="Calibri" panose="020F0502020204030204" pitchFamily="34" charset="0"/>
              </a:rPr>
              <a:t>, PRD 72, 054013 (2005)      </a:t>
            </a:r>
            <a:endParaRPr lang="en-US" altLang="ko-KR" sz="1600" i="1" dirty="0">
              <a:latin typeface="Calibri" panose="020F0502020204030204" pitchFamily="34" charset="0"/>
              <a:ea typeface="굴림" panose="020B0600000101010101" pitchFamily="50" charset="-127"/>
              <a:cs typeface="Calibri" panose="020F0502020204030204" pitchFamily="34" charset="0"/>
            </a:endParaRPr>
          </a:p>
        </p:txBody>
      </p:sp>
      <p:cxnSp>
        <p:nvCxnSpPr>
          <p:cNvPr id="32" name="직선 연결선 13"/>
          <p:cNvCxnSpPr/>
          <p:nvPr/>
        </p:nvCxnSpPr>
        <p:spPr>
          <a:xfrm>
            <a:off x="4288658" y="2895389"/>
            <a:ext cx="116394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4" name="직선 연결선 13"/>
          <p:cNvCxnSpPr/>
          <p:nvPr/>
        </p:nvCxnSpPr>
        <p:spPr>
          <a:xfrm>
            <a:off x="5452606" y="5823646"/>
            <a:ext cx="116394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2" name="Flowchart: Merge 1"/>
          <p:cNvSpPr/>
          <p:nvPr/>
        </p:nvSpPr>
        <p:spPr bwMode="auto">
          <a:xfrm>
            <a:off x="7642505" y="1366976"/>
            <a:ext cx="199208" cy="174623"/>
          </a:xfrm>
          <a:prstGeom prst="flowChartMerge">
            <a:avLst/>
          </a:prstGeom>
          <a:solidFill>
            <a:srgbClr val="00CCFF"/>
          </a:solidFill>
          <a:ln w="9525" cap="flat" cmpd="sng" algn="ctr">
            <a:solidFill>
              <a:srgbClr val="00CC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1"/>
              </a:solidFill>
              <a:effectLst/>
              <a:latin typeface="Times New Roman" panose="02020603050405020304" pitchFamily="18" charset="0"/>
            </a:endParaRPr>
          </a:p>
        </p:txBody>
      </p:sp>
      <p:sp>
        <p:nvSpPr>
          <p:cNvPr id="35" name="Flowchart: Merge 34"/>
          <p:cNvSpPr/>
          <p:nvPr/>
        </p:nvSpPr>
        <p:spPr bwMode="auto">
          <a:xfrm>
            <a:off x="5273377" y="2359879"/>
            <a:ext cx="199208" cy="174623"/>
          </a:xfrm>
          <a:prstGeom prst="flowChartMerge">
            <a:avLst/>
          </a:prstGeom>
          <a:solidFill>
            <a:srgbClr val="00CCFF"/>
          </a:solidFill>
          <a:ln w="9525" cap="flat" cmpd="sng" algn="ctr">
            <a:solidFill>
              <a:srgbClr val="00CC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263271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070" y="2221972"/>
            <a:ext cx="4031796" cy="360936"/>
          </a:xfrm>
        </p:spPr>
        <p:txBody>
          <a:bodyPr/>
          <a:lstStyle/>
          <a:p>
            <a:r>
              <a:rPr lang="en-US" altLang="ko-KR" sz="2000" dirty="0" smtClean="0">
                <a:latin typeface="Calibri" panose="020F0502020204030204" pitchFamily="34" charset="0"/>
                <a:cs typeface="Calibri" panose="020F0502020204030204" pitchFamily="34" charset="0"/>
              </a:rPr>
              <a:t>Nucleon Reggeon+ meson poles</a:t>
            </a:r>
            <a:endParaRPr lang="ko-KR" altLang="en-US" sz="2000" dirty="0">
              <a:latin typeface="Calibri" panose="020F0502020204030204" pitchFamily="34" charset="0"/>
              <a:cs typeface="Calibri" panose="020F0502020204030204" pitchFamily="34" charset="0"/>
            </a:endParaRPr>
          </a:p>
        </p:txBody>
      </p:sp>
      <p:graphicFrame>
        <p:nvGraphicFramePr>
          <p:cNvPr id="4" name="Object 19"/>
          <p:cNvGraphicFramePr>
            <a:graphicFrameLocks noChangeAspect="1"/>
          </p:cNvGraphicFramePr>
          <p:nvPr>
            <p:extLst>
              <p:ext uri="{D42A27DB-BD31-4B8C-83A1-F6EECF244321}">
                <p14:modId xmlns:p14="http://schemas.microsoft.com/office/powerpoint/2010/main" val="3331249360"/>
              </p:ext>
            </p:extLst>
          </p:nvPr>
        </p:nvGraphicFramePr>
        <p:xfrm>
          <a:off x="4928610" y="2702042"/>
          <a:ext cx="3819525" cy="434975"/>
        </p:xfrm>
        <a:graphic>
          <a:graphicData uri="http://schemas.openxmlformats.org/presentationml/2006/ole">
            <mc:AlternateContent xmlns:mc="http://schemas.openxmlformats.org/markup-compatibility/2006">
              <mc:Choice xmlns:v="urn:schemas-microsoft-com:vml" Requires="v">
                <p:oleObj spid="_x0000_s53559" name="Equation" r:id="rId3" imgW="1562040" imgH="177480" progId="Equation.3">
                  <p:embed/>
                </p:oleObj>
              </mc:Choice>
              <mc:Fallback>
                <p:oleObj name="Equation" r:id="rId3" imgW="1562040" imgH="177480" progId="Equation.3">
                  <p:embed/>
                  <p:pic>
                    <p:nvPicPr>
                      <p:cNvPr id="4" name="Object 19"/>
                      <p:cNvPicPr>
                        <a:picLocks noChangeAspect="1" noChangeArrowheads="1"/>
                      </p:cNvPicPr>
                      <p:nvPr/>
                    </p:nvPicPr>
                    <p:blipFill>
                      <a:blip r:embed="rId4"/>
                      <a:srcRect/>
                      <a:stretch>
                        <a:fillRect/>
                      </a:stretch>
                    </p:blipFill>
                    <p:spPr bwMode="auto">
                      <a:xfrm>
                        <a:off x="4928610" y="2702042"/>
                        <a:ext cx="3819525" cy="434975"/>
                      </a:xfrm>
                      <a:prstGeom prst="rect">
                        <a:avLst/>
                      </a:prstGeom>
                      <a:noFill/>
                      <a:ln>
                        <a:noFill/>
                      </a:ln>
                      <a:effectLst/>
                    </p:spPr>
                  </p:pic>
                </p:oleObj>
              </mc:Fallback>
            </mc:AlternateContent>
          </a:graphicData>
        </a:graphic>
      </p:graphicFrame>
      <p:graphicFrame>
        <p:nvGraphicFramePr>
          <p:cNvPr id="5" name="Object 19"/>
          <p:cNvGraphicFramePr>
            <a:graphicFrameLocks noChangeAspect="1"/>
          </p:cNvGraphicFramePr>
          <p:nvPr>
            <p:extLst>
              <p:ext uri="{D42A27DB-BD31-4B8C-83A1-F6EECF244321}">
                <p14:modId xmlns:p14="http://schemas.microsoft.com/office/powerpoint/2010/main" val="1496076643"/>
              </p:ext>
            </p:extLst>
          </p:nvPr>
        </p:nvGraphicFramePr>
        <p:xfrm>
          <a:off x="5089672" y="5378165"/>
          <a:ext cx="3663950" cy="466725"/>
        </p:xfrm>
        <a:graphic>
          <a:graphicData uri="http://schemas.openxmlformats.org/presentationml/2006/ole">
            <mc:AlternateContent xmlns:mc="http://schemas.openxmlformats.org/markup-compatibility/2006">
              <mc:Choice xmlns:v="urn:schemas-microsoft-com:vml" Requires="v">
                <p:oleObj spid="_x0000_s53560" name="Equation" r:id="rId5" imgW="1498320" imgH="190440" progId="Equation.3">
                  <p:embed/>
                </p:oleObj>
              </mc:Choice>
              <mc:Fallback>
                <p:oleObj name="Equation" r:id="rId5" imgW="1498320" imgH="190440" progId="Equation.3">
                  <p:embed/>
                  <p:pic>
                    <p:nvPicPr>
                      <p:cNvPr id="5" name="Object 19"/>
                      <p:cNvPicPr>
                        <a:picLocks noChangeAspect="1" noChangeArrowheads="1"/>
                      </p:cNvPicPr>
                      <p:nvPr/>
                    </p:nvPicPr>
                    <p:blipFill>
                      <a:blip r:embed="rId6"/>
                      <a:srcRect/>
                      <a:stretch>
                        <a:fillRect/>
                      </a:stretch>
                    </p:blipFill>
                    <p:spPr bwMode="auto">
                      <a:xfrm>
                        <a:off x="5089672" y="5378165"/>
                        <a:ext cx="3663950" cy="466725"/>
                      </a:xfrm>
                      <a:prstGeom prst="rect">
                        <a:avLst/>
                      </a:prstGeom>
                      <a:noFill/>
                      <a:ln>
                        <a:noFill/>
                      </a:ln>
                      <a:effectLst/>
                    </p:spPr>
                  </p:pic>
                </p:oleObj>
              </mc:Fallback>
            </mc:AlternateContent>
          </a:graphicData>
        </a:graphic>
      </p:graphicFrame>
      <p:sp>
        <p:nvSpPr>
          <p:cNvPr id="7" name="Title 1"/>
          <p:cNvSpPr txBox="1">
            <a:spLocks/>
          </p:cNvSpPr>
          <p:nvPr/>
        </p:nvSpPr>
        <p:spPr bwMode="auto">
          <a:xfrm>
            <a:off x="4829175" y="3965617"/>
            <a:ext cx="1390073" cy="42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2000" dirty="0" smtClean="0">
                <a:latin typeface="Calibri" panose="020F0502020204030204" pitchFamily="34" charset="0"/>
                <a:cs typeface="Calibri" panose="020F0502020204030204" pitchFamily="34" charset="0"/>
              </a:rPr>
              <a:t>Parton</a:t>
            </a:r>
            <a:r>
              <a:rPr lang="en-US" altLang="ko-KR" sz="2000" dirty="0" smtClean="0"/>
              <a:t> </a:t>
            </a:r>
            <a:endParaRPr lang="ko-KR" altLang="en-US" sz="2000" dirty="0"/>
          </a:p>
        </p:txBody>
      </p:sp>
      <p:graphicFrame>
        <p:nvGraphicFramePr>
          <p:cNvPr id="9" name="Object 19"/>
          <p:cNvGraphicFramePr>
            <a:graphicFrameLocks noChangeAspect="1"/>
          </p:cNvGraphicFramePr>
          <p:nvPr>
            <p:extLst>
              <p:ext uri="{D42A27DB-BD31-4B8C-83A1-F6EECF244321}">
                <p14:modId xmlns:p14="http://schemas.microsoft.com/office/powerpoint/2010/main" val="825667972"/>
              </p:ext>
            </p:extLst>
          </p:nvPr>
        </p:nvGraphicFramePr>
        <p:xfrm>
          <a:off x="965429" y="976804"/>
          <a:ext cx="7542087" cy="795057"/>
        </p:xfrm>
        <a:graphic>
          <a:graphicData uri="http://schemas.openxmlformats.org/presentationml/2006/ole">
            <mc:AlternateContent xmlns:mc="http://schemas.openxmlformats.org/markup-compatibility/2006">
              <mc:Choice xmlns:v="urn:schemas-microsoft-com:vml" Requires="v">
                <p:oleObj spid="_x0000_s53561" name="Equation" r:id="rId7" imgW="3124080" imgH="330120" progId="Equation.3">
                  <p:embed/>
                </p:oleObj>
              </mc:Choice>
              <mc:Fallback>
                <p:oleObj name="Equation" r:id="rId7" imgW="3124080" imgH="330120" progId="Equation.3">
                  <p:embed/>
                  <p:pic>
                    <p:nvPicPr>
                      <p:cNvPr id="9" name="Object 19"/>
                      <p:cNvPicPr>
                        <a:picLocks noChangeAspect="1" noChangeArrowheads="1"/>
                      </p:cNvPicPr>
                      <p:nvPr/>
                    </p:nvPicPr>
                    <p:blipFill>
                      <a:blip r:embed="rId8"/>
                      <a:srcRect/>
                      <a:stretch>
                        <a:fillRect/>
                      </a:stretch>
                    </p:blipFill>
                    <p:spPr bwMode="auto">
                      <a:xfrm>
                        <a:off x="965429" y="976804"/>
                        <a:ext cx="7542087" cy="795057"/>
                      </a:xfrm>
                      <a:prstGeom prst="rect">
                        <a:avLst/>
                      </a:prstGeom>
                      <a:solidFill>
                        <a:srgbClr val="FFFF00">
                          <a:alpha val="25000"/>
                        </a:srgbClr>
                      </a:solidFill>
                      <a:ln>
                        <a:noFill/>
                      </a:ln>
                      <a:effectLst/>
                    </p:spPr>
                  </p:pic>
                </p:oleObj>
              </mc:Fallback>
            </mc:AlternateContent>
          </a:graphicData>
        </a:graphic>
      </p:graphicFrame>
      <p:sp>
        <p:nvSpPr>
          <p:cNvPr id="15" name="Title 1"/>
          <p:cNvSpPr txBox="1">
            <a:spLocks/>
          </p:cNvSpPr>
          <p:nvPr/>
        </p:nvSpPr>
        <p:spPr bwMode="auto">
          <a:xfrm>
            <a:off x="937474" y="426557"/>
            <a:ext cx="5434174" cy="48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2400" dirty="0" smtClean="0">
                <a:latin typeface="Calibri" panose="020F0502020204030204" pitchFamily="34" charset="0"/>
                <a:cs typeface="Calibri" panose="020F0502020204030204" pitchFamily="34" charset="0"/>
              </a:rPr>
              <a:t>Production amplitude</a:t>
            </a:r>
            <a:endParaRPr lang="ko-KR" altLang="en-US" sz="2400"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491" y="2221972"/>
            <a:ext cx="4617854" cy="4134396"/>
          </a:xfrm>
          <a:prstGeom prst="rect">
            <a:avLst/>
          </a:prstGeom>
        </p:spPr>
      </p:pic>
      <p:cxnSp>
        <p:nvCxnSpPr>
          <p:cNvPr id="13" name="Curved Connector 12"/>
          <p:cNvCxnSpPr/>
          <p:nvPr/>
        </p:nvCxnSpPr>
        <p:spPr bwMode="auto">
          <a:xfrm rot="10800000">
            <a:off x="3320146" y="1393372"/>
            <a:ext cx="1618339" cy="1409693"/>
          </a:xfrm>
          <a:prstGeom prst="curvedConnector3">
            <a:avLst>
              <a:gd name="adj1" fmla="val 50000"/>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 name="그림 28"/>
          <p:cNvPicPr>
            <a:picLocks noChangeAspect="1"/>
          </p:cNvPicPr>
          <p:nvPr/>
        </p:nvPicPr>
        <p:blipFill>
          <a:blip r:embed="rId10"/>
          <a:stretch>
            <a:fillRect/>
          </a:stretch>
        </p:blipFill>
        <p:spPr>
          <a:xfrm>
            <a:off x="5176260" y="4429692"/>
            <a:ext cx="2752428" cy="285112"/>
          </a:xfrm>
          <a:prstGeom prst="rect">
            <a:avLst/>
          </a:prstGeom>
        </p:spPr>
      </p:pic>
      <p:graphicFrame>
        <p:nvGraphicFramePr>
          <p:cNvPr id="12" name="Object 19"/>
          <p:cNvGraphicFramePr>
            <a:graphicFrameLocks noChangeAspect="1"/>
          </p:cNvGraphicFramePr>
          <p:nvPr>
            <p:extLst>
              <p:ext uri="{D42A27DB-BD31-4B8C-83A1-F6EECF244321}">
                <p14:modId xmlns:p14="http://schemas.microsoft.com/office/powerpoint/2010/main" val="3538645682"/>
              </p:ext>
            </p:extLst>
          </p:nvPr>
        </p:nvGraphicFramePr>
        <p:xfrm>
          <a:off x="5643196" y="4725490"/>
          <a:ext cx="2670175" cy="373063"/>
        </p:xfrm>
        <a:graphic>
          <a:graphicData uri="http://schemas.openxmlformats.org/presentationml/2006/ole">
            <mc:AlternateContent xmlns:mc="http://schemas.openxmlformats.org/markup-compatibility/2006">
              <mc:Choice xmlns:v="urn:schemas-microsoft-com:vml" Requires="v">
                <p:oleObj spid="_x0000_s53562" name="Equation" r:id="rId11" imgW="1091880" imgH="152280" progId="Equation.3">
                  <p:embed/>
                </p:oleObj>
              </mc:Choice>
              <mc:Fallback>
                <p:oleObj name="Equation" r:id="rId11" imgW="1091880" imgH="152280" progId="Equation.3">
                  <p:embed/>
                  <p:pic>
                    <p:nvPicPr>
                      <p:cNvPr id="4" name="Object 19"/>
                      <p:cNvPicPr>
                        <a:picLocks noChangeAspect="1" noChangeArrowheads="1"/>
                      </p:cNvPicPr>
                      <p:nvPr/>
                    </p:nvPicPr>
                    <p:blipFill>
                      <a:blip r:embed="rId12"/>
                      <a:srcRect/>
                      <a:stretch>
                        <a:fillRect/>
                      </a:stretch>
                    </p:blipFill>
                    <p:spPr bwMode="auto">
                      <a:xfrm>
                        <a:off x="5643196" y="4725490"/>
                        <a:ext cx="2670175" cy="373063"/>
                      </a:xfrm>
                      <a:prstGeom prst="rect">
                        <a:avLst/>
                      </a:prstGeom>
                      <a:noFill/>
                      <a:ln>
                        <a:noFill/>
                      </a:ln>
                      <a:effectLst/>
                    </p:spPr>
                  </p:pic>
                </p:oleObj>
              </mc:Fallback>
            </mc:AlternateContent>
          </a:graphicData>
        </a:graphic>
      </p:graphicFrame>
      <p:sp>
        <p:nvSpPr>
          <p:cNvPr id="16" name="Flowchart: Merge 15"/>
          <p:cNvSpPr/>
          <p:nvPr/>
        </p:nvSpPr>
        <p:spPr bwMode="auto">
          <a:xfrm>
            <a:off x="5181604" y="4485108"/>
            <a:ext cx="260302" cy="245027"/>
          </a:xfrm>
          <a:prstGeom prst="flowChartMerge">
            <a:avLst/>
          </a:prstGeom>
          <a:solidFill>
            <a:srgbClr val="00CCFF"/>
          </a:solidFill>
          <a:ln w="9525" cap="flat" cmpd="sng" algn="ctr">
            <a:solidFill>
              <a:srgbClr val="00CC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1"/>
              </a:solidFill>
              <a:effectLst/>
              <a:latin typeface="Times New Roman" panose="02020603050405020304" pitchFamily="18" charset="0"/>
            </a:endParaRPr>
          </a:p>
        </p:txBody>
      </p:sp>
      <p:cxnSp>
        <p:nvCxnSpPr>
          <p:cNvPr id="17" name="Curved Connector 16"/>
          <p:cNvCxnSpPr/>
          <p:nvPr/>
        </p:nvCxnSpPr>
        <p:spPr bwMode="auto">
          <a:xfrm rot="16200000" flipV="1">
            <a:off x="3344570" y="3151550"/>
            <a:ext cx="4004315" cy="487957"/>
          </a:xfrm>
          <a:prstGeom prst="curvedConnector3">
            <a:avLst>
              <a:gd name="adj1" fmla="val 50000"/>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Curved Connector 18"/>
          <p:cNvCxnSpPr/>
          <p:nvPr/>
        </p:nvCxnSpPr>
        <p:spPr bwMode="auto">
          <a:xfrm>
            <a:off x="2253673" y="1555089"/>
            <a:ext cx="1970224" cy="1834656"/>
          </a:xfrm>
          <a:prstGeom prst="curvedConnector3">
            <a:avLst>
              <a:gd name="adj1" fmla="val -1099"/>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3682221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4"/>
          <a:stretch>
            <a:fillRect/>
          </a:stretch>
        </p:blipFill>
        <p:spPr>
          <a:xfrm>
            <a:off x="4368311" y="496895"/>
            <a:ext cx="4534731" cy="3294015"/>
          </a:xfrm>
          <a:prstGeom prst="rect">
            <a:avLst/>
          </a:prstGeom>
        </p:spPr>
      </p:pic>
      <p:pic>
        <p:nvPicPr>
          <p:cNvPr id="10" name="그림 9"/>
          <p:cNvPicPr>
            <a:picLocks noChangeAspect="1"/>
          </p:cNvPicPr>
          <p:nvPr/>
        </p:nvPicPr>
        <p:blipFill>
          <a:blip r:embed="rId5"/>
          <a:stretch>
            <a:fillRect/>
          </a:stretch>
        </p:blipFill>
        <p:spPr>
          <a:xfrm>
            <a:off x="149813" y="2696876"/>
            <a:ext cx="4460990" cy="4003674"/>
          </a:xfrm>
          <a:prstGeom prst="rect">
            <a:avLst/>
          </a:prstGeom>
        </p:spPr>
      </p:pic>
      <p:pic>
        <p:nvPicPr>
          <p:cNvPr id="11" name="그림 10"/>
          <p:cNvPicPr>
            <a:picLocks noChangeAspect="1"/>
          </p:cNvPicPr>
          <p:nvPr/>
        </p:nvPicPr>
        <p:blipFill>
          <a:blip r:embed="rId6"/>
          <a:stretch>
            <a:fillRect/>
          </a:stretch>
        </p:blipFill>
        <p:spPr>
          <a:xfrm>
            <a:off x="1256595" y="3238198"/>
            <a:ext cx="475773" cy="344171"/>
          </a:xfrm>
          <a:prstGeom prst="rect">
            <a:avLst/>
          </a:prstGeom>
        </p:spPr>
      </p:pic>
      <p:pic>
        <p:nvPicPr>
          <p:cNvPr id="14" name="그림 13"/>
          <p:cNvPicPr>
            <a:picLocks noChangeAspect="1"/>
          </p:cNvPicPr>
          <p:nvPr/>
        </p:nvPicPr>
        <p:blipFill>
          <a:blip r:embed="rId6"/>
          <a:stretch>
            <a:fillRect/>
          </a:stretch>
        </p:blipFill>
        <p:spPr>
          <a:xfrm>
            <a:off x="1305640" y="4969374"/>
            <a:ext cx="475773" cy="344171"/>
          </a:xfrm>
          <a:prstGeom prst="rect">
            <a:avLst/>
          </a:prstGeom>
        </p:spPr>
      </p:pic>
      <p:pic>
        <p:nvPicPr>
          <p:cNvPr id="13" name="그림 12"/>
          <p:cNvPicPr>
            <a:picLocks noChangeAspect="1"/>
          </p:cNvPicPr>
          <p:nvPr/>
        </p:nvPicPr>
        <p:blipFill>
          <a:blip r:embed="rId7"/>
          <a:stretch>
            <a:fillRect/>
          </a:stretch>
        </p:blipFill>
        <p:spPr>
          <a:xfrm>
            <a:off x="1732368" y="2261229"/>
            <a:ext cx="2551236" cy="287014"/>
          </a:xfrm>
          <a:prstGeom prst="rect">
            <a:avLst/>
          </a:prstGeom>
        </p:spPr>
      </p:pic>
      <p:sp>
        <p:nvSpPr>
          <p:cNvPr id="15" name="오른쪽 화살표 14"/>
          <p:cNvSpPr/>
          <p:nvPr/>
        </p:nvSpPr>
        <p:spPr>
          <a:xfrm rot="18976069">
            <a:off x="8297027" y="2946948"/>
            <a:ext cx="362721" cy="22993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 name="그림 1"/>
          <p:cNvPicPr>
            <a:picLocks noChangeAspect="1"/>
          </p:cNvPicPr>
          <p:nvPr/>
        </p:nvPicPr>
        <p:blipFill>
          <a:blip r:embed="rId8"/>
          <a:stretch>
            <a:fillRect/>
          </a:stretch>
        </p:blipFill>
        <p:spPr>
          <a:xfrm>
            <a:off x="394599" y="1154031"/>
            <a:ext cx="228600" cy="209550"/>
          </a:xfrm>
          <a:prstGeom prst="rect">
            <a:avLst/>
          </a:prstGeom>
        </p:spPr>
      </p:pic>
      <p:pic>
        <p:nvPicPr>
          <p:cNvPr id="7" name="그림 6"/>
          <p:cNvPicPr>
            <a:picLocks noChangeAspect="1"/>
          </p:cNvPicPr>
          <p:nvPr/>
        </p:nvPicPr>
        <p:blipFill>
          <a:blip r:embed="rId9"/>
          <a:stretch>
            <a:fillRect/>
          </a:stretch>
        </p:blipFill>
        <p:spPr>
          <a:xfrm>
            <a:off x="616975" y="954011"/>
            <a:ext cx="523875" cy="638175"/>
          </a:xfrm>
          <a:prstGeom prst="rect">
            <a:avLst/>
          </a:prstGeom>
        </p:spPr>
      </p:pic>
      <p:pic>
        <p:nvPicPr>
          <p:cNvPr id="12" name="그림 11"/>
          <p:cNvPicPr>
            <a:picLocks noChangeAspect="1"/>
          </p:cNvPicPr>
          <p:nvPr/>
        </p:nvPicPr>
        <p:blipFill>
          <a:blip r:embed="rId10"/>
          <a:stretch>
            <a:fillRect/>
          </a:stretch>
        </p:blipFill>
        <p:spPr>
          <a:xfrm>
            <a:off x="1235066" y="1104799"/>
            <a:ext cx="2171700" cy="266700"/>
          </a:xfrm>
          <a:prstGeom prst="rect">
            <a:avLst/>
          </a:prstGeom>
        </p:spPr>
      </p:pic>
      <p:pic>
        <p:nvPicPr>
          <p:cNvPr id="21" name="그림 20"/>
          <p:cNvPicPr>
            <a:picLocks noChangeAspect="1"/>
          </p:cNvPicPr>
          <p:nvPr/>
        </p:nvPicPr>
        <p:blipFill>
          <a:blip r:embed="rId11"/>
          <a:stretch>
            <a:fillRect/>
          </a:stretch>
        </p:blipFill>
        <p:spPr>
          <a:xfrm>
            <a:off x="6779585" y="764917"/>
            <a:ext cx="1038225" cy="276225"/>
          </a:xfrm>
          <a:prstGeom prst="rect">
            <a:avLst/>
          </a:prstGeom>
        </p:spPr>
      </p:pic>
      <p:pic>
        <p:nvPicPr>
          <p:cNvPr id="23" name="그림 22"/>
          <p:cNvPicPr>
            <a:picLocks noChangeAspect="1"/>
          </p:cNvPicPr>
          <p:nvPr/>
        </p:nvPicPr>
        <p:blipFill>
          <a:blip r:embed="rId12"/>
          <a:stretch>
            <a:fillRect/>
          </a:stretch>
        </p:blipFill>
        <p:spPr>
          <a:xfrm>
            <a:off x="386506" y="1745300"/>
            <a:ext cx="3897906" cy="303869"/>
          </a:xfrm>
          <a:prstGeom prst="rect">
            <a:avLst/>
          </a:prstGeom>
        </p:spPr>
      </p:pic>
      <p:pic>
        <p:nvPicPr>
          <p:cNvPr id="24" name="그림 23"/>
          <p:cNvPicPr>
            <a:picLocks noChangeAspect="1"/>
          </p:cNvPicPr>
          <p:nvPr/>
        </p:nvPicPr>
        <p:blipFill>
          <a:blip r:embed="rId13"/>
          <a:stretch>
            <a:fillRect/>
          </a:stretch>
        </p:blipFill>
        <p:spPr>
          <a:xfrm>
            <a:off x="386506" y="2235805"/>
            <a:ext cx="1322221" cy="318128"/>
          </a:xfrm>
          <a:prstGeom prst="rect">
            <a:avLst/>
          </a:prstGeom>
        </p:spPr>
      </p:pic>
      <p:pic>
        <p:nvPicPr>
          <p:cNvPr id="25" name="그림 24"/>
          <p:cNvPicPr>
            <a:picLocks noChangeAspect="1"/>
          </p:cNvPicPr>
          <p:nvPr/>
        </p:nvPicPr>
        <p:blipFill>
          <a:blip r:embed="rId14"/>
          <a:stretch>
            <a:fillRect/>
          </a:stretch>
        </p:blipFill>
        <p:spPr>
          <a:xfrm>
            <a:off x="7879643" y="3041465"/>
            <a:ext cx="371475" cy="247650"/>
          </a:xfrm>
          <a:prstGeom prst="rect">
            <a:avLst/>
          </a:prstGeom>
        </p:spPr>
      </p:pic>
      <p:pic>
        <p:nvPicPr>
          <p:cNvPr id="6" name="그림 5"/>
          <p:cNvPicPr>
            <a:picLocks noChangeAspect="1"/>
          </p:cNvPicPr>
          <p:nvPr/>
        </p:nvPicPr>
        <p:blipFill>
          <a:blip r:embed="rId15"/>
          <a:stretch>
            <a:fillRect/>
          </a:stretch>
        </p:blipFill>
        <p:spPr>
          <a:xfrm>
            <a:off x="7817810" y="1432291"/>
            <a:ext cx="900113" cy="194424"/>
          </a:xfrm>
          <a:prstGeom prst="rect">
            <a:avLst/>
          </a:prstGeom>
        </p:spPr>
      </p:pic>
      <p:pic>
        <p:nvPicPr>
          <p:cNvPr id="8" name="그림 7"/>
          <p:cNvPicPr>
            <a:picLocks noChangeAspect="1"/>
          </p:cNvPicPr>
          <p:nvPr/>
        </p:nvPicPr>
        <p:blipFill>
          <a:blip r:embed="rId16"/>
          <a:stretch>
            <a:fillRect/>
          </a:stretch>
        </p:blipFill>
        <p:spPr>
          <a:xfrm>
            <a:off x="5478298" y="1258806"/>
            <a:ext cx="1412910" cy="197504"/>
          </a:xfrm>
          <a:prstGeom prst="rect">
            <a:avLst/>
          </a:prstGeom>
        </p:spPr>
      </p:pic>
      <p:pic>
        <p:nvPicPr>
          <p:cNvPr id="16" name="그림 15"/>
          <p:cNvPicPr>
            <a:picLocks noChangeAspect="1"/>
          </p:cNvPicPr>
          <p:nvPr/>
        </p:nvPicPr>
        <p:blipFill>
          <a:blip r:embed="rId17"/>
          <a:stretch>
            <a:fillRect/>
          </a:stretch>
        </p:blipFill>
        <p:spPr>
          <a:xfrm>
            <a:off x="1664200" y="3668052"/>
            <a:ext cx="1143000" cy="206375"/>
          </a:xfrm>
          <a:prstGeom prst="rect">
            <a:avLst/>
          </a:prstGeom>
        </p:spPr>
      </p:pic>
      <p:pic>
        <p:nvPicPr>
          <p:cNvPr id="28" name="그림 27"/>
          <p:cNvPicPr>
            <a:picLocks noChangeAspect="1"/>
          </p:cNvPicPr>
          <p:nvPr/>
        </p:nvPicPr>
        <p:blipFill>
          <a:blip r:embed="rId17"/>
          <a:stretch>
            <a:fillRect/>
          </a:stretch>
        </p:blipFill>
        <p:spPr>
          <a:xfrm>
            <a:off x="1118743" y="5107170"/>
            <a:ext cx="1143000" cy="206375"/>
          </a:xfrm>
          <a:prstGeom prst="rect">
            <a:avLst/>
          </a:prstGeom>
        </p:spPr>
      </p:pic>
      <p:pic>
        <p:nvPicPr>
          <p:cNvPr id="31" name="그림 30"/>
          <p:cNvPicPr>
            <a:picLocks noChangeAspect="1"/>
          </p:cNvPicPr>
          <p:nvPr/>
        </p:nvPicPr>
        <p:blipFill>
          <a:blip r:embed="rId15"/>
          <a:stretch>
            <a:fillRect/>
          </a:stretch>
        </p:blipFill>
        <p:spPr>
          <a:xfrm>
            <a:off x="3384019" y="3609404"/>
            <a:ext cx="900113" cy="194424"/>
          </a:xfrm>
          <a:prstGeom prst="rect">
            <a:avLst/>
          </a:prstGeom>
        </p:spPr>
      </p:pic>
      <p:pic>
        <p:nvPicPr>
          <p:cNvPr id="32" name="그림 31"/>
          <p:cNvPicPr>
            <a:picLocks noChangeAspect="1"/>
          </p:cNvPicPr>
          <p:nvPr/>
        </p:nvPicPr>
        <p:blipFill>
          <a:blip r:embed="rId15"/>
          <a:stretch>
            <a:fillRect/>
          </a:stretch>
        </p:blipFill>
        <p:spPr>
          <a:xfrm>
            <a:off x="3468198" y="5386825"/>
            <a:ext cx="900113" cy="194424"/>
          </a:xfrm>
          <a:prstGeom prst="rect">
            <a:avLst/>
          </a:prstGeom>
        </p:spPr>
      </p:pic>
      <p:sp>
        <p:nvSpPr>
          <p:cNvPr id="33" name="제목 33"/>
          <p:cNvSpPr txBox="1">
            <a:spLocks/>
          </p:cNvSpPr>
          <p:nvPr/>
        </p:nvSpPr>
        <p:spPr bwMode="auto">
          <a:xfrm>
            <a:off x="82401" y="427330"/>
            <a:ext cx="2302314" cy="51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latinLnBrk="1" hangingPunct="0">
              <a:spcBef>
                <a:spcPct val="0"/>
              </a:spcBef>
              <a:spcAft>
                <a:spcPct val="0"/>
              </a:spcAft>
              <a:defRPr sz="4000" kern="1200">
                <a:solidFill>
                  <a:schemeClr val="tx2"/>
                </a:solidFill>
                <a:latin typeface="+mj-lt"/>
                <a:ea typeface="+mj-ea"/>
                <a:cs typeface="+mj-cs"/>
              </a:defRPr>
            </a:lvl1pPr>
            <a:lvl2pPr algn="l" rtl="0" eaLnBrk="0" fontAlgn="base" latinLnBrk="1" hangingPunct="0">
              <a:spcBef>
                <a:spcPct val="0"/>
              </a:spcBef>
              <a:spcAft>
                <a:spcPct val="0"/>
              </a:spcAft>
              <a:defRPr sz="4000">
                <a:solidFill>
                  <a:schemeClr val="tx2"/>
                </a:solidFill>
                <a:latin typeface="Franklin Gothic Book" pitchFamily="34" charset="0"/>
              </a:defRPr>
            </a:lvl2pPr>
            <a:lvl3pPr algn="l" rtl="0" eaLnBrk="0" fontAlgn="base" latinLnBrk="1" hangingPunct="0">
              <a:spcBef>
                <a:spcPct val="0"/>
              </a:spcBef>
              <a:spcAft>
                <a:spcPct val="0"/>
              </a:spcAft>
              <a:defRPr sz="4000">
                <a:solidFill>
                  <a:schemeClr val="tx2"/>
                </a:solidFill>
                <a:latin typeface="Franklin Gothic Book" pitchFamily="34" charset="0"/>
              </a:defRPr>
            </a:lvl3pPr>
            <a:lvl4pPr algn="l" rtl="0" eaLnBrk="0" fontAlgn="base" latinLnBrk="1" hangingPunct="0">
              <a:spcBef>
                <a:spcPct val="0"/>
              </a:spcBef>
              <a:spcAft>
                <a:spcPct val="0"/>
              </a:spcAft>
              <a:defRPr sz="4000">
                <a:solidFill>
                  <a:schemeClr val="tx2"/>
                </a:solidFill>
                <a:latin typeface="Franklin Gothic Book" pitchFamily="34" charset="0"/>
              </a:defRPr>
            </a:lvl4pPr>
            <a:lvl5pPr algn="l" rtl="0" eaLnBrk="0" fontAlgn="base" latinLnBrk="1" hangingPunct="0">
              <a:spcBef>
                <a:spcPct val="0"/>
              </a:spcBef>
              <a:spcAft>
                <a:spcPct val="0"/>
              </a:spcAft>
              <a:defRPr sz="4000">
                <a:solidFill>
                  <a:schemeClr val="tx2"/>
                </a:solidFill>
                <a:latin typeface="Franklin Gothic Book" pitchFamily="34" charset="0"/>
              </a:defRPr>
            </a:lvl5pPr>
            <a:lvl6pPr marL="457200" algn="l" rtl="0" fontAlgn="base" latinLnBrk="1">
              <a:spcBef>
                <a:spcPct val="0"/>
              </a:spcBef>
              <a:spcAft>
                <a:spcPct val="0"/>
              </a:spcAft>
              <a:defRPr sz="4000">
                <a:solidFill>
                  <a:schemeClr val="tx2"/>
                </a:solidFill>
                <a:latin typeface="Franklin Gothic Book" pitchFamily="34" charset="0"/>
              </a:defRPr>
            </a:lvl6pPr>
            <a:lvl7pPr marL="914400" algn="l" rtl="0" fontAlgn="base" latinLnBrk="1">
              <a:spcBef>
                <a:spcPct val="0"/>
              </a:spcBef>
              <a:spcAft>
                <a:spcPct val="0"/>
              </a:spcAft>
              <a:defRPr sz="4000">
                <a:solidFill>
                  <a:schemeClr val="tx2"/>
                </a:solidFill>
                <a:latin typeface="Franklin Gothic Book" pitchFamily="34" charset="0"/>
              </a:defRPr>
            </a:lvl7pPr>
            <a:lvl8pPr marL="1371600" algn="l" rtl="0" fontAlgn="base" latinLnBrk="1">
              <a:spcBef>
                <a:spcPct val="0"/>
              </a:spcBef>
              <a:spcAft>
                <a:spcPct val="0"/>
              </a:spcAft>
              <a:defRPr sz="4000">
                <a:solidFill>
                  <a:schemeClr val="tx2"/>
                </a:solidFill>
                <a:latin typeface="Franklin Gothic Book" pitchFamily="34" charset="0"/>
              </a:defRPr>
            </a:lvl8pPr>
            <a:lvl9pPr marL="1828800" algn="l" rtl="0" fontAlgn="base" latinLnBrk="1">
              <a:spcBef>
                <a:spcPct val="0"/>
              </a:spcBef>
              <a:spcAft>
                <a:spcPct val="0"/>
              </a:spcAft>
              <a:defRPr sz="4000">
                <a:solidFill>
                  <a:schemeClr val="tx2"/>
                </a:solidFill>
                <a:latin typeface="Franklin Gothic Book" pitchFamily="34" charset="0"/>
              </a:defRPr>
            </a:lvl9pPr>
          </a:lstStyle>
          <a:p>
            <a:r>
              <a:rPr kumimoji="0" lang="en-US" altLang="ko-KR" sz="2800" b="1" dirty="0">
                <a:solidFill>
                  <a:srgbClr val="0000CC"/>
                </a:solidFill>
              </a:rPr>
              <a:t>   </a:t>
            </a:r>
            <a:r>
              <a:rPr lang="en-US" altLang="ko-KR" sz="2800" i="1" dirty="0" smtClean="0">
                <a:solidFill>
                  <a:srgbClr val="FF0000"/>
                </a:solidFill>
                <a:latin typeface="Calibri" panose="020F0502020204030204" pitchFamily="34" charset="0"/>
                <a:cs typeface="Calibri" panose="020F0502020204030204" pitchFamily="34" charset="0"/>
              </a:rPr>
              <a:t>4</a:t>
            </a:r>
            <a:r>
              <a:rPr kumimoji="0" lang="en-US" altLang="ko-KR" sz="2800" b="0" i="1" dirty="0" smtClean="0">
                <a:solidFill>
                  <a:srgbClr val="FF0000"/>
                </a:solidFill>
                <a:latin typeface="Calibri" panose="020F0502020204030204" pitchFamily="34" charset="0"/>
                <a:cs typeface="Calibri" panose="020F0502020204030204" pitchFamily="34" charset="0"/>
              </a:rPr>
              <a:t>. Results</a:t>
            </a:r>
            <a:endParaRPr kumimoji="0" lang="ko-KR" altLang="en-US" sz="2800" b="0" i="1" dirty="0">
              <a:solidFill>
                <a:srgbClr val="FF0000"/>
              </a:solidFill>
              <a:latin typeface="Calibri" panose="020F0502020204030204" pitchFamily="34" charset="0"/>
              <a:cs typeface="Calibri" panose="020F0502020204030204" pitchFamily="34" charset="0"/>
            </a:endParaRPr>
          </a:p>
        </p:txBody>
      </p:sp>
      <p:graphicFrame>
        <p:nvGraphicFramePr>
          <p:cNvPr id="34" name="Object 19"/>
          <p:cNvGraphicFramePr>
            <a:graphicFrameLocks noChangeAspect="1"/>
          </p:cNvGraphicFramePr>
          <p:nvPr>
            <p:extLst>
              <p:ext uri="{D42A27DB-BD31-4B8C-83A1-F6EECF244321}">
                <p14:modId xmlns:p14="http://schemas.microsoft.com/office/powerpoint/2010/main" val="2048176869"/>
              </p:ext>
            </p:extLst>
          </p:nvPr>
        </p:nvGraphicFramePr>
        <p:xfrm>
          <a:off x="4916475" y="4552371"/>
          <a:ext cx="3707572" cy="1103068"/>
        </p:xfrm>
        <a:graphic>
          <a:graphicData uri="http://schemas.openxmlformats.org/presentationml/2006/ole">
            <mc:AlternateContent xmlns:mc="http://schemas.openxmlformats.org/markup-compatibility/2006">
              <mc:Choice xmlns:v="urn:schemas-microsoft-com:vml" Requires="v">
                <p:oleObj spid="_x0000_s55416" name="Equation" r:id="rId18" imgW="1752480" imgH="520560" progId="Equation.3">
                  <p:embed/>
                </p:oleObj>
              </mc:Choice>
              <mc:Fallback>
                <p:oleObj name="Equation" r:id="rId18" imgW="1752480" imgH="520560" progId="Equation.3">
                  <p:embed/>
                  <p:pic>
                    <p:nvPicPr>
                      <p:cNvPr id="27" name="Object 19"/>
                      <p:cNvPicPr>
                        <a:picLocks noChangeAspect="1" noChangeArrowheads="1"/>
                      </p:cNvPicPr>
                      <p:nvPr/>
                    </p:nvPicPr>
                    <p:blipFill>
                      <a:blip r:embed="rId19"/>
                      <a:srcRect/>
                      <a:stretch>
                        <a:fillRect/>
                      </a:stretch>
                    </p:blipFill>
                    <p:spPr bwMode="auto">
                      <a:xfrm>
                        <a:off x="4916475" y="4552371"/>
                        <a:ext cx="3707572" cy="1103068"/>
                      </a:xfrm>
                      <a:prstGeom prst="rect">
                        <a:avLst/>
                      </a:prstGeom>
                      <a:noFill/>
                      <a:ln>
                        <a:noFill/>
                      </a:ln>
                      <a:effectLst/>
                    </p:spPr>
                  </p:pic>
                </p:oleObj>
              </mc:Fallback>
            </mc:AlternateContent>
          </a:graphicData>
        </a:graphic>
      </p:graphicFrame>
      <p:graphicFrame>
        <p:nvGraphicFramePr>
          <p:cNvPr id="27" name="Object 19"/>
          <p:cNvGraphicFramePr>
            <a:graphicFrameLocks noChangeAspect="1"/>
          </p:cNvGraphicFramePr>
          <p:nvPr>
            <p:extLst>
              <p:ext uri="{D42A27DB-BD31-4B8C-83A1-F6EECF244321}">
                <p14:modId xmlns:p14="http://schemas.microsoft.com/office/powerpoint/2010/main" val="1201832851"/>
              </p:ext>
            </p:extLst>
          </p:nvPr>
        </p:nvGraphicFramePr>
        <p:xfrm>
          <a:off x="4916475" y="3980040"/>
          <a:ext cx="2578019" cy="347981"/>
        </p:xfrm>
        <a:graphic>
          <a:graphicData uri="http://schemas.openxmlformats.org/presentationml/2006/ole">
            <mc:AlternateContent xmlns:mc="http://schemas.openxmlformats.org/markup-compatibility/2006">
              <mc:Choice xmlns:v="urn:schemas-microsoft-com:vml" Requires="v">
                <p:oleObj spid="_x0000_s55417" name="Equation" r:id="rId20" imgW="1130040" imgH="152280" progId="Equation.3">
                  <p:embed/>
                </p:oleObj>
              </mc:Choice>
              <mc:Fallback>
                <p:oleObj name="Equation" r:id="rId20" imgW="1130040" imgH="152280" progId="Equation.3">
                  <p:embed/>
                  <p:pic>
                    <p:nvPicPr>
                      <p:cNvPr id="12" name="Object 19"/>
                      <p:cNvPicPr>
                        <a:picLocks noChangeAspect="1" noChangeArrowheads="1"/>
                      </p:cNvPicPr>
                      <p:nvPr/>
                    </p:nvPicPr>
                    <p:blipFill>
                      <a:blip r:embed="rId21"/>
                      <a:srcRect/>
                      <a:stretch>
                        <a:fillRect/>
                      </a:stretch>
                    </p:blipFill>
                    <p:spPr bwMode="auto">
                      <a:xfrm>
                        <a:off x="4916475" y="3980040"/>
                        <a:ext cx="2578019" cy="34798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87461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4"/>
          <a:stretch>
            <a:fillRect/>
          </a:stretch>
        </p:blipFill>
        <p:spPr>
          <a:xfrm>
            <a:off x="3886200" y="0"/>
            <a:ext cx="4895850" cy="3543300"/>
          </a:xfrm>
          <a:prstGeom prst="rect">
            <a:avLst/>
          </a:prstGeom>
        </p:spPr>
      </p:pic>
      <p:pic>
        <p:nvPicPr>
          <p:cNvPr id="4" name="그림 3"/>
          <p:cNvPicPr>
            <a:picLocks noChangeAspect="1"/>
          </p:cNvPicPr>
          <p:nvPr/>
        </p:nvPicPr>
        <p:blipFill>
          <a:blip r:embed="rId5"/>
          <a:stretch>
            <a:fillRect/>
          </a:stretch>
        </p:blipFill>
        <p:spPr>
          <a:xfrm>
            <a:off x="3886200" y="3324225"/>
            <a:ext cx="4876800" cy="3533775"/>
          </a:xfrm>
          <a:prstGeom prst="rect">
            <a:avLst/>
          </a:prstGeom>
        </p:spPr>
      </p:pic>
      <p:pic>
        <p:nvPicPr>
          <p:cNvPr id="2" name="그림 1"/>
          <p:cNvPicPr>
            <a:picLocks noChangeAspect="1"/>
          </p:cNvPicPr>
          <p:nvPr/>
        </p:nvPicPr>
        <p:blipFill>
          <a:blip r:embed="rId6"/>
          <a:stretch>
            <a:fillRect/>
          </a:stretch>
        </p:blipFill>
        <p:spPr>
          <a:xfrm>
            <a:off x="337117" y="1657350"/>
            <a:ext cx="2638425" cy="228600"/>
          </a:xfrm>
          <a:prstGeom prst="rect">
            <a:avLst/>
          </a:prstGeom>
        </p:spPr>
      </p:pic>
      <p:pic>
        <p:nvPicPr>
          <p:cNvPr id="7" name="그림 6"/>
          <p:cNvPicPr>
            <a:picLocks noChangeAspect="1"/>
          </p:cNvPicPr>
          <p:nvPr/>
        </p:nvPicPr>
        <p:blipFill>
          <a:blip r:embed="rId7"/>
          <a:stretch>
            <a:fillRect/>
          </a:stretch>
        </p:blipFill>
        <p:spPr>
          <a:xfrm>
            <a:off x="568760" y="729598"/>
            <a:ext cx="523875" cy="638175"/>
          </a:xfrm>
          <a:prstGeom prst="rect">
            <a:avLst/>
          </a:prstGeom>
        </p:spPr>
      </p:pic>
      <p:pic>
        <p:nvPicPr>
          <p:cNvPr id="10" name="그림 9"/>
          <p:cNvPicPr>
            <a:picLocks noChangeAspect="1"/>
          </p:cNvPicPr>
          <p:nvPr/>
        </p:nvPicPr>
        <p:blipFill>
          <a:blip r:embed="rId8"/>
          <a:stretch>
            <a:fillRect/>
          </a:stretch>
        </p:blipFill>
        <p:spPr>
          <a:xfrm>
            <a:off x="292384" y="943910"/>
            <a:ext cx="228600" cy="209550"/>
          </a:xfrm>
          <a:prstGeom prst="rect">
            <a:avLst/>
          </a:prstGeom>
        </p:spPr>
      </p:pic>
      <p:pic>
        <p:nvPicPr>
          <p:cNvPr id="12" name="그림 11"/>
          <p:cNvPicPr>
            <a:picLocks noChangeAspect="1"/>
          </p:cNvPicPr>
          <p:nvPr/>
        </p:nvPicPr>
        <p:blipFill>
          <a:blip r:embed="rId9"/>
          <a:stretch>
            <a:fillRect/>
          </a:stretch>
        </p:blipFill>
        <p:spPr>
          <a:xfrm>
            <a:off x="1228876" y="908958"/>
            <a:ext cx="2482841" cy="279454"/>
          </a:xfrm>
          <a:prstGeom prst="rect">
            <a:avLst/>
          </a:prstGeom>
        </p:spPr>
      </p:pic>
      <p:graphicFrame>
        <p:nvGraphicFramePr>
          <p:cNvPr id="9" name="Object 19"/>
          <p:cNvGraphicFramePr>
            <a:graphicFrameLocks noChangeAspect="1"/>
          </p:cNvGraphicFramePr>
          <p:nvPr>
            <p:extLst>
              <p:ext uri="{D42A27DB-BD31-4B8C-83A1-F6EECF244321}">
                <p14:modId xmlns:p14="http://schemas.microsoft.com/office/powerpoint/2010/main" val="1499223815"/>
              </p:ext>
            </p:extLst>
          </p:nvPr>
        </p:nvGraphicFramePr>
        <p:xfrm>
          <a:off x="312738" y="2101850"/>
          <a:ext cx="3063875" cy="663575"/>
        </p:xfrm>
        <a:graphic>
          <a:graphicData uri="http://schemas.openxmlformats.org/presentationml/2006/ole">
            <mc:AlternateContent xmlns:mc="http://schemas.openxmlformats.org/markup-compatibility/2006">
              <mc:Choice xmlns:v="urn:schemas-microsoft-com:vml" Requires="v">
                <p:oleObj spid="_x0000_s67627" name="Equation" r:id="rId10" imgW="1409400" imgH="304560" progId="Equation.3">
                  <p:embed/>
                </p:oleObj>
              </mc:Choice>
              <mc:Fallback>
                <p:oleObj name="Equation" r:id="rId10" imgW="1409400" imgH="304560" progId="Equation.3">
                  <p:embed/>
                  <p:pic>
                    <p:nvPicPr>
                      <p:cNvPr id="34" name="Object 19"/>
                      <p:cNvPicPr>
                        <a:picLocks noChangeAspect="1" noChangeArrowheads="1"/>
                      </p:cNvPicPr>
                      <p:nvPr/>
                    </p:nvPicPr>
                    <p:blipFill>
                      <a:blip r:embed="rId11"/>
                      <a:srcRect/>
                      <a:stretch>
                        <a:fillRect/>
                      </a:stretch>
                    </p:blipFill>
                    <p:spPr bwMode="auto">
                      <a:xfrm>
                        <a:off x="312738" y="2101850"/>
                        <a:ext cx="3063875" cy="6635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32107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제목 1"/>
              <p:cNvSpPr>
                <a:spLocks noGrp="1"/>
              </p:cNvSpPr>
              <p:nvPr>
                <p:ph type="title"/>
              </p:nvPr>
            </p:nvSpPr>
            <p:spPr>
              <a:xfrm>
                <a:off x="128434" y="339659"/>
                <a:ext cx="8882500" cy="756787"/>
              </a:xfrm>
            </p:spPr>
            <p:txBody>
              <a:bodyPr/>
              <a:lstStyle/>
              <a:p>
                <a:r>
                  <a:rPr lang="en-US" altLang="ko-KR" sz="3600" dirty="0" smtClean="0">
                    <a:latin typeface="Calibri" panose="020F0502020204030204" pitchFamily="34" charset="0"/>
                    <a:cs typeface="Calibri" panose="020F0502020204030204" pitchFamily="34" charset="0"/>
                  </a:rPr>
                  <a:t/>
                </a:r>
                <a:br>
                  <a:rPr lang="en-US" altLang="ko-KR" sz="3600" dirty="0" smtClean="0">
                    <a:latin typeface="Calibri" panose="020F0502020204030204" pitchFamily="34" charset="0"/>
                    <a:cs typeface="Calibri" panose="020F0502020204030204" pitchFamily="34" charset="0"/>
                  </a:rPr>
                </a:br>
                <a:r>
                  <a:rPr lang="en-US" altLang="ko-KR" sz="3600" dirty="0" smtClean="0">
                    <a:latin typeface="Calibri" panose="020F0502020204030204" pitchFamily="34" charset="0"/>
                    <a:cs typeface="Calibri" panose="020F0502020204030204" pitchFamily="34" charset="0"/>
                  </a:rPr>
                  <a:t>III</a:t>
                </a:r>
                <a:r>
                  <a:rPr lang="en-US" altLang="ko-KR" sz="3600" dirty="0" smtClean="0"/>
                  <a:t> </a:t>
                </a:r>
                <a14:m>
                  <m:oMath xmlns:m="http://schemas.openxmlformats.org/officeDocument/2006/math">
                    <m:r>
                      <a:rPr lang="ko-KR" altLang="en-US" sz="3600" i="1">
                        <a:latin typeface="Cambria Math" panose="02040503050406030204" pitchFamily="18" charset="0"/>
                      </a:rPr>
                      <m:t>𝜔</m:t>
                    </m:r>
                  </m:oMath>
                </a14:m>
                <a:r>
                  <a:rPr lang="en-US" altLang="ko-KR" sz="3600" dirty="0">
                    <a:latin typeface="Calibri" panose="020F0502020204030204" pitchFamily="34" charset="0"/>
                    <a:cs typeface="Calibri" panose="020F0502020204030204" pitchFamily="34" charset="0"/>
                  </a:rPr>
                  <a:t> Electroproduction</a:t>
                </a:r>
                <a:r>
                  <a:rPr lang="en-US" altLang="ko-KR" sz="3200" dirty="0">
                    <a:latin typeface="Calibri" panose="020F0502020204030204" pitchFamily="34" charset="0"/>
                    <a:cs typeface="Calibri" panose="020F0502020204030204" pitchFamily="34" charset="0"/>
                  </a:rPr>
                  <a:t> (CLAS-6 GeV &amp; Fpi-2/</a:t>
                </a:r>
                <a:r>
                  <a:rPr lang="en-US" altLang="ko-KR" sz="3200" dirty="0" err="1">
                    <a:latin typeface="Calibri" panose="020F0502020204030204" pitchFamily="34" charset="0"/>
                    <a:cs typeface="Calibri" panose="020F0502020204030204" pitchFamily="34" charset="0"/>
                  </a:rPr>
                  <a:t>JLab</a:t>
                </a:r>
                <a:r>
                  <a:rPr lang="en-US" altLang="ko-KR" sz="3200" dirty="0">
                    <a:latin typeface="Calibri" panose="020F0502020204030204" pitchFamily="34" charset="0"/>
                    <a:cs typeface="Calibri" panose="020F0502020204030204" pitchFamily="34" charset="0"/>
                  </a:rPr>
                  <a:t>)</a:t>
                </a:r>
                <a:r>
                  <a:rPr lang="en-US" altLang="ko-KR" sz="3600" dirty="0">
                    <a:latin typeface="Calibri" panose="020F0502020204030204" pitchFamily="34" charset="0"/>
                    <a:cs typeface="Calibri" panose="020F0502020204030204" pitchFamily="34" charset="0"/>
                  </a:rPr>
                  <a:t/>
                </a:r>
                <a:br>
                  <a:rPr lang="en-US" altLang="ko-KR" sz="3600" dirty="0">
                    <a:latin typeface="Calibri" panose="020F0502020204030204" pitchFamily="34" charset="0"/>
                    <a:cs typeface="Calibri" panose="020F0502020204030204" pitchFamily="34" charset="0"/>
                  </a:rPr>
                </a:br>
                <a:endParaRPr lang="ko-KR" altLang="en-US" sz="3600" dirty="0">
                  <a:latin typeface="Times New Roman" panose="02020603050405020304" pitchFamily="18" charset="0"/>
                  <a:cs typeface="Times New Roman" panose="02020603050405020304" pitchFamily="18" charset="0"/>
                </a:endParaRPr>
              </a:p>
            </p:txBody>
          </p:sp>
        </mc:Choice>
        <mc:Fallback xmlns="">
          <p:sp>
            <p:nvSpPr>
              <p:cNvPr id="2" name="제목 1"/>
              <p:cNvSpPr>
                <a:spLocks noGrp="1" noRot="1" noChangeAspect="1" noMove="1" noResize="1" noEditPoints="1" noAdjustHandles="1" noChangeArrowheads="1" noChangeShapeType="1" noTextEdit="1"/>
              </p:cNvSpPr>
              <p:nvPr>
                <p:ph type="title"/>
              </p:nvPr>
            </p:nvSpPr>
            <p:spPr>
              <a:xfrm>
                <a:off x="128434" y="339659"/>
                <a:ext cx="8882500" cy="756787"/>
              </a:xfrm>
              <a:blipFill>
                <a:blip r:embed="rId4"/>
                <a:stretch>
                  <a:fillRect l="-2059" t="-4032" r="-1441" b="-2338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200950" y="1130809"/>
                <a:ext cx="4624394"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ko-KR" sz="2000" i="1" smtClean="0">
                              <a:latin typeface="Cambria Math" panose="02040503050406030204" pitchFamily="18" charset="0"/>
                            </a:rPr>
                          </m:ctrlPr>
                        </m:sSupPr>
                        <m:e>
                          <m:r>
                            <a:rPr lang="ko-KR" altLang="en-US" sz="2000" i="1" smtClean="0">
                              <a:latin typeface="Cambria Math" panose="02040503050406030204" pitchFamily="18" charset="0"/>
                            </a:rPr>
                            <m:t>𝛾</m:t>
                          </m:r>
                        </m:e>
                        <m:sup>
                          <m:r>
                            <a:rPr lang="en-US" altLang="ko-KR" sz="2000" b="0" i="1" smtClean="0">
                              <a:latin typeface="Cambria Math" panose="02040503050406030204" pitchFamily="18" charset="0"/>
                            </a:rPr>
                            <m:t>∗</m:t>
                          </m:r>
                        </m:sup>
                      </m:sSup>
                      <m:d>
                        <m:dPr>
                          <m:ctrlPr>
                            <a:rPr lang="en-US" altLang="ko-KR" sz="2000" b="0" i="1" smtClean="0">
                              <a:latin typeface="Cambria Math" panose="02040503050406030204" pitchFamily="18" charset="0"/>
                            </a:rPr>
                          </m:ctrlPr>
                        </m:dPr>
                        <m:e>
                          <m:r>
                            <a:rPr lang="en-US" altLang="ko-KR" sz="2000" b="0" i="1" smtClean="0">
                              <a:latin typeface="Cambria Math" panose="02040503050406030204" pitchFamily="18" charset="0"/>
                            </a:rPr>
                            <m:t>𝑘</m:t>
                          </m:r>
                        </m:e>
                      </m:d>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𝑝</m:t>
                      </m:r>
                      <m:d>
                        <m:dPr>
                          <m:ctrlPr>
                            <a:rPr lang="en-US" altLang="ko-KR" sz="2000" b="0" i="1" smtClean="0">
                              <a:latin typeface="Cambria Math" panose="02040503050406030204" pitchFamily="18" charset="0"/>
                            </a:rPr>
                          </m:ctrlPr>
                        </m:dPr>
                        <m:e>
                          <m:r>
                            <a:rPr lang="en-US" altLang="ko-KR" sz="2000" b="0" i="1" smtClean="0">
                              <a:latin typeface="Cambria Math" panose="02040503050406030204" pitchFamily="18" charset="0"/>
                            </a:rPr>
                            <m:t>𝑝</m:t>
                          </m:r>
                        </m:e>
                      </m:d>
                      <m:r>
                        <a:rPr lang="en-US" altLang="ko-KR" sz="2000" b="0" i="1" smtClean="0">
                          <a:latin typeface="Cambria Math" panose="02040503050406030204" pitchFamily="18" charset="0"/>
                          <a:ea typeface="Cambria Math" panose="02040503050406030204" pitchFamily="18" charset="0"/>
                        </a:rPr>
                        <m:t>→</m:t>
                      </m:r>
                      <m:sSup>
                        <m:sSupPr>
                          <m:ctrlPr>
                            <a:rPr lang="en-US" altLang="ko-KR" sz="2000" b="0" i="1" smtClean="0">
                              <a:latin typeface="Cambria Math" panose="02040503050406030204" pitchFamily="18" charset="0"/>
                              <a:ea typeface="Cambria Math" panose="02040503050406030204" pitchFamily="18" charset="0"/>
                            </a:rPr>
                          </m:ctrlPr>
                        </m:sSupPr>
                        <m:e>
                          <m:r>
                            <a:rPr lang="ko-KR" altLang="en-US" sz="2000" b="0" i="1" smtClean="0">
                              <a:latin typeface="Cambria Math" panose="02040503050406030204" pitchFamily="18" charset="0"/>
                              <a:ea typeface="Cambria Math" panose="02040503050406030204" pitchFamily="18" charset="0"/>
                            </a:rPr>
                            <m:t>𝜔</m:t>
                          </m:r>
                        </m:e>
                        <m:sup>
                          <m:r>
                            <a:rPr lang="en-US" altLang="ko-KR" sz="2000" b="0" i="1" smtClean="0">
                              <a:latin typeface="Cambria Math" panose="02040503050406030204" pitchFamily="18" charset="0"/>
                              <a:ea typeface="Cambria Math" panose="02040503050406030204" pitchFamily="18" charset="0"/>
                            </a:rPr>
                            <m:t>0</m:t>
                          </m:r>
                        </m:sup>
                      </m:sSup>
                      <m:d>
                        <m:dPr>
                          <m:ctrlPr>
                            <a:rPr lang="en-US" altLang="ko-KR" sz="2000" b="0" i="1" smtClean="0">
                              <a:latin typeface="Cambria Math" panose="02040503050406030204" pitchFamily="18" charset="0"/>
                              <a:ea typeface="Cambria Math" panose="02040503050406030204" pitchFamily="18" charset="0"/>
                            </a:rPr>
                          </m:ctrlPr>
                        </m:dPr>
                        <m:e>
                          <m:r>
                            <a:rPr lang="en-US" altLang="ko-KR" sz="2000" b="0" i="1" smtClean="0">
                              <a:latin typeface="Cambria Math" panose="02040503050406030204" pitchFamily="18" charset="0"/>
                              <a:ea typeface="Cambria Math" panose="02040503050406030204" pitchFamily="18" charset="0"/>
                            </a:rPr>
                            <m:t>𝑞</m:t>
                          </m:r>
                        </m:e>
                      </m:d>
                      <m:r>
                        <a:rPr lang="en-US" altLang="ko-KR" sz="2000" b="0" i="1" smtClean="0">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𝑝</m:t>
                      </m:r>
                      <m:r>
                        <a:rPr lang="en-US" altLang="ko-KR" sz="2000" b="0" i="1" smtClean="0">
                          <a:latin typeface="Cambria Math" panose="02040503050406030204" pitchFamily="18" charset="0"/>
                          <a:ea typeface="Cambria Math" panose="02040503050406030204" pitchFamily="18" charset="0"/>
                        </a:rPr>
                        <m:t>(</m:t>
                      </m:r>
                      <m:r>
                        <a:rPr lang="en-US" altLang="ko-KR" sz="2000" b="0" i="1" smtClean="0">
                          <a:latin typeface="Cambria Math" panose="02040503050406030204" pitchFamily="18" charset="0"/>
                          <a:ea typeface="Cambria Math" panose="02040503050406030204" pitchFamily="18" charset="0"/>
                        </a:rPr>
                        <m:t>𝑝</m:t>
                      </m:r>
                      <m:r>
                        <a:rPr lang="en-US" altLang="ko-KR" sz="2000" b="0" i="1" smtClean="0">
                          <a:latin typeface="Cambria Math" panose="02040503050406030204" pitchFamily="18" charset="0"/>
                          <a:ea typeface="Cambria Math" panose="02040503050406030204" pitchFamily="18" charset="0"/>
                        </a:rPr>
                        <m:t>′)</m:t>
                      </m:r>
                    </m:oMath>
                  </m:oMathPara>
                </a14:m>
                <a:endParaRPr lang="ko-KR" alt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2200950" y="1130809"/>
                <a:ext cx="4624394" cy="400110"/>
              </a:xfrm>
              <a:prstGeom prst="rect">
                <a:avLst/>
              </a:prstGeom>
              <a:blipFill>
                <a:blip r:embed="rId5"/>
                <a:stretch>
                  <a:fillRect b="-18462"/>
                </a:stretch>
              </a:blipFill>
            </p:spPr>
            <p:txBody>
              <a:bodyPr/>
              <a:lstStyle/>
              <a:p>
                <a:r>
                  <a:rPr lang="ko-KR" altLang="en-US">
                    <a:noFill/>
                  </a:rPr>
                  <a:t> </a:t>
                </a:r>
              </a:p>
            </p:txBody>
          </p:sp>
        </mc:Fallback>
      </mc:AlternateContent>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5290" y="3647558"/>
            <a:ext cx="4947138" cy="3127312"/>
          </a:xfrm>
          <a:prstGeom prst="rect">
            <a:avLst/>
          </a:prstGeom>
        </p:spPr>
      </p:pic>
      <p:graphicFrame>
        <p:nvGraphicFramePr>
          <p:cNvPr id="7" name="Object 19"/>
          <p:cNvGraphicFramePr>
            <a:graphicFrameLocks noChangeAspect="1"/>
          </p:cNvGraphicFramePr>
          <p:nvPr>
            <p:extLst>
              <p:ext uri="{D42A27DB-BD31-4B8C-83A1-F6EECF244321}">
                <p14:modId xmlns:p14="http://schemas.microsoft.com/office/powerpoint/2010/main" val="1682643172"/>
              </p:ext>
            </p:extLst>
          </p:nvPr>
        </p:nvGraphicFramePr>
        <p:xfrm>
          <a:off x="1724298" y="1635744"/>
          <a:ext cx="5886738" cy="714364"/>
        </p:xfrm>
        <a:graphic>
          <a:graphicData uri="http://schemas.openxmlformats.org/presentationml/2006/ole">
            <mc:AlternateContent xmlns:mc="http://schemas.openxmlformats.org/markup-compatibility/2006">
              <mc:Choice xmlns:v="urn:schemas-microsoft-com:vml" Requires="v">
                <p:oleObj spid="_x0000_s49344" name="Equation" r:id="rId7" imgW="2819160" imgH="342720" progId="Equation.3">
                  <p:embed/>
                </p:oleObj>
              </mc:Choice>
              <mc:Fallback>
                <p:oleObj name="Equation" r:id="rId7" imgW="2819160" imgH="342720" progId="Equation.3">
                  <p:embed/>
                  <p:pic>
                    <p:nvPicPr>
                      <p:cNvPr id="6" name="Object 19"/>
                      <p:cNvPicPr>
                        <a:picLocks noChangeAspect="1" noChangeArrowheads="1"/>
                      </p:cNvPicPr>
                      <p:nvPr/>
                    </p:nvPicPr>
                    <p:blipFill>
                      <a:blip r:embed="rId8"/>
                      <a:srcRect/>
                      <a:stretch>
                        <a:fillRect/>
                      </a:stretch>
                    </p:blipFill>
                    <p:spPr bwMode="auto">
                      <a:xfrm>
                        <a:off x="1724298" y="1635744"/>
                        <a:ext cx="5886738" cy="714364"/>
                      </a:xfrm>
                      <a:prstGeom prst="rect">
                        <a:avLst/>
                      </a:prstGeom>
                      <a:noFill/>
                      <a:ln>
                        <a:noFill/>
                      </a:ln>
                      <a:effectLst/>
                    </p:spPr>
                  </p:pic>
                </p:oleObj>
              </mc:Fallback>
            </mc:AlternateContent>
          </a:graphicData>
        </a:graphic>
      </p:graphicFrame>
      <p:graphicFrame>
        <p:nvGraphicFramePr>
          <p:cNvPr id="9" name="Object 19"/>
          <p:cNvGraphicFramePr>
            <a:graphicFrameLocks noChangeAspect="1"/>
          </p:cNvGraphicFramePr>
          <p:nvPr>
            <p:extLst>
              <p:ext uri="{D42A27DB-BD31-4B8C-83A1-F6EECF244321}">
                <p14:modId xmlns:p14="http://schemas.microsoft.com/office/powerpoint/2010/main" val="3930986617"/>
              </p:ext>
            </p:extLst>
          </p:nvPr>
        </p:nvGraphicFramePr>
        <p:xfrm>
          <a:off x="3527877" y="2398464"/>
          <a:ext cx="2279559" cy="1031615"/>
        </p:xfrm>
        <a:graphic>
          <a:graphicData uri="http://schemas.openxmlformats.org/presentationml/2006/ole">
            <mc:AlternateContent xmlns:mc="http://schemas.openxmlformats.org/markup-compatibility/2006">
              <mc:Choice xmlns:v="urn:schemas-microsoft-com:vml" Requires="v">
                <p:oleObj spid="_x0000_s49345" name="Equation" r:id="rId9" imgW="1091880" imgH="495000" progId="Equation.3">
                  <p:embed/>
                </p:oleObj>
              </mc:Choice>
              <mc:Fallback>
                <p:oleObj name="Equation" r:id="rId9" imgW="1091880" imgH="495000" progId="Equation.3">
                  <p:embed/>
                  <p:pic>
                    <p:nvPicPr>
                      <p:cNvPr id="7" name="Object 19"/>
                      <p:cNvPicPr>
                        <a:picLocks noChangeAspect="1" noChangeArrowheads="1"/>
                      </p:cNvPicPr>
                      <p:nvPr/>
                    </p:nvPicPr>
                    <p:blipFill>
                      <a:blip r:embed="rId10"/>
                      <a:srcRect/>
                      <a:stretch>
                        <a:fillRect/>
                      </a:stretch>
                    </p:blipFill>
                    <p:spPr bwMode="auto">
                      <a:xfrm>
                        <a:off x="3527877" y="2398464"/>
                        <a:ext cx="2279559" cy="1031615"/>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1" name="내용 개체 틀 2"/>
              <p:cNvSpPr txBox="1">
                <a:spLocks/>
              </p:cNvSpPr>
              <p:nvPr/>
            </p:nvSpPr>
            <p:spPr bwMode="auto">
              <a:xfrm>
                <a:off x="5496062" y="4791419"/>
                <a:ext cx="3016659" cy="8395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ko-KR" sz="1800" dirty="0" smtClean="0">
                    <a:solidFill>
                      <a:schemeClr val="tx1"/>
                    </a:solidFill>
                    <a:latin typeface="Calibri" panose="020F0502020204030204" pitchFamily="34" charset="0"/>
                    <a:cs typeface="Calibri" panose="020F0502020204030204" pitchFamily="34" charset="0"/>
                  </a:rPr>
                  <a:t> </a:t>
                </a:r>
                <a:r>
                  <a:rPr lang="en-US" altLang="ko-KR" sz="1800" dirty="0" smtClean="0">
                    <a:solidFill>
                      <a:schemeClr val="bg2">
                        <a:lumMod val="60000"/>
                        <a:lumOff val="40000"/>
                      </a:schemeClr>
                    </a:solidFill>
                    <a:latin typeface="Calibri" panose="020F0502020204030204" pitchFamily="34" charset="0"/>
                    <a:cs typeface="Calibri" panose="020F0502020204030204" pitchFamily="34" charset="0"/>
                  </a:rPr>
                  <a:t>Dominance of  </a:t>
                </a:r>
                <a14:m>
                  <m:oMath xmlns:m="http://schemas.openxmlformats.org/officeDocument/2006/math">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𝑁</m:t>
                    </m:r>
                  </m:oMath>
                </a14:m>
                <a:r>
                  <a:rPr lang="en-US" altLang="ko-KR" sz="1800" dirty="0" smtClean="0">
                    <a:solidFill>
                      <a:schemeClr val="bg2">
                        <a:lumMod val="60000"/>
                        <a:lumOff val="40000"/>
                      </a:schemeClr>
                    </a:solidFill>
                    <a:latin typeface="Calibri" panose="020F0502020204030204" pitchFamily="34" charset="0"/>
                    <a:cs typeface="Calibri" panose="020F0502020204030204" pitchFamily="34" charset="0"/>
                  </a:rPr>
                  <a:t> exchange</a:t>
                </a:r>
                <a:endParaRPr lang="en-US" altLang="ko-KR" sz="1800" dirty="0">
                  <a:solidFill>
                    <a:schemeClr val="bg2">
                      <a:lumMod val="60000"/>
                      <a:lumOff val="40000"/>
                    </a:schemeClr>
                  </a:solidFill>
                  <a:latin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ctrlPr>
                        </m:sSubSupPr>
                        <m:e>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𝑔</m:t>
                          </m:r>
                        </m:e>
                        <m:sub>
                          <m:r>
                            <a:rPr lang="ko-KR" altLang="en-US" sz="1800" b="0" i="1" smtClean="0">
                              <a:solidFill>
                                <a:schemeClr val="bg2">
                                  <a:lumMod val="60000"/>
                                  <a:lumOff val="40000"/>
                                </a:schemeClr>
                              </a:solidFill>
                              <a:latin typeface="Cambria Math" panose="02040503050406030204" pitchFamily="18" charset="0"/>
                              <a:cs typeface="Calibri" panose="020F0502020204030204" pitchFamily="34" charset="0"/>
                            </a:rPr>
                            <m:t>𝜔</m:t>
                          </m:r>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𝑁𝑁</m:t>
                          </m:r>
                        </m:sub>
                        <m:sup>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𝑣</m:t>
                          </m:r>
                        </m:sup>
                      </m:sSubSup>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=15.6, </m:t>
                      </m:r>
                      <m:sSubSup>
                        <m:sSubSupPr>
                          <m:ctrlPr>
                            <a:rPr lang="en-US" altLang="ko-KR" sz="1800" i="1">
                              <a:solidFill>
                                <a:schemeClr val="bg2">
                                  <a:lumMod val="60000"/>
                                  <a:lumOff val="40000"/>
                                </a:schemeClr>
                              </a:solidFill>
                              <a:latin typeface="Cambria Math" panose="02040503050406030204" pitchFamily="18" charset="0"/>
                              <a:cs typeface="Calibri" panose="020F0502020204030204" pitchFamily="34" charset="0"/>
                            </a:rPr>
                          </m:ctrlPr>
                        </m:sSubSupPr>
                        <m:e>
                          <m:r>
                            <a:rPr lang="en-US" altLang="ko-KR" sz="1800" i="1">
                              <a:solidFill>
                                <a:schemeClr val="bg2">
                                  <a:lumMod val="60000"/>
                                  <a:lumOff val="40000"/>
                                </a:schemeClr>
                              </a:solidFill>
                              <a:latin typeface="Cambria Math" panose="02040503050406030204" pitchFamily="18" charset="0"/>
                              <a:cs typeface="Calibri" panose="020F0502020204030204" pitchFamily="34" charset="0"/>
                            </a:rPr>
                            <m:t>𝑔</m:t>
                          </m:r>
                        </m:e>
                        <m:sub>
                          <m:r>
                            <a:rPr lang="ko-KR" altLang="en-US" sz="1800" i="1">
                              <a:solidFill>
                                <a:schemeClr val="bg2">
                                  <a:lumMod val="60000"/>
                                  <a:lumOff val="40000"/>
                                </a:schemeClr>
                              </a:solidFill>
                              <a:latin typeface="Cambria Math" panose="02040503050406030204" pitchFamily="18" charset="0"/>
                              <a:cs typeface="Calibri" panose="020F0502020204030204" pitchFamily="34" charset="0"/>
                            </a:rPr>
                            <m:t>𝜔</m:t>
                          </m:r>
                          <m:r>
                            <a:rPr lang="en-US" altLang="ko-KR" sz="1800" i="1">
                              <a:solidFill>
                                <a:schemeClr val="bg2">
                                  <a:lumMod val="60000"/>
                                  <a:lumOff val="40000"/>
                                </a:schemeClr>
                              </a:solidFill>
                              <a:latin typeface="Cambria Math" panose="02040503050406030204" pitchFamily="18" charset="0"/>
                              <a:cs typeface="Calibri" panose="020F0502020204030204" pitchFamily="34" charset="0"/>
                            </a:rPr>
                            <m:t>𝑁𝑁</m:t>
                          </m:r>
                        </m:sub>
                        <m:sup>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𝑡</m:t>
                          </m:r>
                        </m:sup>
                      </m:sSubSup>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=0</m:t>
                      </m:r>
                    </m:oMath>
                  </m:oMathPara>
                </a14:m>
                <a:endParaRPr lang="en-US" altLang="ko-KR" sz="1800" dirty="0" smtClean="0">
                  <a:solidFill>
                    <a:schemeClr val="bg2">
                      <a:lumMod val="60000"/>
                      <a:lumOff val="40000"/>
                    </a:schemeClr>
                  </a:solidFill>
                  <a:latin typeface="Calibri" panose="020F0502020204030204" pitchFamily="34" charset="0"/>
                  <a:cs typeface="Calibri" panose="020F0502020204030204" pitchFamily="34" charset="0"/>
                </a:endParaRPr>
              </a:p>
              <a:p>
                <a:pPr marL="0" indent="0">
                  <a:buFont typeface="Wingdings" panose="05000000000000000000" pitchFamily="2" charset="2"/>
                  <a:buNone/>
                </a:pPr>
                <a:r>
                  <a:rPr lang="en-US" altLang="ko-KR" sz="1800" dirty="0" smtClean="0">
                    <a:solidFill>
                      <a:schemeClr val="tx1"/>
                    </a:solidFill>
                    <a:latin typeface="Calibri" panose="020F0502020204030204" pitchFamily="34" charset="0"/>
                    <a:cs typeface="Calibri" panose="020F0502020204030204" pitchFamily="34" charset="0"/>
                  </a:rPr>
                  <a:t> </a:t>
                </a:r>
              </a:p>
              <a:p>
                <a:pPr marL="0" indent="0">
                  <a:buNone/>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Font typeface="Wingdings" panose="05000000000000000000" pitchFamily="2" charset="2"/>
                  <a:buNone/>
                </a:pPr>
                <a:endParaRPr lang="en-US" altLang="ko-KR" sz="1800" dirty="0"/>
              </a:p>
            </p:txBody>
          </p:sp>
        </mc:Choice>
        <mc:Fallback xmlns="">
          <p:sp>
            <p:nvSpPr>
              <p:cNvPr id="11" name="내용 개체 틀 2"/>
              <p:cNvSpPr txBox="1">
                <a:spLocks noRot="1" noChangeAspect="1" noMove="1" noResize="1" noEditPoints="1" noAdjustHandles="1" noChangeArrowheads="1" noChangeShapeType="1" noTextEdit="1"/>
              </p:cNvSpPr>
              <p:nvPr/>
            </p:nvSpPr>
            <p:spPr bwMode="auto">
              <a:xfrm>
                <a:off x="5496062" y="4791419"/>
                <a:ext cx="3016659" cy="839589"/>
              </a:xfrm>
              <a:prstGeom prst="rect">
                <a:avLst/>
              </a:prstGeom>
              <a:blipFill>
                <a:blip r:embed="rId11"/>
                <a:stretch>
                  <a:fillRect t="-434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내용 개체 틀 2"/>
              <p:cNvSpPr txBox="1">
                <a:spLocks/>
              </p:cNvSpPr>
              <p:nvPr/>
            </p:nvSpPr>
            <p:spPr bwMode="auto">
              <a:xfrm>
                <a:off x="2479403" y="5141456"/>
                <a:ext cx="3016659" cy="8395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ko-KR" sz="1800" dirty="0" smtClean="0">
                    <a:solidFill>
                      <a:schemeClr val="tx1"/>
                    </a:solidFill>
                    <a:latin typeface="Calibri" panose="020F0502020204030204" pitchFamily="34" charset="0"/>
                    <a:cs typeface="Calibri" panose="020F0502020204030204" pitchFamily="34" charset="0"/>
                  </a:rPr>
                  <a:t> </a:t>
                </a:r>
                <a:r>
                  <a:rPr lang="en-US" altLang="ko-KR" sz="1800" dirty="0" smtClean="0">
                    <a:solidFill>
                      <a:schemeClr val="bg2">
                        <a:lumMod val="60000"/>
                        <a:lumOff val="40000"/>
                      </a:schemeClr>
                    </a:solidFill>
                    <a:latin typeface="Calibri" panose="020F0502020204030204" pitchFamily="34" charset="0"/>
                    <a:cs typeface="Calibri" panose="020F0502020204030204" pitchFamily="34" charset="0"/>
                  </a:rPr>
                  <a:t>Dominance of  </a:t>
                </a:r>
                <a14:m>
                  <m:oMath xmlns:m="http://schemas.openxmlformats.org/officeDocument/2006/math">
                    <m:r>
                      <a:rPr lang="ko-KR" altLang="en-US" sz="1800" i="1" smtClean="0">
                        <a:solidFill>
                          <a:schemeClr val="bg2">
                            <a:lumMod val="60000"/>
                            <a:lumOff val="40000"/>
                          </a:schemeClr>
                        </a:solidFill>
                        <a:latin typeface="Cambria Math" panose="02040503050406030204" pitchFamily="18" charset="0"/>
                        <a:cs typeface="Calibri" panose="020F0502020204030204" pitchFamily="34" charset="0"/>
                      </a:rPr>
                      <m:t>𝜋</m:t>
                    </m:r>
                  </m:oMath>
                </a14:m>
                <a:r>
                  <a:rPr lang="en-US" altLang="ko-KR" sz="1800" dirty="0" smtClean="0">
                    <a:solidFill>
                      <a:schemeClr val="bg2">
                        <a:lumMod val="60000"/>
                        <a:lumOff val="40000"/>
                      </a:schemeClr>
                    </a:solidFill>
                    <a:latin typeface="Calibri" panose="020F0502020204030204" pitchFamily="34" charset="0"/>
                    <a:cs typeface="Calibri" panose="020F0502020204030204" pitchFamily="34" charset="0"/>
                  </a:rPr>
                  <a:t> exchange</a:t>
                </a:r>
                <a:endParaRPr lang="en-US" altLang="ko-KR" sz="1800" dirty="0">
                  <a:solidFill>
                    <a:schemeClr val="bg2">
                      <a:lumMod val="60000"/>
                      <a:lumOff val="40000"/>
                    </a:schemeClr>
                  </a:solidFill>
                  <a:latin typeface="Calibri" panose="020F0502020204030204" pitchFamily="34" charset="0"/>
                  <a:cs typeface="Calibri" panose="020F0502020204030204" pitchFamily="34" charset="0"/>
                </a:endParaRPr>
              </a:p>
              <a:p>
                <a:pPr marL="0" indent="0">
                  <a:buNone/>
                </a:pPr>
                <a:r>
                  <a:rPr lang="en-US" altLang="ko-KR" sz="1800" dirty="0">
                    <a:solidFill>
                      <a:schemeClr val="bg2">
                        <a:lumMod val="60000"/>
                        <a:lumOff val="40000"/>
                      </a:schemeClr>
                    </a:solidFill>
                    <a:latin typeface="Calibri" panose="020F0502020204030204" pitchFamily="34" charset="0"/>
                    <a:cs typeface="Calibri" panose="020F0502020204030204" pitchFamily="34" charset="0"/>
                  </a:rPr>
                  <a:t>  </a:t>
                </a:r>
                <a:r>
                  <a:rPr lang="en-US" altLang="ko-KR" sz="1800" dirty="0" smtClean="0">
                    <a:solidFill>
                      <a:schemeClr val="bg2">
                        <a:lumMod val="60000"/>
                        <a:lumOff val="40000"/>
                      </a:schemeClr>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ctrlPr>
                      </m:sSubPr>
                      <m:e>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𝑔</m:t>
                        </m:r>
                      </m:e>
                      <m:sub>
                        <m:r>
                          <a:rPr lang="ko-KR" altLang="en-US" sz="1800" b="0" i="1" smtClean="0">
                            <a:solidFill>
                              <a:schemeClr val="bg2">
                                <a:lumMod val="60000"/>
                                <a:lumOff val="40000"/>
                              </a:schemeClr>
                            </a:solidFill>
                            <a:latin typeface="Cambria Math" panose="02040503050406030204" pitchFamily="18" charset="0"/>
                            <a:cs typeface="Calibri" panose="020F0502020204030204" pitchFamily="34" charset="0"/>
                          </a:rPr>
                          <m:t>𝛾</m:t>
                        </m:r>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m:t>
                        </m:r>
                        <m:r>
                          <a:rPr lang="ko-KR" altLang="en-US" sz="1800" b="0" i="1" smtClean="0">
                            <a:solidFill>
                              <a:schemeClr val="bg2">
                                <a:lumMod val="60000"/>
                                <a:lumOff val="40000"/>
                              </a:schemeClr>
                            </a:solidFill>
                            <a:latin typeface="Cambria Math" panose="02040503050406030204" pitchFamily="18" charset="0"/>
                            <a:cs typeface="Calibri" panose="020F0502020204030204" pitchFamily="34" charset="0"/>
                          </a:rPr>
                          <m:t>𝜋𝜔</m:t>
                        </m:r>
                      </m:sub>
                    </m:sSub>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=0.7,</m:t>
                    </m:r>
                    <m:sSub>
                      <m:sSubPr>
                        <m:ctrlPr>
                          <a:rPr lang="en-US" altLang="ko-KR" sz="1800" i="1">
                            <a:solidFill>
                              <a:schemeClr val="bg2">
                                <a:lumMod val="60000"/>
                                <a:lumOff val="40000"/>
                              </a:schemeClr>
                            </a:solidFill>
                            <a:latin typeface="Cambria Math" panose="02040503050406030204" pitchFamily="18" charset="0"/>
                            <a:cs typeface="Calibri" panose="020F0502020204030204" pitchFamily="34" charset="0"/>
                          </a:rPr>
                        </m:ctrlPr>
                      </m:sSubPr>
                      <m:e>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  </m:t>
                        </m:r>
                        <m:r>
                          <a:rPr lang="en-US" altLang="ko-KR" sz="1800" i="1">
                            <a:solidFill>
                              <a:schemeClr val="bg2">
                                <a:lumMod val="60000"/>
                                <a:lumOff val="40000"/>
                              </a:schemeClr>
                            </a:solidFill>
                            <a:latin typeface="Cambria Math" panose="02040503050406030204" pitchFamily="18" charset="0"/>
                            <a:cs typeface="Calibri" panose="020F0502020204030204" pitchFamily="34" charset="0"/>
                          </a:rPr>
                          <m:t>𝑔</m:t>
                        </m:r>
                      </m:e>
                      <m:sub>
                        <m:r>
                          <a:rPr lang="ko-KR" altLang="en-US" sz="1800" i="1">
                            <a:solidFill>
                              <a:schemeClr val="bg2">
                                <a:lumMod val="60000"/>
                                <a:lumOff val="40000"/>
                              </a:schemeClr>
                            </a:solidFill>
                            <a:latin typeface="Cambria Math" panose="02040503050406030204" pitchFamily="18" charset="0"/>
                            <a:cs typeface="Calibri" panose="020F0502020204030204" pitchFamily="34" charset="0"/>
                          </a:rPr>
                          <m:t>𝜋</m:t>
                        </m:r>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𝑁𝑁</m:t>
                        </m:r>
                      </m:sub>
                    </m:sSub>
                    <m:r>
                      <a:rPr lang="en-US" altLang="ko-KR" sz="1800" b="0" i="1" smtClean="0">
                        <a:solidFill>
                          <a:schemeClr val="bg2">
                            <a:lumMod val="60000"/>
                            <a:lumOff val="40000"/>
                          </a:schemeClr>
                        </a:solidFill>
                        <a:latin typeface="Cambria Math" panose="02040503050406030204" pitchFamily="18" charset="0"/>
                        <a:cs typeface="Calibri" panose="020F0502020204030204" pitchFamily="34" charset="0"/>
                      </a:rPr>
                      <m:t>=13.4</m:t>
                    </m:r>
                  </m:oMath>
                </a14:m>
                <a:endParaRPr lang="en-US" altLang="ko-KR" sz="1800" dirty="0" smtClean="0">
                  <a:solidFill>
                    <a:schemeClr val="bg2">
                      <a:lumMod val="60000"/>
                      <a:lumOff val="40000"/>
                    </a:schemeClr>
                  </a:solidFill>
                  <a:latin typeface="Calibri" panose="020F0502020204030204" pitchFamily="34" charset="0"/>
                  <a:cs typeface="Calibri" panose="020F0502020204030204" pitchFamily="34" charset="0"/>
                </a:endParaRPr>
              </a:p>
              <a:p>
                <a:pPr marL="0" indent="0">
                  <a:buFont typeface="Wingdings" panose="05000000000000000000" pitchFamily="2" charset="2"/>
                  <a:buNone/>
                </a:pPr>
                <a:r>
                  <a:rPr lang="en-US" altLang="ko-KR" sz="1800" dirty="0" smtClean="0">
                    <a:solidFill>
                      <a:schemeClr val="tx1"/>
                    </a:solidFill>
                    <a:latin typeface="Calibri" panose="020F0502020204030204" pitchFamily="34" charset="0"/>
                    <a:cs typeface="Calibri" panose="020F0502020204030204" pitchFamily="34" charset="0"/>
                  </a:rPr>
                  <a:t> </a:t>
                </a: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Font typeface="Wingdings" panose="05000000000000000000" pitchFamily="2" charset="2"/>
                  <a:buNone/>
                </a:pPr>
                <a:endParaRPr lang="en-US" altLang="ko-KR" sz="1800" dirty="0"/>
              </a:p>
            </p:txBody>
          </p:sp>
        </mc:Choice>
        <mc:Fallback xmlns="">
          <p:sp>
            <p:nvSpPr>
              <p:cNvPr id="13" name="내용 개체 틀 2"/>
              <p:cNvSpPr txBox="1">
                <a:spLocks noRot="1" noChangeAspect="1" noMove="1" noResize="1" noEditPoints="1" noAdjustHandles="1" noChangeArrowheads="1" noChangeShapeType="1" noTextEdit="1"/>
              </p:cNvSpPr>
              <p:nvPr/>
            </p:nvSpPr>
            <p:spPr bwMode="auto">
              <a:xfrm>
                <a:off x="2479403" y="5141456"/>
                <a:ext cx="3016659" cy="839589"/>
              </a:xfrm>
              <a:prstGeom prst="rect">
                <a:avLst/>
              </a:prstGeom>
              <a:blipFill>
                <a:blip r:embed="rId12"/>
                <a:stretch>
                  <a:fillRect t="-362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spTree>
    <p:extLst>
      <p:ext uri="{BB962C8B-B14F-4D97-AF65-F5344CB8AC3E}">
        <p14:creationId xmlns:p14="http://schemas.microsoft.com/office/powerpoint/2010/main" val="1430227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bwMode="auto">
          <a:xfrm>
            <a:off x="7983794" y="5515897"/>
            <a:ext cx="462116" cy="58993"/>
          </a:xfrm>
          <a:custGeom>
            <a:avLst/>
            <a:gdLst>
              <a:gd name="connsiteX0" fmla="*/ 0 w 462116"/>
              <a:gd name="connsiteY0" fmla="*/ 58993 h 58993"/>
              <a:gd name="connsiteX1" fmla="*/ 334296 w 462116"/>
              <a:gd name="connsiteY1" fmla="*/ 39329 h 58993"/>
              <a:gd name="connsiteX2" fmla="*/ 422787 w 462116"/>
              <a:gd name="connsiteY2" fmla="*/ 19664 h 58993"/>
              <a:gd name="connsiteX3" fmla="*/ 452283 w 462116"/>
              <a:gd name="connsiteY3" fmla="*/ 9832 h 58993"/>
              <a:gd name="connsiteX4" fmla="*/ 462116 w 462116"/>
              <a:gd name="connsiteY4" fmla="*/ 0 h 58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16" h="58993">
                <a:moveTo>
                  <a:pt x="0" y="58993"/>
                </a:moveTo>
                <a:cubicBezTo>
                  <a:pt x="43469" y="57017"/>
                  <a:pt x="260444" y="49879"/>
                  <a:pt x="334296" y="39329"/>
                </a:cubicBezTo>
                <a:cubicBezTo>
                  <a:pt x="364209" y="35056"/>
                  <a:pt x="393473" y="26993"/>
                  <a:pt x="422787" y="19664"/>
                </a:cubicBezTo>
                <a:cubicBezTo>
                  <a:pt x="432841" y="17150"/>
                  <a:pt x="443013" y="14467"/>
                  <a:pt x="452283" y="9832"/>
                </a:cubicBezTo>
                <a:cubicBezTo>
                  <a:pt x="456429" y="7759"/>
                  <a:pt x="458838" y="3277"/>
                  <a:pt x="462116" y="0"/>
                </a:cubicBez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a:ln>
                <a:noFill/>
              </a:ln>
              <a:solidFill>
                <a:schemeClr val="tx1"/>
              </a:solidFill>
              <a:effectLst/>
              <a:latin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52" y="630409"/>
            <a:ext cx="7251000" cy="2422456"/>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975" y="2553447"/>
            <a:ext cx="2292350" cy="42418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4082" y="3487271"/>
            <a:ext cx="2830775" cy="3307976"/>
          </a:xfrm>
          <a:prstGeom prst="rect">
            <a:avLst/>
          </a:prstGeom>
        </p:spPr>
      </p:pic>
      <mc:AlternateContent xmlns:mc="http://schemas.openxmlformats.org/markup-compatibility/2006" xmlns:a14="http://schemas.microsoft.com/office/drawing/2010/main">
        <mc:Choice Requires="a14">
          <p:sp>
            <p:nvSpPr>
              <p:cNvPr id="7" name="내용 개체 틀 2"/>
              <p:cNvSpPr txBox="1">
                <a:spLocks/>
              </p:cNvSpPr>
              <p:nvPr/>
            </p:nvSpPr>
            <p:spPr bwMode="auto">
              <a:xfrm>
                <a:off x="172855" y="3329640"/>
                <a:ext cx="3401618" cy="320179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ko-KR" sz="2000" dirty="0" smtClean="0">
                    <a:solidFill>
                      <a:schemeClr val="bg2">
                        <a:lumMod val="60000"/>
                        <a:lumOff val="40000"/>
                      </a:schemeClr>
                    </a:solidFill>
                    <a:latin typeface="Calibri" panose="020F0502020204030204" pitchFamily="34" charset="0"/>
                    <a:cs typeface="Calibri" panose="020F0502020204030204" pitchFamily="34" charset="0"/>
                  </a:rPr>
                  <a:t>Production </a:t>
                </a:r>
                <a:r>
                  <a:rPr lang="en-US" altLang="ko-KR" sz="2000" dirty="0">
                    <a:solidFill>
                      <a:schemeClr val="bg2">
                        <a:lumMod val="60000"/>
                        <a:lumOff val="40000"/>
                      </a:schemeClr>
                    </a:solidFill>
                    <a:latin typeface="Calibri" panose="020F0502020204030204" pitchFamily="34" charset="0"/>
                    <a:cs typeface="Calibri" panose="020F0502020204030204" pitchFamily="34" charset="0"/>
                  </a:rPr>
                  <a:t>mechanism</a:t>
                </a:r>
              </a:p>
              <a:p>
                <a:pPr marL="0" indent="0">
                  <a:buFont typeface="Wingdings" panose="05000000000000000000" pitchFamily="2" charset="2"/>
                  <a:buNone/>
                </a:pPr>
                <a:r>
                  <a:rPr lang="en-US" altLang="ko-KR" sz="1800" dirty="0" smtClean="0">
                    <a:solidFill>
                      <a:schemeClr val="tx1"/>
                    </a:solidFill>
                    <a:latin typeface="Calibri" panose="020F0502020204030204" pitchFamily="34" charset="0"/>
                    <a:cs typeface="Calibri" panose="020F0502020204030204" pitchFamily="34" charset="0"/>
                  </a:rPr>
                  <a:t>  - </a:t>
                </a:r>
                <a:r>
                  <a:rPr lang="en-US" altLang="ko-KR" sz="1800" dirty="0" smtClean="0">
                    <a:solidFill>
                      <a:srgbClr val="FF0000"/>
                    </a:solidFill>
                    <a:latin typeface="Calibri" panose="020F0502020204030204" pitchFamily="34" charset="0"/>
                    <a:cs typeface="Calibri" panose="020F0502020204030204" pitchFamily="34" charset="0"/>
                  </a:rPr>
                  <a:t>Dominance of  </a:t>
                </a:r>
                <a14:m>
                  <m:oMath xmlns:m="http://schemas.openxmlformats.org/officeDocument/2006/math">
                    <m:r>
                      <a:rPr lang="ko-KR" altLang="en-US" sz="1800" i="1" smtClean="0">
                        <a:solidFill>
                          <a:srgbClr val="FF0000"/>
                        </a:solidFill>
                        <a:latin typeface="Cambria Math" panose="02040503050406030204" pitchFamily="18" charset="0"/>
                        <a:cs typeface="Calibri" panose="020F0502020204030204" pitchFamily="34" charset="0"/>
                      </a:rPr>
                      <m:t>𝜋</m:t>
                    </m:r>
                  </m:oMath>
                </a14:m>
                <a:r>
                  <a:rPr lang="en-US" altLang="ko-KR" sz="1800" dirty="0" smtClean="0">
                    <a:solidFill>
                      <a:srgbClr val="FF0000"/>
                    </a:solidFill>
                    <a:latin typeface="Calibri" panose="020F0502020204030204" pitchFamily="34" charset="0"/>
                    <a:cs typeface="Calibri" panose="020F0502020204030204" pitchFamily="34" charset="0"/>
                  </a:rPr>
                  <a:t> exchange </a:t>
                </a:r>
              </a:p>
              <a:p>
                <a:pPr marL="0" indent="0">
                  <a:buFont typeface="Wingdings" panose="05000000000000000000" pitchFamily="2" charset="2"/>
                  <a:buNone/>
                </a:pPr>
                <a:r>
                  <a:rPr lang="en-US" altLang="ko-KR" sz="1800" dirty="0">
                    <a:solidFill>
                      <a:srgbClr val="FF0000"/>
                    </a:solidFill>
                    <a:latin typeface="Calibri" panose="020F0502020204030204" pitchFamily="34" charset="0"/>
                    <a:cs typeface="Calibri" panose="020F0502020204030204" pitchFamily="34" charset="0"/>
                  </a:rPr>
                  <a:t> </a:t>
                </a:r>
                <a:r>
                  <a:rPr lang="en-US" altLang="ko-KR" sz="1800" dirty="0" smtClean="0">
                    <a:solidFill>
                      <a:srgbClr val="FF0000"/>
                    </a:solidFill>
                    <a:latin typeface="Calibri" panose="020F0502020204030204" pitchFamily="34" charset="0"/>
                    <a:cs typeface="Calibri" panose="020F0502020204030204" pitchFamily="34" charset="0"/>
                  </a:rPr>
                  <a:t>    in the </a:t>
                </a:r>
                <a14:m>
                  <m:oMath xmlns:m="http://schemas.openxmlformats.org/officeDocument/2006/math">
                    <m:r>
                      <a:rPr lang="en-US" altLang="ko-KR" sz="1800" i="1" dirty="0" smtClean="0">
                        <a:solidFill>
                          <a:srgbClr val="FF0000"/>
                        </a:solidFill>
                        <a:latin typeface="Cambria Math" panose="02040503050406030204" pitchFamily="18" charset="0"/>
                        <a:cs typeface="Calibri" panose="020F0502020204030204" pitchFamily="34" charset="0"/>
                      </a:rPr>
                      <m:t>𝑡</m:t>
                    </m:r>
                  </m:oMath>
                </a14:m>
                <a:r>
                  <a:rPr lang="en-US" altLang="ko-KR" sz="1800" dirty="0" smtClean="0">
                    <a:solidFill>
                      <a:srgbClr val="FF0000"/>
                    </a:solidFill>
                    <a:latin typeface="Calibri" panose="020F0502020204030204" pitchFamily="34" charset="0"/>
                    <a:cs typeface="Calibri" panose="020F0502020204030204" pitchFamily="34" charset="0"/>
                  </a:rPr>
                  <a:t>-</a:t>
                </a:r>
                <a:r>
                  <a:rPr lang="en-US" altLang="ko-KR" sz="1800" dirty="0" err="1" smtClean="0">
                    <a:solidFill>
                      <a:srgbClr val="FF0000"/>
                    </a:solidFill>
                    <a:latin typeface="Calibri" panose="020F0502020204030204" pitchFamily="34" charset="0"/>
                    <a:cs typeface="Calibri" panose="020F0502020204030204" pitchFamily="34" charset="0"/>
                  </a:rPr>
                  <a:t>ch</a:t>
                </a:r>
                <a:r>
                  <a:rPr lang="en-US" altLang="ko-KR" sz="1800" dirty="0" smtClean="0">
                    <a:solidFill>
                      <a:srgbClr val="FF0000"/>
                    </a:solidFill>
                    <a:latin typeface="Calibri" panose="020F0502020204030204" pitchFamily="34" charset="0"/>
                    <a:cs typeface="Calibri" panose="020F0502020204030204" pitchFamily="34" charset="0"/>
                  </a:rPr>
                  <a:t> </a:t>
                </a:r>
                <a:r>
                  <a:rPr lang="en-US" altLang="ko-KR" sz="1800" dirty="0">
                    <a:solidFill>
                      <a:srgbClr val="FF0000"/>
                    </a:solidFill>
                    <a:latin typeface="Calibri" panose="020F0502020204030204" pitchFamily="34" charset="0"/>
                    <a:cs typeface="Calibri" panose="020F0502020204030204" pitchFamily="34" charset="0"/>
                  </a:rPr>
                  <a:t>u</a:t>
                </a:r>
                <a:r>
                  <a:rPr lang="en-US" altLang="ko-KR" sz="1800" dirty="0" smtClean="0">
                    <a:solidFill>
                      <a:srgbClr val="FF0000"/>
                    </a:solidFill>
                    <a:latin typeface="Calibri" panose="020F0502020204030204" pitchFamily="34" charset="0"/>
                    <a:cs typeface="Calibri" panose="020F0502020204030204" pitchFamily="34" charset="0"/>
                  </a:rPr>
                  <a:t>p to </a:t>
                </a:r>
                <a14:m>
                  <m:oMath xmlns:m="http://schemas.openxmlformats.org/officeDocument/2006/math">
                    <m:sSup>
                      <m:sSupPr>
                        <m:ctrlPr>
                          <a:rPr lang="en-US" altLang="ko-KR" sz="1800" i="1" smtClean="0">
                            <a:solidFill>
                              <a:srgbClr val="FF0000"/>
                            </a:solidFill>
                            <a:latin typeface="Cambria Math" panose="02040503050406030204" pitchFamily="18" charset="0"/>
                            <a:cs typeface="Calibri" panose="020F0502020204030204" pitchFamily="34" charset="0"/>
                          </a:rPr>
                        </m:ctrlPr>
                      </m:sSupPr>
                      <m:e>
                        <m:r>
                          <a:rPr lang="en-US" altLang="ko-KR" sz="1800" b="0" i="1" smtClean="0">
                            <a:solidFill>
                              <a:srgbClr val="FF0000"/>
                            </a:solidFill>
                            <a:latin typeface="Cambria Math" panose="02040503050406030204" pitchFamily="18" charset="0"/>
                            <a:cs typeface="Calibri" panose="020F0502020204030204" pitchFamily="34" charset="0"/>
                          </a:rPr>
                          <m:t>𝑄</m:t>
                        </m:r>
                      </m:e>
                      <m:sup>
                        <m:r>
                          <a:rPr lang="en-US" altLang="ko-KR" sz="1800" b="0" i="1" smtClean="0">
                            <a:solidFill>
                              <a:srgbClr val="FF0000"/>
                            </a:solidFill>
                            <a:latin typeface="Cambria Math" panose="02040503050406030204" pitchFamily="18" charset="0"/>
                            <a:cs typeface="Calibri" panose="020F0502020204030204" pitchFamily="34" charset="0"/>
                          </a:rPr>
                          <m:t>2</m:t>
                        </m:r>
                      </m:sup>
                    </m:sSup>
                    <m:r>
                      <a:rPr lang="en-US" altLang="ko-KR" sz="1800" b="0" i="1" smtClean="0">
                        <a:solidFill>
                          <a:srgbClr val="FF0000"/>
                        </a:solidFill>
                        <a:latin typeface="Cambria Math" panose="02040503050406030204" pitchFamily="18" charset="0"/>
                        <a:cs typeface="Calibri" panose="020F0502020204030204" pitchFamily="34" charset="0"/>
                      </a:rPr>
                      <m:t>~5 </m:t>
                    </m:r>
                    <m:sSup>
                      <m:sSupPr>
                        <m:ctrlPr>
                          <a:rPr lang="en-US" altLang="ko-KR" sz="1800" b="0" i="1" smtClean="0">
                            <a:solidFill>
                              <a:srgbClr val="FF0000"/>
                            </a:solidFill>
                            <a:latin typeface="Cambria Math" panose="02040503050406030204" pitchFamily="18" charset="0"/>
                            <a:cs typeface="Calibri" panose="020F0502020204030204" pitchFamily="34" charset="0"/>
                          </a:rPr>
                        </m:ctrlPr>
                      </m:sSupPr>
                      <m:e>
                        <m:r>
                          <a:rPr lang="en-US" altLang="ko-KR" sz="1800" b="0" i="1" smtClean="0">
                            <a:solidFill>
                              <a:srgbClr val="FF0000"/>
                            </a:solidFill>
                            <a:latin typeface="Cambria Math" panose="02040503050406030204" pitchFamily="18" charset="0"/>
                            <a:cs typeface="Calibri" panose="020F0502020204030204" pitchFamily="34" charset="0"/>
                          </a:rPr>
                          <m:t>𝐺𝑒𝑉</m:t>
                        </m:r>
                      </m:e>
                      <m:sup>
                        <m:r>
                          <a:rPr lang="en-US" altLang="ko-KR" sz="1800" b="0" i="1" smtClean="0">
                            <a:solidFill>
                              <a:srgbClr val="FF0000"/>
                            </a:solidFill>
                            <a:latin typeface="Cambria Math" panose="02040503050406030204" pitchFamily="18" charset="0"/>
                            <a:cs typeface="Calibri" panose="020F0502020204030204" pitchFamily="34" charset="0"/>
                          </a:rPr>
                          <m:t>2</m:t>
                        </m:r>
                      </m:sup>
                    </m:sSup>
                  </m:oMath>
                </a14:m>
                <a:endParaRPr lang="en-US" altLang="ko-KR" sz="1800" dirty="0">
                  <a:solidFill>
                    <a:schemeClr val="tx1"/>
                  </a:solidFill>
                  <a:latin typeface="Calibri" panose="020F0502020204030204" pitchFamily="34" charset="0"/>
                  <a:cs typeface="Calibri" panose="020F0502020204030204" pitchFamily="34" charset="0"/>
                </a:endParaRPr>
              </a:p>
              <a:p>
                <a:pPr marL="0" indent="0">
                  <a:buFont typeface="Wingdings" panose="05000000000000000000" pitchFamily="2" charset="2"/>
                  <a:buNone/>
                </a:pPr>
                <a:r>
                  <a:rPr lang="en-US" altLang="ko-KR" sz="1800" dirty="0" smtClean="0">
                    <a:solidFill>
                      <a:schemeClr val="tx1"/>
                    </a:solidFill>
                    <a:latin typeface="Calibri" panose="020F0502020204030204" pitchFamily="34" charset="0"/>
                    <a:cs typeface="Calibri" panose="020F0502020204030204" pitchFamily="34" charset="0"/>
                  </a:rPr>
                  <a:t> </a:t>
                </a:r>
              </a:p>
              <a:p>
                <a:pPr marL="0" indent="0">
                  <a:buFont typeface="Wingdings" panose="05000000000000000000" pitchFamily="2" charset="2"/>
                  <a:buNone/>
                </a:pPr>
                <a:r>
                  <a:rPr lang="en-US" altLang="ko-KR" sz="1800" dirty="0" smtClean="0">
                    <a:solidFill>
                      <a:schemeClr val="tx1"/>
                    </a:solidFill>
                    <a:latin typeface="Calibri" panose="020F0502020204030204" pitchFamily="34" charset="0"/>
                    <a:cs typeface="Calibri" panose="020F0502020204030204" pitchFamily="34" charset="0"/>
                  </a:rPr>
                  <a:t>- GPD from handbag diagram </a:t>
                </a:r>
              </a:p>
              <a:p>
                <a:pPr marL="0" indent="0">
                  <a:buFont typeface="Wingdings" panose="05000000000000000000" pitchFamily="2" charset="2"/>
                  <a:buNone/>
                </a:pPr>
                <a:r>
                  <a:rPr lang="en-US" altLang="ko-KR" sz="1800" dirty="0">
                    <a:solidFill>
                      <a:schemeClr val="tx1"/>
                    </a:solidFill>
                    <a:latin typeface="Calibri" panose="020F0502020204030204" pitchFamily="34" charset="0"/>
                    <a:cs typeface="Calibri" panose="020F0502020204030204" pitchFamily="34" charset="0"/>
                  </a:rPr>
                  <a:t> </a:t>
                </a:r>
                <a:r>
                  <a:rPr lang="en-US" altLang="ko-KR" sz="1800" dirty="0" smtClean="0">
                    <a:solidFill>
                      <a:schemeClr val="tx1"/>
                    </a:solidFill>
                    <a:latin typeface="Calibri" panose="020F0502020204030204" pitchFamily="34" charset="0"/>
                    <a:cs typeface="Calibri" panose="020F0502020204030204" pitchFamily="34" charset="0"/>
                  </a:rPr>
                  <a:t>   difficult to extract</a:t>
                </a:r>
              </a:p>
              <a:p>
                <a:pPr marL="0" indent="0">
                  <a:buFont typeface="Wingdings" panose="05000000000000000000" pitchFamily="2" charset="2"/>
                  <a:buNone/>
                </a:pPr>
                <a:endParaRPr lang="en-US" altLang="ko-KR" sz="1800" dirty="0">
                  <a:solidFill>
                    <a:schemeClr val="tx1"/>
                  </a:solidFill>
                  <a:latin typeface="Calibri" panose="020F0502020204030204" pitchFamily="34" charset="0"/>
                  <a:cs typeface="Calibri" panose="020F0502020204030204" pitchFamily="34" charset="0"/>
                </a:endParaRPr>
              </a:p>
              <a:p>
                <a:pPr marL="0" indent="0">
                  <a:buNone/>
                </a:pPr>
                <a:r>
                  <a:rPr lang="en-US" altLang="ko-KR" sz="1800" dirty="0" smtClean="0">
                    <a:solidFill>
                      <a:schemeClr val="tx1"/>
                    </a:solidFill>
                    <a:latin typeface="Calibri" panose="020F0502020204030204" pitchFamily="34" charset="0"/>
                    <a:cs typeface="Calibri" panose="020F0502020204030204" pitchFamily="34" charset="0"/>
                  </a:rPr>
                  <a:t> - Cross section </a:t>
                </a:r>
                <a14:m>
                  <m:oMath xmlns:m="http://schemas.openxmlformats.org/officeDocument/2006/math">
                    <m:sSup>
                      <m:sSupPr>
                        <m:ctrlPr>
                          <a:rPr lang="en-US" altLang="ko-KR" sz="1800" i="1">
                            <a:solidFill>
                              <a:schemeClr val="tx1"/>
                            </a:solidFill>
                            <a:latin typeface="Cambria Math" panose="02040503050406030204" pitchFamily="18" charset="0"/>
                            <a:cs typeface="Calibri" panose="020F0502020204030204" pitchFamily="34" charset="0"/>
                          </a:rPr>
                        </m:ctrlPr>
                      </m:sSupPr>
                      <m:e>
                        <m:r>
                          <a:rPr lang="en-US" altLang="ko-KR" sz="1800" i="1">
                            <a:solidFill>
                              <a:schemeClr val="tx1"/>
                            </a:solidFill>
                            <a:latin typeface="Cambria Math" panose="02040503050406030204" pitchFamily="18" charset="0"/>
                            <a:cs typeface="Calibri" panose="020F0502020204030204" pitchFamily="34" charset="0"/>
                          </a:rPr>
                          <m:t>𝑄</m:t>
                        </m:r>
                      </m:e>
                      <m:sup>
                        <m:r>
                          <a:rPr lang="en-US" altLang="ko-KR" sz="1800" i="1">
                            <a:solidFill>
                              <a:schemeClr val="tx1"/>
                            </a:solidFill>
                            <a:latin typeface="Cambria Math" panose="02040503050406030204" pitchFamily="18" charset="0"/>
                            <a:cs typeface="Calibri" panose="020F0502020204030204" pitchFamily="34" charset="0"/>
                          </a:rPr>
                          <m:t>2</m:t>
                        </m:r>
                      </m:sup>
                    </m:sSup>
                  </m:oMath>
                </a14:m>
                <a:r>
                  <a:rPr lang="en-US" altLang="ko-KR" sz="1800" dirty="0" smtClean="0">
                    <a:solidFill>
                      <a:schemeClr val="tx1"/>
                    </a:solidFill>
                    <a:latin typeface="Calibri" panose="020F0502020204030204" pitchFamily="34" charset="0"/>
                    <a:cs typeface="Calibri" panose="020F0502020204030204" pitchFamily="34" charset="0"/>
                  </a:rPr>
                  <a:t> independent </a:t>
                </a:r>
              </a:p>
              <a:p>
                <a:pPr marL="0" indent="0">
                  <a:buNone/>
                </a:pPr>
                <a:r>
                  <a:rPr lang="en-US" altLang="ko-KR" sz="1800" dirty="0" smtClean="0">
                    <a:solidFill>
                      <a:schemeClr val="tx1"/>
                    </a:solidFill>
                    <a:latin typeface="Calibri" panose="020F0502020204030204" pitchFamily="34" charset="0"/>
                    <a:cs typeface="Calibri" panose="020F0502020204030204" pitchFamily="34" charset="0"/>
                  </a:rPr>
                  <a:t>    at large</a:t>
                </a:r>
                <a14:m>
                  <m:oMath xmlns:m="http://schemas.openxmlformats.org/officeDocument/2006/math">
                    <m:r>
                      <a:rPr lang="en-US" altLang="ko-KR" sz="1800" i="1" dirty="0" smtClean="0">
                        <a:solidFill>
                          <a:schemeClr val="tx1"/>
                        </a:solidFill>
                        <a:latin typeface="Cambria Math" panose="02040503050406030204" pitchFamily="18" charset="0"/>
                        <a:cs typeface="Calibri" panose="020F0502020204030204" pitchFamily="34" charset="0"/>
                      </a:rPr>
                      <m:t> −</m:t>
                    </m:r>
                    <m:r>
                      <a:rPr lang="en-US" altLang="ko-KR" sz="1800" i="1" dirty="0" smtClean="0">
                        <a:solidFill>
                          <a:schemeClr val="tx1"/>
                        </a:solidFill>
                        <a:latin typeface="Cambria Math" panose="02040503050406030204" pitchFamily="18" charset="0"/>
                        <a:cs typeface="Calibri" panose="020F0502020204030204" pitchFamily="34" charset="0"/>
                      </a:rPr>
                      <m:t>𝑡</m:t>
                    </m:r>
                  </m:oMath>
                </a14:m>
                <a:endParaRPr lang="en-US" altLang="ko-KR" sz="1800" dirty="0">
                  <a:solidFill>
                    <a:schemeClr val="tx1"/>
                  </a:solidFill>
                  <a:latin typeface="Calibri" panose="020F0502020204030204" pitchFamily="34" charset="0"/>
                  <a:cs typeface="Calibri" panose="020F0502020204030204" pitchFamily="34"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Font typeface="Wingdings" panose="05000000000000000000" pitchFamily="2" charset="2"/>
                  <a:buNone/>
                </a:pPr>
                <a:endParaRPr lang="en-US" altLang="ko-KR" sz="1800" dirty="0"/>
              </a:p>
            </p:txBody>
          </p:sp>
        </mc:Choice>
        <mc:Fallback xmlns="">
          <p:sp>
            <p:nvSpPr>
              <p:cNvPr id="7" name="내용 개체 틀 2"/>
              <p:cNvSpPr txBox="1">
                <a:spLocks noRot="1" noChangeAspect="1" noMove="1" noResize="1" noEditPoints="1" noAdjustHandles="1" noChangeArrowheads="1" noChangeShapeType="1" noTextEdit="1"/>
              </p:cNvSpPr>
              <p:nvPr/>
            </p:nvSpPr>
            <p:spPr bwMode="auto">
              <a:xfrm>
                <a:off x="172855" y="3329640"/>
                <a:ext cx="3401618" cy="3201790"/>
              </a:xfrm>
              <a:prstGeom prst="rect">
                <a:avLst/>
              </a:prstGeom>
              <a:blipFill>
                <a:blip r:embed="rId5"/>
                <a:stretch>
                  <a:fillRect l="-1792" t="-9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내용 개체 틀 2"/>
              <p:cNvSpPr txBox="1">
                <a:spLocks/>
              </p:cNvSpPr>
              <p:nvPr/>
            </p:nvSpPr>
            <p:spPr bwMode="auto">
              <a:xfrm>
                <a:off x="1954022" y="3117878"/>
                <a:ext cx="4703945" cy="3124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US" altLang="ko-KR" sz="1800" b="0" i="0" smtClean="0">
                        <a:solidFill>
                          <a:srgbClr val="007A37"/>
                        </a:solidFill>
                        <a:latin typeface="Cambria Math" panose="02040503050406030204" pitchFamily="18" charset="0"/>
                        <a:cs typeface="Calibri" panose="020F0502020204030204" pitchFamily="34" charset="0"/>
                      </a:rPr>
                      <m:t>1</m:t>
                    </m:r>
                    <m:r>
                      <a:rPr lang="en-US" altLang="ko-KR" sz="1800" smtClean="0">
                        <a:solidFill>
                          <a:srgbClr val="007A37"/>
                        </a:solidFill>
                        <a:latin typeface="Cambria Math" panose="02040503050406030204" pitchFamily="18" charset="0"/>
                        <a:cs typeface="Calibri" panose="020F0502020204030204" pitchFamily="34" charset="0"/>
                      </a:rPr>
                      <m:t>.</m:t>
                    </m:r>
                    <m:r>
                      <a:rPr lang="en-US" altLang="ko-KR" sz="1800" b="0" i="1" smtClean="0">
                        <a:solidFill>
                          <a:srgbClr val="007A37"/>
                        </a:solidFill>
                        <a:latin typeface="Cambria Math" panose="02040503050406030204" pitchFamily="18" charset="0"/>
                        <a:cs typeface="Calibri" panose="020F0502020204030204" pitchFamily="34" charset="0"/>
                      </a:rPr>
                      <m:t>85&lt;</m:t>
                    </m:r>
                    <m:r>
                      <a:rPr lang="en-US" altLang="ko-KR" sz="1800" b="0" i="1" smtClean="0">
                        <a:solidFill>
                          <a:srgbClr val="007A37"/>
                        </a:solidFill>
                        <a:latin typeface="Cambria Math" panose="02040503050406030204" pitchFamily="18" charset="0"/>
                        <a:cs typeface="Calibri" panose="020F0502020204030204" pitchFamily="34" charset="0"/>
                      </a:rPr>
                      <m:t>𝑊</m:t>
                    </m:r>
                    <m:r>
                      <a:rPr lang="en-US" altLang="ko-KR" sz="1800" i="1">
                        <a:solidFill>
                          <a:srgbClr val="007A37"/>
                        </a:solidFill>
                        <a:latin typeface="Cambria Math" panose="02040503050406030204" pitchFamily="18" charset="0"/>
                        <a:cs typeface="Calibri" panose="020F0502020204030204" pitchFamily="34" charset="0"/>
                      </a:rPr>
                      <m:t>&lt;</m:t>
                    </m:r>
                    <m:r>
                      <a:rPr lang="en-US" altLang="ko-KR" sz="1800" b="0" i="1" smtClean="0">
                        <a:solidFill>
                          <a:srgbClr val="007A37"/>
                        </a:solidFill>
                        <a:latin typeface="Cambria Math" panose="02040503050406030204" pitchFamily="18" charset="0"/>
                        <a:cs typeface="Calibri" panose="020F0502020204030204" pitchFamily="34" charset="0"/>
                      </a:rPr>
                      <m:t>2.7</m:t>
                    </m:r>
                    <m:r>
                      <a:rPr lang="en-US" altLang="ko-KR" sz="1800" i="1">
                        <a:solidFill>
                          <a:srgbClr val="007A37"/>
                        </a:solidFill>
                        <a:latin typeface="Cambria Math" panose="02040503050406030204" pitchFamily="18" charset="0"/>
                        <a:cs typeface="Calibri" panose="020F0502020204030204" pitchFamily="34" charset="0"/>
                      </a:rPr>
                      <m:t> </m:t>
                    </m:r>
                    <m:sSup>
                      <m:sSupPr>
                        <m:ctrlPr>
                          <a:rPr lang="en-US" altLang="ko-KR" sz="1800" i="1">
                            <a:solidFill>
                              <a:srgbClr val="007A37"/>
                            </a:solidFill>
                            <a:latin typeface="Cambria Math" panose="02040503050406030204" pitchFamily="18" charset="0"/>
                            <a:cs typeface="Calibri" panose="020F0502020204030204" pitchFamily="34" charset="0"/>
                          </a:rPr>
                        </m:ctrlPr>
                      </m:sSupPr>
                      <m:e>
                        <m:r>
                          <a:rPr lang="en-US" altLang="ko-KR" sz="1800" i="1">
                            <a:solidFill>
                              <a:srgbClr val="007A37"/>
                            </a:solidFill>
                            <a:latin typeface="Cambria Math" panose="02040503050406030204" pitchFamily="18" charset="0"/>
                            <a:cs typeface="Calibri" panose="020F0502020204030204" pitchFamily="34" charset="0"/>
                          </a:rPr>
                          <m:t>𝐺𝑒𝑉</m:t>
                        </m:r>
                      </m:e>
                      <m:sup>
                        <m:r>
                          <a:rPr lang="en-US" altLang="ko-KR" sz="1800" i="1">
                            <a:solidFill>
                              <a:srgbClr val="007A37"/>
                            </a:solidFill>
                            <a:latin typeface="Cambria Math" panose="02040503050406030204" pitchFamily="18" charset="0"/>
                            <a:cs typeface="Calibri" panose="020F0502020204030204" pitchFamily="34" charset="0"/>
                          </a:rPr>
                          <m:t>2</m:t>
                        </m:r>
                      </m:sup>
                    </m:sSup>
                  </m:oMath>
                </a14:m>
                <a:r>
                  <a:rPr lang="en-US" altLang="ko-KR" sz="1800" dirty="0" smtClean="0">
                    <a:solidFill>
                      <a:srgbClr val="007A37"/>
                    </a:solidFill>
                    <a:latin typeface="Calibri" panose="020F0502020204030204" pitchFamily="34" charset="0"/>
                    <a:cs typeface="Calibri" panose="020F0502020204030204" pitchFamily="34" charset="0"/>
                  </a:rPr>
                  <a:t>,  </a:t>
                </a:r>
                <a14:m>
                  <m:oMath xmlns:m="http://schemas.openxmlformats.org/officeDocument/2006/math">
                    <m:r>
                      <a:rPr lang="en-US" altLang="ko-KR" sz="1800">
                        <a:solidFill>
                          <a:srgbClr val="007A37"/>
                        </a:solidFill>
                        <a:latin typeface="Cambria Math" panose="02040503050406030204" pitchFamily="18" charset="0"/>
                        <a:cs typeface="Calibri" panose="020F0502020204030204" pitchFamily="34" charset="0"/>
                      </a:rPr>
                      <m:t>1.7</m:t>
                    </m:r>
                    <m:sSup>
                      <m:sSupPr>
                        <m:ctrlPr>
                          <a:rPr lang="en-US" altLang="ko-KR" sz="1800" i="1">
                            <a:solidFill>
                              <a:srgbClr val="007A37"/>
                            </a:solidFill>
                            <a:latin typeface="Cambria Math" panose="02040503050406030204" pitchFamily="18" charset="0"/>
                            <a:cs typeface="Calibri" panose="020F0502020204030204" pitchFamily="34" charset="0"/>
                          </a:rPr>
                        </m:ctrlPr>
                      </m:sSupPr>
                      <m:e>
                        <m:r>
                          <a:rPr lang="en-US" altLang="ko-KR" sz="1800" i="1">
                            <a:solidFill>
                              <a:srgbClr val="007A37"/>
                            </a:solidFill>
                            <a:latin typeface="Cambria Math" panose="02040503050406030204" pitchFamily="18" charset="0"/>
                            <a:cs typeface="Calibri" panose="020F0502020204030204" pitchFamily="34" charset="0"/>
                          </a:rPr>
                          <m:t>&lt;</m:t>
                        </m:r>
                        <m:r>
                          <a:rPr lang="en-US" altLang="ko-KR" sz="1800" i="1">
                            <a:solidFill>
                              <a:srgbClr val="007A37"/>
                            </a:solidFill>
                            <a:latin typeface="Cambria Math" panose="02040503050406030204" pitchFamily="18" charset="0"/>
                            <a:cs typeface="Calibri" panose="020F0502020204030204" pitchFamily="34" charset="0"/>
                          </a:rPr>
                          <m:t>𝑄</m:t>
                        </m:r>
                      </m:e>
                      <m:sup>
                        <m:r>
                          <a:rPr lang="en-US" altLang="ko-KR" sz="1800" i="1">
                            <a:solidFill>
                              <a:srgbClr val="007A37"/>
                            </a:solidFill>
                            <a:latin typeface="Cambria Math" panose="02040503050406030204" pitchFamily="18" charset="0"/>
                            <a:cs typeface="Calibri" panose="020F0502020204030204" pitchFamily="34" charset="0"/>
                          </a:rPr>
                          <m:t>2</m:t>
                        </m:r>
                      </m:sup>
                    </m:sSup>
                    <m:r>
                      <a:rPr lang="en-US" altLang="ko-KR" sz="1800" i="1">
                        <a:solidFill>
                          <a:srgbClr val="007A37"/>
                        </a:solidFill>
                        <a:latin typeface="Cambria Math" panose="02040503050406030204" pitchFamily="18" charset="0"/>
                        <a:cs typeface="Calibri" panose="020F0502020204030204" pitchFamily="34" charset="0"/>
                      </a:rPr>
                      <m:t>&lt;5 </m:t>
                    </m:r>
                    <m:sSup>
                      <m:sSupPr>
                        <m:ctrlPr>
                          <a:rPr lang="en-US" altLang="ko-KR" sz="1800" i="1">
                            <a:solidFill>
                              <a:srgbClr val="007A37"/>
                            </a:solidFill>
                            <a:latin typeface="Cambria Math" panose="02040503050406030204" pitchFamily="18" charset="0"/>
                            <a:cs typeface="Calibri" panose="020F0502020204030204" pitchFamily="34" charset="0"/>
                          </a:rPr>
                        </m:ctrlPr>
                      </m:sSupPr>
                      <m:e>
                        <m:r>
                          <a:rPr lang="en-US" altLang="ko-KR" sz="1800" i="1">
                            <a:solidFill>
                              <a:srgbClr val="007A37"/>
                            </a:solidFill>
                            <a:latin typeface="Cambria Math" panose="02040503050406030204" pitchFamily="18" charset="0"/>
                            <a:cs typeface="Calibri" panose="020F0502020204030204" pitchFamily="34" charset="0"/>
                          </a:rPr>
                          <m:t>𝐺𝑒𝑉</m:t>
                        </m:r>
                      </m:e>
                      <m:sup>
                        <m:r>
                          <a:rPr lang="en-US" altLang="ko-KR" sz="1800" i="1">
                            <a:solidFill>
                              <a:srgbClr val="007A37"/>
                            </a:solidFill>
                            <a:latin typeface="Cambria Math" panose="02040503050406030204" pitchFamily="18" charset="0"/>
                            <a:cs typeface="Calibri" panose="020F0502020204030204" pitchFamily="34" charset="0"/>
                          </a:rPr>
                          <m:t>2</m:t>
                        </m:r>
                      </m:sup>
                    </m:sSup>
                  </m:oMath>
                </a14:m>
                <a:endParaRPr lang="en-US" altLang="ko-KR" sz="1800" dirty="0">
                  <a:latin typeface="Calibri" panose="020F0502020204030204" pitchFamily="34" charset="0"/>
                  <a:cs typeface="Calibri" panose="020F0502020204030204" pitchFamily="34" charset="0"/>
                </a:endParaRPr>
              </a:p>
              <a:p>
                <a:pPr marL="0" indent="0">
                  <a:buNone/>
                </a:pPr>
                <a:endParaRPr lang="en-US" altLang="ko-KR" sz="1800" dirty="0">
                  <a:latin typeface="Calibri" panose="020F0502020204030204" pitchFamily="34" charset="0"/>
                  <a:cs typeface="Calibri" panose="020F0502020204030204" pitchFamily="34" charset="0"/>
                </a:endParaRPr>
              </a:p>
              <a:p>
                <a:pPr marL="0" indent="0">
                  <a:buFont typeface="Wingdings" panose="05000000000000000000" pitchFamily="2" charset="2"/>
                  <a:buNone/>
                </a:pPr>
                <a:r>
                  <a:rPr lang="en-US" altLang="ko-KR" sz="1800" dirty="0" smtClean="0">
                    <a:solidFill>
                      <a:schemeClr val="tx1"/>
                    </a:solidFill>
                    <a:latin typeface="Calibri" panose="020F0502020204030204" pitchFamily="34" charset="0"/>
                    <a:cs typeface="Calibri" panose="020F0502020204030204" pitchFamily="34" charset="0"/>
                  </a:rPr>
                  <a:t>  </a:t>
                </a: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Font typeface="Wingdings" panose="05000000000000000000" pitchFamily="2" charset="2"/>
                  <a:buNone/>
                </a:pPr>
                <a:endParaRPr lang="en-US" altLang="ko-KR" sz="1800" dirty="0"/>
              </a:p>
            </p:txBody>
          </p:sp>
        </mc:Choice>
        <mc:Fallback xmlns="">
          <p:sp>
            <p:nvSpPr>
              <p:cNvPr id="11" name="내용 개체 틀 2"/>
              <p:cNvSpPr txBox="1">
                <a:spLocks noRot="1" noChangeAspect="1" noMove="1" noResize="1" noEditPoints="1" noAdjustHandles="1" noChangeArrowheads="1" noChangeShapeType="1" noTextEdit="1"/>
              </p:cNvSpPr>
              <p:nvPr/>
            </p:nvSpPr>
            <p:spPr bwMode="auto">
              <a:xfrm>
                <a:off x="1954022" y="3117878"/>
                <a:ext cx="4703945" cy="312497"/>
              </a:xfrm>
              <a:prstGeom prst="rect">
                <a:avLst/>
              </a:prstGeom>
              <a:blipFill>
                <a:blip r:embed="rId6"/>
                <a:stretch>
                  <a:fillRect t="-9615" b="-461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72855" y="252899"/>
                <a:ext cx="8654470" cy="584775"/>
              </a:xfrm>
              <a:prstGeom prst="rect">
                <a:avLst/>
              </a:prstGeom>
            </p:spPr>
            <p:txBody>
              <a:bodyPr wrap="square">
                <a:spAutoFit/>
              </a:bodyPr>
              <a:lstStyle/>
              <a:p>
                <a:r>
                  <a:rPr lang="en-US" altLang="ko-KR" dirty="0"/>
                  <a:t>    </a:t>
                </a:r>
                <a:r>
                  <a:rPr lang="en-US" altLang="ko-KR" dirty="0" smtClean="0"/>
                  <a:t>  </a:t>
                </a:r>
                <a:r>
                  <a:rPr lang="en-US" altLang="ko-KR" dirty="0" smtClean="0">
                    <a:solidFill>
                      <a:srgbClr val="00B050"/>
                    </a:solidFill>
                    <a:latin typeface="Calibri" panose="020F0502020204030204" pitchFamily="34" charset="0"/>
                    <a:cs typeface="Calibri" panose="020F0502020204030204" pitchFamily="34" charset="0"/>
                  </a:rPr>
                  <a:t>CLAS-6</a:t>
                </a:r>
                <a:r>
                  <a:rPr lang="en-US" altLang="ko-KR" dirty="0" smtClean="0">
                    <a:solidFill>
                      <a:schemeClr val="bg2">
                        <a:lumMod val="60000"/>
                        <a:lumOff val="40000"/>
                      </a:schemeClr>
                    </a:solidFill>
                    <a:latin typeface="Calibri" panose="020F0502020204030204" pitchFamily="34" charset="0"/>
                    <a:cs typeface="Calibri" panose="020F0502020204030204" pitchFamily="34" charset="0"/>
                  </a:rPr>
                  <a:t> </a:t>
                </a:r>
                <a:r>
                  <a:rPr lang="en-US" altLang="ko-KR" dirty="0">
                    <a:solidFill>
                      <a:schemeClr val="bg2">
                        <a:lumMod val="60000"/>
                        <a:lumOff val="40000"/>
                      </a:schemeClr>
                    </a:solidFill>
                    <a:latin typeface="Calibri" panose="020F0502020204030204" pitchFamily="34" charset="0"/>
                    <a:cs typeface="Calibri" panose="020F0502020204030204" pitchFamily="34" charset="0"/>
                  </a:rPr>
                  <a:t>data on </a:t>
                </a:r>
                <a:r>
                  <a:rPr lang="en-US" altLang="ko-KR" dirty="0" smtClean="0">
                    <a:solidFill>
                      <a:srgbClr val="00B050"/>
                    </a:solidFill>
                    <a:latin typeface="Calibri" panose="020F0502020204030204" pitchFamily="34" charset="0"/>
                    <a:cs typeface="Calibri" panose="020F0502020204030204" pitchFamily="34" charset="0"/>
                  </a:rPr>
                  <a:t>forward</a:t>
                </a:r>
                <a:r>
                  <a:rPr lang="en-US" altLang="ko-KR" dirty="0" smtClean="0">
                    <a:solidFill>
                      <a:schemeClr val="bg2">
                        <a:lumMod val="60000"/>
                        <a:lumOff val="40000"/>
                      </a:schemeClr>
                    </a:solidFill>
                    <a:latin typeface="Calibri" panose="020F0502020204030204" pitchFamily="34" charset="0"/>
                    <a:cs typeface="Calibri" panose="020F0502020204030204" pitchFamily="34" charset="0"/>
                  </a:rPr>
                  <a:t> </a:t>
                </a:r>
                <a14:m>
                  <m:oMath xmlns:m="http://schemas.openxmlformats.org/officeDocument/2006/math">
                    <m:r>
                      <a:rPr lang="ko-KR" altLang="en-US" i="1">
                        <a:solidFill>
                          <a:schemeClr val="bg2">
                            <a:lumMod val="60000"/>
                            <a:lumOff val="40000"/>
                          </a:schemeClr>
                        </a:solidFill>
                        <a:effectLst>
                          <a:outerShdw blurRad="38100" dist="38100" dir="2700000" algn="tl">
                            <a:srgbClr val="C0C0C0"/>
                          </a:outerShdw>
                        </a:effectLst>
                        <a:latin typeface="Cambria Math" panose="02040503050406030204" pitchFamily="18" charset="0"/>
                        <a:ea typeface="굴림" panose="020B0600000101010101" pitchFamily="50" charset="-127"/>
                      </a:rPr>
                      <m:t>𝜔</m:t>
                    </m:r>
                  </m:oMath>
                </a14:m>
                <a:r>
                  <a:rPr lang="ko-KR" altLang="en-US" dirty="0">
                    <a:solidFill>
                      <a:schemeClr val="bg2">
                        <a:lumMod val="60000"/>
                        <a:lumOff val="40000"/>
                      </a:schemeClr>
                    </a:solidFill>
                    <a:latin typeface="Calibri" panose="020F0502020204030204" pitchFamily="34" charset="0"/>
                    <a:cs typeface="Calibri" panose="020F0502020204030204" pitchFamily="34" charset="0"/>
                  </a:rPr>
                  <a:t> </a:t>
                </a:r>
                <a:r>
                  <a:rPr lang="en-US" altLang="ko-KR" dirty="0">
                    <a:solidFill>
                      <a:schemeClr val="bg2">
                        <a:lumMod val="60000"/>
                        <a:lumOff val="40000"/>
                      </a:schemeClr>
                    </a:solidFill>
                    <a:latin typeface="Calibri" panose="020F0502020204030204" pitchFamily="34" charset="0"/>
                    <a:cs typeface="Calibri" panose="020F0502020204030204" pitchFamily="34" charset="0"/>
                  </a:rPr>
                  <a:t>electroproduction</a:t>
                </a:r>
                <a:endParaRPr lang="ko-KR" altLang="en-US" dirty="0">
                  <a:latin typeface="Calibri" panose="020F0502020204030204" pitchFamily="34" charset="0"/>
                  <a:cs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72855" y="252899"/>
                <a:ext cx="8654470" cy="584775"/>
              </a:xfrm>
              <a:prstGeom prst="rect">
                <a:avLst/>
              </a:prstGeom>
              <a:blipFill>
                <a:blip r:embed="rId7"/>
                <a:stretch>
                  <a:fillRect t="-12500" b="-3437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686548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9"/>
          <p:cNvGraphicFramePr>
            <a:graphicFrameLocks noChangeAspect="1"/>
          </p:cNvGraphicFramePr>
          <p:nvPr>
            <p:extLst>
              <p:ext uri="{D42A27DB-BD31-4B8C-83A1-F6EECF244321}">
                <p14:modId xmlns:p14="http://schemas.microsoft.com/office/powerpoint/2010/main" val="1668972428"/>
              </p:ext>
            </p:extLst>
          </p:nvPr>
        </p:nvGraphicFramePr>
        <p:xfrm>
          <a:off x="7601337" y="6243716"/>
          <a:ext cx="1375702" cy="470667"/>
        </p:xfrm>
        <a:graphic>
          <a:graphicData uri="http://schemas.openxmlformats.org/presentationml/2006/ole">
            <mc:AlternateContent xmlns:mc="http://schemas.openxmlformats.org/markup-compatibility/2006">
              <mc:Choice xmlns:v="urn:schemas-microsoft-com:vml" Requires="v">
                <p:oleObj spid="_x0000_s66962" name="Equation" r:id="rId3" imgW="736560" imgH="253800" progId="Equation.3">
                  <p:embed/>
                </p:oleObj>
              </mc:Choice>
              <mc:Fallback>
                <p:oleObj name="Equation" r:id="rId3" imgW="736560" imgH="253800" progId="Equation.3">
                  <p:embed/>
                  <p:pic>
                    <p:nvPicPr>
                      <p:cNvPr id="13" name="Object 19"/>
                      <p:cNvPicPr>
                        <a:picLocks noChangeAspect="1" noChangeArrowheads="1"/>
                      </p:cNvPicPr>
                      <p:nvPr/>
                    </p:nvPicPr>
                    <p:blipFill>
                      <a:blip r:embed="rId4"/>
                      <a:srcRect/>
                      <a:stretch>
                        <a:fillRect/>
                      </a:stretch>
                    </p:blipFill>
                    <p:spPr bwMode="auto">
                      <a:xfrm>
                        <a:off x="7601337" y="6243716"/>
                        <a:ext cx="1375702" cy="470667"/>
                      </a:xfrm>
                      <a:prstGeom prst="rect">
                        <a:avLst/>
                      </a:prstGeom>
                      <a:noFill/>
                      <a:ln>
                        <a:noFill/>
                      </a:ln>
                      <a:effectLst/>
                    </p:spPr>
                  </p:pic>
                </p:oleObj>
              </mc:Fallback>
            </mc:AlternateContent>
          </a:graphicData>
        </a:graphic>
      </p:graphicFrame>
      <p:graphicFrame>
        <p:nvGraphicFramePr>
          <p:cNvPr id="14" name="Object 19"/>
          <p:cNvGraphicFramePr>
            <a:graphicFrameLocks noChangeAspect="1"/>
          </p:cNvGraphicFramePr>
          <p:nvPr>
            <p:extLst>
              <p:ext uri="{D42A27DB-BD31-4B8C-83A1-F6EECF244321}">
                <p14:modId xmlns:p14="http://schemas.microsoft.com/office/powerpoint/2010/main" val="1308180800"/>
              </p:ext>
            </p:extLst>
          </p:nvPr>
        </p:nvGraphicFramePr>
        <p:xfrm>
          <a:off x="130484" y="4676118"/>
          <a:ext cx="4805020" cy="441856"/>
        </p:xfrm>
        <a:graphic>
          <a:graphicData uri="http://schemas.openxmlformats.org/presentationml/2006/ole">
            <mc:AlternateContent xmlns:mc="http://schemas.openxmlformats.org/markup-compatibility/2006">
              <mc:Choice xmlns:v="urn:schemas-microsoft-com:vml" Requires="v">
                <p:oleObj spid="_x0000_s66963" name="Equation" r:id="rId5" imgW="2209680" imgH="203040" progId="Equation.3">
                  <p:embed/>
                </p:oleObj>
              </mc:Choice>
              <mc:Fallback>
                <p:oleObj name="Equation" r:id="rId5" imgW="2209680" imgH="203040" progId="Equation.3">
                  <p:embed/>
                  <p:pic>
                    <p:nvPicPr>
                      <p:cNvPr id="14" name="Object 19"/>
                      <p:cNvPicPr>
                        <a:picLocks noChangeAspect="1" noChangeArrowheads="1"/>
                      </p:cNvPicPr>
                      <p:nvPr/>
                    </p:nvPicPr>
                    <p:blipFill>
                      <a:blip r:embed="rId6"/>
                      <a:srcRect/>
                      <a:stretch>
                        <a:fillRect/>
                      </a:stretch>
                    </p:blipFill>
                    <p:spPr bwMode="auto">
                      <a:xfrm>
                        <a:off x="130484" y="4676118"/>
                        <a:ext cx="4805020" cy="441856"/>
                      </a:xfrm>
                      <a:prstGeom prst="rect">
                        <a:avLst/>
                      </a:prstGeom>
                      <a:solidFill>
                        <a:srgbClr val="FFFF00">
                          <a:alpha val="23000"/>
                        </a:srgbClr>
                      </a:solid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8" name="Text Box 43"/>
              <p:cNvSpPr txBox="1">
                <a:spLocks noChangeArrowheads="1"/>
              </p:cNvSpPr>
              <p:nvPr/>
            </p:nvSpPr>
            <p:spPr bwMode="auto">
              <a:xfrm>
                <a:off x="765051" y="355831"/>
                <a:ext cx="7794064" cy="40011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l"/>
                </a:pP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EM </a:t>
                </a:r>
                <a:r>
                  <a:rPr lang="en-US" altLang="ko-KR" sz="2000" i="1" dirty="0">
                    <a:solidFill>
                      <a:schemeClr val="bg2">
                        <a:lumMod val="60000"/>
                        <a:lumOff val="40000"/>
                      </a:schemeClr>
                    </a:solidFill>
                    <a:latin typeface="Comic Sans MS" panose="030F0702030302020204" pitchFamily="66" charset="0"/>
                    <a:ea typeface="굴림" panose="020B0600000101010101" pitchFamily="50" charset="-127"/>
                  </a:rPr>
                  <a:t>form factor for </a:t>
                </a:r>
                <a14:m>
                  <m:oMath xmlns:m="http://schemas.openxmlformats.org/officeDocument/2006/math">
                    <m:sSup>
                      <m:sSupPr>
                        <m:ctrlPr>
                          <a:rPr lang="en-US" altLang="ko-KR" sz="2000" i="1" smtClean="0">
                            <a:solidFill>
                              <a:schemeClr val="bg2">
                                <a:lumMod val="60000"/>
                                <a:lumOff val="40000"/>
                              </a:schemeClr>
                            </a:solidFill>
                            <a:latin typeface="Cambria Math" panose="02040503050406030204" pitchFamily="18" charset="0"/>
                            <a:ea typeface="굴림" panose="020B0600000101010101" pitchFamily="50" charset="-127"/>
                          </a:rPr>
                        </m:ctrlPr>
                      </m:sSupPr>
                      <m:e>
                        <m:r>
                          <a:rPr lang="ko-KR" altLang="en-US" sz="2000" i="1" smtClean="0">
                            <a:solidFill>
                              <a:schemeClr val="bg2">
                                <a:lumMod val="60000"/>
                                <a:lumOff val="40000"/>
                              </a:schemeClr>
                            </a:solidFill>
                            <a:latin typeface="Cambria Math" panose="02040503050406030204" pitchFamily="18" charset="0"/>
                            <a:ea typeface="굴림" panose="020B0600000101010101" pitchFamily="50" charset="-127"/>
                          </a:rPr>
                          <m:t>𝛾</m:t>
                        </m:r>
                      </m:e>
                      <m:sup>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m:t>
                        </m:r>
                      </m:sup>
                    </m:sSup>
                    <m:r>
                      <a:rPr lang="ko-KR" altLang="en-US" sz="2000" b="0" i="1" smtClean="0">
                        <a:solidFill>
                          <a:schemeClr val="bg2">
                            <a:lumMod val="60000"/>
                            <a:lumOff val="40000"/>
                          </a:schemeClr>
                        </a:solidFill>
                        <a:latin typeface="Cambria Math" panose="02040503050406030204" pitchFamily="18" charset="0"/>
                        <a:ea typeface="굴림" panose="020B0600000101010101" pitchFamily="50" charset="-127"/>
                      </a:rPr>
                      <m:t>𝜑𝜔</m:t>
                    </m:r>
                  </m:oMath>
                </a14:m>
                <a:r>
                  <a:rPr lang="en-US" altLang="ko-KR" sz="2000" i="1" dirty="0">
                    <a:solidFill>
                      <a:schemeClr val="bg2">
                        <a:lumMod val="60000"/>
                        <a:lumOff val="40000"/>
                      </a:schemeClr>
                    </a:solidFill>
                    <a:latin typeface="Comic Sans MS" panose="030F0702030302020204" pitchFamily="66" charset="0"/>
                    <a:ea typeface="굴림" panose="020B0600000101010101" pitchFamily="50" charset="-127"/>
                  </a:rPr>
                  <a:t> coupling vertex</a:t>
                </a:r>
              </a:p>
            </p:txBody>
          </p:sp>
        </mc:Choice>
        <mc:Fallback xmlns="">
          <p:sp>
            <p:nvSpPr>
              <p:cNvPr id="8" name="Text Box 43"/>
              <p:cNvSpPr txBox="1">
                <a:spLocks noRot="1" noChangeAspect="1" noMove="1" noResize="1" noEditPoints="1" noAdjustHandles="1" noChangeArrowheads="1" noChangeShapeType="1" noTextEdit="1"/>
              </p:cNvSpPr>
              <p:nvPr/>
            </p:nvSpPr>
            <p:spPr bwMode="auto">
              <a:xfrm>
                <a:off x="765051" y="355831"/>
                <a:ext cx="7794064" cy="400110"/>
              </a:xfrm>
              <a:prstGeom prst="rect">
                <a:avLst/>
              </a:prstGeom>
              <a:blipFill>
                <a:blip r:embed="rId7"/>
                <a:stretch>
                  <a:fillRect l="-235" t="-7576"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p:graphicFrame>
        <p:nvGraphicFramePr>
          <p:cNvPr id="7" name="Object 19"/>
          <p:cNvGraphicFramePr>
            <a:graphicFrameLocks noChangeAspect="1"/>
          </p:cNvGraphicFramePr>
          <p:nvPr>
            <p:extLst>
              <p:ext uri="{D42A27DB-BD31-4B8C-83A1-F6EECF244321}">
                <p14:modId xmlns:p14="http://schemas.microsoft.com/office/powerpoint/2010/main" val="795416652"/>
              </p:ext>
            </p:extLst>
          </p:nvPr>
        </p:nvGraphicFramePr>
        <p:xfrm>
          <a:off x="6243359" y="5580968"/>
          <a:ext cx="2315756" cy="741586"/>
        </p:xfrm>
        <a:graphic>
          <a:graphicData uri="http://schemas.openxmlformats.org/presentationml/2006/ole">
            <mc:AlternateContent xmlns:mc="http://schemas.openxmlformats.org/markup-compatibility/2006">
              <mc:Choice xmlns:v="urn:schemas-microsoft-com:vml" Requires="v">
                <p:oleObj spid="_x0000_s66964" name="Equation" r:id="rId8" imgW="1104840" imgH="355320" progId="Equation.3">
                  <p:embed/>
                </p:oleObj>
              </mc:Choice>
              <mc:Fallback>
                <p:oleObj name="Equation" r:id="rId8" imgW="1104840" imgH="355320" progId="Equation.3">
                  <p:embed/>
                  <p:pic>
                    <p:nvPicPr>
                      <p:cNvPr id="7" name="Object 19"/>
                      <p:cNvPicPr>
                        <a:picLocks noChangeAspect="1" noChangeArrowheads="1"/>
                      </p:cNvPicPr>
                      <p:nvPr/>
                    </p:nvPicPr>
                    <p:blipFill>
                      <a:blip r:embed="rId9"/>
                      <a:srcRect/>
                      <a:stretch>
                        <a:fillRect/>
                      </a:stretch>
                    </p:blipFill>
                    <p:spPr bwMode="auto">
                      <a:xfrm>
                        <a:off x="6243359" y="5580968"/>
                        <a:ext cx="2315756" cy="741586"/>
                      </a:xfrm>
                      <a:prstGeom prst="rect">
                        <a:avLst/>
                      </a:prstGeom>
                      <a:noFill/>
                      <a:ln>
                        <a:noFill/>
                      </a:ln>
                      <a:effectLst/>
                    </p:spPr>
                  </p:pic>
                </p:oleObj>
              </mc:Fallback>
            </mc:AlternateContent>
          </a:graphicData>
        </a:graphic>
      </p:graphicFrame>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6492" y="1684345"/>
            <a:ext cx="5776092" cy="1749417"/>
          </a:xfrm>
          <a:prstGeom prst="rect">
            <a:avLst/>
          </a:prstGeom>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43305" y="2105140"/>
            <a:ext cx="918029" cy="381478"/>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92155" y="1901836"/>
            <a:ext cx="994229" cy="413142"/>
          </a:xfrm>
          <a:prstGeom prst="rect">
            <a:avLst/>
          </a:prstGeom>
        </p:spPr>
      </p:pic>
      <p:graphicFrame>
        <p:nvGraphicFramePr>
          <p:cNvPr id="15" name="Object 19"/>
          <p:cNvGraphicFramePr>
            <a:graphicFrameLocks noChangeAspect="1"/>
          </p:cNvGraphicFramePr>
          <p:nvPr>
            <p:extLst>
              <p:ext uri="{D42A27DB-BD31-4B8C-83A1-F6EECF244321}">
                <p14:modId xmlns:p14="http://schemas.microsoft.com/office/powerpoint/2010/main" val="3696937876"/>
              </p:ext>
            </p:extLst>
          </p:nvPr>
        </p:nvGraphicFramePr>
        <p:xfrm>
          <a:off x="2494418" y="2384423"/>
          <a:ext cx="419412" cy="463351"/>
        </p:xfrm>
        <a:graphic>
          <a:graphicData uri="http://schemas.openxmlformats.org/presentationml/2006/ole">
            <mc:AlternateContent xmlns:mc="http://schemas.openxmlformats.org/markup-compatibility/2006">
              <mc:Choice xmlns:v="urn:schemas-microsoft-com:vml" Requires="v">
                <p:oleObj spid="_x0000_s66965" name="Equation" r:id="rId13" imgW="164880" imgH="177480" progId="Equation.3">
                  <p:embed/>
                </p:oleObj>
              </mc:Choice>
              <mc:Fallback>
                <p:oleObj name="Equation" r:id="rId13" imgW="164880" imgH="177480" progId="Equation.3">
                  <p:embed/>
                  <p:pic>
                    <p:nvPicPr>
                      <p:cNvPr id="11" name="Object 19"/>
                      <p:cNvPicPr>
                        <a:picLocks noChangeAspect="1" noChangeArrowheads="1"/>
                      </p:cNvPicPr>
                      <p:nvPr/>
                    </p:nvPicPr>
                    <p:blipFill>
                      <a:blip r:embed="rId14"/>
                      <a:srcRect/>
                      <a:stretch>
                        <a:fillRect/>
                      </a:stretch>
                    </p:blipFill>
                    <p:spPr bwMode="auto">
                      <a:xfrm>
                        <a:off x="2494418" y="2384423"/>
                        <a:ext cx="419412" cy="463351"/>
                      </a:xfrm>
                      <a:prstGeom prst="rect">
                        <a:avLst/>
                      </a:prstGeom>
                      <a:noFill/>
                      <a:ln>
                        <a:noFill/>
                      </a:ln>
                      <a:effectLst/>
                    </p:spPr>
                  </p:pic>
                </p:oleObj>
              </mc:Fallback>
            </mc:AlternateContent>
          </a:graphicData>
        </a:graphic>
      </p:graphicFrame>
      <p:graphicFrame>
        <p:nvGraphicFramePr>
          <p:cNvPr id="16" name="Object 19"/>
          <p:cNvGraphicFramePr>
            <a:graphicFrameLocks noChangeAspect="1"/>
          </p:cNvGraphicFramePr>
          <p:nvPr>
            <p:extLst>
              <p:ext uri="{D42A27DB-BD31-4B8C-83A1-F6EECF244321}">
                <p14:modId xmlns:p14="http://schemas.microsoft.com/office/powerpoint/2010/main" val="4177631949"/>
              </p:ext>
            </p:extLst>
          </p:nvPr>
        </p:nvGraphicFramePr>
        <p:xfrm>
          <a:off x="2859400" y="2019893"/>
          <a:ext cx="346756" cy="356058"/>
        </p:xfrm>
        <a:graphic>
          <a:graphicData uri="http://schemas.openxmlformats.org/presentationml/2006/ole">
            <mc:AlternateContent xmlns:mc="http://schemas.openxmlformats.org/markup-compatibility/2006">
              <mc:Choice xmlns:v="urn:schemas-microsoft-com:vml" Requires="v">
                <p:oleObj spid="_x0000_s66966" name="Equation" r:id="rId15" imgW="114120" imgH="114120" progId="Equation.3">
                  <p:embed/>
                </p:oleObj>
              </mc:Choice>
              <mc:Fallback>
                <p:oleObj name="Equation" r:id="rId15" imgW="114120" imgH="114120" progId="Equation.3">
                  <p:embed/>
                  <p:pic>
                    <p:nvPicPr>
                      <p:cNvPr id="15" name="Object 19"/>
                      <p:cNvPicPr>
                        <a:picLocks noChangeAspect="1" noChangeArrowheads="1"/>
                      </p:cNvPicPr>
                      <p:nvPr/>
                    </p:nvPicPr>
                    <p:blipFill>
                      <a:blip r:embed="rId16"/>
                      <a:srcRect/>
                      <a:stretch>
                        <a:fillRect/>
                      </a:stretch>
                    </p:blipFill>
                    <p:spPr bwMode="auto">
                      <a:xfrm>
                        <a:off x="2859400" y="2019893"/>
                        <a:ext cx="346756" cy="356058"/>
                      </a:xfrm>
                      <a:prstGeom prst="rect">
                        <a:avLst/>
                      </a:prstGeom>
                      <a:noFill/>
                      <a:ln>
                        <a:noFill/>
                      </a:ln>
                      <a:effectLst/>
                    </p:spPr>
                  </p:pic>
                </p:oleObj>
              </mc:Fallback>
            </mc:AlternateContent>
          </a:graphicData>
        </a:graphic>
      </p:graphicFrame>
      <p:graphicFrame>
        <p:nvGraphicFramePr>
          <p:cNvPr id="17" name="Object 19"/>
          <p:cNvGraphicFramePr>
            <a:graphicFrameLocks noChangeAspect="1"/>
          </p:cNvGraphicFramePr>
          <p:nvPr>
            <p:extLst>
              <p:ext uri="{D42A27DB-BD31-4B8C-83A1-F6EECF244321}">
                <p14:modId xmlns:p14="http://schemas.microsoft.com/office/powerpoint/2010/main" val="2206023757"/>
              </p:ext>
            </p:extLst>
          </p:nvPr>
        </p:nvGraphicFramePr>
        <p:xfrm>
          <a:off x="6260867" y="1807934"/>
          <a:ext cx="346756" cy="356058"/>
        </p:xfrm>
        <a:graphic>
          <a:graphicData uri="http://schemas.openxmlformats.org/presentationml/2006/ole">
            <mc:AlternateContent xmlns:mc="http://schemas.openxmlformats.org/markup-compatibility/2006">
              <mc:Choice xmlns:v="urn:schemas-microsoft-com:vml" Requires="v">
                <p:oleObj spid="_x0000_s66967" name="Equation" r:id="rId17" imgW="114120" imgH="114120" progId="Equation.3">
                  <p:embed/>
                </p:oleObj>
              </mc:Choice>
              <mc:Fallback>
                <p:oleObj name="Equation" r:id="rId17" imgW="114120" imgH="114120" progId="Equation.3">
                  <p:embed/>
                  <p:pic>
                    <p:nvPicPr>
                      <p:cNvPr id="16" name="Object 19"/>
                      <p:cNvPicPr>
                        <a:picLocks noChangeAspect="1" noChangeArrowheads="1"/>
                      </p:cNvPicPr>
                      <p:nvPr/>
                    </p:nvPicPr>
                    <p:blipFill>
                      <a:blip r:embed="rId18"/>
                      <a:srcRect/>
                      <a:stretch>
                        <a:fillRect/>
                      </a:stretch>
                    </p:blipFill>
                    <p:spPr bwMode="auto">
                      <a:xfrm>
                        <a:off x="6260867" y="1807934"/>
                        <a:ext cx="346756" cy="356058"/>
                      </a:xfrm>
                      <a:prstGeom prst="rect">
                        <a:avLst/>
                      </a:prstGeom>
                      <a:noFill/>
                      <a:ln>
                        <a:noFill/>
                      </a:ln>
                      <a:effectLst/>
                    </p:spPr>
                  </p:pic>
                </p:oleObj>
              </mc:Fallback>
            </mc:AlternateContent>
          </a:graphicData>
        </a:graphic>
      </p:graphicFrame>
      <p:graphicFrame>
        <p:nvGraphicFramePr>
          <p:cNvPr id="18" name="Object 19"/>
          <p:cNvGraphicFramePr>
            <a:graphicFrameLocks noChangeAspect="1"/>
          </p:cNvGraphicFramePr>
          <p:nvPr>
            <p:extLst>
              <p:ext uri="{D42A27DB-BD31-4B8C-83A1-F6EECF244321}">
                <p14:modId xmlns:p14="http://schemas.microsoft.com/office/powerpoint/2010/main" val="3232322524"/>
              </p:ext>
            </p:extLst>
          </p:nvPr>
        </p:nvGraphicFramePr>
        <p:xfrm>
          <a:off x="2083008" y="3354049"/>
          <a:ext cx="715963" cy="401638"/>
        </p:xfrm>
        <a:graphic>
          <a:graphicData uri="http://schemas.openxmlformats.org/presentationml/2006/ole">
            <mc:AlternateContent xmlns:mc="http://schemas.openxmlformats.org/markup-compatibility/2006">
              <mc:Choice xmlns:v="urn:schemas-microsoft-com:vml" Requires="v">
                <p:oleObj spid="_x0000_s66968" name="Equation" r:id="rId19" imgW="291960" imgH="164880" progId="Equation.3">
                  <p:embed/>
                </p:oleObj>
              </mc:Choice>
              <mc:Fallback>
                <p:oleObj name="Equation" r:id="rId19" imgW="291960" imgH="164880" progId="Equation.3">
                  <p:embed/>
                  <p:pic>
                    <p:nvPicPr>
                      <p:cNvPr id="12" name="Object 19"/>
                      <p:cNvPicPr>
                        <a:picLocks noChangeAspect="1" noChangeArrowheads="1"/>
                      </p:cNvPicPr>
                      <p:nvPr/>
                    </p:nvPicPr>
                    <p:blipFill>
                      <a:blip r:embed="rId20"/>
                      <a:srcRect/>
                      <a:stretch>
                        <a:fillRect/>
                      </a:stretch>
                    </p:blipFill>
                    <p:spPr bwMode="auto">
                      <a:xfrm>
                        <a:off x="2083008" y="3354049"/>
                        <a:ext cx="715963" cy="401638"/>
                      </a:xfrm>
                      <a:prstGeom prst="rect">
                        <a:avLst/>
                      </a:prstGeom>
                      <a:noFill/>
                      <a:ln>
                        <a:noFill/>
                      </a:ln>
                      <a:effectLst/>
                    </p:spPr>
                  </p:pic>
                </p:oleObj>
              </mc:Fallback>
            </mc:AlternateContent>
          </a:graphicData>
        </a:graphic>
      </p:graphicFrame>
      <p:graphicFrame>
        <p:nvGraphicFramePr>
          <p:cNvPr id="19" name="Object 19"/>
          <p:cNvGraphicFramePr>
            <a:graphicFrameLocks noChangeAspect="1"/>
          </p:cNvGraphicFramePr>
          <p:nvPr>
            <p:extLst>
              <p:ext uri="{D42A27DB-BD31-4B8C-83A1-F6EECF244321}">
                <p14:modId xmlns:p14="http://schemas.microsoft.com/office/powerpoint/2010/main" val="770157598"/>
              </p:ext>
            </p:extLst>
          </p:nvPr>
        </p:nvGraphicFramePr>
        <p:xfrm>
          <a:off x="1947354" y="1435786"/>
          <a:ext cx="1430337" cy="557212"/>
        </p:xfrm>
        <a:graphic>
          <a:graphicData uri="http://schemas.openxmlformats.org/presentationml/2006/ole">
            <mc:AlternateContent xmlns:mc="http://schemas.openxmlformats.org/markup-compatibility/2006">
              <mc:Choice xmlns:v="urn:schemas-microsoft-com:vml" Requires="v">
                <p:oleObj spid="_x0000_s66969" name="Equation" r:id="rId21" imgW="583920" imgH="228600" progId="Equation.3">
                  <p:embed/>
                </p:oleObj>
              </mc:Choice>
              <mc:Fallback>
                <p:oleObj name="Equation" r:id="rId21" imgW="583920" imgH="228600" progId="Equation.3">
                  <p:embed/>
                  <p:pic>
                    <p:nvPicPr>
                      <p:cNvPr id="12" name="Object 19"/>
                      <p:cNvPicPr>
                        <a:picLocks noChangeAspect="1" noChangeArrowheads="1"/>
                      </p:cNvPicPr>
                      <p:nvPr/>
                    </p:nvPicPr>
                    <p:blipFill>
                      <a:blip r:embed="rId22"/>
                      <a:srcRect/>
                      <a:stretch>
                        <a:fillRect/>
                      </a:stretch>
                    </p:blipFill>
                    <p:spPr bwMode="auto">
                      <a:xfrm>
                        <a:off x="1947354" y="1435786"/>
                        <a:ext cx="1430337" cy="55721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2" name="Text Box 43"/>
              <p:cNvSpPr txBox="1">
                <a:spLocks noChangeArrowheads="1"/>
              </p:cNvSpPr>
              <p:nvPr/>
            </p:nvSpPr>
            <p:spPr bwMode="auto">
              <a:xfrm>
                <a:off x="765051" y="797095"/>
                <a:ext cx="7794064" cy="40011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l"/>
                </a:pP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GPDs for nucleon axial form factor at </a:t>
                </a:r>
                <a14:m>
                  <m:oMath xmlns:m="http://schemas.openxmlformats.org/officeDocument/2006/math">
                    <m:r>
                      <a:rPr lang="ko-KR" altLang="en-US" sz="2000" i="1" smtClean="0">
                        <a:solidFill>
                          <a:schemeClr val="bg2">
                            <a:lumMod val="60000"/>
                            <a:lumOff val="40000"/>
                          </a:schemeClr>
                        </a:solidFill>
                        <a:latin typeface="Cambria Math" panose="02040503050406030204" pitchFamily="18" charset="0"/>
                        <a:ea typeface="굴림" panose="020B0600000101010101" pitchFamily="50" charset="-127"/>
                      </a:rPr>
                      <m:t>𝜋</m:t>
                    </m:r>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𝑁𝑁</m:t>
                    </m:r>
                  </m:oMath>
                </a14:m>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 vertex</a:t>
                </a:r>
                <a:endParaRPr lang="en-US" altLang="ko-KR" sz="2000" i="1" dirty="0">
                  <a:solidFill>
                    <a:schemeClr val="bg2">
                      <a:lumMod val="60000"/>
                      <a:lumOff val="40000"/>
                    </a:schemeClr>
                  </a:solidFill>
                  <a:latin typeface="Comic Sans MS" panose="030F0702030302020204" pitchFamily="66" charset="0"/>
                  <a:ea typeface="굴림" panose="020B0600000101010101" pitchFamily="50" charset="-127"/>
                </a:endParaRPr>
              </a:p>
            </p:txBody>
          </p:sp>
        </mc:Choice>
        <mc:Fallback xmlns="">
          <p:sp>
            <p:nvSpPr>
              <p:cNvPr id="22" name="Text Box 43"/>
              <p:cNvSpPr txBox="1">
                <a:spLocks noRot="1" noChangeAspect="1" noMove="1" noResize="1" noEditPoints="1" noAdjustHandles="1" noChangeArrowheads="1" noChangeShapeType="1" noTextEdit="1"/>
              </p:cNvSpPr>
              <p:nvPr/>
            </p:nvSpPr>
            <p:spPr bwMode="auto">
              <a:xfrm>
                <a:off x="765051" y="797095"/>
                <a:ext cx="7794064" cy="400110"/>
              </a:xfrm>
              <a:prstGeom prst="rect">
                <a:avLst/>
              </a:prstGeom>
              <a:blipFill>
                <a:blip r:embed="rId23"/>
                <a:stretch>
                  <a:fillRect l="-235" t="-9231" b="-276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p:graphicFrame>
        <p:nvGraphicFramePr>
          <p:cNvPr id="23" name="Object 19"/>
          <p:cNvGraphicFramePr>
            <a:graphicFrameLocks noChangeAspect="1"/>
          </p:cNvGraphicFramePr>
          <p:nvPr>
            <p:extLst>
              <p:ext uri="{D42A27DB-BD31-4B8C-83A1-F6EECF244321}">
                <p14:modId xmlns:p14="http://schemas.microsoft.com/office/powerpoint/2010/main" val="712495971"/>
              </p:ext>
            </p:extLst>
          </p:nvPr>
        </p:nvGraphicFramePr>
        <p:xfrm>
          <a:off x="4912873" y="4691165"/>
          <a:ext cx="4203419" cy="404314"/>
        </p:xfrm>
        <a:graphic>
          <a:graphicData uri="http://schemas.openxmlformats.org/presentationml/2006/ole">
            <mc:AlternateContent xmlns:mc="http://schemas.openxmlformats.org/markup-compatibility/2006">
              <mc:Choice xmlns:v="urn:schemas-microsoft-com:vml" Requires="v">
                <p:oleObj spid="_x0000_s66970" name="Equation" r:id="rId24" imgW="1854000" imgH="177480" progId="Equation.3">
                  <p:embed/>
                </p:oleObj>
              </mc:Choice>
              <mc:Fallback>
                <p:oleObj name="Equation" r:id="rId24" imgW="1854000" imgH="177480" progId="Equation.3">
                  <p:embed/>
                  <p:pic>
                    <p:nvPicPr>
                      <p:cNvPr id="14" name="Object 19"/>
                      <p:cNvPicPr>
                        <a:picLocks noChangeAspect="1" noChangeArrowheads="1"/>
                      </p:cNvPicPr>
                      <p:nvPr/>
                    </p:nvPicPr>
                    <p:blipFill>
                      <a:blip r:embed="rId25"/>
                      <a:srcRect/>
                      <a:stretch>
                        <a:fillRect/>
                      </a:stretch>
                    </p:blipFill>
                    <p:spPr bwMode="auto">
                      <a:xfrm>
                        <a:off x="4912873" y="4691165"/>
                        <a:ext cx="4203419" cy="404314"/>
                      </a:xfrm>
                      <a:prstGeom prst="rect">
                        <a:avLst/>
                      </a:prstGeom>
                      <a:solidFill>
                        <a:srgbClr val="FFFF00">
                          <a:alpha val="23000"/>
                        </a:srgbClr>
                      </a:solidFill>
                      <a:ln>
                        <a:noFill/>
                      </a:ln>
                      <a:effectLst/>
                    </p:spPr>
                  </p:pic>
                </p:oleObj>
              </mc:Fallback>
            </mc:AlternateContent>
          </a:graphicData>
        </a:graphic>
      </p:graphicFrame>
      <p:cxnSp>
        <p:nvCxnSpPr>
          <p:cNvPr id="24" name="Curved Connector 23"/>
          <p:cNvCxnSpPr/>
          <p:nvPr/>
        </p:nvCxnSpPr>
        <p:spPr bwMode="auto">
          <a:xfrm rot="16200000" flipV="1">
            <a:off x="2299813" y="3312372"/>
            <a:ext cx="282356" cy="1"/>
          </a:xfrm>
          <a:prstGeom prst="curvedConnector3">
            <a:avLst>
              <a:gd name="adj1" fmla="val 50000"/>
            </a:avLst>
          </a:prstGeom>
          <a:noFill/>
          <a:ln w="571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Curved Connector 24"/>
          <p:cNvCxnSpPr/>
          <p:nvPr/>
        </p:nvCxnSpPr>
        <p:spPr bwMode="auto">
          <a:xfrm rot="5400000">
            <a:off x="2337643" y="2108343"/>
            <a:ext cx="248607" cy="3846"/>
          </a:xfrm>
          <a:prstGeom prst="curvedConnector3">
            <a:avLst>
              <a:gd name="adj1" fmla="val 50000"/>
            </a:avLst>
          </a:prstGeom>
          <a:noFill/>
          <a:ln w="571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aphicFrame>
        <p:nvGraphicFramePr>
          <p:cNvPr id="26" name="Object 19"/>
          <p:cNvGraphicFramePr>
            <a:graphicFrameLocks noChangeAspect="1"/>
          </p:cNvGraphicFramePr>
          <p:nvPr>
            <p:extLst>
              <p:ext uri="{D42A27DB-BD31-4B8C-83A1-F6EECF244321}">
                <p14:modId xmlns:p14="http://schemas.microsoft.com/office/powerpoint/2010/main" val="1964730760"/>
              </p:ext>
            </p:extLst>
          </p:nvPr>
        </p:nvGraphicFramePr>
        <p:xfrm>
          <a:off x="862947" y="5580968"/>
          <a:ext cx="3615003" cy="1126608"/>
        </p:xfrm>
        <a:graphic>
          <a:graphicData uri="http://schemas.openxmlformats.org/presentationml/2006/ole">
            <mc:AlternateContent xmlns:mc="http://schemas.openxmlformats.org/markup-compatibility/2006">
              <mc:Choice xmlns:v="urn:schemas-microsoft-com:vml" Requires="v">
                <p:oleObj spid="_x0000_s66971" name="Equation" r:id="rId26" imgW="1663560" imgH="520560" progId="Equation.3">
                  <p:embed/>
                </p:oleObj>
              </mc:Choice>
              <mc:Fallback>
                <p:oleObj name="Equation" r:id="rId26" imgW="1663560" imgH="520560" progId="Equation.3">
                  <p:embed/>
                  <p:pic>
                    <p:nvPicPr>
                      <p:cNvPr id="13" name="Object 19"/>
                      <p:cNvPicPr>
                        <a:picLocks noChangeAspect="1" noChangeArrowheads="1"/>
                      </p:cNvPicPr>
                      <p:nvPr/>
                    </p:nvPicPr>
                    <p:blipFill>
                      <a:blip r:embed="rId27"/>
                      <a:srcRect/>
                      <a:stretch>
                        <a:fillRect/>
                      </a:stretch>
                    </p:blipFill>
                    <p:spPr bwMode="auto">
                      <a:xfrm>
                        <a:off x="862947" y="5580968"/>
                        <a:ext cx="3615003" cy="1126608"/>
                      </a:xfrm>
                      <a:prstGeom prst="rect">
                        <a:avLst/>
                      </a:prstGeom>
                      <a:noFill/>
                      <a:ln>
                        <a:noFill/>
                      </a:ln>
                      <a:effectLst/>
                    </p:spPr>
                  </p:pic>
                </p:oleObj>
              </mc:Fallback>
            </mc:AlternateContent>
          </a:graphicData>
        </a:graphic>
      </p:graphicFrame>
      <p:sp>
        <p:nvSpPr>
          <p:cNvPr id="20" name="Text Box 43"/>
          <p:cNvSpPr txBox="1">
            <a:spLocks noChangeArrowheads="1"/>
          </p:cNvSpPr>
          <p:nvPr/>
        </p:nvSpPr>
        <p:spPr bwMode="auto">
          <a:xfrm>
            <a:off x="765051" y="3782122"/>
            <a:ext cx="77940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400" i="1" dirty="0" smtClean="0">
                <a:solidFill>
                  <a:srgbClr val="FF0000"/>
                </a:solidFill>
                <a:latin typeface="Calibri" panose="020F0502020204030204" pitchFamily="34" charset="0"/>
                <a:ea typeface="굴림" panose="020B0600000101010101" pitchFamily="50" charset="-127"/>
                <a:cs typeface="Calibri" panose="020F0502020204030204" pitchFamily="34" charset="0"/>
              </a:rPr>
              <a:t>1. t-ch. Regge model      </a:t>
            </a:r>
            <a:endParaRPr lang="en-US" altLang="ko-KR" sz="2400" i="1" dirty="0">
              <a:solidFill>
                <a:srgbClr val="FF0000"/>
              </a:solidFill>
              <a:latin typeface="Calibri" panose="020F0502020204030204" pitchFamily="34" charset="0"/>
              <a:ea typeface="굴림" panose="020B0600000101010101" pitchFamily="50" charset="-127"/>
              <a:cs typeface="Calibri" panose="020F0502020204030204" pitchFamily="34" charset="0"/>
            </a:endParaRPr>
          </a:p>
        </p:txBody>
      </p:sp>
      <p:sp>
        <p:nvSpPr>
          <p:cNvPr id="21" name="Text Box 43"/>
          <p:cNvSpPr txBox="1">
            <a:spLocks noChangeArrowheads="1"/>
          </p:cNvSpPr>
          <p:nvPr/>
        </p:nvSpPr>
        <p:spPr bwMode="auto">
          <a:xfrm>
            <a:off x="765051" y="4184276"/>
            <a:ext cx="7794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1600" i="1" dirty="0" smtClean="0">
                <a:solidFill>
                  <a:schemeClr val="bg2">
                    <a:lumMod val="60000"/>
                    <a:lumOff val="40000"/>
                  </a:schemeClr>
                </a:solidFill>
                <a:latin typeface="Comic Sans MS" panose="030F0702030302020204" pitchFamily="66" charset="0"/>
                <a:ea typeface="굴림" panose="020B0600000101010101" pitchFamily="50" charset="-127"/>
              </a:rPr>
              <a:t>                           </a:t>
            </a:r>
            <a:r>
              <a:rPr lang="en-US" altLang="ko-KR" sz="1600" i="1" dirty="0" smtClean="0">
                <a:latin typeface="Calibri" panose="020F0502020204030204" pitchFamily="34" charset="0"/>
                <a:ea typeface="굴림" panose="020B0600000101010101" pitchFamily="50" charset="-127"/>
                <a:cs typeface="Calibri" panose="020F0502020204030204" pitchFamily="34" charset="0"/>
              </a:rPr>
              <a:t>B. -G. Yu, T. K. Choi, K.-J. Kong, JPG 46, 075005 (2019)      </a:t>
            </a:r>
            <a:endParaRPr lang="en-US" altLang="ko-KR" sz="1600" i="1" dirty="0">
              <a:latin typeface="Calibri" panose="020F0502020204030204" pitchFamily="34" charset="0"/>
              <a:ea typeface="굴림" panose="020B0600000101010101" pitchFamily="50" charset="-127"/>
              <a:cs typeface="Calibri" panose="020F0502020204030204" pitchFamily="34" charset="0"/>
            </a:endParaRPr>
          </a:p>
        </p:txBody>
      </p:sp>
      <mc:AlternateContent xmlns:mc="http://schemas.openxmlformats.org/markup-compatibility/2006" xmlns:a14="http://schemas.microsoft.com/office/drawing/2010/main">
        <mc:Choice Requires="a14">
          <p:sp>
            <p:nvSpPr>
              <p:cNvPr id="27" name="Text Box 43"/>
              <p:cNvSpPr txBox="1">
                <a:spLocks noChangeArrowheads="1"/>
              </p:cNvSpPr>
              <p:nvPr/>
            </p:nvSpPr>
            <p:spPr bwMode="auto">
              <a:xfrm>
                <a:off x="765051" y="5172174"/>
                <a:ext cx="7794064" cy="40011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a:t>
                </a:r>
                <a14:m>
                  <m:oMath xmlns:m="http://schemas.openxmlformats.org/officeDocument/2006/math">
                    <m:sSup>
                      <m:sSupPr>
                        <m:ctrlPr>
                          <a:rPr lang="en-US" altLang="ko-KR" sz="2000" i="1" smtClean="0">
                            <a:solidFill>
                              <a:schemeClr val="bg2">
                                <a:lumMod val="60000"/>
                                <a:lumOff val="40000"/>
                              </a:schemeClr>
                            </a:solidFill>
                            <a:latin typeface="Cambria Math" panose="02040503050406030204" pitchFamily="18" charset="0"/>
                            <a:ea typeface="굴림" panose="020B0600000101010101" pitchFamily="50" charset="-127"/>
                          </a:rPr>
                        </m:ctrlPr>
                      </m:sSupPr>
                      <m:e>
                        <m:r>
                          <m:rPr>
                            <m:sty m:val="p"/>
                          </m:rPr>
                          <a:rPr lang="ko-KR" altLang="en-US" sz="2000" i="0" smtClean="0">
                            <a:solidFill>
                              <a:schemeClr val="bg2">
                                <a:lumMod val="60000"/>
                                <a:lumOff val="40000"/>
                              </a:schemeClr>
                            </a:solidFill>
                            <a:latin typeface="Cambria Math" panose="02040503050406030204" pitchFamily="18" charset="0"/>
                            <a:ea typeface="굴림" panose="020B0600000101010101" pitchFamily="50" charset="-127"/>
                          </a:rPr>
                          <m:t>γ</m:t>
                        </m:r>
                      </m:e>
                      <m:sup>
                        <m:r>
                          <a:rPr lang="en-US" altLang="ko-KR" sz="2000" b="0" i="0" smtClean="0">
                            <a:solidFill>
                              <a:schemeClr val="bg2">
                                <a:lumMod val="60000"/>
                                <a:lumOff val="40000"/>
                              </a:schemeClr>
                            </a:solidFill>
                            <a:latin typeface="Cambria Math" panose="02040503050406030204" pitchFamily="18" charset="0"/>
                            <a:ea typeface="굴림" panose="020B0600000101010101" pitchFamily="50" charset="-127"/>
                          </a:rPr>
                          <m:t>∗</m:t>
                        </m:r>
                      </m:sup>
                    </m:sSup>
                    <m:r>
                      <m:rPr>
                        <m:sty m:val="p"/>
                      </m:rPr>
                      <a:rPr lang="ko-KR" altLang="en-US" sz="2000" i="0" smtClean="0">
                        <a:solidFill>
                          <a:schemeClr val="bg2">
                            <a:lumMod val="60000"/>
                            <a:lumOff val="40000"/>
                          </a:schemeClr>
                        </a:solidFill>
                        <a:latin typeface="Cambria Math" panose="02040503050406030204" pitchFamily="18" charset="0"/>
                        <a:ea typeface="굴림" panose="020B0600000101010101" pitchFamily="50" charset="-127"/>
                      </a:rPr>
                      <m:t>πω</m:t>
                    </m:r>
                  </m:oMath>
                </a14:m>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transition FF    </a:t>
                </a:r>
                <a:endPar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mc:Choice>
        <mc:Fallback xmlns="">
          <p:sp>
            <p:nvSpPr>
              <p:cNvPr id="27" name="Text Box 43"/>
              <p:cNvSpPr txBox="1">
                <a:spLocks noRot="1" noChangeAspect="1" noMove="1" noResize="1" noEditPoints="1" noAdjustHandles="1" noChangeArrowheads="1" noChangeShapeType="1" noTextEdit="1"/>
              </p:cNvSpPr>
              <p:nvPr/>
            </p:nvSpPr>
            <p:spPr bwMode="auto">
              <a:xfrm>
                <a:off x="765051" y="5172174"/>
                <a:ext cx="7794064" cy="400110"/>
              </a:xfrm>
              <a:prstGeom prst="rect">
                <a:avLst/>
              </a:prstGeom>
              <a:blipFill>
                <a:blip r:embed="rId28"/>
                <a:stretch>
                  <a:fillRect l="-861" t="-7576"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8" name="Text Box 43"/>
              <p:cNvSpPr txBox="1">
                <a:spLocks noChangeArrowheads="1"/>
              </p:cNvSpPr>
              <p:nvPr/>
            </p:nvSpPr>
            <p:spPr bwMode="auto">
              <a:xfrm>
                <a:off x="4206526" y="6114816"/>
                <a:ext cx="2050883" cy="33855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14:m>
                  <m:oMathPara xmlns:m="http://schemas.openxmlformats.org/officeDocument/2006/math">
                    <m:oMathParaPr>
                      <m:jc m:val="centerGroup"/>
                    </m:oMathParaPr>
                    <m:oMath xmlns:m="http://schemas.openxmlformats.org/officeDocument/2006/math">
                      <m:sSub>
                        <m:sSubPr>
                          <m:ctrlPr>
                            <a:rPr lang="en-US" altLang="ko-KR" sz="1600" i="1" smtClean="0">
                              <a:solidFill>
                                <a:srgbClr val="FF0000"/>
                              </a:solidFill>
                              <a:latin typeface="Cambria Math" panose="02040503050406030204" pitchFamily="18" charset="0"/>
                              <a:ea typeface="굴림" panose="020B0600000101010101" pitchFamily="50" charset="-127"/>
                            </a:rPr>
                          </m:ctrlPr>
                        </m:sSubPr>
                        <m:e>
                          <m:r>
                            <a:rPr lang="ko-KR" altLang="en-US" sz="1600" i="1" smtClean="0">
                              <a:solidFill>
                                <a:srgbClr val="FF0000"/>
                              </a:solidFill>
                              <a:latin typeface="Cambria Math" panose="02040503050406030204" pitchFamily="18" charset="0"/>
                              <a:ea typeface="굴림" panose="020B0600000101010101" pitchFamily="50" charset="-127"/>
                            </a:rPr>
                            <m:t>𝛼</m:t>
                          </m:r>
                        </m:e>
                        <m:sub>
                          <m:r>
                            <a:rPr lang="ko-KR" altLang="en-US" sz="1600" i="1" smtClean="0">
                              <a:solidFill>
                                <a:srgbClr val="FF0000"/>
                              </a:solidFill>
                              <a:latin typeface="Cambria Math" panose="02040503050406030204" pitchFamily="18" charset="0"/>
                              <a:ea typeface="굴림" panose="020B0600000101010101" pitchFamily="50" charset="-127"/>
                            </a:rPr>
                            <m:t>𝜋</m:t>
                          </m:r>
                        </m:sub>
                      </m:sSub>
                      <m:r>
                        <a:rPr lang="en-US" altLang="ko-KR" sz="1600" b="0" i="1" smtClean="0">
                          <a:solidFill>
                            <a:srgbClr val="FF0000"/>
                          </a:solidFill>
                          <a:latin typeface="Cambria Math" panose="02040503050406030204" pitchFamily="18" charset="0"/>
                          <a:ea typeface="굴림" panose="020B0600000101010101" pitchFamily="50" charset="-127"/>
                        </a:rPr>
                        <m:t>(−</m:t>
                      </m:r>
                      <m:r>
                        <a:rPr lang="en-US" altLang="ko-KR" sz="1600" b="0" i="1" smtClean="0">
                          <a:solidFill>
                            <a:srgbClr val="FF0000"/>
                          </a:solidFill>
                          <a:latin typeface="Cambria Math" panose="02040503050406030204" pitchFamily="18" charset="0"/>
                          <a:ea typeface="Cambria Math" panose="02040503050406030204" pitchFamily="18" charset="0"/>
                        </a:rPr>
                        <m:t>∞</m:t>
                      </m:r>
                      <m:r>
                        <a:rPr lang="en-US" altLang="ko-KR" sz="1600" b="0" i="1" smtClean="0">
                          <a:solidFill>
                            <a:srgbClr val="FF0000"/>
                          </a:solidFill>
                          <a:latin typeface="Cambria Math" panose="02040503050406030204" pitchFamily="18" charset="0"/>
                          <a:ea typeface="굴림" panose="020B0600000101010101" pitchFamily="50" charset="-127"/>
                        </a:rPr>
                        <m:t>)</m:t>
                      </m:r>
                      <m:r>
                        <a:rPr lang="en-US" altLang="ko-KR" sz="1600" i="1" smtClean="0">
                          <a:solidFill>
                            <a:srgbClr val="FF0000"/>
                          </a:solidFill>
                          <a:latin typeface="Cambria Math" panose="02040503050406030204" pitchFamily="18" charset="0"/>
                          <a:ea typeface="Cambria Math" panose="02040503050406030204" pitchFamily="18" charset="0"/>
                        </a:rPr>
                        <m:t>→</m:t>
                      </m:r>
                      <m:r>
                        <a:rPr lang="en-US" altLang="ko-KR" sz="1600" b="0" i="1" smtClean="0">
                          <a:solidFill>
                            <a:srgbClr val="FF0000"/>
                          </a:solidFill>
                          <a:latin typeface="Cambria Math" panose="02040503050406030204" pitchFamily="18" charset="0"/>
                          <a:ea typeface="Cambria Math" panose="02040503050406030204" pitchFamily="18" charset="0"/>
                        </a:rPr>
                        <m:t>−1</m:t>
                      </m:r>
                    </m:oMath>
                  </m:oMathPara>
                </a14:m>
                <a:endParaRPr lang="en-US" altLang="ko-KR" sz="1600" i="1" dirty="0">
                  <a:solidFill>
                    <a:srgbClr val="FF0000"/>
                  </a:solidFill>
                  <a:latin typeface="Comic Sans MS" panose="030F0702030302020204" pitchFamily="66" charset="0"/>
                  <a:ea typeface="굴림" panose="020B0600000101010101" pitchFamily="50" charset="-127"/>
                </a:endParaRPr>
              </a:p>
            </p:txBody>
          </p:sp>
        </mc:Choice>
        <mc:Fallback xmlns="">
          <p:sp>
            <p:nvSpPr>
              <p:cNvPr id="28" name="Text Box 43"/>
              <p:cNvSpPr txBox="1">
                <a:spLocks noRot="1" noChangeAspect="1" noMove="1" noResize="1" noEditPoints="1" noAdjustHandles="1" noChangeArrowheads="1" noChangeShapeType="1" noTextEdit="1"/>
              </p:cNvSpPr>
              <p:nvPr/>
            </p:nvSpPr>
            <p:spPr bwMode="auto">
              <a:xfrm>
                <a:off x="4206526" y="6114816"/>
                <a:ext cx="2050883" cy="338554"/>
              </a:xfrm>
              <a:prstGeom prst="rect">
                <a:avLst/>
              </a:prstGeom>
              <a:blipFill>
                <a:blip r:embed="rId29"/>
                <a:stretch>
                  <a:fillRect b="-107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p:spTree>
    <p:extLst>
      <p:ext uri="{BB962C8B-B14F-4D97-AF65-F5344CB8AC3E}">
        <p14:creationId xmlns:p14="http://schemas.microsoft.com/office/powerpoint/2010/main" val="2789836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24870" y="412880"/>
                <a:ext cx="8072581" cy="556935"/>
              </a:xfrm>
            </p:spPr>
            <p:txBody>
              <a:bodyPr/>
              <a:lstStyle/>
              <a:p>
                <a:r>
                  <a:rPr lang="en-US" altLang="ko-KR" sz="2800" dirty="0" smtClean="0">
                    <a:solidFill>
                      <a:schemeClr val="bg2">
                        <a:lumMod val="60000"/>
                        <a:lumOff val="40000"/>
                      </a:schemeClr>
                    </a:solidFill>
                  </a:rPr>
                  <a:t> </a:t>
                </a:r>
                <a:r>
                  <a:rPr lang="en-US" altLang="ko-KR" sz="2400" i="1" dirty="0" smtClean="0">
                    <a:solidFill>
                      <a:srgbClr val="FF0000"/>
                    </a:solidFill>
                    <a:latin typeface="Calibri" panose="020F0502020204030204" pitchFamily="34" charset="0"/>
                    <a:ea typeface="굴림" panose="020B0600000101010101" pitchFamily="50" charset="-127"/>
                    <a:cs typeface="Calibri" panose="020F0502020204030204" pitchFamily="34" charset="0"/>
                  </a:rPr>
                  <a:t>2. GPDs for nucleon axial form factor at </a:t>
                </a:r>
                <a14:m>
                  <m:oMath xmlns:m="http://schemas.openxmlformats.org/officeDocument/2006/math">
                    <m:sSup>
                      <m:sSupPr>
                        <m:ctrlPr>
                          <a:rPr lang="en-US" altLang="ko-KR" sz="2400" i="1" smtClean="0">
                            <a:solidFill>
                              <a:schemeClr val="tx1"/>
                            </a:solidFill>
                            <a:latin typeface="Cambria Math" panose="02040503050406030204" pitchFamily="18" charset="0"/>
                          </a:rPr>
                        </m:ctrlPr>
                      </m:sSupPr>
                      <m:e>
                        <m:r>
                          <a:rPr lang="ko-KR" altLang="en-US" sz="2400" i="1" smtClean="0">
                            <a:solidFill>
                              <a:schemeClr val="tx1"/>
                            </a:solidFill>
                            <a:latin typeface="Cambria Math" panose="02040503050406030204" pitchFamily="18" charset="0"/>
                          </a:rPr>
                          <m:t>𝜋</m:t>
                        </m:r>
                      </m:e>
                      <m:sup>
                        <m:r>
                          <a:rPr lang="en-US" altLang="ko-KR" sz="2400" b="0" i="1" smtClean="0">
                            <a:solidFill>
                              <a:schemeClr val="tx1"/>
                            </a:solidFill>
                            <a:latin typeface="Cambria Math" panose="02040503050406030204" pitchFamily="18" charset="0"/>
                          </a:rPr>
                          <m:t>0</m:t>
                        </m:r>
                      </m:sup>
                    </m:sSup>
                    <m:r>
                      <a:rPr lang="en-US" altLang="ko-KR" sz="2400" b="0" i="1" smtClean="0">
                        <a:solidFill>
                          <a:schemeClr val="tx1"/>
                        </a:solidFill>
                        <a:latin typeface="Cambria Math" panose="02040503050406030204" pitchFamily="18" charset="0"/>
                      </a:rPr>
                      <m:t>𝑝𝑝</m:t>
                    </m:r>
                  </m:oMath>
                </a14:m>
                <a:r>
                  <a:rPr lang="ko-KR" altLang="en-US" sz="2400" dirty="0" smtClean="0">
                    <a:solidFill>
                      <a:schemeClr val="tx1"/>
                    </a:solidFill>
                    <a:latin typeface="Calibri" panose="020F0502020204030204" pitchFamily="34" charset="0"/>
                    <a:cs typeface="Calibri" panose="020F0502020204030204" pitchFamily="34" charset="0"/>
                  </a:rPr>
                  <a:t> </a:t>
                </a:r>
                <a:r>
                  <a:rPr lang="en-US" altLang="ko-KR" sz="2400" i="1" dirty="0" smtClean="0">
                    <a:solidFill>
                      <a:srgbClr val="FF0000"/>
                    </a:solidFill>
                    <a:latin typeface="Calibri" panose="020F0502020204030204" pitchFamily="34" charset="0"/>
                    <a:ea typeface="굴림" panose="020B0600000101010101" pitchFamily="50" charset="-127"/>
                    <a:cs typeface="Calibri" panose="020F0502020204030204" pitchFamily="34" charset="0"/>
                  </a:rPr>
                  <a:t>vertex</a:t>
                </a:r>
                <a:endParaRPr lang="ko-KR" altLang="en-US" sz="2400" dirty="0">
                  <a:solidFill>
                    <a:schemeClr val="tx1"/>
                  </a:solidFill>
                  <a:latin typeface="Calibri" panose="020F0502020204030204" pitchFamily="34" charset="0"/>
                  <a:cs typeface="Calibri" panose="020F0502020204030204"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24870" y="412880"/>
                <a:ext cx="8072581" cy="556935"/>
              </a:xfrm>
              <a:blipFill>
                <a:blip r:embed="rId3"/>
                <a:stretch>
                  <a:fillRect b="-25275"/>
                </a:stretch>
              </a:blipFill>
            </p:spPr>
            <p:txBody>
              <a:bodyPr/>
              <a:lstStyle/>
              <a:p>
                <a:r>
                  <a:rPr lang="ko-KR" altLang="en-US">
                    <a:noFill/>
                  </a:rPr>
                  <a:t> </a:t>
                </a:r>
              </a:p>
            </p:txBody>
          </p:sp>
        </mc:Fallback>
      </mc:AlternateContent>
      <p:graphicFrame>
        <p:nvGraphicFramePr>
          <p:cNvPr id="5" name="Object 19"/>
          <p:cNvGraphicFramePr>
            <a:graphicFrameLocks noChangeAspect="1"/>
          </p:cNvGraphicFramePr>
          <p:nvPr>
            <p:extLst>
              <p:ext uri="{D42A27DB-BD31-4B8C-83A1-F6EECF244321}">
                <p14:modId xmlns:p14="http://schemas.microsoft.com/office/powerpoint/2010/main" val="1325114201"/>
              </p:ext>
            </p:extLst>
          </p:nvPr>
        </p:nvGraphicFramePr>
        <p:xfrm>
          <a:off x="1765300" y="1042988"/>
          <a:ext cx="4664075" cy="755650"/>
        </p:xfrm>
        <a:graphic>
          <a:graphicData uri="http://schemas.openxmlformats.org/presentationml/2006/ole">
            <mc:AlternateContent xmlns:mc="http://schemas.openxmlformats.org/markup-compatibility/2006">
              <mc:Choice xmlns:v="urn:schemas-microsoft-com:vml" Requires="v">
                <p:oleObj spid="_x0000_s25159" name="Equation" r:id="rId4" imgW="2108160" imgH="342720" progId="Equation.3">
                  <p:embed/>
                </p:oleObj>
              </mc:Choice>
              <mc:Fallback>
                <p:oleObj name="Equation" r:id="rId4" imgW="2108160" imgH="342720" progId="Equation.3">
                  <p:embed/>
                  <p:pic>
                    <p:nvPicPr>
                      <p:cNvPr id="12" name="Object 19"/>
                      <p:cNvPicPr>
                        <a:picLocks noChangeAspect="1" noChangeArrowheads="1"/>
                      </p:cNvPicPr>
                      <p:nvPr/>
                    </p:nvPicPr>
                    <p:blipFill>
                      <a:blip r:embed="rId5"/>
                      <a:srcRect/>
                      <a:stretch>
                        <a:fillRect/>
                      </a:stretch>
                    </p:blipFill>
                    <p:spPr bwMode="auto">
                      <a:xfrm>
                        <a:off x="1765300" y="1042988"/>
                        <a:ext cx="4664075" cy="755650"/>
                      </a:xfrm>
                      <a:prstGeom prst="rect">
                        <a:avLst/>
                      </a:prstGeom>
                      <a:noFill/>
                      <a:ln>
                        <a:noFill/>
                      </a:ln>
                      <a:effectLst/>
                    </p:spPr>
                  </p:pic>
                </p:oleObj>
              </mc:Fallback>
            </mc:AlternateContent>
          </a:graphicData>
        </a:graphic>
      </p:graphicFrame>
      <p:graphicFrame>
        <p:nvGraphicFramePr>
          <p:cNvPr id="6" name="Object 19"/>
          <p:cNvGraphicFramePr>
            <a:graphicFrameLocks noChangeAspect="1"/>
          </p:cNvGraphicFramePr>
          <p:nvPr>
            <p:extLst>
              <p:ext uri="{D42A27DB-BD31-4B8C-83A1-F6EECF244321}">
                <p14:modId xmlns:p14="http://schemas.microsoft.com/office/powerpoint/2010/main" val="3010926160"/>
              </p:ext>
            </p:extLst>
          </p:nvPr>
        </p:nvGraphicFramePr>
        <p:xfrm>
          <a:off x="2444588" y="2947460"/>
          <a:ext cx="5511480" cy="855356"/>
        </p:xfrm>
        <a:graphic>
          <a:graphicData uri="http://schemas.openxmlformats.org/presentationml/2006/ole">
            <mc:AlternateContent xmlns:mc="http://schemas.openxmlformats.org/markup-compatibility/2006">
              <mc:Choice xmlns:v="urn:schemas-microsoft-com:vml" Requires="v">
                <p:oleObj spid="_x0000_s25160" name="Equation" r:id="rId6" imgW="2438280" imgH="380880" progId="Equation.3">
                  <p:embed/>
                </p:oleObj>
              </mc:Choice>
              <mc:Fallback>
                <p:oleObj name="Equation" r:id="rId6" imgW="2438280" imgH="380880" progId="Equation.3">
                  <p:embed/>
                  <p:pic>
                    <p:nvPicPr>
                      <p:cNvPr id="5" name="Object 19"/>
                      <p:cNvPicPr>
                        <a:picLocks noChangeAspect="1" noChangeArrowheads="1"/>
                      </p:cNvPicPr>
                      <p:nvPr/>
                    </p:nvPicPr>
                    <p:blipFill>
                      <a:blip r:embed="rId7"/>
                      <a:srcRect/>
                      <a:stretch>
                        <a:fillRect/>
                      </a:stretch>
                    </p:blipFill>
                    <p:spPr bwMode="auto">
                      <a:xfrm>
                        <a:off x="2444588" y="2947460"/>
                        <a:ext cx="5511480" cy="855356"/>
                      </a:xfrm>
                      <a:prstGeom prst="rect">
                        <a:avLst/>
                      </a:prstGeom>
                      <a:solidFill>
                        <a:srgbClr val="FFFF00">
                          <a:alpha val="22000"/>
                        </a:srgbClr>
                      </a:solidFill>
                      <a:ln>
                        <a:noFill/>
                      </a:ln>
                      <a:effectLst/>
                    </p:spPr>
                  </p:pic>
                </p:oleObj>
              </mc:Fallback>
            </mc:AlternateContent>
          </a:graphicData>
        </a:graphic>
      </p:graphicFrame>
      <p:graphicFrame>
        <p:nvGraphicFramePr>
          <p:cNvPr id="7" name="Object 19"/>
          <p:cNvGraphicFramePr>
            <a:graphicFrameLocks noChangeAspect="1"/>
          </p:cNvGraphicFramePr>
          <p:nvPr>
            <p:extLst>
              <p:ext uri="{D42A27DB-BD31-4B8C-83A1-F6EECF244321}">
                <p14:modId xmlns:p14="http://schemas.microsoft.com/office/powerpoint/2010/main" val="4189503286"/>
              </p:ext>
            </p:extLst>
          </p:nvPr>
        </p:nvGraphicFramePr>
        <p:xfrm>
          <a:off x="1963109" y="1797946"/>
          <a:ext cx="5613577" cy="594271"/>
        </p:xfrm>
        <a:graphic>
          <a:graphicData uri="http://schemas.openxmlformats.org/presentationml/2006/ole">
            <mc:AlternateContent xmlns:mc="http://schemas.openxmlformats.org/markup-compatibility/2006">
              <mc:Choice xmlns:v="urn:schemas-microsoft-com:vml" Requires="v">
                <p:oleObj spid="_x0000_s25161" name="Equation" r:id="rId8" imgW="2387520" imgH="253800" progId="Equation.3">
                  <p:embed/>
                </p:oleObj>
              </mc:Choice>
              <mc:Fallback>
                <p:oleObj name="Equation" r:id="rId8" imgW="2387520" imgH="253800" progId="Equation.3">
                  <p:embed/>
                  <p:pic>
                    <p:nvPicPr>
                      <p:cNvPr id="6" name="Object 19"/>
                      <p:cNvPicPr>
                        <a:picLocks noChangeAspect="1" noChangeArrowheads="1"/>
                      </p:cNvPicPr>
                      <p:nvPr/>
                    </p:nvPicPr>
                    <p:blipFill>
                      <a:blip r:embed="rId9"/>
                      <a:srcRect/>
                      <a:stretch>
                        <a:fillRect/>
                      </a:stretch>
                    </p:blipFill>
                    <p:spPr bwMode="auto">
                      <a:xfrm>
                        <a:off x="1963109" y="1797946"/>
                        <a:ext cx="5613577" cy="594271"/>
                      </a:xfrm>
                      <a:prstGeom prst="rect">
                        <a:avLst/>
                      </a:prstGeom>
                      <a:noFill/>
                      <a:ln>
                        <a:noFill/>
                      </a:ln>
                      <a:effectLst/>
                    </p:spPr>
                  </p:pic>
                </p:oleObj>
              </mc:Fallback>
            </mc:AlternateContent>
          </a:graphicData>
        </a:graphic>
      </p:graphicFrame>
      <p:graphicFrame>
        <p:nvGraphicFramePr>
          <p:cNvPr id="10" name="Object 19"/>
          <p:cNvGraphicFramePr>
            <a:graphicFrameLocks noChangeAspect="1"/>
          </p:cNvGraphicFramePr>
          <p:nvPr>
            <p:extLst>
              <p:ext uri="{D42A27DB-BD31-4B8C-83A1-F6EECF244321}">
                <p14:modId xmlns:p14="http://schemas.microsoft.com/office/powerpoint/2010/main" val="2576258164"/>
              </p:ext>
            </p:extLst>
          </p:nvPr>
        </p:nvGraphicFramePr>
        <p:xfrm>
          <a:off x="5351463" y="4505325"/>
          <a:ext cx="3189287" cy="1557338"/>
        </p:xfrm>
        <a:graphic>
          <a:graphicData uri="http://schemas.openxmlformats.org/presentationml/2006/ole">
            <mc:AlternateContent xmlns:mc="http://schemas.openxmlformats.org/markup-compatibility/2006">
              <mc:Choice xmlns:v="urn:schemas-microsoft-com:vml" Requires="v">
                <p:oleObj spid="_x0000_s25162" name="Equation" r:id="rId10" imgW="1473120" imgH="723600" progId="Equation.3">
                  <p:embed/>
                </p:oleObj>
              </mc:Choice>
              <mc:Fallback>
                <p:oleObj name="Equation" r:id="rId10" imgW="1473120" imgH="723600" progId="Equation.3">
                  <p:embed/>
                  <p:pic>
                    <p:nvPicPr>
                      <p:cNvPr id="7" name="Object 19"/>
                      <p:cNvPicPr>
                        <a:picLocks noChangeAspect="1" noChangeArrowheads="1"/>
                      </p:cNvPicPr>
                      <p:nvPr/>
                    </p:nvPicPr>
                    <p:blipFill>
                      <a:blip r:embed="rId11"/>
                      <a:srcRect/>
                      <a:stretch>
                        <a:fillRect/>
                      </a:stretch>
                    </p:blipFill>
                    <p:spPr bwMode="auto">
                      <a:xfrm>
                        <a:off x="5351463" y="4505325"/>
                        <a:ext cx="3189287" cy="1557338"/>
                      </a:xfrm>
                      <a:prstGeom prst="rect">
                        <a:avLst/>
                      </a:prstGeom>
                      <a:noFill/>
                      <a:ln>
                        <a:noFill/>
                      </a:ln>
                      <a:effectLst/>
                    </p:spPr>
                  </p:pic>
                </p:oleObj>
              </mc:Fallback>
            </mc:AlternateContent>
          </a:graphicData>
        </a:graphic>
      </p:graphicFrame>
      <p:sp>
        <p:nvSpPr>
          <p:cNvPr id="12" name="Text Box 43"/>
          <p:cNvSpPr txBox="1">
            <a:spLocks noChangeArrowheads="1"/>
          </p:cNvSpPr>
          <p:nvPr/>
        </p:nvSpPr>
        <p:spPr bwMode="auto">
          <a:xfrm>
            <a:off x="1142419" y="2514119"/>
            <a:ext cx="77940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1600" i="1" dirty="0" smtClean="0">
                <a:latin typeface="Calibri" panose="020F0502020204030204" pitchFamily="34" charset="0"/>
                <a:ea typeface="굴림" panose="020B0600000101010101" pitchFamily="50" charset="-127"/>
                <a:cs typeface="Calibri" panose="020F0502020204030204" pitchFamily="34" charset="0"/>
              </a:rPr>
              <a:t>D. de Florian, R. </a:t>
            </a:r>
            <a:r>
              <a:rPr lang="en-US" altLang="ko-KR" sz="1600" i="1" dirty="0" err="1" smtClean="0">
                <a:latin typeface="Calibri" panose="020F0502020204030204" pitchFamily="34" charset="0"/>
                <a:ea typeface="굴림" panose="020B0600000101010101" pitchFamily="50" charset="-127"/>
                <a:cs typeface="Calibri" panose="020F0502020204030204" pitchFamily="34" charset="0"/>
              </a:rPr>
              <a:t>Sassot</a:t>
            </a:r>
            <a:r>
              <a:rPr lang="en-US" altLang="ko-KR" sz="1600" i="1" dirty="0" smtClean="0">
                <a:latin typeface="Calibri" panose="020F0502020204030204" pitchFamily="34" charset="0"/>
                <a:ea typeface="굴림" panose="020B0600000101010101" pitchFamily="50" charset="-127"/>
                <a:cs typeface="Calibri" panose="020F0502020204030204" pitchFamily="34" charset="0"/>
              </a:rPr>
              <a:t>, M. </a:t>
            </a:r>
            <a:r>
              <a:rPr lang="en-US" altLang="ko-KR" sz="1600" i="1" dirty="0" err="1" smtClean="0">
                <a:latin typeface="Calibri" panose="020F0502020204030204" pitchFamily="34" charset="0"/>
                <a:ea typeface="굴림" panose="020B0600000101010101" pitchFamily="50" charset="-127"/>
                <a:cs typeface="Calibri" panose="020F0502020204030204" pitchFamily="34" charset="0"/>
              </a:rPr>
              <a:t>Stratmann</a:t>
            </a:r>
            <a:r>
              <a:rPr lang="en-US" altLang="ko-KR" sz="1600" i="1" dirty="0" smtClean="0">
                <a:latin typeface="Calibri" panose="020F0502020204030204" pitchFamily="34" charset="0"/>
                <a:ea typeface="굴림" panose="020B0600000101010101" pitchFamily="50" charset="-127"/>
                <a:cs typeface="Calibri" panose="020F0502020204030204" pitchFamily="34" charset="0"/>
              </a:rPr>
              <a:t>, W. </a:t>
            </a:r>
            <a:r>
              <a:rPr lang="en-US" altLang="ko-KR" sz="1600" i="1" dirty="0" err="1" smtClean="0">
                <a:latin typeface="Calibri" panose="020F0502020204030204" pitchFamily="34" charset="0"/>
                <a:ea typeface="굴림" panose="020B0600000101010101" pitchFamily="50" charset="-127"/>
                <a:cs typeface="Calibri" panose="020F0502020204030204" pitchFamily="34" charset="0"/>
              </a:rPr>
              <a:t>Vogelsang</a:t>
            </a:r>
            <a:r>
              <a:rPr lang="en-US" altLang="ko-KR" sz="1600" i="1" dirty="0" smtClean="0">
                <a:latin typeface="Calibri" panose="020F0502020204030204" pitchFamily="34" charset="0"/>
                <a:ea typeface="굴림" panose="020B0600000101010101" pitchFamily="50" charset="-127"/>
                <a:cs typeface="Calibri" panose="020F0502020204030204" pitchFamily="34" charset="0"/>
              </a:rPr>
              <a:t>, PRD 80, 034030 (2009)</a:t>
            </a:r>
            <a:r>
              <a:rPr lang="en-US" altLang="ko-KR" sz="2000" i="1" dirty="0" smtClean="0">
                <a:latin typeface="Calibri" panose="020F0502020204030204" pitchFamily="34" charset="0"/>
                <a:ea typeface="굴림" panose="020B0600000101010101" pitchFamily="50" charset="-127"/>
                <a:cs typeface="Calibri" panose="020F0502020204030204" pitchFamily="34" charset="0"/>
              </a:rPr>
              <a:t>      </a:t>
            </a:r>
            <a:endParaRPr lang="en-US" altLang="ko-KR" sz="2000" i="1" dirty="0">
              <a:latin typeface="Calibri" panose="020F0502020204030204" pitchFamily="34" charset="0"/>
              <a:ea typeface="굴림" panose="020B0600000101010101" pitchFamily="50" charset="-127"/>
              <a:cs typeface="Calibri" panose="020F0502020204030204" pitchFamily="34" charset="0"/>
            </a:endParaRP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6130" y="3932279"/>
            <a:ext cx="3993321" cy="2862971"/>
          </a:xfrm>
          <a:prstGeom prst="rect">
            <a:avLst/>
          </a:prstGeom>
        </p:spPr>
      </p:pic>
      <p:cxnSp>
        <p:nvCxnSpPr>
          <p:cNvPr id="16" name="Curved Connector 15"/>
          <p:cNvCxnSpPr/>
          <p:nvPr/>
        </p:nvCxnSpPr>
        <p:spPr bwMode="auto">
          <a:xfrm rot="16200000" flipH="1">
            <a:off x="224259" y="3167111"/>
            <a:ext cx="3876869" cy="637683"/>
          </a:xfrm>
          <a:prstGeom prst="curvedConnector3">
            <a:avLst>
              <a:gd name="adj1" fmla="val 50000"/>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Curved Connector 16"/>
          <p:cNvCxnSpPr/>
          <p:nvPr/>
        </p:nvCxnSpPr>
        <p:spPr bwMode="auto">
          <a:xfrm rot="10800000" flipV="1">
            <a:off x="2365435" y="4959927"/>
            <a:ext cx="2986028" cy="1280992"/>
          </a:xfrm>
          <a:prstGeom prst="curvedConnector3">
            <a:avLst>
              <a:gd name="adj1" fmla="val 50000"/>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Oval 13"/>
          <p:cNvSpPr/>
          <p:nvPr/>
        </p:nvSpPr>
        <p:spPr bwMode="auto">
          <a:xfrm>
            <a:off x="6670767" y="4942058"/>
            <a:ext cx="505888" cy="387320"/>
          </a:xfrm>
          <a:prstGeom prst="ellipse">
            <a:avLst/>
          </a:prstGeom>
          <a:noFill/>
          <a:ln w="9525" cap="flat" cmpd="sng" algn="ctr">
            <a:solidFill>
              <a:srgbClr val="00CC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1"/>
              </a:solidFill>
              <a:effectLst/>
              <a:latin typeface="Times New Roman" panose="02020603050405020304" pitchFamily="18" charset="0"/>
            </a:endParaRPr>
          </a:p>
        </p:txBody>
      </p:sp>
      <p:sp>
        <p:nvSpPr>
          <p:cNvPr id="15" name="Oval 14"/>
          <p:cNvSpPr/>
          <p:nvPr/>
        </p:nvSpPr>
        <p:spPr bwMode="auto">
          <a:xfrm>
            <a:off x="7469706" y="5632348"/>
            <a:ext cx="1071044" cy="387320"/>
          </a:xfrm>
          <a:prstGeom prst="ellipse">
            <a:avLst/>
          </a:prstGeom>
          <a:noFill/>
          <a:ln w="9525" cap="flat" cmpd="sng" algn="ctr">
            <a:solidFill>
              <a:srgbClr val="00CC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1"/>
              </a:solidFill>
              <a:effectLst/>
              <a:latin typeface="Times New Roman" panose="02020603050405020304" pitchFamily="18" charset="0"/>
            </a:endParaRPr>
          </a:p>
        </p:txBody>
      </p:sp>
      <p:cxnSp>
        <p:nvCxnSpPr>
          <p:cNvPr id="18" name="Straight Arrow Connector 17"/>
          <p:cNvCxnSpPr/>
          <p:nvPr/>
        </p:nvCxnSpPr>
        <p:spPr bwMode="auto">
          <a:xfrm>
            <a:off x="7216853" y="5198769"/>
            <a:ext cx="680237" cy="409056"/>
          </a:xfrm>
          <a:prstGeom prst="straightConnector1">
            <a:avLst/>
          </a:prstGeom>
          <a:noFill/>
          <a:ln w="9525" cap="flat" cmpd="sng" algn="ctr">
            <a:solidFill>
              <a:srgbClr val="00CC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739055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7957950" cy="510988"/>
          </a:xfrm>
        </p:spPr>
        <p:txBody>
          <a:bodyPr/>
          <a:lstStyle/>
          <a:p>
            <a:r>
              <a:rPr lang="en-US" altLang="ko-KR" sz="2400" i="1" dirty="0">
                <a:solidFill>
                  <a:srgbClr val="FF0000"/>
                </a:solidFill>
                <a:latin typeface="Calibri" panose="020F0502020204030204" pitchFamily="34" charset="0"/>
                <a:ea typeface="굴림" panose="020B0600000101010101" pitchFamily="50" charset="-127"/>
                <a:cs typeface="Calibri" panose="020F0502020204030204" pitchFamily="34" charset="0"/>
              </a:rPr>
              <a:t>3</a:t>
            </a:r>
            <a:r>
              <a:rPr lang="en-US" altLang="ko-KR" sz="2400" i="1" dirty="0" smtClean="0">
                <a:solidFill>
                  <a:srgbClr val="FF0000"/>
                </a:solidFill>
                <a:latin typeface="Calibri" panose="020F0502020204030204" pitchFamily="34" charset="0"/>
                <a:ea typeface="굴림" panose="020B0600000101010101" pitchFamily="50" charset="-127"/>
                <a:cs typeface="Calibri" panose="020F0502020204030204" pitchFamily="34" charset="0"/>
              </a:rPr>
              <a:t>. Results</a:t>
            </a:r>
            <a:endParaRPr lang="ko-KR" altLang="en-US" sz="24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a:xfrm>
                <a:off x="630237" y="1084728"/>
                <a:ext cx="7728671" cy="941545"/>
              </a:xfrm>
            </p:spPr>
            <p:txBody>
              <a:bodyPr/>
              <a:lstStyle/>
              <a:p>
                <a:pPr marL="285750" indent="-285750">
                  <a:buFont typeface="Wingdings" panose="05000000000000000000" pitchFamily="2" charset="2"/>
                  <a:buChar char="l"/>
                </a:pPr>
                <a14:m>
                  <m:oMath xmlns:m="http://schemas.openxmlformats.org/officeDocument/2006/math">
                    <m:sSup>
                      <m:sSupPr>
                        <m:ctrlPr>
                          <a:rPr lang="en-US" altLang="ko-KR" sz="2000" i="1" smtClean="0">
                            <a:solidFill>
                              <a:schemeClr val="tx1"/>
                            </a:solidFill>
                            <a:latin typeface="Cambria Math" panose="02040503050406030204" pitchFamily="18" charset="0"/>
                          </a:rPr>
                        </m:ctrlPr>
                      </m:sSupPr>
                      <m:e>
                        <m:r>
                          <a:rPr lang="en-US" altLang="ko-KR" sz="2000" b="0" i="1" smtClean="0">
                            <a:solidFill>
                              <a:schemeClr val="tx1"/>
                            </a:solidFill>
                            <a:latin typeface="Cambria Math" panose="02040503050406030204" pitchFamily="18" charset="0"/>
                          </a:rPr>
                          <m:t>𝑄</m:t>
                        </m:r>
                      </m:e>
                      <m:sup>
                        <m:r>
                          <a:rPr lang="en-US" altLang="ko-KR" sz="2000" b="0" i="1" smtClean="0">
                            <a:solidFill>
                              <a:schemeClr val="tx1"/>
                            </a:solidFill>
                            <a:latin typeface="Cambria Math" panose="02040503050406030204" pitchFamily="18" charset="0"/>
                          </a:rPr>
                          <m:t>2</m:t>
                        </m:r>
                      </m:sup>
                    </m:sSup>
                  </m:oMath>
                </a14:m>
                <a:r>
                  <a:rPr lang="en-US" altLang="ko-KR" sz="2000" dirty="0" smtClean="0">
                    <a:solidFill>
                      <a:schemeClr val="tx1"/>
                    </a:solidFill>
                  </a:rPr>
                  <a:t>-dependence of unseparated cross section </a:t>
                </a:r>
                <a14:m>
                  <m:oMath xmlns:m="http://schemas.openxmlformats.org/officeDocument/2006/math">
                    <m:sSub>
                      <m:sSubPr>
                        <m:ctrlPr>
                          <a:rPr lang="en-US" altLang="ko-KR" sz="2000" i="1" smtClean="0">
                            <a:solidFill>
                              <a:schemeClr val="tx1"/>
                            </a:solidFill>
                            <a:latin typeface="Cambria Math" panose="02040503050406030204" pitchFamily="18" charset="0"/>
                          </a:rPr>
                        </m:ctrlPr>
                      </m:sSubPr>
                      <m:e>
                        <m:r>
                          <a:rPr lang="ko-KR" altLang="en-US" sz="2000" i="1" smtClean="0">
                            <a:solidFill>
                              <a:schemeClr val="tx1"/>
                            </a:solidFill>
                            <a:latin typeface="Cambria Math" panose="02040503050406030204" pitchFamily="18" charset="0"/>
                          </a:rPr>
                          <m:t>𝜎</m:t>
                        </m:r>
                      </m:e>
                      <m:sub>
                        <m:r>
                          <a:rPr lang="en-US" altLang="ko-KR" sz="2000" b="0" i="1" smtClean="0">
                            <a:solidFill>
                              <a:schemeClr val="tx1"/>
                            </a:solidFill>
                            <a:latin typeface="Cambria Math" panose="02040503050406030204" pitchFamily="18" charset="0"/>
                          </a:rPr>
                          <m:t>𝑈</m:t>
                        </m:r>
                      </m:sub>
                    </m:sSub>
                    <m:r>
                      <a:rPr lang="en-US" altLang="ko-KR" sz="2000" b="0" i="1" smtClean="0">
                        <a:solidFill>
                          <a:schemeClr val="tx1"/>
                        </a:solidFill>
                        <a:latin typeface="Cambria Math" panose="02040503050406030204" pitchFamily="18" charset="0"/>
                      </a:rPr>
                      <m:t>=</m:t>
                    </m:r>
                    <m:sSub>
                      <m:sSubPr>
                        <m:ctrlPr>
                          <a:rPr lang="en-US" altLang="ko-KR" sz="2000" i="1">
                            <a:latin typeface="Cambria Math" panose="02040503050406030204" pitchFamily="18" charset="0"/>
                          </a:rPr>
                        </m:ctrlPr>
                      </m:sSubPr>
                      <m:e>
                        <m:r>
                          <a:rPr lang="ko-KR" altLang="en-US" sz="2000" i="1">
                            <a:latin typeface="Cambria Math" panose="02040503050406030204" pitchFamily="18" charset="0"/>
                          </a:rPr>
                          <m:t>𝜎</m:t>
                        </m:r>
                      </m:e>
                      <m:sub>
                        <m:r>
                          <a:rPr lang="en-US" altLang="ko-KR" sz="2000" b="0" i="1" smtClean="0">
                            <a:latin typeface="Cambria Math" panose="02040503050406030204" pitchFamily="18" charset="0"/>
                          </a:rPr>
                          <m:t>𝑇</m:t>
                        </m:r>
                      </m:sub>
                    </m:sSub>
                    <m:sSub>
                      <m:sSubPr>
                        <m:ctrlPr>
                          <a:rPr lang="en-US" altLang="ko-KR" sz="2000" i="1">
                            <a:latin typeface="Cambria Math" panose="02040503050406030204" pitchFamily="18" charset="0"/>
                          </a:rPr>
                        </m:ctrlPr>
                      </m:sSubPr>
                      <m:e>
                        <m:r>
                          <a:rPr lang="en-US" altLang="ko-KR" sz="2000" b="0" i="1" smtClean="0">
                            <a:latin typeface="Cambria Math" panose="02040503050406030204" pitchFamily="18" charset="0"/>
                          </a:rPr>
                          <m:t>+</m:t>
                        </m:r>
                        <m:r>
                          <a:rPr lang="ko-KR" altLang="en-US" sz="2000" b="0" i="1" smtClean="0">
                            <a:latin typeface="Cambria Math" panose="02040503050406030204" pitchFamily="18" charset="0"/>
                          </a:rPr>
                          <m:t>𝜖</m:t>
                        </m:r>
                        <m:r>
                          <a:rPr lang="ko-KR" altLang="en-US" sz="2000" i="1">
                            <a:latin typeface="Cambria Math" panose="02040503050406030204" pitchFamily="18" charset="0"/>
                          </a:rPr>
                          <m:t>𝜎</m:t>
                        </m:r>
                      </m:e>
                      <m:sub>
                        <m:r>
                          <a:rPr lang="en-US" altLang="ko-KR" sz="2000" b="0" i="1" smtClean="0">
                            <a:latin typeface="Cambria Math" panose="02040503050406030204" pitchFamily="18" charset="0"/>
                          </a:rPr>
                          <m:t>𝐿</m:t>
                        </m:r>
                      </m:sub>
                    </m:sSub>
                  </m:oMath>
                </a14:m>
                <a:endParaRPr lang="en-US" altLang="ko-KR" sz="2000" dirty="0" smtClean="0">
                  <a:solidFill>
                    <a:schemeClr val="tx1"/>
                  </a:solidFill>
                </a:endParaRPr>
              </a:p>
              <a:p>
                <a:pPr marL="285750" indent="-285750">
                  <a:buFont typeface="Wingdings" panose="05000000000000000000" pitchFamily="2" charset="2"/>
                  <a:buChar char="l"/>
                </a:pPr>
                <a14:m>
                  <m:oMath xmlns:m="http://schemas.openxmlformats.org/officeDocument/2006/math">
                    <m:sSup>
                      <m:sSupPr>
                        <m:ctrlPr>
                          <a:rPr lang="en-US" altLang="ko-KR" sz="2000" i="1" smtClean="0">
                            <a:solidFill>
                              <a:srgbClr val="FF0000"/>
                            </a:solidFill>
                            <a:latin typeface="Cambria Math" panose="02040503050406030204" pitchFamily="18" charset="0"/>
                          </a:rPr>
                        </m:ctrlPr>
                      </m:sSupPr>
                      <m:e>
                        <m:r>
                          <a:rPr lang="ko-KR" altLang="en-US" sz="2000" i="1" smtClean="0">
                            <a:solidFill>
                              <a:srgbClr val="FF0000"/>
                            </a:solidFill>
                            <a:latin typeface="Cambria Math" panose="02040503050406030204" pitchFamily="18" charset="0"/>
                          </a:rPr>
                          <m:t>𝜋</m:t>
                        </m:r>
                      </m:e>
                      <m:sup>
                        <m:r>
                          <a:rPr lang="en-US" altLang="ko-KR" sz="2000" b="0" i="1" smtClean="0">
                            <a:solidFill>
                              <a:srgbClr val="FF0000"/>
                            </a:solidFill>
                            <a:latin typeface="Cambria Math" panose="02040503050406030204" pitchFamily="18" charset="0"/>
                          </a:rPr>
                          <m:t>0</m:t>
                        </m:r>
                      </m:sup>
                    </m:sSup>
                  </m:oMath>
                </a14:m>
                <a:r>
                  <a:rPr lang="ko-KR" altLang="en-US" sz="2000" dirty="0" smtClean="0">
                    <a:solidFill>
                      <a:srgbClr val="FF0000"/>
                    </a:solidFill>
                  </a:rPr>
                  <a:t> </a:t>
                </a:r>
                <a:r>
                  <a:rPr lang="en-US" altLang="ko-KR" sz="2000" dirty="0" smtClean="0">
                    <a:solidFill>
                      <a:srgbClr val="FF0000"/>
                    </a:solidFill>
                  </a:rPr>
                  <a:t>exch dominance </a:t>
                </a:r>
                <a14:m>
                  <m:oMath xmlns:m="http://schemas.openxmlformats.org/officeDocument/2006/math">
                    <m:r>
                      <a:rPr lang="en-US" altLang="ko-KR" sz="2000" i="1" smtClean="0">
                        <a:solidFill>
                          <a:srgbClr val="FF0000"/>
                        </a:solidFill>
                        <a:latin typeface="Cambria Math" panose="02040503050406030204" pitchFamily="18" charset="0"/>
                        <a:ea typeface="Cambria Math" panose="02040503050406030204" pitchFamily="18" charset="0"/>
                      </a:rPr>
                      <m:t>↔</m:t>
                    </m:r>
                  </m:oMath>
                </a14:m>
                <a:r>
                  <a:rPr lang="en-US" altLang="ko-KR" sz="2000" dirty="0" smtClean="0">
                    <a:solidFill>
                      <a:srgbClr val="FF0000"/>
                    </a:solidFill>
                  </a:rPr>
                  <a:t> GPDs </a:t>
                </a:r>
                <a14:m>
                  <m:oMath xmlns:m="http://schemas.openxmlformats.org/officeDocument/2006/math">
                    <m:acc>
                      <m:accPr>
                        <m:chr m:val="̃"/>
                        <m:ctrlPr>
                          <a:rPr lang="en-US" altLang="ko-KR" sz="2000" i="1">
                            <a:solidFill>
                              <a:srgbClr val="FF0000"/>
                            </a:solidFill>
                            <a:latin typeface="Cambria Math" panose="02040503050406030204" pitchFamily="18" charset="0"/>
                          </a:rPr>
                        </m:ctrlPr>
                      </m:accPr>
                      <m:e>
                        <m:r>
                          <a:rPr lang="en-US" altLang="ko-KR" sz="2000" b="0" i="1" smtClean="0">
                            <a:solidFill>
                              <a:srgbClr val="FF0000"/>
                            </a:solidFill>
                            <a:latin typeface="Cambria Math" panose="02040503050406030204" pitchFamily="18" charset="0"/>
                          </a:rPr>
                          <m:t>𝐻</m:t>
                        </m:r>
                      </m:e>
                    </m:acc>
                  </m:oMath>
                </a14:m>
                <a:r>
                  <a:rPr lang="en-US" altLang="ko-KR" sz="2000" dirty="0" smtClean="0">
                    <a:solidFill>
                      <a:srgbClr val="FF0000"/>
                    </a:solidFill>
                  </a:rPr>
                  <a:t>, </a:t>
                </a:r>
                <a14:m>
                  <m:oMath xmlns:m="http://schemas.openxmlformats.org/officeDocument/2006/math">
                    <m:acc>
                      <m:accPr>
                        <m:chr m:val="̃"/>
                        <m:ctrlPr>
                          <a:rPr lang="en-US" altLang="ko-KR" sz="2000" i="1" smtClean="0">
                            <a:solidFill>
                              <a:srgbClr val="FF0000"/>
                            </a:solidFill>
                            <a:latin typeface="Cambria Math" panose="02040503050406030204" pitchFamily="18" charset="0"/>
                          </a:rPr>
                        </m:ctrlPr>
                      </m:accPr>
                      <m:e>
                        <m:r>
                          <a:rPr lang="en-US" altLang="ko-KR" sz="2000" b="0" i="1" smtClean="0">
                            <a:solidFill>
                              <a:srgbClr val="FF0000"/>
                            </a:solidFill>
                            <a:latin typeface="Cambria Math" panose="02040503050406030204" pitchFamily="18" charset="0"/>
                          </a:rPr>
                          <m:t>𝐸</m:t>
                        </m:r>
                      </m:e>
                    </m:acc>
                    <m:r>
                      <a:rPr lang="en-US" altLang="ko-KR" sz="2000" b="0" i="1" smtClean="0">
                        <a:solidFill>
                          <a:srgbClr val="FF0000"/>
                        </a:solidFill>
                        <a:latin typeface="Cambria Math" panose="02040503050406030204" pitchFamily="18" charset="0"/>
                      </a:rPr>
                      <m:t> </m:t>
                    </m:r>
                  </m:oMath>
                </a14:m>
                <a:r>
                  <a:rPr lang="en-US" altLang="ko-KR" sz="2000" dirty="0" smtClean="0">
                    <a:solidFill>
                      <a:srgbClr val="FF0000"/>
                    </a:solidFill>
                  </a:rPr>
                  <a:t>? </a:t>
                </a:r>
                <a:endParaRPr lang="ko-KR" altLang="en-US" sz="2000" dirty="0">
                  <a:solidFill>
                    <a:schemeClr val="tx1"/>
                  </a:solidFill>
                </a:endParaRPr>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xfrm>
                <a:off x="630237" y="1084728"/>
                <a:ext cx="7728671" cy="941545"/>
              </a:xfrm>
              <a:blipFill>
                <a:blip r:embed="rId2"/>
                <a:stretch>
                  <a:fillRect l="-237" t="-3247"/>
                </a:stretch>
              </a:blipFill>
            </p:spPr>
            <p:txBody>
              <a:bodyPr/>
              <a:lstStyle/>
              <a:p>
                <a:r>
                  <a:rPr lang="ko-KR" altLang="en-US">
                    <a:noFill/>
                  </a:rPr>
                  <a:t> </a:t>
                </a:r>
              </a:p>
            </p:txBody>
          </p:sp>
        </mc:Fallback>
      </mc:AlternateContent>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95" y="2375679"/>
            <a:ext cx="3918264" cy="4114442"/>
          </a:xfrm>
          <a:prstGeom prst="rect">
            <a:avLst/>
          </a:prstGeom>
        </p:spPr>
      </p:pic>
      <p:pic>
        <p:nvPicPr>
          <p:cNvPr id="5" name="Picture 3"/>
          <p:cNvPicPr>
            <a:picLocks noChangeAspect="1" noChangeArrowheads="1"/>
          </p:cNvPicPr>
          <p:nvPr/>
        </p:nvPicPr>
        <p:blipFill>
          <a:blip r:embed="rId4"/>
          <a:srcRect/>
          <a:stretch>
            <a:fillRect/>
          </a:stretch>
        </p:blipFill>
        <p:spPr bwMode="auto">
          <a:xfrm>
            <a:off x="226330" y="2276186"/>
            <a:ext cx="4545940" cy="4518653"/>
          </a:xfrm>
          <a:prstGeom prst="rect">
            <a:avLst/>
          </a:prstGeom>
          <a:noFill/>
          <a:ln w="9525">
            <a:noFill/>
            <a:miter lim="800000"/>
            <a:headEnd/>
            <a:tailEnd/>
          </a:ln>
        </p:spPr>
      </p:pic>
      <p:sp>
        <p:nvSpPr>
          <p:cNvPr id="8" name="Text Box 43"/>
          <p:cNvSpPr txBox="1">
            <a:spLocks noChangeArrowheads="1"/>
          </p:cNvSpPr>
          <p:nvPr/>
        </p:nvSpPr>
        <p:spPr bwMode="auto">
          <a:xfrm>
            <a:off x="2025939" y="3580452"/>
            <a:ext cx="9467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1600" i="1" dirty="0" smtClean="0">
                <a:solidFill>
                  <a:schemeClr val="bg2">
                    <a:lumMod val="60000"/>
                    <a:lumOff val="40000"/>
                  </a:schemeClr>
                </a:solidFill>
                <a:latin typeface="Comic Sans MS" panose="030F0702030302020204" pitchFamily="66" charset="0"/>
                <a:ea typeface="굴림" panose="020B0600000101010101" pitchFamily="50" charset="-127"/>
              </a:rPr>
              <a:t>VGG(</a:t>
            </a:r>
            <a:r>
              <a:rPr lang="en-US" altLang="ko-KR" sz="1200" i="1" dirty="0" smtClean="0">
                <a:solidFill>
                  <a:schemeClr val="bg2">
                    <a:lumMod val="60000"/>
                    <a:lumOff val="40000"/>
                  </a:schemeClr>
                </a:solidFill>
                <a:latin typeface="Comic Sans MS" panose="030F0702030302020204" pitchFamily="66" charset="0"/>
                <a:ea typeface="굴림" panose="020B0600000101010101" pitchFamily="50" charset="-127"/>
              </a:rPr>
              <a:t>L)</a:t>
            </a: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     </a:t>
            </a:r>
            <a:endParaRPr lang="en-US" altLang="ko-KR" sz="2000" i="1" dirty="0">
              <a:solidFill>
                <a:schemeClr val="bg2">
                  <a:lumMod val="60000"/>
                  <a:lumOff val="40000"/>
                </a:schemeClr>
              </a:solidFill>
              <a:latin typeface="Comic Sans MS" panose="030F0702030302020204" pitchFamily="66" charset="0"/>
              <a:ea typeface="굴림" panose="020B0600000101010101" pitchFamily="50" charset="-127"/>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789770" y="3507624"/>
            <a:ext cx="4213938" cy="175106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419" y="2455065"/>
            <a:ext cx="2922147" cy="3899554"/>
          </a:xfrm>
          <a:prstGeom prst="rect">
            <a:avLst/>
          </a:prstGeom>
        </p:spPr>
      </p:pic>
      <p:sp>
        <p:nvSpPr>
          <p:cNvPr id="12" name="Text Box 43"/>
          <p:cNvSpPr txBox="1">
            <a:spLocks noChangeArrowheads="1"/>
          </p:cNvSpPr>
          <p:nvPr/>
        </p:nvSpPr>
        <p:spPr bwMode="auto">
          <a:xfrm>
            <a:off x="2841384" y="3449468"/>
            <a:ext cx="8143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1600" i="1" dirty="0" smtClean="0">
                <a:solidFill>
                  <a:schemeClr val="bg2">
                    <a:lumMod val="60000"/>
                    <a:lumOff val="40000"/>
                  </a:schemeClr>
                </a:solidFill>
                <a:latin typeface="Comic Sans MS" panose="030F0702030302020204" pitchFamily="66" charset="0"/>
                <a:ea typeface="굴림" panose="020B0600000101010101" pitchFamily="50" charset="-127"/>
              </a:rPr>
              <a:t>JML</a:t>
            </a: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     </a:t>
            </a:r>
            <a:endParaRPr lang="en-US" altLang="ko-KR" sz="2000" i="1" dirty="0">
              <a:solidFill>
                <a:schemeClr val="bg2">
                  <a:lumMod val="60000"/>
                  <a:lumOff val="40000"/>
                </a:schemeClr>
              </a:solidFill>
              <a:latin typeface="Comic Sans MS" panose="030F0702030302020204" pitchFamily="66" charset="0"/>
              <a:ea typeface="굴림" panose="020B0600000101010101" pitchFamily="50" charset="-127"/>
            </a:endParaRPr>
          </a:p>
        </p:txBody>
      </p:sp>
      <mc:AlternateContent xmlns:mc="http://schemas.openxmlformats.org/markup-compatibility/2006" xmlns:a14="http://schemas.microsoft.com/office/drawing/2010/main">
        <mc:Choice Requires="a14">
          <p:sp>
            <p:nvSpPr>
              <p:cNvPr id="13" name="Text Box 43"/>
              <p:cNvSpPr txBox="1">
                <a:spLocks noChangeArrowheads="1"/>
              </p:cNvSpPr>
              <p:nvPr/>
            </p:nvSpPr>
            <p:spPr bwMode="auto">
              <a:xfrm>
                <a:off x="1685472" y="3783639"/>
                <a:ext cx="980097" cy="40011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1600" i="1" dirty="0" smtClean="0">
                    <a:solidFill>
                      <a:schemeClr val="bg2">
                        <a:lumMod val="60000"/>
                        <a:lumOff val="40000"/>
                      </a:schemeClr>
                    </a:solidFill>
                    <a:latin typeface="Comic Sans MS" panose="030F0702030302020204" pitchFamily="66" charset="0"/>
                    <a:ea typeface="굴림" panose="020B0600000101010101" pitchFamily="50" charset="-127"/>
                  </a:rPr>
                  <a:t>VGG </a:t>
                </a:r>
                <a14:m>
                  <m:oMath xmlns:m="http://schemas.openxmlformats.org/officeDocument/2006/math">
                    <m:sSub>
                      <m:sSubPr>
                        <m:ctrlPr>
                          <a:rPr lang="en-US" altLang="ko-KR" sz="2000" i="1">
                            <a:latin typeface="Cambria Math" panose="02040503050406030204" pitchFamily="18" charset="0"/>
                          </a:rPr>
                        </m:ctrlPr>
                      </m:sSubPr>
                      <m:e>
                        <m:r>
                          <a:rPr lang="ko-KR" altLang="en-US" sz="2000" i="1">
                            <a:latin typeface="Cambria Math" panose="02040503050406030204" pitchFamily="18" charset="0"/>
                          </a:rPr>
                          <m:t>𝜎</m:t>
                        </m:r>
                      </m:e>
                      <m:sub>
                        <m:r>
                          <a:rPr lang="en-US" altLang="ko-KR" sz="2000" b="0" i="1" smtClean="0">
                            <a:latin typeface="Cambria Math" panose="02040503050406030204" pitchFamily="18" charset="0"/>
                          </a:rPr>
                          <m:t>𝐿</m:t>
                        </m:r>
                      </m:sub>
                    </m:sSub>
                  </m:oMath>
                </a14:m>
                <a:endParaRPr lang="en-US" altLang="ko-KR" sz="2000" i="1" dirty="0">
                  <a:solidFill>
                    <a:schemeClr val="bg2">
                      <a:lumMod val="60000"/>
                      <a:lumOff val="40000"/>
                    </a:schemeClr>
                  </a:solidFill>
                  <a:latin typeface="Comic Sans MS" panose="030F0702030302020204" pitchFamily="66" charset="0"/>
                  <a:ea typeface="굴림" panose="020B0600000101010101" pitchFamily="50" charset="-127"/>
                </a:endParaRPr>
              </a:p>
            </p:txBody>
          </p:sp>
        </mc:Choice>
        <mc:Fallback xmlns="">
          <p:sp>
            <p:nvSpPr>
              <p:cNvPr id="13" name="Text Box 43"/>
              <p:cNvSpPr txBox="1">
                <a:spLocks noRot="1" noChangeAspect="1" noMove="1" noResize="1" noEditPoints="1" noAdjustHandles="1" noChangeArrowheads="1" noChangeShapeType="1" noTextEdit="1"/>
              </p:cNvSpPr>
              <p:nvPr/>
            </p:nvSpPr>
            <p:spPr bwMode="auto">
              <a:xfrm>
                <a:off x="1685472" y="3783639"/>
                <a:ext cx="980097" cy="400110"/>
              </a:xfrm>
              <a:prstGeom prst="rect">
                <a:avLst/>
              </a:prstGeom>
              <a:blipFill>
                <a:blip r:embed="rId7"/>
                <a:stretch>
                  <a:fillRect l="-3106" b="-184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p:spTree>
    <p:extLst>
      <p:ext uri="{BB962C8B-B14F-4D97-AF65-F5344CB8AC3E}">
        <p14:creationId xmlns:p14="http://schemas.microsoft.com/office/powerpoint/2010/main" val="4161252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9"/>
          <p:cNvGraphicFramePr>
            <a:graphicFrameLocks noChangeAspect="1"/>
          </p:cNvGraphicFramePr>
          <p:nvPr>
            <p:extLst>
              <p:ext uri="{D42A27DB-BD31-4B8C-83A1-F6EECF244321}">
                <p14:modId xmlns:p14="http://schemas.microsoft.com/office/powerpoint/2010/main" val="1589334113"/>
              </p:ext>
            </p:extLst>
          </p:nvPr>
        </p:nvGraphicFramePr>
        <p:xfrm>
          <a:off x="5931483" y="3649053"/>
          <a:ext cx="3212517" cy="688259"/>
        </p:xfrm>
        <a:graphic>
          <a:graphicData uri="http://schemas.openxmlformats.org/presentationml/2006/ole">
            <mc:AlternateContent xmlns:mc="http://schemas.openxmlformats.org/markup-compatibility/2006">
              <mc:Choice xmlns:v="urn:schemas-microsoft-com:vml" Requires="v">
                <p:oleObj spid="_x0000_s33218" name="Equation" r:id="rId3" imgW="1587240" imgH="342720" progId="Equation.3">
                  <p:embed/>
                </p:oleObj>
              </mc:Choice>
              <mc:Fallback>
                <p:oleObj name="Equation" r:id="rId3" imgW="1587240" imgH="342720" progId="Equation.3">
                  <p:embed/>
                  <p:pic>
                    <p:nvPicPr>
                      <p:cNvPr id="13" name="Object 19"/>
                      <p:cNvPicPr>
                        <a:picLocks noChangeAspect="1" noChangeArrowheads="1"/>
                      </p:cNvPicPr>
                      <p:nvPr/>
                    </p:nvPicPr>
                    <p:blipFill>
                      <a:blip r:embed="rId4"/>
                      <a:srcRect/>
                      <a:stretch>
                        <a:fillRect/>
                      </a:stretch>
                    </p:blipFill>
                    <p:spPr bwMode="auto">
                      <a:xfrm>
                        <a:off x="5931483" y="3649053"/>
                        <a:ext cx="3212517" cy="688259"/>
                      </a:xfrm>
                      <a:prstGeom prst="rect">
                        <a:avLst/>
                      </a:prstGeom>
                      <a:noFill/>
                      <a:ln>
                        <a:noFill/>
                      </a:ln>
                      <a:effectLst/>
                    </p:spPr>
                  </p:pic>
                </p:oleObj>
              </mc:Fallback>
            </mc:AlternateContent>
          </a:graphicData>
        </a:graphic>
      </p:graphicFrame>
      <p:graphicFrame>
        <p:nvGraphicFramePr>
          <p:cNvPr id="14" name="Object 19"/>
          <p:cNvGraphicFramePr>
            <a:graphicFrameLocks noChangeAspect="1"/>
          </p:cNvGraphicFramePr>
          <p:nvPr>
            <p:extLst>
              <p:ext uri="{D42A27DB-BD31-4B8C-83A1-F6EECF244321}">
                <p14:modId xmlns:p14="http://schemas.microsoft.com/office/powerpoint/2010/main" val="2786753318"/>
              </p:ext>
            </p:extLst>
          </p:nvPr>
        </p:nvGraphicFramePr>
        <p:xfrm>
          <a:off x="6487199" y="2818621"/>
          <a:ext cx="2101084" cy="698234"/>
        </p:xfrm>
        <a:graphic>
          <a:graphicData uri="http://schemas.openxmlformats.org/presentationml/2006/ole">
            <mc:AlternateContent xmlns:mc="http://schemas.openxmlformats.org/markup-compatibility/2006">
              <mc:Choice xmlns:v="urn:schemas-microsoft-com:vml" Requires="v">
                <p:oleObj spid="_x0000_s33219" name="Equation" r:id="rId5" imgW="1066680" imgH="355320" progId="Equation.3">
                  <p:embed/>
                </p:oleObj>
              </mc:Choice>
              <mc:Fallback>
                <p:oleObj name="Equation" r:id="rId5" imgW="1066680" imgH="355320" progId="Equation.3">
                  <p:embed/>
                  <p:pic>
                    <p:nvPicPr>
                      <p:cNvPr id="14" name="Object 19"/>
                      <p:cNvPicPr>
                        <a:picLocks noChangeAspect="1" noChangeArrowheads="1"/>
                      </p:cNvPicPr>
                      <p:nvPr/>
                    </p:nvPicPr>
                    <p:blipFill>
                      <a:blip r:embed="rId6"/>
                      <a:srcRect/>
                      <a:stretch>
                        <a:fillRect/>
                      </a:stretch>
                    </p:blipFill>
                    <p:spPr bwMode="auto">
                      <a:xfrm>
                        <a:off x="6487199" y="2818621"/>
                        <a:ext cx="2101084" cy="698234"/>
                      </a:xfrm>
                      <a:prstGeom prst="rect">
                        <a:avLst/>
                      </a:prstGeom>
                      <a:noFill/>
                      <a:ln>
                        <a:noFill/>
                      </a:ln>
                      <a:effectLst/>
                    </p:spPr>
                  </p:pic>
                </p:oleObj>
              </mc:Fallback>
            </mc:AlternateContent>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859" y="1312200"/>
            <a:ext cx="5731439" cy="5317200"/>
          </a:xfrm>
          <a:prstGeom prst="rect">
            <a:avLst/>
          </a:prstGeom>
        </p:spPr>
      </p:pic>
      <p:sp>
        <p:nvSpPr>
          <p:cNvPr id="15" name="내용 개체 틀 2"/>
          <p:cNvSpPr txBox="1">
            <a:spLocks/>
          </p:cNvSpPr>
          <p:nvPr/>
        </p:nvSpPr>
        <p:spPr bwMode="auto">
          <a:xfrm>
            <a:off x="1517048" y="1745982"/>
            <a:ext cx="986767" cy="42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ko-KR" sz="2000" dirty="0" smtClean="0">
                <a:solidFill>
                  <a:srgbClr val="FF0000"/>
                </a:solidFill>
                <a:latin typeface="Times New Roman" panose="02020603050405020304" pitchFamily="18" charset="0"/>
                <a:cs typeface="Times New Roman" panose="02020603050405020304" pitchFamily="18" charset="0"/>
              </a:rPr>
              <a:t>No cut</a:t>
            </a: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smtClean="0">
              <a:latin typeface="Comic Sans MS" panose="030F0702030302020204" pitchFamily="66" charset="0"/>
            </a:endParaRPr>
          </a:p>
          <a:p>
            <a:pPr marL="0" indent="0">
              <a:buFont typeface="Wingdings" panose="05000000000000000000" pitchFamily="2" charset="2"/>
              <a:buNone/>
            </a:pPr>
            <a:endParaRPr lang="en-US" altLang="ko-KR" sz="1800" dirty="0" smtClean="0"/>
          </a:p>
          <a:p>
            <a:pPr marL="0" indent="0">
              <a:buFont typeface="Wingdings" panose="05000000000000000000" pitchFamily="2" charset="2"/>
              <a:buNone/>
            </a:pPr>
            <a:endParaRPr lang="en-US" altLang="ko-KR" sz="1800" dirty="0"/>
          </a:p>
        </p:txBody>
      </p:sp>
      <mc:AlternateContent xmlns:mc="http://schemas.openxmlformats.org/markup-compatibility/2006" xmlns:a14="http://schemas.microsoft.com/office/drawing/2010/main">
        <mc:Choice Requires="a14">
          <p:sp>
            <p:nvSpPr>
              <p:cNvPr id="17" name="TextBox 16"/>
              <p:cNvSpPr txBox="1"/>
              <p:nvPr/>
            </p:nvSpPr>
            <p:spPr>
              <a:xfrm>
                <a:off x="4970259" y="2728162"/>
                <a:ext cx="71949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altLang="ko-KR" sz="2000" i="1" smtClean="0">
                              <a:solidFill>
                                <a:srgbClr val="FF0000"/>
                              </a:solidFill>
                              <a:latin typeface="Cambria Math" panose="02040503050406030204" pitchFamily="18" charset="0"/>
                              <a:ea typeface="Cambria Math" panose="02040503050406030204" pitchFamily="18" charset="0"/>
                            </a:rPr>
                          </m:ctrlPr>
                        </m:sSubPr>
                        <m:e>
                          <m:r>
                            <m:rPr>
                              <m:sty m:val="p"/>
                            </m:rPr>
                            <a:rPr lang="el-GR" altLang="ko-KR" sz="2000" i="1">
                              <a:solidFill>
                                <a:srgbClr val="FF0000"/>
                              </a:solidFill>
                              <a:latin typeface="Cambria Math" panose="02040503050406030204" pitchFamily="18" charset="0"/>
                              <a:ea typeface="Cambria Math" panose="02040503050406030204" pitchFamily="18" charset="0"/>
                            </a:rPr>
                            <m:t>Λ</m:t>
                          </m:r>
                        </m:e>
                        <m:sub>
                          <m:r>
                            <a:rPr lang="ko-KR" altLang="el-GR" sz="2000" i="1" smtClean="0">
                              <a:solidFill>
                                <a:srgbClr val="FF0000"/>
                              </a:solidFill>
                              <a:latin typeface="Cambria Math" panose="02040503050406030204" pitchFamily="18" charset="0"/>
                              <a:ea typeface="Cambria Math" panose="02040503050406030204" pitchFamily="18" charset="0"/>
                            </a:rPr>
                            <m:t>𝜋</m:t>
                          </m:r>
                        </m:sub>
                      </m:sSub>
                      <m:r>
                        <a:rPr lang="en-US" altLang="ko-KR" sz="2000" b="0" i="1" smtClean="0">
                          <a:solidFill>
                            <a:srgbClr val="FF0000"/>
                          </a:solidFill>
                          <a:latin typeface="Cambria Math" panose="02040503050406030204" pitchFamily="18" charset="0"/>
                          <a:ea typeface="Cambria Math" panose="02040503050406030204" pitchFamily="18" charset="0"/>
                        </a:rPr>
                        <m:t>(0)</m:t>
                      </m:r>
                    </m:oMath>
                  </m:oMathPara>
                </a14:m>
                <a:endParaRPr lang="ko-KR" alt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970259" y="2728162"/>
                <a:ext cx="719492" cy="307777"/>
              </a:xfrm>
              <a:prstGeom prst="rect">
                <a:avLst/>
              </a:prstGeom>
              <a:blipFill>
                <a:blip r:embed="rId8"/>
                <a:stretch>
                  <a:fillRect l="-6780" t="-2000" r="-11864" b="-38000"/>
                </a:stretch>
              </a:blipFill>
            </p:spPr>
            <p:txBody>
              <a:bodyPr/>
              <a:lstStyle/>
              <a:p>
                <a:r>
                  <a:rPr lang="ko-KR" altLang="en-US">
                    <a:noFill/>
                  </a:rPr>
                  <a:t> </a:t>
                </a:r>
              </a:p>
            </p:txBody>
          </p:sp>
        </mc:Fallback>
      </mc:AlternateContent>
      <p:sp>
        <p:nvSpPr>
          <p:cNvPr id="18" name="내용 개체 틀 2"/>
          <p:cNvSpPr txBox="1">
            <a:spLocks/>
          </p:cNvSpPr>
          <p:nvPr/>
        </p:nvSpPr>
        <p:spPr bwMode="auto">
          <a:xfrm>
            <a:off x="1108238" y="5583982"/>
            <a:ext cx="986767" cy="42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ko-KR" sz="2000" dirty="0" smtClean="0">
                <a:solidFill>
                  <a:srgbClr val="FF0000"/>
                </a:solidFill>
                <a:latin typeface="Times New Roman" panose="02020603050405020304" pitchFamily="18" charset="0"/>
                <a:cs typeface="Times New Roman" panose="02020603050405020304" pitchFamily="18" charset="0"/>
              </a:rPr>
              <a:t>GPDs</a:t>
            </a: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smtClean="0">
              <a:latin typeface="Comic Sans MS" panose="030F0702030302020204" pitchFamily="66" charset="0"/>
            </a:endParaRPr>
          </a:p>
          <a:p>
            <a:pPr marL="0" indent="0">
              <a:buFont typeface="Wingdings" panose="05000000000000000000" pitchFamily="2" charset="2"/>
              <a:buNone/>
            </a:pPr>
            <a:endParaRPr lang="en-US" altLang="ko-KR" sz="1800" dirty="0" smtClean="0"/>
          </a:p>
          <a:p>
            <a:pPr marL="0" indent="0">
              <a:buFont typeface="Wingdings" panose="05000000000000000000" pitchFamily="2" charset="2"/>
              <a:buNone/>
            </a:pPr>
            <a:endParaRPr lang="en-US" altLang="ko-KR" sz="1800" dirty="0"/>
          </a:p>
        </p:txBody>
      </p:sp>
      <p:sp>
        <p:nvSpPr>
          <p:cNvPr id="19" name="내용 개체 틀 2"/>
          <p:cNvSpPr txBox="1">
            <a:spLocks/>
          </p:cNvSpPr>
          <p:nvPr/>
        </p:nvSpPr>
        <p:spPr bwMode="auto">
          <a:xfrm>
            <a:off x="4590718" y="5372792"/>
            <a:ext cx="1480151" cy="42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ltLang="ko-KR" sz="2000" dirty="0" smtClean="0">
                <a:solidFill>
                  <a:srgbClr val="FF0000"/>
                </a:solidFill>
                <a:latin typeface="Times New Roman" panose="02020603050405020304" pitchFamily="18" charset="0"/>
                <a:cs typeface="Times New Roman" panose="02020603050405020304" pitchFamily="18" charset="0"/>
              </a:rPr>
              <a:t> saturation</a:t>
            </a: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smtClean="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smtClean="0">
              <a:latin typeface="Comic Sans MS" panose="030F0702030302020204" pitchFamily="66" charset="0"/>
            </a:endParaRPr>
          </a:p>
          <a:p>
            <a:pPr marL="0" indent="0">
              <a:buFont typeface="Wingdings" panose="05000000000000000000" pitchFamily="2" charset="2"/>
              <a:buNone/>
            </a:pPr>
            <a:endParaRPr lang="en-US" altLang="ko-KR" sz="1800" dirty="0" smtClean="0"/>
          </a:p>
          <a:p>
            <a:pPr marL="0" indent="0">
              <a:buFont typeface="Wingdings" panose="05000000000000000000" pitchFamily="2" charset="2"/>
              <a:buNone/>
            </a:pPr>
            <a:endParaRPr lang="en-US" altLang="ko-KR" sz="1800" dirty="0"/>
          </a:p>
        </p:txBody>
      </p:sp>
      <p:graphicFrame>
        <p:nvGraphicFramePr>
          <p:cNvPr id="11" name="Object 19"/>
          <p:cNvGraphicFramePr>
            <a:graphicFrameLocks noChangeAspect="1"/>
          </p:cNvGraphicFramePr>
          <p:nvPr>
            <p:extLst>
              <p:ext uri="{D42A27DB-BD31-4B8C-83A1-F6EECF244321}">
                <p14:modId xmlns:p14="http://schemas.microsoft.com/office/powerpoint/2010/main" val="934011764"/>
              </p:ext>
            </p:extLst>
          </p:nvPr>
        </p:nvGraphicFramePr>
        <p:xfrm>
          <a:off x="6029693" y="2552234"/>
          <a:ext cx="1184606" cy="435188"/>
        </p:xfrm>
        <a:graphic>
          <a:graphicData uri="http://schemas.openxmlformats.org/presentationml/2006/ole">
            <mc:AlternateContent xmlns:mc="http://schemas.openxmlformats.org/markup-compatibility/2006">
              <mc:Choice xmlns:v="urn:schemas-microsoft-com:vml" Requires="v">
                <p:oleObj spid="_x0000_s33220" name="Equation" r:id="rId9" imgW="583920" imgH="215640" progId="Equation.3">
                  <p:embed/>
                </p:oleObj>
              </mc:Choice>
              <mc:Fallback>
                <p:oleObj name="Equation" r:id="rId9" imgW="583920" imgH="215640" progId="Equation.3">
                  <p:embed/>
                  <p:pic>
                    <p:nvPicPr>
                      <p:cNvPr id="5" name="Object 19"/>
                      <p:cNvPicPr>
                        <a:picLocks noChangeAspect="1" noChangeArrowheads="1"/>
                      </p:cNvPicPr>
                      <p:nvPr/>
                    </p:nvPicPr>
                    <p:blipFill>
                      <a:blip r:embed="rId10"/>
                      <a:srcRect/>
                      <a:stretch>
                        <a:fillRect/>
                      </a:stretch>
                    </p:blipFill>
                    <p:spPr bwMode="auto">
                      <a:xfrm>
                        <a:off x="6029693" y="2552234"/>
                        <a:ext cx="1184606" cy="435188"/>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0" name="Text Placeholder 3"/>
              <p:cNvSpPr txBox="1">
                <a:spLocks/>
              </p:cNvSpPr>
              <p:nvPr/>
            </p:nvSpPr>
            <p:spPr bwMode="auto">
              <a:xfrm>
                <a:off x="752216" y="406779"/>
                <a:ext cx="5151553" cy="4484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panose="05000000000000000000" pitchFamily="2" charset="2"/>
                  <a:buNone/>
                  <a:defRPr sz="1600" kern="1200">
                    <a:solidFill>
                      <a:schemeClr val="tx1"/>
                    </a:solidFill>
                    <a:latin typeface="+mn-lt"/>
                    <a:ea typeface="+mn-ea"/>
                    <a:cs typeface="+mn-cs"/>
                  </a:defRPr>
                </a:lvl1pPr>
                <a:lvl2pPr marL="457200" indent="0" algn="l" rtl="0" eaLnBrk="0" fontAlgn="base" hangingPunct="0">
                  <a:spcBef>
                    <a:spcPct val="20000"/>
                  </a:spcBef>
                  <a:spcAft>
                    <a:spcPct val="0"/>
                  </a:spcAft>
                  <a:buClr>
                    <a:schemeClr val="accent2"/>
                  </a:buClr>
                  <a:buSzPct val="80000"/>
                  <a:buFont typeface="Wingdings" panose="05000000000000000000" pitchFamily="2" charset="2"/>
                  <a:buNone/>
                  <a:defRPr sz="1400" kern="1200">
                    <a:solidFill>
                      <a:schemeClr val="tx1"/>
                    </a:solidFill>
                    <a:latin typeface="+mn-lt"/>
                    <a:ea typeface="+mn-ea"/>
                    <a:cs typeface="+mn-cs"/>
                  </a:defRPr>
                </a:lvl2pPr>
                <a:lvl3pPr marL="914400" indent="0" algn="l" rtl="0" eaLnBrk="0" fontAlgn="base" hangingPunct="0">
                  <a:spcBef>
                    <a:spcPct val="20000"/>
                  </a:spcBef>
                  <a:spcAft>
                    <a:spcPct val="0"/>
                  </a:spcAft>
                  <a:buClr>
                    <a:schemeClr val="bg2"/>
                  </a:buClr>
                  <a:buSzPct val="65000"/>
                  <a:buFont typeface="Wingdings" panose="05000000000000000000" pitchFamily="2" charset="2"/>
                  <a:buNone/>
                  <a:defRPr sz="1200" kern="1200">
                    <a:solidFill>
                      <a:schemeClr val="tx1"/>
                    </a:solidFill>
                    <a:latin typeface="+mn-lt"/>
                    <a:ea typeface="+mn-ea"/>
                    <a:cs typeface="+mn-cs"/>
                  </a:defRPr>
                </a:lvl3pPr>
                <a:lvl4pPr marL="1371600" indent="0" algn="l" rtl="0" eaLnBrk="0" fontAlgn="base" hangingPunct="0">
                  <a:spcBef>
                    <a:spcPct val="20000"/>
                  </a:spcBef>
                  <a:spcAft>
                    <a:spcPct val="0"/>
                  </a:spcAft>
                  <a:buClr>
                    <a:schemeClr val="accent2"/>
                  </a:buClr>
                  <a:buSzPct val="70000"/>
                  <a:buFont typeface="Wingdings" panose="05000000000000000000" pitchFamily="2" charset="2"/>
                  <a:buNone/>
                  <a:defRPr sz="1000" kern="1200">
                    <a:solidFill>
                      <a:schemeClr val="tx1"/>
                    </a:solidFill>
                    <a:latin typeface="+mn-lt"/>
                    <a:ea typeface="+mn-ea"/>
                    <a:cs typeface="+mn-cs"/>
                  </a:defRPr>
                </a:lvl4pPr>
                <a:lvl5pPr marL="1828800" indent="0" algn="l" rtl="0" eaLnBrk="0" fontAlgn="base" hangingPunct="0">
                  <a:spcBef>
                    <a:spcPct val="20000"/>
                  </a:spcBef>
                  <a:spcAft>
                    <a:spcPct val="0"/>
                  </a:spcAft>
                  <a:buClr>
                    <a:schemeClr val="bg2"/>
                  </a:buClr>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Wingdings" panose="05000000000000000000" pitchFamily="2" charset="2"/>
                  <a:buChar char="l"/>
                </a:pPr>
                <a14:m>
                  <m:oMath xmlns:m="http://schemas.openxmlformats.org/officeDocument/2006/math">
                    <m:r>
                      <a:rPr lang="en-US" altLang="ko-KR" sz="2000" b="0" i="1" smtClean="0">
                        <a:solidFill>
                          <a:schemeClr val="tx1"/>
                        </a:solidFill>
                        <a:latin typeface="Cambria Math" panose="02040503050406030204" pitchFamily="18" charset="0"/>
                      </a:rPr>
                      <m:t>𝑡</m:t>
                    </m:r>
                  </m:oMath>
                </a14:m>
                <a:r>
                  <a:rPr lang="en-US" altLang="ko-KR" sz="2000" dirty="0" smtClean="0">
                    <a:solidFill>
                      <a:schemeClr val="tx1"/>
                    </a:solidFill>
                    <a:latin typeface="Calibri" panose="020F0502020204030204" pitchFamily="34" charset="0"/>
                    <a:cs typeface="Calibri" panose="020F0502020204030204" pitchFamily="34" charset="0"/>
                  </a:rPr>
                  <a:t>-dependence of unseparated cross section </a:t>
                </a:r>
                <a:endParaRPr lang="ko-KR" altLang="en-US" sz="2000" dirty="0">
                  <a:solidFill>
                    <a:schemeClr val="tx1"/>
                  </a:solidFill>
                  <a:latin typeface="Calibri" panose="020F0502020204030204" pitchFamily="34" charset="0"/>
                  <a:cs typeface="Calibri" panose="020F0502020204030204" pitchFamily="34" charset="0"/>
                </a:endParaRPr>
              </a:p>
            </p:txBody>
          </p:sp>
        </mc:Choice>
        <mc:Fallback xmlns="">
          <p:sp>
            <p:nvSpPr>
              <p:cNvPr id="20" name="Text Placeholder 3"/>
              <p:cNvSpPr txBox="1">
                <a:spLocks noRot="1" noChangeAspect="1" noMove="1" noResize="1" noEditPoints="1" noAdjustHandles="1" noChangeArrowheads="1" noChangeShapeType="1" noTextEdit="1"/>
              </p:cNvSpPr>
              <p:nvPr/>
            </p:nvSpPr>
            <p:spPr bwMode="auto">
              <a:xfrm>
                <a:off x="752216" y="406779"/>
                <a:ext cx="5151553" cy="448401"/>
              </a:xfrm>
              <a:prstGeom prst="rect">
                <a:avLst/>
              </a:prstGeom>
              <a:blipFill>
                <a:blip r:embed="rId11"/>
                <a:stretch>
                  <a:fillRect l="-355" t="-8219" b="-1369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41087" y="1105984"/>
            <a:ext cx="1489256" cy="1464922"/>
          </a:xfrm>
          <a:prstGeom prst="rect">
            <a:avLst/>
          </a:prstGeom>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26870" y="4298271"/>
            <a:ext cx="1598160" cy="2571422"/>
          </a:xfrm>
          <a:prstGeom prst="rect">
            <a:avLst/>
          </a:prstGeom>
        </p:spPr>
      </p:pic>
      <p:sp>
        <p:nvSpPr>
          <p:cNvPr id="27" name="Text Placeholder 3"/>
          <p:cNvSpPr txBox="1">
            <a:spLocks/>
          </p:cNvSpPr>
          <p:nvPr/>
        </p:nvSpPr>
        <p:spPr bwMode="auto">
          <a:xfrm>
            <a:off x="760565" y="840561"/>
            <a:ext cx="5151553" cy="44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panose="05000000000000000000" pitchFamily="2" charset="2"/>
              <a:buNone/>
              <a:defRPr sz="1600" kern="1200">
                <a:solidFill>
                  <a:schemeClr val="tx1"/>
                </a:solidFill>
                <a:latin typeface="+mn-lt"/>
                <a:ea typeface="+mn-ea"/>
                <a:cs typeface="+mn-cs"/>
              </a:defRPr>
            </a:lvl1pPr>
            <a:lvl2pPr marL="457200" indent="0" algn="l" rtl="0" eaLnBrk="0" fontAlgn="base" hangingPunct="0">
              <a:spcBef>
                <a:spcPct val="20000"/>
              </a:spcBef>
              <a:spcAft>
                <a:spcPct val="0"/>
              </a:spcAft>
              <a:buClr>
                <a:schemeClr val="accent2"/>
              </a:buClr>
              <a:buSzPct val="80000"/>
              <a:buFont typeface="Wingdings" panose="05000000000000000000" pitchFamily="2" charset="2"/>
              <a:buNone/>
              <a:defRPr sz="1400" kern="1200">
                <a:solidFill>
                  <a:schemeClr val="tx1"/>
                </a:solidFill>
                <a:latin typeface="+mn-lt"/>
                <a:ea typeface="+mn-ea"/>
                <a:cs typeface="+mn-cs"/>
              </a:defRPr>
            </a:lvl2pPr>
            <a:lvl3pPr marL="914400" indent="0" algn="l" rtl="0" eaLnBrk="0" fontAlgn="base" hangingPunct="0">
              <a:spcBef>
                <a:spcPct val="20000"/>
              </a:spcBef>
              <a:spcAft>
                <a:spcPct val="0"/>
              </a:spcAft>
              <a:buClr>
                <a:schemeClr val="bg2"/>
              </a:buClr>
              <a:buSzPct val="65000"/>
              <a:buFont typeface="Wingdings" panose="05000000000000000000" pitchFamily="2" charset="2"/>
              <a:buNone/>
              <a:defRPr sz="1200" kern="1200">
                <a:solidFill>
                  <a:schemeClr val="tx1"/>
                </a:solidFill>
                <a:latin typeface="+mn-lt"/>
                <a:ea typeface="+mn-ea"/>
                <a:cs typeface="+mn-cs"/>
              </a:defRPr>
            </a:lvl3pPr>
            <a:lvl4pPr marL="1371600" indent="0" algn="l" rtl="0" eaLnBrk="0" fontAlgn="base" hangingPunct="0">
              <a:spcBef>
                <a:spcPct val="20000"/>
              </a:spcBef>
              <a:spcAft>
                <a:spcPct val="0"/>
              </a:spcAft>
              <a:buClr>
                <a:schemeClr val="accent2"/>
              </a:buClr>
              <a:buSzPct val="70000"/>
              <a:buFont typeface="Wingdings" panose="05000000000000000000" pitchFamily="2" charset="2"/>
              <a:buNone/>
              <a:defRPr sz="1000" kern="1200">
                <a:solidFill>
                  <a:schemeClr val="tx1"/>
                </a:solidFill>
                <a:latin typeface="+mn-lt"/>
                <a:ea typeface="+mn-ea"/>
                <a:cs typeface="+mn-cs"/>
              </a:defRPr>
            </a:lvl4pPr>
            <a:lvl5pPr marL="1828800" indent="0" algn="l" rtl="0" eaLnBrk="0" fontAlgn="base" hangingPunct="0">
              <a:spcBef>
                <a:spcPct val="20000"/>
              </a:spcBef>
              <a:spcAft>
                <a:spcPct val="0"/>
              </a:spcAft>
              <a:buClr>
                <a:schemeClr val="bg2"/>
              </a:buClr>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Wingdings" panose="05000000000000000000" pitchFamily="2" charset="2"/>
              <a:buChar char="l"/>
            </a:pPr>
            <a:r>
              <a:rPr lang="en-US" altLang="ko-KR" sz="2000" dirty="0" smtClean="0">
                <a:solidFill>
                  <a:schemeClr val="tx1"/>
                </a:solidFill>
                <a:latin typeface="Calibri" panose="020F0502020204030204" pitchFamily="34" charset="0"/>
                <a:cs typeface="Calibri" panose="020F0502020204030204" pitchFamily="34" charset="0"/>
              </a:rPr>
              <a:t>4 aspects of DCS at forward angles </a:t>
            </a:r>
            <a:endParaRPr lang="ko-KR" altLang="en-US" sz="2000" dirty="0">
              <a:solidFill>
                <a:schemeClr val="tx1"/>
              </a:solidFill>
              <a:latin typeface="Calibri" panose="020F0502020204030204" pitchFamily="34" charset="0"/>
              <a:cs typeface="Calibri" panose="020F0502020204030204" pitchFamily="34" charset="0"/>
            </a:endParaRPr>
          </a:p>
        </p:txBody>
      </p:sp>
      <p:sp>
        <p:nvSpPr>
          <p:cNvPr id="28" name="Text Placeholder 3"/>
          <p:cNvSpPr txBox="1">
            <a:spLocks/>
          </p:cNvSpPr>
          <p:nvPr/>
        </p:nvSpPr>
        <p:spPr bwMode="auto">
          <a:xfrm>
            <a:off x="5958298" y="1788048"/>
            <a:ext cx="1522571" cy="28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2"/>
              </a:buClr>
              <a:buSzPct val="75000"/>
              <a:buFont typeface="Wingdings" panose="05000000000000000000" pitchFamily="2" charset="2"/>
              <a:buNone/>
              <a:defRPr sz="1600" kern="1200">
                <a:solidFill>
                  <a:schemeClr val="tx1"/>
                </a:solidFill>
                <a:latin typeface="+mn-lt"/>
                <a:ea typeface="+mn-ea"/>
                <a:cs typeface="+mn-cs"/>
              </a:defRPr>
            </a:lvl1pPr>
            <a:lvl2pPr marL="457200" indent="0" algn="l" rtl="0" eaLnBrk="0" fontAlgn="base" hangingPunct="0">
              <a:spcBef>
                <a:spcPct val="20000"/>
              </a:spcBef>
              <a:spcAft>
                <a:spcPct val="0"/>
              </a:spcAft>
              <a:buClr>
                <a:schemeClr val="accent2"/>
              </a:buClr>
              <a:buSzPct val="80000"/>
              <a:buFont typeface="Wingdings" panose="05000000000000000000" pitchFamily="2" charset="2"/>
              <a:buNone/>
              <a:defRPr sz="1400" kern="1200">
                <a:solidFill>
                  <a:schemeClr val="tx1"/>
                </a:solidFill>
                <a:latin typeface="+mn-lt"/>
                <a:ea typeface="+mn-ea"/>
                <a:cs typeface="+mn-cs"/>
              </a:defRPr>
            </a:lvl2pPr>
            <a:lvl3pPr marL="914400" indent="0" algn="l" rtl="0" eaLnBrk="0" fontAlgn="base" hangingPunct="0">
              <a:spcBef>
                <a:spcPct val="20000"/>
              </a:spcBef>
              <a:spcAft>
                <a:spcPct val="0"/>
              </a:spcAft>
              <a:buClr>
                <a:schemeClr val="bg2"/>
              </a:buClr>
              <a:buSzPct val="65000"/>
              <a:buFont typeface="Wingdings" panose="05000000000000000000" pitchFamily="2" charset="2"/>
              <a:buNone/>
              <a:defRPr sz="1200" kern="1200">
                <a:solidFill>
                  <a:schemeClr val="tx1"/>
                </a:solidFill>
                <a:latin typeface="+mn-lt"/>
                <a:ea typeface="+mn-ea"/>
                <a:cs typeface="+mn-cs"/>
              </a:defRPr>
            </a:lvl3pPr>
            <a:lvl4pPr marL="1371600" indent="0" algn="l" rtl="0" eaLnBrk="0" fontAlgn="base" hangingPunct="0">
              <a:spcBef>
                <a:spcPct val="20000"/>
              </a:spcBef>
              <a:spcAft>
                <a:spcPct val="0"/>
              </a:spcAft>
              <a:buClr>
                <a:schemeClr val="accent2"/>
              </a:buClr>
              <a:buSzPct val="70000"/>
              <a:buFont typeface="Wingdings" panose="05000000000000000000" pitchFamily="2" charset="2"/>
              <a:buNone/>
              <a:defRPr sz="1000" kern="1200">
                <a:solidFill>
                  <a:schemeClr val="tx1"/>
                </a:solidFill>
                <a:latin typeface="+mn-lt"/>
                <a:ea typeface="+mn-ea"/>
                <a:cs typeface="+mn-cs"/>
              </a:defRPr>
            </a:lvl4pPr>
            <a:lvl5pPr marL="1828800" indent="0" algn="l" rtl="0" eaLnBrk="0" fontAlgn="base" hangingPunct="0">
              <a:spcBef>
                <a:spcPct val="20000"/>
              </a:spcBef>
              <a:spcAft>
                <a:spcPct val="0"/>
              </a:spcAft>
              <a:buClr>
                <a:schemeClr val="bg2"/>
              </a:buClr>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1"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tLang="ko-KR" dirty="0" smtClean="0">
                <a:solidFill>
                  <a:schemeClr val="tx1"/>
                </a:solidFill>
                <a:latin typeface="Calibri" panose="020F0502020204030204" pitchFamily="34" charset="0"/>
                <a:cs typeface="Calibri" panose="020F0502020204030204" pitchFamily="34" charset="0"/>
              </a:rPr>
              <a:t>Elastic cuts</a:t>
            </a:r>
            <a:endParaRPr lang="ko-KR" altLang="en-US" dirty="0">
              <a:solidFill>
                <a:schemeClr val="tx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14299" y="4676941"/>
            <a:ext cx="704032" cy="292554"/>
          </a:xfrm>
          <a:prstGeom prst="rect">
            <a:avLst/>
          </a:prstGeom>
        </p:spPr>
      </p:pic>
      <p:graphicFrame>
        <p:nvGraphicFramePr>
          <p:cNvPr id="29" name="Object 19"/>
          <p:cNvGraphicFramePr>
            <a:graphicFrameLocks noChangeAspect="1"/>
          </p:cNvGraphicFramePr>
          <p:nvPr>
            <p:extLst>
              <p:ext uri="{D42A27DB-BD31-4B8C-83A1-F6EECF244321}">
                <p14:modId xmlns:p14="http://schemas.microsoft.com/office/powerpoint/2010/main" val="3934474443"/>
              </p:ext>
            </p:extLst>
          </p:nvPr>
        </p:nvGraphicFramePr>
        <p:xfrm>
          <a:off x="5958298" y="4614630"/>
          <a:ext cx="1925047" cy="419717"/>
        </p:xfrm>
        <a:graphic>
          <a:graphicData uri="http://schemas.openxmlformats.org/presentationml/2006/ole">
            <mc:AlternateContent xmlns:mc="http://schemas.openxmlformats.org/markup-compatibility/2006">
              <mc:Choice xmlns:v="urn:schemas-microsoft-com:vml" Requires="v">
                <p:oleObj spid="_x0000_s33221" name="Equation" r:id="rId15" imgW="927000" imgH="203040" progId="Equation.3">
                  <p:embed/>
                </p:oleObj>
              </mc:Choice>
              <mc:Fallback>
                <p:oleObj name="Equation" r:id="rId15" imgW="927000" imgH="203040" progId="Equation.3">
                  <p:embed/>
                  <p:pic>
                    <p:nvPicPr>
                      <p:cNvPr id="26" name="Object 19"/>
                      <p:cNvPicPr>
                        <a:picLocks noChangeAspect="1" noChangeArrowheads="1"/>
                      </p:cNvPicPr>
                      <p:nvPr/>
                    </p:nvPicPr>
                    <p:blipFill>
                      <a:blip r:embed="rId16"/>
                      <a:srcRect/>
                      <a:stretch>
                        <a:fillRect/>
                      </a:stretch>
                    </p:blipFill>
                    <p:spPr bwMode="auto">
                      <a:xfrm>
                        <a:off x="5958298" y="4614630"/>
                        <a:ext cx="1925047" cy="419717"/>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1917487" y="5387303"/>
                <a:ext cx="1195829" cy="265201"/>
              </a:xfrm>
              <a:prstGeom prst="rect">
                <a:avLst/>
              </a:prstGeom>
              <a:noFill/>
            </p:spPr>
            <p:txBody>
              <a:bodyPr wrap="square" lIns="0" tIns="0" rIns="0" bIns="0" rtlCol="0">
                <a:spAutoFit/>
              </a:bodyPr>
              <a:lstStyle/>
              <a:p>
                <a:r>
                  <a:rPr lang="en-US" altLang="ko-KR" sz="1600" b="0" dirty="0" smtClean="0">
                    <a:solidFill>
                      <a:srgbClr val="00B0F0"/>
                    </a:solidFill>
                  </a:rPr>
                  <a:t> </a:t>
                </a:r>
                <a14:m>
                  <m:oMath xmlns:m="http://schemas.openxmlformats.org/officeDocument/2006/math">
                    <m:r>
                      <a:rPr lang="en-US" altLang="ko-KR" sz="1600" b="0" i="1" smtClean="0">
                        <a:solidFill>
                          <a:srgbClr val="00B0F0"/>
                        </a:solidFill>
                        <a:latin typeface="Cambria Math" panose="02040503050406030204" pitchFamily="18" charset="0"/>
                      </a:rPr>
                      <m:t>(</m:t>
                    </m:r>
                    <m:sSubSup>
                      <m:sSubSupPr>
                        <m:ctrlPr>
                          <a:rPr lang="en-US" altLang="ko-KR" sz="1600" i="1" smtClean="0">
                            <a:solidFill>
                              <a:srgbClr val="00B0F0"/>
                            </a:solidFill>
                            <a:latin typeface="Cambria Math" panose="02040503050406030204" pitchFamily="18" charset="0"/>
                          </a:rPr>
                        </m:ctrlPr>
                      </m:sSubSupPr>
                      <m:e>
                        <m:r>
                          <a:rPr lang="ko-KR" altLang="en-US" sz="1600" i="1" smtClean="0">
                            <a:solidFill>
                              <a:srgbClr val="00B0F0"/>
                            </a:solidFill>
                            <a:latin typeface="Cambria Math" panose="02040503050406030204" pitchFamily="18" charset="0"/>
                          </a:rPr>
                          <m:t>𝛼</m:t>
                        </m:r>
                      </m:e>
                      <m:sub>
                        <m:r>
                          <a:rPr lang="en-US" altLang="ko-KR" sz="1600" b="0" i="1" smtClean="0">
                            <a:solidFill>
                              <a:srgbClr val="00B0F0"/>
                            </a:solidFill>
                            <a:latin typeface="Cambria Math" panose="02040503050406030204" pitchFamily="18" charset="0"/>
                          </a:rPr>
                          <m:t>𝑞</m:t>
                        </m:r>
                      </m:sub>
                      <m:sup>
                        <m:r>
                          <a:rPr lang="en-US" altLang="ko-KR" sz="1600" b="0" i="1" smtClean="0">
                            <a:solidFill>
                              <a:srgbClr val="00B0F0"/>
                            </a:solidFill>
                            <a:latin typeface="Cambria Math" panose="02040503050406030204" pitchFamily="18" charset="0"/>
                          </a:rPr>
                          <m:t>′</m:t>
                        </m:r>
                      </m:sup>
                    </m:sSubSup>
                    <m:r>
                      <a:rPr lang="en-US" altLang="ko-KR" sz="1600" b="0" i="1" smtClean="0">
                        <a:solidFill>
                          <a:srgbClr val="00B0F0"/>
                        </a:solidFill>
                        <a:latin typeface="Cambria Math" panose="02040503050406030204" pitchFamily="18" charset="0"/>
                      </a:rPr>
                      <m:t>=0.1)</m:t>
                    </m:r>
                  </m:oMath>
                </a14:m>
                <a:endParaRPr lang="ko-KR" altLang="en-US" sz="1600" dirty="0">
                  <a:solidFill>
                    <a:srgbClr val="00B0F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917487" y="5387303"/>
                <a:ext cx="1195829" cy="265201"/>
              </a:xfrm>
              <a:prstGeom prst="rect">
                <a:avLst/>
              </a:prstGeom>
              <a:blipFill>
                <a:blip r:embed="rId17"/>
                <a:stretch>
                  <a:fillRect l="-4082" b="-2558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834401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53082" cy="564776"/>
          </a:xfrm>
        </p:spPr>
        <p:txBody>
          <a:bodyPr/>
          <a:lstStyle/>
          <a:p>
            <a:r>
              <a:rPr lang="en-US" altLang="ko-KR" dirty="0" smtClean="0">
                <a:latin typeface="Calibri" panose="020F0502020204030204" pitchFamily="34" charset="0"/>
                <a:cs typeface="Calibri" panose="020F0502020204030204" pitchFamily="34" charset="0"/>
              </a:rPr>
              <a:t>Outline</a:t>
            </a:r>
            <a:endParaRPr lang="ko-KR"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38518"/>
                <a:ext cx="8465127" cy="5540188"/>
              </a:xfrm>
            </p:spPr>
            <p:txBody>
              <a:bodyPr/>
              <a:lstStyle/>
              <a:p>
                <a:r>
                  <a:rPr lang="en-US" altLang="ko-KR" sz="2800" dirty="0" smtClean="0">
                    <a:latin typeface="Calibri" panose="020F0502020204030204" pitchFamily="34" charset="0"/>
                    <a:cs typeface="Calibri" panose="020F0502020204030204" pitchFamily="34" charset="0"/>
                  </a:rPr>
                  <a:t>Physics Motivation</a:t>
                </a:r>
                <a:r>
                  <a:rPr lang="en-US" altLang="ko-KR" dirty="0" smtClean="0"/>
                  <a:t>      </a:t>
                </a:r>
              </a:p>
              <a:p>
                <a:pPr marL="0" indent="0">
                  <a:buNone/>
                </a:pPr>
                <a:r>
                  <a:rPr lang="en-US" altLang="ko-KR" sz="2000" dirty="0"/>
                  <a:t> </a:t>
                </a:r>
                <a:r>
                  <a:rPr lang="en-US" altLang="ko-KR" sz="2000" dirty="0" smtClean="0"/>
                  <a:t>         - </a:t>
                </a:r>
                <a:r>
                  <a:rPr lang="en-US" altLang="ko-KR" sz="2000" dirty="0" smtClean="0">
                    <a:latin typeface="Calibri" panose="020F0502020204030204" pitchFamily="34" charset="0"/>
                    <a:cs typeface="Calibri" panose="020F0502020204030204" pitchFamily="34" charset="0"/>
                  </a:rPr>
                  <a:t>Parton structures from GPD/TDA </a:t>
                </a:r>
                <a:r>
                  <a:rPr lang="en-US" altLang="ko-KR" sz="2000" dirty="0">
                    <a:latin typeface="Calibri" panose="020F0502020204030204" pitchFamily="34" charset="0"/>
                    <a:cs typeface="Calibri" panose="020F0502020204030204" pitchFamily="34" charset="0"/>
                  </a:rPr>
                  <a:t>in </a:t>
                </a:r>
                <a:r>
                  <a:rPr lang="en-US" altLang="ko-KR" sz="2000" dirty="0" smtClean="0">
                    <a:latin typeface="Calibri" panose="020F0502020204030204" pitchFamily="34" charset="0"/>
                    <a:cs typeface="Calibri" panose="020F0502020204030204" pitchFamily="34" charset="0"/>
                  </a:rPr>
                  <a:t>hadron reactions at high </a:t>
                </a:r>
                <a14:m>
                  <m:oMath xmlns:m="http://schemas.openxmlformats.org/officeDocument/2006/math">
                    <m:r>
                      <a:rPr lang="en-US" altLang="ko-KR" sz="2000" i="1" dirty="0" smtClean="0">
                        <a:latin typeface="Cambria Math" panose="02040503050406030204" pitchFamily="18" charset="0"/>
                      </a:rPr>
                      <m:t>𝑠</m:t>
                    </m:r>
                  </m:oMath>
                </a14:m>
                <a:r>
                  <a:rPr lang="en-US" altLang="ko-KR" sz="2000" dirty="0" smtClean="0">
                    <a:latin typeface="Calibri" panose="020F0502020204030204" pitchFamily="34" charset="0"/>
                    <a:cs typeface="Calibri" panose="020F0502020204030204" pitchFamily="34" charset="0"/>
                  </a:rPr>
                  <a:t> and </a:t>
                </a:r>
                <a14:m>
                  <m:oMath xmlns:m="http://schemas.openxmlformats.org/officeDocument/2006/math">
                    <m:sSup>
                      <m:sSupPr>
                        <m:ctrlPr>
                          <a:rPr lang="en-US" altLang="ko-KR" sz="2000" i="1" dirty="0" smtClean="0">
                            <a:latin typeface="Cambria Math" panose="02040503050406030204" pitchFamily="18" charset="0"/>
                          </a:rPr>
                        </m:ctrlPr>
                      </m:sSupPr>
                      <m:e>
                        <m:r>
                          <a:rPr lang="en-US" altLang="ko-KR" sz="2000" b="0" i="1" dirty="0" smtClean="0">
                            <a:latin typeface="Cambria Math" panose="02040503050406030204" pitchFamily="18" charset="0"/>
                          </a:rPr>
                          <m:t>𝑄</m:t>
                        </m:r>
                      </m:e>
                      <m:sup>
                        <m:r>
                          <a:rPr lang="en-US" altLang="ko-KR" sz="2000" b="0" i="1" dirty="0" smtClean="0">
                            <a:latin typeface="Cambria Math" panose="02040503050406030204" pitchFamily="18" charset="0"/>
                          </a:rPr>
                          <m:t>2</m:t>
                        </m:r>
                      </m:sup>
                    </m:sSup>
                  </m:oMath>
                </a14:m>
                <a:endParaRPr lang="en-US" altLang="ko-KR" sz="2000" dirty="0" smtClean="0">
                  <a:latin typeface="Calibri" panose="020F0502020204030204" pitchFamily="34" charset="0"/>
                  <a:cs typeface="Calibri" panose="020F0502020204030204" pitchFamily="34" charset="0"/>
                </a:endParaRPr>
              </a:p>
              <a:p>
                <a:pPr marL="0" indent="0">
                  <a:buNone/>
                </a:pPr>
                <a:r>
                  <a:rPr lang="en-US" altLang="ko-KR" sz="2000" dirty="0">
                    <a:latin typeface="Calibri" panose="020F0502020204030204" pitchFamily="34" charset="0"/>
                    <a:cs typeface="Calibri" panose="020F0502020204030204" pitchFamily="34" charset="0"/>
                  </a:rPr>
                  <a:t> </a:t>
                </a:r>
                <a:r>
                  <a:rPr lang="en-US" altLang="ko-KR" sz="2000" dirty="0" smtClean="0">
                    <a:latin typeface="Calibri" panose="020F0502020204030204" pitchFamily="34" charset="0"/>
                    <a:cs typeface="Calibri" panose="020F0502020204030204" pitchFamily="34" charset="0"/>
                  </a:rPr>
                  <a:t>           - </a:t>
                </a:r>
                <a:r>
                  <a:rPr lang="en-US" altLang="ko-KR" sz="2000" dirty="0">
                    <a:latin typeface="Calibri" panose="020F0502020204030204" pitchFamily="34" charset="0"/>
                    <a:cs typeface="Calibri" panose="020F0502020204030204" pitchFamily="34" charset="0"/>
                  </a:rPr>
                  <a:t>Regge model </a:t>
                </a:r>
                <a:r>
                  <a:rPr lang="en-US" altLang="ko-KR" sz="2000" dirty="0" smtClean="0">
                    <a:latin typeface="Calibri" panose="020F0502020204030204" pitchFamily="34" charset="0"/>
                    <a:cs typeface="Calibri" panose="020F0502020204030204" pitchFamily="34" charset="0"/>
                  </a:rPr>
                  <a:t>for such kinematic regime to test GPD/TDA in reactions</a:t>
                </a:r>
              </a:p>
              <a:p>
                <a:pPr marL="0" indent="0">
                  <a:buNone/>
                </a:pPr>
                <a:r>
                  <a:rPr lang="en-US" altLang="ko-KR" sz="2000" dirty="0">
                    <a:latin typeface="Calibri" panose="020F0502020204030204" pitchFamily="34" charset="0"/>
                    <a:cs typeface="Calibri" panose="020F0502020204030204" pitchFamily="34" charset="0"/>
                  </a:rPr>
                  <a:t> </a:t>
                </a:r>
                <a:r>
                  <a:rPr lang="en-US" altLang="ko-KR" sz="2000" dirty="0" smtClean="0">
                    <a:latin typeface="Calibri" panose="020F0502020204030204" pitchFamily="34" charset="0"/>
                    <a:cs typeface="Calibri" panose="020F0502020204030204" pitchFamily="34" charset="0"/>
                  </a:rPr>
                  <a:t>           - </a:t>
                </a:r>
                <a:r>
                  <a:rPr lang="en-US" altLang="ko-KR" sz="2000" dirty="0" smtClean="0">
                    <a:solidFill>
                      <a:srgbClr val="00B050"/>
                    </a:solidFill>
                    <a:latin typeface="Calibri" panose="020F0502020204030204" pitchFamily="34" charset="0"/>
                    <a:cs typeface="Calibri" panose="020F0502020204030204" pitchFamily="34" charset="0"/>
                  </a:rPr>
                  <a:t>How to incorporate PDF in Regge models </a:t>
                </a:r>
                <a:endParaRPr lang="en-US" altLang="ko-KR" sz="2000" dirty="0">
                  <a:solidFill>
                    <a:srgbClr val="00B050"/>
                  </a:solidFill>
                  <a:latin typeface="Calibri" panose="020F0502020204030204" pitchFamily="34" charset="0"/>
                  <a:cs typeface="Calibri" panose="020F0502020204030204" pitchFamily="34" charset="0"/>
                </a:endParaRPr>
              </a:p>
              <a:p>
                <a14:m>
                  <m:oMath xmlns:m="http://schemas.openxmlformats.org/officeDocument/2006/math">
                    <m:r>
                      <a:rPr lang="ko-KR" altLang="en-US" sz="2800" i="1" smtClean="0">
                        <a:latin typeface="Cambria Math" panose="02040503050406030204" pitchFamily="18" charset="0"/>
                      </a:rPr>
                      <m:t>𝜔</m:t>
                    </m:r>
                  </m:oMath>
                </a14:m>
                <a:r>
                  <a:rPr lang="en-US" altLang="ko-KR" sz="2800" dirty="0" smtClean="0">
                    <a:latin typeface="Calibri" panose="020F0502020204030204" pitchFamily="34" charset="0"/>
                    <a:cs typeface="Calibri" panose="020F0502020204030204" pitchFamily="34" charset="0"/>
                  </a:rPr>
                  <a:t> Photoproduction (NINA/Daresbury) </a:t>
                </a:r>
              </a:p>
              <a:p>
                <a:pPr marL="0" indent="0">
                  <a:buNone/>
                </a:pPr>
                <a:r>
                  <a:rPr lang="en-US" altLang="ko-KR" sz="2000" dirty="0" smtClean="0"/>
                  <a:t>           </a:t>
                </a:r>
                <a:r>
                  <a:rPr lang="en-US" altLang="ko-KR" sz="2000" dirty="0">
                    <a:latin typeface="Calibri" panose="020F0502020204030204" pitchFamily="34" charset="0"/>
                    <a:cs typeface="Calibri" panose="020F0502020204030204" pitchFamily="34" charset="0"/>
                  </a:rPr>
                  <a:t>- </a:t>
                </a:r>
                <a:r>
                  <a:rPr lang="en-US" altLang="ko-KR" sz="2000" dirty="0" smtClean="0">
                    <a:latin typeface="Calibri" panose="020F0502020204030204" pitchFamily="34" charset="0"/>
                    <a:cs typeface="Calibri" panose="020F0502020204030204" pitchFamily="34" charset="0"/>
                  </a:rPr>
                  <a:t>DCS data; hadron </a:t>
                </a:r>
                <a:r>
                  <a:rPr lang="en-US" altLang="ko-KR" sz="2000" dirty="0">
                    <a:latin typeface="Calibri" panose="020F0502020204030204" pitchFamily="34" charset="0"/>
                    <a:cs typeface="Calibri" panose="020F0502020204030204" pitchFamily="34" charset="0"/>
                  </a:rPr>
                  <a:t>+ </a:t>
                </a:r>
                <a:r>
                  <a:rPr lang="en-US" altLang="ko-KR" sz="2000" dirty="0" smtClean="0">
                    <a:latin typeface="Calibri" panose="020F0502020204030204" pitchFamily="34" charset="0"/>
                    <a:cs typeface="Calibri" panose="020F0502020204030204" pitchFamily="34" charset="0"/>
                  </a:rPr>
                  <a:t>parton at backward angles (R. W. </a:t>
                </a:r>
                <a:r>
                  <a:rPr lang="en-US" altLang="ko-KR" sz="2000" dirty="0" err="1" smtClean="0">
                    <a:latin typeface="Calibri" panose="020F0502020204030204" pitchFamily="34" charset="0"/>
                    <a:cs typeface="Calibri" panose="020F0502020204030204" pitchFamily="34" charset="0"/>
                  </a:rPr>
                  <a:t>Clifft</a:t>
                </a:r>
                <a:r>
                  <a:rPr lang="en-US" altLang="ko-KR" sz="2000" dirty="0" smtClean="0">
                    <a:latin typeface="Calibri" panose="020F0502020204030204" pitchFamily="34" charset="0"/>
                    <a:cs typeface="Calibri" panose="020F0502020204030204" pitchFamily="34" charset="0"/>
                  </a:rPr>
                  <a:t> et al., 1977) </a:t>
                </a:r>
                <a:endParaRPr lang="en-US" altLang="ko-KR" sz="2000" dirty="0">
                  <a:latin typeface="Calibri" panose="020F0502020204030204" pitchFamily="34" charset="0"/>
                  <a:cs typeface="Calibri" panose="020F0502020204030204" pitchFamily="34" charset="0"/>
                </a:endParaRPr>
              </a:p>
              <a:p>
                <a:pPr marL="0" indent="0">
                  <a:buNone/>
                </a:pPr>
                <a:r>
                  <a:rPr lang="en-US" altLang="ko-KR" sz="2000" dirty="0" smtClean="0">
                    <a:latin typeface="Calibri" panose="020F0502020204030204" pitchFamily="34" charset="0"/>
                    <a:cs typeface="Calibri" panose="020F0502020204030204" pitchFamily="34" charset="0"/>
                  </a:rPr>
                  <a:t>             - </a:t>
                </a: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𝑢</m:t>
                    </m:r>
                  </m:oMath>
                </a14:m>
                <a:r>
                  <a:rPr lang="en-US" altLang="ko-KR" sz="2000" dirty="0" smtClean="0">
                    <a:latin typeface="Calibri" panose="020F0502020204030204" pitchFamily="34" charset="0"/>
                    <a:cs typeface="Calibri" panose="020F0502020204030204" pitchFamily="34" charset="0"/>
                  </a:rPr>
                  <a:t>-ch. Nucleon Reggeon at backward angles</a:t>
                </a:r>
              </a:p>
              <a:p>
                <a:pPr marL="0" indent="0">
                  <a:buNone/>
                </a:pPr>
                <a:r>
                  <a:rPr lang="en-US" altLang="ko-KR" sz="2000" dirty="0" smtClean="0">
                    <a:solidFill>
                      <a:srgbClr val="FF0000"/>
                    </a:solidFill>
                    <a:latin typeface="Calibri" panose="020F0502020204030204" pitchFamily="34" charset="0"/>
                    <a:cs typeface="Calibri" panose="020F0502020204030204" pitchFamily="34" charset="0"/>
                  </a:rPr>
                  <a:t>             </a:t>
                </a:r>
                <a:r>
                  <a:rPr lang="en-US" altLang="ko-KR" sz="2000" dirty="0" smtClean="0">
                    <a:latin typeface="Calibri" panose="020F0502020204030204" pitchFamily="34" charset="0"/>
                    <a:cs typeface="Calibri" panose="020F0502020204030204" pitchFamily="34" charset="0"/>
                  </a:rPr>
                  <a:t>- </a:t>
                </a:r>
                <a14:m>
                  <m:oMath xmlns:m="http://schemas.openxmlformats.org/officeDocument/2006/math">
                    <m:r>
                      <a:rPr lang="ko-KR" altLang="en-US" sz="2000" i="1" smtClean="0">
                        <a:solidFill>
                          <a:srgbClr val="00B050"/>
                        </a:solidFill>
                        <a:latin typeface="Cambria Math" panose="02040503050406030204" pitchFamily="18" charset="0"/>
                      </a:rPr>
                      <m:t>𝜔</m:t>
                    </m:r>
                    <m:r>
                      <a:rPr lang="en-US" altLang="ko-KR" sz="2000" b="0" i="1" smtClean="0">
                        <a:solidFill>
                          <a:srgbClr val="00B050"/>
                        </a:solidFill>
                        <a:latin typeface="Cambria Math" panose="02040503050406030204" pitchFamily="18" charset="0"/>
                      </a:rPr>
                      <m:t>𝑁𝑁</m:t>
                    </m:r>
                  </m:oMath>
                </a14:m>
                <a:r>
                  <a:rPr lang="en-US" altLang="ko-KR" sz="2000" dirty="0" smtClean="0">
                    <a:solidFill>
                      <a:srgbClr val="00B050"/>
                    </a:solidFill>
                    <a:latin typeface="Calibri" panose="020F0502020204030204" pitchFamily="34" charset="0"/>
                    <a:cs typeface="Calibri" panose="020F0502020204030204" pitchFamily="34" charset="0"/>
                  </a:rPr>
                  <a:t> form factor from PDF  </a:t>
                </a:r>
                <a:endParaRPr lang="en-US" altLang="ko-KR" sz="2000" dirty="0">
                  <a:solidFill>
                    <a:srgbClr val="FF0000"/>
                  </a:solidFill>
                  <a:latin typeface="Calibri" panose="020F0502020204030204" pitchFamily="34" charset="0"/>
                  <a:cs typeface="Calibri" panose="020F0502020204030204" pitchFamily="34" charset="0"/>
                </a:endParaRPr>
              </a:p>
              <a:p>
                <a14:m>
                  <m:oMath xmlns:m="http://schemas.openxmlformats.org/officeDocument/2006/math">
                    <m:r>
                      <a:rPr lang="ko-KR" altLang="en-US" sz="2800" i="1">
                        <a:latin typeface="Cambria Math" panose="02040503050406030204" pitchFamily="18" charset="0"/>
                      </a:rPr>
                      <m:t>𝜔</m:t>
                    </m:r>
                  </m:oMath>
                </a14:m>
                <a:r>
                  <a:rPr lang="en-US" altLang="ko-KR" sz="2800" dirty="0">
                    <a:latin typeface="Calibri" panose="020F0502020204030204" pitchFamily="34" charset="0"/>
                    <a:cs typeface="Calibri" panose="020F0502020204030204" pitchFamily="34" charset="0"/>
                  </a:rPr>
                  <a:t> </a:t>
                </a:r>
                <a:r>
                  <a:rPr lang="en-US" altLang="ko-KR" sz="2800" dirty="0" smtClean="0">
                    <a:latin typeface="Calibri" panose="020F0502020204030204" pitchFamily="34" charset="0"/>
                    <a:cs typeface="Calibri" panose="020F0502020204030204" pitchFamily="34" charset="0"/>
                  </a:rPr>
                  <a:t>Electroproduction (CLAS-6 GeV &amp; Fpi-2/</a:t>
                </a:r>
                <a:r>
                  <a:rPr lang="en-US" altLang="ko-KR" sz="2800" dirty="0" err="1" smtClean="0">
                    <a:latin typeface="Calibri" panose="020F0502020204030204" pitchFamily="34" charset="0"/>
                    <a:cs typeface="Calibri" panose="020F0502020204030204" pitchFamily="34" charset="0"/>
                  </a:rPr>
                  <a:t>JLab</a:t>
                </a:r>
                <a:r>
                  <a:rPr lang="en-US" altLang="ko-KR" sz="2800" dirty="0" smtClean="0">
                    <a:latin typeface="Calibri" panose="020F0502020204030204" pitchFamily="34" charset="0"/>
                    <a:cs typeface="Calibri" panose="020F0502020204030204" pitchFamily="34" charset="0"/>
                  </a:rPr>
                  <a:t>)</a:t>
                </a:r>
              </a:p>
              <a:p>
                <a:pPr marL="0" indent="0">
                  <a:buNone/>
                </a:pPr>
                <a:r>
                  <a:rPr lang="en-US" altLang="ko-KR" sz="2000" dirty="0"/>
                  <a:t> </a:t>
                </a:r>
                <a:r>
                  <a:rPr lang="en-US" altLang="ko-KR" sz="2000" dirty="0" smtClean="0"/>
                  <a:t>          </a:t>
                </a:r>
                <a:r>
                  <a:rPr lang="en-US" altLang="ko-KR" sz="2000" dirty="0" smtClean="0">
                    <a:latin typeface="Calibri" panose="020F0502020204030204" pitchFamily="34" charset="0"/>
                    <a:cs typeface="Calibri" panose="020F0502020204030204" pitchFamily="34" charset="0"/>
                  </a:rPr>
                  <a:t>- </a:t>
                </a: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𝑡</m:t>
                    </m:r>
                  </m:oMath>
                </a14:m>
                <a:r>
                  <a:rPr lang="en-US" altLang="ko-KR" sz="2000" dirty="0" smtClean="0">
                    <a:latin typeface="Calibri" panose="020F0502020204030204" pitchFamily="34" charset="0"/>
                    <a:cs typeface="Calibri" panose="020F0502020204030204" pitchFamily="34" charset="0"/>
                  </a:rPr>
                  <a:t>-</a:t>
                </a:r>
                <a:r>
                  <a:rPr lang="en-US" altLang="ko-KR" sz="2000" dirty="0" err="1" smtClean="0">
                    <a:latin typeface="Calibri" panose="020F0502020204030204" pitchFamily="34" charset="0"/>
                    <a:cs typeface="Calibri" panose="020F0502020204030204" pitchFamily="34" charset="0"/>
                  </a:rPr>
                  <a:t>ch</a:t>
                </a:r>
                <a:r>
                  <a:rPr lang="en-US" altLang="ko-KR" sz="2000" dirty="0">
                    <a:latin typeface="Calibri" panose="020F0502020204030204" pitchFamily="34" charset="0"/>
                    <a:cs typeface="Calibri" panose="020F0502020204030204" pitchFamily="34" charset="0"/>
                  </a:rPr>
                  <a:t> </a:t>
                </a:r>
                <a:r>
                  <a:rPr lang="en-US" altLang="ko-KR" sz="2000" dirty="0" smtClean="0">
                    <a:latin typeface="Calibri" panose="020F0502020204030204" pitchFamily="34" charset="0"/>
                    <a:cs typeface="Calibri" panose="020F0502020204030204" pitchFamily="34" charset="0"/>
                  </a:rPr>
                  <a:t>pion exch at forward angles (L. Morand et al., 2005)</a:t>
                </a:r>
              </a:p>
              <a:p>
                <a:pPr marL="0" indent="0">
                  <a:buNone/>
                </a:pPr>
                <a:r>
                  <a:rPr lang="en-US" altLang="ko-KR" sz="2000" dirty="0">
                    <a:latin typeface="Calibri" panose="020F0502020204030204" pitchFamily="34" charset="0"/>
                    <a:cs typeface="Calibri" panose="020F0502020204030204" pitchFamily="34" charset="0"/>
                  </a:rPr>
                  <a:t> </a:t>
                </a:r>
                <a:r>
                  <a:rPr lang="en-US" altLang="ko-KR" sz="2000" dirty="0" smtClean="0">
                    <a:latin typeface="Calibri" panose="020F0502020204030204" pitchFamily="34" charset="0"/>
                    <a:cs typeface="Calibri" panose="020F0502020204030204" pitchFamily="34" charset="0"/>
                  </a:rPr>
                  <a:t>            - </a:t>
                </a: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𝑢</m:t>
                    </m:r>
                  </m:oMath>
                </a14:m>
                <a:r>
                  <a:rPr lang="en-US" altLang="ko-KR" sz="2000" dirty="0" smtClean="0">
                    <a:latin typeface="Calibri" panose="020F0502020204030204" pitchFamily="34" charset="0"/>
                    <a:cs typeface="Calibri" panose="020F0502020204030204" pitchFamily="34" charset="0"/>
                  </a:rPr>
                  <a:t>-</a:t>
                </a:r>
                <a:r>
                  <a:rPr lang="en-US" altLang="ko-KR" sz="2000" dirty="0" err="1" smtClean="0">
                    <a:latin typeface="Calibri" panose="020F0502020204030204" pitchFamily="34" charset="0"/>
                    <a:cs typeface="Calibri" panose="020F0502020204030204" pitchFamily="34" charset="0"/>
                  </a:rPr>
                  <a:t>ch</a:t>
                </a:r>
                <a:r>
                  <a:rPr lang="en-US" altLang="ko-KR" sz="2000" dirty="0" smtClean="0">
                    <a:latin typeface="Calibri" panose="020F0502020204030204" pitchFamily="34" charset="0"/>
                    <a:cs typeface="Calibri" panose="020F0502020204030204" pitchFamily="34" charset="0"/>
                  </a:rPr>
                  <a:t> nucleon exch at backward angles (W. Li et al., 2017)</a:t>
                </a:r>
                <a:endParaRPr lang="en-US" altLang="ko-KR" sz="2000" dirty="0">
                  <a:latin typeface="Calibri" panose="020F0502020204030204" pitchFamily="34" charset="0"/>
                  <a:cs typeface="Calibri" panose="020F0502020204030204" pitchFamily="34" charset="0"/>
                </a:endParaRPr>
              </a:p>
              <a:p>
                <a:pPr marL="0" indent="0">
                  <a:buNone/>
                </a:pPr>
                <a:r>
                  <a:rPr lang="en-US" altLang="ko-KR" sz="2000" dirty="0">
                    <a:latin typeface="Calibri" panose="020F0502020204030204" pitchFamily="34" charset="0"/>
                    <a:cs typeface="Calibri" panose="020F0502020204030204" pitchFamily="34" charset="0"/>
                  </a:rPr>
                  <a:t>  </a:t>
                </a:r>
                <a:r>
                  <a:rPr lang="en-US" altLang="ko-KR" sz="2000" dirty="0" smtClean="0">
                    <a:latin typeface="Calibri" panose="020F0502020204030204" pitchFamily="34" charset="0"/>
                    <a:cs typeface="Calibri" panose="020F0502020204030204" pitchFamily="34" charset="0"/>
                  </a:rPr>
                  <a:t>           - </a:t>
                </a:r>
                <a:r>
                  <a:rPr lang="en-US" altLang="ko-KR" sz="2000" dirty="0" smtClean="0">
                    <a:solidFill>
                      <a:srgbClr val="00B050"/>
                    </a:solidFill>
                    <a:latin typeface="Calibri" panose="020F0502020204030204" pitchFamily="34" charset="0"/>
                    <a:cs typeface="Calibri" panose="020F0502020204030204" pitchFamily="34" charset="0"/>
                  </a:rPr>
                  <a:t>GPDs &amp; TDA for </a:t>
                </a:r>
                <a14:m>
                  <m:oMath xmlns:m="http://schemas.openxmlformats.org/officeDocument/2006/math">
                    <m:r>
                      <a:rPr lang="ko-KR" altLang="en-US" sz="2000" i="1" smtClean="0">
                        <a:solidFill>
                          <a:srgbClr val="00B050"/>
                        </a:solidFill>
                        <a:latin typeface="Cambria Math" panose="02040503050406030204" pitchFamily="18" charset="0"/>
                      </a:rPr>
                      <m:t>𝜋</m:t>
                    </m:r>
                    <m:r>
                      <a:rPr lang="en-US" altLang="ko-KR" sz="2000" b="0" i="1" smtClean="0">
                        <a:solidFill>
                          <a:srgbClr val="00B050"/>
                        </a:solidFill>
                        <a:latin typeface="Cambria Math" panose="02040503050406030204" pitchFamily="18" charset="0"/>
                      </a:rPr>
                      <m:t>𝑁𝑁</m:t>
                    </m:r>
                  </m:oMath>
                </a14:m>
                <a:r>
                  <a:rPr lang="en-US" altLang="ko-KR" sz="2000" dirty="0" smtClean="0">
                    <a:solidFill>
                      <a:srgbClr val="00B050"/>
                    </a:solidFill>
                    <a:latin typeface="Calibri" panose="020F0502020204030204" pitchFamily="34" charset="0"/>
                    <a:cs typeface="Calibri" panose="020F0502020204030204" pitchFamily="34" charset="0"/>
                  </a:rPr>
                  <a:t> and </a:t>
                </a:r>
                <a14:m>
                  <m:oMath xmlns:m="http://schemas.openxmlformats.org/officeDocument/2006/math">
                    <m:r>
                      <a:rPr lang="ko-KR" altLang="en-US" sz="2000" i="1">
                        <a:solidFill>
                          <a:srgbClr val="00B050"/>
                        </a:solidFill>
                        <a:latin typeface="Cambria Math" panose="02040503050406030204" pitchFamily="18" charset="0"/>
                      </a:rPr>
                      <m:t>𝜔</m:t>
                    </m:r>
                    <m:r>
                      <a:rPr lang="en-US" altLang="ko-KR" sz="2000" i="1">
                        <a:solidFill>
                          <a:srgbClr val="00B050"/>
                        </a:solidFill>
                        <a:latin typeface="Cambria Math" panose="02040503050406030204" pitchFamily="18" charset="0"/>
                      </a:rPr>
                      <m:t>𝑁𝑁</m:t>
                    </m:r>
                  </m:oMath>
                </a14:m>
                <a:r>
                  <a:rPr lang="en-US" altLang="ko-KR" sz="2000" dirty="0">
                    <a:solidFill>
                      <a:srgbClr val="00B050"/>
                    </a:solidFill>
                    <a:latin typeface="Calibri" panose="020F0502020204030204" pitchFamily="34" charset="0"/>
                    <a:cs typeface="Calibri" panose="020F0502020204030204" pitchFamily="34" charset="0"/>
                  </a:rPr>
                  <a:t> </a:t>
                </a:r>
                <a:r>
                  <a:rPr lang="en-US" altLang="ko-KR" sz="2000" dirty="0" smtClean="0">
                    <a:solidFill>
                      <a:srgbClr val="00B050"/>
                    </a:solidFill>
                    <a:latin typeface="Calibri" panose="020F0502020204030204" pitchFamily="34" charset="0"/>
                    <a:cs typeface="Calibri" panose="020F0502020204030204" pitchFamily="34" charset="0"/>
                  </a:rPr>
                  <a:t>vertex form factors </a:t>
                </a:r>
                <a:endParaRPr lang="en-US" altLang="ko-KR" sz="2000" dirty="0">
                  <a:latin typeface="Calibri" panose="020F0502020204030204" pitchFamily="34" charset="0"/>
                  <a:cs typeface="Calibri" panose="020F0502020204030204" pitchFamily="34" charset="0"/>
                </a:endParaRPr>
              </a:p>
              <a:p>
                <a:r>
                  <a:rPr lang="en-US" altLang="ko-KR" sz="2800" dirty="0" smtClean="0">
                    <a:latin typeface="Calibri" panose="020F0502020204030204" pitchFamily="34" charset="0"/>
                    <a:cs typeface="Calibri" panose="020F0502020204030204" pitchFamily="34" charset="0"/>
                  </a:rPr>
                  <a:t>Summary</a:t>
                </a:r>
                <a:endParaRPr lang="ko-KR" altLang="en-US" sz="2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38518"/>
                <a:ext cx="8465127" cy="5540188"/>
              </a:xfrm>
              <a:blipFill>
                <a:blip r:embed="rId2"/>
                <a:stretch>
                  <a:fillRect l="-720" b="-770"/>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483669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72856" y="282506"/>
                <a:ext cx="8654470" cy="584775"/>
              </a:xfrm>
              <a:prstGeom prst="rect">
                <a:avLst/>
              </a:prstGeom>
            </p:spPr>
            <p:txBody>
              <a:bodyPr wrap="square">
                <a:spAutoFit/>
              </a:bodyPr>
              <a:lstStyle/>
              <a:p>
                <a:r>
                  <a:rPr lang="en-US" altLang="ko-KR" dirty="0" smtClean="0"/>
                  <a:t>        </a:t>
                </a:r>
                <a14:m>
                  <m:oMath xmlns:m="http://schemas.openxmlformats.org/officeDocument/2006/math">
                    <m:sSub>
                      <m:sSubPr>
                        <m:ctrlPr>
                          <a:rPr lang="en-US" altLang="ko-KR" i="1" smtClean="0">
                            <a:solidFill>
                              <a:srgbClr val="00B050"/>
                            </a:solidFill>
                            <a:latin typeface="Cambria Math" panose="02040503050406030204" pitchFamily="18" charset="0"/>
                          </a:rPr>
                        </m:ctrlPr>
                      </m:sSubPr>
                      <m:e>
                        <m:r>
                          <a:rPr lang="en-US" altLang="ko-KR" b="0" i="1" smtClean="0">
                            <a:solidFill>
                              <a:srgbClr val="00B050"/>
                            </a:solidFill>
                            <a:latin typeface="Cambria Math" panose="02040503050406030204" pitchFamily="18" charset="0"/>
                          </a:rPr>
                          <m:t>𝐹</m:t>
                        </m:r>
                      </m:e>
                      <m:sub>
                        <m:r>
                          <a:rPr lang="ko-KR" altLang="en-US" i="1" smtClean="0">
                            <a:solidFill>
                              <a:srgbClr val="00B050"/>
                            </a:solidFill>
                            <a:latin typeface="Cambria Math" panose="02040503050406030204" pitchFamily="18" charset="0"/>
                          </a:rPr>
                          <m:t>𝜋</m:t>
                        </m:r>
                      </m:sub>
                    </m:sSub>
                  </m:oMath>
                </a14:m>
                <a:r>
                  <a:rPr lang="en-US" altLang="ko-KR" dirty="0" smtClean="0">
                    <a:solidFill>
                      <a:srgbClr val="00B050"/>
                    </a:solidFill>
                    <a:latin typeface="Calibri" panose="020F0502020204030204" pitchFamily="34" charset="0"/>
                    <a:cs typeface="Calibri" panose="020F0502020204030204" pitchFamily="34" charset="0"/>
                  </a:rPr>
                  <a:t>-2</a:t>
                </a:r>
                <a:r>
                  <a:rPr lang="en-US" altLang="ko-KR" dirty="0" smtClean="0">
                    <a:solidFill>
                      <a:schemeClr val="bg2">
                        <a:lumMod val="60000"/>
                        <a:lumOff val="40000"/>
                      </a:schemeClr>
                    </a:solidFill>
                    <a:latin typeface="Calibri" panose="020F0502020204030204" pitchFamily="34" charset="0"/>
                    <a:cs typeface="Calibri" panose="020F0502020204030204" pitchFamily="34" charset="0"/>
                  </a:rPr>
                  <a:t> data on </a:t>
                </a:r>
                <a:r>
                  <a:rPr lang="en-US" altLang="ko-KR" dirty="0" smtClean="0">
                    <a:solidFill>
                      <a:srgbClr val="00B050"/>
                    </a:solidFill>
                    <a:latin typeface="Calibri" panose="020F0502020204030204" pitchFamily="34" charset="0"/>
                    <a:cs typeface="Calibri" panose="020F0502020204030204" pitchFamily="34" charset="0"/>
                  </a:rPr>
                  <a:t>backward</a:t>
                </a:r>
                <a:r>
                  <a:rPr lang="en-US" altLang="ko-KR" dirty="0" smtClean="0">
                    <a:solidFill>
                      <a:schemeClr val="bg2">
                        <a:lumMod val="60000"/>
                        <a:lumOff val="40000"/>
                      </a:schemeClr>
                    </a:solidFill>
                    <a:latin typeface="Calibri" panose="020F0502020204030204" pitchFamily="34" charset="0"/>
                    <a:cs typeface="Calibri" panose="020F0502020204030204" pitchFamily="34" charset="0"/>
                  </a:rPr>
                  <a:t> </a:t>
                </a:r>
                <a14:m>
                  <m:oMath xmlns:m="http://schemas.openxmlformats.org/officeDocument/2006/math">
                    <m:r>
                      <a:rPr lang="ko-KR" altLang="en-US" i="1">
                        <a:solidFill>
                          <a:schemeClr val="bg2">
                            <a:lumMod val="60000"/>
                            <a:lumOff val="40000"/>
                          </a:schemeClr>
                        </a:solidFill>
                        <a:effectLst>
                          <a:outerShdw blurRad="38100" dist="38100" dir="2700000" algn="tl">
                            <a:srgbClr val="C0C0C0"/>
                          </a:outerShdw>
                        </a:effectLst>
                        <a:latin typeface="Cambria Math" panose="02040503050406030204" pitchFamily="18" charset="0"/>
                        <a:ea typeface="굴림" panose="020B0600000101010101" pitchFamily="50" charset="-127"/>
                      </a:rPr>
                      <m:t>𝜔</m:t>
                    </m:r>
                  </m:oMath>
                </a14:m>
                <a:r>
                  <a:rPr lang="ko-KR" altLang="en-US" dirty="0">
                    <a:solidFill>
                      <a:schemeClr val="bg2">
                        <a:lumMod val="60000"/>
                        <a:lumOff val="40000"/>
                      </a:schemeClr>
                    </a:solidFill>
                    <a:latin typeface="Calibri" panose="020F0502020204030204" pitchFamily="34" charset="0"/>
                    <a:cs typeface="Calibri" panose="020F0502020204030204" pitchFamily="34" charset="0"/>
                  </a:rPr>
                  <a:t> </a:t>
                </a:r>
                <a:r>
                  <a:rPr lang="en-US" altLang="ko-KR" dirty="0">
                    <a:solidFill>
                      <a:schemeClr val="bg2">
                        <a:lumMod val="60000"/>
                        <a:lumOff val="40000"/>
                      </a:schemeClr>
                    </a:solidFill>
                    <a:latin typeface="Calibri" panose="020F0502020204030204" pitchFamily="34" charset="0"/>
                    <a:cs typeface="Calibri" panose="020F0502020204030204" pitchFamily="34" charset="0"/>
                  </a:rPr>
                  <a:t>electroproduction</a:t>
                </a:r>
                <a:endParaRPr lang="ko-KR" altLang="en-US" dirty="0">
                  <a:latin typeface="Calibri" panose="020F0502020204030204" pitchFamily="34" charset="0"/>
                  <a:cs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2856" y="282506"/>
                <a:ext cx="8654470" cy="584775"/>
              </a:xfrm>
              <a:prstGeom prst="rect">
                <a:avLst/>
              </a:prstGeom>
              <a:blipFill>
                <a:blip r:embed="rId2"/>
                <a:stretch>
                  <a:fillRect t="-12500" b="-34375"/>
                </a:stretch>
              </a:blipFill>
            </p:spPr>
            <p:txBody>
              <a:bodyPr/>
              <a:lstStyle/>
              <a:p>
                <a:r>
                  <a:rPr lang="ko-KR" altLang="en-US">
                    <a:noFill/>
                  </a:rPr>
                  <a:t> </a:t>
                </a:r>
              </a:p>
            </p:txBody>
          </p:sp>
        </mc:Fallback>
      </mc:AlternateContent>
      <p:sp>
        <p:nvSpPr>
          <p:cNvPr id="8" name="Freeform 7"/>
          <p:cNvSpPr/>
          <p:nvPr/>
        </p:nvSpPr>
        <p:spPr bwMode="auto">
          <a:xfrm>
            <a:off x="7983794" y="5515897"/>
            <a:ext cx="462116" cy="58993"/>
          </a:xfrm>
          <a:custGeom>
            <a:avLst/>
            <a:gdLst>
              <a:gd name="connsiteX0" fmla="*/ 0 w 462116"/>
              <a:gd name="connsiteY0" fmla="*/ 58993 h 58993"/>
              <a:gd name="connsiteX1" fmla="*/ 334296 w 462116"/>
              <a:gd name="connsiteY1" fmla="*/ 39329 h 58993"/>
              <a:gd name="connsiteX2" fmla="*/ 422787 w 462116"/>
              <a:gd name="connsiteY2" fmla="*/ 19664 h 58993"/>
              <a:gd name="connsiteX3" fmla="*/ 452283 w 462116"/>
              <a:gd name="connsiteY3" fmla="*/ 9832 h 58993"/>
              <a:gd name="connsiteX4" fmla="*/ 462116 w 462116"/>
              <a:gd name="connsiteY4" fmla="*/ 0 h 58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116" h="58993">
                <a:moveTo>
                  <a:pt x="0" y="58993"/>
                </a:moveTo>
                <a:cubicBezTo>
                  <a:pt x="43469" y="57017"/>
                  <a:pt x="260444" y="49879"/>
                  <a:pt x="334296" y="39329"/>
                </a:cubicBezTo>
                <a:cubicBezTo>
                  <a:pt x="364209" y="35056"/>
                  <a:pt x="393473" y="26993"/>
                  <a:pt x="422787" y="19664"/>
                </a:cubicBezTo>
                <a:cubicBezTo>
                  <a:pt x="432841" y="17150"/>
                  <a:pt x="443013" y="14467"/>
                  <a:pt x="452283" y="9832"/>
                </a:cubicBezTo>
                <a:cubicBezTo>
                  <a:pt x="456429" y="7759"/>
                  <a:pt x="458838" y="3277"/>
                  <a:pt x="462116" y="0"/>
                </a:cubicBez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a:ln>
                <a:noFill/>
              </a:ln>
              <a:solidFill>
                <a:schemeClr val="tx1"/>
              </a:solidFill>
              <a:effectLst/>
              <a:latin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773" y="4656858"/>
            <a:ext cx="4053137" cy="191579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4480" y="850210"/>
            <a:ext cx="5571221" cy="278561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8330" y="3546348"/>
            <a:ext cx="5476570" cy="7810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8432" y="3846055"/>
            <a:ext cx="2983563" cy="2912842"/>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20331" y="2847556"/>
                <a:ext cx="229722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ko-KR" sz="1800" i="1" smtClean="0">
                              <a:latin typeface="Cambria Math" panose="02040503050406030204" pitchFamily="18" charset="0"/>
                            </a:rPr>
                          </m:ctrlPr>
                        </m:sSupPr>
                        <m:e>
                          <m:r>
                            <a:rPr lang="en-US" altLang="ko-KR" sz="1800" b="0" i="1" smtClean="0">
                              <a:latin typeface="Cambria Math" panose="02040503050406030204" pitchFamily="18" charset="0"/>
                            </a:rPr>
                            <m:t>𝑄</m:t>
                          </m:r>
                        </m:e>
                        <m:sup>
                          <m:r>
                            <a:rPr lang="en-US" altLang="ko-KR" sz="1800" b="0" i="1" smtClean="0">
                              <a:latin typeface="Cambria Math" panose="02040503050406030204" pitchFamily="18" charset="0"/>
                            </a:rPr>
                            <m:t>2</m:t>
                          </m:r>
                        </m:sup>
                      </m:sSup>
                      <m:r>
                        <a:rPr lang="en-US" altLang="ko-KR" sz="1800" b="0" i="1" smtClean="0">
                          <a:latin typeface="Cambria Math" panose="02040503050406030204" pitchFamily="18" charset="0"/>
                        </a:rPr>
                        <m:t>=1.6, 2.45 </m:t>
                      </m:r>
                      <m:sSup>
                        <m:sSupPr>
                          <m:ctrlPr>
                            <a:rPr lang="en-US" altLang="ko-KR" sz="1800" i="1">
                              <a:latin typeface="Cambria Math" panose="02040503050406030204" pitchFamily="18" charset="0"/>
                            </a:rPr>
                          </m:ctrlPr>
                        </m:sSupPr>
                        <m:e>
                          <m:r>
                            <a:rPr lang="en-US" altLang="ko-KR" sz="1800" b="0" i="1" smtClean="0">
                              <a:latin typeface="Cambria Math" panose="02040503050406030204" pitchFamily="18" charset="0"/>
                            </a:rPr>
                            <m:t>𝐺𝑒𝑉</m:t>
                          </m:r>
                        </m:e>
                        <m:sup>
                          <m:r>
                            <a:rPr lang="en-US" altLang="ko-KR" sz="1800" i="1">
                              <a:latin typeface="Cambria Math" panose="02040503050406030204" pitchFamily="18" charset="0"/>
                            </a:rPr>
                            <m:t>2</m:t>
                          </m:r>
                        </m:sup>
                      </m:sSup>
                    </m:oMath>
                  </m:oMathPara>
                </a14:m>
                <a:endParaRPr lang="ko-KR" alt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120331" y="2847556"/>
                <a:ext cx="2297224" cy="369332"/>
              </a:xfrm>
              <a:prstGeom prst="rect">
                <a:avLst/>
              </a:prstGeom>
              <a:blipFill>
                <a:blip r:embed="rId7"/>
                <a:stretch>
                  <a:fillRect b="-1147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72855" y="2462194"/>
                <a:ext cx="1742744" cy="369332"/>
              </a:xfrm>
              <a:prstGeom prst="rect">
                <a:avLst/>
              </a:prstGeom>
            </p:spPr>
            <p:txBody>
              <a:bodyPr wrap="square">
                <a:spAutoFit/>
              </a:bodyPr>
              <a:lstStyle/>
              <a:p>
                <a14:m>
                  <m:oMath xmlns:m="http://schemas.openxmlformats.org/officeDocument/2006/math">
                    <m:r>
                      <a:rPr lang="en-US" altLang="ko-KR" sz="1800" b="0" i="1" smtClean="0">
                        <a:latin typeface="Cambria Math" panose="02040503050406030204" pitchFamily="18" charset="0"/>
                      </a:rPr>
                      <m:t>𝑊</m:t>
                    </m:r>
                    <m:r>
                      <a:rPr lang="en-US" altLang="ko-KR" sz="1800" b="0" i="1" smtClean="0">
                        <a:latin typeface="Cambria Math" panose="02040503050406030204" pitchFamily="18" charset="0"/>
                      </a:rPr>
                      <m:t>=2.21</m:t>
                    </m:r>
                    <m:r>
                      <a:rPr lang="en-US" altLang="ko-KR" sz="1800" b="0" i="0" smtClean="0">
                        <a:latin typeface="Cambria Math" panose="02040503050406030204" pitchFamily="18" charset="0"/>
                      </a:rPr>
                      <m:t> </m:t>
                    </m:r>
                    <m:r>
                      <m:rPr>
                        <m:sty m:val="p"/>
                      </m:rPr>
                      <a:rPr lang="en-US" altLang="ko-KR" sz="1800" b="0" i="0" smtClean="0">
                        <a:latin typeface="Cambria Math" panose="02040503050406030204" pitchFamily="18" charset="0"/>
                      </a:rPr>
                      <m:t>GeV</m:t>
                    </m:r>
                  </m:oMath>
                </a14:m>
                <a:r>
                  <a:rPr lang="en-US" altLang="ko-KR" sz="1800" dirty="0" smtClean="0"/>
                  <a:t>,</a:t>
                </a:r>
                <a:endParaRPr lang="ko-KR" alt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172855" y="2462194"/>
                <a:ext cx="1742744" cy="369332"/>
              </a:xfrm>
              <a:prstGeom prst="rect">
                <a:avLst/>
              </a:prstGeom>
              <a:blipFill>
                <a:blip r:embed="rId8"/>
                <a:stretch>
                  <a:fillRect t="-10000" b="-2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내용 개체 틀 2"/>
              <p:cNvSpPr txBox="1">
                <a:spLocks/>
              </p:cNvSpPr>
              <p:nvPr/>
            </p:nvSpPr>
            <p:spPr bwMode="auto">
              <a:xfrm>
                <a:off x="4755775" y="3635821"/>
                <a:ext cx="3540894" cy="3675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dirty="0" smtClean="0">
                    <a:solidFill>
                      <a:schemeClr val="tx1"/>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ko-KR" sz="1800" i="1" smtClean="0">
                            <a:solidFill>
                              <a:srgbClr val="FF0000"/>
                            </a:solidFill>
                            <a:latin typeface="Cambria Math" panose="02040503050406030204" pitchFamily="18" charset="0"/>
                            <a:cs typeface="Calibri" panose="020F0502020204030204" pitchFamily="34" charset="0"/>
                          </a:rPr>
                        </m:ctrlPr>
                      </m:sSubPr>
                      <m:e>
                        <m:r>
                          <a:rPr lang="ko-KR" altLang="en-US" sz="1800" i="1" smtClean="0">
                            <a:solidFill>
                              <a:srgbClr val="FF0000"/>
                            </a:solidFill>
                            <a:latin typeface="Cambria Math" panose="02040503050406030204" pitchFamily="18" charset="0"/>
                            <a:cs typeface="Calibri" panose="020F0502020204030204" pitchFamily="34" charset="0"/>
                          </a:rPr>
                          <m:t>𝜎</m:t>
                        </m:r>
                      </m:e>
                      <m:sub>
                        <m:r>
                          <a:rPr lang="en-US" altLang="ko-KR" sz="1800" b="0" i="1" smtClean="0">
                            <a:solidFill>
                              <a:srgbClr val="FF0000"/>
                            </a:solidFill>
                            <a:latin typeface="Cambria Math" panose="02040503050406030204" pitchFamily="18" charset="0"/>
                            <a:cs typeface="Calibri" panose="020F0502020204030204" pitchFamily="34" charset="0"/>
                          </a:rPr>
                          <m:t>𝑇</m:t>
                        </m:r>
                      </m:sub>
                    </m:sSub>
                    <m:r>
                      <a:rPr lang="en-US" altLang="ko-KR" sz="1800" b="0" i="1" smtClean="0">
                        <a:solidFill>
                          <a:srgbClr val="FF0000"/>
                        </a:solidFill>
                        <a:latin typeface="Cambria Math" panose="02040503050406030204" pitchFamily="18" charset="0"/>
                        <a:cs typeface="Calibri" panose="020F0502020204030204" pitchFamily="34" charset="0"/>
                      </a:rPr>
                      <m:t>~1/</m:t>
                    </m:r>
                    <m:r>
                      <a:rPr lang="en-US" altLang="ko-KR" sz="1800" b="0" i="1" smtClean="0">
                        <a:solidFill>
                          <a:srgbClr val="FF0000"/>
                        </a:solidFill>
                        <a:latin typeface="Cambria Math" panose="02040503050406030204" pitchFamily="18" charset="0"/>
                        <a:cs typeface="Calibri" panose="020F0502020204030204" pitchFamily="34" charset="0"/>
                      </a:rPr>
                      <m:t>𝑄</m:t>
                    </m:r>
                  </m:oMath>
                </a14:m>
                <a:r>
                  <a:rPr lang="en-US" altLang="ko-KR" sz="1800" dirty="0" smtClean="0">
                    <a:solidFill>
                      <a:srgbClr val="FF0000"/>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ko-KR" sz="1800" i="1">
                            <a:solidFill>
                              <a:srgbClr val="FF0000"/>
                            </a:solidFill>
                            <a:latin typeface="Cambria Math" panose="02040503050406030204" pitchFamily="18" charset="0"/>
                            <a:cs typeface="Calibri" panose="020F0502020204030204" pitchFamily="34" charset="0"/>
                          </a:rPr>
                        </m:ctrlPr>
                      </m:sSubPr>
                      <m:e>
                        <m:r>
                          <a:rPr lang="ko-KR" altLang="en-US" sz="1800" i="1">
                            <a:solidFill>
                              <a:srgbClr val="FF0000"/>
                            </a:solidFill>
                            <a:latin typeface="Cambria Math" panose="02040503050406030204" pitchFamily="18" charset="0"/>
                            <a:cs typeface="Calibri" panose="020F0502020204030204" pitchFamily="34" charset="0"/>
                          </a:rPr>
                          <m:t>𝜎</m:t>
                        </m:r>
                      </m:e>
                      <m:sub>
                        <m:r>
                          <a:rPr lang="en-US" altLang="ko-KR" sz="1800" b="0" i="1" smtClean="0">
                            <a:solidFill>
                              <a:srgbClr val="FF0000"/>
                            </a:solidFill>
                            <a:latin typeface="Cambria Math" panose="02040503050406030204" pitchFamily="18" charset="0"/>
                            <a:cs typeface="Calibri" panose="020F0502020204030204" pitchFamily="34" charset="0"/>
                          </a:rPr>
                          <m:t>𝐿</m:t>
                        </m:r>
                      </m:sub>
                    </m:sSub>
                    <m:r>
                      <a:rPr lang="en-US" altLang="ko-KR" sz="1800" i="1">
                        <a:solidFill>
                          <a:srgbClr val="FF0000"/>
                        </a:solidFill>
                        <a:latin typeface="Cambria Math" panose="02040503050406030204" pitchFamily="18" charset="0"/>
                        <a:cs typeface="Calibri" panose="020F0502020204030204" pitchFamily="34" charset="0"/>
                      </a:rPr>
                      <m:t>~</m:t>
                    </m:r>
                    <m:r>
                      <a:rPr lang="en-US" altLang="ko-KR" sz="1800" b="0" i="1" smtClean="0">
                        <a:solidFill>
                          <a:srgbClr val="FF0000"/>
                        </a:solidFill>
                        <a:latin typeface="Cambria Math" panose="02040503050406030204" pitchFamily="18" charset="0"/>
                        <a:cs typeface="Calibri" panose="020F0502020204030204" pitchFamily="34" charset="0"/>
                      </a:rPr>
                      <m:t>1/</m:t>
                    </m:r>
                    <m:sSup>
                      <m:sSupPr>
                        <m:ctrlPr>
                          <a:rPr lang="en-US" altLang="ko-KR" sz="1800" i="1" dirty="0" smtClean="0">
                            <a:solidFill>
                              <a:srgbClr val="FF0000"/>
                            </a:solidFill>
                            <a:latin typeface="Cambria Math" panose="02040503050406030204" pitchFamily="18" charset="0"/>
                            <a:cs typeface="Calibri" panose="020F0502020204030204" pitchFamily="34" charset="0"/>
                          </a:rPr>
                        </m:ctrlPr>
                      </m:sSupPr>
                      <m:e>
                        <m:r>
                          <a:rPr lang="en-US" altLang="ko-KR" sz="1800" b="0" i="1" dirty="0" smtClean="0">
                            <a:solidFill>
                              <a:srgbClr val="FF0000"/>
                            </a:solidFill>
                            <a:latin typeface="Cambria Math" panose="02040503050406030204" pitchFamily="18" charset="0"/>
                            <a:cs typeface="Calibri" panose="020F0502020204030204" pitchFamily="34" charset="0"/>
                          </a:rPr>
                          <m:t>𝑄</m:t>
                        </m:r>
                      </m:e>
                      <m:sup>
                        <m:r>
                          <a:rPr lang="en-US" altLang="ko-KR" sz="1800" b="0" i="1" dirty="0" smtClean="0">
                            <a:solidFill>
                              <a:srgbClr val="FF0000"/>
                            </a:solidFill>
                            <a:latin typeface="Cambria Math" panose="02040503050406030204" pitchFamily="18" charset="0"/>
                            <a:cs typeface="Calibri" panose="020F0502020204030204" pitchFamily="34" charset="0"/>
                          </a:rPr>
                          <m:t>8</m:t>
                        </m:r>
                      </m:sup>
                    </m:sSup>
                  </m:oMath>
                </a14:m>
                <a:endParaRPr lang="en-US" altLang="ko-KR" sz="1800" dirty="0">
                  <a:solidFill>
                    <a:schemeClr val="tx1"/>
                  </a:solidFill>
                  <a:latin typeface="Calibri" panose="020F0502020204030204" pitchFamily="34" charset="0"/>
                  <a:cs typeface="Calibri" panose="020F0502020204030204" pitchFamily="34"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Font typeface="Wingdings" panose="05000000000000000000" pitchFamily="2" charset="2"/>
                  <a:buNone/>
                </a:pPr>
                <a:endParaRPr lang="en-US" altLang="ko-KR" sz="1800" dirty="0"/>
              </a:p>
            </p:txBody>
          </p:sp>
        </mc:Choice>
        <mc:Fallback xmlns="">
          <p:sp>
            <p:nvSpPr>
              <p:cNvPr id="14" name="내용 개체 틀 2"/>
              <p:cNvSpPr txBox="1">
                <a:spLocks noRot="1" noChangeAspect="1" noMove="1" noResize="1" noEditPoints="1" noAdjustHandles="1" noChangeArrowheads="1" noChangeShapeType="1" noTextEdit="1"/>
              </p:cNvSpPr>
              <p:nvPr/>
            </p:nvSpPr>
            <p:spPr bwMode="auto">
              <a:xfrm>
                <a:off x="4755775" y="3635821"/>
                <a:ext cx="3540894" cy="367578"/>
              </a:xfrm>
              <a:prstGeom prst="rect">
                <a:avLst/>
              </a:prstGeom>
              <a:blipFill>
                <a:blip r:embed="rId10"/>
                <a:stretch>
                  <a:fillRect l="-1377" t="-8197" b="-245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내용 개체 틀 2"/>
              <p:cNvSpPr txBox="1">
                <a:spLocks/>
              </p:cNvSpPr>
              <p:nvPr/>
            </p:nvSpPr>
            <p:spPr bwMode="auto">
              <a:xfrm>
                <a:off x="4808343" y="4061736"/>
                <a:ext cx="4160166" cy="3684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dirty="0" smtClean="0">
                    <a:solidFill>
                      <a:schemeClr val="tx1"/>
                    </a:solidFill>
                    <a:latin typeface="Calibri" panose="020F0502020204030204" pitchFamily="34" charset="0"/>
                    <a:cs typeface="Calibri" panose="020F0502020204030204" pitchFamily="34" charset="0"/>
                  </a:rPr>
                  <a:t>- </a:t>
                </a:r>
                <a:r>
                  <a:rPr lang="en-US" altLang="ko-KR" sz="1800" dirty="0" smtClean="0">
                    <a:solidFill>
                      <a:srgbClr val="FF0000"/>
                    </a:solidFill>
                    <a:latin typeface="Calibri" panose="020F0502020204030204" pitchFamily="34" charset="0"/>
                    <a:cs typeface="Calibri" panose="020F0502020204030204" pitchFamily="34" charset="0"/>
                  </a:rPr>
                  <a:t>Dominance of </a:t>
                </a:r>
                <a14:m>
                  <m:oMath xmlns:m="http://schemas.openxmlformats.org/officeDocument/2006/math">
                    <m:sSub>
                      <m:sSubPr>
                        <m:ctrlPr>
                          <a:rPr lang="en-US" altLang="ko-KR" sz="1800" i="1" smtClean="0">
                            <a:solidFill>
                              <a:srgbClr val="FF0000"/>
                            </a:solidFill>
                            <a:latin typeface="Cambria Math" panose="02040503050406030204" pitchFamily="18" charset="0"/>
                            <a:cs typeface="Calibri" panose="020F0502020204030204" pitchFamily="34" charset="0"/>
                          </a:rPr>
                        </m:ctrlPr>
                      </m:sSubPr>
                      <m:e>
                        <m:r>
                          <a:rPr lang="ko-KR" altLang="en-US" sz="1800" i="1" smtClean="0">
                            <a:solidFill>
                              <a:srgbClr val="FF0000"/>
                            </a:solidFill>
                            <a:latin typeface="Cambria Math" panose="02040503050406030204" pitchFamily="18" charset="0"/>
                            <a:cs typeface="Calibri" panose="020F0502020204030204" pitchFamily="34" charset="0"/>
                          </a:rPr>
                          <m:t>𝜎</m:t>
                        </m:r>
                      </m:e>
                      <m:sub>
                        <m:r>
                          <a:rPr lang="en-US" altLang="ko-KR" sz="1800" b="0" i="1" smtClean="0">
                            <a:solidFill>
                              <a:srgbClr val="FF0000"/>
                            </a:solidFill>
                            <a:latin typeface="Cambria Math" panose="02040503050406030204" pitchFamily="18" charset="0"/>
                            <a:cs typeface="Calibri" panose="020F0502020204030204" pitchFamily="34" charset="0"/>
                          </a:rPr>
                          <m:t>𝑇</m:t>
                        </m:r>
                      </m:sub>
                    </m:sSub>
                  </m:oMath>
                </a14:m>
                <a:r>
                  <a:rPr lang="en-US" altLang="ko-KR" sz="1800" dirty="0" smtClean="0">
                    <a:solidFill>
                      <a:srgbClr val="FF0000"/>
                    </a:solidFill>
                    <a:latin typeface="Calibri" panose="020F0502020204030204" pitchFamily="34" charset="0"/>
                    <a:cs typeface="Calibri" panose="020F0502020204030204" pitchFamily="34" charset="0"/>
                  </a:rPr>
                  <a:t> over </a:t>
                </a:r>
                <a14:m>
                  <m:oMath xmlns:m="http://schemas.openxmlformats.org/officeDocument/2006/math">
                    <m:sSub>
                      <m:sSubPr>
                        <m:ctrlPr>
                          <a:rPr lang="en-US" altLang="ko-KR" sz="1800" i="1">
                            <a:solidFill>
                              <a:srgbClr val="FF0000"/>
                            </a:solidFill>
                            <a:latin typeface="Cambria Math" panose="02040503050406030204" pitchFamily="18" charset="0"/>
                            <a:cs typeface="Calibri" panose="020F0502020204030204" pitchFamily="34" charset="0"/>
                          </a:rPr>
                        </m:ctrlPr>
                      </m:sSubPr>
                      <m:e>
                        <m:r>
                          <a:rPr lang="ko-KR" altLang="en-US" sz="1800" i="1">
                            <a:solidFill>
                              <a:srgbClr val="FF0000"/>
                            </a:solidFill>
                            <a:latin typeface="Cambria Math" panose="02040503050406030204" pitchFamily="18" charset="0"/>
                            <a:cs typeface="Calibri" panose="020F0502020204030204" pitchFamily="34" charset="0"/>
                          </a:rPr>
                          <m:t>𝜎</m:t>
                        </m:r>
                      </m:e>
                      <m:sub>
                        <m:r>
                          <a:rPr lang="en-US" altLang="ko-KR" sz="1800" b="0" i="1" smtClean="0">
                            <a:solidFill>
                              <a:srgbClr val="FF0000"/>
                            </a:solidFill>
                            <a:latin typeface="Cambria Math" panose="02040503050406030204" pitchFamily="18" charset="0"/>
                            <a:cs typeface="Calibri" panose="020F0502020204030204" pitchFamily="34" charset="0"/>
                          </a:rPr>
                          <m:t>𝐿</m:t>
                        </m:r>
                      </m:sub>
                    </m:sSub>
                  </m:oMath>
                </a14:m>
                <a:r>
                  <a:rPr lang="en-US" altLang="ko-KR" sz="1800" dirty="0" smtClean="0">
                    <a:solidFill>
                      <a:srgbClr val="FF0000"/>
                    </a:solidFill>
                    <a:latin typeface="Calibri" panose="020F0502020204030204" pitchFamily="34" charset="0"/>
                    <a:cs typeface="Calibri" panose="020F0502020204030204" pitchFamily="34" charset="0"/>
                  </a:rPr>
                  <a:t> ~ TDA ?</a:t>
                </a:r>
                <a:endParaRPr lang="en-US" altLang="ko-KR" sz="1800" dirty="0">
                  <a:solidFill>
                    <a:srgbClr val="FF0000"/>
                  </a:solidFill>
                  <a:latin typeface="Calibri" panose="020F0502020204030204" pitchFamily="34" charset="0"/>
                  <a:cs typeface="Calibri" panose="020F0502020204030204" pitchFamily="34"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Font typeface="Wingdings" panose="05000000000000000000" pitchFamily="2" charset="2"/>
                  <a:buNone/>
                </a:pPr>
                <a:endParaRPr lang="en-US" altLang="ko-KR" sz="1800" dirty="0"/>
              </a:p>
            </p:txBody>
          </p:sp>
        </mc:Choice>
        <mc:Fallback xmlns="">
          <p:sp>
            <p:nvSpPr>
              <p:cNvPr id="15" name="내용 개체 틀 2"/>
              <p:cNvSpPr txBox="1">
                <a:spLocks noRot="1" noChangeAspect="1" noMove="1" noResize="1" noEditPoints="1" noAdjustHandles="1" noChangeArrowheads="1" noChangeShapeType="1" noTextEdit="1"/>
              </p:cNvSpPr>
              <p:nvPr/>
            </p:nvSpPr>
            <p:spPr bwMode="auto">
              <a:xfrm>
                <a:off x="4808343" y="4061736"/>
                <a:ext cx="4160166" cy="368497"/>
              </a:xfrm>
              <a:prstGeom prst="rect">
                <a:avLst/>
              </a:prstGeom>
              <a:blipFill>
                <a:blip r:embed="rId11"/>
                <a:stretch>
                  <a:fillRect l="-1320" t="-8197" b="-245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79071" y="3287855"/>
                <a:ext cx="14259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sz="1800" i="1" smtClean="0">
                          <a:latin typeface="Cambria Math" panose="02040503050406030204" pitchFamily="18" charset="0"/>
                        </a:rPr>
                        <m:t>𝜖</m:t>
                      </m:r>
                      <m:r>
                        <a:rPr lang="en-US" altLang="ko-KR" sz="1800" b="0" i="1" smtClean="0">
                          <a:latin typeface="Cambria Math" panose="02040503050406030204" pitchFamily="18" charset="0"/>
                        </a:rPr>
                        <m:t>=0.32, 0.59</m:t>
                      </m:r>
                    </m:oMath>
                  </m:oMathPara>
                </a14:m>
                <a:endParaRPr lang="ko-KR" altLang="en-US" sz="1800" dirty="0"/>
              </a:p>
            </p:txBody>
          </p:sp>
        </mc:Choice>
        <mc:Fallback xmlns="">
          <p:sp>
            <p:nvSpPr>
              <p:cNvPr id="5" name="TextBox 4"/>
              <p:cNvSpPr txBox="1">
                <a:spLocks noRot="1" noChangeAspect="1" noMove="1" noResize="1" noEditPoints="1" noAdjustHandles="1" noChangeArrowheads="1" noChangeShapeType="1" noTextEdit="1"/>
              </p:cNvSpPr>
              <p:nvPr/>
            </p:nvSpPr>
            <p:spPr>
              <a:xfrm>
                <a:off x="279071" y="3287855"/>
                <a:ext cx="1425967" cy="276999"/>
              </a:xfrm>
              <a:prstGeom prst="rect">
                <a:avLst/>
              </a:prstGeom>
              <a:blipFill>
                <a:blip r:embed="rId12"/>
                <a:stretch>
                  <a:fillRect l="-1709" r="-3846" b="-869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18689" y="3661389"/>
                <a:ext cx="144594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1800" i="1" smtClean="0">
                          <a:latin typeface="Cambria Math" panose="02040503050406030204" pitchFamily="18" charset="0"/>
                        </a:rPr>
                        <m:t>𝑢</m:t>
                      </m:r>
                      <m:r>
                        <a:rPr lang="en-US" altLang="ko-KR" sz="1800" b="0" i="1" smtClean="0">
                          <a:latin typeface="Cambria Math" panose="02040503050406030204" pitchFamily="18" charset="0"/>
                        </a:rPr>
                        <m:t>=−</m:t>
                      </m:r>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𝑢</m:t>
                          </m:r>
                        </m:e>
                        <m:sub>
                          <m:r>
                            <a:rPr lang="en-US" altLang="ko-KR" sz="1800" b="0" i="1" smtClean="0">
                              <a:latin typeface="Cambria Math" panose="02040503050406030204" pitchFamily="18" charset="0"/>
                            </a:rPr>
                            <m:t>𝑚𝑖𝑛</m:t>
                          </m:r>
                        </m:sub>
                      </m:sSub>
                    </m:oMath>
                  </m:oMathPara>
                </a14:m>
                <a:endParaRPr lang="ko-KR" altLang="en-US" sz="1800" dirty="0"/>
              </a:p>
            </p:txBody>
          </p:sp>
        </mc:Choice>
        <mc:Fallback xmlns="">
          <p:sp>
            <p:nvSpPr>
              <p:cNvPr id="16" name="Rectangle 15"/>
              <p:cNvSpPr>
                <a:spLocks noRot="1" noChangeAspect="1" noMove="1" noResize="1" noEditPoints="1" noAdjustHandles="1" noChangeArrowheads="1" noChangeShapeType="1" noTextEdit="1"/>
              </p:cNvSpPr>
              <p:nvPr/>
            </p:nvSpPr>
            <p:spPr>
              <a:xfrm>
                <a:off x="118689" y="3661389"/>
                <a:ext cx="1445943" cy="369332"/>
              </a:xfrm>
              <a:prstGeom prst="rect">
                <a:avLst/>
              </a:prstGeom>
              <a:blipFill>
                <a:blip r:embed="rId13"/>
                <a:stretch>
                  <a:fillRect b="-333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814254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58777" y="463200"/>
            <a:ext cx="7211003" cy="565150"/>
          </a:xfrm>
        </p:spPr>
        <p:txBody>
          <a:bodyPr/>
          <a:lstStyle/>
          <a:p>
            <a:r>
              <a:rPr lang="en-US" altLang="ko-KR" sz="2800" dirty="0"/>
              <a:t>   </a:t>
            </a:r>
            <a:r>
              <a:rPr lang="en-US" altLang="ko-KR" sz="2800" dirty="0">
                <a:latin typeface="Calibri" panose="020F0502020204030204" pitchFamily="34" charset="0"/>
                <a:cs typeface="Calibri" panose="020F0502020204030204" pitchFamily="34" charset="0"/>
              </a:rPr>
              <a:t>Model extension to electroproduction</a:t>
            </a:r>
            <a:endParaRPr lang="ko-KR" altLang="en-US" sz="2800" dirty="0">
              <a:solidFill>
                <a:schemeClr val="tx1"/>
              </a:solidFill>
              <a:latin typeface="Calibri" panose="020F0502020204030204" pitchFamily="34" charset="0"/>
              <a:cs typeface="Calibri" panose="020F0502020204030204" pitchFamily="34" charset="0"/>
            </a:endParaRPr>
          </a:p>
        </p:txBody>
      </p:sp>
      <p:sp>
        <p:nvSpPr>
          <p:cNvPr id="10" name="Text Box 43"/>
          <p:cNvSpPr txBox="1">
            <a:spLocks noChangeArrowheads="1"/>
          </p:cNvSpPr>
          <p:nvPr/>
        </p:nvSpPr>
        <p:spPr bwMode="auto">
          <a:xfrm>
            <a:off x="847682" y="1829257"/>
            <a:ext cx="80048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400" i="1" dirty="0">
                <a:solidFill>
                  <a:srgbClr val="FF0000"/>
                </a:solidFill>
                <a:latin typeface="Calibri" panose="020F0502020204030204" pitchFamily="34" charset="0"/>
                <a:ea typeface="굴림" panose="020B0600000101010101" pitchFamily="50" charset="-127"/>
                <a:cs typeface="Calibri" panose="020F0502020204030204" pitchFamily="34" charset="0"/>
              </a:rPr>
              <a:t>1</a:t>
            </a:r>
            <a:r>
              <a:rPr lang="en-US" altLang="ko-KR" sz="2400" i="1" dirty="0" smtClean="0">
                <a:solidFill>
                  <a:srgbClr val="FF0000"/>
                </a:solidFill>
                <a:latin typeface="Calibri" panose="020F0502020204030204" pitchFamily="34" charset="0"/>
                <a:ea typeface="굴림" panose="020B0600000101010101" pitchFamily="50" charset="-127"/>
                <a:cs typeface="Calibri" panose="020F0502020204030204" pitchFamily="34" charset="0"/>
              </a:rPr>
              <a:t>. </a:t>
            </a:r>
            <a:r>
              <a:rPr lang="en-US" altLang="ko-KR" sz="2400" i="1" dirty="0">
                <a:solidFill>
                  <a:srgbClr val="FF0000"/>
                </a:solidFill>
                <a:latin typeface="Calibri" panose="020F0502020204030204" pitchFamily="34" charset="0"/>
                <a:ea typeface="굴림" panose="020B0600000101010101" pitchFamily="50" charset="-127"/>
                <a:cs typeface="Calibri" panose="020F0502020204030204" pitchFamily="34" charset="0"/>
              </a:rPr>
              <a:t>Nucleon Born terms for electroproduction  </a:t>
            </a:r>
            <a:endParaRPr lang="en-US" altLang="ko-KR" sz="2400" i="1"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p:graphicFrame>
        <p:nvGraphicFramePr>
          <p:cNvPr id="11" name="Object 19"/>
          <p:cNvGraphicFramePr>
            <a:graphicFrameLocks noChangeAspect="1"/>
          </p:cNvGraphicFramePr>
          <p:nvPr>
            <p:extLst>
              <p:ext uri="{D42A27DB-BD31-4B8C-83A1-F6EECF244321}">
                <p14:modId xmlns:p14="http://schemas.microsoft.com/office/powerpoint/2010/main" val="2365468083"/>
              </p:ext>
            </p:extLst>
          </p:nvPr>
        </p:nvGraphicFramePr>
        <p:xfrm>
          <a:off x="2743402" y="2913821"/>
          <a:ext cx="3478104" cy="1589580"/>
        </p:xfrm>
        <a:graphic>
          <a:graphicData uri="http://schemas.openxmlformats.org/presentationml/2006/ole">
            <mc:AlternateContent xmlns:mc="http://schemas.openxmlformats.org/markup-compatibility/2006">
              <mc:Choice xmlns:v="urn:schemas-microsoft-com:vml" Requires="v">
                <p:oleObj spid="_x0000_s9544" name="Equation" r:id="rId4" imgW="1663560" imgH="761760" progId="Equation.3">
                  <p:embed/>
                </p:oleObj>
              </mc:Choice>
              <mc:Fallback>
                <p:oleObj name="Equation" r:id="rId4" imgW="1663560" imgH="761760" progId="Equation.3">
                  <p:embed/>
                  <p:pic>
                    <p:nvPicPr>
                      <p:cNvPr id="16" name="Object 19"/>
                      <p:cNvPicPr>
                        <a:picLocks noChangeAspect="1" noChangeArrowheads="1"/>
                      </p:cNvPicPr>
                      <p:nvPr/>
                    </p:nvPicPr>
                    <p:blipFill>
                      <a:blip r:embed="rId5"/>
                      <a:srcRect/>
                      <a:stretch>
                        <a:fillRect/>
                      </a:stretch>
                    </p:blipFill>
                    <p:spPr bwMode="auto">
                      <a:xfrm>
                        <a:off x="2743402" y="2913821"/>
                        <a:ext cx="3478104" cy="1589580"/>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7" name="Text Box 43"/>
              <p:cNvSpPr txBox="1">
                <a:spLocks noChangeArrowheads="1"/>
              </p:cNvSpPr>
              <p:nvPr/>
            </p:nvSpPr>
            <p:spPr bwMode="auto">
              <a:xfrm>
                <a:off x="925390" y="2436362"/>
                <a:ext cx="7794064" cy="40011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ko-KR" sz="2000" i="1" dirty="0">
                    <a:solidFill>
                      <a:schemeClr val="bg2">
                        <a:lumMod val="60000"/>
                        <a:lumOff val="40000"/>
                      </a:schemeClr>
                    </a:solidFill>
                    <a:latin typeface="Comic Sans MS" panose="030F0702030302020204" pitchFamily="66" charset="0"/>
                    <a:ea typeface="굴림" panose="020B0600000101010101" pitchFamily="50" charset="-127"/>
                  </a:rPr>
                  <a:t>  </a:t>
                </a:r>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EM FF in </a:t>
                </a:r>
                <a14:m>
                  <m:oMath xmlns:m="http://schemas.openxmlformats.org/officeDocument/2006/math">
                    <m:sSup>
                      <m:sSupPr>
                        <m:ctrlPr>
                          <a:rPr lang="en-US" altLang="ko-KR" sz="2000" i="1" smtClean="0">
                            <a:solidFill>
                              <a:schemeClr val="bg2">
                                <a:lumMod val="60000"/>
                                <a:lumOff val="40000"/>
                              </a:schemeClr>
                            </a:solidFill>
                            <a:latin typeface="Cambria Math" panose="02040503050406030204" pitchFamily="18" charset="0"/>
                            <a:ea typeface="굴림" panose="020B0600000101010101" pitchFamily="50" charset="-127"/>
                          </a:rPr>
                        </m:ctrlPr>
                      </m:sSupPr>
                      <m:e>
                        <m:r>
                          <m:rPr>
                            <m:sty m:val="p"/>
                          </m:rPr>
                          <a:rPr lang="ko-KR" altLang="en-US" sz="2000" i="0" smtClean="0">
                            <a:solidFill>
                              <a:schemeClr val="bg2">
                                <a:lumMod val="60000"/>
                                <a:lumOff val="40000"/>
                              </a:schemeClr>
                            </a:solidFill>
                            <a:latin typeface="Cambria Math" panose="02040503050406030204" pitchFamily="18" charset="0"/>
                            <a:ea typeface="굴림" panose="020B0600000101010101" pitchFamily="50" charset="-127"/>
                          </a:rPr>
                          <m:t>γ</m:t>
                        </m:r>
                      </m:e>
                      <m:sup>
                        <m:r>
                          <a:rPr lang="en-US" altLang="ko-KR" sz="2000" b="0" i="0" smtClean="0">
                            <a:solidFill>
                              <a:schemeClr val="bg2">
                                <a:lumMod val="60000"/>
                                <a:lumOff val="40000"/>
                              </a:schemeClr>
                            </a:solidFill>
                            <a:latin typeface="Cambria Math" panose="02040503050406030204" pitchFamily="18" charset="0"/>
                            <a:ea typeface="굴림" panose="020B0600000101010101" pitchFamily="50" charset="-127"/>
                          </a:rPr>
                          <m:t>∗</m:t>
                        </m:r>
                      </m:sup>
                    </m:sSup>
                    <m:r>
                      <m:rPr>
                        <m:sty m:val="p"/>
                      </m:rPr>
                      <a:rPr lang="en-US" altLang="ko-KR" sz="2000" b="0" i="0" smtClean="0">
                        <a:solidFill>
                          <a:schemeClr val="bg2">
                            <a:lumMod val="60000"/>
                            <a:lumOff val="40000"/>
                          </a:schemeClr>
                        </a:solidFill>
                        <a:latin typeface="Cambria Math" panose="02040503050406030204" pitchFamily="18" charset="0"/>
                        <a:ea typeface="굴림" panose="020B0600000101010101" pitchFamily="50" charset="-127"/>
                      </a:rPr>
                      <m:t>NN</m:t>
                    </m:r>
                  </m:oMath>
                </a14:m>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and </a:t>
                </a: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isoscalar </a:t>
                </a:r>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FF a</a:t>
                </a: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t </a:t>
                </a:r>
                <a14:m>
                  <m:oMath xmlns:m="http://schemas.openxmlformats.org/officeDocument/2006/math">
                    <m:r>
                      <m:rPr>
                        <m:sty m:val="p"/>
                      </m:rPr>
                      <a:rPr lang="ko-KR" altLang="en-US" sz="2000" i="0">
                        <a:solidFill>
                          <a:schemeClr val="bg2">
                            <a:lumMod val="60000"/>
                            <a:lumOff val="40000"/>
                          </a:schemeClr>
                        </a:solidFill>
                        <a:latin typeface="Cambria Math" panose="02040503050406030204" pitchFamily="18" charset="0"/>
                        <a:ea typeface="굴림" panose="020B0600000101010101" pitchFamily="50" charset="-127"/>
                      </a:rPr>
                      <m:t>ω</m:t>
                    </m:r>
                    <m:r>
                      <m:rPr>
                        <m:sty m:val="p"/>
                      </m:rPr>
                      <a:rPr lang="en-US" altLang="ko-KR" sz="2000" i="0">
                        <a:solidFill>
                          <a:schemeClr val="bg2">
                            <a:lumMod val="60000"/>
                            <a:lumOff val="40000"/>
                          </a:schemeClr>
                        </a:solidFill>
                        <a:latin typeface="Cambria Math" panose="02040503050406030204" pitchFamily="18" charset="0"/>
                        <a:ea typeface="굴림" panose="020B0600000101010101" pitchFamily="50" charset="-127"/>
                      </a:rPr>
                      <m:t>NN</m:t>
                    </m:r>
                  </m:oMath>
                </a14:m>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vertices</a:t>
                </a:r>
              </a:p>
            </p:txBody>
          </p:sp>
        </mc:Choice>
        <mc:Fallback xmlns="">
          <p:sp>
            <p:nvSpPr>
              <p:cNvPr id="17" name="Text Box 43"/>
              <p:cNvSpPr txBox="1">
                <a:spLocks noRot="1" noChangeAspect="1" noMove="1" noResize="1" noEditPoints="1" noAdjustHandles="1" noChangeArrowheads="1" noChangeShapeType="1" noTextEdit="1"/>
              </p:cNvSpPr>
              <p:nvPr/>
            </p:nvSpPr>
            <p:spPr bwMode="auto">
              <a:xfrm>
                <a:off x="925390" y="2436362"/>
                <a:ext cx="7794064" cy="400110"/>
              </a:xfrm>
              <a:prstGeom prst="rect">
                <a:avLst/>
              </a:prstGeom>
              <a:blipFill>
                <a:blip r:embed="rId6"/>
                <a:stretch>
                  <a:fillRect l="-235" t="-9231" b="-276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p:graphicFrame>
        <p:nvGraphicFramePr>
          <p:cNvPr id="18" name="Object 19"/>
          <p:cNvGraphicFramePr>
            <a:graphicFrameLocks noChangeAspect="1"/>
          </p:cNvGraphicFramePr>
          <p:nvPr>
            <p:extLst>
              <p:ext uri="{D42A27DB-BD31-4B8C-83A1-F6EECF244321}">
                <p14:modId xmlns:p14="http://schemas.microsoft.com/office/powerpoint/2010/main" val="3904908653"/>
              </p:ext>
            </p:extLst>
          </p:nvPr>
        </p:nvGraphicFramePr>
        <p:xfrm>
          <a:off x="2598770" y="5308117"/>
          <a:ext cx="4734359" cy="795850"/>
        </p:xfrm>
        <a:graphic>
          <a:graphicData uri="http://schemas.openxmlformats.org/presentationml/2006/ole">
            <mc:AlternateContent xmlns:mc="http://schemas.openxmlformats.org/markup-compatibility/2006">
              <mc:Choice xmlns:v="urn:schemas-microsoft-com:vml" Requires="v">
                <p:oleObj spid="_x0000_s9545" name="Equation" r:id="rId7" imgW="2108160" imgH="355320" progId="Equation.3">
                  <p:embed/>
                </p:oleObj>
              </mc:Choice>
              <mc:Fallback>
                <p:oleObj name="Equation" r:id="rId7" imgW="2108160" imgH="355320" progId="Equation.3">
                  <p:embed/>
                  <p:pic>
                    <p:nvPicPr>
                      <p:cNvPr id="6" name="Object 19"/>
                      <p:cNvPicPr>
                        <a:picLocks noChangeAspect="1" noChangeArrowheads="1"/>
                      </p:cNvPicPr>
                      <p:nvPr/>
                    </p:nvPicPr>
                    <p:blipFill>
                      <a:blip r:embed="rId8"/>
                      <a:srcRect/>
                      <a:stretch>
                        <a:fillRect/>
                      </a:stretch>
                    </p:blipFill>
                    <p:spPr bwMode="auto">
                      <a:xfrm>
                        <a:off x="2598770" y="5308117"/>
                        <a:ext cx="4734359" cy="795850"/>
                      </a:xfrm>
                      <a:prstGeom prst="rect">
                        <a:avLst/>
                      </a:prstGeom>
                      <a:noFill/>
                      <a:ln>
                        <a:noFill/>
                      </a:ln>
                      <a:effectLst/>
                    </p:spPr>
                  </p:pic>
                </p:oleObj>
              </mc:Fallback>
            </mc:AlternateContent>
          </a:graphicData>
        </a:graphic>
      </p:graphicFrame>
      <p:sp>
        <p:nvSpPr>
          <p:cNvPr id="19" name="Text Box 43"/>
          <p:cNvSpPr txBox="1">
            <a:spLocks noChangeArrowheads="1"/>
          </p:cNvSpPr>
          <p:nvPr/>
        </p:nvSpPr>
        <p:spPr bwMode="auto">
          <a:xfrm>
            <a:off x="925390" y="4817960"/>
            <a:ext cx="77940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ko-KR" sz="2000" i="1" dirty="0">
                <a:solidFill>
                  <a:schemeClr val="bg2">
                    <a:lumMod val="60000"/>
                    <a:lumOff val="40000"/>
                  </a:schemeClr>
                </a:solidFill>
                <a:latin typeface="Comic Sans MS" panose="030F0702030302020204" pitchFamily="66" charset="0"/>
                <a:ea typeface="굴림" panose="020B0600000101010101" pitchFamily="50" charset="-127"/>
              </a:rPr>
              <a:t>  </a:t>
            </a:r>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Gross-</a:t>
            </a:r>
            <a:r>
              <a:rPr lang="en-US" altLang="ko-KR" sz="2000" dirty="0" err="1">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Riska</a:t>
            </a:r>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prescription for nucleon </a:t>
            </a: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charge </a:t>
            </a:r>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form </a:t>
            </a: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factor</a:t>
            </a:r>
            <a:endPar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p:sp>
        <p:nvSpPr>
          <p:cNvPr id="8" name="제목 33"/>
          <p:cNvSpPr txBox="1">
            <a:spLocks/>
          </p:cNvSpPr>
          <p:nvPr/>
        </p:nvSpPr>
        <p:spPr bwMode="auto">
          <a:xfrm>
            <a:off x="1557469" y="1144743"/>
            <a:ext cx="6528696" cy="4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latinLnBrk="1" hangingPunct="0">
              <a:spcBef>
                <a:spcPct val="0"/>
              </a:spcBef>
              <a:spcAft>
                <a:spcPct val="0"/>
              </a:spcAft>
              <a:defRPr sz="4000" kern="1200">
                <a:solidFill>
                  <a:schemeClr val="tx2"/>
                </a:solidFill>
                <a:latin typeface="+mj-lt"/>
                <a:ea typeface="+mj-ea"/>
                <a:cs typeface="+mj-cs"/>
              </a:defRPr>
            </a:lvl1pPr>
            <a:lvl2pPr algn="l" rtl="0" eaLnBrk="0" fontAlgn="base" latinLnBrk="1" hangingPunct="0">
              <a:spcBef>
                <a:spcPct val="0"/>
              </a:spcBef>
              <a:spcAft>
                <a:spcPct val="0"/>
              </a:spcAft>
              <a:defRPr sz="4000">
                <a:solidFill>
                  <a:schemeClr val="tx2"/>
                </a:solidFill>
                <a:latin typeface="Franklin Gothic Book" pitchFamily="34" charset="0"/>
              </a:defRPr>
            </a:lvl2pPr>
            <a:lvl3pPr algn="l" rtl="0" eaLnBrk="0" fontAlgn="base" latinLnBrk="1" hangingPunct="0">
              <a:spcBef>
                <a:spcPct val="0"/>
              </a:spcBef>
              <a:spcAft>
                <a:spcPct val="0"/>
              </a:spcAft>
              <a:defRPr sz="4000">
                <a:solidFill>
                  <a:schemeClr val="tx2"/>
                </a:solidFill>
                <a:latin typeface="Franklin Gothic Book" pitchFamily="34" charset="0"/>
              </a:defRPr>
            </a:lvl3pPr>
            <a:lvl4pPr algn="l" rtl="0" eaLnBrk="0" fontAlgn="base" latinLnBrk="1" hangingPunct="0">
              <a:spcBef>
                <a:spcPct val="0"/>
              </a:spcBef>
              <a:spcAft>
                <a:spcPct val="0"/>
              </a:spcAft>
              <a:defRPr sz="4000">
                <a:solidFill>
                  <a:schemeClr val="tx2"/>
                </a:solidFill>
                <a:latin typeface="Franklin Gothic Book" pitchFamily="34" charset="0"/>
              </a:defRPr>
            </a:lvl4pPr>
            <a:lvl5pPr algn="l" rtl="0" eaLnBrk="0" fontAlgn="base" latinLnBrk="1" hangingPunct="0">
              <a:spcBef>
                <a:spcPct val="0"/>
              </a:spcBef>
              <a:spcAft>
                <a:spcPct val="0"/>
              </a:spcAft>
              <a:defRPr sz="4000">
                <a:solidFill>
                  <a:schemeClr val="tx2"/>
                </a:solidFill>
                <a:latin typeface="Franklin Gothic Book" pitchFamily="34" charset="0"/>
              </a:defRPr>
            </a:lvl5pPr>
            <a:lvl6pPr marL="457200" algn="l" rtl="0" fontAlgn="base" latinLnBrk="1">
              <a:spcBef>
                <a:spcPct val="0"/>
              </a:spcBef>
              <a:spcAft>
                <a:spcPct val="0"/>
              </a:spcAft>
              <a:defRPr sz="4000">
                <a:solidFill>
                  <a:schemeClr val="tx2"/>
                </a:solidFill>
                <a:latin typeface="Franklin Gothic Book" pitchFamily="34" charset="0"/>
              </a:defRPr>
            </a:lvl6pPr>
            <a:lvl7pPr marL="914400" algn="l" rtl="0" fontAlgn="base" latinLnBrk="1">
              <a:spcBef>
                <a:spcPct val="0"/>
              </a:spcBef>
              <a:spcAft>
                <a:spcPct val="0"/>
              </a:spcAft>
              <a:defRPr sz="4000">
                <a:solidFill>
                  <a:schemeClr val="tx2"/>
                </a:solidFill>
                <a:latin typeface="Franklin Gothic Book" pitchFamily="34" charset="0"/>
              </a:defRPr>
            </a:lvl7pPr>
            <a:lvl8pPr marL="1371600" algn="l" rtl="0" fontAlgn="base" latinLnBrk="1">
              <a:spcBef>
                <a:spcPct val="0"/>
              </a:spcBef>
              <a:spcAft>
                <a:spcPct val="0"/>
              </a:spcAft>
              <a:defRPr sz="4000">
                <a:solidFill>
                  <a:schemeClr val="tx2"/>
                </a:solidFill>
                <a:latin typeface="Franklin Gothic Book" pitchFamily="34" charset="0"/>
              </a:defRPr>
            </a:lvl8pPr>
            <a:lvl9pPr marL="1828800" algn="l" rtl="0" fontAlgn="base" latinLnBrk="1">
              <a:spcBef>
                <a:spcPct val="0"/>
              </a:spcBef>
              <a:spcAft>
                <a:spcPct val="0"/>
              </a:spcAft>
              <a:defRPr sz="4000">
                <a:solidFill>
                  <a:schemeClr val="tx2"/>
                </a:solidFill>
                <a:latin typeface="Franklin Gothic Book" pitchFamily="34" charset="0"/>
              </a:defRPr>
            </a:lvl9pPr>
          </a:lstStyle>
          <a:p>
            <a:r>
              <a:rPr lang="en-US" altLang="ko-KR" sz="2000" dirty="0" smtClean="0">
                <a:solidFill>
                  <a:schemeClr val="tx1"/>
                </a:solidFill>
                <a:latin typeface="Calibri" panose="020F0502020204030204" pitchFamily="34" charset="0"/>
                <a:cs typeface="Calibri" panose="020F0502020204030204" pitchFamily="34" charset="0"/>
              </a:rPr>
              <a:t>        Based on  t-</a:t>
            </a:r>
            <a:r>
              <a:rPr lang="en-US" altLang="ko-KR" sz="2000" dirty="0" err="1" smtClean="0">
                <a:solidFill>
                  <a:schemeClr val="tx1"/>
                </a:solidFill>
                <a:latin typeface="Calibri" panose="020F0502020204030204" pitchFamily="34" charset="0"/>
                <a:cs typeface="Calibri" panose="020F0502020204030204" pitchFamily="34" charset="0"/>
              </a:rPr>
              <a:t>ch</a:t>
            </a:r>
            <a:r>
              <a:rPr lang="en-US" altLang="ko-KR" sz="2000" dirty="0" smtClean="0">
                <a:solidFill>
                  <a:schemeClr val="tx1"/>
                </a:solidFill>
                <a:latin typeface="Calibri" panose="020F0502020204030204" pitchFamily="34" charset="0"/>
                <a:cs typeface="Calibri" panose="020F0502020204030204" pitchFamily="34" charset="0"/>
              </a:rPr>
              <a:t> meson exch as  background contributions</a:t>
            </a:r>
            <a:r>
              <a:rPr kumimoji="0" lang="en-US" altLang="ko-KR" sz="2800" b="0" dirty="0" smtClean="0">
                <a:solidFill>
                  <a:schemeClr val="tx1"/>
                </a:solidFill>
                <a:latin typeface="Calibri" panose="020F0502020204030204" pitchFamily="34" charset="0"/>
                <a:cs typeface="Calibri" panose="020F0502020204030204" pitchFamily="34" charset="0"/>
              </a:rPr>
              <a:t> </a:t>
            </a:r>
            <a:endParaRPr kumimoji="0" lang="ko-KR" altLang="en-US" sz="28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222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9"/>
          <p:cNvGraphicFramePr>
            <a:graphicFrameLocks noChangeAspect="1"/>
          </p:cNvGraphicFramePr>
          <p:nvPr>
            <p:extLst>
              <p:ext uri="{D42A27DB-BD31-4B8C-83A1-F6EECF244321}">
                <p14:modId xmlns:p14="http://schemas.microsoft.com/office/powerpoint/2010/main" val="2470438426"/>
              </p:ext>
            </p:extLst>
          </p:nvPr>
        </p:nvGraphicFramePr>
        <p:xfrm>
          <a:off x="1325813" y="1971136"/>
          <a:ext cx="3308940" cy="517545"/>
        </p:xfrm>
        <a:graphic>
          <a:graphicData uri="http://schemas.openxmlformats.org/presentationml/2006/ole">
            <mc:AlternateContent xmlns:mc="http://schemas.openxmlformats.org/markup-compatibility/2006">
              <mc:Choice xmlns:v="urn:schemas-microsoft-com:vml" Requires="v">
                <p:oleObj spid="_x0000_s41690" name="Equation" r:id="rId4" imgW="1536480" imgH="241200" progId="Equation.3">
                  <p:embed/>
                </p:oleObj>
              </mc:Choice>
              <mc:Fallback>
                <p:oleObj name="Equation" r:id="rId4" imgW="1536480" imgH="241200" progId="Equation.3">
                  <p:embed/>
                  <p:pic>
                    <p:nvPicPr>
                      <p:cNvPr id="8" name="Object 19"/>
                      <p:cNvPicPr>
                        <a:picLocks noChangeAspect="1" noChangeArrowheads="1"/>
                      </p:cNvPicPr>
                      <p:nvPr/>
                    </p:nvPicPr>
                    <p:blipFill>
                      <a:blip r:embed="rId5"/>
                      <a:srcRect/>
                      <a:stretch>
                        <a:fillRect/>
                      </a:stretch>
                    </p:blipFill>
                    <p:spPr bwMode="auto">
                      <a:xfrm>
                        <a:off x="1325813" y="1971136"/>
                        <a:ext cx="3308940" cy="517545"/>
                      </a:xfrm>
                      <a:prstGeom prst="rect">
                        <a:avLst/>
                      </a:prstGeom>
                      <a:noFill/>
                      <a:ln>
                        <a:noFill/>
                      </a:ln>
                      <a:effectLst/>
                    </p:spPr>
                  </p:pic>
                </p:oleObj>
              </mc:Fallback>
            </mc:AlternateContent>
          </a:graphicData>
        </a:graphic>
      </p:graphicFrame>
      <p:graphicFrame>
        <p:nvGraphicFramePr>
          <p:cNvPr id="10" name="Object 19"/>
          <p:cNvGraphicFramePr>
            <a:graphicFrameLocks noChangeAspect="1"/>
          </p:cNvGraphicFramePr>
          <p:nvPr>
            <p:extLst>
              <p:ext uri="{D42A27DB-BD31-4B8C-83A1-F6EECF244321}">
                <p14:modId xmlns:p14="http://schemas.microsoft.com/office/powerpoint/2010/main" val="3038220205"/>
              </p:ext>
            </p:extLst>
          </p:nvPr>
        </p:nvGraphicFramePr>
        <p:xfrm>
          <a:off x="1368174" y="3305351"/>
          <a:ext cx="6278720" cy="972171"/>
        </p:xfrm>
        <a:graphic>
          <a:graphicData uri="http://schemas.openxmlformats.org/presentationml/2006/ole">
            <mc:AlternateContent xmlns:mc="http://schemas.openxmlformats.org/markup-compatibility/2006">
              <mc:Choice xmlns:v="urn:schemas-microsoft-com:vml" Requires="v">
                <p:oleObj spid="_x0000_s41691" name="Equation" r:id="rId6" imgW="3022560" imgH="469800" progId="Equation.3">
                  <p:embed/>
                </p:oleObj>
              </mc:Choice>
              <mc:Fallback>
                <p:oleObj name="Equation" r:id="rId6" imgW="3022560" imgH="469800" progId="Equation.3">
                  <p:embed/>
                  <p:pic>
                    <p:nvPicPr>
                      <p:cNvPr id="10" name="Object 19"/>
                      <p:cNvPicPr>
                        <a:picLocks noChangeAspect="1" noChangeArrowheads="1"/>
                      </p:cNvPicPr>
                      <p:nvPr/>
                    </p:nvPicPr>
                    <p:blipFill>
                      <a:blip r:embed="rId7"/>
                      <a:srcRect/>
                      <a:stretch>
                        <a:fillRect/>
                      </a:stretch>
                    </p:blipFill>
                    <p:spPr bwMode="auto">
                      <a:xfrm>
                        <a:off x="1368174" y="3305351"/>
                        <a:ext cx="6278720" cy="972171"/>
                      </a:xfrm>
                      <a:prstGeom prst="rect">
                        <a:avLst/>
                      </a:prstGeom>
                      <a:solidFill>
                        <a:srgbClr val="FFFF00">
                          <a:alpha val="22000"/>
                        </a:srgbClr>
                      </a:solid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9" name="Text Box 43"/>
              <p:cNvSpPr txBox="1">
                <a:spLocks noChangeArrowheads="1"/>
              </p:cNvSpPr>
              <p:nvPr/>
            </p:nvSpPr>
            <p:spPr bwMode="auto">
              <a:xfrm>
                <a:off x="277906" y="1012220"/>
                <a:ext cx="8429035" cy="40011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l"/>
                </a:pPr>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Nucleon electromagnetic form factors(EMFF’s) at </a:t>
                </a:r>
                <a14:m>
                  <m:oMath xmlns:m="http://schemas.openxmlformats.org/officeDocument/2006/math">
                    <m:sSup>
                      <m:sSupPr>
                        <m:ctrlPr>
                          <a:rPr lang="en-US" altLang="ko-KR" sz="2000" i="1" smtClean="0">
                            <a:solidFill>
                              <a:schemeClr val="bg2">
                                <a:lumMod val="60000"/>
                                <a:lumOff val="40000"/>
                              </a:schemeClr>
                            </a:solidFill>
                            <a:latin typeface="Cambria Math" panose="02040503050406030204" pitchFamily="18" charset="0"/>
                            <a:ea typeface="굴림" panose="020B0600000101010101" pitchFamily="50" charset="-127"/>
                          </a:rPr>
                        </m:ctrlPr>
                      </m:sSupPr>
                      <m:e>
                        <m:r>
                          <m:rPr>
                            <m:sty m:val="p"/>
                          </m:rPr>
                          <a:rPr lang="ko-KR" altLang="en-US" sz="2000" i="0" smtClean="0">
                            <a:solidFill>
                              <a:schemeClr val="bg2">
                                <a:lumMod val="60000"/>
                                <a:lumOff val="40000"/>
                              </a:schemeClr>
                            </a:solidFill>
                            <a:latin typeface="Cambria Math" panose="02040503050406030204" pitchFamily="18" charset="0"/>
                            <a:ea typeface="굴림" panose="020B0600000101010101" pitchFamily="50" charset="-127"/>
                          </a:rPr>
                          <m:t>γ</m:t>
                        </m:r>
                      </m:e>
                      <m:sup>
                        <m:r>
                          <a:rPr lang="en-US" altLang="ko-KR" sz="2000" b="0" i="0" smtClean="0">
                            <a:solidFill>
                              <a:schemeClr val="bg2">
                                <a:lumMod val="60000"/>
                                <a:lumOff val="40000"/>
                              </a:schemeClr>
                            </a:solidFill>
                            <a:latin typeface="Cambria Math" panose="02040503050406030204" pitchFamily="18" charset="0"/>
                            <a:ea typeface="굴림" panose="020B0600000101010101" pitchFamily="50" charset="-127"/>
                          </a:rPr>
                          <m:t>∗</m:t>
                        </m:r>
                      </m:sup>
                    </m:sSup>
                    <m:r>
                      <m:rPr>
                        <m:sty m:val="p"/>
                      </m:rPr>
                      <a:rPr lang="en-US" altLang="ko-KR" sz="2000" b="0" i="0" smtClean="0">
                        <a:solidFill>
                          <a:schemeClr val="bg2">
                            <a:lumMod val="60000"/>
                            <a:lumOff val="40000"/>
                          </a:schemeClr>
                        </a:solidFill>
                        <a:latin typeface="Cambria Math" panose="02040503050406030204" pitchFamily="18" charset="0"/>
                        <a:ea typeface="굴림" panose="020B0600000101010101" pitchFamily="50" charset="-127"/>
                      </a:rPr>
                      <m:t>NN</m:t>
                    </m:r>
                  </m:oMath>
                </a14:m>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vertex</a:t>
                </a:r>
              </a:p>
            </p:txBody>
          </p:sp>
        </mc:Choice>
        <mc:Fallback xmlns="">
          <p:sp>
            <p:nvSpPr>
              <p:cNvPr id="9" name="Text Box 43"/>
              <p:cNvSpPr txBox="1">
                <a:spLocks noRot="1" noChangeAspect="1" noMove="1" noResize="1" noEditPoints="1" noAdjustHandles="1" noChangeArrowheads="1" noChangeShapeType="1" noTextEdit="1"/>
              </p:cNvSpPr>
              <p:nvPr/>
            </p:nvSpPr>
            <p:spPr bwMode="auto">
              <a:xfrm>
                <a:off x="277906" y="1012220"/>
                <a:ext cx="8429035" cy="400110"/>
              </a:xfrm>
              <a:prstGeom prst="rect">
                <a:avLst/>
              </a:prstGeom>
              <a:blipFill>
                <a:blip r:embed="rId8"/>
                <a:stretch>
                  <a:fillRect l="-217" t="-7576"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 Box 43"/>
              <p:cNvSpPr txBox="1">
                <a:spLocks noChangeArrowheads="1"/>
              </p:cNvSpPr>
              <p:nvPr/>
            </p:nvSpPr>
            <p:spPr bwMode="auto">
              <a:xfrm>
                <a:off x="344118" y="4586665"/>
                <a:ext cx="4500094" cy="40011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l"/>
                </a:pPr>
                <a14:m>
                  <m:oMath xmlns:m="http://schemas.openxmlformats.org/officeDocument/2006/math">
                    <m:r>
                      <m:rPr>
                        <m:sty m:val="p"/>
                      </m:rPr>
                      <a:rPr lang="ko-KR" altLang="en-US" sz="2000" b="0" i="0" smtClean="0">
                        <a:solidFill>
                          <a:schemeClr val="bg2">
                            <a:lumMod val="60000"/>
                            <a:lumOff val="40000"/>
                          </a:schemeClr>
                        </a:solidFill>
                        <a:latin typeface="Cambria Math" panose="02040503050406030204" pitchFamily="18" charset="0"/>
                        <a:ea typeface="굴림" panose="020B0600000101010101" pitchFamily="50" charset="-127"/>
                      </a:rPr>
                      <m:t>ω</m:t>
                    </m:r>
                    <m:r>
                      <m:rPr>
                        <m:sty m:val="p"/>
                      </m:rPr>
                      <a:rPr lang="en-US" altLang="ko-KR" sz="2000" b="0" i="0" smtClean="0">
                        <a:solidFill>
                          <a:schemeClr val="bg2">
                            <a:lumMod val="60000"/>
                            <a:lumOff val="40000"/>
                          </a:schemeClr>
                        </a:solidFill>
                        <a:latin typeface="Cambria Math" panose="02040503050406030204" pitchFamily="18" charset="0"/>
                        <a:ea typeface="굴림" panose="020B0600000101010101" pitchFamily="50" charset="-127"/>
                      </a:rPr>
                      <m:t>NN</m:t>
                    </m:r>
                  </m:oMath>
                </a14:m>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strong coupling form factor  </a:t>
                </a:r>
              </a:p>
            </p:txBody>
          </p:sp>
        </mc:Choice>
        <mc:Fallback xmlns="">
          <p:sp>
            <p:nvSpPr>
              <p:cNvPr id="13" name="Text Box 43"/>
              <p:cNvSpPr txBox="1">
                <a:spLocks noRot="1" noChangeAspect="1" noMove="1" noResize="1" noEditPoints="1" noAdjustHandles="1" noChangeArrowheads="1" noChangeShapeType="1" noTextEdit="1"/>
              </p:cNvSpPr>
              <p:nvPr/>
            </p:nvSpPr>
            <p:spPr bwMode="auto">
              <a:xfrm>
                <a:off x="344118" y="4586665"/>
                <a:ext cx="4500094" cy="400110"/>
              </a:xfrm>
              <a:prstGeom prst="rect">
                <a:avLst/>
              </a:prstGeom>
              <a:blipFill>
                <a:blip r:embed="rId9"/>
                <a:stretch>
                  <a:fillRect l="-406" t="-7576"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p:graphicFrame>
        <p:nvGraphicFramePr>
          <p:cNvPr id="14" name="Object 19"/>
          <p:cNvGraphicFramePr>
            <a:graphicFrameLocks noChangeAspect="1"/>
          </p:cNvGraphicFramePr>
          <p:nvPr>
            <p:extLst>
              <p:ext uri="{D42A27DB-BD31-4B8C-83A1-F6EECF244321}">
                <p14:modId xmlns:p14="http://schemas.microsoft.com/office/powerpoint/2010/main" val="471689970"/>
              </p:ext>
            </p:extLst>
          </p:nvPr>
        </p:nvGraphicFramePr>
        <p:xfrm>
          <a:off x="4004331" y="6314865"/>
          <a:ext cx="1184275" cy="430110"/>
        </p:xfrm>
        <a:graphic>
          <a:graphicData uri="http://schemas.openxmlformats.org/presentationml/2006/ole">
            <mc:AlternateContent xmlns:mc="http://schemas.openxmlformats.org/markup-compatibility/2006">
              <mc:Choice xmlns:v="urn:schemas-microsoft-com:vml" Requires="v">
                <p:oleObj spid="_x0000_s41692" name="Equation" r:id="rId10" imgW="520560" imgH="190440" progId="Equation.3">
                  <p:embed/>
                </p:oleObj>
              </mc:Choice>
              <mc:Fallback>
                <p:oleObj name="Equation" r:id="rId10" imgW="520560" imgH="190440" progId="Equation.3">
                  <p:embed/>
                  <p:pic>
                    <p:nvPicPr>
                      <p:cNvPr id="14" name="Object 19"/>
                      <p:cNvPicPr>
                        <a:picLocks noChangeAspect="1" noChangeArrowheads="1"/>
                      </p:cNvPicPr>
                      <p:nvPr/>
                    </p:nvPicPr>
                    <p:blipFill>
                      <a:blip r:embed="rId11"/>
                      <a:srcRect/>
                      <a:stretch>
                        <a:fillRect/>
                      </a:stretch>
                    </p:blipFill>
                    <p:spPr bwMode="auto">
                      <a:xfrm>
                        <a:off x="4004331" y="6314865"/>
                        <a:ext cx="1184275" cy="430110"/>
                      </a:xfrm>
                      <a:prstGeom prst="rect">
                        <a:avLst/>
                      </a:prstGeom>
                      <a:noFill/>
                      <a:ln>
                        <a:noFill/>
                      </a:ln>
                      <a:effectLst/>
                    </p:spPr>
                  </p:pic>
                </p:oleObj>
              </mc:Fallback>
            </mc:AlternateContent>
          </a:graphicData>
        </a:graphic>
      </p:graphicFrame>
      <p:sp>
        <p:nvSpPr>
          <p:cNvPr id="15" name="Text Box 43"/>
          <p:cNvSpPr txBox="1">
            <a:spLocks noChangeArrowheads="1"/>
          </p:cNvSpPr>
          <p:nvPr/>
        </p:nvSpPr>
        <p:spPr bwMode="auto">
          <a:xfrm>
            <a:off x="806088" y="514245"/>
            <a:ext cx="80048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400" i="1" dirty="0">
                <a:solidFill>
                  <a:srgbClr val="FF0000"/>
                </a:solidFill>
                <a:latin typeface="Calibri" panose="020F0502020204030204" pitchFamily="34" charset="0"/>
                <a:ea typeface="굴림" panose="020B0600000101010101" pitchFamily="50" charset="-127"/>
                <a:cs typeface="Calibri" panose="020F0502020204030204" pitchFamily="34" charset="0"/>
              </a:rPr>
              <a:t>2</a:t>
            </a:r>
            <a:r>
              <a:rPr lang="en-US" altLang="ko-KR" sz="2400" i="1" dirty="0" smtClean="0">
                <a:solidFill>
                  <a:srgbClr val="FF0000"/>
                </a:solidFill>
                <a:latin typeface="Calibri" panose="020F0502020204030204" pitchFamily="34" charset="0"/>
                <a:ea typeface="굴림" panose="020B0600000101010101" pitchFamily="50" charset="-127"/>
                <a:cs typeface="Calibri" panose="020F0502020204030204" pitchFamily="34" charset="0"/>
              </a:rPr>
              <a:t>. </a:t>
            </a:r>
            <a:r>
              <a:rPr lang="en-US" altLang="ko-KR" sz="2400" i="1" dirty="0">
                <a:solidFill>
                  <a:srgbClr val="FF0000"/>
                </a:solidFill>
                <a:latin typeface="Calibri" panose="020F0502020204030204" pitchFamily="34" charset="0"/>
                <a:ea typeface="굴림" panose="020B0600000101010101" pitchFamily="50" charset="-127"/>
                <a:cs typeface="Calibri" panose="020F0502020204030204" pitchFamily="34" charset="0"/>
              </a:rPr>
              <a:t>Parton contribution to nucleon Born terms</a:t>
            </a:r>
            <a:endParaRPr lang="en-US" altLang="ko-KR" sz="2400" i="1"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p:graphicFrame>
        <p:nvGraphicFramePr>
          <p:cNvPr id="17" name="Object 19"/>
          <p:cNvGraphicFramePr>
            <a:graphicFrameLocks noChangeAspect="1"/>
          </p:cNvGraphicFramePr>
          <p:nvPr>
            <p:extLst>
              <p:ext uri="{D42A27DB-BD31-4B8C-83A1-F6EECF244321}">
                <p14:modId xmlns:p14="http://schemas.microsoft.com/office/powerpoint/2010/main" val="2009873436"/>
              </p:ext>
            </p:extLst>
          </p:nvPr>
        </p:nvGraphicFramePr>
        <p:xfrm>
          <a:off x="1368174" y="5383864"/>
          <a:ext cx="5794626" cy="518590"/>
        </p:xfrm>
        <a:graphic>
          <a:graphicData uri="http://schemas.openxmlformats.org/presentationml/2006/ole">
            <mc:AlternateContent xmlns:mc="http://schemas.openxmlformats.org/markup-compatibility/2006">
              <mc:Choice xmlns:v="urn:schemas-microsoft-com:vml" Requires="v">
                <p:oleObj spid="_x0000_s41693" name="Equation" r:id="rId12" imgW="2539800" imgH="228600" progId="Equation.3">
                  <p:embed/>
                </p:oleObj>
              </mc:Choice>
              <mc:Fallback>
                <p:oleObj name="Equation" r:id="rId12" imgW="2539800" imgH="228600" progId="Equation.3">
                  <p:embed/>
                  <p:pic>
                    <p:nvPicPr>
                      <p:cNvPr id="17" name="Object 19"/>
                      <p:cNvPicPr>
                        <a:picLocks noChangeAspect="1" noChangeArrowheads="1"/>
                      </p:cNvPicPr>
                      <p:nvPr/>
                    </p:nvPicPr>
                    <p:blipFill>
                      <a:blip r:embed="rId13"/>
                      <a:srcRect/>
                      <a:stretch>
                        <a:fillRect/>
                      </a:stretch>
                    </p:blipFill>
                    <p:spPr bwMode="auto">
                      <a:xfrm>
                        <a:off x="1368174" y="5383864"/>
                        <a:ext cx="5794626" cy="518590"/>
                      </a:xfrm>
                      <a:prstGeom prst="rect">
                        <a:avLst/>
                      </a:prstGeom>
                      <a:solidFill>
                        <a:srgbClr val="FFFF00">
                          <a:alpha val="22000"/>
                        </a:srgbClr>
                      </a:solidFill>
                      <a:ln>
                        <a:noFill/>
                      </a:ln>
                      <a:effectLst/>
                    </p:spPr>
                  </p:pic>
                </p:oleObj>
              </mc:Fallback>
            </mc:AlternateContent>
          </a:graphicData>
        </a:graphic>
      </p:graphicFrame>
      <p:sp>
        <p:nvSpPr>
          <p:cNvPr id="18" name="Text Box 43"/>
          <p:cNvSpPr txBox="1">
            <a:spLocks noChangeArrowheads="1"/>
          </p:cNvSpPr>
          <p:nvPr/>
        </p:nvSpPr>
        <p:spPr bwMode="auto">
          <a:xfrm>
            <a:off x="703593" y="1572244"/>
            <a:ext cx="21292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000" i="1" dirty="0">
                <a:solidFill>
                  <a:srgbClr val="00B050"/>
                </a:solidFill>
                <a:latin typeface="Comic Sans MS" panose="030F0702030302020204" pitchFamily="66" charset="0"/>
                <a:ea typeface="굴림" panose="020B0600000101010101" pitchFamily="50" charset="-127"/>
              </a:rPr>
              <a:t>(1) PDF</a:t>
            </a:r>
          </a:p>
        </p:txBody>
      </p:sp>
      <p:graphicFrame>
        <p:nvGraphicFramePr>
          <p:cNvPr id="19" name="Object 19"/>
          <p:cNvGraphicFramePr>
            <a:graphicFrameLocks noChangeAspect="1"/>
          </p:cNvGraphicFramePr>
          <p:nvPr>
            <p:extLst>
              <p:ext uri="{D42A27DB-BD31-4B8C-83A1-F6EECF244321}">
                <p14:modId xmlns:p14="http://schemas.microsoft.com/office/powerpoint/2010/main" val="1763484789"/>
              </p:ext>
            </p:extLst>
          </p:nvPr>
        </p:nvGraphicFramePr>
        <p:xfrm>
          <a:off x="6591302" y="1981026"/>
          <a:ext cx="991907" cy="380404"/>
        </p:xfrm>
        <a:graphic>
          <a:graphicData uri="http://schemas.openxmlformats.org/presentationml/2006/ole">
            <mc:AlternateContent xmlns:mc="http://schemas.openxmlformats.org/markup-compatibility/2006">
              <mc:Choice xmlns:v="urn:schemas-microsoft-com:vml" Requires="v">
                <p:oleObj spid="_x0000_s41694" name="Equation" r:id="rId14" imgW="495000" imgH="190440" progId="Equation.3">
                  <p:embed/>
                </p:oleObj>
              </mc:Choice>
              <mc:Fallback>
                <p:oleObj name="Equation" r:id="rId14" imgW="495000" imgH="190440" progId="Equation.3">
                  <p:embed/>
                  <p:pic>
                    <p:nvPicPr>
                      <p:cNvPr id="19" name="Object 19"/>
                      <p:cNvPicPr>
                        <a:picLocks noChangeAspect="1" noChangeArrowheads="1"/>
                      </p:cNvPicPr>
                      <p:nvPr/>
                    </p:nvPicPr>
                    <p:blipFill>
                      <a:blip r:embed="rId15"/>
                      <a:srcRect/>
                      <a:stretch>
                        <a:fillRect/>
                      </a:stretch>
                    </p:blipFill>
                    <p:spPr bwMode="auto">
                      <a:xfrm>
                        <a:off x="6591302" y="1981026"/>
                        <a:ext cx="991907" cy="380404"/>
                      </a:xfrm>
                      <a:prstGeom prst="rect">
                        <a:avLst/>
                      </a:prstGeom>
                      <a:noFill/>
                      <a:ln>
                        <a:noFill/>
                      </a:ln>
                      <a:effec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719146137"/>
              </p:ext>
            </p:extLst>
          </p:nvPr>
        </p:nvGraphicFramePr>
        <p:xfrm>
          <a:off x="7565971" y="5336400"/>
          <a:ext cx="1280758" cy="416494"/>
        </p:xfrm>
        <a:graphic>
          <a:graphicData uri="http://schemas.openxmlformats.org/presentationml/2006/ole">
            <mc:AlternateContent xmlns:mc="http://schemas.openxmlformats.org/markup-compatibility/2006">
              <mc:Choice xmlns:v="urn:schemas-microsoft-com:vml" Requires="v">
                <p:oleObj spid="_x0000_s41695" name="Equation" r:id="rId16" imgW="583920" imgH="190440" progId="Equation.3">
                  <p:embed/>
                </p:oleObj>
              </mc:Choice>
              <mc:Fallback>
                <p:oleObj name="Equation" r:id="rId16" imgW="583920" imgH="190440" progId="Equation.3">
                  <p:embed/>
                  <p:pic>
                    <p:nvPicPr>
                      <p:cNvPr id="20" name="Object 19"/>
                      <p:cNvPicPr>
                        <a:picLocks noChangeAspect="1" noChangeArrowheads="1"/>
                      </p:cNvPicPr>
                      <p:nvPr/>
                    </p:nvPicPr>
                    <p:blipFill>
                      <a:blip r:embed="rId17"/>
                      <a:srcRect/>
                      <a:stretch>
                        <a:fillRect/>
                      </a:stretch>
                    </p:blipFill>
                    <p:spPr bwMode="auto">
                      <a:xfrm>
                        <a:off x="7565971" y="5336400"/>
                        <a:ext cx="1280758" cy="416494"/>
                      </a:xfrm>
                      <a:prstGeom prst="rect">
                        <a:avLst/>
                      </a:prstGeom>
                      <a:noFill/>
                      <a:ln>
                        <a:noFill/>
                      </a:ln>
                      <a:effectLst/>
                    </p:spPr>
                  </p:pic>
                </p:oleObj>
              </mc:Fallback>
            </mc:AlternateContent>
          </a:graphicData>
        </a:graphic>
      </p:graphicFrame>
      <p:sp>
        <p:nvSpPr>
          <p:cNvPr id="21" name="Text Box 43"/>
          <p:cNvSpPr txBox="1">
            <a:spLocks noChangeArrowheads="1"/>
          </p:cNvSpPr>
          <p:nvPr/>
        </p:nvSpPr>
        <p:spPr bwMode="auto">
          <a:xfrm>
            <a:off x="703593" y="2936582"/>
            <a:ext cx="31114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000" i="1" dirty="0">
                <a:solidFill>
                  <a:srgbClr val="00B050"/>
                </a:solidFill>
                <a:latin typeface="Comic Sans MS" panose="030F0702030302020204" pitchFamily="66" charset="0"/>
                <a:ea typeface="굴림" panose="020B0600000101010101" pitchFamily="50" charset="-127"/>
              </a:rPr>
              <a:t>(2) </a:t>
            </a:r>
            <a:r>
              <a:rPr lang="en-US" altLang="ko-KR" sz="2000" i="1" dirty="0" smtClean="0">
                <a:solidFill>
                  <a:srgbClr val="00B050"/>
                </a:solidFill>
                <a:latin typeface="Comic Sans MS" panose="030F0702030302020204" pitchFamily="66" charset="0"/>
                <a:ea typeface="굴림" panose="020B0600000101010101" pitchFamily="50" charset="-127"/>
              </a:rPr>
              <a:t>Dipole-form factor</a:t>
            </a:r>
            <a:endParaRPr lang="en-US" altLang="ko-KR" sz="2000" i="1" dirty="0">
              <a:solidFill>
                <a:srgbClr val="00B050"/>
              </a:solidFill>
              <a:latin typeface="Comic Sans MS" panose="030F0702030302020204" pitchFamily="66" charset="0"/>
              <a:ea typeface="굴림" panose="020B0600000101010101" pitchFamily="50" charset="-127"/>
            </a:endParaRPr>
          </a:p>
        </p:txBody>
      </p:sp>
      <p:sp>
        <p:nvSpPr>
          <p:cNvPr id="22" name="Text Box 43"/>
          <p:cNvSpPr txBox="1">
            <a:spLocks noChangeArrowheads="1"/>
          </p:cNvSpPr>
          <p:nvPr/>
        </p:nvSpPr>
        <p:spPr bwMode="auto">
          <a:xfrm>
            <a:off x="743332" y="4993602"/>
            <a:ext cx="17706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000" i="1" dirty="0">
                <a:solidFill>
                  <a:srgbClr val="00B050"/>
                </a:solidFill>
                <a:latin typeface="Comic Sans MS" panose="030F0702030302020204" pitchFamily="66" charset="0"/>
                <a:ea typeface="굴림" panose="020B0600000101010101" pitchFamily="50" charset="-127"/>
              </a:rPr>
              <a:t>(1) PDF</a:t>
            </a:r>
          </a:p>
        </p:txBody>
      </p:sp>
      <p:sp>
        <p:nvSpPr>
          <p:cNvPr id="23" name="Text Box 43"/>
          <p:cNvSpPr txBox="1">
            <a:spLocks noChangeArrowheads="1"/>
          </p:cNvSpPr>
          <p:nvPr/>
        </p:nvSpPr>
        <p:spPr bwMode="auto">
          <a:xfrm>
            <a:off x="743332" y="5980019"/>
            <a:ext cx="33336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000" i="1" dirty="0">
                <a:solidFill>
                  <a:srgbClr val="00B050"/>
                </a:solidFill>
                <a:latin typeface="Comic Sans MS" panose="030F0702030302020204" pitchFamily="66" charset="0"/>
                <a:ea typeface="굴림" panose="020B0600000101010101" pitchFamily="50" charset="-127"/>
              </a:rPr>
              <a:t>(2) Bare</a:t>
            </a:r>
            <a:r>
              <a:rPr lang="ko-KR" altLang="en-US" sz="2000" i="1" dirty="0">
                <a:solidFill>
                  <a:srgbClr val="00B050"/>
                </a:solidFill>
                <a:latin typeface="Comic Sans MS" panose="030F0702030302020204" pitchFamily="66" charset="0"/>
                <a:ea typeface="굴림" panose="020B0600000101010101" pitchFamily="50" charset="-127"/>
              </a:rPr>
              <a:t> </a:t>
            </a:r>
            <a:r>
              <a:rPr lang="en-US" altLang="ko-KR" sz="2000" i="1" dirty="0" smtClean="0">
                <a:solidFill>
                  <a:srgbClr val="00B050"/>
                </a:solidFill>
                <a:latin typeface="Comic Sans MS" panose="030F0702030302020204" pitchFamily="66" charset="0"/>
                <a:ea typeface="굴림" panose="020B0600000101010101" pitchFamily="50" charset="-127"/>
              </a:rPr>
              <a:t>coupling vertex </a:t>
            </a:r>
            <a:endParaRPr lang="en-US" altLang="ko-KR" sz="2000" i="1" dirty="0">
              <a:solidFill>
                <a:srgbClr val="00B050"/>
              </a:solidFill>
              <a:latin typeface="Comic Sans MS" panose="030F0702030302020204" pitchFamily="66" charset="0"/>
              <a:ea typeface="굴림" panose="020B0600000101010101" pitchFamily="50" charset="-127"/>
            </a:endParaRPr>
          </a:p>
        </p:txBody>
      </p:sp>
      <p:graphicFrame>
        <p:nvGraphicFramePr>
          <p:cNvPr id="16" name="Object 19"/>
          <p:cNvGraphicFramePr>
            <a:graphicFrameLocks noChangeAspect="1"/>
          </p:cNvGraphicFramePr>
          <p:nvPr>
            <p:extLst>
              <p:ext uri="{D42A27DB-BD31-4B8C-83A1-F6EECF244321}">
                <p14:modId xmlns:p14="http://schemas.microsoft.com/office/powerpoint/2010/main" val="1857658795"/>
              </p:ext>
            </p:extLst>
          </p:nvPr>
        </p:nvGraphicFramePr>
        <p:xfrm>
          <a:off x="1975910" y="4990346"/>
          <a:ext cx="4202112" cy="433388"/>
        </p:xfrm>
        <a:graphic>
          <a:graphicData uri="http://schemas.openxmlformats.org/presentationml/2006/ole">
            <mc:AlternateContent xmlns:mc="http://schemas.openxmlformats.org/markup-compatibility/2006">
              <mc:Choice xmlns:v="urn:schemas-microsoft-com:vml" Requires="v">
                <p:oleObj spid="_x0000_s41696" name="Equation" r:id="rId18" imgW="1714320" imgH="177480" progId="Equation.3">
                  <p:embed/>
                </p:oleObj>
              </mc:Choice>
              <mc:Fallback>
                <p:oleObj name="Equation" r:id="rId18" imgW="1714320" imgH="177480" progId="Equation.3">
                  <p:embed/>
                  <p:pic>
                    <p:nvPicPr>
                      <p:cNvPr id="16" name="Object 19"/>
                      <p:cNvPicPr>
                        <a:picLocks noChangeAspect="1" noChangeArrowheads="1"/>
                      </p:cNvPicPr>
                      <p:nvPr/>
                    </p:nvPicPr>
                    <p:blipFill>
                      <a:blip r:embed="rId19"/>
                      <a:srcRect/>
                      <a:stretch>
                        <a:fillRect/>
                      </a:stretch>
                    </p:blipFill>
                    <p:spPr bwMode="auto">
                      <a:xfrm>
                        <a:off x="1975910" y="4990346"/>
                        <a:ext cx="4202112" cy="433388"/>
                      </a:xfrm>
                      <a:prstGeom prst="rect">
                        <a:avLst/>
                      </a:prstGeom>
                      <a:noFill/>
                      <a:ln>
                        <a:noFill/>
                      </a:ln>
                      <a:effectLst/>
                    </p:spPr>
                  </p:pic>
                </p:oleObj>
              </mc:Fallback>
            </mc:AlternateContent>
          </a:graphicData>
        </a:graphic>
      </p:graphicFrame>
      <p:sp>
        <p:nvSpPr>
          <p:cNvPr id="24" name="Text Box 43"/>
          <p:cNvSpPr txBox="1">
            <a:spLocks noChangeArrowheads="1"/>
          </p:cNvSpPr>
          <p:nvPr/>
        </p:nvSpPr>
        <p:spPr bwMode="auto">
          <a:xfrm>
            <a:off x="0" y="2621164"/>
            <a:ext cx="67598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1600" i="1"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a:t>
            </a:r>
            <a:r>
              <a:rPr lang="en-US" altLang="ko-KR" sz="16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Following concept of QCD factorization </a:t>
            </a:r>
            <a:endParaRPr lang="en-US" altLang="ko-KR" sz="16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p:spTree>
    <p:extLst>
      <p:ext uri="{BB962C8B-B14F-4D97-AF65-F5344CB8AC3E}">
        <p14:creationId xmlns:p14="http://schemas.microsoft.com/office/powerpoint/2010/main" val="3162151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4"/>
          <a:stretch>
            <a:fillRect/>
          </a:stretch>
        </p:blipFill>
        <p:spPr>
          <a:xfrm>
            <a:off x="645695" y="3889984"/>
            <a:ext cx="3752129" cy="2703306"/>
          </a:xfrm>
          <a:prstGeom prst="rect">
            <a:avLst/>
          </a:prstGeom>
        </p:spPr>
      </p:pic>
      <mc:AlternateContent xmlns:mc="http://schemas.openxmlformats.org/markup-compatibility/2006" xmlns:a14="http://schemas.microsoft.com/office/drawing/2010/main">
        <mc:Choice Requires="a14">
          <p:sp>
            <p:nvSpPr>
              <p:cNvPr id="8" name="제목 33"/>
              <p:cNvSpPr txBox="1">
                <a:spLocks/>
              </p:cNvSpPr>
              <p:nvPr/>
            </p:nvSpPr>
            <p:spPr bwMode="auto">
              <a:xfrm>
                <a:off x="708212" y="381000"/>
                <a:ext cx="7942729" cy="4190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latinLnBrk="1" hangingPunct="0">
                  <a:spcBef>
                    <a:spcPct val="0"/>
                  </a:spcBef>
                  <a:spcAft>
                    <a:spcPct val="0"/>
                  </a:spcAft>
                  <a:defRPr sz="4000" kern="1200">
                    <a:solidFill>
                      <a:schemeClr val="tx2"/>
                    </a:solidFill>
                    <a:latin typeface="+mj-lt"/>
                    <a:ea typeface="+mj-ea"/>
                    <a:cs typeface="+mj-cs"/>
                  </a:defRPr>
                </a:lvl1pPr>
                <a:lvl2pPr algn="l" rtl="0" eaLnBrk="0" fontAlgn="base" latinLnBrk="1" hangingPunct="0">
                  <a:spcBef>
                    <a:spcPct val="0"/>
                  </a:spcBef>
                  <a:spcAft>
                    <a:spcPct val="0"/>
                  </a:spcAft>
                  <a:defRPr sz="4000">
                    <a:solidFill>
                      <a:schemeClr val="tx2"/>
                    </a:solidFill>
                    <a:latin typeface="Franklin Gothic Book" pitchFamily="34" charset="0"/>
                  </a:defRPr>
                </a:lvl2pPr>
                <a:lvl3pPr algn="l" rtl="0" eaLnBrk="0" fontAlgn="base" latinLnBrk="1" hangingPunct="0">
                  <a:spcBef>
                    <a:spcPct val="0"/>
                  </a:spcBef>
                  <a:spcAft>
                    <a:spcPct val="0"/>
                  </a:spcAft>
                  <a:defRPr sz="4000">
                    <a:solidFill>
                      <a:schemeClr val="tx2"/>
                    </a:solidFill>
                    <a:latin typeface="Franklin Gothic Book" pitchFamily="34" charset="0"/>
                  </a:defRPr>
                </a:lvl3pPr>
                <a:lvl4pPr algn="l" rtl="0" eaLnBrk="0" fontAlgn="base" latinLnBrk="1" hangingPunct="0">
                  <a:spcBef>
                    <a:spcPct val="0"/>
                  </a:spcBef>
                  <a:spcAft>
                    <a:spcPct val="0"/>
                  </a:spcAft>
                  <a:defRPr sz="4000">
                    <a:solidFill>
                      <a:schemeClr val="tx2"/>
                    </a:solidFill>
                    <a:latin typeface="Franklin Gothic Book" pitchFamily="34" charset="0"/>
                  </a:defRPr>
                </a:lvl4pPr>
                <a:lvl5pPr algn="l" rtl="0" eaLnBrk="0" fontAlgn="base" latinLnBrk="1" hangingPunct="0">
                  <a:spcBef>
                    <a:spcPct val="0"/>
                  </a:spcBef>
                  <a:spcAft>
                    <a:spcPct val="0"/>
                  </a:spcAft>
                  <a:defRPr sz="4000">
                    <a:solidFill>
                      <a:schemeClr val="tx2"/>
                    </a:solidFill>
                    <a:latin typeface="Franklin Gothic Book" pitchFamily="34" charset="0"/>
                  </a:defRPr>
                </a:lvl5pPr>
                <a:lvl6pPr marL="457200" algn="l" rtl="0" fontAlgn="base" latinLnBrk="1">
                  <a:spcBef>
                    <a:spcPct val="0"/>
                  </a:spcBef>
                  <a:spcAft>
                    <a:spcPct val="0"/>
                  </a:spcAft>
                  <a:defRPr sz="4000">
                    <a:solidFill>
                      <a:schemeClr val="tx2"/>
                    </a:solidFill>
                    <a:latin typeface="Franklin Gothic Book" pitchFamily="34" charset="0"/>
                  </a:defRPr>
                </a:lvl6pPr>
                <a:lvl7pPr marL="914400" algn="l" rtl="0" fontAlgn="base" latinLnBrk="1">
                  <a:spcBef>
                    <a:spcPct val="0"/>
                  </a:spcBef>
                  <a:spcAft>
                    <a:spcPct val="0"/>
                  </a:spcAft>
                  <a:defRPr sz="4000">
                    <a:solidFill>
                      <a:schemeClr val="tx2"/>
                    </a:solidFill>
                    <a:latin typeface="Franklin Gothic Book" pitchFamily="34" charset="0"/>
                  </a:defRPr>
                </a:lvl7pPr>
                <a:lvl8pPr marL="1371600" algn="l" rtl="0" fontAlgn="base" latinLnBrk="1">
                  <a:spcBef>
                    <a:spcPct val="0"/>
                  </a:spcBef>
                  <a:spcAft>
                    <a:spcPct val="0"/>
                  </a:spcAft>
                  <a:defRPr sz="4000">
                    <a:solidFill>
                      <a:schemeClr val="tx2"/>
                    </a:solidFill>
                    <a:latin typeface="Franklin Gothic Book" pitchFamily="34" charset="0"/>
                  </a:defRPr>
                </a:lvl8pPr>
                <a:lvl9pPr marL="1828800" algn="l" rtl="0" fontAlgn="base" latinLnBrk="1">
                  <a:spcBef>
                    <a:spcPct val="0"/>
                  </a:spcBef>
                  <a:spcAft>
                    <a:spcPct val="0"/>
                  </a:spcAft>
                  <a:defRPr sz="4000">
                    <a:solidFill>
                      <a:schemeClr val="tx2"/>
                    </a:solidFill>
                    <a:latin typeface="Franklin Gothic Book" pitchFamily="34" charset="0"/>
                  </a:defRPr>
                </a:lvl9pPr>
              </a:lstStyle>
              <a:p>
                <a:r>
                  <a:rPr kumimoji="0" lang="en-US" altLang="ko-KR" sz="2800" b="1" dirty="0">
                    <a:solidFill>
                      <a:srgbClr val="0000CC"/>
                    </a:solidFill>
                  </a:rPr>
                  <a:t>      </a:t>
                </a:r>
                <a:r>
                  <a:rPr lang="en-US" altLang="ko-KR" sz="2400" dirty="0">
                    <a:solidFill>
                      <a:schemeClr val="tx1"/>
                    </a:solidFill>
                    <a:latin typeface="Calibri" panose="020F0502020204030204" pitchFamily="34" charset="0"/>
                    <a:cs typeface="Calibri" panose="020F0502020204030204" pitchFamily="34" charset="0"/>
                  </a:rPr>
                  <a:t>P</a:t>
                </a:r>
                <a:r>
                  <a:rPr kumimoji="0" lang="en-US" altLang="ko-KR" sz="2400" b="0" dirty="0">
                    <a:solidFill>
                      <a:schemeClr val="tx1"/>
                    </a:solidFill>
                    <a:latin typeface="Calibri" panose="020F0502020204030204" pitchFamily="34" charset="0"/>
                    <a:cs typeface="Calibri" panose="020F0502020204030204" pitchFamily="34" charset="0"/>
                  </a:rPr>
                  <a:t>arameter</a:t>
                </a:r>
                <a:r>
                  <a:rPr kumimoji="0" lang="en-US" altLang="ko-KR" sz="2400" b="0" dirty="0">
                    <a:solidFill>
                      <a:srgbClr val="0000CC"/>
                    </a:solidFill>
                    <a:latin typeface="Calibri" panose="020F0502020204030204" pitchFamily="34" charset="0"/>
                    <a:cs typeface="Calibri" panose="020F0502020204030204" pitchFamily="34" charset="0"/>
                  </a:rPr>
                  <a:t> </a:t>
                </a:r>
                <a14:m>
                  <m:oMath xmlns:m="http://schemas.openxmlformats.org/officeDocument/2006/math">
                    <m:sSup>
                      <m:sSupPr>
                        <m:ctrlPr>
                          <a:rPr kumimoji="0" lang="en-US" altLang="ko-KR" sz="2400" b="0" i="1" smtClean="0">
                            <a:solidFill>
                              <a:schemeClr val="tx1"/>
                            </a:solidFill>
                            <a:latin typeface="Cambria Math" panose="02040503050406030204" pitchFamily="18" charset="0"/>
                          </a:rPr>
                        </m:ctrlPr>
                      </m:sSupPr>
                      <m:e>
                        <m:r>
                          <a:rPr kumimoji="0" lang="ko-KR" altLang="en-US" sz="2400" b="0" i="1" smtClean="0">
                            <a:solidFill>
                              <a:schemeClr val="tx1"/>
                            </a:solidFill>
                            <a:latin typeface="Cambria Math" panose="02040503050406030204" pitchFamily="18" charset="0"/>
                          </a:rPr>
                          <m:t>𝛼</m:t>
                        </m:r>
                      </m:e>
                      <m:sup>
                        <m:r>
                          <a:rPr kumimoji="0" lang="en-US" altLang="ko-KR" sz="2400" b="0" i="1" smtClean="0">
                            <a:solidFill>
                              <a:schemeClr val="tx1"/>
                            </a:solidFill>
                            <a:latin typeface="Cambria Math" panose="02040503050406030204" pitchFamily="18" charset="0"/>
                          </a:rPr>
                          <m:t>′</m:t>
                        </m:r>
                      </m:sup>
                    </m:sSup>
                  </m:oMath>
                </a14:m>
                <a:r>
                  <a:rPr kumimoji="0" lang="ko-KR" altLang="en-US" sz="2400" b="0" dirty="0">
                    <a:solidFill>
                      <a:schemeClr val="tx1"/>
                    </a:solidFill>
                    <a:latin typeface="Calibri" panose="020F0502020204030204" pitchFamily="34" charset="0"/>
                    <a:cs typeface="Calibri" panose="020F0502020204030204" pitchFamily="34" charset="0"/>
                  </a:rPr>
                  <a:t> </a:t>
                </a:r>
                <a:r>
                  <a:rPr kumimoji="0" lang="en-US" altLang="ko-KR" sz="2400" b="0" dirty="0">
                    <a:solidFill>
                      <a:schemeClr val="tx1"/>
                    </a:solidFill>
                    <a:latin typeface="Calibri" panose="020F0502020204030204" pitchFamily="34" charset="0"/>
                    <a:cs typeface="Calibri" panose="020F0502020204030204" pitchFamily="34" charset="0"/>
                  </a:rPr>
                  <a:t>in proton charge form factor </a:t>
                </a:r>
                <a:endParaRPr kumimoji="0" lang="ko-KR" altLang="en-US" sz="2400" b="0" dirty="0">
                  <a:solidFill>
                    <a:schemeClr val="tx1"/>
                  </a:solidFill>
                  <a:latin typeface="Calibri" panose="020F0502020204030204" pitchFamily="34" charset="0"/>
                  <a:cs typeface="Calibri" panose="020F0502020204030204" pitchFamily="34" charset="0"/>
                </a:endParaRPr>
              </a:p>
            </p:txBody>
          </p:sp>
        </mc:Choice>
        <mc:Fallback xmlns="">
          <p:sp>
            <p:nvSpPr>
              <p:cNvPr id="8" name="제목 33"/>
              <p:cNvSpPr txBox="1">
                <a:spLocks noRot="1" noChangeAspect="1" noMove="1" noResize="1" noEditPoints="1" noAdjustHandles="1" noChangeArrowheads="1" noChangeShapeType="1" noTextEdit="1"/>
              </p:cNvSpPr>
              <p:nvPr/>
            </p:nvSpPr>
            <p:spPr bwMode="auto">
              <a:xfrm>
                <a:off x="708212" y="381000"/>
                <a:ext cx="7942729" cy="419024"/>
              </a:xfrm>
              <a:prstGeom prst="rect">
                <a:avLst/>
              </a:prstGeom>
              <a:blipFill>
                <a:blip r:embed="rId5"/>
                <a:stretch>
                  <a:fillRect t="-32353" b="-235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pic>
        <p:nvPicPr>
          <p:cNvPr id="9" name="그림 8"/>
          <p:cNvPicPr>
            <a:picLocks noChangeAspect="1"/>
          </p:cNvPicPr>
          <p:nvPr/>
        </p:nvPicPr>
        <p:blipFill>
          <a:blip r:embed="rId6"/>
          <a:stretch>
            <a:fillRect/>
          </a:stretch>
        </p:blipFill>
        <p:spPr>
          <a:xfrm>
            <a:off x="4397824" y="3921856"/>
            <a:ext cx="4155739" cy="2720447"/>
          </a:xfrm>
          <a:prstGeom prst="rect">
            <a:avLst/>
          </a:prstGeom>
        </p:spPr>
      </p:pic>
      <p:pic>
        <p:nvPicPr>
          <p:cNvPr id="10" name="그림 9"/>
          <p:cNvPicPr>
            <a:picLocks noChangeAspect="1"/>
          </p:cNvPicPr>
          <p:nvPr/>
        </p:nvPicPr>
        <p:blipFill>
          <a:blip r:embed="rId7"/>
          <a:stretch>
            <a:fillRect/>
          </a:stretch>
        </p:blipFill>
        <p:spPr>
          <a:xfrm>
            <a:off x="1521401" y="1563084"/>
            <a:ext cx="5202128" cy="238328"/>
          </a:xfrm>
          <a:prstGeom prst="rect">
            <a:avLst/>
          </a:prstGeom>
        </p:spPr>
      </p:pic>
      <p:pic>
        <p:nvPicPr>
          <p:cNvPr id="11" name="그림 10"/>
          <p:cNvPicPr>
            <a:picLocks noChangeAspect="1"/>
          </p:cNvPicPr>
          <p:nvPr/>
        </p:nvPicPr>
        <p:blipFill>
          <a:blip r:embed="rId8"/>
          <a:stretch>
            <a:fillRect/>
          </a:stretch>
        </p:blipFill>
        <p:spPr>
          <a:xfrm>
            <a:off x="2680311" y="1825259"/>
            <a:ext cx="4746012" cy="187961"/>
          </a:xfrm>
          <a:prstGeom prst="rect">
            <a:avLst/>
          </a:prstGeom>
        </p:spPr>
      </p:pic>
      <p:pic>
        <p:nvPicPr>
          <p:cNvPr id="12" name="그림 11"/>
          <p:cNvPicPr>
            <a:picLocks noChangeAspect="1"/>
          </p:cNvPicPr>
          <p:nvPr/>
        </p:nvPicPr>
        <p:blipFill>
          <a:blip r:embed="rId9"/>
          <a:stretch>
            <a:fillRect/>
          </a:stretch>
        </p:blipFill>
        <p:spPr>
          <a:xfrm>
            <a:off x="4957272" y="3679920"/>
            <a:ext cx="3565605" cy="149107"/>
          </a:xfrm>
          <a:prstGeom prst="rect">
            <a:avLst/>
          </a:prstGeom>
          <a:noFill/>
        </p:spPr>
      </p:pic>
      <p:sp>
        <p:nvSpPr>
          <p:cNvPr id="13" name="오른쪽 화살표 12"/>
          <p:cNvSpPr/>
          <p:nvPr/>
        </p:nvSpPr>
        <p:spPr>
          <a:xfrm rot="18392559">
            <a:off x="1451245" y="5524574"/>
            <a:ext cx="638066" cy="14667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 name="그림 1"/>
          <p:cNvPicPr>
            <a:picLocks noChangeAspect="1"/>
          </p:cNvPicPr>
          <p:nvPr/>
        </p:nvPicPr>
        <p:blipFill>
          <a:blip r:embed="rId10"/>
          <a:stretch>
            <a:fillRect/>
          </a:stretch>
        </p:blipFill>
        <p:spPr>
          <a:xfrm>
            <a:off x="5711102" y="4675512"/>
            <a:ext cx="1012428" cy="234883"/>
          </a:xfrm>
          <a:prstGeom prst="rect">
            <a:avLst/>
          </a:prstGeom>
        </p:spPr>
      </p:pic>
      <mc:AlternateContent xmlns:mc="http://schemas.openxmlformats.org/markup-compatibility/2006" xmlns:a14="http://schemas.microsoft.com/office/drawing/2010/main">
        <mc:Choice Requires="a14">
          <p:sp>
            <p:nvSpPr>
              <p:cNvPr id="14" name="Text Box 43"/>
              <p:cNvSpPr txBox="1">
                <a:spLocks noChangeArrowheads="1"/>
              </p:cNvSpPr>
              <p:nvPr/>
            </p:nvSpPr>
            <p:spPr bwMode="auto">
              <a:xfrm>
                <a:off x="1471784" y="2129763"/>
                <a:ext cx="6569557" cy="35753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l"/>
                </a:pPr>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Role of </a:t>
                </a:r>
                <a14:m>
                  <m:oMath xmlns:m="http://schemas.openxmlformats.org/officeDocument/2006/math">
                    <m:sSup>
                      <m:sSupPr>
                        <m:ctrlPr>
                          <a:rPr lang="en-US" altLang="ko-KR" sz="1600" i="1" smtClean="0">
                            <a:latin typeface="Cambria Math" panose="02040503050406030204" pitchFamily="18" charset="0"/>
                            <a:ea typeface="굴림" panose="020B0600000101010101" pitchFamily="50" charset="-127"/>
                            <a:cs typeface="Times New Roman" panose="02020603050405020304" pitchFamily="18" charset="0"/>
                          </a:rPr>
                        </m:ctrlPr>
                      </m:sSupPr>
                      <m:e>
                        <m:r>
                          <a:rPr lang="ko-KR" altLang="en-US" sz="1600" i="1">
                            <a:latin typeface="Cambria Math" panose="02040503050406030204" pitchFamily="18" charset="0"/>
                            <a:ea typeface="굴림" panose="020B0600000101010101" pitchFamily="50" charset="-127"/>
                            <a:cs typeface="Times New Roman" panose="02020603050405020304" pitchFamily="18" charset="0"/>
                          </a:rPr>
                          <m:t>𝛼</m:t>
                        </m:r>
                      </m:e>
                      <m:sup>
                        <m:r>
                          <a:rPr lang="en-US" altLang="ko-KR" sz="1600" b="0" i="1" smtClean="0">
                            <a:latin typeface="Cambria Math" panose="02040503050406030204" pitchFamily="18" charset="0"/>
                            <a:ea typeface="굴림" panose="020B0600000101010101" pitchFamily="50" charset="-127"/>
                            <a:cs typeface="Times New Roman" panose="02020603050405020304" pitchFamily="18" charset="0"/>
                          </a:rPr>
                          <m:t>′</m:t>
                        </m:r>
                      </m:sup>
                    </m:sSup>
                  </m:oMath>
                </a14:m>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 in PDF FF for Nucleon EMFF the same as </a:t>
                </a:r>
                <a14:m>
                  <m:oMath xmlns:m="http://schemas.openxmlformats.org/officeDocument/2006/math">
                    <m:sSub>
                      <m:sSubPr>
                        <m:ctrlPr>
                          <a:rPr lang="en-US" altLang="ko-KR" sz="1600" i="1" smtClean="0">
                            <a:latin typeface="Cambria Math" panose="02040503050406030204" pitchFamily="18" charset="0"/>
                            <a:ea typeface="굴림" panose="020B0600000101010101" pitchFamily="50" charset="-127"/>
                            <a:cs typeface="Times New Roman" panose="02020603050405020304" pitchFamily="18" charset="0"/>
                          </a:rPr>
                        </m:ctrlPr>
                      </m:sSubPr>
                      <m:e>
                        <m:r>
                          <m:rPr>
                            <m:sty m:val="p"/>
                          </m:rPr>
                          <a:rPr lang="el-GR" altLang="ko-KR" sz="1600" i="1" smtClean="0">
                            <a:latin typeface="Cambria Math" panose="02040503050406030204" pitchFamily="18" charset="0"/>
                            <a:ea typeface="Cambria Math" panose="02040503050406030204" pitchFamily="18" charset="0"/>
                            <a:cs typeface="Times New Roman" panose="02020603050405020304" pitchFamily="18" charset="0"/>
                          </a:rPr>
                          <m:t>Λ</m:t>
                        </m:r>
                      </m:e>
                      <m:sub>
                        <m:r>
                          <a:rPr lang="en-US" altLang="ko-KR" sz="1600" b="0" i="1" smtClean="0">
                            <a:latin typeface="Cambria Math" panose="02040503050406030204" pitchFamily="18" charset="0"/>
                            <a:ea typeface="굴림" panose="020B0600000101010101" pitchFamily="50" charset="-127"/>
                            <a:cs typeface="Times New Roman" panose="02020603050405020304" pitchFamily="18" charset="0"/>
                          </a:rPr>
                          <m:t>𝑝</m:t>
                        </m:r>
                      </m:sub>
                    </m:sSub>
                  </m:oMath>
                </a14:m>
                <a:r>
                  <a:rPr lang="en-US" altLang="ko-KR" sz="1600" dirty="0" smtClean="0">
                    <a:latin typeface="Times New Roman" panose="02020603050405020304" pitchFamily="18" charset="0"/>
                    <a:ea typeface="굴림" panose="020B0600000101010101" pitchFamily="50" charset="-127"/>
                    <a:cs typeface="Times New Roman" panose="02020603050405020304" pitchFamily="18" charset="0"/>
                  </a:rPr>
                  <a:t> in Dipole FF</a:t>
                </a:r>
                <a:endParaRPr lang="en-US" altLang="ko-KR" sz="1600" dirty="0">
                  <a:latin typeface="Times New Roman" panose="02020603050405020304" pitchFamily="18" charset="0"/>
                  <a:ea typeface="굴림" panose="020B0600000101010101" pitchFamily="50" charset="-127"/>
                  <a:cs typeface="Times New Roman" panose="02020603050405020304" pitchFamily="18" charset="0"/>
                </a:endParaRPr>
              </a:p>
            </p:txBody>
          </p:sp>
        </mc:Choice>
        <mc:Fallback xmlns="">
          <p:sp>
            <p:nvSpPr>
              <p:cNvPr id="14" name="Text Box 43"/>
              <p:cNvSpPr txBox="1">
                <a:spLocks noRot="1" noChangeAspect="1" noMove="1" noResize="1" noEditPoints="1" noAdjustHandles="1" noChangeArrowheads="1" noChangeShapeType="1" noTextEdit="1"/>
              </p:cNvSpPr>
              <p:nvPr/>
            </p:nvSpPr>
            <p:spPr bwMode="auto">
              <a:xfrm>
                <a:off x="1471784" y="2129763"/>
                <a:ext cx="6569557" cy="357534"/>
              </a:xfrm>
              <a:prstGeom prst="rect">
                <a:avLst/>
              </a:prstGeom>
              <a:blipFill>
                <a:blip r:embed="rId11"/>
                <a:stretch>
                  <a:fillRect t="-5085" b="-152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p:pic>
        <p:nvPicPr>
          <p:cNvPr id="15" name="그림 25"/>
          <p:cNvPicPr>
            <a:picLocks noChangeAspect="1"/>
          </p:cNvPicPr>
          <p:nvPr/>
        </p:nvPicPr>
        <p:blipFill>
          <a:blip r:embed="rId12"/>
          <a:stretch>
            <a:fillRect/>
          </a:stretch>
        </p:blipFill>
        <p:spPr>
          <a:xfrm>
            <a:off x="4140179" y="888975"/>
            <a:ext cx="3775164" cy="537053"/>
          </a:xfrm>
          <a:prstGeom prst="rect">
            <a:avLst/>
          </a:prstGeom>
        </p:spPr>
      </p:pic>
      <p:graphicFrame>
        <p:nvGraphicFramePr>
          <p:cNvPr id="16" name="Object 19"/>
          <p:cNvGraphicFramePr>
            <a:graphicFrameLocks noChangeAspect="1"/>
          </p:cNvGraphicFramePr>
          <p:nvPr>
            <p:extLst/>
          </p:nvPr>
        </p:nvGraphicFramePr>
        <p:xfrm>
          <a:off x="2152935" y="2572341"/>
          <a:ext cx="5207253" cy="806270"/>
        </p:xfrm>
        <a:graphic>
          <a:graphicData uri="http://schemas.openxmlformats.org/presentationml/2006/ole">
            <mc:AlternateContent xmlns:mc="http://schemas.openxmlformats.org/markup-compatibility/2006">
              <mc:Choice xmlns:v="urn:schemas-microsoft-com:vml" Requires="v">
                <p:oleObj spid="_x0000_s72720" name="Equation" r:id="rId13" imgW="3022560" imgH="469800" progId="Equation.3">
                  <p:embed/>
                </p:oleObj>
              </mc:Choice>
              <mc:Fallback>
                <p:oleObj name="Equation" r:id="rId13" imgW="3022560" imgH="469800" progId="Equation.3">
                  <p:embed/>
                  <p:pic>
                    <p:nvPicPr>
                      <p:cNvPr id="16" name="Object 19"/>
                      <p:cNvPicPr>
                        <a:picLocks noChangeAspect="1" noChangeArrowheads="1"/>
                      </p:cNvPicPr>
                      <p:nvPr/>
                    </p:nvPicPr>
                    <p:blipFill>
                      <a:blip r:embed="rId14"/>
                      <a:srcRect/>
                      <a:stretch>
                        <a:fillRect/>
                      </a:stretch>
                    </p:blipFill>
                    <p:spPr bwMode="auto">
                      <a:xfrm>
                        <a:off x="2152935" y="2572341"/>
                        <a:ext cx="5207253" cy="806270"/>
                      </a:xfrm>
                      <a:prstGeom prst="rect">
                        <a:avLst/>
                      </a:prstGeom>
                      <a:noFill/>
                      <a:ln>
                        <a:noFill/>
                      </a:ln>
                      <a:effectLst/>
                    </p:spPr>
                  </p:pic>
                </p:oleObj>
              </mc:Fallback>
            </mc:AlternateContent>
          </a:graphicData>
        </a:graphic>
      </p:graphicFrame>
      <p:sp>
        <p:nvSpPr>
          <p:cNvPr id="17" name="타원 28"/>
          <p:cNvSpPr/>
          <p:nvPr/>
        </p:nvSpPr>
        <p:spPr>
          <a:xfrm>
            <a:off x="5965369" y="938718"/>
            <a:ext cx="131581" cy="335296"/>
          </a:xfrm>
          <a:prstGeom prst="ellipse">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28"/>
          <p:cNvSpPr/>
          <p:nvPr/>
        </p:nvSpPr>
        <p:spPr>
          <a:xfrm>
            <a:off x="4234535" y="2977678"/>
            <a:ext cx="261263" cy="376768"/>
          </a:xfrm>
          <a:prstGeom prst="ellipse">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Straight Arrow Connector 6"/>
          <p:cNvCxnSpPr/>
          <p:nvPr/>
        </p:nvCxnSpPr>
        <p:spPr bwMode="auto">
          <a:xfrm flipH="1">
            <a:off x="4479247" y="1274014"/>
            <a:ext cx="1486122" cy="1701462"/>
          </a:xfrm>
          <a:prstGeom prst="straightConnector1">
            <a:avLst/>
          </a:prstGeom>
          <a:noFill/>
          <a:ln w="31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aphicFrame>
        <p:nvGraphicFramePr>
          <p:cNvPr id="23" name="Object 19"/>
          <p:cNvGraphicFramePr>
            <a:graphicFrameLocks noChangeAspect="1"/>
          </p:cNvGraphicFramePr>
          <p:nvPr>
            <p:extLst/>
          </p:nvPr>
        </p:nvGraphicFramePr>
        <p:xfrm>
          <a:off x="2155825" y="968375"/>
          <a:ext cx="2012950" cy="349250"/>
        </p:xfrm>
        <a:graphic>
          <a:graphicData uri="http://schemas.openxmlformats.org/presentationml/2006/ole">
            <mc:AlternateContent xmlns:mc="http://schemas.openxmlformats.org/markup-compatibility/2006">
              <mc:Choice xmlns:v="urn:schemas-microsoft-com:vml" Requires="v">
                <p:oleObj spid="_x0000_s72721" name="Equation" r:id="rId15" imgW="1168200" imgH="203040" progId="Equation.3">
                  <p:embed/>
                </p:oleObj>
              </mc:Choice>
              <mc:Fallback>
                <p:oleObj name="Equation" r:id="rId15" imgW="1168200" imgH="203040" progId="Equation.3">
                  <p:embed/>
                  <p:pic>
                    <p:nvPicPr>
                      <p:cNvPr id="23" name="Object 19"/>
                      <p:cNvPicPr>
                        <a:picLocks noChangeAspect="1" noChangeArrowheads="1"/>
                      </p:cNvPicPr>
                      <p:nvPr/>
                    </p:nvPicPr>
                    <p:blipFill>
                      <a:blip r:embed="rId16"/>
                      <a:srcRect/>
                      <a:stretch>
                        <a:fillRect/>
                      </a:stretch>
                    </p:blipFill>
                    <p:spPr bwMode="auto">
                      <a:xfrm>
                        <a:off x="2155825" y="968375"/>
                        <a:ext cx="2012950" cy="349250"/>
                      </a:xfrm>
                      <a:prstGeom prst="rect">
                        <a:avLst/>
                      </a:prstGeom>
                      <a:noFill/>
                      <a:ln>
                        <a:noFill/>
                      </a:ln>
                      <a:effectLst/>
                    </p:spPr>
                  </p:pic>
                </p:oleObj>
              </mc:Fallback>
            </mc:AlternateContent>
          </a:graphicData>
        </a:graphic>
      </p:graphicFrame>
      <p:sp>
        <p:nvSpPr>
          <p:cNvPr id="19" name="타원 28"/>
          <p:cNvSpPr/>
          <p:nvPr/>
        </p:nvSpPr>
        <p:spPr>
          <a:xfrm>
            <a:off x="7525227" y="3578723"/>
            <a:ext cx="997650" cy="311261"/>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45432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3"/>
          <p:cNvSpPr txBox="1">
            <a:spLocks noChangeArrowheads="1"/>
          </p:cNvSpPr>
          <p:nvPr/>
        </p:nvSpPr>
        <p:spPr bwMode="auto">
          <a:xfrm>
            <a:off x="295564" y="553453"/>
            <a:ext cx="85990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400" i="1" dirty="0">
                <a:solidFill>
                  <a:srgbClr val="FF0000"/>
                </a:solidFill>
                <a:latin typeface="Comic Sans MS" panose="030F0702030302020204" pitchFamily="66" charset="0"/>
                <a:ea typeface="굴림" panose="020B0600000101010101" pitchFamily="50" charset="-127"/>
              </a:rPr>
              <a:t>    </a:t>
            </a:r>
            <a:r>
              <a:rPr lang="en-US" altLang="ko-KR" sz="2400" i="1" dirty="0">
                <a:solidFill>
                  <a:srgbClr val="FF0000"/>
                </a:solidFill>
                <a:latin typeface="Calibri" panose="020F0502020204030204" pitchFamily="34" charset="0"/>
                <a:ea typeface="굴림" panose="020B0600000101010101" pitchFamily="50" charset="-127"/>
                <a:cs typeface="Calibri" panose="020F0502020204030204" pitchFamily="34" charset="0"/>
              </a:rPr>
              <a:t>3</a:t>
            </a:r>
            <a:r>
              <a:rPr lang="en-US" altLang="ko-KR" sz="2400" i="1" dirty="0" smtClean="0">
                <a:solidFill>
                  <a:srgbClr val="FF0000"/>
                </a:solidFill>
                <a:latin typeface="Calibri" panose="020F0502020204030204" pitchFamily="34" charset="0"/>
                <a:ea typeface="굴림" panose="020B0600000101010101" pitchFamily="50" charset="-127"/>
                <a:cs typeface="Calibri" panose="020F0502020204030204" pitchFamily="34" charset="0"/>
              </a:rPr>
              <a:t>.  Scheme of parton contribution in meson-baryon form factors</a:t>
            </a:r>
            <a:endParaRPr lang="en-US" altLang="ko-KR" sz="2400" i="1"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mc:AlternateContent xmlns:mc="http://schemas.openxmlformats.org/markup-compatibility/2006" xmlns:a14="http://schemas.microsoft.com/office/drawing/2010/main">
        <mc:Choice Requires="a14">
          <p:sp>
            <p:nvSpPr>
              <p:cNvPr id="7" name="Text Box 43"/>
              <p:cNvSpPr txBox="1">
                <a:spLocks noChangeArrowheads="1"/>
              </p:cNvSpPr>
              <p:nvPr/>
            </p:nvSpPr>
            <p:spPr bwMode="auto">
              <a:xfrm>
                <a:off x="461818" y="4285883"/>
                <a:ext cx="8350395" cy="40011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(2) photo-extension to </a:t>
                </a:r>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h</a:t>
                </a: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adron </a:t>
                </a:r>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part + partonic phase for </a:t>
                </a:r>
                <a14:m>
                  <m:oMath xmlns:m="http://schemas.openxmlformats.org/officeDocument/2006/math">
                    <m:r>
                      <m:rPr>
                        <m:sty m:val="p"/>
                      </m:rPr>
                      <a:rPr lang="ko-KR" altLang="en-US" sz="2000" i="0">
                        <a:solidFill>
                          <a:schemeClr val="bg2">
                            <a:lumMod val="60000"/>
                            <a:lumOff val="40000"/>
                          </a:schemeClr>
                        </a:solidFill>
                        <a:latin typeface="Cambria Math" panose="02040503050406030204" pitchFamily="18" charset="0"/>
                        <a:ea typeface="굴림" panose="020B0600000101010101" pitchFamily="50" charset="-127"/>
                      </a:rPr>
                      <m:t>ω</m:t>
                    </m:r>
                    <m:r>
                      <m:rPr>
                        <m:sty m:val="p"/>
                      </m:rPr>
                      <a:rPr lang="en-US" altLang="ko-KR" sz="2000" i="0">
                        <a:solidFill>
                          <a:schemeClr val="bg2">
                            <a:lumMod val="60000"/>
                            <a:lumOff val="40000"/>
                          </a:schemeClr>
                        </a:solidFill>
                        <a:latin typeface="Cambria Math" panose="02040503050406030204" pitchFamily="18" charset="0"/>
                        <a:ea typeface="굴림" panose="020B0600000101010101" pitchFamily="50" charset="-127"/>
                      </a:rPr>
                      <m:t>NN</m:t>
                    </m:r>
                  </m:oMath>
                </a14:m>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vertex </a:t>
                </a:r>
              </a:p>
            </p:txBody>
          </p:sp>
        </mc:Choice>
        <mc:Fallback xmlns="">
          <p:sp>
            <p:nvSpPr>
              <p:cNvPr id="7" name="Text Box 43"/>
              <p:cNvSpPr txBox="1">
                <a:spLocks noRot="1" noChangeAspect="1" noMove="1" noResize="1" noEditPoints="1" noAdjustHandles="1" noChangeArrowheads="1" noChangeShapeType="1" noTextEdit="1"/>
              </p:cNvSpPr>
              <p:nvPr/>
            </p:nvSpPr>
            <p:spPr bwMode="auto">
              <a:xfrm>
                <a:off x="461818" y="4285883"/>
                <a:ext cx="8350395" cy="400110"/>
              </a:xfrm>
              <a:prstGeom prst="rect">
                <a:avLst/>
              </a:prstGeom>
              <a:blipFill>
                <a:blip r:embed="rId3"/>
                <a:stretch>
                  <a:fillRect l="-803" t="-7576"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p:graphicFrame>
        <p:nvGraphicFramePr>
          <p:cNvPr id="9" name="Object 19"/>
          <p:cNvGraphicFramePr>
            <a:graphicFrameLocks noChangeAspect="1"/>
          </p:cNvGraphicFramePr>
          <p:nvPr>
            <p:extLst>
              <p:ext uri="{D42A27DB-BD31-4B8C-83A1-F6EECF244321}">
                <p14:modId xmlns:p14="http://schemas.microsoft.com/office/powerpoint/2010/main" val="1767488194"/>
              </p:ext>
            </p:extLst>
          </p:nvPr>
        </p:nvGraphicFramePr>
        <p:xfrm>
          <a:off x="1433513" y="4916488"/>
          <a:ext cx="6607828" cy="1152687"/>
        </p:xfrm>
        <a:graphic>
          <a:graphicData uri="http://schemas.openxmlformats.org/presentationml/2006/ole">
            <mc:AlternateContent xmlns:mc="http://schemas.openxmlformats.org/markup-compatibility/2006">
              <mc:Choice xmlns:v="urn:schemas-microsoft-com:vml" Requires="v">
                <p:oleObj spid="_x0000_s14879" name="Equation" r:id="rId4" imgW="2984400" imgH="520560" progId="Equation.3">
                  <p:embed/>
                </p:oleObj>
              </mc:Choice>
              <mc:Fallback>
                <p:oleObj name="Equation" r:id="rId4" imgW="2984400" imgH="520560" progId="Equation.3">
                  <p:embed/>
                  <p:pic>
                    <p:nvPicPr>
                      <p:cNvPr id="12" name="Object 19"/>
                      <p:cNvPicPr>
                        <a:picLocks noChangeAspect="1" noChangeArrowheads="1"/>
                      </p:cNvPicPr>
                      <p:nvPr/>
                    </p:nvPicPr>
                    <p:blipFill>
                      <a:blip r:embed="rId5"/>
                      <a:srcRect/>
                      <a:stretch>
                        <a:fillRect/>
                      </a:stretch>
                    </p:blipFill>
                    <p:spPr bwMode="auto">
                      <a:xfrm>
                        <a:off x="1433513" y="4916488"/>
                        <a:ext cx="6607828" cy="1152687"/>
                      </a:xfrm>
                      <a:prstGeom prst="rect">
                        <a:avLst/>
                      </a:prstGeom>
                      <a:solidFill>
                        <a:srgbClr val="FFFF00">
                          <a:alpha val="23000"/>
                        </a:srgbClr>
                      </a:solid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5" name="Text Box 43"/>
              <p:cNvSpPr txBox="1">
                <a:spLocks noChangeArrowheads="1"/>
              </p:cNvSpPr>
              <p:nvPr/>
            </p:nvSpPr>
            <p:spPr bwMode="auto">
              <a:xfrm>
                <a:off x="1773382" y="2854875"/>
                <a:ext cx="6908799" cy="400110"/>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Either parton structure in the overall </a:t>
                </a:r>
                <a14:m>
                  <m:oMath xmlns:m="http://schemas.openxmlformats.org/officeDocument/2006/math">
                    <m:r>
                      <m:rPr>
                        <m:sty m:val="p"/>
                      </m:rPr>
                      <a:rPr lang="ko-KR" altLang="en-US" sz="2000" i="0">
                        <a:solidFill>
                          <a:schemeClr val="bg2">
                            <a:lumMod val="60000"/>
                            <a:lumOff val="40000"/>
                          </a:schemeClr>
                        </a:solidFill>
                        <a:latin typeface="Cambria Math" panose="02040503050406030204" pitchFamily="18" charset="0"/>
                        <a:ea typeface="굴림" panose="020B0600000101010101" pitchFamily="50" charset="-127"/>
                      </a:rPr>
                      <m:t>ω</m:t>
                    </m:r>
                    <m:r>
                      <m:rPr>
                        <m:sty m:val="p"/>
                      </m:rPr>
                      <a:rPr lang="en-US" altLang="ko-KR" sz="2000" i="0">
                        <a:solidFill>
                          <a:schemeClr val="bg2">
                            <a:lumMod val="60000"/>
                            <a:lumOff val="40000"/>
                          </a:schemeClr>
                        </a:solidFill>
                        <a:latin typeface="Cambria Math" panose="02040503050406030204" pitchFamily="18" charset="0"/>
                        <a:ea typeface="굴림" panose="020B0600000101010101" pitchFamily="50" charset="-127"/>
                      </a:rPr>
                      <m:t>NN</m:t>
                    </m:r>
                  </m:oMath>
                </a14:m>
                <a:r>
                  <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a:t>
                </a: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form factor</a:t>
                </a:r>
                <a:endPar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mc:Choice>
        <mc:Fallback xmlns="">
          <p:sp>
            <p:nvSpPr>
              <p:cNvPr id="15" name="Text Box 43"/>
              <p:cNvSpPr txBox="1">
                <a:spLocks noRot="1" noChangeAspect="1" noMove="1" noResize="1" noEditPoints="1" noAdjustHandles="1" noChangeArrowheads="1" noChangeShapeType="1" noTextEdit="1"/>
              </p:cNvSpPr>
              <p:nvPr/>
            </p:nvSpPr>
            <p:spPr bwMode="auto">
              <a:xfrm>
                <a:off x="1773382" y="2854875"/>
                <a:ext cx="6908799" cy="400110"/>
              </a:xfrm>
              <a:prstGeom prst="rect">
                <a:avLst/>
              </a:prstGeom>
              <a:blipFill>
                <a:blip r:embed="rId6"/>
                <a:stretch>
                  <a:fillRect l="-971" t="-7576" b="-257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p:graphicFrame>
        <p:nvGraphicFramePr>
          <p:cNvPr id="16" name="Object 19"/>
          <p:cNvGraphicFramePr>
            <a:graphicFrameLocks noChangeAspect="1"/>
          </p:cNvGraphicFramePr>
          <p:nvPr>
            <p:extLst>
              <p:ext uri="{D42A27DB-BD31-4B8C-83A1-F6EECF244321}">
                <p14:modId xmlns:p14="http://schemas.microsoft.com/office/powerpoint/2010/main" val="1006993318"/>
              </p:ext>
            </p:extLst>
          </p:nvPr>
        </p:nvGraphicFramePr>
        <p:xfrm>
          <a:off x="1433512" y="1867385"/>
          <a:ext cx="4671453" cy="911990"/>
        </p:xfrm>
        <a:graphic>
          <a:graphicData uri="http://schemas.openxmlformats.org/presentationml/2006/ole">
            <mc:AlternateContent xmlns:mc="http://schemas.openxmlformats.org/markup-compatibility/2006">
              <mc:Choice xmlns:v="urn:schemas-microsoft-com:vml" Requires="v">
                <p:oleObj spid="_x0000_s14880" name="Equation" r:id="rId7" imgW="2209680" imgH="431640" progId="Equation.3">
                  <p:embed/>
                </p:oleObj>
              </mc:Choice>
              <mc:Fallback>
                <p:oleObj name="Equation" r:id="rId7" imgW="2209680" imgH="431640" progId="Equation.3">
                  <p:embed/>
                  <p:pic>
                    <p:nvPicPr>
                      <p:cNvPr id="10" name="Object 19"/>
                      <p:cNvPicPr>
                        <a:picLocks noChangeAspect="1" noChangeArrowheads="1"/>
                      </p:cNvPicPr>
                      <p:nvPr/>
                    </p:nvPicPr>
                    <p:blipFill>
                      <a:blip r:embed="rId8"/>
                      <a:srcRect/>
                      <a:stretch>
                        <a:fillRect/>
                      </a:stretch>
                    </p:blipFill>
                    <p:spPr bwMode="auto">
                      <a:xfrm>
                        <a:off x="1433512" y="1867385"/>
                        <a:ext cx="4671453" cy="911990"/>
                      </a:xfrm>
                      <a:prstGeom prst="rect">
                        <a:avLst/>
                      </a:prstGeom>
                      <a:solidFill>
                        <a:srgbClr val="FFFF00">
                          <a:alpha val="23000"/>
                        </a:srgbClr>
                      </a:solidFill>
                      <a:ln>
                        <a:noFill/>
                      </a:ln>
                      <a:effectLst/>
                    </p:spPr>
                  </p:pic>
                </p:oleObj>
              </mc:Fallback>
            </mc:AlternateContent>
          </a:graphicData>
        </a:graphic>
      </p:graphicFrame>
      <p:sp>
        <p:nvSpPr>
          <p:cNvPr id="17" name="Text Box 43"/>
          <p:cNvSpPr txBox="1">
            <a:spLocks noChangeArrowheads="1"/>
          </p:cNvSpPr>
          <p:nvPr/>
        </p:nvSpPr>
        <p:spPr bwMode="auto">
          <a:xfrm>
            <a:off x="461818" y="1292321"/>
            <a:ext cx="77940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(1) Conventional Regge model for electroproduction</a:t>
            </a:r>
            <a:endPar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p:sp>
        <p:nvSpPr>
          <p:cNvPr id="10" name="Text Box 43"/>
          <p:cNvSpPr txBox="1">
            <a:spLocks noChangeArrowheads="1"/>
          </p:cNvSpPr>
          <p:nvPr/>
        </p:nvSpPr>
        <p:spPr bwMode="auto">
          <a:xfrm>
            <a:off x="2087318" y="3485480"/>
            <a:ext cx="59540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or                    for conventional approach. </a:t>
            </a:r>
            <a:endParaRPr lang="en-US" altLang="ko-KR" sz="20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p:graphicFrame>
        <p:nvGraphicFramePr>
          <p:cNvPr id="11" name="Object 19"/>
          <p:cNvGraphicFramePr>
            <a:graphicFrameLocks noChangeAspect="1"/>
          </p:cNvGraphicFramePr>
          <p:nvPr>
            <p:extLst>
              <p:ext uri="{D42A27DB-BD31-4B8C-83A1-F6EECF244321}">
                <p14:modId xmlns:p14="http://schemas.microsoft.com/office/powerpoint/2010/main" val="2985229995"/>
              </p:ext>
            </p:extLst>
          </p:nvPr>
        </p:nvGraphicFramePr>
        <p:xfrm>
          <a:off x="2419011" y="3516313"/>
          <a:ext cx="1007679" cy="425380"/>
        </p:xfrm>
        <a:graphic>
          <a:graphicData uri="http://schemas.openxmlformats.org/presentationml/2006/ole">
            <mc:AlternateContent xmlns:mc="http://schemas.openxmlformats.org/markup-compatibility/2006">
              <mc:Choice xmlns:v="urn:schemas-microsoft-com:vml" Requires="v">
                <p:oleObj spid="_x0000_s14881" name="Equation" r:id="rId9" imgW="419040" imgH="177480" progId="Equation.3">
                  <p:embed/>
                </p:oleObj>
              </mc:Choice>
              <mc:Fallback>
                <p:oleObj name="Equation" r:id="rId9" imgW="419040" imgH="177480" progId="Equation.3">
                  <p:embed/>
                  <p:pic>
                    <p:nvPicPr>
                      <p:cNvPr id="16" name="Object 19"/>
                      <p:cNvPicPr>
                        <a:picLocks noChangeAspect="1" noChangeArrowheads="1"/>
                      </p:cNvPicPr>
                      <p:nvPr/>
                    </p:nvPicPr>
                    <p:blipFill>
                      <a:blip r:embed="rId10"/>
                      <a:srcRect/>
                      <a:stretch>
                        <a:fillRect/>
                      </a:stretch>
                    </p:blipFill>
                    <p:spPr bwMode="auto">
                      <a:xfrm>
                        <a:off x="2419011" y="3516313"/>
                        <a:ext cx="1007679" cy="42538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9058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66" y="411020"/>
            <a:ext cx="8652307" cy="510988"/>
          </a:xfrm>
        </p:spPr>
        <p:txBody>
          <a:bodyPr/>
          <a:lstStyle/>
          <a:p>
            <a:r>
              <a:rPr lang="en-US" altLang="ko-KR" dirty="0" smtClean="0"/>
              <a:t>   </a:t>
            </a:r>
            <a:r>
              <a:rPr lang="en-US" altLang="ko-KR" dirty="0"/>
              <a:t> </a:t>
            </a:r>
            <a:r>
              <a:rPr lang="en-US" altLang="ko-KR" sz="2400" i="1" dirty="0" smtClean="0">
                <a:solidFill>
                  <a:srgbClr val="FF0000"/>
                </a:solidFill>
                <a:latin typeface="Calibri" panose="020F0502020204030204" pitchFamily="34" charset="0"/>
                <a:cs typeface="Calibri" panose="020F0502020204030204" pitchFamily="34" charset="0"/>
              </a:rPr>
              <a:t>4. Result</a:t>
            </a:r>
            <a:r>
              <a:rPr lang="en-US" altLang="ko-KR" sz="2400" dirty="0" smtClean="0">
                <a:latin typeface="Calibri" panose="020F0502020204030204" pitchFamily="34" charset="0"/>
                <a:cs typeface="Calibri" panose="020F0502020204030204" pitchFamily="34" charset="0"/>
              </a:rPr>
              <a:t>:      Conventional, or overall form factor for Model</a:t>
            </a:r>
            <a:r>
              <a:rPr lang="en-US" altLang="ko-KR" sz="2400" i="1" dirty="0" smtClean="0">
                <a:latin typeface="Calibri" panose="020F0502020204030204" pitchFamily="34" charset="0"/>
                <a:cs typeface="Calibri" panose="020F0502020204030204" pitchFamily="34" charset="0"/>
              </a:rPr>
              <a:t> I</a:t>
            </a:r>
            <a:endParaRPr lang="ko-KR" altLang="en-US" sz="2400" i="1"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0967" y="2899559"/>
            <a:ext cx="4123535" cy="3711660"/>
          </a:xfrm>
          <a:prstGeom prst="rect">
            <a:avLst/>
          </a:prstGeom>
        </p:spPr>
      </p:pic>
      <mc:AlternateContent xmlns:mc="http://schemas.openxmlformats.org/markup-compatibility/2006" xmlns:a14="http://schemas.microsoft.com/office/drawing/2010/main">
        <mc:Choice Requires="a14">
          <p:sp>
            <p:nvSpPr>
              <p:cNvPr id="7" name="내용 개체 틀 2"/>
              <p:cNvSpPr txBox="1">
                <a:spLocks/>
              </p:cNvSpPr>
              <p:nvPr/>
            </p:nvSpPr>
            <p:spPr bwMode="auto">
              <a:xfrm>
                <a:off x="4638685" y="1009765"/>
                <a:ext cx="4343949" cy="181737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400" dirty="0" smtClean="0">
                    <a:latin typeface="Calibri" panose="020F0502020204030204" pitchFamily="34" charset="0"/>
                    <a:cs typeface="Calibri" panose="020F0502020204030204" pitchFamily="34" charset="0"/>
                  </a:rPr>
                  <a:t>  </a:t>
                </a:r>
                <a:r>
                  <a:rPr lang="en-US" altLang="ko-KR" sz="1400" dirty="0" smtClean="0">
                    <a:solidFill>
                      <a:schemeClr val="tx2"/>
                    </a:solidFill>
                    <a:latin typeface="Calibri" panose="020F0502020204030204" pitchFamily="34" charset="0"/>
                    <a:cs typeface="Calibri" panose="020F0502020204030204" pitchFamily="34" charset="0"/>
                  </a:rPr>
                  <a:t>- </a:t>
                </a:r>
                <a:r>
                  <a:rPr lang="en-US" altLang="ko-KR" sz="1400" dirty="0" smtClean="0">
                    <a:solidFill>
                      <a:srgbClr val="FF0000"/>
                    </a:solidFill>
                    <a:latin typeface="Calibri" panose="020F0502020204030204" pitchFamily="34" charset="0"/>
                    <a:cs typeface="Calibri" panose="020F0502020204030204" pitchFamily="34" charset="0"/>
                  </a:rPr>
                  <a:t>No dip </a:t>
                </a:r>
                <a:r>
                  <a:rPr lang="en-US" altLang="ko-KR" sz="1400" dirty="0" smtClean="0">
                    <a:solidFill>
                      <a:schemeClr val="tx2"/>
                    </a:solidFill>
                    <a:latin typeface="Calibri" panose="020F0502020204030204" pitchFamily="34" charset="0"/>
                    <a:cs typeface="Calibri" panose="020F0502020204030204" pitchFamily="34" charset="0"/>
                  </a:rPr>
                  <a:t>at </a:t>
                </a:r>
                <a14:m>
                  <m:oMath xmlns:m="http://schemas.openxmlformats.org/officeDocument/2006/math">
                    <m:r>
                      <a:rPr lang="en-US" altLang="ko-KR" sz="1400" b="0" i="1" smtClean="0">
                        <a:solidFill>
                          <a:schemeClr val="tx2"/>
                        </a:solidFill>
                        <a:latin typeface="Cambria Math" panose="02040503050406030204" pitchFamily="18" charset="0"/>
                        <a:cs typeface="Calibri" panose="020F0502020204030204" pitchFamily="34" charset="0"/>
                      </a:rPr>
                      <m:t>−</m:t>
                    </m:r>
                    <m:r>
                      <a:rPr lang="en-US" altLang="ko-KR" sz="1400" b="0" i="1" smtClean="0">
                        <a:solidFill>
                          <a:schemeClr val="tx2"/>
                        </a:solidFill>
                        <a:latin typeface="Cambria Math" panose="02040503050406030204" pitchFamily="18" charset="0"/>
                        <a:cs typeface="Calibri" panose="020F0502020204030204" pitchFamily="34" charset="0"/>
                      </a:rPr>
                      <m:t>𝑡</m:t>
                    </m:r>
                    <m:r>
                      <a:rPr lang="en-US" altLang="ko-KR" sz="1400" b="0" i="1" smtClean="0">
                        <a:solidFill>
                          <a:schemeClr val="tx2"/>
                        </a:solidFill>
                        <a:latin typeface="Cambria Math" panose="02040503050406030204" pitchFamily="18" charset="0"/>
                        <a:ea typeface="Cambria Math" panose="02040503050406030204" pitchFamily="18" charset="0"/>
                        <a:cs typeface="Calibri" panose="020F0502020204030204" pitchFamily="34" charset="0"/>
                      </a:rPr>
                      <m:t>~5.4 </m:t>
                    </m:r>
                    <m:sSup>
                      <m:sSupPr>
                        <m:ctrlPr>
                          <a:rPr lang="en-US" altLang="ko-KR" sz="1400" b="0" i="1" smtClean="0">
                            <a:solidFill>
                              <a:schemeClr val="tx2"/>
                            </a:solidFill>
                            <a:latin typeface="Cambria Math" panose="02040503050406030204" pitchFamily="18" charset="0"/>
                            <a:ea typeface="Cambria Math" panose="02040503050406030204" pitchFamily="18" charset="0"/>
                            <a:cs typeface="Calibri" panose="020F0502020204030204" pitchFamily="34" charset="0"/>
                          </a:rPr>
                        </m:ctrlPr>
                      </m:sSupPr>
                      <m:e>
                        <m:r>
                          <a:rPr lang="en-US" altLang="ko-KR" sz="1400" b="0" i="1" smtClean="0">
                            <a:solidFill>
                              <a:schemeClr val="tx2"/>
                            </a:solidFill>
                            <a:latin typeface="Cambria Math" panose="02040503050406030204" pitchFamily="18" charset="0"/>
                            <a:ea typeface="Cambria Math" panose="02040503050406030204" pitchFamily="18" charset="0"/>
                            <a:cs typeface="Calibri" panose="020F0502020204030204" pitchFamily="34" charset="0"/>
                          </a:rPr>
                          <m:t>𝐺𝑒𝑉</m:t>
                        </m:r>
                      </m:e>
                      <m:sup>
                        <m:r>
                          <a:rPr lang="en-US" altLang="ko-KR" sz="1400" b="0" i="1" smtClean="0">
                            <a:solidFill>
                              <a:schemeClr val="tx2"/>
                            </a:solidFill>
                            <a:latin typeface="Cambria Math" panose="02040503050406030204" pitchFamily="18" charset="0"/>
                            <a:ea typeface="Cambria Math" panose="02040503050406030204" pitchFamily="18" charset="0"/>
                            <a:cs typeface="Calibri" panose="020F0502020204030204" pitchFamily="34" charset="0"/>
                          </a:rPr>
                          <m:t>2</m:t>
                        </m:r>
                      </m:sup>
                    </m:sSup>
                  </m:oMath>
                </a14:m>
                <a:r>
                  <a:rPr lang="en-US" altLang="ko-KR" sz="1400" dirty="0" smtClean="0">
                    <a:solidFill>
                      <a:schemeClr val="tx2"/>
                    </a:solidFill>
                    <a:latin typeface="Calibri" panose="020F0502020204030204" pitchFamily="34" charset="0"/>
                    <a:cs typeface="Calibri" panose="020F0502020204030204" pitchFamily="34" charset="0"/>
                  </a:rPr>
                  <a:t> within electroproduction data</a:t>
                </a:r>
              </a:p>
              <a:p>
                <a:pPr marL="0" indent="0">
                  <a:buNone/>
                </a:pPr>
                <a:r>
                  <a:rPr lang="en-US" altLang="ko-KR" sz="1400" dirty="0" smtClean="0">
                    <a:latin typeface="Calibri" panose="020F0502020204030204" pitchFamily="34" charset="0"/>
                    <a:cs typeface="Calibri" panose="020F0502020204030204" pitchFamily="34" charset="0"/>
                  </a:rPr>
                  <a:t>  - </a:t>
                </a:r>
                <a:r>
                  <a:rPr lang="en-US" altLang="ko-KR" sz="1400" dirty="0">
                    <a:latin typeface="Calibri" panose="020F0502020204030204" pitchFamily="34" charset="0"/>
                    <a:cs typeface="Calibri" panose="020F0502020204030204" pitchFamily="34" charset="0"/>
                  </a:rPr>
                  <a:t>D</a:t>
                </a:r>
                <a:r>
                  <a:rPr lang="en-US" altLang="ko-KR" sz="1400" dirty="0" smtClean="0">
                    <a:latin typeface="Calibri" panose="020F0502020204030204" pitchFamily="34" charset="0"/>
                    <a:cs typeface="Calibri" panose="020F0502020204030204" pitchFamily="34" charset="0"/>
                  </a:rPr>
                  <a:t>isagree with data </a:t>
                </a:r>
                <a:r>
                  <a:rPr lang="en-US" altLang="ko-KR" sz="1400" dirty="0">
                    <a:latin typeface="Calibri" panose="020F0502020204030204" pitchFamily="34" charset="0"/>
                    <a:cs typeface="Calibri" panose="020F0502020204030204" pitchFamily="34" charset="0"/>
                  </a:rPr>
                  <a:t>by </a:t>
                </a:r>
                <a14:m>
                  <m:oMath xmlns:m="http://schemas.openxmlformats.org/officeDocument/2006/math">
                    <m:r>
                      <a:rPr lang="en-US" altLang="ko-KR" sz="140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altLang="ko-KR" sz="1400" i="1" smtClean="0">
                            <a:latin typeface="Cambria Math" panose="02040503050406030204" pitchFamily="18" charset="0"/>
                            <a:ea typeface="Cambria Math" panose="02040503050406030204" pitchFamily="18" charset="0"/>
                            <a:cs typeface="Calibri" panose="020F0502020204030204" pitchFamily="34" charset="0"/>
                          </a:rPr>
                        </m:ctrlPr>
                      </m:sSupPr>
                      <m:e>
                        <m:r>
                          <a:rPr lang="en-US" altLang="ko-KR" sz="1400" b="0" i="1" smtClean="0">
                            <a:latin typeface="Cambria Math" panose="02040503050406030204" pitchFamily="18" charset="0"/>
                            <a:ea typeface="Cambria Math" panose="02040503050406030204" pitchFamily="18" charset="0"/>
                            <a:cs typeface="Calibri" panose="020F0502020204030204" pitchFamily="34" charset="0"/>
                          </a:rPr>
                          <m:t>10</m:t>
                        </m:r>
                      </m:e>
                      <m:sup>
                        <m:r>
                          <a:rPr lang="en-US" altLang="ko-KR" sz="1400" b="0" i="1" smtClean="0">
                            <a:latin typeface="Cambria Math" panose="02040503050406030204" pitchFamily="18" charset="0"/>
                            <a:ea typeface="Cambria Math" panose="02040503050406030204" pitchFamily="18" charset="0"/>
                            <a:cs typeface="Calibri" panose="020F0502020204030204" pitchFamily="34" charset="0"/>
                          </a:rPr>
                          <m:t>1</m:t>
                        </m:r>
                      </m:sup>
                    </m:sSup>
                  </m:oMath>
                </a14:m>
                <a:endParaRPr lang="en-US" altLang="ko-KR" sz="1400" dirty="0" smtClean="0">
                  <a:latin typeface="Calibri" panose="020F0502020204030204" pitchFamily="34" charset="0"/>
                  <a:cs typeface="Calibri" panose="020F0502020204030204" pitchFamily="34" charset="0"/>
                </a:endParaRPr>
              </a:p>
              <a:p>
                <a:pPr marL="0" indent="0">
                  <a:buNone/>
                </a:pPr>
                <a:r>
                  <a:rPr lang="en-US" altLang="ko-KR" sz="1400" dirty="0">
                    <a:latin typeface="Calibri" panose="020F0502020204030204" pitchFamily="34" charset="0"/>
                    <a:cs typeface="Calibri" panose="020F0502020204030204" pitchFamily="34" charset="0"/>
                  </a:rPr>
                  <a:t>  - </a:t>
                </a:r>
                <a:r>
                  <a:rPr lang="en-US" altLang="ko-KR" sz="1400" dirty="0">
                    <a:solidFill>
                      <a:srgbClr val="FF0000"/>
                    </a:solidFill>
                    <a:latin typeface="Calibri" panose="020F0502020204030204" pitchFamily="34" charset="0"/>
                    <a:cs typeface="Calibri" panose="020F0502020204030204" pitchFamily="34" charset="0"/>
                  </a:rPr>
                  <a:t>Conventional model invalid</a:t>
                </a:r>
                <a:endParaRPr lang="en-US" altLang="ko-KR" sz="1400" dirty="0">
                  <a:latin typeface="Calibri" panose="020F0502020204030204" pitchFamily="34" charset="0"/>
                  <a:cs typeface="Calibri" panose="020F0502020204030204" pitchFamily="34" charset="0"/>
                </a:endParaRPr>
              </a:p>
              <a:p>
                <a:pPr marL="0" indent="0">
                  <a:buNone/>
                </a:pPr>
                <a:r>
                  <a:rPr lang="en-US" altLang="ko-KR" sz="1400" dirty="0" smtClean="0">
                    <a:latin typeface="Calibri" panose="020F0502020204030204" pitchFamily="34" charset="0"/>
                    <a:cs typeface="Calibri" panose="020F0502020204030204" pitchFamily="34" charset="0"/>
                  </a:rPr>
                  <a:t>  - Nucleon Reggeon with </a:t>
                </a:r>
                <a:r>
                  <a:rPr lang="en-US" altLang="ko-KR" sz="1400" dirty="0" smtClean="0">
                    <a:solidFill>
                      <a:srgbClr val="FF0000"/>
                    </a:solidFill>
                    <a:latin typeface="Calibri" panose="020F0502020204030204" pitchFamily="34" charset="0"/>
                    <a:cs typeface="Calibri" panose="020F0502020204030204" pitchFamily="34" charset="0"/>
                  </a:rPr>
                  <a:t>complex phase? </a:t>
                </a:r>
                <a14:m>
                  <m:oMath xmlns:m="http://schemas.openxmlformats.org/officeDocument/2006/math">
                    <m:sSup>
                      <m:sSupPr>
                        <m:ctrlPr>
                          <a:rPr lang="en-US" altLang="ko-KR" sz="1400" i="1">
                            <a:latin typeface="Cambria Math" panose="02040503050406030204" pitchFamily="18" charset="0"/>
                            <a:cs typeface="Calibri" panose="020F0502020204030204" pitchFamily="34" charset="0"/>
                          </a:rPr>
                        </m:ctrlPr>
                      </m:sSupPr>
                      <m:e>
                        <m:r>
                          <a:rPr lang="en-US" altLang="ko-KR" sz="1400" i="1">
                            <a:latin typeface="Cambria Math" panose="02040503050406030204" pitchFamily="18" charset="0"/>
                            <a:cs typeface="Calibri" panose="020F0502020204030204" pitchFamily="34" charset="0"/>
                          </a:rPr>
                          <m:t>𝑒</m:t>
                        </m:r>
                      </m:e>
                      <m:sup>
                        <m:r>
                          <a:rPr lang="en-US" altLang="ko-KR" sz="1400" i="1">
                            <a:latin typeface="Cambria Math" panose="02040503050406030204" pitchFamily="18" charset="0"/>
                            <a:cs typeface="Calibri" panose="020F0502020204030204" pitchFamily="34" charset="0"/>
                          </a:rPr>
                          <m:t>−</m:t>
                        </m:r>
                        <m:r>
                          <a:rPr lang="en-US" altLang="ko-KR" sz="1400" i="1">
                            <a:latin typeface="Cambria Math" panose="02040503050406030204" pitchFamily="18" charset="0"/>
                            <a:cs typeface="Calibri" panose="020F0502020204030204" pitchFamily="34" charset="0"/>
                          </a:rPr>
                          <m:t>𝑖</m:t>
                        </m:r>
                        <m:r>
                          <a:rPr lang="ko-KR" altLang="en-US" sz="1400" i="1">
                            <a:latin typeface="Cambria Math" panose="02040503050406030204" pitchFamily="18" charset="0"/>
                            <a:cs typeface="Calibri" panose="020F0502020204030204" pitchFamily="34" charset="0"/>
                          </a:rPr>
                          <m:t>𝜋</m:t>
                        </m:r>
                        <m:r>
                          <a:rPr lang="en-US" altLang="ko-KR" sz="1400" i="1">
                            <a:latin typeface="Cambria Math" panose="02040503050406030204" pitchFamily="18" charset="0"/>
                            <a:cs typeface="Calibri" panose="020F0502020204030204" pitchFamily="34" charset="0"/>
                          </a:rPr>
                          <m:t>(</m:t>
                        </m:r>
                        <m:sSub>
                          <m:sSubPr>
                            <m:ctrlPr>
                              <a:rPr lang="en-US" altLang="ko-KR" sz="1400" i="1">
                                <a:latin typeface="Cambria Math" panose="02040503050406030204" pitchFamily="18" charset="0"/>
                                <a:cs typeface="Calibri" panose="020F0502020204030204" pitchFamily="34" charset="0"/>
                              </a:rPr>
                            </m:ctrlPr>
                          </m:sSubPr>
                          <m:e>
                            <m:r>
                              <a:rPr lang="ko-KR" altLang="en-US" sz="1400" i="1">
                                <a:latin typeface="Cambria Math" panose="02040503050406030204" pitchFamily="18" charset="0"/>
                                <a:cs typeface="Calibri" panose="020F0502020204030204" pitchFamily="34" charset="0"/>
                              </a:rPr>
                              <m:t>𝛼</m:t>
                            </m:r>
                          </m:e>
                          <m:sub>
                            <m:r>
                              <a:rPr lang="en-US" altLang="ko-KR" sz="1400" i="1">
                                <a:latin typeface="Cambria Math" panose="02040503050406030204" pitchFamily="18" charset="0"/>
                                <a:cs typeface="Calibri" panose="020F0502020204030204" pitchFamily="34" charset="0"/>
                              </a:rPr>
                              <m:t>𝑁</m:t>
                            </m:r>
                          </m:sub>
                        </m:sSub>
                        <m:r>
                          <a:rPr lang="en-US" altLang="ko-KR" sz="1400" i="1">
                            <a:latin typeface="Cambria Math" panose="02040503050406030204" pitchFamily="18" charset="0"/>
                            <a:cs typeface="Calibri" panose="020F0502020204030204" pitchFamily="34" charset="0"/>
                          </a:rPr>
                          <m:t>−0.5)</m:t>
                        </m:r>
                      </m:sup>
                    </m:sSup>
                  </m:oMath>
                </a14:m>
                <a:endParaRPr lang="en-US" altLang="ko-KR" sz="1400" dirty="0" smtClean="0">
                  <a:latin typeface="Calibri" panose="020F0502020204030204" pitchFamily="34" charset="0"/>
                  <a:cs typeface="Calibri" panose="020F0502020204030204" pitchFamily="34" charset="0"/>
                </a:endParaRPr>
              </a:p>
              <a:p>
                <a:pPr marL="0" indent="0">
                  <a:buNone/>
                </a:pPr>
                <a:r>
                  <a:rPr lang="en-US" altLang="ko-KR" sz="1400" dirty="0" smtClean="0">
                    <a:latin typeface="Calibri" panose="020F0502020204030204" pitchFamily="34" charset="0"/>
                    <a:cs typeface="Calibri" panose="020F0502020204030204" pitchFamily="34" charset="0"/>
                  </a:rPr>
                  <a:t>  - role of </a:t>
                </a:r>
                <a14:m>
                  <m:oMath xmlns:m="http://schemas.openxmlformats.org/officeDocument/2006/math">
                    <m:sSub>
                      <m:sSubPr>
                        <m:ctrlPr>
                          <a:rPr lang="en-US" altLang="ko-KR" sz="1400" i="1" smtClean="0">
                            <a:latin typeface="Cambria Math" panose="02040503050406030204" pitchFamily="18" charset="0"/>
                            <a:cs typeface="Calibri" panose="020F0502020204030204" pitchFamily="34" charset="0"/>
                          </a:rPr>
                        </m:ctrlPr>
                      </m:sSubPr>
                      <m:e>
                        <m:r>
                          <a:rPr lang="en-US" altLang="ko-KR" sz="1400" b="0" i="1" smtClean="0">
                            <a:latin typeface="Cambria Math" panose="02040503050406030204" pitchFamily="18" charset="0"/>
                            <a:cs typeface="Calibri" panose="020F0502020204030204" pitchFamily="34" charset="0"/>
                          </a:rPr>
                          <m:t>𝐹</m:t>
                        </m:r>
                      </m:e>
                      <m:sub>
                        <m:r>
                          <a:rPr lang="en-US" altLang="ko-KR" sz="1400" b="0" i="1" smtClean="0">
                            <a:latin typeface="Cambria Math" panose="02040503050406030204" pitchFamily="18" charset="0"/>
                            <a:cs typeface="Calibri" panose="020F0502020204030204" pitchFamily="34" charset="0"/>
                          </a:rPr>
                          <m:t>𝑠</m:t>
                        </m:r>
                      </m:sub>
                    </m:sSub>
                    <m:r>
                      <a:rPr lang="en-US" altLang="ko-KR" sz="1400" b="0" i="1" smtClean="0">
                        <a:latin typeface="Cambria Math" panose="02040503050406030204" pitchFamily="18" charset="0"/>
                        <a:cs typeface="Calibri" panose="020F0502020204030204" pitchFamily="34" charset="0"/>
                      </a:rPr>
                      <m:t>(</m:t>
                    </m:r>
                    <m:r>
                      <a:rPr lang="en-US" altLang="ko-KR" sz="1400" b="0" i="1" smtClean="0">
                        <a:latin typeface="Cambria Math" panose="02040503050406030204" pitchFamily="18" charset="0"/>
                        <a:cs typeface="Calibri" panose="020F0502020204030204" pitchFamily="34" charset="0"/>
                      </a:rPr>
                      <m:t>𝑢</m:t>
                    </m:r>
                    <m:r>
                      <a:rPr lang="en-US" altLang="ko-KR" sz="1400" b="0" i="1" smtClean="0">
                        <a:latin typeface="Cambria Math" panose="02040503050406030204" pitchFamily="18" charset="0"/>
                        <a:cs typeface="Calibri" panose="020F0502020204030204" pitchFamily="34" charset="0"/>
                      </a:rPr>
                      <m:t>)</m:t>
                    </m:r>
                  </m:oMath>
                </a14:m>
                <a:r>
                  <a:rPr lang="en-US" altLang="ko-KR" sz="1400" dirty="0" smtClean="0">
                    <a:latin typeface="Calibri" panose="020F0502020204030204" pitchFamily="34" charset="0"/>
                    <a:cs typeface="Calibri" panose="020F0502020204030204" pitchFamily="34" charset="0"/>
                  </a:rPr>
                  <a:t> from PDF </a:t>
                </a:r>
              </a:p>
              <a:p>
                <a:pPr marL="0" indent="0">
                  <a:buNone/>
                </a:pPr>
                <a:r>
                  <a:rPr lang="en-US" altLang="ko-KR" sz="1600" dirty="0">
                    <a:latin typeface="Calibri" panose="020F0502020204030204" pitchFamily="34" charset="0"/>
                    <a:cs typeface="Calibri" panose="020F0502020204030204" pitchFamily="34" charset="0"/>
                  </a:rPr>
                  <a:t> </a:t>
                </a:r>
                <a:r>
                  <a:rPr lang="en-US" altLang="ko-KR" sz="1600" dirty="0" smtClean="0">
                    <a:latin typeface="Calibri" panose="020F0502020204030204" pitchFamily="34" charset="0"/>
                    <a:cs typeface="Calibri" panose="020F0502020204030204" pitchFamily="34" charset="0"/>
                  </a:rPr>
                  <a:t> </a:t>
                </a:r>
                <a:endParaRPr lang="en-US" altLang="ko-KR" sz="1800" dirty="0">
                  <a:solidFill>
                    <a:srgbClr val="FF0000"/>
                  </a:solidFill>
                  <a:latin typeface="Calibri" panose="020F0502020204030204" pitchFamily="34" charset="0"/>
                  <a:cs typeface="Calibri" panose="020F0502020204030204" pitchFamily="34"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None/>
                </a:pPr>
                <a:endParaRPr lang="en-US" altLang="ko-KR" sz="1800" dirty="0">
                  <a:latin typeface="Comic Sans MS" panose="030F0702030302020204" pitchFamily="66" charset="0"/>
                </a:endParaRPr>
              </a:p>
              <a:p>
                <a:pPr marL="0" indent="0">
                  <a:buFont typeface="Wingdings" panose="05000000000000000000" pitchFamily="2" charset="2"/>
                  <a:buNone/>
                </a:pPr>
                <a:endParaRPr lang="en-US" altLang="ko-KR" sz="1800" dirty="0"/>
              </a:p>
            </p:txBody>
          </p:sp>
        </mc:Choice>
        <mc:Fallback xmlns="">
          <p:sp>
            <p:nvSpPr>
              <p:cNvPr id="7" name="내용 개체 틀 2"/>
              <p:cNvSpPr txBox="1">
                <a:spLocks noRot="1" noChangeAspect="1" noMove="1" noResize="1" noEditPoints="1" noAdjustHandles="1" noChangeArrowheads="1" noChangeShapeType="1" noTextEdit="1"/>
              </p:cNvSpPr>
              <p:nvPr/>
            </p:nvSpPr>
            <p:spPr bwMode="auto">
              <a:xfrm>
                <a:off x="4638685" y="1009765"/>
                <a:ext cx="4343949" cy="1817372"/>
              </a:xfrm>
              <a:prstGeom prst="rect">
                <a:avLst/>
              </a:prstGeom>
              <a:blipFill>
                <a:blip r:embed="rId3"/>
                <a:stretch>
                  <a:fillRect t="-3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48" y="908118"/>
            <a:ext cx="4193596" cy="28721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709" y="3780260"/>
            <a:ext cx="4207380" cy="302557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709" y="3783515"/>
            <a:ext cx="4211759" cy="3022440"/>
          </a:xfrm>
          <a:prstGeom prst="rect">
            <a:avLst/>
          </a:prstGeom>
        </p:spPr>
      </p:pic>
      <p:cxnSp>
        <p:nvCxnSpPr>
          <p:cNvPr id="12" name="Curved Connector 11"/>
          <p:cNvCxnSpPr/>
          <p:nvPr/>
        </p:nvCxnSpPr>
        <p:spPr bwMode="auto">
          <a:xfrm rot="5400000">
            <a:off x="1643226" y="5571565"/>
            <a:ext cx="1689063" cy="43296"/>
          </a:xfrm>
          <a:prstGeom prst="curvedConnector3">
            <a:avLst>
              <a:gd name="adj1" fmla="val 50000"/>
            </a:avLst>
          </a:prstGeom>
          <a:noFill/>
          <a:ln w="19050" cap="flat" cmpd="sng" algn="ctr">
            <a:solidFill>
              <a:srgbClr val="00CC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Right Brace 15"/>
          <p:cNvSpPr/>
          <p:nvPr/>
        </p:nvSpPr>
        <p:spPr bwMode="auto">
          <a:xfrm>
            <a:off x="2572871" y="4742332"/>
            <a:ext cx="331694" cy="403412"/>
          </a:xfrm>
          <a:prstGeom prst="rightBrace">
            <a:avLst/>
          </a:prstGeom>
          <a:noFill/>
          <a:ln w="19050" cap="flat" cmpd="sng" algn="ctr">
            <a:solidFill>
              <a:srgbClr val="00CC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1"/>
              </a:solidFill>
              <a:effectLst/>
              <a:latin typeface="Times New Roman" panose="02020603050405020304" pitchFamily="18" charset="0"/>
            </a:endParaRPr>
          </a:p>
        </p:txBody>
      </p:sp>
      <p:cxnSp>
        <p:nvCxnSpPr>
          <p:cNvPr id="17" name="Curved Connector 16"/>
          <p:cNvCxnSpPr/>
          <p:nvPr/>
        </p:nvCxnSpPr>
        <p:spPr bwMode="auto">
          <a:xfrm rot="16200000" flipH="1">
            <a:off x="3157990" y="5273119"/>
            <a:ext cx="1259573" cy="256884"/>
          </a:xfrm>
          <a:prstGeom prst="curvedConnector3">
            <a:avLst>
              <a:gd name="adj1" fmla="val 50000"/>
            </a:avLst>
          </a:prstGeom>
          <a:noFill/>
          <a:ln w="3175" cap="flat" cmpd="sng" algn="ctr">
            <a:solidFill>
              <a:schemeClr val="bg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431066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7857980" cy="510988"/>
          </a:xfrm>
        </p:spPr>
        <p:txBody>
          <a:bodyPr/>
          <a:lstStyle/>
          <a:p>
            <a:r>
              <a:rPr lang="en-US" altLang="ko-KR" dirty="0" smtClean="0"/>
              <a:t>      </a:t>
            </a:r>
            <a:r>
              <a:rPr lang="en-US" altLang="ko-KR" sz="2400" i="1" dirty="0" smtClean="0">
                <a:solidFill>
                  <a:srgbClr val="FF0000"/>
                </a:solidFill>
                <a:latin typeface="Calibri" panose="020F0502020204030204" pitchFamily="34" charset="0"/>
                <a:cs typeface="Calibri" panose="020F0502020204030204" pitchFamily="34" charset="0"/>
              </a:rPr>
              <a:t>4. Result</a:t>
            </a:r>
            <a:r>
              <a:rPr lang="en-US" altLang="ko-KR" sz="2400" dirty="0">
                <a:latin typeface="Calibri" panose="020F0502020204030204" pitchFamily="34" charset="0"/>
                <a:cs typeface="Calibri" panose="020F0502020204030204" pitchFamily="34" charset="0"/>
              </a:rPr>
              <a:t>: </a:t>
            </a:r>
            <a:r>
              <a:rPr lang="en-US" altLang="ko-KR" sz="2400" dirty="0" smtClean="0">
                <a:latin typeface="Calibri" panose="020F0502020204030204" pitchFamily="34" charset="0"/>
                <a:cs typeface="Calibri" panose="020F0502020204030204" pitchFamily="34" charset="0"/>
              </a:rPr>
              <a:t>     Model </a:t>
            </a:r>
            <a:r>
              <a:rPr lang="en-US" altLang="ko-KR" sz="2400" i="1" dirty="0" smtClean="0">
                <a:latin typeface="Calibri" panose="020F0502020204030204" pitchFamily="34" charset="0"/>
                <a:cs typeface="Calibri" panose="020F0502020204030204" pitchFamily="34" charset="0"/>
              </a:rPr>
              <a:t>II</a:t>
            </a:r>
            <a:r>
              <a:rPr lang="en-US" altLang="ko-KR" sz="2400" dirty="0" smtClean="0">
                <a:latin typeface="Calibri" panose="020F0502020204030204" pitchFamily="34" charset="0"/>
                <a:cs typeface="Calibri" panose="020F0502020204030204" pitchFamily="34" charset="0"/>
              </a:rPr>
              <a:t>-1</a:t>
            </a:r>
            <a:endParaRPr lang="ko-KR" altLang="en-US" sz="2400" dirty="0">
              <a:latin typeface="Calibri" panose="020F0502020204030204" pitchFamily="34" charset="0"/>
              <a:cs typeface="Calibri" panose="020F0502020204030204" pitchFamily="34" charset="0"/>
            </a:endParaRPr>
          </a:p>
        </p:txBody>
      </p:sp>
      <p:graphicFrame>
        <p:nvGraphicFramePr>
          <p:cNvPr id="9" name="Object 19"/>
          <p:cNvGraphicFramePr>
            <a:graphicFrameLocks noChangeAspect="1"/>
          </p:cNvGraphicFramePr>
          <p:nvPr>
            <p:extLst>
              <p:ext uri="{D42A27DB-BD31-4B8C-83A1-F6EECF244321}">
                <p14:modId xmlns:p14="http://schemas.microsoft.com/office/powerpoint/2010/main" val="492311610"/>
              </p:ext>
            </p:extLst>
          </p:nvPr>
        </p:nvGraphicFramePr>
        <p:xfrm>
          <a:off x="1328738" y="2982913"/>
          <a:ext cx="2116137" cy="334962"/>
        </p:xfrm>
        <a:graphic>
          <a:graphicData uri="http://schemas.openxmlformats.org/presentationml/2006/ole">
            <mc:AlternateContent xmlns:mc="http://schemas.openxmlformats.org/markup-compatibility/2006">
              <mc:Choice xmlns:v="urn:schemas-microsoft-com:vml" Requires="v">
                <p:oleObj spid="_x0000_s56399" name="Equation" r:id="rId3" imgW="1041120" imgH="164880" progId="Equation.3">
                  <p:embed/>
                </p:oleObj>
              </mc:Choice>
              <mc:Fallback>
                <p:oleObj name="Equation" r:id="rId3" imgW="1041120" imgH="164880" progId="Equation.3">
                  <p:embed/>
                  <p:pic>
                    <p:nvPicPr>
                      <p:cNvPr id="9" name="Object 19"/>
                      <p:cNvPicPr>
                        <a:picLocks noChangeAspect="1" noChangeArrowheads="1"/>
                      </p:cNvPicPr>
                      <p:nvPr/>
                    </p:nvPicPr>
                    <p:blipFill>
                      <a:blip r:embed="rId4"/>
                      <a:srcRect/>
                      <a:stretch>
                        <a:fillRect/>
                      </a:stretch>
                    </p:blipFill>
                    <p:spPr bwMode="auto">
                      <a:xfrm>
                        <a:off x="1328738" y="2982913"/>
                        <a:ext cx="2116137" cy="33496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0" name="내용 개체 틀 2"/>
              <p:cNvSpPr txBox="1">
                <a:spLocks/>
              </p:cNvSpPr>
              <p:nvPr/>
            </p:nvSpPr>
            <p:spPr bwMode="auto">
              <a:xfrm>
                <a:off x="854829" y="1066864"/>
                <a:ext cx="6940662" cy="181737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ko-KR" sz="1800" dirty="0" smtClean="0">
                    <a:latin typeface="Calibri" panose="020F0502020204030204" pitchFamily="34" charset="0"/>
                    <a:cs typeface="Calibri" panose="020F0502020204030204" pitchFamily="34" charset="0"/>
                  </a:rPr>
                  <a:t>Photo extension to electroproduction </a:t>
                </a:r>
                <a:endParaRPr lang="en-US" altLang="ko-KR" sz="1800" dirty="0">
                  <a:latin typeface="Calibri" panose="020F0502020204030204" pitchFamily="34" charset="0"/>
                  <a:cs typeface="Calibri" panose="020F0502020204030204" pitchFamily="34" charset="0"/>
                </a:endParaRPr>
              </a:p>
              <a:p>
                <a:pPr marL="0" indent="0">
                  <a:buNone/>
                </a:pPr>
                <a:r>
                  <a:rPr lang="en-US" altLang="ko-KR" sz="1800" dirty="0">
                    <a:latin typeface="Calibri" panose="020F0502020204030204" pitchFamily="34" charset="0"/>
                    <a:cs typeface="Calibri" panose="020F0502020204030204" pitchFamily="34" charset="0"/>
                  </a:rPr>
                  <a:t>  </a:t>
                </a:r>
                <a:r>
                  <a:rPr lang="en-US" altLang="ko-KR" sz="1800" dirty="0" smtClean="0">
                    <a:latin typeface="Calibri" panose="020F0502020204030204" pitchFamily="34" charset="0"/>
                    <a:cs typeface="Calibri" panose="020F0502020204030204" pitchFamily="34" charset="0"/>
                  </a:rPr>
                  <a:t>  - Nucleon EMFF </a:t>
                </a:r>
                <a14:m>
                  <m:oMath xmlns:m="http://schemas.openxmlformats.org/officeDocument/2006/math">
                    <m:sSub>
                      <m:sSubPr>
                        <m:ctrlPr>
                          <a:rPr lang="en-US" altLang="ko-KR" sz="1800" i="1" smtClean="0">
                            <a:latin typeface="Cambria Math" panose="02040503050406030204" pitchFamily="18" charset="0"/>
                            <a:cs typeface="Calibri" panose="020F0502020204030204" pitchFamily="34" charset="0"/>
                          </a:rPr>
                        </m:ctrlPr>
                      </m:sSubPr>
                      <m:e>
                        <m:r>
                          <m:rPr>
                            <m:sty m:val="p"/>
                          </m:rPr>
                          <a:rPr lang="el-GR" altLang="ko-KR" sz="1800" i="1">
                            <a:latin typeface="Cambria Math" panose="02040503050406030204" pitchFamily="18" charset="0"/>
                            <a:ea typeface="Cambria Math" panose="02040503050406030204" pitchFamily="18" charset="0"/>
                            <a:cs typeface="Calibri" panose="020F0502020204030204" pitchFamily="34" charset="0"/>
                          </a:rPr>
                          <m:t>Λ</m:t>
                        </m:r>
                      </m:e>
                      <m:sub>
                        <m:r>
                          <a:rPr lang="en-US" altLang="ko-KR" sz="1800" b="0" i="1" smtClean="0">
                            <a:latin typeface="Cambria Math" panose="02040503050406030204" pitchFamily="18" charset="0"/>
                            <a:cs typeface="Calibri" panose="020F0502020204030204" pitchFamily="34" charset="0"/>
                          </a:rPr>
                          <m:t>𝑝</m:t>
                        </m:r>
                      </m:sub>
                    </m:sSub>
                    <m:r>
                      <a:rPr lang="en-US" altLang="ko-KR" sz="1800" b="0" i="1" smtClean="0">
                        <a:latin typeface="Cambria Math" panose="02040503050406030204" pitchFamily="18" charset="0"/>
                        <a:cs typeface="Calibri" panose="020F0502020204030204" pitchFamily="34" charset="0"/>
                      </a:rPr>
                      <m:t>=1.55</m:t>
                    </m:r>
                  </m:oMath>
                </a14:m>
                <a:r>
                  <a:rPr lang="en-US" altLang="ko-KR" sz="1800" dirty="0" smtClean="0">
                    <a:latin typeface="Calibri" panose="020F0502020204030204" pitchFamily="34" charset="0"/>
                    <a:cs typeface="Calibri" panose="020F0502020204030204" pitchFamily="34" charset="0"/>
                  </a:rPr>
                  <a:t> GeV chosen consistently with </a:t>
                </a:r>
                <a14:m>
                  <m:oMath xmlns:m="http://schemas.openxmlformats.org/officeDocument/2006/math">
                    <m:sSup>
                      <m:sSupPr>
                        <m:ctrlPr>
                          <a:rPr lang="en-US" altLang="ko-KR" sz="1800" i="1" smtClean="0">
                            <a:latin typeface="Cambria Math" panose="02040503050406030204" pitchFamily="18" charset="0"/>
                            <a:cs typeface="Calibri" panose="020F0502020204030204" pitchFamily="34" charset="0"/>
                          </a:rPr>
                        </m:ctrlPr>
                      </m:sSupPr>
                      <m:e>
                        <m:r>
                          <a:rPr lang="ko-KR" altLang="en-US" sz="1800" i="1" smtClean="0">
                            <a:latin typeface="Cambria Math" panose="02040503050406030204" pitchFamily="18" charset="0"/>
                            <a:cs typeface="Calibri" panose="020F0502020204030204" pitchFamily="34" charset="0"/>
                          </a:rPr>
                          <m:t>𝛾</m:t>
                        </m:r>
                      </m:e>
                      <m:sup>
                        <m:r>
                          <a:rPr lang="en-US" altLang="ko-KR" sz="1800" b="0" i="1" smtClean="0">
                            <a:latin typeface="Cambria Math" panose="02040503050406030204" pitchFamily="18" charset="0"/>
                            <a:cs typeface="Calibri" panose="020F0502020204030204" pitchFamily="34" charset="0"/>
                          </a:rPr>
                          <m:t>∗</m:t>
                        </m:r>
                      </m:sup>
                    </m:sSup>
                    <m:r>
                      <a:rPr lang="en-US" altLang="ko-KR" sz="1800" b="0" i="1" smtClean="0">
                        <a:latin typeface="Cambria Math" panose="02040503050406030204" pitchFamily="18" charset="0"/>
                        <a:cs typeface="Calibri" panose="020F0502020204030204" pitchFamily="34" charset="0"/>
                      </a:rPr>
                      <m:t>𝑝</m:t>
                    </m:r>
                    <m:r>
                      <a:rPr lang="en-US" altLang="ko-KR" sz="1800" b="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altLang="ko-KR" sz="1800" b="0" i="1" smtClean="0">
                            <a:latin typeface="Cambria Math" panose="02040503050406030204" pitchFamily="18" charset="0"/>
                            <a:ea typeface="Cambria Math" panose="02040503050406030204" pitchFamily="18" charset="0"/>
                            <a:cs typeface="Calibri" panose="020F0502020204030204" pitchFamily="34" charset="0"/>
                          </a:rPr>
                        </m:ctrlPr>
                      </m:sSupPr>
                      <m:e>
                        <m:r>
                          <a:rPr lang="ko-KR" altLang="en-US" sz="1800" i="1">
                            <a:latin typeface="Cambria Math" panose="02040503050406030204" pitchFamily="18" charset="0"/>
                            <a:ea typeface="Cambria Math" panose="02040503050406030204" pitchFamily="18" charset="0"/>
                            <a:cs typeface="Calibri" panose="020F0502020204030204" pitchFamily="34" charset="0"/>
                          </a:rPr>
                          <m:t>𝜋</m:t>
                        </m:r>
                      </m:e>
                      <m:sup>
                        <m:r>
                          <a:rPr lang="en-US" altLang="ko-KR" sz="1800" b="0" i="1" smtClean="0">
                            <a:latin typeface="Cambria Math" panose="02040503050406030204" pitchFamily="18" charset="0"/>
                            <a:ea typeface="Cambria Math" panose="02040503050406030204" pitchFamily="18" charset="0"/>
                            <a:cs typeface="Calibri" panose="020F0502020204030204" pitchFamily="34" charset="0"/>
                          </a:rPr>
                          <m:t>+</m:t>
                        </m:r>
                      </m:sup>
                    </m:sSup>
                    <m:r>
                      <a:rPr lang="en-US" altLang="ko-KR" sz="1800" b="0" i="1" smtClean="0">
                        <a:latin typeface="Cambria Math" panose="02040503050406030204" pitchFamily="18" charset="0"/>
                        <a:ea typeface="Cambria Math" panose="02040503050406030204" pitchFamily="18" charset="0"/>
                        <a:cs typeface="Calibri" panose="020F0502020204030204" pitchFamily="34" charset="0"/>
                      </a:rPr>
                      <m:t>𝑛</m:t>
                    </m:r>
                  </m:oMath>
                </a14:m>
                <a:endParaRPr lang="en-US" altLang="ko-KR" sz="1800" dirty="0" smtClean="0">
                  <a:latin typeface="Calibri" panose="020F0502020204030204" pitchFamily="34" charset="0"/>
                  <a:cs typeface="Calibri" panose="020F0502020204030204" pitchFamily="34" charset="0"/>
                </a:endParaRPr>
              </a:p>
              <a:p>
                <a:pPr marL="0" indent="0">
                  <a:buNone/>
                </a:pPr>
                <a:r>
                  <a:rPr lang="en-US" altLang="ko-KR" sz="1800" dirty="0">
                    <a:latin typeface="Calibri" panose="020F0502020204030204" pitchFamily="34" charset="0"/>
                    <a:cs typeface="Calibri" panose="020F0502020204030204" pitchFamily="34" charset="0"/>
                  </a:rPr>
                  <a:t> </a:t>
                </a:r>
                <a:r>
                  <a:rPr lang="en-US" altLang="ko-KR" sz="1800" dirty="0" smtClean="0">
                    <a:latin typeface="Calibri" panose="020F0502020204030204" pitchFamily="34" charset="0"/>
                    <a:cs typeface="Calibri" panose="020F0502020204030204" pitchFamily="34" charset="0"/>
                  </a:rPr>
                  <a:t>   - Linear parton contribution  </a:t>
                </a:r>
                <a:endParaRPr lang="en-US" altLang="ko-KR" sz="1800" dirty="0">
                  <a:latin typeface="Calibri" panose="020F0502020204030204" pitchFamily="34" charset="0"/>
                  <a:cs typeface="Calibri" panose="020F0502020204030204" pitchFamily="34" charset="0"/>
                </a:endParaRPr>
              </a:p>
              <a:p>
                <a:pPr marL="0" indent="0">
                  <a:buNone/>
                </a:pPr>
                <a:r>
                  <a:rPr lang="en-US" altLang="ko-KR" sz="1800" dirty="0" smtClean="0">
                    <a:latin typeface="Calibri" panose="020F0502020204030204" pitchFamily="34" charset="0"/>
                    <a:cs typeface="Calibri" panose="020F0502020204030204" pitchFamily="34" charset="0"/>
                  </a:rPr>
                  <a:t>    </a:t>
                </a:r>
                <a:r>
                  <a:rPr lang="en-US" altLang="ko-KR" sz="1800" dirty="0">
                    <a:latin typeface="Calibri" panose="020F0502020204030204" pitchFamily="34" charset="0"/>
                    <a:cs typeface="Calibri" panose="020F0502020204030204" pitchFamily="34" charset="0"/>
                  </a:rPr>
                  <a:t>- </a:t>
                </a:r>
                <a14:m>
                  <m:oMath xmlns:m="http://schemas.openxmlformats.org/officeDocument/2006/math">
                    <m:r>
                      <a:rPr lang="en-US" altLang="ko-KR" sz="1800" i="1" dirty="0" smtClean="0">
                        <a:latin typeface="Cambria Math" panose="02040503050406030204" pitchFamily="18" charset="0"/>
                        <a:cs typeface="Calibri" panose="020F0502020204030204" pitchFamily="34" charset="0"/>
                      </a:rPr>
                      <m:t>𝑢</m:t>
                    </m:r>
                  </m:oMath>
                </a14:m>
                <a:r>
                  <a:rPr lang="en-US" altLang="ko-KR" sz="1800" dirty="0" smtClean="0">
                    <a:latin typeface="Calibri" panose="020F0502020204030204" pitchFamily="34" charset="0"/>
                    <a:cs typeface="Calibri" panose="020F0502020204030204" pitchFamily="34" charset="0"/>
                  </a:rPr>
                  <a:t> and </a:t>
                </a:r>
                <a14:m>
                  <m:oMath xmlns:m="http://schemas.openxmlformats.org/officeDocument/2006/math">
                    <m:sSup>
                      <m:sSupPr>
                        <m:ctrlPr>
                          <a:rPr lang="en-US" altLang="ko-KR" sz="1800" i="1" smtClean="0">
                            <a:latin typeface="Cambria Math" panose="02040503050406030204" pitchFamily="18" charset="0"/>
                            <a:cs typeface="Calibri" panose="020F0502020204030204" pitchFamily="34" charset="0"/>
                          </a:rPr>
                        </m:ctrlPr>
                      </m:sSupPr>
                      <m:e>
                        <m:r>
                          <a:rPr lang="en-US" altLang="ko-KR" sz="1800" b="0" i="1" smtClean="0">
                            <a:latin typeface="Cambria Math" panose="02040503050406030204" pitchFamily="18" charset="0"/>
                            <a:cs typeface="Calibri" panose="020F0502020204030204" pitchFamily="34" charset="0"/>
                          </a:rPr>
                          <m:t>𝑄</m:t>
                        </m:r>
                      </m:e>
                      <m:sup>
                        <m:r>
                          <a:rPr lang="en-US" altLang="ko-KR" sz="1800" b="0" i="1" smtClean="0">
                            <a:latin typeface="Cambria Math" panose="02040503050406030204" pitchFamily="18" charset="0"/>
                            <a:cs typeface="Calibri" panose="020F0502020204030204" pitchFamily="34" charset="0"/>
                          </a:rPr>
                          <m:t>2</m:t>
                        </m:r>
                      </m:sup>
                    </m:sSup>
                  </m:oMath>
                </a14:m>
                <a:r>
                  <a:rPr lang="en-US" altLang="ko-KR" sz="1800" dirty="0" smtClean="0">
                    <a:latin typeface="Calibri" panose="020F0502020204030204" pitchFamily="34" charset="0"/>
                    <a:cs typeface="Calibri" panose="020F0502020204030204" pitchFamily="34" charset="0"/>
                  </a:rPr>
                  <a:t> dependence of </a:t>
                </a:r>
                <a14:m>
                  <m:oMath xmlns:m="http://schemas.openxmlformats.org/officeDocument/2006/math">
                    <m:sSub>
                      <m:sSubPr>
                        <m:ctrlPr>
                          <a:rPr lang="en-US" altLang="ko-KR" sz="1800" i="1">
                            <a:solidFill>
                              <a:schemeClr val="tx2"/>
                            </a:solidFill>
                            <a:latin typeface="Cambria Math" panose="02040503050406030204" pitchFamily="18" charset="0"/>
                            <a:cs typeface="Calibri" panose="020F0502020204030204" pitchFamily="34" charset="0"/>
                          </a:rPr>
                        </m:ctrlPr>
                      </m:sSubPr>
                      <m:e>
                        <m:r>
                          <a:rPr lang="ko-KR" altLang="en-US" sz="1800" i="1">
                            <a:solidFill>
                              <a:schemeClr val="tx2"/>
                            </a:solidFill>
                            <a:latin typeface="Cambria Math" panose="02040503050406030204" pitchFamily="18" charset="0"/>
                            <a:cs typeface="Calibri" panose="020F0502020204030204" pitchFamily="34" charset="0"/>
                          </a:rPr>
                          <m:t>𝜎</m:t>
                        </m:r>
                      </m:e>
                      <m:sub>
                        <m:r>
                          <a:rPr lang="en-US" altLang="ko-KR" sz="1800" i="1">
                            <a:solidFill>
                              <a:schemeClr val="tx2"/>
                            </a:solidFill>
                            <a:latin typeface="Cambria Math" panose="02040503050406030204" pitchFamily="18" charset="0"/>
                            <a:cs typeface="Calibri" panose="020F0502020204030204" pitchFamily="34" charset="0"/>
                          </a:rPr>
                          <m:t>𝑇</m:t>
                        </m:r>
                      </m:sub>
                    </m:sSub>
                  </m:oMath>
                </a14:m>
                <a:r>
                  <a:rPr lang="en-US" altLang="ko-KR" sz="1800" dirty="0" smtClean="0">
                    <a:solidFill>
                      <a:schemeClr val="tx2"/>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ko-KR" sz="1800" i="1">
                            <a:solidFill>
                              <a:schemeClr val="tx2"/>
                            </a:solidFill>
                            <a:latin typeface="Cambria Math" panose="02040503050406030204" pitchFamily="18" charset="0"/>
                            <a:cs typeface="Calibri" panose="020F0502020204030204" pitchFamily="34" charset="0"/>
                          </a:rPr>
                        </m:ctrlPr>
                      </m:sSubPr>
                      <m:e>
                        <m:r>
                          <a:rPr lang="ko-KR" altLang="en-US" sz="1800" i="1">
                            <a:solidFill>
                              <a:schemeClr val="tx2"/>
                            </a:solidFill>
                            <a:latin typeface="Cambria Math" panose="02040503050406030204" pitchFamily="18" charset="0"/>
                            <a:cs typeface="Calibri" panose="020F0502020204030204" pitchFamily="34" charset="0"/>
                          </a:rPr>
                          <m:t>𝜎</m:t>
                        </m:r>
                      </m:e>
                      <m:sub>
                        <m:r>
                          <a:rPr lang="en-US" altLang="ko-KR" sz="1800" i="1">
                            <a:solidFill>
                              <a:schemeClr val="tx2"/>
                            </a:solidFill>
                            <a:latin typeface="Cambria Math" panose="02040503050406030204" pitchFamily="18" charset="0"/>
                            <a:cs typeface="Calibri" panose="020F0502020204030204" pitchFamily="34" charset="0"/>
                          </a:rPr>
                          <m:t>𝐿</m:t>
                        </m:r>
                      </m:sub>
                    </m:sSub>
                  </m:oMath>
                </a14:m>
                <a:endParaRPr lang="en-US" altLang="ko-KR" sz="1800" dirty="0" smtClean="0">
                  <a:solidFill>
                    <a:schemeClr val="tx2"/>
                  </a:solidFill>
                  <a:latin typeface="Calibri" panose="020F0502020204030204" pitchFamily="34" charset="0"/>
                  <a:cs typeface="Calibri" panose="020F0502020204030204" pitchFamily="34" charset="0"/>
                </a:endParaRPr>
              </a:p>
              <a:p>
                <a:pPr marL="0" indent="0">
                  <a:buNone/>
                </a:pPr>
                <a:r>
                  <a:rPr lang="en-US" altLang="ko-KR" sz="1800" dirty="0">
                    <a:solidFill>
                      <a:schemeClr val="tx2"/>
                    </a:solidFill>
                    <a:latin typeface="Calibri" panose="020F0502020204030204" pitchFamily="34" charset="0"/>
                    <a:cs typeface="Calibri" panose="020F0502020204030204" pitchFamily="34" charset="0"/>
                  </a:rPr>
                  <a:t> </a:t>
                </a:r>
                <a:r>
                  <a:rPr lang="en-US" altLang="ko-KR" sz="1800" dirty="0" smtClean="0">
                    <a:solidFill>
                      <a:schemeClr val="tx2"/>
                    </a:solidFill>
                    <a:latin typeface="Calibri" panose="020F0502020204030204" pitchFamily="34" charset="0"/>
                    <a:cs typeface="Calibri" panose="020F0502020204030204" pitchFamily="34" charset="0"/>
                  </a:rPr>
                  <a:t>   - Unable to reproduce ratio </a:t>
                </a:r>
                <a14:m>
                  <m:oMath xmlns:m="http://schemas.openxmlformats.org/officeDocument/2006/math">
                    <m:sSub>
                      <m:sSubPr>
                        <m:ctrlPr>
                          <a:rPr lang="en-US" altLang="ko-KR" sz="1800" i="1" smtClean="0">
                            <a:solidFill>
                              <a:schemeClr val="tx2"/>
                            </a:solidFill>
                            <a:latin typeface="Cambria Math" panose="02040503050406030204" pitchFamily="18" charset="0"/>
                            <a:cs typeface="Calibri" panose="020F0502020204030204" pitchFamily="34" charset="0"/>
                          </a:rPr>
                        </m:ctrlPr>
                      </m:sSubPr>
                      <m:e>
                        <m:r>
                          <a:rPr lang="ko-KR" altLang="en-US" sz="1800" i="1" smtClean="0">
                            <a:solidFill>
                              <a:schemeClr val="tx2"/>
                            </a:solidFill>
                            <a:latin typeface="Cambria Math" panose="02040503050406030204" pitchFamily="18" charset="0"/>
                            <a:cs typeface="Calibri" panose="020F0502020204030204" pitchFamily="34" charset="0"/>
                          </a:rPr>
                          <m:t>𝜎</m:t>
                        </m:r>
                      </m:e>
                      <m:sub>
                        <m:r>
                          <a:rPr lang="en-US" altLang="ko-KR" sz="1800" b="0" i="1" smtClean="0">
                            <a:solidFill>
                              <a:schemeClr val="tx2"/>
                            </a:solidFill>
                            <a:latin typeface="Cambria Math" panose="02040503050406030204" pitchFamily="18" charset="0"/>
                            <a:cs typeface="Calibri" panose="020F0502020204030204" pitchFamily="34" charset="0"/>
                          </a:rPr>
                          <m:t>𝐿</m:t>
                        </m:r>
                      </m:sub>
                    </m:sSub>
                    <m:r>
                      <a:rPr lang="en-US" altLang="ko-KR" sz="1800" b="0" i="1" smtClean="0">
                        <a:solidFill>
                          <a:schemeClr val="tx2"/>
                        </a:solidFill>
                        <a:latin typeface="Cambria Math" panose="02040503050406030204" pitchFamily="18" charset="0"/>
                        <a:cs typeface="Calibri" panose="020F0502020204030204" pitchFamily="34" charset="0"/>
                      </a:rPr>
                      <m:t>/</m:t>
                    </m:r>
                    <m:sSub>
                      <m:sSubPr>
                        <m:ctrlPr>
                          <a:rPr lang="en-US" altLang="ko-KR" sz="1800" i="1">
                            <a:solidFill>
                              <a:schemeClr val="tx2"/>
                            </a:solidFill>
                            <a:latin typeface="Cambria Math" panose="02040503050406030204" pitchFamily="18" charset="0"/>
                            <a:cs typeface="Calibri" panose="020F0502020204030204" pitchFamily="34" charset="0"/>
                          </a:rPr>
                        </m:ctrlPr>
                      </m:sSubPr>
                      <m:e>
                        <m:r>
                          <a:rPr lang="ko-KR" altLang="en-US" sz="1800" i="1">
                            <a:solidFill>
                              <a:schemeClr val="tx2"/>
                            </a:solidFill>
                            <a:latin typeface="Cambria Math" panose="02040503050406030204" pitchFamily="18" charset="0"/>
                            <a:cs typeface="Calibri" panose="020F0502020204030204" pitchFamily="34" charset="0"/>
                          </a:rPr>
                          <m:t>𝜎</m:t>
                        </m:r>
                      </m:e>
                      <m:sub>
                        <m:r>
                          <a:rPr lang="en-US" altLang="ko-KR" sz="1800" b="0" i="1" smtClean="0">
                            <a:solidFill>
                              <a:schemeClr val="tx2"/>
                            </a:solidFill>
                            <a:latin typeface="Cambria Math" panose="02040503050406030204" pitchFamily="18" charset="0"/>
                            <a:cs typeface="Calibri" panose="020F0502020204030204" pitchFamily="34" charset="0"/>
                          </a:rPr>
                          <m:t>𝑇</m:t>
                        </m:r>
                      </m:sub>
                    </m:sSub>
                  </m:oMath>
                </a14:m>
                <a:endParaRPr lang="en-US" altLang="ko-KR" sz="1800" dirty="0">
                  <a:solidFill>
                    <a:schemeClr val="tx2"/>
                  </a:solidFill>
                  <a:latin typeface="Calibri" panose="020F0502020204030204" pitchFamily="34" charset="0"/>
                  <a:cs typeface="Calibri" panose="020F0502020204030204" pitchFamily="34"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Font typeface="Wingdings" panose="05000000000000000000" pitchFamily="2" charset="2"/>
                  <a:buNone/>
                </a:pPr>
                <a:endParaRPr lang="en-US" altLang="ko-KR" sz="1800" dirty="0"/>
              </a:p>
            </p:txBody>
          </p:sp>
        </mc:Choice>
        <mc:Fallback xmlns="">
          <p:sp>
            <p:nvSpPr>
              <p:cNvPr id="10" name="내용 개체 틀 2"/>
              <p:cNvSpPr txBox="1">
                <a:spLocks noRot="1" noChangeAspect="1" noMove="1" noResize="1" noEditPoints="1" noAdjustHandles="1" noChangeArrowheads="1" noChangeShapeType="1" noTextEdit="1"/>
              </p:cNvSpPr>
              <p:nvPr/>
            </p:nvSpPr>
            <p:spPr bwMode="auto">
              <a:xfrm>
                <a:off x="854829" y="1066864"/>
                <a:ext cx="6940662" cy="1817372"/>
              </a:xfrm>
              <a:prstGeom prst="rect">
                <a:avLst/>
              </a:prstGeom>
              <a:blipFill>
                <a:blip r:embed="rId5"/>
                <a:stretch>
                  <a:fillRect l="-702" t="-16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39" y="3416552"/>
            <a:ext cx="4315865" cy="309714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8841" y="2662093"/>
            <a:ext cx="4418806" cy="3976926"/>
          </a:xfrm>
          <a:prstGeom prst="rect">
            <a:avLst/>
          </a:prstGeom>
        </p:spPr>
      </p:pic>
    </p:spTree>
    <p:extLst>
      <p:ext uri="{BB962C8B-B14F-4D97-AF65-F5344CB8AC3E}">
        <p14:creationId xmlns:p14="http://schemas.microsoft.com/office/powerpoint/2010/main" val="4261874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7857980" cy="510988"/>
          </a:xfrm>
        </p:spPr>
        <p:txBody>
          <a:bodyPr/>
          <a:lstStyle/>
          <a:p>
            <a:r>
              <a:rPr lang="en-US" altLang="ko-KR" dirty="0" smtClean="0"/>
              <a:t>      </a:t>
            </a:r>
            <a:r>
              <a:rPr lang="en-US" altLang="ko-KR" sz="2400" i="1" dirty="0" smtClean="0">
                <a:solidFill>
                  <a:srgbClr val="FF0000"/>
                </a:solidFill>
                <a:latin typeface="Calibri" panose="020F0502020204030204" pitchFamily="34" charset="0"/>
                <a:cs typeface="Calibri" panose="020F0502020204030204" pitchFamily="34" charset="0"/>
              </a:rPr>
              <a:t>4. Result</a:t>
            </a:r>
            <a:r>
              <a:rPr lang="en-US" altLang="ko-KR" sz="2400" dirty="0">
                <a:latin typeface="Calibri" panose="020F0502020204030204" pitchFamily="34" charset="0"/>
                <a:cs typeface="Calibri" panose="020F0502020204030204" pitchFamily="34" charset="0"/>
              </a:rPr>
              <a:t>: </a:t>
            </a:r>
            <a:r>
              <a:rPr lang="en-US" altLang="ko-KR" sz="2400" dirty="0" smtClean="0">
                <a:latin typeface="Calibri" panose="020F0502020204030204" pitchFamily="34" charset="0"/>
                <a:cs typeface="Calibri" panose="020F0502020204030204" pitchFamily="34" charset="0"/>
              </a:rPr>
              <a:t>     Model </a:t>
            </a:r>
            <a:r>
              <a:rPr lang="en-US" altLang="ko-KR" sz="2400" i="1" dirty="0" smtClean="0">
                <a:latin typeface="Calibri" panose="020F0502020204030204" pitchFamily="34" charset="0"/>
                <a:cs typeface="Calibri" panose="020F0502020204030204" pitchFamily="34" charset="0"/>
              </a:rPr>
              <a:t>II</a:t>
            </a:r>
            <a:r>
              <a:rPr lang="en-US" altLang="ko-KR" sz="2400" dirty="0" smtClean="0">
                <a:latin typeface="Calibri" panose="020F0502020204030204" pitchFamily="34" charset="0"/>
                <a:cs typeface="Calibri" panose="020F0502020204030204" pitchFamily="34" charset="0"/>
              </a:rPr>
              <a:t>-2</a:t>
            </a:r>
            <a:endParaRPr lang="ko-KR" altLang="en-US" sz="2400" dirty="0">
              <a:latin typeface="Calibri" panose="020F0502020204030204" pitchFamily="34" charset="0"/>
              <a:cs typeface="Calibri" panose="020F0502020204030204" pitchFamily="34" charset="0"/>
            </a:endParaRPr>
          </a:p>
        </p:txBody>
      </p:sp>
      <p:graphicFrame>
        <p:nvGraphicFramePr>
          <p:cNvPr id="9" name="Object 19"/>
          <p:cNvGraphicFramePr>
            <a:graphicFrameLocks noChangeAspect="1"/>
          </p:cNvGraphicFramePr>
          <p:nvPr>
            <p:extLst>
              <p:ext uri="{D42A27DB-BD31-4B8C-83A1-F6EECF244321}">
                <p14:modId xmlns:p14="http://schemas.microsoft.com/office/powerpoint/2010/main" val="3452106550"/>
              </p:ext>
            </p:extLst>
          </p:nvPr>
        </p:nvGraphicFramePr>
        <p:xfrm>
          <a:off x="1527977" y="2894482"/>
          <a:ext cx="2142774" cy="335410"/>
        </p:xfrm>
        <a:graphic>
          <a:graphicData uri="http://schemas.openxmlformats.org/presentationml/2006/ole">
            <mc:AlternateContent xmlns:mc="http://schemas.openxmlformats.org/markup-compatibility/2006">
              <mc:Choice xmlns:v="urn:schemas-microsoft-com:vml" Requires="v">
                <p:oleObj spid="_x0000_s30885" name="Equation" r:id="rId3" imgW="1054080" imgH="164880" progId="Equation.3">
                  <p:embed/>
                </p:oleObj>
              </mc:Choice>
              <mc:Fallback>
                <p:oleObj name="Equation" r:id="rId3" imgW="1054080" imgH="164880" progId="Equation.3">
                  <p:embed/>
                  <p:pic>
                    <p:nvPicPr>
                      <p:cNvPr id="7" name="Object 19"/>
                      <p:cNvPicPr>
                        <a:picLocks noChangeAspect="1" noChangeArrowheads="1"/>
                      </p:cNvPicPr>
                      <p:nvPr/>
                    </p:nvPicPr>
                    <p:blipFill>
                      <a:blip r:embed="rId4"/>
                      <a:srcRect/>
                      <a:stretch>
                        <a:fillRect/>
                      </a:stretch>
                    </p:blipFill>
                    <p:spPr bwMode="auto">
                      <a:xfrm>
                        <a:off x="1527977" y="2894482"/>
                        <a:ext cx="2142774" cy="335410"/>
                      </a:xfrm>
                      <a:prstGeom prst="rect">
                        <a:avLst/>
                      </a:prstGeom>
                      <a:noFill/>
                      <a:ln>
                        <a:noFill/>
                      </a:ln>
                      <a:effectLst/>
                    </p:spPr>
                  </p:pic>
                </p:oleObj>
              </mc:Fallback>
            </mc:AlternateContent>
          </a:graphicData>
        </a:graphic>
      </p:graphicFrame>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9301" y="2709755"/>
            <a:ext cx="4353863" cy="3919304"/>
          </a:xfrm>
          <a:prstGeom prst="rect">
            <a:avLst/>
          </a:prstGeom>
        </p:spPr>
      </p:pic>
      <mc:AlternateContent xmlns:mc="http://schemas.openxmlformats.org/markup-compatibility/2006" xmlns:a14="http://schemas.microsoft.com/office/drawing/2010/main">
        <mc:Choice Requires="a14">
          <p:sp>
            <p:nvSpPr>
              <p:cNvPr id="7" name="내용 개체 틀 2"/>
              <p:cNvSpPr txBox="1">
                <a:spLocks/>
              </p:cNvSpPr>
              <p:nvPr/>
            </p:nvSpPr>
            <p:spPr bwMode="auto">
              <a:xfrm>
                <a:off x="910245" y="1069784"/>
                <a:ext cx="6780729" cy="181737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ko-KR" sz="1800" dirty="0" smtClean="0">
                    <a:latin typeface="Calibri" panose="020F0502020204030204" pitchFamily="34" charset="0"/>
                    <a:cs typeface="Calibri" panose="020F0502020204030204" pitchFamily="34" charset="0"/>
                  </a:rPr>
                  <a:t>Photo extension to electroproduction </a:t>
                </a:r>
                <a:endParaRPr lang="en-US" altLang="ko-KR" sz="1800" dirty="0">
                  <a:latin typeface="Calibri" panose="020F0502020204030204" pitchFamily="34" charset="0"/>
                  <a:cs typeface="Calibri" panose="020F0502020204030204" pitchFamily="34" charset="0"/>
                </a:endParaRPr>
              </a:p>
              <a:p>
                <a:pPr marL="0" indent="0">
                  <a:buNone/>
                </a:pPr>
                <a:r>
                  <a:rPr lang="en-US" altLang="ko-KR" sz="1800" dirty="0">
                    <a:latin typeface="Calibri" panose="020F0502020204030204" pitchFamily="34" charset="0"/>
                    <a:cs typeface="Calibri" panose="020F0502020204030204" pitchFamily="34" charset="0"/>
                  </a:rPr>
                  <a:t>  </a:t>
                </a:r>
                <a:r>
                  <a:rPr lang="en-US" altLang="ko-KR" sz="1800" dirty="0" smtClean="0">
                    <a:latin typeface="Calibri" panose="020F0502020204030204" pitchFamily="34" charset="0"/>
                    <a:cs typeface="Calibri" panose="020F0502020204030204" pitchFamily="34" charset="0"/>
                  </a:rPr>
                  <a:t>  - Hard nucleon EMFF </a:t>
                </a:r>
                <a14:m>
                  <m:oMath xmlns:m="http://schemas.openxmlformats.org/officeDocument/2006/math">
                    <m:sSub>
                      <m:sSubPr>
                        <m:ctrlPr>
                          <a:rPr lang="en-US" altLang="ko-KR" sz="1800" i="1" smtClean="0">
                            <a:latin typeface="Cambria Math" panose="02040503050406030204" pitchFamily="18" charset="0"/>
                            <a:cs typeface="Calibri" panose="020F0502020204030204" pitchFamily="34" charset="0"/>
                          </a:rPr>
                        </m:ctrlPr>
                      </m:sSubPr>
                      <m:e>
                        <m:r>
                          <m:rPr>
                            <m:sty m:val="p"/>
                          </m:rPr>
                          <a:rPr lang="el-GR" altLang="ko-KR" sz="1800" i="1">
                            <a:latin typeface="Cambria Math" panose="02040503050406030204" pitchFamily="18" charset="0"/>
                            <a:ea typeface="Cambria Math" panose="02040503050406030204" pitchFamily="18" charset="0"/>
                            <a:cs typeface="Calibri" panose="020F0502020204030204" pitchFamily="34" charset="0"/>
                          </a:rPr>
                          <m:t>Λ</m:t>
                        </m:r>
                      </m:e>
                      <m:sub>
                        <m:r>
                          <a:rPr lang="en-US" altLang="ko-KR" sz="1800" b="0" i="1" smtClean="0">
                            <a:latin typeface="Cambria Math" panose="02040503050406030204" pitchFamily="18" charset="0"/>
                            <a:cs typeface="Calibri" panose="020F0502020204030204" pitchFamily="34" charset="0"/>
                          </a:rPr>
                          <m:t>𝑝</m:t>
                        </m:r>
                      </m:sub>
                    </m:sSub>
                    <m:r>
                      <a:rPr lang="en-US" altLang="ko-KR" sz="1800" b="0" i="1" smtClean="0">
                        <a:latin typeface="Cambria Math" panose="02040503050406030204" pitchFamily="18" charset="0"/>
                        <a:cs typeface="Calibri" panose="020F0502020204030204" pitchFamily="34" charset="0"/>
                      </a:rPr>
                      <m:t>=2.7</m:t>
                    </m:r>
                  </m:oMath>
                </a14:m>
                <a:r>
                  <a:rPr lang="en-US" altLang="ko-KR" sz="1800" dirty="0" smtClean="0">
                    <a:latin typeface="Calibri" panose="020F0502020204030204" pitchFamily="34" charset="0"/>
                    <a:cs typeface="Calibri" panose="020F0502020204030204" pitchFamily="34" charset="0"/>
                  </a:rPr>
                  <a:t> GeV </a:t>
                </a:r>
              </a:p>
              <a:p>
                <a:pPr marL="0" indent="0">
                  <a:buNone/>
                </a:pPr>
                <a:r>
                  <a:rPr lang="en-US" altLang="ko-KR" sz="1800" dirty="0">
                    <a:latin typeface="Calibri" panose="020F0502020204030204" pitchFamily="34" charset="0"/>
                    <a:cs typeface="Calibri" panose="020F0502020204030204" pitchFamily="34" charset="0"/>
                  </a:rPr>
                  <a:t> </a:t>
                </a:r>
                <a:r>
                  <a:rPr lang="en-US" altLang="ko-KR" sz="1800" dirty="0" smtClean="0">
                    <a:latin typeface="Calibri" panose="020F0502020204030204" pitchFamily="34" charset="0"/>
                    <a:cs typeface="Calibri" panose="020F0502020204030204" pitchFamily="34" charset="0"/>
                  </a:rPr>
                  <a:t>   - Oscillatory parton contribution similar to photoproduction case  </a:t>
                </a:r>
                <a:endParaRPr lang="en-US" altLang="ko-KR" sz="1800" dirty="0">
                  <a:latin typeface="Calibri" panose="020F0502020204030204" pitchFamily="34" charset="0"/>
                  <a:cs typeface="Calibri" panose="020F0502020204030204" pitchFamily="34" charset="0"/>
                </a:endParaRPr>
              </a:p>
              <a:p>
                <a:pPr marL="0" indent="0">
                  <a:buNone/>
                </a:pPr>
                <a:r>
                  <a:rPr lang="en-US" altLang="ko-KR" sz="1800" dirty="0" smtClean="0">
                    <a:latin typeface="Calibri" panose="020F0502020204030204" pitchFamily="34" charset="0"/>
                    <a:cs typeface="Calibri" panose="020F0502020204030204" pitchFamily="34" charset="0"/>
                  </a:rPr>
                  <a:t>    </a:t>
                </a:r>
                <a:r>
                  <a:rPr lang="en-US" altLang="ko-KR" sz="1800" dirty="0">
                    <a:latin typeface="Calibri" panose="020F0502020204030204" pitchFamily="34" charset="0"/>
                    <a:cs typeface="Calibri" panose="020F0502020204030204" pitchFamily="34" charset="0"/>
                  </a:rPr>
                  <a:t>- </a:t>
                </a:r>
                <a14:m>
                  <m:oMath xmlns:m="http://schemas.openxmlformats.org/officeDocument/2006/math">
                    <m:r>
                      <a:rPr lang="en-US" altLang="ko-KR" sz="1800" i="1" dirty="0" smtClean="0">
                        <a:latin typeface="Cambria Math" panose="02040503050406030204" pitchFamily="18" charset="0"/>
                        <a:cs typeface="Calibri" panose="020F0502020204030204" pitchFamily="34" charset="0"/>
                      </a:rPr>
                      <m:t>𝑢</m:t>
                    </m:r>
                  </m:oMath>
                </a14:m>
                <a:r>
                  <a:rPr lang="en-US" altLang="ko-KR" sz="1800" dirty="0" smtClean="0">
                    <a:latin typeface="Calibri" panose="020F0502020204030204" pitchFamily="34" charset="0"/>
                    <a:cs typeface="Calibri" panose="020F0502020204030204" pitchFamily="34" charset="0"/>
                  </a:rPr>
                  <a:t> and </a:t>
                </a:r>
                <a14:m>
                  <m:oMath xmlns:m="http://schemas.openxmlformats.org/officeDocument/2006/math">
                    <m:sSup>
                      <m:sSupPr>
                        <m:ctrlPr>
                          <a:rPr lang="en-US" altLang="ko-KR" sz="1800" i="1" smtClean="0">
                            <a:latin typeface="Cambria Math" panose="02040503050406030204" pitchFamily="18" charset="0"/>
                            <a:cs typeface="Calibri" panose="020F0502020204030204" pitchFamily="34" charset="0"/>
                          </a:rPr>
                        </m:ctrlPr>
                      </m:sSupPr>
                      <m:e>
                        <m:r>
                          <a:rPr lang="en-US" altLang="ko-KR" sz="1800" b="0" i="1" smtClean="0">
                            <a:latin typeface="Cambria Math" panose="02040503050406030204" pitchFamily="18" charset="0"/>
                            <a:cs typeface="Calibri" panose="020F0502020204030204" pitchFamily="34" charset="0"/>
                          </a:rPr>
                          <m:t>𝑄</m:t>
                        </m:r>
                      </m:e>
                      <m:sup>
                        <m:r>
                          <a:rPr lang="en-US" altLang="ko-KR" sz="1800" b="0" i="1" smtClean="0">
                            <a:latin typeface="Cambria Math" panose="02040503050406030204" pitchFamily="18" charset="0"/>
                            <a:cs typeface="Calibri" panose="020F0502020204030204" pitchFamily="34" charset="0"/>
                          </a:rPr>
                          <m:t>2</m:t>
                        </m:r>
                      </m:sup>
                    </m:sSup>
                  </m:oMath>
                </a14:m>
                <a:r>
                  <a:rPr lang="en-US" altLang="ko-KR" sz="1800" dirty="0" smtClean="0">
                    <a:latin typeface="Calibri" panose="020F0502020204030204" pitchFamily="34" charset="0"/>
                    <a:cs typeface="Calibri" panose="020F0502020204030204" pitchFamily="34" charset="0"/>
                  </a:rPr>
                  <a:t> dependence of </a:t>
                </a:r>
                <a14:m>
                  <m:oMath xmlns:m="http://schemas.openxmlformats.org/officeDocument/2006/math">
                    <m:sSub>
                      <m:sSubPr>
                        <m:ctrlPr>
                          <a:rPr lang="en-US" altLang="ko-KR" sz="1800" i="1">
                            <a:solidFill>
                              <a:schemeClr val="tx2"/>
                            </a:solidFill>
                            <a:latin typeface="Cambria Math" panose="02040503050406030204" pitchFamily="18" charset="0"/>
                            <a:cs typeface="Calibri" panose="020F0502020204030204" pitchFamily="34" charset="0"/>
                          </a:rPr>
                        </m:ctrlPr>
                      </m:sSubPr>
                      <m:e>
                        <m:r>
                          <a:rPr lang="ko-KR" altLang="en-US" sz="1800" i="1">
                            <a:solidFill>
                              <a:schemeClr val="tx2"/>
                            </a:solidFill>
                            <a:latin typeface="Cambria Math" panose="02040503050406030204" pitchFamily="18" charset="0"/>
                            <a:cs typeface="Calibri" panose="020F0502020204030204" pitchFamily="34" charset="0"/>
                          </a:rPr>
                          <m:t>𝜎</m:t>
                        </m:r>
                      </m:e>
                      <m:sub>
                        <m:r>
                          <a:rPr lang="en-US" altLang="ko-KR" sz="1800" i="1">
                            <a:solidFill>
                              <a:schemeClr val="tx2"/>
                            </a:solidFill>
                            <a:latin typeface="Cambria Math" panose="02040503050406030204" pitchFamily="18" charset="0"/>
                            <a:cs typeface="Calibri" panose="020F0502020204030204" pitchFamily="34" charset="0"/>
                          </a:rPr>
                          <m:t>𝑇</m:t>
                        </m:r>
                      </m:sub>
                    </m:sSub>
                  </m:oMath>
                </a14:m>
                <a:r>
                  <a:rPr lang="en-US" altLang="ko-KR" sz="1800" dirty="0" smtClean="0">
                    <a:solidFill>
                      <a:schemeClr val="tx2"/>
                    </a:solidFill>
                    <a:latin typeface="Calibri" panose="020F0502020204030204" pitchFamily="34" charset="0"/>
                    <a:cs typeface="Calibri" panose="020F0502020204030204" pitchFamily="34" charset="0"/>
                  </a:rPr>
                  <a:t>, </a:t>
                </a:r>
                <a14:m>
                  <m:oMath xmlns:m="http://schemas.openxmlformats.org/officeDocument/2006/math">
                    <m:sSub>
                      <m:sSubPr>
                        <m:ctrlPr>
                          <a:rPr lang="en-US" altLang="ko-KR" sz="1800" i="1">
                            <a:solidFill>
                              <a:schemeClr val="tx2"/>
                            </a:solidFill>
                            <a:latin typeface="Cambria Math" panose="02040503050406030204" pitchFamily="18" charset="0"/>
                            <a:cs typeface="Calibri" panose="020F0502020204030204" pitchFamily="34" charset="0"/>
                          </a:rPr>
                        </m:ctrlPr>
                      </m:sSubPr>
                      <m:e>
                        <m:r>
                          <a:rPr lang="ko-KR" altLang="en-US" sz="1800" i="1">
                            <a:solidFill>
                              <a:schemeClr val="tx2"/>
                            </a:solidFill>
                            <a:latin typeface="Cambria Math" panose="02040503050406030204" pitchFamily="18" charset="0"/>
                            <a:cs typeface="Calibri" panose="020F0502020204030204" pitchFamily="34" charset="0"/>
                          </a:rPr>
                          <m:t>𝜎</m:t>
                        </m:r>
                      </m:e>
                      <m:sub>
                        <m:r>
                          <a:rPr lang="en-US" altLang="ko-KR" sz="1800" i="1">
                            <a:solidFill>
                              <a:schemeClr val="tx2"/>
                            </a:solidFill>
                            <a:latin typeface="Cambria Math" panose="02040503050406030204" pitchFamily="18" charset="0"/>
                            <a:cs typeface="Calibri" panose="020F0502020204030204" pitchFamily="34" charset="0"/>
                          </a:rPr>
                          <m:t>𝐿</m:t>
                        </m:r>
                      </m:sub>
                    </m:sSub>
                  </m:oMath>
                </a14:m>
                <a:endParaRPr lang="en-US" altLang="ko-KR" sz="1800" dirty="0" smtClean="0">
                  <a:solidFill>
                    <a:schemeClr val="tx2"/>
                  </a:solidFill>
                  <a:latin typeface="Calibri" panose="020F0502020204030204" pitchFamily="34" charset="0"/>
                  <a:cs typeface="Calibri" panose="020F0502020204030204" pitchFamily="34" charset="0"/>
                </a:endParaRPr>
              </a:p>
              <a:p>
                <a:pPr marL="0" indent="0">
                  <a:buNone/>
                </a:pPr>
                <a:r>
                  <a:rPr lang="en-US" altLang="ko-KR" sz="1800" dirty="0">
                    <a:solidFill>
                      <a:schemeClr val="tx2"/>
                    </a:solidFill>
                    <a:latin typeface="Calibri" panose="020F0502020204030204" pitchFamily="34" charset="0"/>
                    <a:cs typeface="Calibri" panose="020F0502020204030204" pitchFamily="34" charset="0"/>
                  </a:rPr>
                  <a:t> </a:t>
                </a:r>
                <a:r>
                  <a:rPr lang="en-US" altLang="ko-KR" sz="1800" dirty="0" smtClean="0">
                    <a:solidFill>
                      <a:schemeClr val="tx2"/>
                    </a:solidFill>
                    <a:latin typeface="Calibri" panose="020F0502020204030204" pitchFamily="34" charset="0"/>
                    <a:cs typeface="Calibri" panose="020F0502020204030204" pitchFamily="34" charset="0"/>
                  </a:rPr>
                  <a:t>   - Unable to reproduce ratio </a:t>
                </a:r>
                <a14:m>
                  <m:oMath xmlns:m="http://schemas.openxmlformats.org/officeDocument/2006/math">
                    <m:sSub>
                      <m:sSubPr>
                        <m:ctrlPr>
                          <a:rPr lang="en-US" altLang="ko-KR" sz="1800" i="1" smtClean="0">
                            <a:solidFill>
                              <a:schemeClr val="tx2"/>
                            </a:solidFill>
                            <a:latin typeface="Cambria Math" panose="02040503050406030204" pitchFamily="18" charset="0"/>
                            <a:cs typeface="Calibri" panose="020F0502020204030204" pitchFamily="34" charset="0"/>
                          </a:rPr>
                        </m:ctrlPr>
                      </m:sSubPr>
                      <m:e>
                        <m:r>
                          <a:rPr lang="ko-KR" altLang="en-US" sz="1800" i="1" smtClean="0">
                            <a:solidFill>
                              <a:schemeClr val="tx2"/>
                            </a:solidFill>
                            <a:latin typeface="Cambria Math" panose="02040503050406030204" pitchFamily="18" charset="0"/>
                            <a:cs typeface="Calibri" panose="020F0502020204030204" pitchFamily="34" charset="0"/>
                          </a:rPr>
                          <m:t>𝜎</m:t>
                        </m:r>
                      </m:e>
                      <m:sub>
                        <m:r>
                          <a:rPr lang="en-US" altLang="ko-KR" sz="1800" b="0" i="1" smtClean="0">
                            <a:solidFill>
                              <a:schemeClr val="tx2"/>
                            </a:solidFill>
                            <a:latin typeface="Cambria Math" panose="02040503050406030204" pitchFamily="18" charset="0"/>
                            <a:cs typeface="Calibri" panose="020F0502020204030204" pitchFamily="34" charset="0"/>
                          </a:rPr>
                          <m:t>𝐿</m:t>
                        </m:r>
                      </m:sub>
                    </m:sSub>
                    <m:r>
                      <a:rPr lang="en-US" altLang="ko-KR" sz="1800" b="0" i="1" smtClean="0">
                        <a:solidFill>
                          <a:schemeClr val="tx2"/>
                        </a:solidFill>
                        <a:latin typeface="Cambria Math" panose="02040503050406030204" pitchFamily="18" charset="0"/>
                        <a:cs typeface="Calibri" panose="020F0502020204030204" pitchFamily="34" charset="0"/>
                      </a:rPr>
                      <m:t>/</m:t>
                    </m:r>
                    <m:sSub>
                      <m:sSubPr>
                        <m:ctrlPr>
                          <a:rPr lang="en-US" altLang="ko-KR" sz="1800" i="1">
                            <a:solidFill>
                              <a:schemeClr val="tx2"/>
                            </a:solidFill>
                            <a:latin typeface="Cambria Math" panose="02040503050406030204" pitchFamily="18" charset="0"/>
                            <a:cs typeface="Calibri" panose="020F0502020204030204" pitchFamily="34" charset="0"/>
                          </a:rPr>
                        </m:ctrlPr>
                      </m:sSubPr>
                      <m:e>
                        <m:r>
                          <a:rPr lang="ko-KR" altLang="en-US" sz="1800" i="1">
                            <a:solidFill>
                              <a:schemeClr val="tx2"/>
                            </a:solidFill>
                            <a:latin typeface="Cambria Math" panose="02040503050406030204" pitchFamily="18" charset="0"/>
                            <a:cs typeface="Calibri" panose="020F0502020204030204" pitchFamily="34" charset="0"/>
                          </a:rPr>
                          <m:t>𝜎</m:t>
                        </m:r>
                      </m:e>
                      <m:sub>
                        <m:r>
                          <a:rPr lang="en-US" altLang="ko-KR" sz="1800" b="0" i="1" smtClean="0">
                            <a:solidFill>
                              <a:schemeClr val="tx2"/>
                            </a:solidFill>
                            <a:latin typeface="Cambria Math" panose="02040503050406030204" pitchFamily="18" charset="0"/>
                            <a:cs typeface="Calibri" panose="020F0502020204030204" pitchFamily="34" charset="0"/>
                          </a:rPr>
                          <m:t>𝑇</m:t>
                        </m:r>
                      </m:sub>
                    </m:sSub>
                  </m:oMath>
                </a14:m>
                <a:endParaRPr lang="en-US" altLang="ko-KR" sz="1800" dirty="0">
                  <a:solidFill>
                    <a:schemeClr val="tx2"/>
                  </a:solidFill>
                  <a:latin typeface="Calibri" panose="020F0502020204030204" pitchFamily="34" charset="0"/>
                  <a:cs typeface="Calibri" panose="020F0502020204030204" pitchFamily="34"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b="1"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Font typeface="Wingdings" panose="05000000000000000000" pitchFamily="2" charset="2"/>
                  <a:buNone/>
                </a:pPr>
                <a:endParaRPr lang="en-US" altLang="ko-KR" sz="1800" dirty="0"/>
              </a:p>
            </p:txBody>
          </p:sp>
        </mc:Choice>
        <mc:Fallback xmlns="">
          <p:sp>
            <p:nvSpPr>
              <p:cNvPr id="7" name="내용 개체 틀 2"/>
              <p:cNvSpPr txBox="1">
                <a:spLocks noRot="1" noChangeAspect="1" noMove="1" noResize="1" noEditPoints="1" noAdjustHandles="1" noChangeArrowheads="1" noChangeShapeType="1" noTextEdit="1"/>
              </p:cNvSpPr>
              <p:nvPr/>
            </p:nvSpPr>
            <p:spPr bwMode="auto">
              <a:xfrm>
                <a:off x="910245" y="1069784"/>
                <a:ext cx="6780729" cy="1817372"/>
              </a:xfrm>
              <a:prstGeom prst="rect">
                <a:avLst/>
              </a:prstGeom>
              <a:blipFill>
                <a:blip r:embed="rId6"/>
                <a:stretch>
                  <a:fillRect l="-719" t="-16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92" y="3329578"/>
            <a:ext cx="4366436" cy="3133440"/>
          </a:xfrm>
          <a:prstGeom prst="rect">
            <a:avLst/>
          </a:prstGeom>
        </p:spPr>
      </p:pic>
    </p:spTree>
    <p:extLst>
      <p:ext uri="{BB962C8B-B14F-4D97-AF65-F5344CB8AC3E}">
        <p14:creationId xmlns:p14="http://schemas.microsoft.com/office/powerpoint/2010/main" val="2356721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60" y="578641"/>
            <a:ext cx="3645433" cy="1048449"/>
          </a:xfrm>
        </p:spPr>
        <p:txBody>
          <a:bodyPr/>
          <a:lstStyle/>
          <a:p>
            <a:r>
              <a:rPr lang="en-US" altLang="ko-KR" sz="2800" dirty="0" smtClean="0">
                <a:latin typeface="Calibri" panose="020F0502020204030204" pitchFamily="34" charset="0"/>
                <a:cs typeface="Calibri" panose="020F0502020204030204" pitchFamily="34" charset="0"/>
              </a:rPr>
              <a:t>Photoproduction vs Electroproduction</a:t>
            </a:r>
            <a:endParaRPr lang="ko-KR" altLang="en-US" sz="28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702" y="3658236"/>
            <a:ext cx="4359816" cy="311550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97" y="3658236"/>
            <a:ext cx="4413451" cy="3153828"/>
          </a:xfrm>
          <a:prstGeom prst="rect">
            <a:avLst/>
          </a:prstGeom>
        </p:spPr>
      </p:pic>
      <mc:AlternateContent xmlns:mc="http://schemas.openxmlformats.org/markup-compatibility/2006" xmlns:a14="http://schemas.microsoft.com/office/drawing/2010/main">
        <mc:Choice Requires="a14">
          <p:sp>
            <p:nvSpPr>
              <p:cNvPr id="7" name="Title 1"/>
              <p:cNvSpPr txBox="1">
                <a:spLocks/>
              </p:cNvSpPr>
              <p:nvPr/>
            </p:nvSpPr>
            <p:spPr bwMode="auto">
              <a:xfrm>
                <a:off x="104124" y="1839024"/>
                <a:ext cx="4698812" cy="15355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marL="342900" indent="-342900">
                  <a:buFontTx/>
                  <a:buChar char="-"/>
                </a:pPr>
                <a:endParaRPr lang="en-US" altLang="ko-KR" sz="2000" i="1" dirty="0" smtClean="0">
                  <a:latin typeface="Cambria Math" panose="02040503050406030204" pitchFamily="18" charset="0"/>
                  <a:cs typeface="Calibri" panose="020F0502020204030204" pitchFamily="34" charset="0"/>
                </a:endParaRPr>
              </a:p>
              <a:p>
                <a:pPr marL="342900" indent="-342900">
                  <a:buFontTx/>
                  <a:buChar char="-"/>
                </a:pPr>
                <a:endParaRPr lang="en-US" altLang="ko-KR" sz="2000" i="1" dirty="0">
                  <a:latin typeface="Cambria Math" panose="02040503050406030204" pitchFamily="18" charset="0"/>
                  <a:cs typeface="Calibri" panose="020F0502020204030204" pitchFamily="34" charset="0"/>
                </a:endParaRPr>
              </a:p>
              <a:p>
                <a:pPr marL="342900" indent="-342900">
                  <a:buFontTx/>
                  <a:buChar char="-"/>
                </a:pPr>
                <a:endParaRPr lang="en-US" altLang="ko-KR" sz="2000" i="1" dirty="0" smtClean="0">
                  <a:latin typeface="Cambria Math" panose="02040503050406030204" pitchFamily="18" charset="0"/>
                  <a:cs typeface="Calibri" panose="020F0502020204030204" pitchFamily="34" charset="0"/>
                </a:endParaRPr>
              </a:p>
              <a:p>
                <a:pPr marL="342900" indent="-342900">
                  <a:buFontTx/>
                  <a:buChar char="-"/>
                </a:pPr>
                <a:endParaRPr lang="en-US" altLang="ko-KR" sz="2000" i="1" dirty="0">
                  <a:latin typeface="Cambria Math" panose="02040503050406030204" pitchFamily="18" charset="0"/>
                  <a:cs typeface="Calibri" panose="020F0502020204030204" pitchFamily="34" charset="0"/>
                </a:endParaRPr>
              </a:p>
              <a:p>
                <a:pPr marL="342900" indent="-342900">
                  <a:buFontTx/>
                  <a:buChar char="-"/>
                </a:pPr>
                <a:endParaRPr lang="en-US" altLang="ko-KR" sz="2000" i="1" dirty="0">
                  <a:latin typeface="Cambria Math" panose="02040503050406030204" pitchFamily="18" charset="0"/>
                  <a:cs typeface="Calibri" panose="020F0502020204030204" pitchFamily="34" charset="0"/>
                </a:endParaRPr>
              </a:p>
              <a:p>
                <a:pPr marL="342900" indent="-342900">
                  <a:buFontTx/>
                  <a:buChar char="-"/>
                </a:pP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𝑡</m:t>
                    </m:r>
                  </m:oMath>
                </a14:m>
                <a:r>
                  <a:rPr lang="en-US" altLang="ko-KR" sz="2000" dirty="0" smtClean="0">
                    <a:latin typeface="Calibri" panose="020F0502020204030204" pitchFamily="34" charset="0"/>
                    <a:cs typeface="Calibri" panose="020F0502020204030204" pitchFamily="34" charset="0"/>
                  </a:rPr>
                  <a:t>-</a:t>
                </a:r>
                <a:r>
                  <a:rPr lang="en-US" altLang="ko-KR" sz="2000" dirty="0" err="1" smtClean="0">
                    <a:latin typeface="Calibri" panose="020F0502020204030204" pitchFamily="34" charset="0"/>
                    <a:cs typeface="Calibri" panose="020F0502020204030204" pitchFamily="34" charset="0"/>
                  </a:rPr>
                  <a:t>ch</a:t>
                </a:r>
                <a:r>
                  <a:rPr lang="en-US" altLang="ko-KR" sz="2000" dirty="0" smtClean="0">
                    <a:latin typeface="Calibri" panose="020F0502020204030204" pitchFamily="34" charset="0"/>
                    <a:cs typeface="Calibri" panose="020F0502020204030204" pitchFamily="34" charset="0"/>
                  </a:rPr>
                  <a:t> simple poles (double-counting)</a:t>
                </a:r>
              </a:p>
              <a:p>
                <a:pPr marL="342900" indent="-342900">
                  <a:buFontTx/>
                  <a:buChar char="-"/>
                </a:pP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𝑢</m:t>
                    </m:r>
                  </m:oMath>
                </a14:m>
                <a:r>
                  <a:rPr lang="en-US" altLang="ko-KR" sz="2000" dirty="0" smtClean="0">
                    <a:latin typeface="Calibri" panose="020F0502020204030204" pitchFamily="34" charset="0"/>
                    <a:cs typeface="Calibri" panose="020F0502020204030204" pitchFamily="34" charset="0"/>
                  </a:rPr>
                  <a:t>-</a:t>
                </a:r>
                <a:r>
                  <a:rPr lang="en-US" altLang="ko-KR" sz="2000" dirty="0" err="1" smtClean="0">
                    <a:latin typeface="Calibri" panose="020F0502020204030204" pitchFamily="34" charset="0"/>
                    <a:cs typeface="Calibri" panose="020F0502020204030204" pitchFamily="34" charset="0"/>
                  </a:rPr>
                  <a:t>ch</a:t>
                </a:r>
                <a:r>
                  <a:rPr lang="en-US" altLang="ko-KR" sz="2000" dirty="0" smtClean="0">
                    <a:latin typeface="Calibri" panose="020F0502020204030204" pitchFamily="34" charset="0"/>
                    <a:cs typeface="Calibri" panose="020F0502020204030204" pitchFamily="34" charset="0"/>
                  </a:rPr>
                  <a:t> nucleon Reggeon (</a:t>
                </a:r>
                <a14:m>
                  <m:oMath xmlns:m="http://schemas.openxmlformats.org/officeDocument/2006/math">
                    <m:sSub>
                      <m:sSubPr>
                        <m:ctrlPr>
                          <a:rPr lang="en-US" altLang="ko-KR" sz="2000" i="1" smtClean="0">
                            <a:latin typeface="Cambria Math" panose="02040503050406030204" pitchFamily="18" charset="0"/>
                            <a:cs typeface="Calibri" panose="020F0502020204030204" pitchFamily="34" charset="0"/>
                          </a:rPr>
                        </m:ctrlPr>
                      </m:sSubPr>
                      <m:e>
                        <m:r>
                          <m:rPr>
                            <m:sty m:val="p"/>
                          </m:rPr>
                          <a:rPr lang="el-GR" altLang="ko-KR" sz="2000" i="1">
                            <a:latin typeface="Cambria Math" panose="02040503050406030204" pitchFamily="18" charset="0"/>
                            <a:ea typeface="Cambria Math" panose="02040503050406030204" pitchFamily="18" charset="0"/>
                            <a:cs typeface="Calibri" panose="020F0502020204030204" pitchFamily="34" charset="0"/>
                          </a:rPr>
                          <m:t>Λ</m:t>
                        </m:r>
                      </m:e>
                      <m:sub>
                        <m:r>
                          <a:rPr lang="en-US" altLang="ko-KR" sz="2000" b="0" i="1" smtClean="0">
                            <a:latin typeface="Cambria Math" panose="02040503050406030204" pitchFamily="18" charset="0"/>
                            <a:cs typeface="Calibri" panose="020F0502020204030204" pitchFamily="34" charset="0"/>
                          </a:rPr>
                          <m:t>𝑝</m:t>
                        </m:r>
                      </m:sub>
                    </m:sSub>
                  </m:oMath>
                </a14:m>
                <a:r>
                  <a:rPr lang="en-US" altLang="ko-KR" sz="2000" dirty="0" smtClean="0">
                    <a:latin typeface="Calibri" panose="020F0502020204030204" pitchFamily="34" charset="0"/>
                    <a:cs typeface="Calibri" panose="020F0502020204030204" pitchFamily="34" charset="0"/>
                  </a:rPr>
                  <a:t>-dep.)</a:t>
                </a:r>
              </a:p>
              <a:p>
                <a:pPr marL="342900" indent="-342900">
                  <a:buFontTx/>
                  <a:buChar char="-"/>
                </a:pP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𝑢</m:t>
                    </m:r>
                  </m:oMath>
                </a14:m>
                <a:r>
                  <a:rPr lang="en-US" altLang="ko-KR" sz="2000" dirty="0" smtClean="0">
                    <a:latin typeface="Calibri" panose="020F0502020204030204" pitchFamily="34" charset="0"/>
                    <a:cs typeface="Calibri" panose="020F0502020204030204" pitchFamily="34" charset="0"/>
                  </a:rPr>
                  <a:t>-</a:t>
                </a:r>
                <a:r>
                  <a:rPr lang="en-US" altLang="ko-KR" sz="2000" dirty="0" err="1" smtClean="0">
                    <a:latin typeface="Calibri" panose="020F0502020204030204" pitchFamily="34" charset="0"/>
                    <a:cs typeface="Calibri" panose="020F0502020204030204" pitchFamily="34" charset="0"/>
                  </a:rPr>
                  <a:t>ch</a:t>
                </a:r>
                <a:r>
                  <a:rPr lang="en-US" altLang="ko-KR" sz="2000" dirty="0" smtClean="0">
                    <a:latin typeface="Calibri" panose="020F0502020204030204" pitchFamily="34" charset="0"/>
                    <a:cs typeface="Calibri" panose="020F0502020204030204" pitchFamily="34" charset="0"/>
                  </a:rPr>
                  <a:t> parton contrib. (linear, oscillatory)</a:t>
                </a:r>
              </a:p>
              <a:p>
                <a:pPr marL="342900" indent="-342900">
                  <a:buFontTx/>
                  <a:buChar char="-"/>
                </a:pPr>
                <a:r>
                  <a:rPr lang="en-US" altLang="ko-KR" sz="2000" dirty="0" smtClean="0">
                    <a:latin typeface="Calibri" panose="020F0502020204030204" pitchFamily="34" charset="0"/>
                    <a:cs typeface="Calibri" panose="020F0502020204030204" pitchFamily="34" charset="0"/>
                  </a:rPr>
                  <a:t>Sensitive to relative phase</a:t>
                </a:r>
              </a:p>
              <a:p>
                <a:pPr marL="342900" indent="-342900">
                  <a:buFontTx/>
                  <a:buChar char="-"/>
                </a:pPr>
                <a:r>
                  <a:rPr lang="en-US" altLang="ko-KR" sz="2000" dirty="0" smtClean="0">
                    <a:solidFill>
                      <a:schemeClr val="bg2">
                        <a:lumMod val="60000"/>
                        <a:lumOff val="40000"/>
                      </a:schemeClr>
                    </a:solidFill>
                    <a:latin typeface="Calibri" panose="020F0502020204030204" pitchFamily="34" charset="0"/>
                    <a:cs typeface="Calibri" panose="020F0502020204030204" pitchFamily="34" charset="0"/>
                  </a:rPr>
                  <a:t>More data to confirm theory </a:t>
                </a:r>
                <a:endParaRPr lang="ko-KR" altLang="en-US" sz="2000" dirty="0">
                  <a:solidFill>
                    <a:schemeClr val="bg2">
                      <a:lumMod val="60000"/>
                      <a:lumOff val="40000"/>
                    </a:schemeClr>
                  </a:solidFill>
                  <a:latin typeface="Calibri" panose="020F0502020204030204" pitchFamily="34" charset="0"/>
                  <a:cs typeface="Calibri" panose="020F0502020204030204" pitchFamily="34" charset="0"/>
                </a:endParaRPr>
              </a:p>
            </p:txBody>
          </p:sp>
        </mc:Choice>
        <mc:Fallback xmlns="">
          <p:sp>
            <p:nvSpPr>
              <p:cNvPr id="7" name="Title 1"/>
              <p:cNvSpPr txBox="1">
                <a:spLocks noRot="1" noChangeAspect="1" noMove="1" noResize="1" noEditPoints="1" noAdjustHandles="1" noChangeArrowheads="1" noChangeShapeType="1" noTextEdit="1"/>
              </p:cNvSpPr>
              <p:nvPr/>
            </p:nvSpPr>
            <p:spPr bwMode="auto">
              <a:xfrm>
                <a:off x="104124" y="1839024"/>
                <a:ext cx="4698812" cy="1535545"/>
              </a:xfrm>
              <a:prstGeom prst="rect">
                <a:avLst/>
              </a:prstGeom>
              <a:blipFill>
                <a:blip r:embed="rId5"/>
                <a:stretch>
                  <a:fillRect l="-1427" t="-9524" b="-714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sp>
        <p:nvSpPr>
          <p:cNvPr id="11" name="Title 1"/>
          <p:cNvSpPr txBox="1">
            <a:spLocks/>
          </p:cNvSpPr>
          <p:nvPr/>
        </p:nvSpPr>
        <p:spPr bwMode="auto">
          <a:xfrm>
            <a:off x="705860" y="3382818"/>
            <a:ext cx="1604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2400" dirty="0" smtClean="0">
                <a:latin typeface="Calibri" panose="020F0502020204030204" pitchFamily="34" charset="0"/>
                <a:cs typeface="Calibri" panose="020F0502020204030204" pitchFamily="34" charset="0"/>
              </a:rPr>
              <a:t>Model II-1</a:t>
            </a:r>
            <a:endParaRPr lang="ko-KR" altLang="en-US" sz="2400" dirty="0">
              <a:latin typeface="Calibri" panose="020F0502020204030204" pitchFamily="34" charset="0"/>
              <a:cs typeface="Calibri" panose="020F0502020204030204" pitchFamily="34" charset="0"/>
            </a:endParaRPr>
          </a:p>
        </p:txBody>
      </p:sp>
      <p:cxnSp>
        <p:nvCxnSpPr>
          <p:cNvPr id="12" name="Curved Connector 11"/>
          <p:cNvCxnSpPr/>
          <p:nvPr/>
        </p:nvCxnSpPr>
        <p:spPr bwMode="auto">
          <a:xfrm rot="5400000">
            <a:off x="1286021" y="3733658"/>
            <a:ext cx="2814495" cy="764882"/>
          </a:xfrm>
          <a:prstGeom prst="curvedConnector3">
            <a:avLst>
              <a:gd name="adj1" fmla="val 50000"/>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aphicFrame>
        <p:nvGraphicFramePr>
          <p:cNvPr id="15" name="Object 19"/>
          <p:cNvGraphicFramePr>
            <a:graphicFrameLocks noChangeAspect="1"/>
          </p:cNvGraphicFramePr>
          <p:nvPr>
            <p:extLst>
              <p:ext uri="{D42A27DB-BD31-4B8C-83A1-F6EECF244321}">
                <p14:modId xmlns:p14="http://schemas.microsoft.com/office/powerpoint/2010/main" val="2695094799"/>
              </p:ext>
            </p:extLst>
          </p:nvPr>
        </p:nvGraphicFramePr>
        <p:xfrm>
          <a:off x="6339538" y="4551006"/>
          <a:ext cx="1344533" cy="210461"/>
        </p:xfrm>
        <a:graphic>
          <a:graphicData uri="http://schemas.openxmlformats.org/presentationml/2006/ole">
            <mc:AlternateContent xmlns:mc="http://schemas.openxmlformats.org/markup-compatibility/2006">
              <mc:Choice xmlns:v="urn:schemas-microsoft-com:vml" Requires="v">
                <p:oleObj spid="_x0000_s64575" name="Equation" r:id="rId6" imgW="1054080" imgH="164880" progId="Equation.3">
                  <p:embed/>
                </p:oleObj>
              </mc:Choice>
              <mc:Fallback>
                <p:oleObj name="Equation" r:id="rId6" imgW="1054080" imgH="164880" progId="Equation.3">
                  <p:embed/>
                  <p:pic>
                    <p:nvPicPr>
                      <p:cNvPr id="9" name="Object 19"/>
                      <p:cNvPicPr>
                        <a:picLocks noChangeAspect="1" noChangeArrowheads="1"/>
                      </p:cNvPicPr>
                      <p:nvPr/>
                    </p:nvPicPr>
                    <p:blipFill>
                      <a:blip r:embed="rId7"/>
                      <a:srcRect/>
                      <a:stretch>
                        <a:fillRect/>
                      </a:stretch>
                    </p:blipFill>
                    <p:spPr bwMode="auto">
                      <a:xfrm>
                        <a:off x="6339538" y="4551006"/>
                        <a:ext cx="1344533" cy="210461"/>
                      </a:xfrm>
                      <a:prstGeom prst="rect">
                        <a:avLst/>
                      </a:prstGeom>
                      <a:noFill/>
                      <a:ln>
                        <a:noFill/>
                      </a:ln>
                      <a:effectLst/>
                    </p:spPr>
                  </p:pic>
                </p:oleObj>
              </mc:Fallback>
            </mc:AlternateContent>
          </a:graphicData>
        </a:graphic>
      </p:graphicFrame>
      <p:sp>
        <p:nvSpPr>
          <p:cNvPr id="16" name="타원 28"/>
          <p:cNvSpPr/>
          <p:nvPr/>
        </p:nvSpPr>
        <p:spPr>
          <a:xfrm>
            <a:off x="3839931" y="4698302"/>
            <a:ext cx="455010" cy="2053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28"/>
          <p:cNvSpPr/>
          <p:nvPr/>
        </p:nvSpPr>
        <p:spPr>
          <a:xfrm>
            <a:off x="8282973" y="4649540"/>
            <a:ext cx="455010" cy="2053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2328" y="467834"/>
            <a:ext cx="4355190" cy="3156558"/>
          </a:xfrm>
          <a:prstGeom prst="rect">
            <a:avLst/>
          </a:prstGeom>
        </p:spPr>
      </p:pic>
      <p:cxnSp>
        <p:nvCxnSpPr>
          <p:cNvPr id="18" name="Curved Connector 17"/>
          <p:cNvCxnSpPr/>
          <p:nvPr/>
        </p:nvCxnSpPr>
        <p:spPr bwMode="auto">
          <a:xfrm>
            <a:off x="4247708" y="2708850"/>
            <a:ext cx="3704801" cy="2260314"/>
          </a:xfrm>
          <a:prstGeom prst="curvedConnector3">
            <a:avLst>
              <a:gd name="adj1" fmla="val 50000"/>
            </a:avLst>
          </a:prstGeom>
          <a:noFill/>
          <a:ln w="9525"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itle 1"/>
          <p:cNvSpPr txBox="1">
            <a:spLocks/>
          </p:cNvSpPr>
          <p:nvPr/>
        </p:nvSpPr>
        <p:spPr bwMode="auto">
          <a:xfrm>
            <a:off x="5282170" y="3382818"/>
            <a:ext cx="1604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2400" dirty="0" smtClean="0">
                <a:latin typeface="Calibri" panose="020F0502020204030204" pitchFamily="34" charset="0"/>
                <a:cs typeface="Calibri" panose="020F0502020204030204" pitchFamily="34" charset="0"/>
              </a:rPr>
              <a:t>Model II-2</a:t>
            </a:r>
            <a:endParaRPr lang="ko-KR"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5916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00" y="381757"/>
            <a:ext cx="8641827" cy="602279"/>
          </a:xfrm>
        </p:spPr>
        <p:txBody>
          <a:bodyPr/>
          <a:lstStyle/>
          <a:p>
            <a:r>
              <a:rPr lang="en-US" altLang="ko-KR" sz="2800" dirty="0" smtClean="0">
                <a:latin typeface="Calibri" panose="020F0502020204030204" pitchFamily="34" charset="0"/>
                <a:cs typeface="Calibri" panose="020F0502020204030204" pitchFamily="34" charset="0"/>
              </a:rPr>
              <a:t>          Nucleon transition distribution amplitude (TDA)</a:t>
            </a:r>
            <a:endParaRPr lang="ko-KR" altLang="en-US" sz="2800" dirty="0">
              <a:latin typeface="Calibri" panose="020F0502020204030204" pitchFamily="34" charset="0"/>
              <a:cs typeface="Calibri" panose="020F0502020204030204" pitchFamily="34" charset="0"/>
            </a:endParaRPr>
          </a:p>
        </p:txBody>
      </p:sp>
      <p:graphicFrame>
        <p:nvGraphicFramePr>
          <p:cNvPr id="6" name="Object 19"/>
          <p:cNvGraphicFramePr>
            <a:graphicFrameLocks noChangeAspect="1"/>
          </p:cNvGraphicFramePr>
          <p:nvPr>
            <p:extLst>
              <p:ext uri="{D42A27DB-BD31-4B8C-83A1-F6EECF244321}">
                <p14:modId xmlns:p14="http://schemas.microsoft.com/office/powerpoint/2010/main" val="223427345"/>
              </p:ext>
            </p:extLst>
          </p:nvPr>
        </p:nvGraphicFramePr>
        <p:xfrm>
          <a:off x="930275" y="1682678"/>
          <a:ext cx="2763184" cy="690302"/>
        </p:xfrm>
        <a:graphic>
          <a:graphicData uri="http://schemas.openxmlformats.org/presentationml/2006/ole">
            <mc:AlternateContent xmlns:mc="http://schemas.openxmlformats.org/markup-compatibility/2006">
              <mc:Choice xmlns:v="urn:schemas-microsoft-com:vml" Requires="v">
                <p:oleObj spid="_x0000_s40283" name="Equation" r:id="rId3" imgW="1473120" imgH="368280" progId="Equation.3">
                  <p:embed/>
                </p:oleObj>
              </mc:Choice>
              <mc:Fallback>
                <p:oleObj name="Equation" r:id="rId3" imgW="1473120" imgH="368280" progId="Equation.3">
                  <p:embed/>
                  <p:pic>
                    <p:nvPicPr>
                      <p:cNvPr id="6" name="Object 19"/>
                      <p:cNvPicPr>
                        <a:picLocks noChangeAspect="1" noChangeArrowheads="1"/>
                      </p:cNvPicPr>
                      <p:nvPr/>
                    </p:nvPicPr>
                    <p:blipFill>
                      <a:blip r:embed="rId4"/>
                      <a:srcRect/>
                      <a:stretch>
                        <a:fillRect/>
                      </a:stretch>
                    </p:blipFill>
                    <p:spPr bwMode="auto">
                      <a:xfrm>
                        <a:off x="930275" y="1682678"/>
                        <a:ext cx="2763184" cy="690302"/>
                      </a:xfrm>
                      <a:prstGeom prst="rect">
                        <a:avLst/>
                      </a:prstGeom>
                      <a:noFill/>
                      <a:ln>
                        <a:noFill/>
                      </a:ln>
                      <a:effectLst/>
                    </p:spPr>
                  </p:pic>
                </p:oleObj>
              </mc:Fallback>
            </mc:AlternateContent>
          </a:graphicData>
        </a:graphic>
      </p:graphicFrame>
      <p:sp>
        <p:nvSpPr>
          <p:cNvPr id="10" name="Text Box 43"/>
          <p:cNvSpPr txBox="1">
            <a:spLocks noChangeArrowheads="1"/>
          </p:cNvSpPr>
          <p:nvPr/>
        </p:nvSpPr>
        <p:spPr bwMode="auto">
          <a:xfrm>
            <a:off x="948801" y="914662"/>
            <a:ext cx="77940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16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B. Pire, Kirill M. Semenov-Tian-</a:t>
            </a:r>
            <a:r>
              <a:rPr lang="en-US" altLang="ko-KR" sz="1600" dirty="0" err="1"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Shansky</a:t>
            </a:r>
            <a:r>
              <a:rPr lang="en-US" altLang="ko-KR" sz="16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L. </a:t>
            </a:r>
            <a:r>
              <a:rPr lang="en-US" altLang="ko-KR" sz="1600" dirty="0" err="1"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Szymanowski</a:t>
            </a:r>
            <a:endParaRPr lang="en-US" altLang="ko-KR" sz="1600"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p:graphicFrame>
        <p:nvGraphicFramePr>
          <p:cNvPr id="5" name="Object 19"/>
          <p:cNvGraphicFramePr>
            <a:graphicFrameLocks noChangeAspect="1"/>
          </p:cNvGraphicFramePr>
          <p:nvPr>
            <p:extLst>
              <p:ext uri="{D42A27DB-BD31-4B8C-83A1-F6EECF244321}">
                <p14:modId xmlns:p14="http://schemas.microsoft.com/office/powerpoint/2010/main" val="2180503015"/>
              </p:ext>
            </p:extLst>
          </p:nvPr>
        </p:nvGraphicFramePr>
        <p:xfrm>
          <a:off x="930275" y="2519117"/>
          <a:ext cx="4762313" cy="899485"/>
        </p:xfrm>
        <a:graphic>
          <a:graphicData uri="http://schemas.openxmlformats.org/presentationml/2006/ole">
            <mc:AlternateContent xmlns:mc="http://schemas.openxmlformats.org/markup-compatibility/2006">
              <mc:Choice xmlns:v="urn:schemas-microsoft-com:vml" Requires="v">
                <p:oleObj spid="_x0000_s40284" name="Equation" r:id="rId5" imgW="2552400" imgH="482400" progId="Equation.3">
                  <p:embed/>
                </p:oleObj>
              </mc:Choice>
              <mc:Fallback>
                <p:oleObj name="Equation" r:id="rId5" imgW="2552400" imgH="482400" progId="Equation.3">
                  <p:embed/>
                  <p:pic>
                    <p:nvPicPr>
                      <p:cNvPr id="6" name="Object 19"/>
                      <p:cNvPicPr>
                        <a:picLocks noChangeAspect="1" noChangeArrowheads="1"/>
                      </p:cNvPicPr>
                      <p:nvPr/>
                    </p:nvPicPr>
                    <p:blipFill>
                      <a:blip r:embed="rId6"/>
                      <a:srcRect/>
                      <a:stretch>
                        <a:fillRect/>
                      </a:stretch>
                    </p:blipFill>
                    <p:spPr bwMode="auto">
                      <a:xfrm>
                        <a:off x="930275" y="2519117"/>
                        <a:ext cx="4762313" cy="899485"/>
                      </a:xfrm>
                      <a:prstGeom prst="rect">
                        <a:avLst/>
                      </a:prstGeom>
                      <a:noFill/>
                      <a:ln>
                        <a:noFill/>
                      </a:ln>
                      <a:effectLst/>
                    </p:spPr>
                  </p:pic>
                </p:oleObj>
              </mc:Fallback>
            </mc:AlternateContent>
          </a:graphicData>
        </a:graphic>
      </p:graphicFrame>
      <p:graphicFrame>
        <p:nvGraphicFramePr>
          <p:cNvPr id="7" name="Object 19"/>
          <p:cNvGraphicFramePr>
            <a:graphicFrameLocks noChangeAspect="1"/>
          </p:cNvGraphicFramePr>
          <p:nvPr>
            <p:extLst>
              <p:ext uri="{D42A27DB-BD31-4B8C-83A1-F6EECF244321}">
                <p14:modId xmlns:p14="http://schemas.microsoft.com/office/powerpoint/2010/main" val="1875051482"/>
              </p:ext>
            </p:extLst>
          </p:nvPr>
        </p:nvGraphicFramePr>
        <p:xfrm>
          <a:off x="930275" y="3547856"/>
          <a:ext cx="3139701" cy="882675"/>
        </p:xfrm>
        <a:graphic>
          <a:graphicData uri="http://schemas.openxmlformats.org/presentationml/2006/ole">
            <mc:AlternateContent xmlns:mc="http://schemas.openxmlformats.org/markup-compatibility/2006">
              <mc:Choice xmlns:v="urn:schemas-microsoft-com:vml" Requires="v">
                <p:oleObj spid="_x0000_s40285" name="Equation" r:id="rId7" imgW="1625400" imgH="457200" progId="Equation.3">
                  <p:embed/>
                </p:oleObj>
              </mc:Choice>
              <mc:Fallback>
                <p:oleObj name="Equation" r:id="rId7" imgW="1625400" imgH="457200" progId="Equation.3">
                  <p:embed/>
                  <p:pic>
                    <p:nvPicPr>
                      <p:cNvPr id="5" name="Object 19"/>
                      <p:cNvPicPr>
                        <a:picLocks noChangeAspect="1" noChangeArrowheads="1"/>
                      </p:cNvPicPr>
                      <p:nvPr/>
                    </p:nvPicPr>
                    <p:blipFill>
                      <a:blip r:embed="rId8"/>
                      <a:srcRect/>
                      <a:stretch>
                        <a:fillRect/>
                      </a:stretch>
                    </p:blipFill>
                    <p:spPr bwMode="auto">
                      <a:xfrm>
                        <a:off x="930275" y="3547856"/>
                        <a:ext cx="3139701" cy="882675"/>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8" name="Text Box 43"/>
              <p:cNvSpPr txBox="1">
                <a:spLocks noChangeArrowheads="1"/>
              </p:cNvSpPr>
              <p:nvPr/>
            </p:nvSpPr>
            <p:spPr bwMode="auto">
              <a:xfrm>
                <a:off x="389340" y="5396377"/>
                <a:ext cx="4596264" cy="1199072"/>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l"/>
                </a:pP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Dominance of </a:t>
                </a:r>
                <a14:m>
                  <m:oMath xmlns:m="http://schemas.openxmlformats.org/officeDocument/2006/math">
                    <m:sSub>
                      <m:sSubPr>
                        <m:ctrlPr>
                          <a:rPr lang="en-US" altLang="ko-KR" sz="2000" i="1" smtClean="0">
                            <a:solidFill>
                              <a:schemeClr val="bg2">
                                <a:lumMod val="60000"/>
                                <a:lumOff val="40000"/>
                              </a:schemeClr>
                            </a:solidFill>
                            <a:latin typeface="Cambria Math" panose="02040503050406030204" pitchFamily="18" charset="0"/>
                            <a:ea typeface="굴림" panose="020B0600000101010101" pitchFamily="50" charset="-127"/>
                          </a:rPr>
                        </m:ctrlPr>
                      </m:sSubPr>
                      <m:e>
                        <m:r>
                          <a:rPr lang="ko-KR" altLang="en-US" sz="2000" i="1" smtClean="0">
                            <a:solidFill>
                              <a:schemeClr val="bg2">
                                <a:lumMod val="60000"/>
                                <a:lumOff val="40000"/>
                              </a:schemeClr>
                            </a:solidFill>
                            <a:latin typeface="Cambria Math" panose="02040503050406030204" pitchFamily="18" charset="0"/>
                            <a:ea typeface="굴림" panose="020B0600000101010101" pitchFamily="50" charset="-127"/>
                          </a:rPr>
                          <m:t>𝜎</m:t>
                        </m:r>
                      </m:e>
                      <m:sub>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𝑇</m:t>
                        </m:r>
                      </m:sub>
                    </m:sSub>
                  </m:oMath>
                </a14:m>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over </a:t>
                </a:r>
                <a14:m>
                  <m:oMath xmlns:m="http://schemas.openxmlformats.org/officeDocument/2006/math">
                    <m:sSub>
                      <m:sSubPr>
                        <m:ctrlPr>
                          <a:rPr lang="en-US" altLang="ko-KR" sz="2000" i="1">
                            <a:solidFill>
                              <a:schemeClr val="bg2">
                                <a:lumMod val="60000"/>
                                <a:lumOff val="40000"/>
                              </a:schemeClr>
                            </a:solidFill>
                            <a:latin typeface="Cambria Math" panose="02040503050406030204" pitchFamily="18" charset="0"/>
                            <a:ea typeface="굴림" panose="020B0600000101010101" pitchFamily="50" charset="-127"/>
                          </a:rPr>
                        </m:ctrlPr>
                      </m:sSubPr>
                      <m:e>
                        <m:r>
                          <a:rPr lang="ko-KR" altLang="en-US" sz="2000" i="1">
                            <a:solidFill>
                              <a:schemeClr val="bg2">
                                <a:lumMod val="60000"/>
                                <a:lumOff val="40000"/>
                              </a:schemeClr>
                            </a:solidFill>
                            <a:latin typeface="Cambria Math" panose="02040503050406030204" pitchFamily="18" charset="0"/>
                            <a:ea typeface="굴림" panose="020B0600000101010101" pitchFamily="50" charset="-127"/>
                          </a:rPr>
                          <m:t>𝜎</m:t>
                        </m:r>
                      </m:e>
                      <m:sub>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𝐿</m:t>
                        </m:r>
                      </m:sub>
                    </m:sSub>
                  </m:oMath>
                </a14:m>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by </a:t>
                </a:r>
                <a14:m>
                  <m:oMath xmlns:m="http://schemas.openxmlformats.org/officeDocument/2006/math">
                    <m:r>
                      <a:rPr lang="en-US" altLang="ko-KR" sz="2000" i="1">
                        <a:solidFill>
                          <a:schemeClr val="bg2">
                            <a:lumMod val="60000"/>
                            <a:lumOff val="40000"/>
                          </a:schemeClr>
                        </a:solidFill>
                        <a:latin typeface="Cambria Math" panose="02040503050406030204" pitchFamily="18" charset="0"/>
                        <a:ea typeface="굴림" panose="020B0600000101010101" pitchFamily="50" charset="-127"/>
                      </a:rPr>
                      <m:t>1/</m:t>
                    </m:r>
                    <m:sSup>
                      <m:sSupPr>
                        <m:ctrlPr>
                          <a:rPr lang="en-US" altLang="ko-KR" sz="2000" i="1">
                            <a:solidFill>
                              <a:schemeClr val="bg2">
                                <a:lumMod val="60000"/>
                                <a:lumOff val="40000"/>
                              </a:schemeClr>
                            </a:solidFill>
                            <a:latin typeface="Cambria Math" panose="02040503050406030204" pitchFamily="18" charset="0"/>
                            <a:ea typeface="굴림" panose="020B0600000101010101" pitchFamily="50" charset="-127"/>
                          </a:rPr>
                        </m:ctrlPr>
                      </m:sSupPr>
                      <m:e>
                        <m:r>
                          <a:rPr lang="en-US" altLang="ko-KR" sz="2000" i="1">
                            <a:solidFill>
                              <a:schemeClr val="bg2">
                                <a:lumMod val="60000"/>
                                <a:lumOff val="40000"/>
                              </a:schemeClr>
                            </a:solidFill>
                            <a:latin typeface="Cambria Math" panose="02040503050406030204" pitchFamily="18" charset="0"/>
                            <a:ea typeface="굴림" panose="020B0600000101010101" pitchFamily="50" charset="-127"/>
                          </a:rPr>
                          <m:t>𝑄</m:t>
                        </m:r>
                      </m:e>
                      <m:sup>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2</m:t>
                        </m:r>
                      </m:sup>
                    </m:sSup>
                  </m:oMath>
                </a14:m>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a:t>
                </a:r>
              </a:p>
              <a:p>
                <a:pPr eaLnBrk="1" hangingPunct="1">
                  <a:spcBef>
                    <a:spcPct val="50000"/>
                  </a:spcBef>
                  <a:buFont typeface="Wingdings" panose="05000000000000000000" pitchFamily="2" charset="2"/>
                  <a:buChar char="l"/>
                </a:pP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a:t>
                </a:r>
                <a14:m>
                  <m:oMath xmlns:m="http://schemas.openxmlformats.org/officeDocument/2006/math">
                    <m:f>
                      <m:fPr>
                        <m:ctrlPr>
                          <a:rPr lang="en-US" altLang="ko-KR" sz="2000" i="1" smtClean="0">
                            <a:solidFill>
                              <a:schemeClr val="bg2">
                                <a:lumMod val="60000"/>
                                <a:lumOff val="40000"/>
                              </a:schemeClr>
                            </a:solidFill>
                            <a:latin typeface="Cambria Math" panose="02040503050406030204" pitchFamily="18" charset="0"/>
                            <a:ea typeface="굴림" panose="020B0600000101010101" pitchFamily="50" charset="-127"/>
                          </a:rPr>
                        </m:ctrlPr>
                      </m:fPr>
                      <m:num>
                        <m:sSup>
                          <m:sSupPr>
                            <m:ctrlPr>
                              <a:rPr lang="en-US" altLang="ko-KR" sz="2000" i="1" smtClean="0">
                                <a:solidFill>
                                  <a:schemeClr val="bg2">
                                    <a:lumMod val="60000"/>
                                    <a:lumOff val="40000"/>
                                  </a:schemeClr>
                                </a:solidFill>
                                <a:latin typeface="Cambria Math" panose="02040503050406030204" pitchFamily="18" charset="0"/>
                                <a:ea typeface="굴림" panose="020B0600000101010101" pitchFamily="50" charset="-127"/>
                              </a:rPr>
                            </m:ctrlPr>
                          </m:sSupPr>
                          <m:e>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𝑑</m:t>
                            </m:r>
                          </m:e>
                          <m:sup>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2</m:t>
                            </m:r>
                          </m:sup>
                        </m:sSup>
                        <m:sSub>
                          <m:sSubPr>
                            <m:ctrlPr>
                              <a:rPr lang="en-US" altLang="ko-KR" sz="2000" i="1" smtClean="0">
                                <a:solidFill>
                                  <a:schemeClr val="bg2">
                                    <a:lumMod val="60000"/>
                                    <a:lumOff val="40000"/>
                                  </a:schemeClr>
                                </a:solidFill>
                                <a:latin typeface="Cambria Math" panose="02040503050406030204" pitchFamily="18" charset="0"/>
                                <a:ea typeface="굴림" panose="020B0600000101010101" pitchFamily="50" charset="-127"/>
                              </a:rPr>
                            </m:ctrlPr>
                          </m:sSubPr>
                          <m:e>
                            <m:r>
                              <a:rPr lang="ko-KR" altLang="en-US" sz="2000" i="1" smtClean="0">
                                <a:solidFill>
                                  <a:schemeClr val="bg2">
                                    <a:lumMod val="60000"/>
                                    <a:lumOff val="40000"/>
                                  </a:schemeClr>
                                </a:solidFill>
                                <a:latin typeface="Cambria Math" panose="02040503050406030204" pitchFamily="18" charset="0"/>
                                <a:ea typeface="굴림" panose="020B0600000101010101" pitchFamily="50" charset="-127"/>
                              </a:rPr>
                              <m:t>𝜎</m:t>
                            </m:r>
                          </m:e>
                          <m:sub>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𝑇</m:t>
                            </m:r>
                          </m:sub>
                        </m:sSub>
                      </m:num>
                      <m:den>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𝑑</m:t>
                        </m:r>
                        <m:sSub>
                          <m:sSubPr>
                            <m:ctrlP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ctrlPr>
                          </m:sSubPr>
                          <m:e>
                            <m:r>
                              <m:rPr>
                                <m:sty m:val="p"/>
                              </m:rPr>
                              <a:rPr lang="el-GR" altLang="ko-KR" sz="2000" i="1">
                                <a:solidFill>
                                  <a:schemeClr val="bg2">
                                    <a:lumMod val="60000"/>
                                    <a:lumOff val="40000"/>
                                  </a:schemeClr>
                                </a:solidFill>
                                <a:latin typeface="Cambria Math" panose="02040503050406030204" pitchFamily="18" charset="0"/>
                                <a:ea typeface="Cambria Math" panose="02040503050406030204" pitchFamily="18" charset="0"/>
                              </a:rPr>
                              <m:t>Ω</m:t>
                            </m:r>
                          </m:e>
                          <m:sub>
                            <m:r>
                              <a:rPr lang="ko-KR" altLang="en-US" sz="2000" b="0" i="1" smtClean="0">
                                <a:solidFill>
                                  <a:schemeClr val="bg2">
                                    <a:lumMod val="60000"/>
                                    <a:lumOff val="40000"/>
                                  </a:schemeClr>
                                </a:solidFill>
                                <a:latin typeface="Cambria Math" panose="02040503050406030204" pitchFamily="18" charset="0"/>
                                <a:ea typeface="굴림" panose="020B0600000101010101" pitchFamily="50" charset="-127"/>
                              </a:rPr>
                              <m:t>𝜔</m:t>
                            </m:r>
                          </m:sub>
                        </m:sSub>
                      </m:den>
                    </m:f>
                  </m:oMath>
                </a14:m>
                <a:r>
                  <a:rPr lang="en-US" altLang="ko-KR" sz="2000" i="1"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  </a:t>
                </a:r>
                <a14:m>
                  <m:oMath xmlns:m="http://schemas.openxmlformats.org/officeDocument/2006/math">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1/</m:t>
                    </m:r>
                    <m:sSup>
                      <m:sSupPr>
                        <m:ctrlP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ctrlPr>
                      </m:sSupPr>
                      <m:e>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𝑄</m:t>
                        </m:r>
                      </m:e>
                      <m:sup>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8</m:t>
                        </m:r>
                      </m:sup>
                    </m:sSup>
                  </m:oMath>
                </a14:m>
                <a:r>
                  <a:rPr lang="en-US" altLang="ko-KR" sz="2000" i="1"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a:t>
                </a:r>
                <a:r>
                  <a:rPr lang="en-US" altLang="ko-KR" sz="2000"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scaling for fixed </a:t>
                </a:r>
                <a14:m>
                  <m:oMath xmlns:m="http://schemas.openxmlformats.org/officeDocument/2006/math">
                    <m:sSub>
                      <m:sSubPr>
                        <m:ctrlPr>
                          <a:rPr lang="en-US" altLang="ko-KR" sz="2000" i="1" smtClean="0">
                            <a:solidFill>
                              <a:schemeClr val="bg2">
                                <a:lumMod val="60000"/>
                                <a:lumOff val="40000"/>
                              </a:schemeClr>
                            </a:solidFill>
                            <a:latin typeface="Cambria Math" panose="02040503050406030204" pitchFamily="18" charset="0"/>
                            <a:ea typeface="굴림" panose="020B0600000101010101" pitchFamily="50" charset="-127"/>
                          </a:rPr>
                        </m:ctrlPr>
                      </m:sSubPr>
                      <m:e>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𝑥</m:t>
                        </m:r>
                      </m:e>
                      <m:sub>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𝐵</m:t>
                        </m:r>
                      </m:sub>
                    </m:sSub>
                  </m:oMath>
                </a14:m>
                <a:r>
                  <a:rPr lang="en-US" altLang="ko-KR" sz="2000" i="1"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a:t>
                </a:r>
                <a:endParaRPr lang="en-US" altLang="ko-KR" sz="2000" i="1"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mc:Choice>
        <mc:Fallback xmlns="">
          <p:sp>
            <p:nvSpPr>
              <p:cNvPr id="8" name="Text Box 43"/>
              <p:cNvSpPr txBox="1">
                <a:spLocks noRot="1" noChangeAspect="1" noMove="1" noResize="1" noEditPoints="1" noAdjustHandles="1" noChangeArrowheads="1" noChangeShapeType="1" noTextEdit="1"/>
              </p:cNvSpPr>
              <p:nvPr/>
            </p:nvSpPr>
            <p:spPr bwMode="auto">
              <a:xfrm>
                <a:off x="389340" y="5396377"/>
                <a:ext cx="4596264" cy="1199072"/>
              </a:xfrm>
              <a:prstGeom prst="rect">
                <a:avLst/>
              </a:prstGeom>
              <a:blipFill>
                <a:blip r:embed="rId9"/>
                <a:stretch>
                  <a:fillRect l="-398" t="-25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p:sp>
        <p:nvSpPr>
          <p:cNvPr id="9" name="Text Box 43"/>
          <p:cNvSpPr txBox="1">
            <a:spLocks noChangeArrowheads="1"/>
          </p:cNvSpPr>
          <p:nvPr/>
        </p:nvSpPr>
        <p:spPr bwMode="auto">
          <a:xfrm>
            <a:off x="389340" y="4978759"/>
            <a:ext cx="40586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TDA predicts;</a:t>
            </a:r>
            <a:endParaRPr lang="en-US" altLang="ko-KR" sz="2000" i="1" dirty="0">
              <a:solidFill>
                <a:schemeClr val="bg2">
                  <a:lumMod val="60000"/>
                  <a:lumOff val="40000"/>
                </a:schemeClr>
              </a:solidFill>
              <a:latin typeface="Comic Sans MS" panose="030F0702030302020204" pitchFamily="66" charset="0"/>
              <a:ea typeface="굴림" panose="020B0600000101010101" pitchFamily="50" charset="-127"/>
            </a:endParaRPr>
          </a:p>
        </p:txBody>
      </p:sp>
      <p:sp>
        <p:nvSpPr>
          <p:cNvPr id="12" name="Text Box 43"/>
          <p:cNvSpPr txBox="1">
            <a:spLocks noChangeArrowheads="1"/>
          </p:cNvSpPr>
          <p:nvPr/>
        </p:nvSpPr>
        <p:spPr bwMode="auto">
          <a:xfrm>
            <a:off x="1178865" y="1162953"/>
            <a:ext cx="77031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2000" i="1" dirty="0">
                <a:solidFill>
                  <a:schemeClr val="bg2">
                    <a:lumMod val="60000"/>
                    <a:lumOff val="40000"/>
                  </a:schemeClr>
                </a:solidFill>
                <a:latin typeface="Comic Sans MS" panose="030F0702030302020204" pitchFamily="66" charset="0"/>
                <a:ea typeface="굴림" panose="020B0600000101010101" pitchFamily="50" charset="-127"/>
              </a:rPr>
              <a:t> </a:t>
            </a: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                                           </a:t>
            </a:r>
            <a:r>
              <a:rPr lang="en-US" altLang="ko-KR" sz="1600" dirty="0" smtClean="0">
                <a:latin typeface="Calibri" panose="020F0502020204030204" pitchFamily="34" charset="0"/>
                <a:cs typeface="Calibri" panose="020F0502020204030204" pitchFamily="34" charset="0"/>
              </a:rPr>
              <a:t>Phys</a:t>
            </a:r>
            <a:r>
              <a:rPr lang="en-US" altLang="ko-KR" sz="1600" dirty="0">
                <a:latin typeface="Calibri" panose="020F0502020204030204" pitchFamily="34" charset="0"/>
                <a:cs typeface="Calibri" panose="020F0502020204030204" pitchFamily="34" charset="0"/>
              </a:rPr>
              <a:t>. Rev. D 91, 094006 (2015</a:t>
            </a:r>
            <a:r>
              <a:rPr lang="en-US" altLang="ko-KR" sz="1600" dirty="0" smtClean="0">
                <a:latin typeface="Calibri" panose="020F0502020204030204" pitchFamily="34" charset="0"/>
                <a:cs typeface="Calibri" panose="020F0502020204030204" pitchFamily="34" charset="0"/>
              </a:rPr>
              <a:t>) </a:t>
            </a:r>
            <a:r>
              <a:rPr lang="en-US" altLang="ko-KR" sz="1600" i="1" dirty="0" smtClean="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rPr>
              <a:t> </a:t>
            </a:r>
            <a:endParaRPr lang="en-US" altLang="ko-KR" sz="1600" i="1" dirty="0">
              <a:solidFill>
                <a:schemeClr val="bg2">
                  <a:lumMod val="60000"/>
                  <a:lumOff val="40000"/>
                </a:schemeClr>
              </a:solidFill>
              <a:latin typeface="Calibri" panose="020F0502020204030204" pitchFamily="34" charset="0"/>
              <a:ea typeface="굴림" panose="020B0600000101010101" pitchFamily="50" charset="-127"/>
              <a:cs typeface="Calibri" panose="020F0502020204030204" pitchFamily="34" charset="0"/>
            </a:endParaRP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61003" y="3729352"/>
            <a:ext cx="4211926" cy="3025468"/>
          </a:xfrm>
          <a:prstGeom prst="rect">
            <a:avLst/>
          </a:prstGeom>
        </p:spPr>
      </p:pic>
      <p:sp>
        <p:nvSpPr>
          <p:cNvPr id="13" name="타원 17"/>
          <p:cNvSpPr/>
          <p:nvPr/>
        </p:nvSpPr>
        <p:spPr>
          <a:xfrm>
            <a:off x="8371813" y="5178816"/>
            <a:ext cx="601116" cy="1114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6" name="Text Box 43"/>
              <p:cNvSpPr txBox="1">
                <a:spLocks noChangeArrowheads="1"/>
              </p:cNvSpPr>
              <p:nvPr/>
            </p:nvSpPr>
            <p:spPr bwMode="auto">
              <a:xfrm>
                <a:off x="5298638" y="5825364"/>
                <a:ext cx="2733738" cy="541623"/>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1400" i="1" dirty="0" smtClean="0">
                    <a:solidFill>
                      <a:schemeClr val="bg2"/>
                    </a:solidFill>
                    <a:latin typeface="Calibri" panose="020F0502020204030204" pitchFamily="34" charset="0"/>
                    <a:ea typeface="굴림" panose="020B0600000101010101" pitchFamily="50" charset="-127"/>
                    <a:cs typeface="Calibri" panose="020F0502020204030204" pitchFamily="34" charset="0"/>
                  </a:rPr>
                  <a:t>TDA and Regge model coincide at high </a:t>
                </a:r>
                <a14:m>
                  <m:oMath xmlns:m="http://schemas.openxmlformats.org/officeDocument/2006/math">
                    <m:sSup>
                      <m:sSupPr>
                        <m:ctrlPr>
                          <a:rPr lang="en-US" altLang="ko-KR" sz="1400" i="1" smtClean="0">
                            <a:solidFill>
                              <a:schemeClr val="bg2"/>
                            </a:solidFill>
                            <a:latin typeface="Cambria Math" panose="02040503050406030204" pitchFamily="18" charset="0"/>
                            <a:ea typeface="굴림" panose="020B0600000101010101" pitchFamily="50" charset="-127"/>
                            <a:cs typeface="Calibri" panose="020F0502020204030204" pitchFamily="34" charset="0"/>
                          </a:rPr>
                        </m:ctrlPr>
                      </m:sSupPr>
                      <m:e>
                        <m:r>
                          <a:rPr lang="en-US" altLang="ko-KR" sz="1400" b="0" i="1" smtClean="0">
                            <a:solidFill>
                              <a:schemeClr val="bg2"/>
                            </a:solidFill>
                            <a:latin typeface="Cambria Math" panose="02040503050406030204" pitchFamily="18" charset="0"/>
                            <a:ea typeface="굴림" panose="020B0600000101010101" pitchFamily="50" charset="-127"/>
                            <a:cs typeface="Calibri" panose="020F0502020204030204" pitchFamily="34" charset="0"/>
                          </a:rPr>
                          <m:t>𝑄</m:t>
                        </m:r>
                      </m:e>
                      <m:sup>
                        <m:r>
                          <a:rPr lang="en-US" altLang="ko-KR" sz="1400" b="0" i="1" smtClean="0">
                            <a:solidFill>
                              <a:schemeClr val="bg2"/>
                            </a:solidFill>
                            <a:latin typeface="Cambria Math" panose="02040503050406030204" pitchFamily="18" charset="0"/>
                            <a:ea typeface="굴림" panose="020B0600000101010101" pitchFamily="50" charset="-127"/>
                            <a:cs typeface="Calibri" panose="020F0502020204030204" pitchFamily="34" charset="0"/>
                          </a:rPr>
                          <m:t>2</m:t>
                        </m:r>
                      </m:sup>
                    </m:sSup>
                    <m:r>
                      <a:rPr lang="en-US" altLang="ko-KR" sz="1400" b="0" i="1" smtClean="0">
                        <a:solidFill>
                          <a:schemeClr val="bg2"/>
                        </a:solidFill>
                        <a:latin typeface="Cambria Math" panose="02040503050406030204" pitchFamily="18" charset="0"/>
                        <a:ea typeface="굴림" panose="020B0600000101010101" pitchFamily="50" charset="-127"/>
                        <a:cs typeface="Calibri" panose="020F0502020204030204" pitchFamily="34" charset="0"/>
                      </a:rPr>
                      <m:t>~6 </m:t>
                    </m:r>
                    <m:sSup>
                      <m:sSupPr>
                        <m:ctrlPr>
                          <a:rPr lang="en-US" altLang="ko-KR" sz="1400" b="0" i="1" smtClean="0">
                            <a:solidFill>
                              <a:schemeClr val="bg2"/>
                            </a:solidFill>
                            <a:latin typeface="Cambria Math" panose="02040503050406030204" pitchFamily="18" charset="0"/>
                            <a:ea typeface="굴림" panose="020B0600000101010101" pitchFamily="50" charset="-127"/>
                            <a:cs typeface="Calibri" panose="020F0502020204030204" pitchFamily="34" charset="0"/>
                          </a:rPr>
                        </m:ctrlPr>
                      </m:sSupPr>
                      <m:e>
                        <m:r>
                          <a:rPr lang="en-US" altLang="ko-KR" sz="1400" b="0" i="1" smtClean="0">
                            <a:solidFill>
                              <a:schemeClr val="bg2"/>
                            </a:solidFill>
                            <a:latin typeface="Cambria Math" panose="02040503050406030204" pitchFamily="18" charset="0"/>
                            <a:ea typeface="굴림" panose="020B0600000101010101" pitchFamily="50" charset="-127"/>
                            <a:cs typeface="Calibri" panose="020F0502020204030204" pitchFamily="34" charset="0"/>
                          </a:rPr>
                          <m:t>𝐺𝑒𝑉</m:t>
                        </m:r>
                      </m:e>
                      <m:sup>
                        <m:r>
                          <a:rPr lang="en-US" altLang="ko-KR" sz="1400" b="0" i="1" smtClean="0">
                            <a:solidFill>
                              <a:schemeClr val="bg2"/>
                            </a:solidFill>
                            <a:latin typeface="Cambria Math" panose="02040503050406030204" pitchFamily="18" charset="0"/>
                            <a:ea typeface="굴림" panose="020B0600000101010101" pitchFamily="50" charset="-127"/>
                            <a:cs typeface="Calibri" panose="020F0502020204030204" pitchFamily="34" charset="0"/>
                          </a:rPr>
                          <m:t>2</m:t>
                        </m:r>
                      </m:sup>
                    </m:sSup>
                  </m:oMath>
                </a14:m>
                <a:r>
                  <a:rPr lang="en-US" altLang="ko-KR" sz="1400" i="1" dirty="0" smtClean="0">
                    <a:solidFill>
                      <a:schemeClr val="bg2"/>
                    </a:solidFill>
                    <a:latin typeface="Calibri" panose="020F0502020204030204" pitchFamily="34" charset="0"/>
                    <a:ea typeface="굴림" panose="020B0600000101010101" pitchFamily="50" charset="-127"/>
                    <a:cs typeface="Calibri" panose="020F0502020204030204" pitchFamily="34" charset="0"/>
                  </a:rPr>
                  <a:t> </a:t>
                </a:r>
                <a:endParaRPr lang="en-US" altLang="ko-KR" sz="1400" i="1" dirty="0">
                  <a:solidFill>
                    <a:schemeClr val="bg2"/>
                  </a:solidFill>
                  <a:latin typeface="Calibri" panose="020F0502020204030204" pitchFamily="34" charset="0"/>
                  <a:ea typeface="굴림" panose="020B0600000101010101" pitchFamily="50" charset="-127"/>
                  <a:cs typeface="Calibri" panose="020F0502020204030204" pitchFamily="34" charset="0"/>
                </a:endParaRPr>
              </a:p>
            </p:txBody>
          </p:sp>
        </mc:Choice>
        <mc:Fallback xmlns="">
          <p:sp>
            <p:nvSpPr>
              <p:cNvPr id="16" name="Text Box 43"/>
              <p:cNvSpPr txBox="1">
                <a:spLocks noRot="1" noChangeAspect="1" noMove="1" noResize="1" noEditPoints="1" noAdjustHandles="1" noChangeArrowheads="1" noChangeShapeType="1" noTextEdit="1"/>
              </p:cNvSpPr>
              <p:nvPr/>
            </p:nvSpPr>
            <p:spPr bwMode="auto">
              <a:xfrm>
                <a:off x="5298638" y="5825364"/>
                <a:ext cx="2733738" cy="541623"/>
              </a:xfrm>
              <a:prstGeom prst="rect">
                <a:avLst/>
              </a:prstGeom>
              <a:blipFill>
                <a:blip r:embed="rId11"/>
                <a:stretch>
                  <a:fillRect l="-668" t="-2273" b="-909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p:spTree>
    <p:extLst>
      <p:ext uri="{BB962C8B-B14F-4D97-AF65-F5344CB8AC3E}">
        <p14:creationId xmlns:p14="http://schemas.microsoft.com/office/powerpoint/2010/main" val="622794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8317345" cy="484909"/>
          </a:xfrm>
        </p:spPr>
        <p:txBody>
          <a:bodyPr/>
          <a:lstStyle/>
          <a:p>
            <a:r>
              <a:rPr lang="en-US" altLang="ko-KR" dirty="0" smtClean="0">
                <a:latin typeface="Calibri" panose="020F0502020204030204" pitchFamily="34" charset="0"/>
                <a:cs typeface="Calibri" panose="020F0502020204030204" pitchFamily="34" charset="0"/>
              </a:rPr>
              <a:t>     </a:t>
            </a:r>
            <a:r>
              <a:rPr lang="en-US" altLang="ko-KR" sz="3600" dirty="0" smtClean="0">
                <a:latin typeface="Calibri" panose="020F0502020204030204" pitchFamily="34" charset="0"/>
                <a:cs typeface="Calibri" panose="020F0502020204030204" pitchFamily="34" charset="0"/>
              </a:rPr>
              <a:t> Parton dynamics and Regge model   </a:t>
            </a:r>
            <a:endParaRPr lang="ko-KR" altLang="en-US" sz="36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172182"/>
                <a:ext cx="8273473" cy="5480637"/>
              </a:xfrm>
            </p:spPr>
            <p:txBody>
              <a:bodyPr/>
              <a:lstStyle/>
              <a:p>
                <a:r>
                  <a:rPr lang="en-US" altLang="ko-KR" sz="1600" dirty="0" smtClean="0"/>
                  <a:t> </a:t>
                </a:r>
                <a:r>
                  <a:rPr lang="en-US" altLang="ko-KR" sz="2000" dirty="0" smtClean="0">
                    <a:solidFill>
                      <a:srgbClr val="FF0000"/>
                    </a:solidFill>
                    <a:latin typeface="Calibri" panose="020F0502020204030204" pitchFamily="34" charset="0"/>
                    <a:cs typeface="Calibri" panose="020F0502020204030204" pitchFamily="34" charset="0"/>
                  </a:rPr>
                  <a:t>GPD </a:t>
                </a:r>
                <a:r>
                  <a:rPr lang="en-US" altLang="ko-KR" sz="2000" dirty="0">
                    <a:solidFill>
                      <a:srgbClr val="FF0000"/>
                    </a:solidFill>
                    <a:latin typeface="Calibri" panose="020F0502020204030204" pitchFamily="34" charset="0"/>
                    <a:cs typeface="Calibri" panose="020F0502020204030204" pitchFamily="34" charset="0"/>
                  </a:rPr>
                  <a:t>/</a:t>
                </a:r>
                <a:r>
                  <a:rPr lang="en-US" altLang="ko-KR" sz="2000" dirty="0" smtClean="0">
                    <a:solidFill>
                      <a:srgbClr val="FF0000"/>
                    </a:solidFill>
                    <a:latin typeface="Calibri" panose="020F0502020204030204" pitchFamily="34" charset="0"/>
                    <a:cs typeface="Calibri" panose="020F0502020204030204" pitchFamily="34" charset="0"/>
                  </a:rPr>
                  <a:t>TDA </a:t>
                </a:r>
                <a:r>
                  <a:rPr lang="en-US" altLang="ko-KR" sz="2000" dirty="0" smtClean="0">
                    <a:latin typeface="Calibri" panose="020F0502020204030204" pitchFamily="34" charset="0"/>
                    <a:cs typeface="Calibri" panose="020F0502020204030204" pitchFamily="34" charset="0"/>
                  </a:rPr>
                  <a:t> </a:t>
                </a:r>
                <a:r>
                  <a:rPr lang="en-US" altLang="ko-KR" sz="2000" dirty="0">
                    <a:latin typeface="Calibri" panose="020F0502020204030204" pitchFamily="34" charset="0"/>
                    <a:cs typeface="Calibri" panose="020F0502020204030204" pitchFamily="34" charset="0"/>
                  </a:rPr>
                  <a:t>3D </a:t>
                </a:r>
                <a:r>
                  <a:rPr lang="en-US" altLang="ko-KR" sz="2000" dirty="0" smtClean="0">
                    <a:latin typeface="Calibri" panose="020F0502020204030204" pitchFamily="34" charset="0"/>
                    <a:cs typeface="Calibri" panose="020F0502020204030204" pitchFamily="34" charset="0"/>
                  </a:rPr>
                  <a:t>image of the internal </a:t>
                </a:r>
                <a:r>
                  <a:rPr lang="en-US" altLang="ko-KR" sz="2000" dirty="0">
                    <a:latin typeface="Calibri" panose="020F0502020204030204" pitchFamily="34" charset="0"/>
                    <a:cs typeface="Calibri" panose="020F0502020204030204" pitchFamily="34" charset="0"/>
                  </a:rPr>
                  <a:t>structure of </a:t>
                </a:r>
                <a:r>
                  <a:rPr lang="en-US" altLang="ko-KR" sz="2000" dirty="0" smtClean="0">
                    <a:latin typeface="Calibri" panose="020F0502020204030204" pitchFamily="34" charset="0"/>
                    <a:cs typeface="Calibri" panose="020F0502020204030204" pitchFamily="34" charset="0"/>
                  </a:rPr>
                  <a:t>hadrons; Distribution of parton with longitudinal momentum fraction </a:t>
                </a: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𝑥</m:t>
                    </m:r>
                  </m:oMath>
                </a14:m>
                <a:r>
                  <a:rPr lang="en-US" altLang="ko-KR" sz="2000" dirty="0" smtClean="0">
                    <a:latin typeface="Calibri" panose="020F0502020204030204" pitchFamily="34" charset="0"/>
                    <a:cs typeface="Calibri" panose="020F0502020204030204" pitchFamily="34" charset="0"/>
                  </a:rPr>
                  <a:t> and transverse position </a:t>
                </a: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𝑏</m:t>
                    </m:r>
                  </m:oMath>
                </a14:m>
                <a:endParaRPr lang="en-US" altLang="ko-KR" sz="2000" i="1" dirty="0">
                  <a:latin typeface="Calibri" panose="020F0502020204030204" pitchFamily="34" charset="0"/>
                  <a:cs typeface="Calibri" panose="020F0502020204030204" pitchFamily="34" charset="0"/>
                </a:endParaRPr>
              </a:p>
              <a:p>
                <a:endParaRPr lang="en-US" altLang="ko-KR" sz="2000" dirty="0">
                  <a:latin typeface="Calibri" panose="020F0502020204030204" pitchFamily="34" charset="0"/>
                  <a:cs typeface="Calibri" panose="020F0502020204030204" pitchFamily="34" charset="0"/>
                </a:endParaRPr>
              </a:p>
              <a:p>
                <a:r>
                  <a:rPr lang="en-US" altLang="ko-KR" sz="2000" dirty="0" smtClean="0">
                    <a:latin typeface="Calibri" panose="020F0502020204030204" pitchFamily="34" charset="0"/>
                    <a:cs typeface="Calibri" panose="020F0502020204030204" pitchFamily="34" charset="0"/>
                  </a:rPr>
                  <a:t> </a:t>
                </a:r>
                <a:r>
                  <a:rPr lang="en-US" altLang="ko-KR" sz="2000" dirty="0">
                    <a:solidFill>
                      <a:srgbClr val="FF0000"/>
                    </a:solidFill>
                    <a:latin typeface="Calibri" panose="020F0502020204030204" pitchFamily="34" charset="0"/>
                    <a:cs typeface="Calibri" panose="020F0502020204030204" pitchFamily="34" charset="0"/>
                  </a:rPr>
                  <a:t>Universality of PDF</a:t>
                </a:r>
                <a:r>
                  <a:rPr lang="en-US" altLang="ko-KR" sz="2000" dirty="0">
                    <a:latin typeface="Calibri" panose="020F0502020204030204" pitchFamily="34" charset="0"/>
                    <a:cs typeface="Calibri" panose="020F0502020204030204" pitchFamily="34" charset="0"/>
                  </a:rPr>
                  <a:t> for non-</a:t>
                </a:r>
                <a:r>
                  <a:rPr lang="en-US" altLang="ko-KR" sz="2000" dirty="0" err="1">
                    <a:latin typeface="Calibri" panose="020F0502020204030204" pitchFamily="34" charset="0"/>
                    <a:cs typeface="Calibri" panose="020F0502020204030204" pitchFamily="34" charset="0"/>
                  </a:rPr>
                  <a:t>pQCD</a:t>
                </a:r>
                <a:r>
                  <a:rPr lang="en-US" altLang="ko-KR" sz="2000" dirty="0">
                    <a:latin typeface="Calibri" panose="020F0502020204030204" pitchFamily="34" charset="0"/>
                    <a:cs typeface="Calibri" panose="020F0502020204030204" pitchFamily="34" charset="0"/>
                  </a:rPr>
                  <a:t> </a:t>
                </a:r>
                <a:r>
                  <a:rPr lang="en-US" altLang="ko-KR" sz="2000" dirty="0" smtClean="0">
                    <a:latin typeface="Calibri" panose="020F0502020204030204" pitchFamily="34" charset="0"/>
                    <a:cs typeface="Calibri" panose="020F0502020204030204" pitchFamily="34" charset="0"/>
                  </a:rPr>
                  <a:t>dynamics; a general way to describe/predict </a:t>
                </a:r>
                <a:r>
                  <a:rPr lang="en-US" altLang="ko-KR" sz="2000" dirty="0">
                    <a:latin typeface="Calibri" panose="020F0502020204030204" pitchFamily="34" charset="0"/>
                    <a:cs typeface="Calibri" panose="020F0502020204030204" pitchFamily="34" charset="0"/>
                  </a:rPr>
                  <a:t>hadron reactions at high energies and large </a:t>
                </a:r>
                <a:r>
                  <a:rPr lang="en-US" altLang="ko-KR" sz="2000" dirty="0" smtClean="0">
                    <a:latin typeface="Calibri" panose="020F0502020204030204" pitchFamily="34" charset="0"/>
                    <a:cs typeface="Calibri" panose="020F0502020204030204" pitchFamily="34" charset="0"/>
                  </a:rPr>
                  <a:t>angles. </a:t>
                </a:r>
                <a:endParaRPr lang="ko-KR" alt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altLang="ko-KR" sz="2000" dirty="0" smtClean="0">
                  <a:latin typeface="Calibri" panose="020F0502020204030204" pitchFamily="34" charset="0"/>
                  <a:cs typeface="Calibri" panose="020F0502020204030204" pitchFamily="34" charset="0"/>
                </a:endParaRPr>
              </a:p>
              <a:p>
                <a:r>
                  <a:rPr lang="en-US" altLang="ko-KR" sz="2000" dirty="0" smtClean="0">
                    <a:latin typeface="Calibri" panose="020F0502020204030204" pitchFamily="34" charset="0"/>
                    <a:cs typeface="Calibri" panose="020F0502020204030204" pitchFamily="34" charset="0"/>
                  </a:rPr>
                  <a:t>VGL Regge model; poor </a:t>
                </a:r>
                <a14:m>
                  <m:oMath xmlns:m="http://schemas.openxmlformats.org/officeDocument/2006/math">
                    <m:sSub>
                      <m:sSubPr>
                        <m:ctrlPr>
                          <a:rPr lang="en-US" altLang="ko-KR" sz="2000" i="1">
                            <a:latin typeface="Cambria Math" panose="02040503050406030204" pitchFamily="18" charset="0"/>
                            <a:cs typeface="Calibri" panose="020F0502020204030204" pitchFamily="34" charset="0"/>
                          </a:rPr>
                        </m:ctrlPr>
                      </m:sSubPr>
                      <m:e>
                        <m:r>
                          <a:rPr lang="ko-KR" altLang="en-US" sz="2000" i="1">
                            <a:latin typeface="Cambria Math" panose="02040503050406030204" pitchFamily="18" charset="0"/>
                            <a:cs typeface="Calibri" panose="020F0502020204030204" pitchFamily="34" charset="0"/>
                          </a:rPr>
                          <m:t>𝜎</m:t>
                        </m:r>
                      </m:e>
                      <m:sub>
                        <m:r>
                          <a:rPr lang="en-US" altLang="ko-KR" sz="2000" b="0" i="1" smtClean="0">
                            <a:latin typeface="Cambria Math" panose="02040503050406030204" pitchFamily="18" charset="0"/>
                            <a:cs typeface="Calibri" panose="020F0502020204030204" pitchFamily="34" charset="0"/>
                          </a:rPr>
                          <m:t>𝑇</m:t>
                        </m:r>
                      </m:sub>
                    </m:sSub>
                  </m:oMath>
                </a14:m>
                <a:r>
                  <a:rPr lang="en-US" altLang="ko-KR" sz="2000" dirty="0" smtClean="0">
                    <a:latin typeface="Calibri" panose="020F0502020204030204" pitchFamily="34" charset="0"/>
                    <a:cs typeface="Calibri" panose="020F0502020204030204" pitchFamily="34" charset="0"/>
                  </a:rPr>
                  <a:t>, </a:t>
                </a:r>
                <a:r>
                  <a:rPr lang="en-US" altLang="ko-KR" sz="2000" dirty="0">
                    <a:latin typeface="Calibri" panose="020F0502020204030204" pitchFamily="34" charset="0"/>
                    <a:cs typeface="Calibri" panose="020F0502020204030204" pitchFamily="34" charset="0"/>
                  </a:rPr>
                  <a:t>VGG </a:t>
                </a:r>
                <a:r>
                  <a:rPr lang="en-US" altLang="ko-KR" sz="2000" dirty="0" smtClean="0">
                    <a:latin typeface="Calibri" panose="020F0502020204030204" pitchFamily="34" charset="0"/>
                    <a:cs typeface="Calibri" panose="020F0502020204030204" pitchFamily="34" charset="0"/>
                  </a:rPr>
                  <a:t>GPD; </a:t>
                </a:r>
                <a:r>
                  <a:rPr lang="en-US" altLang="ko-KR" sz="2000" dirty="0">
                    <a:latin typeface="Calibri" panose="020F0502020204030204" pitchFamily="34" charset="0"/>
                    <a:cs typeface="Calibri" panose="020F0502020204030204" pitchFamily="34" charset="0"/>
                  </a:rPr>
                  <a:t>limited to </a:t>
                </a:r>
                <a14:m>
                  <m:oMath xmlns:m="http://schemas.openxmlformats.org/officeDocument/2006/math">
                    <m:sSub>
                      <m:sSubPr>
                        <m:ctrlPr>
                          <a:rPr lang="en-US" altLang="ko-KR" sz="2000" i="1">
                            <a:latin typeface="Cambria Math" panose="02040503050406030204" pitchFamily="18" charset="0"/>
                            <a:cs typeface="Calibri" panose="020F0502020204030204" pitchFamily="34" charset="0"/>
                          </a:rPr>
                        </m:ctrlPr>
                      </m:sSubPr>
                      <m:e>
                        <m:r>
                          <a:rPr lang="ko-KR" altLang="en-US" sz="2000" i="1">
                            <a:latin typeface="Cambria Math" panose="02040503050406030204" pitchFamily="18" charset="0"/>
                            <a:cs typeface="Calibri" panose="020F0502020204030204" pitchFamily="34" charset="0"/>
                          </a:rPr>
                          <m:t>𝜎</m:t>
                        </m:r>
                      </m:e>
                      <m:sub>
                        <m:r>
                          <a:rPr lang="en-US" altLang="ko-KR" sz="2000" i="1">
                            <a:latin typeface="Cambria Math" panose="02040503050406030204" pitchFamily="18" charset="0"/>
                            <a:cs typeface="Calibri" panose="020F0502020204030204" pitchFamily="34" charset="0"/>
                          </a:rPr>
                          <m:t>𝐿</m:t>
                        </m:r>
                      </m:sub>
                    </m:sSub>
                  </m:oMath>
                </a14:m>
                <a:r>
                  <a:rPr lang="en-US" altLang="ko-KR" sz="2000" dirty="0">
                    <a:latin typeface="Calibri" panose="020F0502020204030204" pitchFamily="34" charset="0"/>
                    <a:cs typeface="Calibri" panose="020F0502020204030204" pitchFamily="34" charset="0"/>
                  </a:rPr>
                  <a:t>, </a:t>
                </a:r>
                <a:r>
                  <a:rPr lang="en-US" altLang="ko-KR" sz="2000" dirty="0" smtClean="0">
                    <a:solidFill>
                      <a:srgbClr val="00B050"/>
                    </a:solidFill>
                    <a:latin typeface="Calibri" panose="020F0502020204030204" pitchFamily="34" charset="0"/>
                    <a:cs typeface="Calibri" panose="020F0502020204030204" pitchFamily="34" charset="0"/>
                  </a:rPr>
                  <a:t>JML Regge model; large </a:t>
                </a:r>
                <a14:m>
                  <m:oMath xmlns:m="http://schemas.openxmlformats.org/officeDocument/2006/math">
                    <m:r>
                      <a:rPr lang="en-US" altLang="ko-KR" sz="2000" i="1" dirty="0" smtClean="0">
                        <a:solidFill>
                          <a:srgbClr val="00B050"/>
                        </a:solidFill>
                        <a:latin typeface="Cambria Math" panose="02040503050406030204" pitchFamily="18" charset="0"/>
                        <a:cs typeface="Calibri" panose="020F0502020204030204" pitchFamily="34" charset="0"/>
                      </a:rPr>
                      <m:t>𝑢</m:t>
                    </m:r>
                  </m:oMath>
                </a14:m>
                <a:r>
                  <a:rPr lang="en-US" altLang="ko-KR" sz="2000" dirty="0" smtClean="0">
                    <a:solidFill>
                      <a:srgbClr val="00B050"/>
                    </a:solidFill>
                    <a:latin typeface="Calibri" panose="020F0502020204030204" pitchFamily="34" charset="0"/>
                    <a:cs typeface="Calibri" panose="020F0502020204030204" pitchFamily="34" charset="0"/>
                  </a:rPr>
                  <a:t>-</a:t>
                </a:r>
                <a:r>
                  <a:rPr lang="en-US" altLang="ko-KR" sz="2000" dirty="0" err="1" smtClean="0">
                    <a:solidFill>
                      <a:srgbClr val="00B050"/>
                    </a:solidFill>
                    <a:latin typeface="Calibri" panose="020F0502020204030204" pitchFamily="34" charset="0"/>
                    <a:cs typeface="Calibri" panose="020F0502020204030204" pitchFamily="34" charset="0"/>
                  </a:rPr>
                  <a:t>ch</a:t>
                </a:r>
                <a:r>
                  <a:rPr lang="en-US" altLang="ko-KR" sz="2000" dirty="0" smtClean="0">
                    <a:solidFill>
                      <a:srgbClr val="00B050"/>
                    </a:solidFill>
                    <a:latin typeface="Calibri" panose="020F0502020204030204" pitchFamily="34" charset="0"/>
                    <a:cs typeface="Calibri" panose="020F0502020204030204" pitchFamily="34" charset="0"/>
                  </a:rPr>
                  <a:t> cuts</a:t>
                </a:r>
                <a:r>
                  <a:rPr lang="en-US" altLang="ko-KR" sz="2000" dirty="0" smtClean="0">
                    <a:latin typeface="Calibri" panose="020F0502020204030204" pitchFamily="34" charset="0"/>
                    <a:cs typeface="Calibri" panose="020F0502020204030204" pitchFamily="34" charset="0"/>
                  </a:rPr>
                  <a:t>, TDA by PSS; close to exp. data</a:t>
                </a:r>
              </a:p>
              <a:p>
                <a:endParaRPr lang="en-US" altLang="ko-KR" sz="2000" dirty="0" smtClean="0">
                  <a:solidFill>
                    <a:srgbClr val="FF0000"/>
                  </a:solidFill>
                  <a:latin typeface="Calibri" panose="020F0502020204030204" pitchFamily="34" charset="0"/>
                  <a:cs typeface="Calibri" panose="020F0502020204030204" pitchFamily="34" charset="0"/>
                </a:endParaRPr>
              </a:p>
              <a:p>
                <a:r>
                  <a:rPr lang="en-US" altLang="ko-KR" sz="2000" dirty="0" smtClean="0">
                    <a:solidFill>
                      <a:srgbClr val="FF0000"/>
                    </a:solidFill>
                    <a:latin typeface="Calibri" panose="020F0502020204030204" pitchFamily="34" charset="0"/>
                    <a:cs typeface="Calibri" panose="020F0502020204030204" pitchFamily="34" charset="0"/>
                  </a:rPr>
                  <a:t>Applicability</a:t>
                </a:r>
                <a:r>
                  <a:rPr lang="en-US" altLang="ko-KR" sz="2000" dirty="0" smtClean="0">
                    <a:latin typeface="Calibri" panose="020F0502020204030204" pitchFamily="34" charset="0"/>
                    <a:cs typeface="Calibri" panose="020F0502020204030204" pitchFamily="34" charset="0"/>
                  </a:rPr>
                  <a:t> </a:t>
                </a:r>
                <a:r>
                  <a:rPr lang="en-US" altLang="ko-KR" sz="2000" dirty="0" smtClean="0">
                    <a:solidFill>
                      <a:srgbClr val="FF0000"/>
                    </a:solidFill>
                    <a:latin typeface="Calibri" panose="020F0502020204030204" pitchFamily="34" charset="0"/>
                    <a:cs typeface="Calibri" panose="020F0502020204030204" pitchFamily="34" charset="0"/>
                  </a:rPr>
                  <a:t>of Reggeon exch </a:t>
                </a:r>
                <a:r>
                  <a:rPr lang="en-US" altLang="ko-KR" sz="2000" dirty="0" smtClean="0">
                    <a:latin typeface="Calibri" panose="020F0502020204030204" pitchFamily="34" charset="0"/>
                    <a:cs typeface="Calibri" panose="020F0502020204030204" pitchFamily="34" charset="0"/>
                  </a:rPr>
                  <a:t>with </a:t>
                </a:r>
                <a:r>
                  <a:rPr lang="en-US" altLang="ko-KR" sz="2000" dirty="0" smtClean="0">
                    <a:solidFill>
                      <a:schemeClr val="bg2">
                        <a:lumMod val="60000"/>
                        <a:lumOff val="40000"/>
                      </a:schemeClr>
                    </a:solidFill>
                    <a:latin typeface="Calibri" panose="020F0502020204030204" pitchFamily="34" charset="0"/>
                    <a:cs typeface="Calibri" panose="020F0502020204030204" pitchFamily="34" charset="0"/>
                  </a:rPr>
                  <a:t>hadron form factors parameterized by PDF</a:t>
                </a:r>
                <a:r>
                  <a:rPr lang="en-US" altLang="ko-KR" sz="2000" dirty="0" smtClean="0">
                    <a:latin typeface="Calibri" panose="020F0502020204030204" pitchFamily="34" charset="0"/>
                    <a:cs typeface="Calibri" panose="020F0502020204030204" pitchFamily="34" charset="0"/>
                  </a:rPr>
                  <a:t> at high energies and such wide angles. </a:t>
                </a:r>
              </a:p>
              <a:p>
                <a:endParaRPr lang="en-US" altLang="ko-KR" sz="2000" dirty="0">
                  <a:latin typeface="Calibri" panose="020F0502020204030204" pitchFamily="34" charset="0"/>
                  <a:cs typeface="Calibri" panose="020F0502020204030204" pitchFamily="34" charset="0"/>
                </a:endParaRPr>
              </a:p>
              <a:p>
                <a:r>
                  <a:rPr lang="en-US" altLang="ko-KR" sz="2000" dirty="0" smtClean="0">
                    <a:latin typeface="Calibri" panose="020F0502020204030204" pitchFamily="34" charset="0"/>
                    <a:cs typeface="Calibri" panose="020F0502020204030204" pitchFamily="34" charset="0"/>
                  </a:rPr>
                  <a:t>Establish hadron models for data </a:t>
                </a:r>
                <a:r>
                  <a:rPr lang="en-US" altLang="ko-KR" sz="2000" dirty="0">
                    <a:latin typeface="Calibri" panose="020F0502020204030204" pitchFamily="34" charset="0"/>
                    <a:cs typeface="Calibri" panose="020F0502020204030204" pitchFamily="34" charset="0"/>
                  </a:rPr>
                  <a:t>reproduction </a:t>
                </a:r>
                <a:r>
                  <a:rPr lang="en-US" altLang="ko-KR" sz="2000" dirty="0" smtClean="0">
                    <a:latin typeface="Calibri" panose="020F0502020204030204" pitchFamily="34" charset="0"/>
                    <a:cs typeface="Calibri" panose="020F0502020204030204" pitchFamily="34" charset="0"/>
                  </a:rPr>
                  <a:t>in experiments with GPD/TDA implemented. </a:t>
                </a:r>
              </a:p>
              <a:p>
                <a:endParaRPr lang="en-US" altLang="ko-K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172182"/>
                <a:ext cx="8273473" cy="5480637"/>
              </a:xfrm>
              <a:blipFill>
                <a:blip r:embed="rId2"/>
                <a:stretch>
                  <a:fillRect l="-221" t="-556"/>
                </a:stretch>
              </a:blipFill>
            </p:spPr>
            <p:txBody>
              <a:bodyPr/>
              <a:lstStyle/>
              <a:p>
                <a:r>
                  <a:rPr lang="ko-KR" altLang="en-US">
                    <a:noFill/>
                  </a:rPr>
                  <a:t> </a:t>
                </a:r>
              </a:p>
            </p:txBody>
          </p:sp>
        </mc:Fallback>
      </mc:AlternateContent>
      <p:sp>
        <p:nvSpPr>
          <p:cNvPr id="4" name="타원 28"/>
          <p:cNvSpPr/>
          <p:nvPr/>
        </p:nvSpPr>
        <p:spPr>
          <a:xfrm>
            <a:off x="311973" y="2927855"/>
            <a:ext cx="8342499" cy="2401525"/>
          </a:xfrm>
          <a:prstGeom prst="ellipse">
            <a:avLst/>
          </a:prstGeom>
          <a:noFill/>
          <a:ln w="28575">
            <a:solidFill>
              <a:srgbClr val="95E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46023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7590397" cy="502024"/>
          </a:xfrm>
        </p:spPr>
        <p:txBody>
          <a:bodyPr/>
          <a:lstStyle/>
          <a:p>
            <a:r>
              <a:rPr lang="en-US" altLang="ko-KR" dirty="0" smtClean="0"/>
              <a:t>Summary</a:t>
            </a:r>
            <a:endParaRPr lang="ko-KR" altLang="en-US" dirty="0"/>
          </a:p>
        </p:txBody>
      </p:sp>
      <mc:AlternateContent xmlns:mc="http://schemas.openxmlformats.org/markup-compatibility/2006">
        <mc:Choice xmlns:a14="http://schemas.microsoft.com/office/drawing/2010/main" Requires="a14">
          <p:sp>
            <p:nvSpPr>
              <p:cNvPr id="4" name="Text Placeholder 3"/>
              <p:cNvSpPr>
                <a:spLocks noGrp="1"/>
              </p:cNvSpPr>
              <p:nvPr>
                <p:ph type="body" sz="half" idx="2"/>
              </p:nvPr>
            </p:nvSpPr>
            <p:spPr>
              <a:xfrm>
                <a:off x="976882" y="1042351"/>
                <a:ext cx="7031046" cy="5672485"/>
              </a:xfrm>
            </p:spPr>
            <p:txBody>
              <a:bodyPr/>
              <a:lstStyle/>
              <a:p>
                <a:r>
                  <a:rPr lang="en-US" altLang="ko-KR" dirty="0" smtClean="0"/>
                  <a:t>Parton structures are investigated in </a:t>
                </a:r>
                <a14:m>
                  <m:oMath xmlns:m="http://schemas.openxmlformats.org/officeDocument/2006/math">
                    <m:r>
                      <a:rPr lang="ko-KR" altLang="en-US" i="1" smtClean="0">
                        <a:latin typeface="Cambria Math" panose="02040503050406030204" pitchFamily="18" charset="0"/>
                      </a:rPr>
                      <m:t>𝜔</m:t>
                    </m:r>
                  </m:oMath>
                </a14:m>
                <a:r>
                  <a:rPr lang="en-US" altLang="ko-KR" dirty="0" smtClean="0"/>
                  <a:t> photo/electroproduction using the Regge models at forward and backward angles.</a:t>
                </a:r>
              </a:p>
              <a:p>
                <a:endParaRPr lang="en-US" altLang="ko-KR" dirty="0" smtClean="0"/>
              </a:p>
              <a:p>
                <a:pPr marL="285750" indent="-285750">
                  <a:buFont typeface="Wingdings" panose="05000000000000000000" pitchFamily="2" charset="2"/>
                  <a:buChar char="u"/>
                </a:pPr>
                <a:r>
                  <a:rPr lang="en-US" altLang="ko-KR" dirty="0" smtClean="0">
                    <a:solidFill>
                      <a:srgbClr val="00B050"/>
                    </a:solidFill>
                  </a:rPr>
                  <a:t>NINA data </a:t>
                </a:r>
                <a:r>
                  <a:rPr lang="en-US" altLang="ko-KR" dirty="0" smtClean="0"/>
                  <a:t>for backward photoproduction are reproduced, considering reaction amplitude as the sum of nucleon Reggeon and PDF {</a:t>
                </a:r>
                <a14:m>
                  <m:oMath xmlns:m="http://schemas.openxmlformats.org/officeDocument/2006/math">
                    <m:r>
                      <a:rPr lang="en-US" altLang="ko-KR" i="1" dirty="0" smtClean="0">
                        <a:latin typeface="Cambria Math" panose="02040503050406030204" pitchFamily="18" charset="0"/>
                      </a:rPr>
                      <m:t>𝐻</m:t>
                    </m:r>
                  </m:oMath>
                </a14:m>
                <a:r>
                  <a:rPr lang="en-US" altLang="ko-KR" dirty="0" smtClean="0"/>
                  <a:t>, </a:t>
                </a:r>
                <a14:m>
                  <m:oMath xmlns:m="http://schemas.openxmlformats.org/officeDocument/2006/math">
                    <m:r>
                      <a:rPr lang="en-US" altLang="ko-KR" i="1" dirty="0" smtClean="0">
                        <a:latin typeface="Cambria Math" panose="02040503050406030204" pitchFamily="18" charset="0"/>
                      </a:rPr>
                      <m:t>𝐸</m:t>
                    </m:r>
                  </m:oMath>
                </a14:m>
                <a:r>
                  <a:rPr lang="en-US" altLang="ko-KR" dirty="0" smtClean="0"/>
                  <a:t>} to </a:t>
                </a:r>
                <a14:m>
                  <m:oMath xmlns:m="http://schemas.openxmlformats.org/officeDocument/2006/math">
                    <m:r>
                      <a:rPr lang="ko-KR" altLang="en-US" i="1">
                        <a:latin typeface="Cambria Math" panose="02040503050406030204" pitchFamily="18" charset="0"/>
                      </a:rPr>
                      <m:t>𝜔</m:t>
                    </m:r>
                    <m:r>
                      <a:rPr lang="ko-KR" altLang="en-US" i="1">
                        <a:latin typeface="Cambria Math" panose="02040503050406030204" pitchFamily="18" charset="0"/>
                      </a:rPr>
                      <m:t> </m:t>
                    </m:r>
                    <m:r>
                      <a:rPr lang="en-US" altLang="ko-KR" i="1">
                        <a:latin typeface="Cambria Math" panose="02040503050406030204" pitchFamily="18" charset="0"/>
                      </a:rPr>
                      <m:t>𝑁𝑁</m:t>
                    </m:r>
                  </m:oMath>
                </a14:m>
                <a:r>
                  <a:rPr lang="en-US" altLang="ko-KR" dirty="0"/>
                  <a:t> </a:t>
                </a:r>
                <a:r>
                  <a:rPr lang="en-US" altLang="ko-KR" dirty="0" smtClean="0"/>
                  <a:t>isoscalar form </a:t>
                </a:r>
                <a:r>
                  <a:rPr lang="en-US" altLang="ko-KR" dirty="0"/>
                  <a:t>factor</a:t>
                </a:r>
                <a:r>
                  <a:rPr lang="en-US" altLang="ko-KR" dirty="0" smtClean="0"/>
                  <a:t>.  </a:t>
                </a:r>
                <a:endParaRPr lang="en-US" altLang="ko-KR" dirty="0"/>
              </a:p>
              <a:p>
                <a:pPr marL="285750" indent="-285750">
                  <a:buFont typeface="Wingdings" panose="05000000000000000000" pitchFamily="2" charset="2"/>
                  <a:buChar char="u"/>
                </a:pPr>
                <a:r>
                  <a:rPr lang="en-US" altLang="ko-KR" dirty="0" smtClean="0">
                    <a:solidFill>
                      <a:srgbClr val="00B050"/>
                    </a:solidFill>
                  </a:rPr>
                  <a:t>CLAS-6 data </a:t>
                </a:r>
                <a:r>
                  <a:rPr lang="en-US" altLang="ko-KR" dirty="0" smtClean="0"/>
                  <a:t>for forward single </a:t>
                </a:r>
                <a14:m>
                  <m:oMath xmlns:m="http://schemas.openxmlformats.org/officeDocument/2006/math">
                    <m:r>
                      <a:rPr lang="ko-KR" altLang="en-US" i="1" smtClean="0">
                        <a:latin typeface="Cambria Math" panose="02040503050406030204" pitchFamily="18" charset="0"/>
                      </a:rPr>
                      <m:t>𝜋</m:t>
                    </m:r>
                  </m:oMath>
                </a14:m>
                <a:r>
                  <a:rPr lang="en-US" altLang="ko-KR" dirty="0" smtClean="0"/>
                  <a:t> dominance suggests test of GPDs for nucleon axial, or </a:t>
                </a:r>
                <a:r>
                  <a:rPr lang="en-US" altLang="ko-KR" dirty="0" err="1"/>
                  <a:t>p</a:t>
                </a:r>
                <a:r>
                  <a:rPr lang="en-US" altLang="ko-KR" dirty="0" err="1" smtClean="0"/>
                  <a:t>seudoscalar</a:t>
                </a:r>
                <a:r>
                  <a:rPr lang="en-US" altLang="ko-KR" dirty="0" smtClean="0"/>
                  <a:t> </a:t>
                </a:r>
                <a:r>
                  <a:rPr lang="en-US" altLang="ko-KR" dirty="0"/>
                  <a:t>form factor</a:t>
                </a:r>
                <a:r>
                  <a:rPr lang="en-US" altLang="ko-KR" dirty="0" smtClean="0"/>
                  <a:t> {</a:t>
                </a:r>
                <a14:m>
                  <m:oMath xmlns:m="http://schemas.openxmlformats.org/officeDocument/2006/math">
                    <m:acc>
                      <m:accPr>
                        <m:chr m:val="̃"/>
                        <m:ctrlPr>
                          <a:rPr lang="en-US" altLang="ko-KR" i="1" smtClean="0">
                            <a:latin typeface="Cambria Math" panose="02040503050406030204" pitchFamily="18" charset="0"/>
                          </a:rPr>
                        </m:ctrlPr>
                      </m:accPr>
                      <m:e>
                        <m:r>
                          <a:rPr lang="en-US" altLang="ko-KR" b="0" i="1" smtClean="0">
                            <a:latin typeface="Cambria Math" panose="02040503050406030204" pitchFamily="18" charset="0"/>
                          </a:rPr>
                          <m:t>𝐻</m:t>
                        </m:r>
                      </m:e>
                    </m:acc>
                  </m:oMath>
                </a14:m>
                <a:r>
                  <a:rPr lang="en-US" altLang="ko-KR" dirty="0" smtClean="0"/>
                  <a:t>, </a:t>
                </a:r>
                <a14:m>
                  <m:oMath xmlns:m="http://schemas.openxmlformats.org/officeDocument/2006/math">
                    <m:acc>
                      <m:accPr>
                        <m:chr m:val="̃"/>
                        <m:ctrlPr>
                          <a:rPr lang="en-US" altLang="ko-KR" i="1">
                            <a:latin typeface="Cambria Math" panose="02040503050406030204" pitchFamily="18" charset="0"/>
                          </a:rPr>
                        </m:ctrlPr>
                      </m:accPr>
                      <m:e>
                        <m:r>
                          <a:rPr lang="en-US" altLang="ko-KR" b="0" i="1" smtClean="0">
                            <a:latin typeface="Cambria Math" panose="02040503050406030204" pitchFamily="18" charset="0"/>
                          </a:rPr>
                          <m:t>𝐸</m:t>
                        </m:r>
                      </m:e>
                    </m:acc>
                  </m:oMath>
                </a14:m>
                <a:r>
                  <a:rPr lang="en-US" altLang="ko-KR" dirty="0" smtClean="0"/>
                  <a:t>} at higher energies and large </a:t>
                </a:r>
                <a14:m>
                  <m:oMath xmlns:m="http://schemas.openxmlformats.org/officeDocument/2006/math">
                    <m:sSup>
                      <m:sSupPr>
                        <m:ctrlPr>
                          <a:rPr lang="en-US" altLang="ko-KR" i="1" dirty="0" smtClean="0">
                            <a:latin typeface="Cambria Math" panose="02040503050406030204" pitchFamily="18" charset="0"/>
                          </a:rPr>
                        </m:ctrlPr>
                      </m:sSupPr>
                      <m:e>
                        <m:r>
                          <a:rPr lang="en-US" altLang="ko-KR" b="0" i="1" dirty="0" smtClean="0">
                            <a:latin typeface="Cambria Math" panose="02040503050406030204" pitchFamily="18" charset="0"/>
                          </a:rPr>
                          <m:t>𝑄</m:t>
                        </m:r>
                      </m:e>
                      <m:sup>
                        <m:r>
                          <a:rPr lang="en-US" altLang="ko-KR" b="0" i="1" dirty="0" smtClean="0">
                            <a:latin typeface="Cambria Math" panose="02040503050406030204" pitchFamily="18" charset="0"/>
                          </a:rPr>
                          <m:t>2</m:t>
                        </m:r>
                      </m:sup>
                    </m:sSup>
                  </m:oMath>
                </a14:m>
                <a:r>
                  <a:rPr lang="en-US" altLang="ko-KR" dirty="0" smtClean="0"/>
                  <a:t>.  </a:t>
                </a:r>
                <a:r>
                  <a:rPr lang="en-US" altLang="ko-KR" dirty="0" smtClean="0">
                    <a:solidFill>
                      <a:srgbClr val="0070C0"/>
                    </a:solidFill>
                  </a:rPr>
                  <a:t>Cf. single </a:t>
                </a:r>
                <a14:m>
                  <m:oMath xmlns:m="http://schemas.openxmlformats.org/officeDocument/2006/math">
                    <m:r>
                      <a:rPr lang="ko-KR" altLang="en-US" i="1" smtClean="0">
                        <a:solidFill>
                          <a:srgbClr val="0070C0"/>
                        </a:solidFill>
                        <a:latin typeface="Cambria Math" panose="02040503050406030204" pitchFamily="18" charset="0"/>
                      </a:rPr>
                      <m:t>𝜔</m:t>
                    </m:r>
                  </m:oMath>
                </a14:m>
                <a:r>
                  <a:rPr lang="en-US" altLang="ko-KR" dirty="0" smtClean="0">
                    <a:solidFill>
                      <a:srgbClr val="0070C0"/>
                    </a:solidFill>
                  </a:rPr>
                  <a:t>-exch dominance in </a:t>
                </a:r>
                <a14:m>
                  <m:oMath xmlns:m="http://schemas.openxmlformats.org/officeDocument/2006/math">
                    <m:sSup>
                      <m:sSupPr>
                        <m:ctrlPr>
                          <a:rPr lang="en-US" altLang="ko-KR" i="1" smtClean="0">
                            <a:solidFill>
                              <a:srgbClr val="0070C0"/>
                            </a:solidFill>
                            <a:latin typeface="Cambria Math" panose="02040503050406030204" pitchFamily="18" charset="0"/>
                          </a:rPr>
                        </m:ctrlPr>
                      </m:sSupPr>
                      <m:e>
                        <m:r>
                          <a:rPr lang="ko-KR" altLang="en-US" i="1" smtClean="0">
                            <a:solidFill>
                              <a:srgbClr val="0070C0"/>
                            </a:solidFill>
                            <a:latin typeface="Cambria Math" panose="02040503050406030204" pitchFamily="18" charset="0"/>
                          </a:rPr>
                          <m:t>𝛾</m:t>
                        </m:r>
                      </m:e>
                      <m:sup>
                        <m:r>
                          <a:rPr lang="en-US" altLang="ko-KR" b="0" i="1" smtClean="0">
                            <a:solidFill>
                              <a:srgbClr val="0070C0"/>
                            </a:solidFill>
                            <a:latin typeface="Cambria Math" panose="02040503050406030204" pitchFamily="18" charset="0"/>
                          </a:rPr>
                          <m:t>∗</m:t>
                        </m:r>
                      </m:sup>
                    </m:sSup>
                    <m:r>
                      <a:rPr lang="en-US" altLang="ko-KR" b="0" i="1" smtClean="0">
                        <a:solidFill>
                          <a:srgbClr val="0070C0"/>
                        </a:solidFill>
                        <a:latin typeface="Cambria Math" panose="02040503050406030204" pitchFamily="18" charset="0"/>
                      </a:rPr>
                      <m:t>𝑝</m:t>
                    </m:r>
                    <m:r>
                      <a:rPr lang="en-US" altLang="ko-KR" b="0" i="1" smtClean="0">
                        <a:solidFill>
                          <a:srgbClr val="0070C0"/>
                        </a:solidFill>
                        <a:latin typeface="Cambria Math" panose="02040503050406030204" pitchFamily="18" charset="0"/>
                        <a:ea typeface="Cambria Math" panose="02040503050406030204" pitchFamily="18" charset="0"/>
                      </a:rPr>
                      <m:t>→</m:t>
                    </m:r>
                    <m:sSup>
                      <m:sSupPr>
                        <m:ctrlPr>
                          <a:rPr lang="en-US" altLang="ko-KR" b="0" i="1" smtClean="0">
                            <a:solidFill>
                              <a:srgbClr val="0070C0"/>
                            </a:solidFill>
                            <a:latin typeface="Cambria Math" panose="02040503050406030204" pitchFamily="18" charset="0"/>
                            <a:ea typeface="Cambria Math" panose="02040503050406030204" pitchFamily="18" charset="0"/>
                          </a:rPr>
                        </m:ctrlPr>
                      </m:sSupPr>
                      <m:e>
                        <m:r>
                          <a:rPr lang="ko-KR" altLang="en-US" b="0" i="1" smtClean="0">
                            <a:solidFill>
                              <a:srgbClr val="0070C0"/>
                            </a:solidFill>
                            <a:latin typeface="Cambria Math" panose="02040503050406030204" pitchFamily="18" charset="0"/>
                            <a:ea typeface="Cambria Math" panose="02040503050406030204" pitchFamily="18" charset="0"/>
                          </a:rPr>
                          <m:t>𝜋</m:t>
                        </m:r>
                      </m:e>
                      <m:sup>
                        <m:r>
                          <a:rPr lang="en-US" altLang="ko-KR" b="0" i="1" smtClean="0">
                            <a:solidFill>
                              <a:srgbClr val="0070C0"/>
                            </a:solidFill>
                            <a:latin typeface="Cambria Math" panose="02040503050406030204" pitchFamily="18" charset="0"/>
                            <a:ea typeface="Cambria Math" panose="02040503050406030204" pitchFamily="18" charset="0"/>
                          </a:rPr>
                          <m:t>0</m:t>
                        </m:r>
                      </m:sup>
                    </m:sSup>
                    <m:r>
                      <a:rPr lang="en-US" altLang="ko-KR" b="0" i="1" smtClean="0">
                        <a:solidFill>
                          <a:srgbClr val="0070C0"/>
                        </a:solidFill>
                        <a:latin typeface="Cambria Math" panose="02040503050406030204" pitchFamily="18" charset="0"/>
                        <a:ea typeface="Cambria Math" panose="02040503050406030204" pitchFamily="18" charset="0"/>
                      </a:rPr>
                      <m:t>𝑝</m:t>
                    </m:r>
                  </m:oMath>
                </a14:m>
                <a:r>
                  <a:rPr lang="en-US" altLang="ko-KR" dirty="0" smtClean="0">
                    <a:solidFill>
                      <a:srgbClr val="0070C0"/>
                    </a:solidFill>
                  </a:rPr>
                  <a:t> (</a:t>
                </a:r>
                <a14:m>
                  <m:oMath xmlns:m="http://schemas.openxmlformats.org/officeDocument/2006/math">
                    <m:sSub>
                      <m:sSubPr>
                        <m:ctrlPr>
                          <a:rPr lang="en-US" altLang="ko-KR" i="1" dirty="0" smtClean="0">
                            <a:solidFill>
                              <a:srgbClr val="0070C0"/>
                            </a:solidFill>
                            <a:latin typeface="Cambria Math" panose="02040503050406030204" pitchFamily="18" charset="0"/>
                          </a:rPr>
                        </m:ctrlPr>
                      </m:sSubPr>
                      <m:e>
                        <m:r>
                          <a:rPr lang="en-US" altLang="ko-KR" b="0" i="1" dirty="0" smtClean="0">
                            <a:solidFill>
                              <a:srgbClr val="0070C0"/>
                            </a:solidFill>
                            <a:latin typeface="Cambria Math" panose="02040503050406030204" pitchFamily="18" charset="0"/>
                          </a:rPr>
                          <m:t>𝑔</m:t>
                        </m:r>
                      </m:e>
                      <m:sub>
                        <m:r>
                          <a:rPr lang="ko-KR" altLang="en-US" i="1" dirty="0" smtClean="0">
                            <a:solidFill>
                              <a:srgbClr val="0070C0"/>
                            </a:solidFill>
                            <a:latin typeface="Cambria Math" panose="02040503050406030204" pitchFamily="18" charset="0"/>
                          </a:rPr>
                          <m:t>𝛾</m:t>
                        </m:r>
                        <m:r>
                          <a:rPr lang="en-US" altLang="ko-KR" b="0" i="1" dirty="0" smtClean="0">
                            <a:solidFill>
                              <a:srgbClr val="0070C0"/>
                            </a:solidFill>
                            <a:latin typeface="Cambria Math" panose="02040503050406030204" pitchFamily="18" charset="0"/>
                          </a:rPr>
                          <m:t>∗</m:t>
                        </m:r>
                        <m:r>
                          <a:rPr lang="ko-KR" altLang="en-US" i="1" dirty="0" smtClean="0">
                            <a:solidFill>
                              <a:srgbClr val="0070C0"/>
                            </a:solidFill>
                            <a:latin typeface="Cambria Math" panose="02040503050406030204" pitchFamily="18" charset="0"/>
                          </a:rPr>
                          <m:t>𝜋𝜔</m:t>
                        </m:r>
                      </m:sub>
                    </m:sSub>
                    <m:r>
                      <a:rPr lang="en-US" altLang="ko-KR" i="1" dirty="0">
                        <a:solidFill>
                          <a:srgbClr val="0070C0"/>
                        </a:solidFill>
                        <a:latin typeface="Cambria Math" panose="02040503050406030204" pitchFamily="18" charset="0"/>
                        <a:ea typeface="Cambria Math" panose="02040503050406030204" pitchFamily="18" charset="0"/>
                      </a:rPr>
                      <m:t>≈</m:t>
                    </m:r>
                    <m:r>
                      <a:rPr lang="en-US" altLang="ko-KR" b="0" i="1" dirty="0" smtClean="0">
                        <a:solidFill>
                          <a:srgbClr val="0070C0"/>
                        </a:solidFill>
                        <a:latin typeface="Cambria Math" panose="02040503050406030204" pitchFamily="18" charset="0"/>
                      </a:rPr>
                      <m:t>0.7</m:t>
                    </m:r>
                  </m:oMath>
                </a14:m>
                <a:r>
                  <a:rPr lang="en-US" altLang="ko-KR" dirty="0" smtClean="0">
                    <a:solidFill>
                      <a:srgbClr val="0070C0"/>
                    </a:solidFill>
                  </a:rPr>
                  <a:t>, </a:t>
                </a:r>
                <a14:m>
                  <m:oMath xmlns:m="http://schemas.openxmlformats.org/officeDocument/2006/math">
                    <m:sSub>
                      <m:sSubPr>
                        <m:ctrlPr>
                          <a:rPr lang="en-US" altLang="ko-KR" i="1" smtClean="0">
                            <a:solidFill>
                              <a:srgbClr val="0070C0"/>
                            </a:solidFill>
                            <a:latin typeface="Cambria Math" panose="02040503050406030204" pitchFamily="18" charset="0"/>
                          </a:rPr>
                        </m:ctrlPr>
                      </m:sSubPr>
                      <m:e>
                        <m:r>
                          <a:rPr lang="en-US" altLang="ko-KR" b="0" i="1" smtClean="0">
                            <a:solidFill>
                              <a:srgbClr val="0070C0"/>
                            </a:solidFill>
                            <a:latin typeface="Cambria Math" panose="02040503050406030204" pitchFamily="18" charset="0"/>
                          </a:rPr>
                          <m:t>𝑔</m:t>
                        </m:r>
                      </m:e>
                      <m:sub>
                        <m:r>
                          <a:rPr lang="ko-KR" altLang="en-US" i="1" smtClean="0">
                            <a:solidFill>
                              <a:srgbClr val="0070C0"/>
                            </a:solidFill>
                            <a:latin typeface="Cambria Math" panose="02040503050406030204" pitchFamily="18" charset="0"/>
                          </a:rPr>
                          <m:t>𝜔</m:t>
                        </m:r>
                        <m:r>
                          <a:rPr lang="en-US" altLang="ko-KR" b="0" i="1" smtClean="0">
                            <a:solidFill>
                              <a:srgbClr val="0070C0"/>
                            </a:solidFill>
                            <a:latin typeface="Cambria Math" panose="02040503050406030204" pitchFamily="18" charset="0"/>
                          </a:rPr>
                          <m:t>𝑁𝑁</m:t>
                        </m:r>
                      </m:sub>
                    </m:sSub>
                    <m:r>
                      <a:rPr lang="en-US" altLang="ko-KR" b="0" i="1" smtClean="0">
                        <a:solidFill>
                          <a:srgbClr val="0070C0"/>
                        </a:solidFill>
                        <a:latin typeface="Cambria Math" panose="02040503050406030204" pitchFamily="18" charset="0"/>
                      </a:rPr>
                      <m:t>=15~20</m:t>
                    </m:r>
                  </m:oMath>
                </a14:m>
                <a:r>
                  <a:rPr lang="en-US" altLang="ko-KR" dirty="0" smtClean="0">
                    <a:solidFill>
                      <a:srgbClr val="0070C0"/>
                    </a:solidFill>
                  </a:rPr>
                  <a:t>) another candidate </a:t>
                </a:r>
                <a:r>
                  <a:rPr lang="en-US" altLang="ko-KR" dirty="0">
                    <a:solidFill>
                      <a:srgbClr val="0070C0"/>
                    </a:solidFill>
                  </a:rPr>
                  <a:t>for </a:t>
                </a:r>
                <a:r>
                  <a:rPr lang="en-US" altLang="ko-KR" dirty="0" smtClean="0">
                    <a:solidFill>
                      <a:srgbClr val="0070C0"/>
                    </a:solidFill>
                  </a:rPr>
                  <a:t>{</a:t>
                </a:r>
                <a14:m>
                  <m:oMath xmlns:m="http://schemas.openxmlformats.org/officeDocument/2006/math">
                    <m:r>
                      <a:rPr lang="en-US" altLang="ko-KR" i="1" dirty="0" smtClean="0">
                        <a:solidFill>
                          <a:srgbClr val="0070C0"/>
                        </a:solidFill>
                        <a:latin typeface="Cambria Math" panose="02040503050406030204" pitchFamily="18" charset="0"/>
                      </a:rPr>
                      <m:t>𝐻</m:t>
                    </m:r>
                  </m:oMath>
                </a14:m>
                <a:r>
                  <a:rPr lang="en-US" altLang="ko-KR" dirty="0" smtClean="0">
                    <a:solidFill>
                      <a:srgbClr val="0070C0"/>
                    </a:solidFill>
                  </a:rPr>
                  <a:t>,</a:t>
                </a:r>
                <a14:m>
                  <m:oMath xmlns:m="http://schemas.openxmlformats.org/officeDocument/2006/math">
                    <m:r>
                      <a:rPr lang="en-US" altLang="ko-KR" i="1" dirty="0" smtClean="0">
                        <a:solidFill>
                          <a:srgbClr val="0070C0"/>
                        </a:solidFill>
                        <a:latin typeface="Cambria Math" panose="02040503050406030204" pitchFamily="18" charset="0"/>
                      </a:rPr>
                      <m:t>𝐸</m:t>
                    </m:r>
                  </m:oMath>
                </a14:m>
                <a:r>
                  <a:rPr lang="en-US" altLang="ko-KR" dirty="0" smtClean="0">
                    <a:solidFill>
                      <a:srgbClr val="0070C0"/>
                    </a:solidFill>
                  </a:rPr>
                  <a:t>}</a:t>
                </a:r>
                <a:endParaRPr lang="en-US" altLang="ko-KR" dirty="0">
                  <a:solidFill>
                    <a:srgbClr val="0070C0"/>
                  </a:solidFill>
                </a:endParaRPr>
              </a:p>
              <a:p>
                <a:pPr marL="285750" indent="-285750">
                  <a:buFont typeface="Wingdings" panose="05000000000000000000" pitchFamily="2" charset="2"/>
                  <a:buChar char="u"/>
                </a:pPr>
                <a:endParaRPr lang="en-US" altLang="ko-KR" dirty="0" smtClean="0">
                  <a:solidFill>
                    <a:srgbClr val="00B050"/>
                  </a:solidFill>
                </a:endParaRPr>
              </a:p>
              <a:p>
                <a:pPr marL="285750" indent="-285750">
                  <a:buFont typeface="Wingdings" panose="05000000000000000000" pitchFamily="2" charset="2"/>
                  <a:buChar char="u"/>
                </a:pPr>
                <a:r>
                  <a:rPr lang="en-US" altLang="ko-KR" dirty="0" smtClean="0">
                    <a:solidFill>
                      <a:srgbClr val="00B050"/>
                    </a:solidFill>
                  </a:rPr>
                  <a:t>Fpi-2 data </a:t>
                </a:r>
                <a:r>
                  <a:rPr lang="en-US" altLang="ko-KR" dirty="0" smtClean="0"/>
                  <a:t>to confirm TDA for parton </a:t>
                </a:r>
                <a:r>
                  <a:rPr lang="en-US" altLang="ko-KR" dirty="0"/>
                  <a:t>dynamics at backward </a:t>
                </a:r>
                <a:r>
                  <a:rPr lang="en-US" altLang="ko-KR" dirty="0" smtClean="0"/>
                  <a:t>angles; Relatively high backward peaks are </a:t>
                </a:r>
                <a:r>
                  <a:rPr lang="en-US" altLang="ko-KR" dirty="0" smtClean="0"/>
                  <a:t>expected in the </a:t>
                </a:r>
                <a:r>
                  <a:rPr lang="en-US" altLang="ko-KR" smtClean="0"/>
                  <a:t>two reactions </a:t>
                </a:r>
                <a:r>
                  <a:rPr lang="en-US" altLang="ko-KR" dirty="0" smtClean="0"/>
                  <a:t>from large contribution of nucleon exch in the </a:t>
                </a:r>
                <a14:m>
                  <m:oMath xmlns:m="http://schemas.openxmlformats.org/officeDocument/2006/math">
                    <m:r>
                      <a:rPr lang="en-US" altLang="ko-KR" i="1" dirty="0" smtClean="0">
                        <a:latin typeface="Cambria Math" panose="02040503050406030204" pitchFamily="18" charset="0"/>
                      </a:rPr>
                      <m:t>𝑢</m:t>
                    </m:r>
                  </m:oMath>
                </a14:m>
                <a:r>
                  <a:rPr lang="en-US" altLang="ko-KR" dirty="0" smtClean="0"/>
                  <a:t>-</a:t>
                </a:r>
                <a:r>
                  <a:rPr lang="en-US" altLang="ko-KR" dirty="0" err="1" smtClean="0"/>
                  <a:t>ch</a:t>
                </a:r>
                <a:r>
                  <a:rPr lang="en-US" altLang="ko-KR" dirty="0" smtClean="0"/>
                  <a:t> with </a:t>
                </a:r>
                <a14:m>
                  <m:oMath xmlns:m="http://schemas.openxmlformats.org/officeDocument/2006/math">
                    <m:sSub>
                      <m:sSubPr>
                        <m:ctrlPr>
                          <a:rPr lang="en-US" altLang="ko-KR" i="1">
                            <a:solidFill>
                              <a:srgbClr val="0070C0"/>
                            </a:solidFill>
                            <a:latin typeface="Cambria Math" panose="02040503050406030204" pitchFamily="18" charset="0"/>
                          </a:rPr>
                        </m:ctrlPr>
                      </m:sSubPr>
                      <m:e>
                        <m:r>
                          <a:rPr lang="en-US" altLang="ko-KR" i="1">
                            <a:solidFill>
                              <a:srgbClr val="0070C0"/>
                            </a:solidFill>
                            <a:latin typeface="Cambria Math" panose="02040503050406030204" pitchFamily="18" charset="0"/>
                          </a:rPr>
                          <m:t>𝑔</m:t>
                        </m:r>
                      </m:e>
                      <m:sub>
                        <m:r>
                          <a:rPr lang="ko-KR" altLang="en-US" i="1">
                            <a:solidFill>
                              <a:srgbClr val="0070C0"/>
                            </a:solidFill>
                            <a:latin typeface="Cambria Math" panose="02040503050406030204" pitchFamily="18" charset="0"/>
                          </a:rPr>
                          <m:t>𝜔</m:t>
                        </m:r>
                        <m:r>
                          <a:rPr lang="en-US" altLang="ko-KR" i="1">
                            <a:solidFill>
                              <a:srgbClr val="0070C0"/>
                            </a:solidFill>
                            <a:latin typeface="Cambria Math" panose="02040503050406030204" pitchFamily="18" charset="0"/>
                          </a:rPr>
                          <m:t>𝑁𝑁</m:t>
                        </m:r>
                      </m:sub>
                    </m:sSub>
                    <m:r>
                      <a:rPr lang="en-US" altLang="ko-KR" i="1">
                        <a:solidFill>
                          <a:srgbClr val="0070C0"/>
                        </a:solidFill>
                        <a:latin typeface="Cambria Math" panose="02040503050406030204" pitchFamily="18" charset="0"/>
                      </a:rPr>
                      <m:t>=15~20</m:t>
                    </m:r>
                  </m:oMath>
                </a14:m>
                <a:r>
                  <a:rPr lang="en-US" altLang="ko-KR" dirty="0" smtClean="0"/>
                  <a:t> and also </a:t>
                </a:r>
                <a14:m>
                  <m:oMath xmlns:m="http://schemas.openxmlformats.org/officeDocument/2006/math">
                    <m:sSub>
                      <m:sSubPr>
                        <m:ctrlPr>
                          <a:rPr lang="en-US" altLang="ko-KR" i="1" smtClean="0">
                            <a:solidFill>
                              <a:srgbClr val="0070C0"/>
                            </a:solidFill>
                            <a:latin typeface="Cambria Math" panose="02040503050406030204" pitchFamily="18" charset="0"/>
                          </a:rPr>
                        </m:ctrlPr>
                      </m:sSubPr>
                      <m:e>
                        <m:r>
                          <a:rPr lang="en-US" altLang="ko-KR" b="0" i="1" smtClean="0">
                            <a:solidFill>
                              <a:srgbClr val="0070C0"/>
                            </a:solidFill>
                            <a:latin typeface="Cambria Math" panose="02040503050406030204" pitchFamily="18" charset="0"/>
                          </a:rPr>
                          <m:t>𝑔</m:t>
                        </m:r>
                      </m:e>
                      <m:sub>
                        <m:r>
                          <a:rPr lang="ko-KR" altLang="en-US" i="1" smtClean="0">
                            <a:solidFill>
                              <a:srgbClr val="0070C0"/>
                            </a:solidFill>
                            <a:latin typeface="Cambria Math" panose="02040503050406030204" pitchFamily="18" charset="0"/>
                          </a:rPr>
                          <m:t>𝜋</m:t>
                        </m:r>
                        <m:r>
                          <a:rPr lang="en-US" altLang="ko-KR" b="0" i="1" smtClean="0">
                            <a:solidFill>
                              <a:srgbClr val="0070C0"/>
                            </a:solidFill>
                            <a:latin typeface="Cambria Math" panose="02040503050406030204" pitchFamily="18" charset="0"/>
                          </a:rPr>
                          <m:t>𝑁𝑁</m:t>
                        </m:r>
                      </m:sub>
                    </m:sSub>
                    <m:r>
                      <a:rPr lang="en-US" altLang="ko-KR" i="1">
                        <a:solidFill>
                          <a:srgbClr val="0070C0"/>
                        </a:solidFill>
                        <a:latin typeface="Cambria Math" panose="02040503050406030204" pitchFamily="18" charset="0"/>
                      </a:rPr>
                      <m:t>=</m:t>
                    </m:r>
                    <m:r>
                      <a:rPr lang="en-US" altLang="ko-KR" b="0" i="1" smtClean="0">
                        <a:solidFill>
                          <a:srgbClr val="0070C0"/>
                        </a:solidFill>
                        <a:latin typeface="Cambria Math" panose="02040503050406030204" pitchFamily="18" charset="0"/>
                      </a:rPr>
                      <m:t>13.4</m:t>
                    </m:r>
                  </m:oMath>
                </a14:m>
                <a:r>
                  <a:rPr lang="en-US" altLang="ko-KR" dirty="0" smtClean="0"/>
                  <a:t> in </a:t>
                </a:r>
                <a14:m>
                  <m:oMath xmlns:m="http://schemas.openxmlformats.org/officeDocument/2006/math">
                    <m:sSup>
                      <m:sSupPr>
                        <m:ctrlPr>
                          <a:rPr lang="en-US" altLang="ko-KR" i="1">
                            <a:solidFill>
                              <a:srgbClr val="0070C0"/>
                            </a:solidFill>
                            <a:latin typeface="Cambria Math" panose="02040503050406030204" pitchFamily="18" charset="0"/>
                          </a:rPr>
                        </m:ctrlPr>
                      </m:sSupPr>
                      <m:e>
                        <m:r>
                          <a:rPr lang="ko-KR" altLang="en-US" i="1">
                            <a:solidFill>
                              <a:srgbClr val="0070C0"/>
                            </a:solidFill>
                            <a:latin typeface="Cambria Math" panose="02040503050406030204" pitchFamily="18" charset="0"/>
                          </a:rPr>
                          <m:t>𝛾</m:t>
                        </m:r>
                      </m:e>
                      <m:sup>
                        <m:r>
                          <a:rPr lang="en-US" altLang="ko-KR" i="1">
                            <a:solidFill>
                              <a:srgbClr val="0070C0"/>
                            </a:solidFill>
                            <a:latin typeface="Cambria Math" panose="02040503050406030204" pitchFamily="18" charset="0"/>
                          </a:rPr>
                          <m:t>∗</m:t>
                        </m:r>
                      </m:sup>
                    </m:sSup>
                    <m:r>
                      <a:rPr lang="en-US" altLang="ko-KR" i="1">
                        <a:solidFill>
                          <a:srgbClr val="0070C0"/>
                        </a:solidFill>
                        <a:latin typeface="Cambria Math" panose="02040503050406030204" pitchFamily="18" charset="0"/>
                      </a:rPr>
                      <m:t>𝑝</m:t>
                    </m:r>
                    <m:r>
                      <a:rPr lang="en-US" altLang="ko-KR" i="1">
                        <a:solidFill>
                          <a:srgbClr val="0070C0"/>
                        </a:solidFill>
                        <a:latin typeface="Cambria Math" panose="02040503050406030204" pitchFamily="18" charset="0"/>
                        <a:ea typeface="Cambria Math" panose="02040503050406030204" pitchFamily="18" charset="0"/>
                      </a:rPr>
                      <m:t>→</m:t>
                    </m:r>
                    <m:sSup>
                      <m:sSupPr>
                        <m:ctrlPr>
                          <a:rPr lang="en-US" altLang="ko-KR" i="1">
                            <a:solidFill>
                              <a:srgbClr val="0070C0"/>
                            </a:solidFill>
                            <a:latin typeface="Cambria Math" panose="02040503050406030204" pitchFamily="18" charset="0"/>
                            <a:ea typeface="Cambria Math" panose="02040503050406030204" pitchFamily="18" charset="0"/>
                          </a:rPr>
                        </m:ctrlPr>
                      </m:sSupPr>
                      <m:e>
                        <m:r>
                          <a:rPr lang="ko-KR" altLang="en-US" i="1">
                            <a:solidFill>
                              <a:srgbClr val="0070C0"/>
                            </a:solidFill>
                            <a:latin typeface="Cambria Math" panose="02040503050406030204" pitchFamily="18" charset="0"/>
                            <a:ea typeface="Cambria Math" panose="02040503050406030204" pitchFamily="18" charset="0"/>
                          </a:rPr>
                          <m:t>𝜋</m:t>
                        </m:r>
                      </m:e>
                      <m:sup>
                        <m:r>
                          <a:rPr lang="en-US" altLang="ko-KR" i="1">
                            <a:solidFill>
                              <a:srgbClr val="0070C0"/>
                            </a:solidFill>
                            <a:latin typeface="Cambria Math" panose="02040503050406030204" pitchFamily="18" charset="0"/>
                            <a:ea typeface="Cambria Math" panose="02040503050406030204" pitchFamily="18" charset="0"/>
                          </a:rPr>
                          <m:t>0</m:t>
                        </m:r>
                      </m:sup>
                    </m:sSup>
                    <m:r>
                      <a:rPr lang="en-US" altLang="ko-KR" i="1">
                        <a:solidFill>
                          <a:srgbClr val="0070C0"/>
                        </a:solidFill>
                        <a:latin typeface="Cambria Math" panose="02040503050406030204" pitchFamily="18" charset="0"/>
                        <a:ea typeface="Cambria Math" panose="02040503050406030204" pitchFamily="18" charset="0"/>
                      </a:rPr>
                      <m:t>𝑝</m:t>
                    </m:r>
                  </m:oMath>
                </a14:m>
                <a:r>
                  <a:rPr lang="en-US" altLang="ko-KR" dirty="0" smtClean="0"/>
                  <a:t> as well. More data are needed to constrain model dependence and to confirm theory. </a:t>
                </a:r>
              </a:p>
              <a:p>
                <a:r>
                  <a:rPr lang="en-US" altLang="ko-KR" dirty="0" smtClean="0"/>
                  <a:t>  </a:t>
                </a:r>
              </a:p>
              <a:p>
                <a:pPr marL="285750" indent="-285750">
                  <a:buFont typeface="Wingdings" panose="05000000000000000000" pitchFamily="2" charset="2"/>
                  <a:buChar char="u"/>
                </a:pPr>
                <a:r>
                  <a:rPr lang="en-US" altLang="ko-KR" dirty="0">
                    <a:solidFill>
                      <a:schemeClr val="bg2">
                        <a:lumMod val="60000"/>
                        <a:lumOff val="40000"/>
                      </a:schemeClr>
                    </a:solidFill>
                  </a:rPr>
                  <a:t>Regge approach with hadron form factor parameterized by PDF can be a tool </a:t>
                </a:r>
                <a:r>
                  <a:rPr lang="en-US" altLang="ko-KR" dirty="0" smtClean="0">
                    <a:solidFill>
                      <a:schemeClr val="bg2">
                        <a:lumMod val="60000"/>
                        <a:lumOff val="40000"/>
                      </a:schemeClr>
                    </a:solidFill>
                  </a:rPr>
                  <a:t>complementary to GPD/TDA </a:t>
                </a:r>
                <a:r>
                  <a:rPr lang="en-US" altLang="ko-KR" dirty="0" smtClean="0"/>
                  <a:t>to analyze experiments on parton structures at high enough </a:t>
                </a:r>
                <a14:m>
                  <m:oMath xmlns:m="http://schemas.openxmlformats.org/officeDocument/2006/math">
                    <m:r>
                      <a:rPr lang="en-US" altLang="ko-KR" i="1" dirty="0" smtClean="0">
                        <a:latin typeface="Cambria Math" panose="02040503050406030204" pitchFamily="18" charset="0"/>
                      </a:rPr>
                      <m:t>𝑠</m:t>
                    </m:r>
                    <m:r>
                      <a:rPr lang="en-US" altLang="ko-KR" i="1" dirty="0" smtClean="0">
                        <a:latin typeface="Cambria Math" panose="02040503050406030204" pitchFamily="18" charset="0"/>
                      </a:rPr>
                      <m:t> &gt;&gt; |</m:t>
                    </m:r>
                    <m:r>
                      <a:rPr lang="en-US" altLang="ko-KR" i="1" dirty="0" smtClean="0">
                        <a:latin typeface="Cambria Math" panose="02040503050406030204" pitchFamily="18" charset="0"/>
                      </a:rPr>
                      <m:t>𝑡</m:t>
                    </m:r>
                    <m:r>
                      <a:rPr lang="en-US" altLang="ko-KR" i="1" dirty="0" smtClean="0">
                        <a:latin typeface="Cambria Math" panose="02040503050406030204" pitchFamily="18" charset="0"/>
                      </a:rPr>
                      <m:t>| </m:t>
                    </m:r>
                  </m:oMath>
                </a14:m>
                <a:r>
                  <a:rPr lang="en-US" altLang="ko-KR" dirty="0" smtClean="0"/>
                  <a:t>and large </a:t>
                </a:r>
                <a14:m>
                  <m:oMath xmlns:m="http://schemas.openxmlformats.org/officeDocument/2006/math">
                    <m:r>
                      <a:rPr lang="en-US" altLang="ko-KR" i="1" dirty="0" smtClean="0">
                        <a:latin typeface="Cambria Math" panose="02040503050406030204" pitchFamily="18" charset="0"/>
                      </a:rPr>
                      <m:t>−</m:t>
                    </m:r>
                    <m:r>
                      <a:rPr lang="en-US" altLang="ko-KR" i="1" dirty="0" smtClean="0">
                        <a:latin typeface="Cambria Math" panose="02040503050406030204" pitchFamily="18" charset="0"/>
                      </a:rPr>
                      <m:t>𝑡</m:t>
                    </m:r>
                  </m:oMath>
                </a14:m>
                <a:r>
                  <a:rPr lang="en-US" altLang="ko-KR" dirty="0" smtClean="0"/>
                  <a:t> (small </a:t>
                </a:r>
                <a14:m>
                  <m:oMath xmlns:m="http://schemas.openxmlformats.org/officeDocument/2006/math">
                    <m:r>
                      <a:rPr lang="en-US" altLang="ko-KR" i="1" dirty="0" smtClean="0">
                        <a:latin typeface="Cambria Math" panose="02040503050406030204" pitchFamily="18" charset="0"/>
                      </a:rPr>
                      <m:t>−</m:t>
                    </m:r>
                    <m:r>
                      <a:rPr lang="en-US" altLang="ko-KR" i="1" dirty="0" smtClean="0">
                        <a:latin typeface="Cambria Math" panose="02040503050406030204" pitchFamily="18" charset="0"/>
                      </a:rPr>
                      <m:t>𝑢</m:t>
                    </m:r>
                  </m:oMath>
                </a14:m>
                <a:r>
                  <a:rPr lang="en-US" altLang="ko-KR" dirty="0" smtClean="0"/>
                  <a:t>) such as CLAS-12, JPARC, and future EIC. </a:t>
                </a:r>
              </a:p>
            </p:txBody>
          </p:sp>
        </mc:Choice>
        <mc:Fallback>
          <p:sp>
            <p:nvSpPr>
              <p:cNvPr id="4" name="Text Placeholder 3"/>
              <p:cNvSpPr>
                <a:spLocks noGrp="1" noRot="1" noChangeAspect="1" noMove="1" noResize="1" noEditPoints="1" noAdjustHandles="1" noChangeArrowheads="1" noChangeShapeType="1" noTextEdit="1"/>
              </p:cNvSpPr>
              <p:nvPr>
                <p:ph type="body" sz="half" idx="2"/>
              </p:nvPr>
            </p:nvSpPr>
            <p:spPr>
              <a:xfrm>
                <a:off x="976882" y="1042351"/>
                <a:ext cx="7031046" cy="5672485"/>
              </a:xfrm>
              <a:blipFill>
                <a:blip r:embed="rId2"/>
                <a:stretch>
                  <a:fillRect l="-433" t="-322"/>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066864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257" y="2322945"/>
            <a:ext cx="1798926" cy="1362364"/>
          </a:xfrm>
        </p:spPr>
        <p:txBody>
          <a:bodyPr/>
          <a:lstStyle/>
          <a:p>
            <a:r>
              <a:rPr lang="en-US" altLang="ko-KR" dirty="0" smtClean="0"/>
              <a:t>Backup</a:t>
            </a:r>
            <a:endParaRPr lang="ko-KR" altLang="en-US" dirty="0"/>
          </a:p>
        </p:txBody>
      </p:sp>
    </p:spTree>
    <p:extLst>
      <p:ext uri="{BB962C8B-B14F-4D97-AF65-F5344CB8AC3E}">
        <p14:creationId xmlns:p14="http://schemas.microsoft.com/office/powerpoint/2010/main" val="3438539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제목 1"/>
              <p:cNvSpPr>
                <a:spLocks noGrp="1"/>
              </p:cNvSpPr>
              <p:nvPr>
                <p:ph type="title"/>
              </p:nvPr>
            </p:nvSpPr>
            <p:spPr>
              <a:xfrm>
                <a:off x="239582" y="354674"/>
                <a:ext cx="8503472" cy="546332"/>
              </a:xfrm>
            </p:spPr>
            <p:txBody>
              <a:bodyPr/>
              <a:lstStyle/>
              <a:p>
                <a:r>
                  <a:rPr lang="en-US" altLang="ko-KR" sz="3600" dirty="0" smtClean="0">
                    <a:latin typeface="Calibri" panose="020F0502020204030204" pitchFamily="34" charset="0"/>
                    <a:cs typeface="Calibri" panose="020F0502020204030204" pitchFamily="34" charset="0"/>
                  </a:rPr>
                  <a:t>               </a:t>
                </a:r>
                <a:r>
                  <a:rPr lang="en-US" altLang="ko-KR" sz="3200" dirty="0" smtClean="0">
                    <a:latin typeface="Calibri" panose="020F0502020204030204" pitchFamily="34" charset="0"/>
                    <a:cs typeface="Calibri" panose="020F0502020204030204" pitchFamily="34" charset="0"/>
                  </a:rPr>
                  <a:t>Electromagnetic production of </a:t>
                </a:r>
                <a14:m>
                  <m:oMath xmlns:m="http://schemas.openxmlformats.org/officeDocument/2006/math">
                    <m:r>
                      <a:rPr lang="ko-KR" altLang="en-US" sz="3200" i="1">
                        <a:effectLst>
                          <a:outerShdw blurRad="38100" dist="38100" dir="2700000" algn="tl">
                            <a:srgbClr val="C0C0C0"/>
                          </a:outerShdw>
                        </a:effectLst>
                        <a:latin typeface="Cambria Math" panose="02040503050406030204" pitchFamily="18" charset="0"/>
                        <a:ea typeface="굴림" panose="020B0600000101010101" pitchFamily="50" charset="-127"/>
                      </a:rPr>
                      <m:t>𝜔</m:t>
                    </m:r>
                  </m:oMath>
                </a14:m>
                <a:endParaRPr lang="ko-KR" altLang="en-US" sz="3200" dirty="0">
                  <a:latin typeface="Calibri" panose="020F0502020204030204" pitchFamily="34" charset="0"/>
                  <a:cs typeface="Calibri" panose="020F0502020204030204" pitchFamily="34" charset="0"/>
                </a:endParaRPr>
              </a:p>
            </p:txBody>
          </p:sp>
        </mc:Choice>
        <mc:Fallback xmlns="">
          <p:sp>
            <p:nvSpPr>
              <p:cNvPr id="2" name="제목 1"/>
              <p:cNvSpPr>
                <a:spLocks noGrp="1" noRot="1" noChangeAspect="1" noMove="1" noResize="1" noEditPoints="1" noAdjustHandles="1" noChangeArrowheads="1" noChangeShapeType="1" noTextEdit="1"/>
              </p:cNvSpPr>
              <p:nvPr>
                <p:ph type="title"/>
              </p:nvPr>
            </p:nvSpPr>
            <p:spPr>
              <a:xfrm>
                <a:off x="239582" y="354674"/>
                <a:ext cx="8503472" cy="546332"/>
              </a:xfrm>
              <a:blipFill>
                <a:blip r:embed="rId4"/>
                <a:stretch>
                  <a:fillRect t="-14444" b="-42222"/>
                </a:stretch>
              </a:blipFill>
            </p:spPr>
            <p:txBody>
              <a:bodyPr/>
              <a:lstStyle/>
              <a:p>
                <a:r>
                  <a:rPr lang="ko-KR" altLang="en-US">
                    <a:noFill/>
                  </a:rPr>
                  <a:t> </a:t>
                </a:r>
              </a:p>
            </p:txBody>
          </p:sp>
        </mc:Fallback>
      </mc:AlternateContent>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658" y="1455324"/>
            <a:ext cx="3152775" cy="24479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6487" y="1449773"/>
            <a:ext cx="3152775" cy="2447925"/>
          </a:xfrm>
          <a:prstGeom prst="rect">
            <a:avLst/>
          </a:prstGeom>
        </p:spPr>
      </p:pic>
      <p:sp>
        <p:nvSpPr>
          <p:cNvPr id="6" name="제목 1"/>
          <p:cNvSpPr txBox="1">
            <a:spLocks/>
          </p:cNvSpPr>
          <p:nvPr/>
        </p:nvSpPr>
        <p:spPr bwMode="auto">
          <a:xfrm>
            <a:off x="1916126" y="1041182"/>
            <a:ext cx="1152427" cy="29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1400" dirty="0">
                <a:latin typeface="Calibri" panose="020F0502020204030204" pitchFamily="34" charset="0"/>
                <a:cs typeface="Calibri" panose="020F0502020204030204" pitchFamily="34" charset="0"/>
              </a:rPr>
              <a:t>FORWARD</a:t>
            </a:r>
            <a:endParaRPr lang="ko-KR" altLang="en-US" sz="1400" dirty="0">
              <a:latin typeface="Calibri" panose="020F0502020204030204" pitchFamily="34" charset="0"/>
              <a:cs typeface="Calibri" panose="020F0502020204030204" pitchFamily="34" charset="0"/>
            </a:endParaRPr>
          </a:p>
        </p:txBody>
      </p:sp>
      <p:sp>
        <p:nvSpPr>
          <p:cNvPr id="8" name="제목 1"/>
          <p:cNvSpPr txBox="1">
            <a:spLocks/>
          </p:cNvSpPr>
          <p:nvPr/>
        </p:nvSpPr>
        <p:spPr bwMode="auto">
          <a:xfrm>
            <a:off x="5916899" y="1041182"/>
            <a:ext cx="1213697" cy="29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1400" dirty="0">
                <a:latin typeface="Calibri" panose="020F0502020204030204" pitchFamily="34" charset="0"/>
                <a:cs typeface="Calibri" panose="020F0502020204030204" pitchFamily="34" charset="0"/>
              </a:rPr>
              <a:t>BACKWARD</a:t>
            </a:r>
            <a:endParaRPr lang="ko-KR" altLang="en-US" sz="1400" dirty="0">
              <a:latin typeface="Calibri" panose="020F0502020204030204" pitchFamily="34" charset="0"/>
              <a:cs typeface="Calibri" panose="020F0502020204030204" pitchFamily="34" charset="0"/>
            </a:endParaRPr>
          </a:p>
        </p:txBody>
      </p:sp>
      <p:graphicFrame>
        <p:nvGraphicFramePr>
          <p:cNvPr id="9" name="Object 19"/>
          <p:cNvGraphicFramePr>
            <a:graphicFrameLocks noChangeAspect="1"/>
          </p:cNvGraphicFramePr>
          <p:nvPr>
            <p:extLst/>
          </p:nvPr>
        </p:nvGraphicFramePr>
        <p:xfrm>
          <a:off x="902658" y="4747492"/>
          <a:ext cx="2984500" cy="1579562"/>
        </p:xfrm>
        <a:graphic>
          <a:graphicData uri="http://schemas.openxmlformats.org/presentationml/2006/ole">
            <mc:AlternateContent xmlns:mc="http://schemas.openxmlformats.org/markup-compatibility/2006">
              <mc:Choice xmlns:v="urn:schemas-microsoft-com:vml" Requires="v">
                <p:oleObj spid="_x0000_s69704" name="Equation" r:id="rId7" imgW="1218960" imgH="647640" progId="Equation.3">
                  <p:embed/>
                </p:oleObj>
              </mc:Choice>
              <mc:Fallback>
                <p:oleObj name="Equation" r:id="rId7" imgW="1218960" imgH="647640" progId="Equation.3">
                  <p:embed/>
                  <p:pic>
                    <p:nvPicPr>
                      <p:cNvPr id="9" name="Object 19"/>
                      <p:cNvPicPr>
                        <a:picLocks noChangeAspect="1" noChangeArrowheads="1"/>
                      </p:cNvPicPr>
                      <p:nvPr/>
                    </p:nvPicPr>
                    <p:blipFill>
                      <a:blip r:embed="rId8"/>
                      <a:srcRect/>
                      <a:stretch>
                        <a:fillRect/>
                      </a:stretch>
                    </p:blipFill>
                    <p:spPr bwMode="auto">
                      <a:xfrm>
                        <a:off x="902658" y="4747492"/>
                        <a:ext cx="2984500" cy="1579562"/>
                      </a:xfrm>
                      <a:prstGeom prst="rect">
                        <a:avLst/>
                      </a:prstGeom>
                      <a:noFill/>
                      <a:ln>
                        <a:noFill/>
                      </a:ln>
                      <a:effectLst/>
                    </p:spPr>
                  </p:pic>
                </p:oleObj>
              </mc:Fallback>
            </mc:AlternateContent>
          </a:graphicData>
        </a:graphic>
      </p:graphicFrame>
      <p:graphicFrame>
        <p:nvGraphicFramePr>
          <p:cNvPr id="10" name="Object 19"/>
          <p:cNvGraphicFramePr>
            <a:graphicFrameLocks noChangeAspect="1"/>
          </p:cNvGraphicFramePr>
          <p:nvPr>
            <p:extLst/>
          </p:nvPr>
        </p:nvGraphicFramePr>
        <p:xfrm>
          <a:off x="4948518" y="4696350"/>
          <a:ext cx="4227513" cy="1889125"/>
        </p:xfrm>
        <a:graphic>
          <a:graphicData uri="http://schemas.openxmlformats.org/presentationml/2006/ole">
            <mc:AlternateContent xmlns:mc="http://schemas.openxmlformats.org/markup-compatibility/2006">
              <mc:Choice xmlns:v="urn:schemas-microsoft-com:vml" Requires="v">
                <p:oleObj spid="_x0000_s69705" name="Equation" r:id="rId9" imgW="1726920" imgH="774360" progId="Equation.3">
                  <p:embed/>
                </p:oleObj>
              </mc:Choice>
              <mc:Fallback>
                <p:oleObj name="Equation" r:id="rId9" imgW="1726920" imgH="774360" progId="Equation.3">
                  <p:embed/>
                  <p:pic>
                    <p:nvPicPr>
                      <p:cNvPr id="10" name="Object 19"/>
                      <p:cNvPicPr>
                        <a:picLocks noChangeAspect="1" noChangeArrowheads="1"/>
                      </p:cNvPicPr>
                      <p:nvPr/>
                    </p:nvPicPr>
                    <p:blipFill>
                      <a:blip r:embed="rId10"/>
                      <a:srcRect/>
                      <a:stretch>
                        <a:fillRect/>
                      </a:stretch>
                    </p:blipFill>
                    <p:spPr bwMode="auto">
                      <a:xfrm>
                        <a:off x="4948518" y="4696350"/>
                        <a:ext cx="4227513" cy="1889125"/>
                      </a:xfrm>
                      <a:prstGeom prst="rect">
                        <a:avLst/>
                      </a:prstGeom>
                      <a:noFill/>
                      <a:ln>
                        <a:noFill/>
                      </a:ln>
                      <a:effectLst/>
                    </p:spPr>
                  </p:pic>
                </p:oleObj>
              </mc:Fallback>
            </mc:AlternateContent>
          </a:graphicData>
        </a:graphic>
      </p:graphicFrame>
      <p:sp>
        <p:nvSpPr>
          <p:cNvPr id="11" name="Multiply 10"/>
          <p:cNvSpPr/>
          <p:nvPr/>
        </p:nvSpPr>
        <p:spPr bwMode="auto">
          <a:xfrm>
            <a:off x="4491318" y="3406588"/>
            <a:ext cx="914400" cy="914400"/>
          </a:xfrm>
          <a:prstGeom prst="mathMultiply">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1"/>
              </a:solidFill>
              <a:effectLst/>
              <a:latin typeface="Times New Roman" panose="02020603050405020304" pitchFamily="18" charset="0"/>
            </a:endParaRPr>
          </a:p>
        </p:txBody>
      </p:sp>
      <p:sp>
        <p:nvSpPr>
          <p:cNvPr id="13" name="제목 1"/>
          <p:cNvSpPr txBox="1">
            <a:spLocks/>
          </p:cNvSpPr>
          <p:nvPr/>
        </p:nvSpPr>
        <p:spPr bwMode="auto">
          <a:xfrm>
            <a:off x="648557" y="4018197"/>
            <a:ext cx="3363786" cy="39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1400" dirty="0" smtClean="0"/>
              <a:t>          </a:t>
            </a:r>
            <a:r>
              <a:rPr lang="en-US" altLang="ko-KR" sz="1800" dirty="0" smtClean="0"/>
              <a:t>  </a:t>
            </a:r>
            <a:r>
              <a:rPr lang="en-US" altLang="ko-KR" sz="1800" b="1" dirty="0" smtClean="0">
                <a:latin typeface="Calibri" panose="020F0502020204030204" pitchFamily="34" charset="0"/>
                <a:cs typeface="Calibri" panose="020F0502020204030204" pitchFamily="34" charset="0"/>
              </a:rPr>
              <a:t>Nucleon GPD: VGG model</a:t>
            </a:r>
            <a:endParaRPr lang="ko-KR" altLang="en-US" sz="1800" b="1" dirty="0">
              <a:latin typeface="Calibri" panose="020F0502020204030204" pitchFamily="34" charset="0"/>
              <a:cs typeface="Calibri" panose="020F0502020204030204" pitchFamily="34" charset="0"/>
            </a:endParaRPr>
          </a:p>
        </p:txBody>
      </p:sp>
      <p:sp>
        <p:nvSpPr>
          <p:cNvPr id="14" name="제목 1"/>
          <p:cNvSpPr txBox="1">
            <a:spLocks/>
          </p:cNvSpPr>
          <p:nvPr/>
        </p:nvSpPr>
        <p:spPr bwMode="auto">
          <a:xfrm>
            <a:off x="5451561" y="4066702"/>
            <a:ext cx="2583920" cy="25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1800" b="1" dirty="0" smtClean="0">
                <a:latin typeface="Calibri" panose="020F0502020204030204" pitchFamily="34" charset="0"/>
                <a:cs typeface="Calibri" panose="020F0502020204030204" pitchFamily="34" charset="0"/>
              </a:rPr>
              <a:t>Nucleon TDA: PSS</a:t>
            </a:r>
            <a:endParaRPr lang="ko-KR" altLang="en-US" sz="1800" b="1" dirty="0">
              <a:latin typeface="Calibri" panose="020F0502020204030204" pitchFamily="34" charset="0"/>
              <a:cs typeface="Calibri" panose="020F0502020204030204" pitchFamily="34" charset="0"/>
            </a:endParaRPr>
          </a:p>
        </p:txBody>
      </p:sp>
      <p:sp>
        <p:nvSpPr>
          <p:cNvPr id="12" name="제목 1"/>
          <p:cNvSpPr txBox="1">
            <a:spLocks/>
          </p:cNvSpPr>
          <p:nvPr/>
        </p:nvSpPr>
        <p:spPr bwMode="auto">
          <a:xfrm>
            <a:off x="3549282" y="5634280"/>
            <a:ext cx="675752" cy="35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1400" dirty="0" smtClean="0"/>
              <a:t>          </a:t>
            </a:r>
            <a:r>
              <a:rPr lang="en-US" altLang="ko-KR" sz="1800" dirty="0" smtClean="0"/>
              <a:t>  </a:t>
            </a:r>
            <a:r>
              <a:rPr lang="en-US" altLang="ko-KR" sz="2000" dirty="0" smtClean="0">
                <a:solidFill>
                  <a:srgbClr val="FF0000"/>
                </a:solidFill>
                <a:sym typeface="Wingdings" panose="05000000000000000000" pitchFamily="2" charset="2"/>
              </a:rPr>
              <a:t> </a:t>
            </a:r>
            <a:r>
              <a:rPr lang="en-US" altLang="ko-KR" sz="2000" dirty="0" smtClean="0">
                <a:solidFill>
                  <a:srgbClr val="FF0000"/>
                </a:solidFill>
                <a:latin typeface="Calibri" panose="020F0502020204030204" pitchFamily="34" charset="0"/>
                <a:cs typeface="Calibri" panose="020F0502020204030204" pitchFamily="34" charset="0"/>
              </a:rPr>
              <a:t>8</a:t>
            </a:r>
          </a:p>
          <a:p>
            <a:endParaRPr lang="ko-KR" altLang="en-US" sz="2000" dirty="0">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5" name="제목 1"/>
              <p:cNvSpPr txBox="1">
                <a:spLocks/>
              </p:cNvSpPr>
              <p:nvPr/>
            </p:nvSpPr>
            <p:spPr bwMode="auto">
              <a:xfrm>
                <a:off x="7964341" y="5595845"/>
                <a:ext cx="707573" cy="3905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endParaRPr lang="en-US" altLang="ko-KR" sz="1400" dirty="0" smtClean="0"/>
              </a:p>
              <a:p>
                <a:r>
                  <a:rPr lang="en-US" altLang="ko-KR" sz="1400" dirty="0" smtClean="0"/>
                  <a:t> </a:t>
                </a:r>
                <a:r>
                  <a:rPr lang="en-US" altLang="ko-KR" sz="1400" dirty="0" smtClean="0">
                    <a:solidFill>
                      <a:srgbClr val="FF0000"/>
                    </a:solidFill>
                    <a:sym typeface="Wingdings" panose="05000000000000000000" pitchFamily="2" charset="2"/>
                  </a:rPr>
                  <a:t></a:t>
                </a:r>
                <a14:m>
                  <m:oMath xmlns:m="http://schemas.openxmlformats.org/officeDocument/2006/math">
                    <m:r>
                      <a:rPr lang="en-US" altLang="ko-KR" sz="2000" b="0" i="1" smtClean="0">
                        <a:solidFill>
                          <a:srgbClr val="FF0000"/>
                        </a:solidFill>
                        <a:latin typeface="Cambria Math" panose="02040503050406030204" pitchFamily="18" charset="0"/>
                        <a:ea typeface="Cambria Math" panose="02040503050406030204" pitchFamily="18" charset="0"/>
                        <a:cs typeface="Calibri" panose="020F0502020204030204" pitchFamily="34" charset="0"/>
                        <a:sym typeface="Wingdings" panose="05000000000000000000" pitchFamily="2" charset="2"/>
                      </a:rPr>
                      <m:t>24</m:t>
                    </m:r>
                  </m:oMath>
                </a14:m>
                <a:endParaRPr lang="en-US" altLang="ko-KR" sz="2000" dirty="0" smtClean="0">
                  <a:solidFill>
                    <a:srgbClr val="FF0000"/>
                  </a:solidFill>
                  <a:latin typeface="Calibri" panose="020F0502020204030204" pitchFamily="34" charset="0"/>
                  <a:cs typeface="Calibri" panose="020F0502020204030204" pitchFamily="34" charset="0"/>
                </a:endParaRPr>
              </a:p>
              <a:p>
                <a:endParaRPr lang="ko-KR" altLang="en-US" sz="2000" dirty="0">
                  <a:solidFill>
                    <a:srgbClr val="FF0000"/>
                  </a:solidFill>
                  <a:latin typeface="Calibri" panose="020F0502020204030204" pitchFamily="34" charset="0"/>
                  <a:cs typeface="Calibri" panose="020F0502020204030204" pitchFamily="34" charset="0"/>
                </a:endParaRPr>
              </a:p>
            </p:txBody>
          </p:sp>
        </mc:Choice>
        <mc:Fallback xmlns="">
          <p:sp>
            <p:nvSpPr>
              <p:cNvPr id="15" name="제목 1"/>
              <p:cNvSpPr txBox="1">
                <a:spLocks noRot="1" noChangeAspect="1" noMove="1" noResize="1" noEditPoints="1" noAdjustHandles="1" noChangeArrowheads="1" noChangeShapeType="1" noTextEdit="1"/>
              </p:cNvSpPr>
              <p:nvPr/>
            </p:nvSpPr>
            <p:spPr bwMode="auto">
              <a:xfrm>
                <a:off x="7964341" y="5595845"/>
                <a:ext cx="707573" cy="390536"/>
              </a:xfrm>
              <a:prstGeom prst="rect">
                <a:avLst/>
              </a:prstGeom>
              <a:blipFill>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sp>
        <p:nvSpPr>
          <p:cNvPr id="3" name="Rectangle 2"/>
          <p:cNvSpPr/>
          <p:nvPr/>
        </p:nvSpPr>
        <p:spPr>
          <a:xfrm>
            <a:off x="3275381" y="6466615"/>
            <a:ext cx="3119718" cy="369332"/>
          </a:xfrm>
          <a:prstGeom prst="rect">
            <a:avLst/>
          </a:prstGeom>
        </p:spPr>
        <p:txBody>
          <a:bodyPr wrap="square">
            <a:spAutoFit/>
          </a:bodyPr>
          <a:lstStyle/>
          <a:p>
            <a:r>
              <a:rPr lang="en-US" altLang="ko-KR" sz="1800" dirty="0" smtClean="0">
                <a:solidFill>
                  <a:srgbClr val="0070C0"/>
                </a:solidFill>
                <a:latin typeface="Calibri" panose="020F0502020204030204" pitchFamily="34" charset="0"/>
                <a:cs typeface="Calibri" panose="020F0502020204030204" pitchFamily="34" charset="0"/>
              </a:rPr>
              <a:t>     Meson-baryon form factor</a:t>
            </a:r>
            <a:endParaRPr lang="ko-KR" altLang="en-US" sz="1800" dirty="0">
              <a:solidFill>
                <a:srgbClr val="0070C0"/>
              </a:solidFill>
              <a:latin typeface="Calibri" panose="020F0502020204030204" pitchFamily="34" charset="0"/>
              <a:cs typeface="Calibri" panose="020F0502020204030204" pitchFamily="34" charset="0"/>
            </a:endParaRPr>
          </a:p>
        </p:txBody>
      </p:sp>
      <p:sp>
        <p:nvSpPr>
          <p:cNvPr id="7" name="Rectangle 6"/>
          <p:cNvSpPr/>
          <p:nvPr/>
        </p:nvSpPr>
        <p:spPr>
          <a:xfrm>
            <a:off x="1186087" y="4378849"/>
            <a:ext cx="2869346" cy="369332"/>
          </a:xfrm>
          <a:prstGeom prst="rect">
            <a:avLst/>
          </a:prstGeom>
        </p:spPr>
        <p:txBody>
          <a:bodyPr wrap="square">
            <a:spAutoFit/>
          </a:bodyPr>
          <a:lstStyle/>
          <a:p>
            <a:r>
              <a:rPr lang="en-US" altLang="ko-KR" sz="1800" dirty="0">
                <a:latin typeface="Calibri" panose="020F0502020204030204" pitchFamily="34" charset="0"/>
                <a:cs typeface="Calibri" panose="020F0502020204030204" pitchFamily="34" charset="0"/>
              </a:rPr>
              <a:t>Phys. Rev. D 56 (1997) 2982</a:t>
            </a:r>
            <a:endParaRPr lang="ko-KR" altLang="en-US" sz="1800" dirty="0">
              <a:latin typeface="Calibri" panose="020F0502020204030204" pitchFamily="34" charset="0"/>
              <a:cs typeface="Calibri" panose="020F0502020204030204" pitchFamily="34" charset="0"/>
            </a:endParaRPr>
          </a:p>
        </p:txBody>
      </p:sp>
      <p:cxnSp>
        <p:nvCxnSpPr>
          <p:cNvPr id="17" name="Straight Connector 16"/>
          <p:cNvCxnSpPr>
            <a:stCxn id="5" idx="1"/>
          </p:cNvCxnSpPr>
          <p:nvPr/>
        </p:nvCxnSpPr>
        <p:spPr bwMode="auto">
          <a:xfrm>
            <a:off x="4916487" y="2704719"/>
            <a:ext cx="914400" cy="914400"/>
          </a:xfrm>
          <a:prstGeom prst="lin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Title 1"/>
          <p:cNvSpPr txBox="1">
            <a:spLocks/>
          </p:cNvSpPr>
          <p:nvPr/>
        </p:nvSpPr>
        <p:spPr bwMode="auto">
          <a:xfrm>
            <a:off x="1819564" y="2558953"/>
            <a:ext cx="5486400" cy="47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2000" dirty="0" smtClean="0">
                <a:latin typeface="Calibri" panose="020F0502020204030204" pitchFamily="34" charset="0"/>
                <a:cs typeface="Calibri" panose="020F0502020204030204" pitchFamily="34" charset="0"/>
              </a:rPr>
              <a:t>-------------------- QCD factorization ----------------------</a:t>
            </a:r>
            <a:endParaRPr lang="ko-KR" altLang="en-US" sz="3600" dirty="0">
              <a:latin typeface="Calibri" panose="020F0502020204030204" pitchFamily="34" charset="0"/>
              <a:cs typeface="Calibri" panose="020F0502020204030204" pitchFamily="34" charset="0"/>
            </a:endParaRPr>
          </a:p>
        </p:txBody>
      </p:sp>
      <p:sp>
        <p:nvSpPr>
          <p:cNvPr id="19" name="Rectangle 18"/>
          <p:cNvSpPr/>
          <p:nvPr/>
        </p:nvSpPr>
        <p:spPr>
          <a:xfrm>
            <a:off x="5405718" y="4305326"/>
            <a:ext cx="3119718" cy="369332"/>
          </a:xfrm>
          <a:prstGeom prst="rect">
            <a:avLst/>
          </a:prstGeom>
        </p:spPr>
        <p:txBody>
          <a:bodyPr wrap="square">
            <a:spAutoFit/>
          </a:bodyPr>
          <a:lstStyle/>
          <a:p>
            <a:r>
              <a:rPr lang="en-US" altLang="ko-KR" sz="1800" dirty="0">
                <a:solidFill>
                  <a:srgbClr val="000000"/>
                </a:solidFill>
                <a:latin typeface="Calibri" panose="020F0502020204030204" pitchFamily="34" charset="0"/>
                <a:cs typeface="Calibri" panose="020F0502020204030204" pitchFamily="34" charset="0"/>
              </a:rPr>
              <a:t>Phys. Rev. D 91, 094006 (2015)</a:t>
            </a:r>
            <a:endParaRPr lang="ko-KR" altLang="en-US" sz="1800" dirty="0">
              <a:latin typeface="Calibri" panose="020F0502020204030204" pitchFamily="34" charset="0"/>
              <a:cs typeface="Calibri" panose="020F0502020204030204" pitchFamily="34" charset="0"/>
            </a:endParaRPr>
          </a:p>
        </p:txBody>
      </p:sp>
      <p:sp>
        <p:nvSpPr>
          <p:cNvPr id="20" name="Rectangle 19"/>
          <p:cNvSpPr/>
          <p:nvPr/>
        </p:nvSpPr>
        <p:spPr>
          <a:xfrm>
            <a:off x="4046761" y="5588279"/>
            <a:ext cx="729022" cy="369332"/>
          </a:xfrm>
          <a:prstGeom prst="rect">
            <a:avLst/>
          </a:prstGeom>
        </p:spPr>
        <p:txBody>
          <a:bodyPr wrap="square">
            <a:spAutoFit/>
          </a:bodyPr>
          <a:lstStyle/>
          <a:p>
            <a:r>
              <a:rPr lang="en-US" altLang="ko-KR" sz="1800" dirty="0" smtClean="0">
                <a:latin typeface="Calibri" panose="020F0502020204030204" pitchFamily="34" charset="0"/>
                <a:cs typeface="Calibri" panose="020F0502020204030204" pitchFamily="34" charset="0"/>
              </a:rPr>
              <a:t>GPDs</a:t>
            </a:r>
            <a:endParaRPr lang="ko-KR" altLang="en-US" sz="1800" dirty="0">
              <a:latin typeface="Calibri" panose="020F0502020204030204" pitchFamily="34" charset="0"/>
              <a:cs typeface="Calibri" panose="020F0502020204030204" pitchFamily="34" charset="0"/>
            </a:endParaRPr>
          </a:p>
        </p:txBody>
      </p:sp>
      <p:sp>
        <p:nvSpPr>
          <p:cNvPr id="21" name="Rectangle 20"/>
          <p:cNvSpPr/>
          <p:nvPr/>
        </p:nvSpPr>
        <p:spPr>
          <a:xfrm>
            <a:off x="8285415" y="5172819"/>
            <a:ext cx="858585" cy="523220"/>
          </a:xfrm>
          <a:prstGeom prst="rect">
            <a:avLst/>
          </a:prstGeom>
        </p:spPr>
        <p:txBody>
          <a:bodyPr wrap="square">
            <a:spAutoFit/>
          </a:bodyPr>
          <a:lstStyle/>
          <a:p>
            <a:r>
              <a:rPr lang="en-US" altLang="ko-KR" sz="1400" dirty="0" err="1" smtClean="0">
                <a:latin typeface="Calibri" panose="020F0502020204030204" pitchFamily="34" charset="0"/>
                <a:cs typeface="Calibri" panose="020F0502020204030204" pitchFamily="34" charset="0"/>
              </a:rPr>
              <a:t>Indep</a:t>
            </a:r>
            <a:r>
              <a:rPr lang="en-US" altLang="ko-KR" sz="1400" dirty="0" smtClean="0">
                <a:latin typeface="Calibri" panose="020F0502020204030204" pitchFamily="34" charset="0"/>
                <a:cs typeface="Calibri" panose="020F0502020204030204" pitchFamily="34" charset="0"/>
              </a:rPr>
              <a:t> </a:t>
            </a:r>
            <a:r>
              <a:rPr lang="en-US" altLang="ko-KR" sz="1400" dirty="0" err="1" smtClean="0">
                <a:latin typeface="Calibri" panose="020F0502020204030204" pitchFamily="34" charset="0"/>
                <a:cs typeface="Calibri" panose="020F0502020204030204" pitchFamily="34" charset="0"/>
              </a:rPr>
              <a:t>heli.amp</a:t>
            </a:r>
            <a:r>
              <a:rPr lang="en-US" altLang="ko-KR" sz="1400" dirty="0" smtClean="0">
                <a:latin typeface="Calibri" panose="020F0502020204030204" pitchFamily="34" charset="0"/>
                <a:cs typeface="Calibri" panose="020F0502020204030204" pitchFamily="34" charset="0"/>
              </a:rPr>
              <a:t>.</a:t>
            </a:r>
            <a:endParaRPr lang="ko-KR"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4555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446944" y="520672"/>
                <a:ext cx="6163820" cy="461665"/>
              </a:xfrm>
              <a:prstGeom prst="rect">
                <a:avLst/>
              </a:prstGeom>
            </p:spPr>
            <p:txBody>
              <a:bodyPr wrap="square">
                <a:spAutoFit/>
              </a:bodyPr>
              <a:lstStyle/>
              <a:p>
                <a:r>
                  <a:rPr lang="en-US" altLang="ko-KR" sz="2000" dirty="0" smtClean="0"/>
                  <a:t> </a:t>
                </a:r>
                <a:r>
                  <a:rPr lang="en-US" altLang="ko-KR" sz="2400" dirty="0" smtClean="0"/>
                  <a:t>Theory &amp; Experiment for backward  </a:t>
                </a:r>
                <a14:m>
                  <m:oMath xmlns:m="http://schemas.openxmlformats.org/officeDocument/2006/math">
                    <m:sSup>
                      <m:sSupPr>
                        <m:ctrlPr>
                          <a:rPr lang="en-US" altLang="ko-KR" sz="2400" i="1" smtClean="0">
                            <a:latin typeface="Cambria Math" panose="02040503050406030204" pitchFamily="18" charset="0"/>
                          </a:rPr>
                        </m:ctrlPr>
                      </m:sSupPr>
                      <m:e>
                        <m:r>
                          <a:rPr lang="ko-KR" altLang="en-US" sz="2400" i="1" smtClean="0">
                            <a:latin typeface="Cambria Math" panose="02040503050406030204" pitchFamily="18" charset="0"/>
                          </a:rPr>
                          <m:t>𝛾</m:t>
                        </m:r>
                      </m:e>
                      <m:sup>
                        <m:r>
                          <a:rPr lang="en-US" altLang="ko-KR" sz="2400" b="0" i="1" smtClean="0">
                            <a:latin typeface="Cambria Math" panose="02040503050406030204" pitchFamily="18" charset="0"/>
                          </a:rPr>
                          <m:t>∗</m:t>
                        </m:r>
                      </m:sup>
                    </m:sSup>
                    <m:r>
                      <a:rPr lang="en-US" altLang="ko-KR" sz="2400" b="0" i="1" smtClean="0">
                        <a:latin typeface="Cambria Math" panose="02040503050406030204" pitchFamily="18" charset="0"/>
                      </a:rPr>
                      <m:t>𝑝</m:t>
                    </m:r>
                    <m:r>
                      <a:rPr lang="en-US" altLang="ko-KR" sz="2400" b="0" i="1" smtClean="0">
                        <a:latin typeface="Cambria Math" panose="02040503050406030204" pitchFamily="18" charset="0"/>
                        <a:ea typeface="Cambria Math" panose="02040503050406030204" pitchFamily="18" charset="0"/>
                      </a:rPr>
                      <m:t>→</m:t>
                    </m:r>
                    <m:r>
                      <a:rPr lang="ko-KR" altLang="en-US" sz="2400" b="0" i="1" smtClean="0">
                        <a:latin typeface="Cambria Math" panose="02040503050406030204" pitchFamily="18" charset="0"/>
                        <a:ea typeface="Cambria Math" panose="02040503050406030204" pitchFamily="18" charset="0"/>
                      </a:rPr>
                      <m:t>𝜔</m:t>
                    </m:r>
                    <m:r>
                      <a:rPr lang="en-US" altLang="ko-KR" sz="2400" b="0" i="1" smtClean="0">
                        <a:latin typeface="Cambria Math" panose="02040503050406030204" pitchFamily="18" charset="0"/>
                        <a:ea typeface="Cambria Math" panose="02040503050406030204" pitchFamily="18" charset="0"/>
                      </a:rPr>
                      <m:t>𝑝</m:t>
                    </m:r>
                  </m:oMath>
                </a14:m>
                <a:endParaRPr lang="ko-KR" alt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1446944" y="520672"/>
                <a:ext cx="6163820" cy="461665"/>
              </a:xfrm>
              <a:prstGeom prst="rect">
                <a:avLst/>
              </a:prstGeom>
              <a:blipFill>
                <a:blip r:embed="rId2"/>
                <a:stretch>
                  <a:fillRect l="-495" t="-10526" b="-2894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내용 개체 틀 2"/>
              <p:cNvSpPr txBox="1">
                <a:spLocks/>
              </p:cNvSpPr>
              <p:nvPr/>
            </p:nvSpPr>
            <p:spPr bwMode="auto">
              <a:xfrm>
                <a:off x="64655" y="1201851"/>
                <a:ext cx="4538535" cy="330549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ko-KR" sz="2400" dirty="0" smtClean="0">
                    <a:latin typeface="Calibri" panose="020F0502020204030204" pitchFamily="34" charset="0"/>
                    <a:cs typeface="Calibri" panose="020F0502020204030204" pitchFamily="34" charset="0"/>
                  </a:rPr>
                  <a:t>Regge model by JM </a:t>
                </a:r>
                <a:r>
                  <a:rPr lang="en-US" altLang="ko-KR" sz="2400" dirty="0" err="1" smtClean="0">
                    <a:latin typeface="Calibri" panose="020F0502020204030204" pitchFamily="34" charset="0"/>
                    <a:cs typeface="Calibri" panose="020F0502020204030204" pitchFamily="34" charset="0"/>
                  </a:rPr>
                  <a:t>Laget</a:t>
                </a:r>
                <a:endParaRPr lang="en-US" altLang="ko-KR" sz="2400" dirty="0" smtClean="0">
                  <a:latin typeface="Calibri" panose="020F0502020204030204" pitchFamily="34" charset="0"/>
                  <a:cs typeface="Calibri" panose="020F0502020204030204" pitchFamily="34" charset="0"/>
                </a:endParaRPr>
              </a:p>
              <a:p>
                <a:pPr marL="0" indent="0">
                  <a:buFont typeface="Wingdings" panose="05000000000000000000" pitchFamily="2" charset="2"/>
                  <a:buNone/>
                </a:pPr>
                <a:endParaRPr lang="en-US" altLang="ko-KR" sz="2400" dirty="0" smtClean="0">
                  <a:latin typeface="Calibri" panose="020F0502020204030204" pitchFamily="34" charset="0"/>
                  <a:cs typeface="Calibri" panose="020F0502020204030204" pitchFamily="34" charset="0"/>
                </a:endParaRPr>
              </a:p>
              <a:p>
                <a:pPr marL="0" indent="0">
                  <a:buFont typeface="Wingdings" panose="05000000000000000000" pitchFamily="2" charset="2"/>
                  <a:buNone/>
                </a:pPr>
                <a:r>
                  <a:rPr lang="en-US" altLang="ko-KR" sz="2400" dirty="0" smtClean="0">
                    <a:latin typeface="Calibri" panose="020F0502020204030204" pitchFamily="34" charset="0"/>
                    <a:cs typeface="Calibri" panose="020F0502020204030204" pitchFamily="34" charset="0"/>
                  </a:rPr>
                  <a:t> </a:t>
                </a:r>
              </a:p>
              <a:p>
                <a:pPr marL="0" indent="0">
                  <a:buFont typeface="Wingdings" panose="05000000000000000000" pitchFamily="2" charset="2"/>
                  <a:buNone/>
                </a:pPr>
                <a:r>
                  <a:rPr lang="en-US" altLang="ko-KR" sz="2000" dirty="0" smtClean="0">
                    <a:latin typeface="Calibri" panose="020F0502020204030204" pitchFamily="34" charset="0"/>
                    <a:cs typeface="Calibri" panose="020F0502020204030204" pitchFamily="34" charset="0"/>
                  </a:rPr>
                  <a:t>   </a:t>
                </a:r>
              </a:p>
              <a:p>
                <a:pPr marL="0" indent="0">
                  <a:buFont typeface="Wingdings" panose="05000000000000000000" pitchFamily="2" charset="2"/>
                  <a:buNone/>
                </a:pPr>
                <a:r>
                  <a:rPr lang="en-US" altLang="ko-KR" sz="2000" dirty="0" smtClean="0">
                    <a:latin typeface="Calibri" panose="020F0502020204030204" pitchFamily="34" charset="0"/>
                    <a:cs typeface="Calibri" panose="020F0502020204030204" pitchFamily="34" charset="0"/>
                  </a:rPr>
                  <a:t>     - meson exchange in the </a:t>
                </a: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𝑡</m:t>
                    </m:r>
                  </m:oMath>
                </a14:m>
                <a:r>
                  <a:rPr lang="en-US" altLang="ko-KR" sz="2000" dirty="0" smtClean="0">
                    <a:latin typeface="Calibri" panose="020F0502020204030204" pitchFamily="34" charset="0"/>
                    <a:cs typeface="Calibri" panose="020F0502020204030204" pitchFamily="34" charset="0"/>
                  </a:rPr>
                  <a:t>-</a:t>
                </a:r>
                <a:r>
                  <a:rPr lang="en-US" altLang="ko-KR" sz="2000" dirty="0" err="1" smtClean="0">
                    <a:latin typeface="Calibri" panose="020F0502020204030204" pitchFamily="34" charset="0"/>
                    <a:cs typeface="Calibri" panose="020F0502020204030204" pitchFamily="34" charset="0"/>
                  </a:rPr>
                  <a:t>ch</a:t>
                </a:r>
                <a:endParaRPr lang="en-US" altLang="ko-KR" sz="2000" dirty="0" smtClean="0">
                  <a:latin typeface="Calibri" panose="020F0502020204030204" pitchFamily="34" charset="0"/>
                  <a:cs typeface="Calibri" panose="020F0502020204030204" pitchFamily="34" charset="0"/>
                </a:endParaRPr>
              </a:p>
              <a:p>
                <a:pPr marL="0" indent="0">
                  <a:buFont typeface="Wingdings" panose="05000000000000000000" pitchFamily="2" charset="2"/>
                  <a:buNone/>
                </a:pPr>
                <a:r>
                  <a:rPr lang="en-US" altLang="ko-KR" sz="2000" dirty="0" smtClean="0">
                    <a:latin typeface="Calibri" panose="020F0502020204030204" pitchFamily="34" charset="0"/>
                    <a:cs typeface="Calibri" panose="020F0502020204030204" pitchFamily="34" charset="0"/>
                  </a:rPr>
                  <a:t>     - nucleon exchange in the </a:t>
                </a: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𝑢</m:t>
                    </m:r>
                  </m:oMath>
                </a14:m>
                <a:r>
                  <a:rPr lang="en-US" altLang="ko-KR" sz="2000" dirty="0" smtClean="0">
                    <a:latin typeface="Calibri" panose="020F0502020204030204" pitchFamily="34" charset="0"/>
                    <a:cs typeface="Calibri" panose="020F0502020204030204" pitchFamily="34" charset="0"/>
                  </a:rPr>
                  <a:t>-</a:t>
                </a:r>
                <a:r>
                  <a:rPr lang="en-US" altLang="ko-KR" sz="2000" dirty="0" err="1" smtClean="0">
                    <a:latin typeface="Calibri" panose="020F0502020204030204" pitchFamily="34" charset="0"/>
                    <a:cs typeface="Calibri" panose="020F0502020204030204" pitchFamily="34" charset="0"/>
                  </a:rPr>
                  <a:t>ch</a:t>
                </a:r>
                <a:r>
                  <a:rPr lang="en-US" altLang="ko-KR" sz="2000" dirty="0" smtClean="0">
                    <a:latin typeface="Calibri" panose="020F0502020204030204" pitchFamily="34" charset="0"/>
                    <a:cs typeface="Calibri" panose="020F0502020204030204" pitchFamily="34" charset="0"/>
                  </a:rPr>
                  <a:t> </a:t>
                </a:r>
                <a:endParaRPr lang="en-US" altLang="ko-KR" sz="2000" dirty="0">
                  <a:latin typeface="Calibri" panose="020F0502020204030204" pitchFamily="34" charset="0"/>
                  <a:cs typeface="Calibri" panose="020F0502020204030204" pitchFamily="34" charset="0"/>
                </a:endParaRPr>
              </a:p>
              <a:p>
                <a:pPr marL="0" indent="0">
                  <a:buFont typeface="Wingdings" panose="05000000000000000000" pitchFamily="2" charset="2"/>
                  <a:buNone/>
                </a:pPr>
                <a:r>
                  <a:rPr lang="en-US" altLang="ko-KR" sz="2000" dirty="0" smtClean="0">
                    <a:latin typeface="Calibri" panose="020F0502020204030204" pitchFamily="34" charset="0"/>
                    <a:cs typeface="Calibri" panose="020F0502020204030204" pitchFamily="34" charset="0"/>
                  </a:rPr>
                  <a:t>     - </a:t>
                </a: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𝑡</m:t>
                    </m:r>
                  </m:oMath>
                </a14:m>
                <a:r>
                  <a:rPr lang="en-US" altLang="ko-KR" sz="2000" dirty="0" smtClean="0">
                    <a:latin typeface="Calibri" panose="020F0502020204030204" pitchFamily="34" charset="0"/>
                    <a:cs typeface="Calibri" panose="020F0502020204030204" pitchFamily="34" charset="0"/>
                  </a:rPr>
                  <a:t>-</a:t>
                </a:r>
                <a:r>
                  <a:rPr lang="en-US" altLang="ko-KR" sz="2000" dirty="0" err="1" smtClean="0">
                    <a:latin typeface="Calibri" panose="020F0502020204030204" pitchFamily="34" charset="0"/>
                    <a:cs typeface="Calibri" panose="020F0502020204030204" pitchFamily="34" charset="0"/>
                  </a:rPr>
                  <a:t>ch</a:t>
                </a:r>
                <a:r>
                  <a:rPr lang="en-US" altLang="ko-KR" sz="2000" dirty="0" smtClean="0">
                    <a:latin typeface="Calibri" panose="020F0502020204030204" pitchFamily="34" charset="0"/>
                    <a:cs typeface="Calibri" panose="020F0502020204030204" pitchFamily="34" charset="0"/>
                  </a:rPr>
                  <a:t> cuts, </a:t>
                </a: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𝑢</m:t>
                    </m:r>
                  </m:oMath>
                </a14:m>
                <a:r>
                  <a:rPr lang="en-US" altLang="ko-KR" sz="2000" dirty="0" smtClean="0">
                    <a:latin typeface="Calibri" panose="020F0502020204030204" pitchFamily="34" charset="0"/>
                    <a:cs typeface="Calibri" panose="020F0502020204030204" pitchFamily="34" charset="0"/>
                  </a:rPr>
                  <a:t>-</a:t>
                </a:r>
                <a:r>
                  <a:rPr lang="en-US" altLang="ko-KR" sz="2000" dirty="0" err="1" smtClean="0">
                    <a:latin typeface="Calibri" panose="020F0502020204030204" pitchFamily="34" charset="0"/>
                    <a:cs typeface="Calibri" panose="020F0502020204030204" pitchFamily="34" charset="0"/>
                  </a:rPr>
                  <a:t>ch</a:t>
                </a:r>
                <a:r>
                  <a:rPr lang="en-US" altLang="ko-KR" sz="2000" dirty="0" smtClean="0">
                    <a:latin typeface="Calibri" panose="020F0502020204030204" pitchFamily="34" charset="0"/>
                    <a:cs typeface="Calibri" panose="020F0502020204030204" pitchFamily="34" charset="0"/>
                  </a:rPr>
                  <a:t> baryon cuts, </a:t>
                </a:r>
              </a:p>
              <a:p>
                <a:pPr marL="0" indent="0">
                  <a:buFont typeface="Wingdings" panose="05000000000000000000" pitchFamily="2" charset="2"/>
                  <a:buNone/>
                </a:pPr>
                <a:r>
                  <a:rPr lang="en-US" altLang="ko-KR" sz="2000" dirty="0">
                    <a:solidFill>
                      <a:srgbClr val="FF0000"/>
                    </a:solidFill>
                    <a:latin typeface="Calibri" panose="020F0502020204030204" pitchFamily="34" charset="0"/>
                    <a:cs typeface="Calibri" panose="020F0502020204030204" pitchFamily="34" charset="0"/>
                  </a:rPr>
                  <a:t> </a:t>
                </a:r>
                <a:r>
                  <a:rPr lang="en-US" altLang="ko-KR" sz="2000" dirty="0" smtClean="0">
                    <a:solidFill>
                      <a:srgbClr val="FF0000"/>
                    </a:solidFill>
                    <a:latin typeface="Calibri" panose="020F0502020204030204" pitchFamily="34" charset="0"/>
                    <a:cs typeface="Calibri" panose="020F0502020204030204" pitchFamily="34" charset="0"/>
                  </a:rPr>
                  <a:t>       </a:t>
                </a:r>
                <a:r>
                  <a:rPr lang="en-US" altLang="ko-KR" sz="2000" dirty="0" smtClean="0">
                    <a:latin typeface="Calibri" panose="020F0502020204030204" pitchFamily="34" charset="0"/>
                    <a:cs typeface="Calibri" panose="020F0502020204030204" pitchFamily="34" charset="0"/>
                  </a:rPr>
                  <a:t>2 gluon exch</a:t>
                </a:r>
                <a:endParaRPr lang="en-US" altLang="ko-KR" sz="2000" dirty="0">
                  <a:latin typeface="Calibri" panose="020F0502020204030204" pitchFamily="34" charset="0"/>
                  <a:cs typeface="Calibri" panose="020F0502020204030204" pitchFamily="34"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Font typeface="Wingdings" panose="05000000000000000000" pitchFamily="2" charset="2"/>
                  <a:buNone/>
                </a:pPr>
                <a:endParaRPr lang="en-US" altLang="ko-KR" sz="1800" dirty="0"/>
              </a:p>
            </p:txBody>
          </p:sp>
        </mc:Choice>
        <mc:Fallback xmlns="">
          <p:sp>
            <p:nvSpPr>
              <p:cNvPr id="6" name="내용 개체 틀 2"/>
              <p:cNvSpPr txBox="1">
                <a:spLocks noRot="1" noChangeAspect="1" noMove="1" noResize="1" noEditPoints="1" noAdjustHandles="1" noChangeArrowheads="1" noChangeShapeType="1" noTextEdit="1"/>
              </p:cNvSpPr>
              <p:nvPr/>
            </p:nvSpPr>
            <p:spPr bwMode="auto">
              <a:xfrm>
                <a:off x="64655" y="1201851"/>
                <a:ext cx="4538535" cy="3305494"/>
              </a:xfrm>
              <a:prstGeom prst="rect">
                <a:avLst/>
              </a:prstGeom>
              <a:blipFill>
                <a:blip r:embed="rId3"/>
                <a:stretch>
                  <a:fillRect l="-2151" t="-14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744" y="1201851"/>
            <a:ext cx="4054779" cy="27770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0847" y="3889499"/>
            <a:ext cx="4225076" cy="2880117"/>
          </a:xfrm>
          <a:prstGeom prst="rect">
            <a:avLst/>
          </a:prstGeom>
        </p:spPr>
      </p:pic>
      <mc:AlternateContent xmlns:mc="http://schemas.openxmlformats.org/markup-compatibility/2006" xmlns:a14="http://schemas.microsoft.com/office/drawing/2010/main">
        <mc:Choice Requires="a14">
          <p:sp>
            <p:nvSpPr>
              <p:cNvPr id="9" name="내용 개체 틀 2"/>
              <p:cNvSpPr txBox="1">
                <a:spLocks/>
              </p:cNvSpPr>
              <p:nvPr/>
            </p:nvSpPr>
            <p:spPr bwMode="auto">
              <a:xfrm>
                <a:off x="64654" y="4703573"/>
                <a:ext cx="4812145" cy="17010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2400" dirty="0" smtClean="0">
                    <a:latin typeface="Calibri" panose="020F0502020204030204" pitchFamily="34" charset="0"/>
                    <a:cs typeface="Calibri" panose="020F0502020204030204" pitchFamily="34" charset="0"/>
                  </a:rPr>
                  <a:t>TDA </a:t>
                </a:r>
                <a:r>
                  <a:rPr lang="en-US" altLang="ko-KR" sz="2400" dirty="0">
                    <a:latin typeface="Calibri" panose="020F0502020204030204" pitchFamily="34" charset="0"/>
                    <a:cs typeface="Calibri" panose="020F0502020204030204" pitchFamily="34" charset="0"/>
                  </a:rPr>
                  <a:t>by </a:t>
                </a:r>
                <a:r>
                  <a:rPr lang="en-US" altLang="ko-KR" sz="2400" dirty="0" smtClean="0">
                    <a:latin typeface="Calibri" panose="020F0502020204030204" pitchFamily="34" charset="0"/>
                    <a:cs typeface="Calibri" panose="020F0502020204030204" pitchFamily="34" charset="0"/>
                  </a:rPr>
                  <a:t>Pire, Semenov, </a:t>
                </a:r>
                <a:r>
                  <a:rPr lang="en-US" altLang="ko-KR" sz="2400" dirty="0" err="1" smtClean="0">
                    <a:latin typeface="Calibri" panose="020F0502020204030204" pitchFamily="34" charset="0"/>
                    <a:cs typeface="Calibri" panose="020F0502020204030204" pitchFamily="34" charset="0"/>
                  </a:rPr>
                  <a:t>Szymanovski</a:t>
                </a:r>
                <a:endParaRPr lang="en-US" altLang="ko-KR" sz="2400" dirty="0">
                  <a:latin typeface="Calibri" panose="020F0502020204030204" pitchFamily="34" charset="0"/>
                  <a:cs typeface="Calibri" panose="020F0502020204030204" pitchFamily="34" charset="0"/>
                </a:endParaRPr>
              </a:p>
              <a:p>
                <a:pPr marL="0" indent="0">
                  <a:buFont typeface="Wingdings" panose="05000000000000000000" pitchFamily="2" charset="2"/>
                  <a:buNone/>
                </a:pPr>
                <a:endParaRPr lang="en-US" altLang="ko-KR" sz="1800" dirty="0">
                  <a:latin typeface="Calibri" panose="020F0502020204030204" pitchFamily="34" charset="0"/>
                  <a:cs typeface="Calibri" panose="020F0502020204030204" pitchFamily="34" charset="0"/>
                </a:endParaRPr>
              </a:p>
              <a:p>
                <a:pPr marL="0" indent="0">
                  <a:buNone/>
                </a:pPr>
                <a:r>
                  <a:rPr lang="en-US" altLang="ko-KR" sz="1800" dirty="0">
                    <a:latin typeface="Calibri" panose="020F0502020204030204" pitchFamily="34" charset="0"/>
                    <a:cs typeface="Calibri" panose="020F0502020204030204" pitchFamily="34" charset="0"/>
                  </a:rPr>
                  <a:t>  </a:t>
                </a:r>
                <a:r>
                  <a:rPr lang="en-US" altLang="ko-KR" sz="1800" dirty="0" smtClean="0">
                    <a:latin typeface="Calibri" panose="020F0502020204030204" pitchFamily="34" charset="0"/>
                    <a:cs typeface="Calibri" panose="020F0502020204030204" pitchFamily="34" charset="0"/>
                  </a:rPr>
                  <a:t> - </a:t>
                </a:r>
                <a14:m>
                  <m:oMath xmlns:m="http://schemas.openxmlformats.org/officeDocument/2006/math">
                    <m:sSub>
                      <m:sSubPr>
                        <m:ctrlPr>
                          <a:rPr lang="en-US" altLang="ko-KR" sz="1800" i="1" smtClean="0">
                            <a:solidFill>
                              <a:srgbClr val="FF0000"/>
                            </a:solidFill>
                            <a:latin typeface="Cambria Math" panose="02040503050406030204" pitchFamily="18" charset="0"/>
                            <a:cs typeface="Calibri" panose="020F0502020204030204" pitchFamily="34" charset="0"/>
                          </a:rPr>
                        </m:ctrlPr>
                      </m:sSubPr>
                      <m:e>
                        <m:r>
                          <a:rPr lang="ko-KR" altLang="en-US" sz="1800" i="1">
                            <a:solidFill>
                              <a:srgbClr val="FF0000"/>
                            </a:solidFill>
                            <a:latin typeface="Cambria Math" panose="02040503050406030204" pitchFamily="18" charset="0"/>
                            <a:cs typeface="Calibri" panose="020F0502020204030204" pitchFamily="34" charset="0"/>
                          </a:rPr>
                          <m:t>𝜎</m:t>
                        </m:r>
                      </m:e>
                      <m:sub>
                        <m:r>
                          <a:rPr lang="en-US" altLang="ko-KR" sz="1800" b="0" i="1" smtClean="0">
                            <a:solidFill>
                              <a:srgbClr val="FF0000"/>
                            </a:solidFill>
                            <a:latin typeface="Cambria Math" panose="02040503050406030204" pitchFamily="18" charset="0"/>
                            <a:cs typeface="Calibri" panose="020F0502020204030204" pitchFamily="34" charset="0"/>
                          </a:rPr>
                          <m:t>𝑇</m:t>
                        </m:r>
                      </m:sub>
                    </m:sSub>
                  </m:oMath>
                </a14:m>
                <a:r>
                  <a:rPr lang="en-US" altLang="ko-KR" sz="1800" dirty="0" smtClean="0">
                    <a:solidFill>
                      <a:srgbClr val="FF0000"/>
                    </a:solidFill>
                    <a:latin typeface="Calibri" panose="020F0502020204030204" pitchFamily="34" charset="0"/>
                    <a:cs typeface="Calibri" panose="020F0502020204030204" pitchFamily="34" charset="0"/>
                  </a:rPr>
                  <a:t> consistency with TDA at </a:t>
                </a:r>
                <a14:m>
                  <m:oMath xmlns:m="http://schemas.openxmlformats.org/officeDocument/2006/math">
                    <m:sSup>
                      <m:sSupPr>
                        <m:ctrlPr>
                          <a:rPr lang="en-US" altLang="ko-KR" sz="1800" i="1" dirty="0" smtClean="0">
                            <a:solidFill>
                              <a:srgbClr val="FF0000"/>
                            </a:solidFill>
                            <a:latin typeface="Cambria Math" panose="02040503050406030204" pitchFamily="18" charset="0"/>
                            <a:cs typeface="Calibri" panose="020F0502020204030204" pitchFamily="34" charset="0"/>
                          </a:rPr>
                        </m:ctrlPr>
                      </m:sSupPr>
                      <m:e>
                        <m:r>
                          <a:rPr lang="en-US" altLang="ko-KR" sz="1800" b="0" i="1" dirty="0" smtClean="0">
                            <a:solidFill>
                              <a:srgbClr val="FF0000"/>
                            </a:solidFill>
                            <a:latin typeface="Cambria Math" panose="02040503050406030204" pitchFamily="18" charset="0"/>
                            <a:cs typeface="Calibri" panose="020F0502020204030204" pitchFamily="34" charset="0"/>
                          </a:rPr>
                          <m:t>𝑄</m:t>
                        </m:r>
                      </m:e>
                      <m:sup>
                        <m:r>
                          <a:rPr lang="en-US" altLang="ko-KR" sz="1800" b="0" i="1" dirty="0" smtClean="0">
                            <a:solidFill>
                              <a:srgbClr val="FF0000"/>
                            </a:solidFill>
                            <a:latin typeface="Cambria Math" panose="02040503050406030204" pitchFamily="18" charset="0"/>
                            <a:cs typeface="Calibri" panose="020F0502020204030204" pitchFamily="34" charset="0"/>
                          </a:rPr>
                          <m:t>2</m:t>
                        </m:r>
                      </m:sup>
                    </m:sSup>
                  </m:oMath>
                </a14:m>
                <a:r>
                  <a:rPr lang="en-US" altLang="ko-KR" sz="1800" dirty="0" smtClean="0">
                    <a:solidFill>
                      <a:srgbClr val="FF0000"/>
                    </a:solidFill>
                    <a:latin typeface="Calibri" panose="020F0502020204030204" pitchFamily="34" charset="0"/>
                    <a:cs typeface="Calibri" panose="020F0502020204030204" pitchFamily="34" charset="0"/>
                  </a:rPr>
                  <a:t>=2.45 </a:t>
                </a:r>
                <a14:m>
                  <m:oMath xmlns:m="http://schemas.openxmlformats.org/officeDocument/2006/math">
                    <m:sSup>
                      <m:sSupPr>
                        <m:ctrlPr>
                          <a:rPr lang="en-US" altLang="ko-KR" sz="1800" i="1" smtClean="0">
                            <a:solidFill>
                              <a:srgbClr val="FF0000"/>
                            </a:solidFill>
                            <a:latin typeface="Cambria Math" panose="02040503050406030204" pitchFamily="18" charset="0"/>
                            <a:cs typeface="Calibri" panose="020F0502020204030204" pitchFamily="34" charset="0"/>
                          </a:rPr>
                        </m:ctrlPr>
                      </m:sSupPr>
                      <m:e>
                        <m:r>
                          <a:rPr lang="en-US" altLang="ko-KR" sz="1800" b="0" i="1" smtClean="0">
                            <a:solidFill>
                              <a:srgbClr val="FF0000"/>
                            </a:solidFill>
                            <a:latin typeface="Cambria Math" panose="02040503050406030204" pitchFamily="18" charset="0"/>
                            <a:cs typeface="Calibri" panose="020F0502020204030204" pitchFamily="34" charset="0"/>
                          </a:rPr>
                          <m:t>𝐺𝑒𝑉</m:t>
                        </m:r>
                      </m:e>
                      <m:sup>
                        <m:r>
                          <a:rPr lang="en-US" altLang="ko-KR" sz="1800" b="0" i="1" smtClean="0">
                            <a:solidFill>
                              <a:srgbClr val="FF0000"/>
                            </a:solidFill>
                            <a:latin typeface="Cambria Math" panose="02040503050406030204" pitchFamily="18" charset="0"/>
                            <a:cs typeface="Calibri" panose="020F0502020204030204" pitchFamily="34" charset="0"/>
                          </a:rPr>
                          <m:t>2</m:t>
                        </m:r>
                      </m:sup>
                    </m:sSup>
                  </m:oMath>
                </a14:m>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Font typeface="Wingdings" panose="05000000000000000000" pitchFamily="2" charset="2"/>
                  <a:buNone/>
                </a:pPr>
                <a:endParaRPr lang="en-US" altLang="ko-KR" sz="1800" dirty="0"/>
              </a:p>
            </p:txBody>
          </p:sp>
        </mc:Choice>
        <mc:Fallback xmlns="">
          <p:sp>
            <p:nvSpPr>
              <p:cNvPr id="9" name="내용 개체 틀 2"/>
              <p:cNvSpPr txBox="1">
                <a:spLocks noRot="1" noChangeAspect="1" noMove="1" noResize="1" noEditPoints="1" noAdjustHandles="1" noChangeArrowheads="1" noChangeShapeType="1" noTextEdit="1"/>
              </p:cNvSpPr>
              <p:nvPr/>
            </p:nvSpPr>
            <p:spPr bwMode="auto">
              <a:xfrm>
                <a:off x="64654" y="4703573"/>
                <a:ext cx="4812145" cy="1701081"/>
              </a:xfrm>
              <a:prstGeom prst="rect">
                <a:avLst/>
              </a:prstGeom>
              <a:blipFill>
                <a:blip r:embed="rId6"/>
                <a:stretch>
                  <a:fillRect l="-2028" t="-28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51438" y="4951556"/>
                <a:ext cx="509858"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dirty="0">
                              <a:effectLst>
                                <a:outerShdw blurRad="38100" dist="38100" dir="2700000" algn="tl">
                                  <a:srgbClr val="C0C0C0"/>
                                </a:outerShdw>
                              </a:effectLst>
                              <a:latin typeface="Cambria Math" panose="02040503050406030204" pitchFamily="18" charset="0"/>
                              <a:ea typeface="굴림" panose="020B0600000101010101" pitchFamily="50" charset="-127"/>
                            </a:rPr>
                          </m:ctrlPr>
                        </m:sSubPr>
                        <m:e>
                          <m:r>
                            <a:rPr lang="ko-KR" altLang="en-US" sz="1600" i="1" dirty="0">
                              <a:effectLst>
                                <a:outerShdw blurRad="38100" dist="38100" dir="2700000" algn="tl">
                                  <a:srgbClr val="C0C0C0"/>
                                </a:outerShdw>
                              </a:effectLst>
                              <a:latin typeface="Cambria Math" panose="02040503050406030204" pitchFamily="18" charset="0"/>
                              <a:ea typeface="굴림" panose="020B0600000101010101" pitchFamily="50" charset="-127"/>
                            </a:rPr>
                            <m:t>𝜎</m:t>
                          </m:r>
                        </m:e>
                        <m:sub>
                          <m:r>
                            <a:rPr lang="en-US" altLang="ko-KR" sz="1600" i="1" dirty="0">
                              <a:effectLst>
                                <a:outerShdw blurRad="38100" dist="38100" dir="2700000" algn="tl">
                                  <a:srgbClr val="C0C0C0"/>
                                </a:outerShdw>
                              </a:effectLst>
                              <a:latin typeface="Cambria Math" panose="02040503050406030204" pitchFamily="18" charset="0"/>
                              <a:ea typeface="굴림" panose="020B0600000101010101" pitchFamily="50" charset="-127"/>
                            </a:rPr>
                            <m:t>𝑇</m:t>
                          </m:r>
                        </m:sub>
                      </m:sSub>
                    </m:oMath>
                  </m:oMathPara>
                </a14:m>
                <a:endParaRPr lang="ko-KR" alt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6051438" y="4951556"/>
                <a:ext cx="509858" cy="338554"/>
              </a:xfrm>
              <a:prstGeom prst="rect">
                <a:avLst/>
              </a:prstGeom>
              <a:blipFill>
                <a:blip r:embed="rId7"/>
                <a:stretch>
                  <a:fillRect b="-53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148332" y="5952052"/>
                <a:ext cx="509858"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600" i="1" dirty="0" smtClean="0">
                              <a:effectLst>
                                <a:outerShdw blurRad="38100" dist="38100" dir="2700000" algn="tl">
                                  <a:srgbClr val="C0C0C0"/>
                                </a:outerShdw>
                              </a:effectLst>
                              <a:latin typeface="Cambria Math" panose="02040503050406030204" pitchFamily="18" charset="0"/>
                              <a:ea typeface="굴림" panose="020B0600000101010101" pitchFamily="50" charset="-127"/>
                            </a:rPr>
                          </m:ctrlPr>
                        </m:sSubPr>
                        <m:e>
                          <m:r>
                            <a:rPr lang="ko-KR" altLang="en-US" sz="1600" i="1" dirty="0">
                              <a:effectLst>
                                <a:outerShdw blurRad="38100" dist="38100" dir="2700000" algn="tl">
                                  <a:srgbClr val="C0C0C0"/>
                                </a:outerShdw>
                              </a:effectLst>
                              <a:latin typeface="Cambria Math" panose="02040503050406030204" pitchFamily="18" charset="0"/>
                              <a:ea typeface="굴림" panose="020B0600000101010101" pitchFamily="50" charset="-127"/>
                            </a:rPr>
                            <m:t>𝜎</m:t>
                          </m:r>
                        </m:e>
                        <m:sub>
                          <m:r>
                            <a:rPr lang="en-US" altLang="ko-KR" sz="1600" b="0" i="1" dirty="0" smtClean="0">
                              <a:effectLst>
                                <a:outerShdw blurRad="38100" dist="38100" dir="2700000" algn="tl">
                                  <a:srgbClr val="C0C0C0"/>
                                </a:outerShdw>
                              </a:effectLst>
                              <a:latin typeface="Cambria Math" panose="02040503050406030204" pitchFamily="18" charset="0"/>
                              <a:ea typeface="굴림" panose="020B0600000101010101" pitchFamily="50" charset="-127"/>
                            </a:rPr>
                            <m:t>𝐿</m:t>
                          </m:r>
                        </m:sub>
                      </m:sSub>
                    </m:oMath>
                  </m:oMathPara>
                </a14:m>
                <a:endParaRPr lang="ko-KR" alt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6148332" y="5952052"/>
                <a:ext cx="509858" cy="338554"/>
              </a:xfrm>
              <a:prstGeom prst="rect">
                <a:avLst/>
              </a:prstGeom>
              <a:blipFill>
                <a:blip r:embed="rId8"/>
                <a:stretch>
                  <a:fillRect b="-5357"/>
                </a:stretch>
              </a:blipFill>
            </p:spPr>
            <p:txBody>
              <a:bodyPr/>
              <a:lstStyle/>
              <a:p>
                <a:r>
                  <a:rPr lang="ko-KR" altLang="en-US">
                    <a:noFill/>
                  </a:rPr>
                  <a:t> </a:t>
                </a:r>
              </a:p>
            </p:txBody>
          </p:sp>
        </mc:Fallback>
      </mc:AlternateContent>
      <p:sp>
        <p:nvSpPr>
          <p:cNvPr id="20" name="Text Box 43"/>
          <p:cNvSpPr txBox="1">
            <a:spLocks noChangeArrowheads="1"/>
          </p:cNvSpPr>
          <p:nvPr/>
        </p:nvSpPr>
        <p:spPr bwMode="auto">
          <a:xfrm>
            <a:off x="43250" y="1706991"/>
            <a:ext cx="3620266" cy="40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1600" i="1" dirty="0" smtClean="0">
                <a:latin typeface="Comic Sans MS" panose="030F0702030302020204" pitchFamily="66" charset="0"/>
                <a:ea typeface="굴림" panose="020B0600000101010101" pitchFamily="50" charset="-127"/>
              </a:rPr>
              <a:t>J. M. </a:t>
            </a:r>
            <a:r>
              <a:rPr lang="en-US" altLang="ko-KR" sz="1600" i="1" dirty="0" err="1" smtClean="0">
                <a:latin typeface="Comic Sans MS" panose="030F0702030302020204" pitchFamily="66" charset="0"/>
                <a:ea typeface="굴림" panose="020B0600000101010101" pitchFamily="50" charset="-127"/>
              </a:rPr>
              <a:t>Laget</a:t>
            </a:r>
            <a:r>
              <a:rPr lang="en-US" altLang="ko-KR" sz="1600" i="1" dirty="0" smtClean="0">
                <a:latin typeface="Comic Sans MS" panose="030F0702030302020204" pitchFamily="66" charset="0"/>
                <a:ea typeface="굴림" panose="020B0600000101010101" pitchFamily="50" charset="-127"/>
              </a:rPr>
              <a:t>, PRD 70, 054023 (2004)</a:t>
            </a:r>
            <a:r>
              <a:rPr lang="en-US" altLang="ko-KR" sz="2000" i="1" dirty="0" smtClean="0">
                <a:latin typeface="Comic Sans MS" panose="030F0702030302020204" pitchFamily="66" charset="0"/>
                <a:ea typeface="굴림" panose="020B0600000101010101" pitchFamily="50" charset="-127"/>
              </a:rPr>
              <a:t>      </a:t>
            </a:r>
            <a:endParaRPr lang="en-US" altLang="ko-KR" sz="2000" i="1" dirty="0">
              <a:latin typeface="Comic Sans MS" panose="030F0702030302020204" pitchFamily="66" charset="0"/>
              <a:ea typeface="굴림" panose="020B0600000101010101" pitchFamily="50" charset="-127"/>
            </a:endParaRPr>
          </a:p>
        </p:txBody>
      </p:sp>
      <p:sp>
        <p:nvSpPr>
          <p:cNvPr id="21" name="Text Box 43"/>
          <p:cNvSpPr txBox="1">
            <a:spLocks noChangeArrowheads="1"/>
          </p:cNvSpPr>
          <p:nvPr/>
        </p:nvSpPr>
        <p:spPr bwMode="auto">
          <a:xfrm>
            <a:off x="64654" y="2081964"/>
            <a:ext cx="47077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spcBef>
                <a:spcPct val="50000"/>
              </a:spcBef>
              <a:buNone/>
            </a:pPr>
            <a:r>
              <a:rPr lang="en-US" altLang="ko-KR" sz="1600" i="1" dirty="0" smtClean="0">
                <a:latin typeface="Comic Sans MS" panose="030F0702030302020204" pitchFamily="66" charset="0"/>
                <a:ea typeface="굴림" panose="020B0600000101010101" pitchFamily="50" charset="-127"/>
              </a:rPr>
              <a:t>J. M. </a:t>
            </a:r>
            <a:r>
              <a:rPr lang="en-US" altLang="ko-KR" sz="1600" i="1" dirty="0" err="1" smtClean="0">
                <a:latin typeface="Comic Sans MS" panose="030F0702030302020204" pitchFamily="66" charset="0"/>
                <a:ea typeface="굴림" panose="020B0600000101010101" pitchFamily="50" charset="-127"/>
              </a:rPr>
              <a:t>Laget</a:t>
            </a:r>
            <a:r>
              <a:rPr lang="en-US" altLang="ko-KR" sz="1600" i="1" dirty="0" smtClean="0">
                <a:latin typeface="Comic Sans MS" panose="030F0702030302020204" pitchFamily="66" charset="0"/>
                <a:ea typeface="굴림" panose="020B0600000101010101" pitchFamily="50" charset="-127"/>
              </a:rPr>
              <a:t>, </a:t>
            </a:r>
            <a:r>
              <a:rPr lang="en-US" altLang="ko-KR" sz="1600" i="1" dirty="0" err="1" smtClean="0">
                <a:latin typeface="Comic Sans MS" panose="030F0702030302020204" pitchFamily="66" charset="0"/>
                <a:ea typeface="굴림" panose="020B0600000101010101" pitchFamily="50" charset="-127"/>
              </a:rPr>
              <a:t>Prog</a:t>
            </a:r>
            <a:r>
              <a:rPr lang="en-US" altLang="ko-KR" sz="1600" i="1" dirty="0" smtClean="0">
                <a:latin typeface="Comic Sans MS" panose="030F0702030302020204" pitchFamily="66" charset="0"/>
                <a:ea typeface="굴림" panose="020B0600000101010101" pitchFamily="50" charset="-127"/>
              </a:rPr>
              <a:t>. Part. </a:t>
            </a:r>
            <a:r>
              <a:rPr lang="en-US" altLang="ko-KR" sz="1600" i="1" dirty="0" err="1" smtClean="0">
                <a:latin typeface="Comic Sans MS" panose="030F0702030302020204" pitchFamily="66" charset="0"/>
                <a:ea typeface="굴림" panose="020B0600000101010101" pitchFamily="50" charset="-127"/>
              </a:rPr>
              <a:t>Nucl</a:t>
            </a:r>
            <a:r>
              <a:rPr lang="en-US" altLang="ko-KR" sz="1600" i="1" dirty="0" smtClean="0">
                <a:latin typeface="Comic Sans MS" panose="030F0702030302020204" pitchFamily="66" charset="0"/>
                <a:ea typeface="굴림" panose="020B0600000101010101" pitchFamily="50" charset="-127"/>
              </a:rPr>
              <a:t>. 111, 103737 (2020)</a:t>
            </a:r>
            <a:r>
              <a:rPr lang="en-US" altLang="ko-KR" sz="2000" i="1" dirty="0" smtClean="0">
                <a:latin typeface="Comic Sans MS" panose="030F0702030302020204" pitchFamily="66" charset="0"/>
                <a:ea typeface="굴림" panose="020B0600000101010101" pitchFamily="50" charset="-127"/>
              </a:rPr>
              <a:t>      </a:t>
            </a:r>
            <a:endParaRPr lang="en-US" altLang="ko-KR" sz="2000" i="1" dirty="0">
              <a:latin typeface="Comic Sans MS" panose="030F0702030302020204" pitchFamily="66" charset="0"/>
              <a:ea typeface="굴림" panose="020B0600000101010101" pitchFamily="50" charset="-127"/>
            </a:endParaRPr>
          </a:p>
        </p:txBody>
      </p:sp>
      <p:sp>
        <p:nvSpPr>
          <p:cNvPr id="22" name="Rectangle 21"/>
          <p:cNvSpPr/>
          <p:nvPr/>
        </p:nvSpPr>
        <p:spPr>
          <a:xfrm>
            <a:off x="710874" y="5047333"/>
            <a:ext cx="3119718" cy="369332"/>
          </a:xfrm>
          <a:prstGeom prst="rect">
            <a:avLst/>
          </a:prstGeom>
        </p:spPr>
        <p:txBody>
          <a:bodyPr wrap="square">
            <a:spAutoFit/>
          </a:bodyPr>
          <a:lstStyle/>
          <a:p>
            <a:r>
              <a:rPr lang="en-US" altLang="ko-KR" sz="1800" dirty="0">
                <a:solidFill>
                  <a:srgbClr val="000000"/>
                </a:solidFill>
                <a:latin typeface="Calibri" panose="020F0502020204030204" pitchFamily="34" charset="0"/>
                <a:cs typeface="Calibri" panose="020F0502020204030204" pitchFamily="34" charset="0"/>
              </a:rPr>
              <a:t>Phys. Rev. D 91, 094006 (2015)</a:t>
            </a:r>
            <a:endParaRPr lang="ko-KR" alt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1407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66" y="411020"/>
            <a:ext cx="8652307" cy="510988"/>
          </a:xfrm>
        </p:spPr>
        <p:txBody>
          <a:bodyPr/>
          <a:lstStyle/>
          <a:p>
            <a:r>
              <a:rPr lang="en-US" altLang="ko-KR" dirty="0" smtClean="0"/>
              <a:t>   </a:t>
            </a:r>
            <a:r>
              <a:rPr lang="en-US" altLang="ko-KR" dirty="0"/>
              <a:t> </a:t>
            </a:r>
            <a:r>
              <a:rPr lang="en-US" altLang="ko-KR" sz="2400" i="1" dirty="0" smtClean="0">
                <a:solidFill>
                  <a:srgbClr val="FF0000"/>
                </a:solidFill>
                <a:latin typeface="Calibri" panose="020F0502020204030204" pitchFamily="34" charset="0"/>
                <a:cs typeface="Calibri" panose="020F0502020204030204" pitchFamily="34" charset="0"/>
              </a:rPr>
              <a:t>4. Result</a:t>
            </a:r>
            <a:r>
              <a:rPr lang="en-US" altLang="ko-KR" sz="2400" dirty="0" smtClean="0">
                <a:latin typeface="Calibri" panose="020F0502020204030204" pitchFamily="34" charset="0"/>
                <a:cs typeface="Calibri" panose="020F0502020204030204" pitchFamily="34" charset="0"/>
              </a:rPr>
              <a:t>:      Conventional, or overall form factor for Model I</a:t>
            </a:r>
            <a:endParaRPr lang="ko-KR" altLang="en-US" sz="2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0967" y="2899559"/>
            <a:ext cx="4123535" cy="3711660"/>
          </a:xfrm>
          <a:prstGeom prst="rect">
            <a:avLst/>
          </a:prstGeom>
        </p:spPr>
      </p:pic>
      <mc:AlternateContent xmlns:mc="http://schemas.openxmlformats.org/markup-compatibility/2006" xmlns:a14="http://schemas.microsoft.com/office/drawing/2010/main">
        <mc:Choice Requires="a14">
          <p:sp>
            <p:nvSpPr>
              <p:cNvPr id="7" name="내용 개체 틀 2"/>
              <p:cNvSpPr txBox="1">
                <a:spLocks/>
              </p:cNvSpPr>
              <p:nvPr/>
            </p:nvSpPr>
            <p:spPr bwMode="auto">
              <a:xfrm>
                <a:off x="4800051" y="1036660"/>
                <a:ext cx="4057622" cy="181737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dirty="0" smtClean="0">
                    <a:latin typeface="Calibri" panose="020F0502020204030204" pitchFamily="34" charset="0"/>
                    <a:cs typeface="Calibri" panose="020F0502020204030204" pitchFamily="34" charset="0"/>
                  </a:rPr>
                  <a:t>  </a:t>
                </a:r>
                <a:r>
                  <a:rPr lang="en-US" altLang="ko-KR" sz="1800" dirty="0" smtClean="0">
                    <a:solidFill>
                      <a:schemeClr val="tx2"/>
                    </a:solidFill>
                    <a:latin typeface="Calibri" panose="020F0502020204030204" pitchFamily="34" charset="0"/>
                    <a:cs typeface="Calibri" panose="020F0502020204030204" pitchFamily="34" charset="0"/>
                  </a:rPr>
                  <a:t>- </a:t>
                </a:r>
                <a:r>
                  <a:rPr lang="en-US" altLang="ko-KR" sz="1800" dirty="0" smtClean="0">
                    <a:solidFill>
                      <a:srgbClr val="FF0000"/>
                    </a:solidFill>
                    <a:latin typeface="Calibri" panose="020F0502020204030204" pitchFamily="34" charset="0"/>
                    <a:cs typeface="Calibri" panose="020F0502020204030204" pitchFamily="34" charset="0"/>
                  </a:rPr>
                  <a:t>No dip</a:t>
                </a:r>
                <a:r>
                  <a:rPr lang="en-US" altLang="ko-KR" sz="1800" dirty="0" smtClean="0">
                    <a:solidFill>
                      <a:schemeClr val="tx2"/>
                    </a:solidFill>
                    <a:latin typeface="Calibri" panose="020F0502020204030204" pitchFamily="34" charset="0"/>
                    <a:cs typeface="Calibri" panose="020F0502020204030204" pitchFamily="34" charset="0"/>
                  </a:rPr>
                  <a:t> in the electroproduction data</a:t>
                </a:r>
              </a:p>
              <a:p>
                <a:pPr marL="0" indent="0">
                  <a:buNone/>
                </a:pPr>
                <a:r>
                  <a:rPr lang="en-US" altLang="ko-KR" sz="1800" dirty="0" smtClean="0">
                    <a:latin typeface="Calibri" panose="020F0502020204030204" pitchFamily="34" charset="0"/>
                    <a:cs typeface="Calibri" panose="020F0502020204030204" pitchFamily="34" charset="0"/>
                  </a:rPr>
                  <a:t>  - Nucleon Reggeon with </a:t>
                </a:r>
                <a:r>
                  <a:rPr lang="en-US" altLang="ko-KR" sz="1800" dirty="0" smtClean="0">
                    <a:solidFill>
                      <a:srgbClr val="FF0000"/>
                    </a:solidFill>
                    <a:latin typeface="Calibri" panose="020F0502020204030204" pitchFamily="34" charset="0"/>
                    <a:cs typeface="Calibri" panose="020F0502020204030204" pitchFamily="34" charset="0"/>
                  </a:rPr>
                  <a:t>complex phase</a:t>
                </a:r>
              </a:p>
              <a:p>
                <a:pPr marL="0" indent="0">
                  <a:buNone/>
                </a:pPr>
                <a:r>
                  <a:rPr lang="en-US" altLang="ko-KR" sz="1800" dirty="0" smtClean="0">
                    <a:cs typeface="Calibri" panose="020F0502020204030204" pitchFamily="34" charset="0"/>
                  </a:rPr>
                  <a:t>                                    </a:t>
                </a:r>
                <a14:m>
                  <m:oMath xmlns:m="http://schemas.openxmlformats.org/officeDocument/2006/math">
                    <m:sSup>
                      <m:sSupPr>
                        <m:ctrlPr>
                          <a:rPr lang="en-US" altLang="ko-KR" sz="1800" i="1" smtClean="0">
                            <a:latin typeface="Cambria Math" panose="02040503050406030204" pitchFamily="18" charset="0"/>
                            <a:cs typeface="Calibri" panose="020F0502020204030204" pitchFamily="34" charset="0"/>
                          </a:rPr>
                        </m:ctrlPr>
                      </m:sSupPr>
                      <m:e>
                        <m:r>
                          <a:rPr lang="en-US" altLang="ko-KR" sz="1800" b="0" i="1" smtClean="0">
                            <a:latin typeface="Cambria Math" panose="02040503050406030204" pitchFamily="18" charset="0"/>
                            <a:cs typeface="Calibri" panose="020F0502020204030204" pitchFamily="34" charset="0"/>
                          </a:rPr>
                          <m:t>𝑒</m:t>
                        </m:r>
                      </m:e>
                      <m:sup>
                        <m:r>
                          <a:rPr lang="en-US" altLang="ko-KR" sz="1800" b="0" i="1" smtClean="0">
                            <a:latin typeface="Cambria Math" panose="02040503050406030204" pitchFamily="18" charset="0"/>
                            <a:cs typeface="Calibri" panose="020F0502020204030204" pitchFamily="34" charset="0"/>
                          </a:rPr>
                          <m:t>−</m:t>
                        </m:r>
                        <m:r>
                          <a:rPr lang="en-US" altLang="ko-KR" sz="1800" b="0" i="1" smtClean="0">
                            <a:latin typeface="Cambria Math" panose="02040503050406030204" pitchFamily="18" charset="0"/>
                            <a:cs typeface="Calibri" panose="020F0502020204030204" pitchFamily="34" charset="0"/>
                          </a:rPr>
                          <m:t>𝑖</m:t>
                        </m:r>
                        <m:r>
                          <a:rPr lang="ko-KR" altLang="en-US" sz="1800" b="0" i="1" smtClean="0">
                            <a:latin typeface="Cambria Math" panose="02040503050406030204" pitchFamily="18" charset="0"/>
                            <a:cs typeface="Calibri" panose="020F0502020204030204" pitchFamily="34" charset="0"/>
                          </a:rPr>
                          <m:t>𝜋</m:t>
                        </m:r>
                        <m:r>
                          <a:rPr lang="en-US" altLang="ko-KR" sz="1800" b="0" i="1" smtClean="0">
                            <a:latin typeface="Cambria Math" panose="02040503050406030204" pitchFamily="18" charset="0"/>
                            <a:cs typeface="Calibri" panose="020F0502020204030204" pitchFamily="34" charset="0"/>
                          </a:rPr>
                          <m:t>(</m:t>
                        </m:r>
                        <m:sSub>
                          <m:sSubPr>
                            <m:ctrlPr>
                              <a:rPr lang="en-US" altLang="ko-KR" sz="1800" b="0" i="1" smtClean="0">
                                <a:latin typeface="Cambria Math" panose="02040503050406030204" pitchFamily="18" charset="0"/>
                                <a:cs typeface="Calibri" panose="020F0502020204030204" pitchFamily="34" charset="0"/>
                              </a:rPr>
                            </m:ctrlPr>
                          </m:sSubPr>
                          <m:e>
                            <m:r>
                              <a:rPr lang="ko-KR" altLang="en-US" sz="1800" b="0" i="1" smtClean="0">
                                <a:latin typeface="Cambria Math" panose="02040503050406030204" pitchFamily="18" charset="0"/>
                                <a:cs typeface="Calibri" panose="020F0502020204030204" pitchFamily="34" charset="0"/>
                              </a:rPr>
                              <m:t>𝛼</m:t>
                            </m:r>
                          </m:e>
                          <m:sub>
                            <m:r>
                              <a:rPr lang="en-US" altLang="ko-KR" sz="1800" b="0" i="1" smtClean="0">
                                <a:latin typeface="Cambria Math" panose="02040503050406030204" pitchFamily="18" charset="0"/>
                                <a:cs typeface="Calibri" panose="020F0502020204030204" pitchFamily="34" charset="0"/>
                              </a:rPr>
                              <m:t>𝑁</m:t>
                            </m:r>
                          </m:sub>
                        </m:sSub>
                        <m:r>
                          <a:rPr lang="en-US" altLang="ko-KR" sz="1800" b="0" i="1" smtClean="0">
                            <a:latin typeface="Cambria Math" panose="02040503050406030204" pitchFamily="18" charset="0"/>
                            <a:cs typeface="Calibri" panose="020F0502020204030204" pitchFamily="34" charset="0"/>
                          </a:rPr>
                          <m:t>−0.5)</m:t>
                        </m:r>
                      </m:sup>
                    </m:sSup>
                  </m:oMath>
                </a14:m>
                <a:endParaRPr lang="en-US" altLang="ko-KR" sz="1800" dirty="0" smtClean="0">
                  <a:latin typeface="Calibri" panose="020F0502020204030204" pitchFamily="34" charset="0"/>
                  <a:cs typeface="Calibri" panose="020F0502020204030204" pitchFamily="34" charset="0"/>
                </a:endParaRPr>
              </a:p>
              <a:p>
                <a:pPr marL="0" indent="0">
                  <a:buNone/>
                </a:pPr>
                <a:r>
                  <a:rPr lang="en-US" altLang="ko-KR" sz="1800" dirty="0" smtClean="0">
                    <a:latin typeface="Calibri" panose="020F0502020204030204" pitchFamily="34" charset="0"/>
                    <a:cs typeface="Calibri" panose="020F0502020204030204" pitchFamily="34" charset="0"/>
                  </a:rPr>
                  <a:t>  - role of </a:t>
                </a:r>
                <a14:m>
                  <m:oMath xmlns:m="http://schemas.openxmlformats.org/officeDocument/2006/math">
                    <m:sSub>
                      <m:sSubPr>
                        <m:ctrlPr>
                          <a:rPr lang="en-US" altLang="ko-KR" sz="1800" i="1" smtClean="0">
                            <a:latin typeface="Cambria Math" panose="02040503050406030204" pitchFamily="18" charset="0"/>
                            <a:cs typeface="Calibri" panose="020F0502020204030204" pitchFamily="34" charset="0"/>
                          </a:rPr>
                        </m:ctrlPr>
                      </m:sSubPr>
                      <m:e>
                        <m:r>
                          <a:rPr lang="en-US" altLang="ko-KR" sz="1800" b="0" i="1" smtClean="0">
                            <a:latin typeface="Cambria Math" panose="02040503050406030204" pitchFamily="18" charset="0"/>
                            <a:cs typeface="Calibri" panose="020F0502020204030204" pitchFamily="34" charset="0"/>
                          </a:rPr>
                          <m:t>𝐹</m:t>
                        </m:r>
                      </m:e>
                      <m:sub>
                        <m:r>
                          <a:rPr lang="en-US" altLang="ko-KR" sz="1800" b="0" i="1" smtClean="0">
                            <a:latin typeface="Cambria Math" panose="02040503050406030204" pitchFamily="18" charset="0"/>
                            <a:cs typeface="Calibri" panose="020F0502020204030204" pitchFamily="34" charset="0"/>
                          </a:rPr>
                          <m:t>𝑠</m:t>
                        </m:r>
                      </m:sub>
                    </m:sSub>
                    <m:r>
                      <a:rPr lang="en-US" altLang="ko-KR" sz="1800" b="0" i="1" smtClean="0">
                        <a:latin typeface="Cambria Math" panose="02040503050406030204" pitchFamily="18" charset="0"/>
                        <a:cs typeface="Calibri" panose="020F0502020204030204" pitchFamily="34" charset="0"/>
                      </a:rPr>
                      <m:t>(</m:t>
                    </m:r>
                    <m:r>
                      <a:rPr lang="en-US" altLang="ko-KR" sz="1800" b="0" i="1" smtClean="0">
                        <a:latin typeface="Cambria Math" panose="02040503050406030204" pitchFamily="18" charset="0"/>
                        <a:cs typeface="Calibri" panose="020F0502020204030204" pitchFamily="34" charset="0"/>
                      </a:rPr>
                      <m:t>𝑢</m:t>
                    </m:r>
                    <m:r>
                      <a:rPr lang="en-US" altLang="ko-KR" sz="1800" b="0" i="1" smtClean="0">
                        <a:latin typeface="Cambria Math" panose="02040503050406030204" pitchFamily="18" charset="0"/>
                        <a:cs typeface="Calibri" panose="020F0502020204030204" pitchFamily="34" charset="0"/>
                      </a:rPr>
                      <m:t>)</m:t>
                    </m:r>
                  </m:oMath>
                </a14:m>
                <a:r>
                  <a:rPr lang="en-US" altLang="ko-KR" sz="1800" dirty="0" smtClean="0">
                    <a:latin typeface="Calibri" panose="020F0502020204030204" pitchFamily="34" charset="0"/>
                    <a:cs typeface="Calibri" panose="020F0502020204030204" pitchFamily="34" charset="0"/>
                  </a:rPr>
                  <a:t> from PDF </a:t>
                </a:r>
              </a:p>
              <a:p>
                <a:pPr marL="0" indent="0">
                  <a:buNone/>
                </a:pPr>
                <a:r>
                  <a:rPr lang="en-US" altLang="ko-KR" sz="1800" dirty="0">
                    <a:latin typeface="Calibri" panose="020F0502020204030204" pitchFamily="34" charset="0"/>
                    <a:cs typeface="Calibri" panose="020F0502020204030204" pitchFamily="34" charset="0"/>
                  </a:rPr>
                  <a:t> </a:t>
                </a:r>
                <a:r>
                  <a:rPr lang="en-US" altLang="ko-KR" sz="1800" dirty="0" smtClean="0">
                    <a:latin typeface="Calibri" panose="020F0502020204030204" pitchFamily="34" charset="0"/>
                    <a:cs typeface="Calibri" panose="020F0502020204030204" pitchFamily="34" charset="0"/>
                  </a:rPr>
                  <a:t> - </a:t>
                </a:r>
                <a:r>
                  <a:rPr lang="en-US" altLang="ko-KR" sz="1800" dirty="0">
                    <a:solidFill>
                      <a:srgbClr val="FF0000"/>
                    </a:solidFill>
                    <a:latin typeface="Calibri" panose="020F0502020204030204" pitchFamily="34" charset="0"/>
                    <a:cs typeface="Calibri" panose="020F0502020204030204" pitchFamily="34" charset="0"/>
                  </a:rPr>
                  <a:t>Conventional model invalid</a:t>
                </a:r>
                <a:endParaRPr lang="en-US" altLang="ko-KR" sz="1800" dirty="0">
                  <a:latin typeface="Calibri" panose="020F0502020204030204" pitchFamily="34" charset="0"/>
                  <a:cs typeface="Calibri" panose="020F0502020204030204" pitchFamily="34" charset="0"/>
                </a:endParaRPr>
              </a:p>
              <a:p>
                <a:pPr marL="0" indent="0">
                  <a:buFont typeface="Wingdings" panose="05000000000000000000" pitchFamily="2" charset="2"/>
                  <a:buNone/>
                </a:pPr>
                <a:endParaRPr lang="en-US" altLang="ko-KR" sz="1800" dirty="0">
                  <a:solidFill>
                    <a:srgbClr val="FF0000"/>
                  </a:solidFill>
                  <a:latin typeface="Calibri" panose="020F0502020204030204" pitchFamily="34" charset="0"/>
                  <a:cs typeface="Calibri" panose="020F0502020204030204" pitchFamily="34"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800" dirty="0">
                  <a:latin typeface="Comic Sans MS" panose="030F0702030302020204" pitchFamily="66" charset="0"/>
                </a:endParaRPr>
              </a:p>
              <a:p>
                <a:pPr marL="514350" indent="-514350">
                  <a:buFont typeface="Wingdings" panose="05000000000000000000" pitchFamily="2" charset="2"/>
                  <a:buAutoNum type="romanUcPeriod"/>
                </a:pPr>
                <a:endParaRPr lang="en-US" altLang="ko-KR" sz="2000" dirty="0">
                  <a:latin typeface="Comic Sans MS" panose="030F0702030302020204" pitchFamily="66" charset="0"/>
                </a:endParaRPr>
              </a:p>
              <a:p>
                <a:pPr marL="0" indent="0">
                  <a:buFont typeface="Wingdings" panose="05000000000000000000" pitchFamily="2" charset="2"/>
                  <a:buNone/>
                </a:pPr>
                <a:endParaRPr lang="en-US" altLang="ko-KR" sz="1800" dirty="0"/>
              </a:p>
              <a:p>
                <a:pPr marL="0" indent="0">
                  <a:buNone/>
                </a:pPr>
                <a:endParaRPr lang="en-US" altLang="ko-KR" sz="1800" dirty="0">
                  <a:latin typeface="Comic Sans MS" panose="030F0702030302020204" pitchFamily="66" charset="0"/>
                </a:endParaRPr>
              </a:p>
              <a:p>
                <a:pPr marL="0" indent="0">
                  <a:buFont typeface="Wingdings" panose="05000000000000000000" pitchFamily="2" charset="2"/>
                  <a:buNone/>
                </a:pPr>
                <a:endParaRPr lang="en-US" altLang="ko-KR" sz="1800" dirty="0"/>
              </a:p>
            </p:txBody>
          </p:sp>
        </mc:Choice>
        <mc:Fallback xmlns="">
          <p:sp>
            <p:nvSpPr>
              <p:cNvPr id="7" name="내용 개체 틀 2"/>
              <p:cNvSpPr txBox="1">
                <a:spLocks noRot="1" noChangeAspect="1" noMove="1" noResize="1" noEditPoints="1" noAdjustHandles="1" noChangeArrowheads="1" noChangeShapeType="1" noTextEdit="1"/>
              </p:cNvSpPr>
              <p:nvPr/>
            </p:nvSpPr>
            <p:spPr bwMode="auto">
              <a:xfrm>
                <a:off x="4800051" y="1036660"/>
                <a:ext cx="4057622" cy="1817372"/>
              </a:xfrm>
              <a:prstGeom prst="rect">
                <a:avLst/>
              </a:prstGeom>
              <a:blipFill>
                <a:blip r:embed="rId3"/>
                <a:stretch>
                  <a:fillRect t="-16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48" y="908118"/>
            <a:ext cx="4193596" cy="287214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493" y="3725191"/>
            <a:ext cx="4207380" cy="3025574"/>
          </a:xfrm>
          <a:prstGeom prst="rect">
            <a:avLst/>
          </a:prstGeom>
        </p:spPr>
      </p:pic>
    </p:spTree>
    <p:extLst>
      <p:ext uri="{BB962C8B-B14F-4D97-AF65-F5344CB8AC3E}">
        <p14:creationId xmlns:p14="http://schemas.microsoft.com/office/powerpoint/2010/main" val="470046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020"/>
            <a:ext cx="8141855" cy="540327"/>
          </a:xfrm>
        </p:spPr>
        <p:txBody>
          <a:bodyPr/>
          <a:lstStyle/>
          <a:p>
            <a:r>
              <a:rPr lang="en-US" altLang="ko-KR" sz="3600" dirty="0" smtClean="0">
                <a:latin typeface="Calibri" panose="020F0502020204030204" pitchFamily="34" charset="0"/>
                <a:cs typeface="Calibri" panose="020F0502020204030204" pitchFamily="34" charset="0"/>
              </a:rPr>
              <a:t> Backward reactions, GPDs/TDA, </a:t>
            </a:r>
            <a:r>
              <a:rPr lang="en-US" altLang="ko-KR" sz="3600" dirty="0" err="1" smtClean="0">
                <a:latin typeface="Calibri" panose="020F0502020204030204" pitchFamily="34" charset="0"/>
                <a:cs typeface="Calibri" panose="020F0502020204030204" pitchFamily="34" charset="0"/>
              </a:rPr>
              <a:t>Reggeons</a:t>
            </a:r>
            <a:endParaRPr lang="ko-KR" altLang="en-US" sz="3600"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8833" y="959430"/>
            <a:ext cx="3790562" cy="2621969"/>
          </a:xfrm>
        </p:spPr>
      </p:pic>
      <mc:AlternateContent xmlns:mc="http://schemas.openxmlformats.org/markup-compatibility/2006" xmlns:a14="http://schemas.microsoft.com/office/drawing/2010/main">
        <mc:Choice Requires="a14">
          <p:sp>
            <p:nvSpPr>
              <p:cNvPr id="6" name="TextBox 5"/>
              <p:cNvSpPr txBox="1"/>
              <p:nvPr/>
            </p:nvSpPr>
            <p:spPr>
              <a:xfrm>
                <a:off x="4116054" y="2197895"/>
                <a:ext cx="66351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panose="02040503050406030204" pitchFamily="18" charset="0"/>
                        </a:rPr>
                        <m:t>𝑠</m:t>
                      </m:r>
                      <m:r>
                        <a:rPr lang="en-US" altLang="ko-KR" sz="1600" b="0" i="1" smtClean="0">
                          <a:latin typeface="Cambria Math" panose="02040503050406030204" pitchFamily="18" charset="0"/>
                          <a:ea typeface="Cambria Math" panose="02040503050406030204" pitchFamily="18" charset="0"/>
                        </a:rPr>
                        <m:t>≫</m:t>
                      </m:r>
                      <m:d>
                        <m:dPr>
                          <m:begChr m:val="|"/>
                          <m:endChr m:val="|"/>
                          <m:ctrlPr>
                            <a:rPr lang="en-US" altLang="ko-KR" sz="1600" b="0" i="1" smtClean="0">
                              <a:latin typeface="Cambria Math" panose="02040503050406030204" pitchFamily="18" charset="0"/>
                              <a:ea typeface="Cambria Math" panose="02040503050406030204" pitchFamily="18" charset="0"/>
                            </a:rPr>
                          </m:ctrlPr>
                        </m:dPr>
                        <m:e>
                          <m:r>
                            <a:rPr lang="en-US" altLang="ko-KR" sz="1600" b="0" i="1" smtClean="0">
                              <a:latin typeface="Cambria Math" panose="02040503050406030204" pitchFamily="18" charset="0"/>
                              <a:ea typeface="Cambria Math" panose="02040503050406030204" pitchFamily="18" charset="0"/>
                            </a:rPr>
                            <m:t>𝑡</m:t>
                          </m:r>
                        </m:e>
                      </m:d>
                    </m:oMath>
                  </m:oMathPara>
                </a14:m>
                <a:endParaRPr lang="ko-KR" alt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116054" y="2197895"/>
                <a:ext cx="663515" cy="246221"/>
              </a:xfrm>
              <a:prstGeom prst="rect">
                <a:avLst/>
              </a:prstGeom>
              <a:blipFill>
                <a:blip r:embed="rId4"/>
                <a:stretch>
                  <a:fillRect l="-2752" b="-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81573" y="2632135"/>
                <a:ext cx="205222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𝑡</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𝑙𝑎𝑟𝑔𝑒</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𝑢</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𝑠𝑚𝑎𝑙𝑙</m:t>
                      </m:r>
                      <m:r>
                        <a:rPr lang="en-US" altLang="ko-KR" sz="1600" b="0" i="1" smtClean="0">
                          <a:latin typeface="Cambria Math" panose="02040503050406030204" pitchFamily="18" charset="0"/>
                        </a:rPr>
                        <m:t>)</m:t>
                      </m:r>
                    </m:oMath>
                  </m:oMathPara>
                </a14:m>
                <a:endParaRPr lang="ko-KR" alt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3981573" y="2632135"/>
                <a:ext cx="2052228" cy="246221"/>
              </a:xfrm>
              <a:prstGeom prst="rect">
                <a:avLst/>
              </a:prstGeom>
              <a:blipFill>
                <a:blip r:embed="rId5"/>
                <a:stretch>
                  <a:fillRect r="-2967" b="-35000"/>
                </a:stretch>
              </a:blipFill>
            </p:spPr>
            <p:txBody>
              <a:bodyPr/>
              <a:lstStyle/>
              <a:p>
                <a:r>
                  <a:rPr lang="ko-KR" altLang="en-US">
                    <a:noFill/>
                  </a:rPr>
                  <a:t> </a:t>
                </a:r>
              </a:p>
            </p:txBody>
          </p:sp>
        </mc:Fallback>
      </mc:AlternateContent>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8659" y="4339947"/>
            <a:ext cx="1651189" cy="1282041"/>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4116054" y="3080653"/>
                <a:ext cx="85965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600" i="1" smtClean="0">
                              <a:latin typeface="Cambria Math" panose="02040503050406030204" pitchFamily="18" charset="0"/>
                            </a:rPr>
                          </m:ctrlPr>
                        </m:sSupPr>
                        <m:e>
                          <m:r>
                            <a:rPr lang="en-US" altLang="ko-KR" sz="1600" b="0" i="1" smtClean="0">
                              <a:latin typeface="Cambria Math" panose="02040503050406030204" pitchFamily="18" charset="0"/>
                            </a:rPr>
                            <m:t>𝑄</m:t>
                          </m:r>
                        </m:e>
                        <m:sup>
                          <m:r>
                            <a:rPr lang="en-US" altLang="ko-KR" sz="1600" b="0" i="1" smtClean="0">
                              <a:latin typeface="Cambria Math" panose="02040503050406030204" pitchFamily="18" charset="0"/>
                            </a:rPr>
                            <m:t>2</m:t>
                          </m:r>
                        </m:sup>
                      </m:sSup>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h𝑖𝑔h</m:t>
                      </m:r>
                    </m:oMath>
                  </m:oMathPara>
                </a14:m>
                <a:endParaRPr lang="ko-KR" alt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116054" y="3080653"/>
                <a:ext cx="859658" cy="246221"/>
              </a:xfrm>
              <a:prstGeom prst="rect">
                <a:avLst/>
              </a:prstGeom>
              <a:blipFill>
                <a:blip r:embed="rId7"/>
                <a:stretch>
                  <a:fillRect l="-6383" r="-7092" b="-34146"/>
                </a:stretch>
              </a:blipFill>
            </p:spPr>
            <p:txBody>
              <a:bodyPr/>
              <a:lstStyle/>
              <a:p>
                <a:r>
                  <a:rPr lang="ko-KR" altLang="en-US">
                    <a:noFill/>
                  </a:rPr>
                  <a:t> </a:t>
                </a:r>
              </a:p>
            </p:txBody>
          </p:sp>
        </mc:Fallback>
      </mc:AlternateContent>
      <p:sp>
        <p:nvSpPr>
          <p:cNvPr id="19" name="Title 1"/>
          <p:cNvSpPr txBox="1">
            <a:spLocks/>
          </p:cNvSpPr>
          <p:nvPr/>
        </p:nvSpPr>
        <p:spPr bwMode="auto">
          <a:xfrm>
            <a:off x="6980106" y="3905210"/>
            <a:ext cx="1919289" cy="42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2000" dirty="0" smtClean="0">
                <a:latin typeface="Calibri" panose="020F0502020204030204" pitchFamily="34" charset="0"/>
                <a:cs typeface="Calibri" panose="020F0502020204030204" pitchFamily="34" charset="0"/>
              </a:rPr>
              <a:t>       TDA by </a:t>
            </a:r>
            <a:r>
              <a:rPr lang="en-US" altLang="ko-KR" sz="2000" i="1" dirty="0" smtClean="0">
                <a:latin typeface="Calibri" panose="020F0502020204030204" pitchFamily="34" charset="0"/>
                <a:cs typeface="Calibri" panose="020F0502020204030204" pitchFamily="34" charset="0"/>
              </a:rPr>
              <a:t>PSS</a:t>
            </a:r>
            <a:endParaRPr lang="ko-KR" altLang="en-US" sz="3600" i="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0" name="Title 1"/>
              <p:cNvSpPr txBox="1">
                <a:spLocks/>
              </p:cNvSpPr>
              <p:nvPr/>
            </p:nvSpPr>
            <p:spPr bwMode="auto">
              <a:xfrm>
                <a:off x="52897" y="3905210"/>
                <a:ext cx="4531187" cy="4480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2000" dirty="0" smtClean="0">
                    <a:latin typeface="Calibri" panose="020F0502020204030204" pitchFamily="34" charset="0"/>
                    <a:cs typeface="Calibri" panose="020F0502020204030204" pitchFamily="34" charset="0"/>
                  </a:rPr>
                  <a:t>Large </a:t>
                </a:r>
                <a14:m>
                  <m:oMath xmlns:m="http://schemas.openxmlformats.org/officeDocument/2006/math">
                    <m:r>
                      <a:rPr lang="en-US" altLang="ko-KR" sz="2000" i="1" dirty="0" smtClean="0">
                        <a:latin typeface="Cambria Math" panose="02040503050406030204" pitchFamily="18" charset="0"/>
                        <a:cs typeface="Calibri" panose="020F0502020204030204" pitchFamily="34" charset="0"/>
                      </a:rPr>
                      <m:t>𝑢</m:t>
                    </m:r>
                  </m:oMath>
                </a14:m>
                <a:r>
                  <a:rPr lang="en-US" altLang="ko-KR" sz="2000" dirty="0" smtClean="0">
                    <a:latin typeface="Calibri" panose="020F0502020204030204" pitchFamily="34" charset="0"/>
                    <a:cs typeface="Calibri" panose="020F0502020204030204" pitchFamily="34" charset="0"/>
                  </a:rPr>
                  <a:t>-</a:t>
                </a:r>
                <a:r>
                  <a:rPr lang="en-US" altLang="ko-KR" sz="2000" dirty="0" err="1" smtClean="0">
                    <a:latin typeface="Calibri" panose="020F0502020204030204" pitchFamily="34" charset="0"/>
                    <a:cs typeface="Calibri" panose="020F0502020204030204" pitchFamily="34" charset="0"/>
                  </a:rPr>
                  <a:t>ch</a:t>
                </a:r>
                <a:r>
                  <a:rPr lang="en-US" altLang="ko-KR" sz="2000" dirty="0" smtClean="0">
                    <a:latin typeface="Calibri" panose="020F0502020204030204" pitchFamily="34" charset="0"/>
                    <a:cs typeface="Calibri" panose="020F0502020204030204" pitchFamily="34" charset="0"/>
                  </a:rPr>
                  <a:t> cuts in Reggeon exch by </a:t>
                </a:r>
                <a:r>
                  <a:rPr lang="en-US" altLang="ko-KR" sz="2000" dirty="0" err="1" smtClean="0">
                    <a:latin typeface="Calibri" panose="020F0502020204030204" pitchFamily="34" charset="0"/>
                    <a:cs typeface="Calibri" panose="020F0502020204030204" pitchFamily="34" charset="0"/>
                  </a:rPr>
                  <a:t>Laget</a:t>
                </a:r>
                <a:r>
                  <a:rPr lang="en-US" altLang="ko-KR" sz="3600" dirty="0" smtClean="0">
                    <a:latin typeface="Calibri" panose="020F0502020204030204" pitchFamily="34" charset="0"/>
                    <a:cs typeface="Calibri" panose="020F0502020204030204" pitchFamily="34" charset="0"/>
                  </a:rPr>
                  <a:t>   </a:t>
                </a:r>
                <a:endParaRPr lang="ko-KR" altLang="en-US" sz="3600" dirty="0">
                  <a:latin typeface="Calibri" panose="020F0502020204030204" pitchFamily="34" charset="0"/>
                  <a:cs typeface="Calibri" panose="020F0502020204030204" pitchFamily="34" charset="0"/>
                </a:endParaRPr>
              </a:p>
            </p:txBody>
          </p:sp>
        </mc:Choice>
        <mc:Fallback xmlns="">
          <p:sp>
            <p:nvSpPr>
              <p:cNvPr id="20" name="Title 1"/>
              <p:cNvSpPr txBox="1">
                <a:spLocks noRot="1" noChangeAspect="1" noMove="1" noResize="1" noEditPoints="1" noAdjustHandles="1" noChangeArrowheads="1" noChangeShapeType="1" noTextEdit="1"/>
              </p:cNvSpPr>
              <p:nvPr/>
            </p:nvSpPr>
            <p:spPr bwMode="auto">
              <a:xfrm>
                <a:off x="52897" y="3905210"/>
                <a:ext cx="4531187" cy="448011"/>
              </a:xfrm>
              <a:prstGeom prst="rect">
                <a:avLst/>
              </a:prstGeom>
              <a:blipFill>
                <a:blip r:embed="rId8"/>
                <a:stretch>
                  <a:fillRect l="-1480" b="-342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ko-KR" altLang="en-US">
                    <a:noFill/>
                  </a:rPr>
                  <a:t> </a:t>
                </a:r>
              </a:p>
            </p:txBody>
          </p:sp>
        </mc:Fallback>
      </mc:AlternateContent>
      <p:sp>
        <p:nvSpPr>
          <p:cNvPr id="23" name="타원 28"/>
          <p:cNvSpPr/>
          <p:nvPr/>
        </p:nvSpPr>
        <p:spPr>
          <a:xfrm>
            <a:off x="8249508" y="1752718"/>
            <a:ext cx="368018" cy="2885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10" y="1106811"/>
            <a:ext cx="3905600" cy="2767690"/>
          </a:xfrm>
          <a:prstGeom prst="rect">
            <a:avLst/>
          </a:prstGeom>
        </p:spPr>
      </p:pic>
      <p:sp>
        <p:nvSpPr>
          <p:cNvPr id="21" name="타원 28"/>
          <p:cNvSpPr/>
          <p:nvPr/>
        </p:nvSpPr>
        <p:spPr>
          <a:xfrm>
            <a:off x="3604737" y="1760869"/>
            <a:ext cx="455010" cy="2053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5569" y="4447568"/>
            <a:ext cx="1435100" cy="106680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619" y="5480753"/>
            <a:ext cx="3175000" cy="1250950"/>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1246" y="4777772"/>
            <a:ext cx="984250" cy="406400"/>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3646" y="5452689"/>
            <a:ext cx="615156" cy="254000"/>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5875" y="5463571"/>
            <a:ext cx="615156" cy="254000"/>
          </a:xfrm>
          <a:prstGeom prst="rect">
            <a:avLst/>
          </a:prstGeom>
        </p:spPr>
      </p:pic>
      <p:sp>
        <p:nvSpPr>
          <p:cNvPr id="30" name="Title 1"/>
          <p:cNvSpPr txBox="1">
            <a:spLocks/>
          </p:cNvSpPr>
          <p:nvPr/>
        </p:nvSpPr>
        <p:spPr bwMode="auto">
          <a:xfrm>
            <a:off x="4906541" y="3459265"/>
            <a:ext cx="4012334" cy="47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3600" dirty="0" smtClean="0">
                <a:latin typeface="Calibri" panose="020F0502020204030204" pitchFamily="34" charset="0"/>
                <a:cs typeface="Calibri" panose="020F0502020204030204" pitchFamily="34" charset="0"/>
              </a:rPr>
              <a:t>    </a:t>
            </a:r>
            <a:r>
              <a:rPr lang="en-US" altLang="ko-KR" sz="2000" dirty="0" smtClean="0">
                <a:latin typeface="Calibri" panose="020F0502020204030204" pitchFamily="34" charset="0"/>
                <a:cs typeface="Calibri" panose="020F0502020204030204" pitchFamily="34" charset="0"/>
              </a:rPr>
              <a:t>Parton structure from non-</a:t>
            </a:r>
            <a:r>
              <a:rPr lang="en-US" altLang="ko-KR" sz="2000" dirty="0" err="1" smtClean="0">
                <a:latin typeface="Calibri" panose="020F0502020204030204" pitchFamily="34" charset="0"/>
                <a:cs typeface="Calibri" panose="020F0502020204030204" pitchFamily="34" charset="0"/>
              </a:rPr>
              <a:t>pQCD</a:t>
            </a:r>
            <a:r>
              <a:rPr lang="en-US" altLang="ko-KR" sz="3600" dirty="0" smtClean="0">
                <a:latin typeface="Calibri" panose="020F0502020204030204" pitchFamily="34" charset="0"/>
                <a:cs typeface="Calibri" panose="020F0502020204030204" pitchFamily="34" charset="0"/>
              </a:rPr>
              <a:t> </a:t>
            </a:r>
            <a:endParaRPr lang="ko-KR" altLang="en-US" sz="3600" dirty="0">
              <a:latin typeface="Calibri" panose="020F0502020204030204" pitchFamily="34" charset="0"/>
              <a:cs typeface="Calibri" panose="020F0502020204030204" pitchFamily="34" charset="0"/>
            </a:endParaRPr>
          </a:p>
        </p:txBody>
      </p:sp>
      <p:sp>
        <p:nvSpPr>
          <p:cNvPr id="31" name="타원 28"/>
          <p:cNvSpPr/>
          <p:nvPr/>
        </p:nvSpPr>
        <p:spPr>
          <a:xfrm>
            <a:off x="1623538" y="1684665"/>
            <a:ext cx="455010" cy="2053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2" name="Curved Connector 21"/>
          <p:cNvCxnSpPr/>
          <p:nvPr/>
        </p:nvCxnSpPr>
        <p:spPr bwMode="auto">
          <a:xfrm rot="16200000" flipV="1">
            <a:off x="1360601" y="2450187"/>
            <a:ext cx="1090084" cy="35312"/>
          </a:xfrm>
          <a:prstGeom prst="curvedConnector3">
            <a:avLst>
              <a:gd name="adj1" fmla="val 50000"/>
            </a:avLst>
          </a:prstGeom>
          <a:noFill/>
          <a:ln w="63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94695" y="4384226"/>
            <a:ext cx="1699999" cy="1252523"/>
          </a:xfrm>
          <a:prstGeom prst="rect">
            <a:avLst/>
          </a:prstGeom>
        </p:spPr>
      </p:pic>
      <p:sp>
        <p:nvSpPr>
          <p:cNvPr id="28" name="Rectangle 27"/>
          <p:cNvSpPr/>
          <p:nvPr/>
        </p:nvSpPr>
        <p:spPr>
          <a:xfrm>
            <a:off x="5609524" y="6374065"/>
            <a:ext cx="3119718" cy="369332"/>
          </a:xfrm>
          <a:prstGeom prst="rect">
            <a:avLst/>
          </a:prstGeom>
        </p:spPr>
        <p:txBody>
          <a:bodyPr wrap="square">
            <a:spAutoFit/>
          </a:bodyPr>
          <a:lstStyle/>
          <a:p>
            <a:r>
              <a:rPr lang="en-US" altLang="ko-KR" sz="1800" dirty="0" smtClean="0">
                <a:solidFill>
                  <a:srgbClr val="0070C0"/>
                </a:solidFill>
                <a:latin typeface="Calibri" panose="020F0502020204030204" pitchFamily="34" charset="0"/>
                <a:cs typeface="Calibri" panose="020F0502020204030204" pitchFamily="34" charset="0"/>
              </a:rPr>
              <a:t>     Meson-baryon form factor</a:t>
            </a:r>
            <a:endParaRPr lang="ko-KR" altLang="en-US" sz="1800" dirty="0">
              <a:solidFill>
                <a:srgbClr val="0070C0"/>
              </a:solidFill>
              <a:latin typeface="Calibri" panose="020F0502020204030204" pitchFamily="34" charset="0"/>
              <a:cs typeface="Calibri" panose="020F0502020204030204" pitchFamily="34" charset="0"/>
            </a:endParaRPr>
          </a:p>
        </p:txBody>
      </p:sp>
      <p:cxnSp>
        <p:nvCxnSpPr>
          <p:cNvPr id="29" name="Curved Connector 28"/>
          <p:cNvCxnSpPr/>
          <p:nvPr/>
        </p:nvCxnSpPr>
        <p:spPr bwMode="auto">
          <a:xfrm rot="16200000" flipV="1">
            <a:off x="5251645" y="3254864"/>
            <a:ext cx="2082808" cy="113908"/>
          </a:xfrm>
          <a:prstGeom prst="curvedConnector3">
            <a:avLst>
              <a:gd name="adj1" fmla="val 50000"/>
            </a:avLst>
          </a:prstGeom>
          <a:noFill/>
          <a:ln w="6350" cap="flat" cmpd="sng" algn="ctr">
            <a:solidFill>
              <a:srgbClr val="00CC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Curved Connector 31"/>
          <p:cNvCxnSpPr/>
          <p:nvPr/>
        </p:nvCxnSpPr>
        <p:spPr bwMode="auto">
          <a:xfrm rot="16200000" flipV="1">
            <a:off x="7476212" y="3117085"/>
            <a:ext cx="2264158" cy="18471"/>
          </a:xfrm>
          <a:prstGeom prst="curvedConnector3">
            <a:avLst>
              <a:gd name="adj1" fmla="val 49999"/>
            </a:avLst>
          </a:prstGeom>
          <a:noFill/>
          <a:ln w="6350" cap="flat" cmpd="sng" algn="ctr">
            <a:solidFill>
              <a:srgbClr val="00CC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 name="Title 1"/>
          <p:cNvSpPr txBox="1">
            <a:spLocks/>
          </p:cNvSpPr>
          <p:nvPr/>
        </p:nvSpPr>
        <p:spPr bwMode="auto">
          <a:xfrm>
            <a:off x="5176562" y="3969438"/>
            <a:ext cx="1825316" cy="2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altLang="ko-KR" sz="2000" dirty="0" smtClean="0">
                <a:latin typeface="Calibri" panose="020F0502020204030204" pitchFamily="34" charset="0"/>
                <a:cs typeface="Calibri" panose="020F0502020204030204" pitchFamily="34" charset="0"/>
              </a:rPr>
              <a:t>     GPD by </a:t>
            </a:r>
            <a:r>
              <a:rPr lang="en-US" altLang="ko-KR" sz="2000" i="1" dirty="0" smtClean="0">
                <a:latin typeface="Calibri" panose="020F0502020204030204" pitchFamily="34" charset="0"/>
                <a:cs typeface="Calibri" panose="020F0502020204030204" pitchFamily="34" charset="0"/>
              </a:rPr>
              <a:t>VGG</a:t>
            </a:r>
            <a:endParaRPr lang="ko-KR" altLang="en-US" sz="3600" i="1" dirty="0">
              <a:latin typeface="Calibri" panose="020F0502020204030204" pitchFamily="34" charset="0"/>
              <a:cs typeface="Calibri" panose="020F0502020204030204" pitchFamily="34" charset="0"/>
            </a:endParaRPr>
          </a:p>
        </p:txBody>
      </p:sp>
      <p:graphicFrame>
        <p:nvGraphicFramePr>
          <p:cNvPr id="34" name="Object 19"/>
          <p:cNvGraphicFramePr>
            <a:graphicFrameLocks noChangeAspect="1"/>
          </p:cNvGraphicFramePr>
          <p:nvPr>
            <p:extLst>
              <p:ext uri="{D42A27DB-BD31-4B8C-83A1-F6EECF244321}">
                <p14:modId xmlns:p14="http://schemas.microsoft.com/office/powerpoint/2010/main" val="2170396113"/>
              </p:ext>
            </p:extLst>
          </p:nvPr>
        </p:nvGraphicFramePr>
        <p:xfrm>
          <a:off x="5065724" y="5717624"/>
          <a:ext cx="1936154" cy="608318"/>
        </p:xfrm>
        <a:graphic>
          <a:graphicData uri="http://schemas.openxmlformats.org/presentationml/2006/ole">
            <mc:AlternateContent xmlns:mc="http://schemas.openxmlformats.org/markup-compatibility/2006">
              <mc:Choice xmlns:v="urn:schemas-microsoft-com:vml" Requires="v">
                <p:oleObj spid="_x0000_s68693" name="Equation" r:id="rId14" imgW="1130040" imgH="355320" progId="Equation.3">
                  <p:embed/>
                </p:oleObj>
              </mc:Choice>
              <mc:Fallback>
                <p:oleObj name="Equation" r:id="rId14" imgW="1130040" imgH="355320" progId="Equation.3">
                  <p:embed/>
                  <p:pic>
                    <p:nvPicPr>
                      <p:cNvPr id="9" name="Object 19"/>
                      <p:cNvPicPr>
                        <a:picLocks noChangeAspect="1" noChangeArrowheads="1"/>
                      </p:cNvPicPr>
                      <p:nvPr/>
                    </p:nvPicPr>
                    <p:blipFill>
                      <a:blip r:embed="rId15"/>
                      <a:srcRect/>
                      <a:stretch>
                        <a:fillRect/>
                      </a:stretch>
                    </p:blipFill>
                    <p:spPr bwMode="auto">
                      <a:xfrm>
                        <a:off x="5065724" y="5717624"/>
                        <a:ext cx="1936154" cy="608318"/>
                      </a:xfrm>
                      <a:prstGeom prst="rect">
                        <a:avLst/>
                      </a:prstGeom>
                      <a:noFill/>
                      <a:ln>
                        <a:noFill/>
                      </a:ln>
                      <a:effectLst/>
                    </p:spPr>
                  </p:pic>
                </p:oleObj>
              </mc:Fallback>
            </mc:AlternateContent>
          </a:graphicData>
        </a:graphic>
      </p:graphicFrame>
      <p:graphicFrame>
        <p:nvGraphicFramePr>
          <p:cNvPr id="35" name="Object 19"/>
          <p:cNvGraphicFramePr>
            <a:graphicFrameLocks noChangeAspect="1"/>
          </p:cNvGraphicFramePr>
          <p:nvPr>
            <p:extLst>
              <p:ext uri="{D42A27DB-BD31-4B8C-83A1-F6EECF244321}">
                <p14:modId xmlns:p14="http://schemas.microsoft.com/office/powerpoint/2010/main" val="3021212086"/>
              </p:ext>
            </p:extLst>
          </p:nvPr>
        </p:nvGraphicFramePr>
        <p:xfrm>
          <a:off x="7184067" y="5663678"/>
          <a:ext cx="1919288" cy="625475"/>
        </p:xfrm>
        <a:graphic>
          <a:graphicData uri="http://schemas.openxmlformats.org/presentationml/2006/ole">
            <mc:AlternateContent xmlns:mc="http://schemas.openxmlformats.org/markup-compatibility/2006">
              <mc:Choice xmlns:v="urn:schemas-microsoft-com:vml" Requires="v">
                <p:oleObj spid="_x0000_s68694" name="Equation" r:id="rId16" imgW="1320480" imgH="431640" progId="Equation.3">
                  <p:embed/>
                </p:oleObj>
              </mc:Choice>
              <mc:Fallback>
                <p:oleObj name="Equation" r:id="rId16" imgW="1320480" imgH="431640" progId="Equation.3">
                  <p:embed/>
                  <p:pic>
                    <p:nvPicPr>
                      <p:cNvPr id="10" name="Object 19"/>
                      <p:cNvPicPr>
                        <a:picLocks noChangeAspect="1" noChangeArrowheads="1"/>
                      </p:cNvPicPr>
                      <p:nvPr/>
                    </p:nvPicPr>
                    <p:blipFill>
                      <a:blip r:embed="rId17"/>
                      <a:srcRect/>
                      <a:stretch>
                        <a:fillRect/>
                      </a:stretch>
                    </p:blipFill>
                    <p:spPr bwMode="auto">
                      <a:xfrm>
                        <a:off x="7184067" y="5663678"/>
                        <a:ext cx="1919288" cy="625475"/>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5" name="TextBox 14"/>
              <p:cNvSpPr txBox="1"/>
              <p:nvPr/>
            </p:nvSpPr>
            <p:spPr>
              <a:xfrm>
                <a:off x="1901730" y="2367545"/>
                <a:ext cx="51988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ko-KR" sz="1600" i="1" smtClean="0">
                              <a:solidFill>
                                <a:srgbClr val="FF0000"/>
                              </a:solidFill>
                              <a:latin typeface="Cambria Math" panose="02040503050406030204" pitchFamily="18" charset="0"/>
                            </a:rPr>
                          </m:ctrlPr>
                        </m:sSupPr>
                        <m:e>
                          <m:r>
                            <a:rPr lang="en-US" altLang="ko-KR" sz="1600" i="1" smtClean="0">
                              <a:solidFill>
                                <a:srgbClr val="FF0000"/>
                              </a:solidFill>
                              <a:latin typeface="Cambria Math" panose="02040503050406030204" pitchFamily="18" charset="0"/>
                              <a:ea typeface="Cambria Math" panose="02040503050406030204" pitchFamily="18" charset="0"/>
                            </a:rPr>
                            <m:t>~</m:t>
                          </m:r>
                          <m:r>
                            <a:rPr lang="en-US" altLang="ko-KR" sz="1600" b="0" i="1" smtClean="0">
                              <a:solidFill>
                                <a:srgbClr val="FF0000"/>
                              </a:solidFill>
                              <a:latin typeface="Cambria Math" panose="02040503050406030204" pitchFamily="18" charset="0"/>
                            </a:rPr>
                            <m:t>10</m:t>
                          </m:r>
                        </m:e>
                        <m:sup>
                          <m:r>
                            <a:rPr lang="en-US" altLang="ko-KR" sz="1600" b="0" i="1" smtClean="0">
                              <a:solidFill>
                                <a:srgbClr val="FF0000"/>
                              </a:solidFill>
                              <a:latin typeface="Cambria Math" panose="02040503050406030204" pitchFamily="18" charset="0"/>
                            </a:rPr>
                            <m:t>2</m:t>
                          </m:r>
                        </m:sup>
                      </m:sSup>
                    </m:oMath>
                  </m:oMathPara>
                </a14:m>
                <a:endParaRPr lang="ko-KR" alt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01730" y="2367545"/>
                <a:ext cx="519886" cy="246221"/>
              </a:xfrm>
              <a:prstGeom prst="rect">
                <a:avLst/>
              </a:prstGeom>
              <a:blipFill>
                <a:blip r:embed="rId18"/>
                <a:stretch>
                  <a:fillRect l="-2353" r="-2353" b="-7317"/>
                </a:stretch>
              </a:blipFill>
            </p:spPr>
            <p:txBody>
              <a:bodyPr/>
              <a:lstStyle/>
              <a:p>
                <a:r>
                  <a:rPr lang="ko-KR" altLang="en-US">
                    <a:noFill/>
                  </a:rPr>
                  <a:t> </a:t>
                </a:r>
              </a:p>
            </p:txBody>
          </p:sp>
        </mc:Fallback>
      </mc:AlternateContent>
      <p:pic>
        <p:nvPicPr>
          <p:cNvPr id="11" name="Picture 1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4318" y="4435473"/>
            <a:ext cx="974969" cy="967800"/>
          </a:xfrm>
          <a:prstGeom prst="rect">
            <a:avLst/>
          </a:prstGeom>
        </p:spPr>
      </p:pic>
      <p:sp>
        <p:nvSpPr>
          <p:cNvPr id="36" name="Left Brace 35"/>
          <p:cNvSpPr/>
          <p:nvPr/>
        </p:nvSpPr>
        <p:spPr bwMode="auto">
          <a:xfrm>
            <a:off x="1330040" y="4479637"/>
            <a:ext cx="155448" cy="914400"/>
          </a:xfrm>
          <a:prstGeom prst="leftBrace">
            <a:avLst/>
          </a:prstGeom>
          <a:noFill/>
          <a:ln w="95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1"/>
              </a:solidFill>
              <a:effectLst/>
              <a:latin typeface="Times New Roman" panose="02020603050405020304" pitchFamily="18" charset="0"/>
            </a:endParaRPr>
          </a:p>
        </p:txBody>
      </p:sp>
      <p:sp>
        <p:nvSpPr>
          <p:cNvPr id="37" name="Right Brace 36"/>
          <p:cNvSpPr/>
          <p:nvPr/>
        </p:nvSpPr>
        <p:spPr bwMode="auto">
          <a:xfrm>
            <a:off x="3768443" y="5597239"/>
            <a:ext cx="155448" cy="914400"/>
          </a:xfrm>
          <a:prstGeom prst="rightBrace">
            <a:avLst/>
          </a:prstGeom>
          <a:noFill/>
          <a:ln w="95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1"/>
              </a:solidFill>
              <a:effectLst/>
              <a:latin typeface="Times New Roman" panose="02020603050405020304" pitchFamily="18" charset="0"/>
            </a:endParaRPr>
          </a:p>
        </p:txBody>
      </p:sp>
      <p:sp>
        <p:nvSpPr>
          <p:cNvPr id="38" name="타원 28"/>
          <p:cNvSpPr/>
          <p:nvPr/>
        </p:nvSpPr>
        <p:spPr>
          <a:xfrm>
            <a:off x="5176562" y="6046654"/>
            <a:ext cx="1593692" cy="279288"/>
          </a:xfrm>
          <a:prstGeom prst="ellipse">
            <a:avLst/>
          </a:prstGeom>
          <a:noFill/>
          <a:ln w="63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타원 28"/>
          <p:cNvSpPr/>
          <p:nvPr/>
        </p:nvSpPr>
        <p:spPr>
          <a:xfrm>
            <a:off x="8110966" y="5995049"/>
            <a:ext cx="535152" cy="313387"/>
          </a:xfrm>
          <a:prstGeom prst="ellipse">
            <a:avLst/>
          </a:prstGeom>
          <a:noFill/>
          <a:ln w="635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26882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제목 33"/>
              <p:cNvSpPr txBox="1">
                <a:spLocks/>
              </p:cNvSpPr>
              <p:nvPr/>
            </p:nvSpPr>
            <p:spPr bwMode="auto">
              <a:xfrm>
                <a:off x="418672" y="322785"/>
                <a:ext cx="8153400" cy="5635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latinLnBrk="1" hangingPunct="0">
                  <a:spcBef>
                    <a:spcPct val="0"/>
                  </a:spcBef>
                  <a:spcAft>
                    <a:spcPct val="0"/>
                  </a:spcAft>
                  <a:defRPr sz="4000" kern="1200">
                    <a:solidFill>
                      <a:schemeClr val="tx2"/>
                    </a:solidFill>
                    <a:latin typeface="+mj-lt"/>
                    <a:ea typeface="+mj-ea"/>
                    <a:cs typeface="+mj-cs"/>
                  </a:defRPr>
                </a:lvl1pPr>
                <a:lvl2pPr algn="l" rtl="0" eaLnBrk="0" fontAlgn="base" latinLnBrk="1" hangingPunct="0">
                  <a:spcBef>
                    <a:spcPct val="0"/>
                  </a:spcBef>
                  <a:spcAft>
                    <a:spcPct val="0"/>
                  </a:spcAft>
                  <a:defRPr sz="4000">
                    <a:solidFill>
                      <a:schemeClr val="tx2"/>
                    </a:solidFill>
                    <a:latin typeface="Franklin Gothic Book" pitchFamily="34" charset="0"/>
                  </a:defRPr>
                </a:lvl2pPr>
                <a:lvl3pPr algn="l" rtl="0" eaLnBrk="0" fontAlgn="base" latinLnBrk="1" hangingPunct="0">
                  <a:spcBef>
                    <a:spcPct val="0"/>
                  </a:spcBef>
                  <a:spcAft>
                    <a:spcPct val="0"/>
                  </a:spcAft>
                  <a:defRPr sz="4000">
                    <a:solidFill>
                      <a:schemeClr val="tx2"/>
                    </a:solidFill>
                    <a:latin typeface="Franklin Gothic Book" pitchFamily="34" charset="0"/>
                  </a:defRPr>
                </a:lvl3pPr>
                <a:lvl4pPr algn="l" rtl="0" eaLnBrk="0" fontAlgn="base" latinLnBrk="1" hangingPunct="0">
                  <a:spcBef>
                    <a:spcPct val="0"/>
                  </a:spcBef>
                  <a:spcAft>
                    <a:spcPct val="0"/>
                  </a:spcAft>
                  <a:defRPr sz="4000">
                    <a:solidFill>
                      <a:schemeClr val="tx2"/>
                    </a:solidFill>
                    <a:latin typeface="Franklin Gothic Book" pitchFamily="34" charset="0"/>
                  </a:defRPr>
                </a:lvl4pPr>
                <a:lvl5pPr algn="l" rtl="0" eaLnBrk="0" fontAlgn="base" latinLnBrk="1" hangingPunct="0">
                  <a:spcBef>
                    <a:spcPct val="0"/>
                  </a:spcBef>
                  <a:spcAft>
                    <a:spcPct val="0"/>
                  </a:spcAft>
                  <a:defRPr sz="4000">
                    <a:solidFill>
                      <a:schemeClr val="tx2"/>
                    </a:solidFill>
                    <a:latin typeface="Franklin Gothic Book" pitchFamily="34" charset="0"/>
                  </a:defRPr>
                </a:lvl5pPr>
                <a:lvl6pPr marL="457200" algn="l" rtl="0" fontAlgn="base" latinLnBrk="1">
                  <a:spcBef>
                    <a:spcPct val="0"/>
                  </a:spcBef>
                  <a:spcAft>
                    <a:spcPct val="0"/>
                  </a:spcAft>
                  <a:defRPr sz="4000">
                    <a:solidFill>
                      <a:schemeClr val="tx2"/>
                    </a:solidFill>
                    <a:latin typeface="Franklin Gothic Book" pitchFamily="34" charset="0"/>
                  </a:defRPr>
                </a:lvl6pPr>
                <a:lvl7pPr marL="914400" algn="l" rtl="0" fontAlgn="base" latinLnBrk="1">
                  <a:spcBef>
                    <a:spcPct val="0"/>
                  </a:spcBef>
                  <a:spcAft>
                    <a:spcPct val="0"/>
                  </a:spcAft>
                  <a:defRPr sz="4000">
                    <a:solidFill>
                      <a:schemeClr val="tx2"/>
                    </a:solidFill>
                    <a:latin typeface="Franklin Gothic Book" pitchFamily="34" charset="0"/>
                  </a:defRPr>
                </a:lvl7pPr>
                <a:lvl8pPr marL="1371600" algn="l" rtl="0" fontAlgn="base" latinLnBrk="1">
                  <a:spcBef>
                    <a:spcPct val="0"/>
                  </a:spcBef>
                  <a:spcAft>
                    <a:spcPct val="0"/>
                  </a:spcAft>
                  <a:defRPr sz="4000">
                    <a:solidFill>
                      <a:schemeClr val="tx2"/>
                    </a:solidFill>
                    <a:latin typeface="Franklin Gothic Book" pitchFamily="34" charset="0"/>
                  </a:defRPr>
                </a:lvl8pPr>
                <a:lvl9pPr marL="1828800" algn="l" rtl="0" fontAlgn="base" latinLnBrk="1">
                  <a:spcBef>
                    <a:spcPct val="0"/>
                  </a:spcBef>
                  <a:spcAft>
                    <a:spcPct val="0"/>
                  </a:spcAft>
                  <a:defRPr sz="4000">
                    <a:solidFill>
                      <a:schemeClr val="tx2"/>
                    </a:solidFill>
                    <a:latin typeface="Franklin Gothic Book" pitchFamily="34" charset="0"/>
                  </a:defRPr>
                </a:lvl9pPr>
              </a:lstStyle>
              <a:p>
                <a:r>
                  <a:rPr lang="en-US" altLang="ko-KR" sz="3200" dirty="0" smtClean="0"/>
                  <a:t>     </a:t>
                </a:r>
                <a:r>
                  <a:rPr lang="en-US" altLang="ko-KR" sz="3600" dirty="0" smtClean="0"/>
                  <a:t>II  </a:t>
                </a:r>
                <a14:m>
                  <m:oMath xmlns:m="http://schemas.openxmlformats.org/officeDocument/2006/math">
                    <m:r>
                      <a:rPr lang="ko-KR" altLang="en-US" sz="3600" i="1">
                        <a:latin typeface="Cambria Math" panose="02040503050406030204" pitchFamily="18" charset="0"/>
                      </a:rPr>
                      <m:t>𝜔</m:t>
                    </m:r>
                  </m:oMath>
                </a14:m>
                <a:r>
                  <a:rPr lang="en-US" altLang="ko-KR" sz="3600" dirty="0">
                    <a:latin typeface="Calibri" panose="020F0502020204030204" pitchFamily="34" charset="0"/>
                    <a:cs typeface="Calibri" panose="020F0502020204030204" pitchFamily="34" charset="0"/>
                  </a:rPr>
                  <a:t> Photoproduction</a:t>
                </a:r>
                <a:r>
                  <a:rPr lang="en-US" altLang="ko-KR" sz="3200" dirty="0">
                    <a:latin typeface="Calibri" panose="020F0502020204030204" pitchFamily="34" charset="0"/>
                    <a:cs typeface="Calibri" panose="020F0502020204030204" pitchFamily="34" charset="0"/>
                  </a:rPr>
                  <a:t> (NINA/Daresbury) </a:t>
                </a:r>
              </a:p>
            </p:txBody>
          </p:sp>
        </mc:Choice>
        <mc:Fallback xmlns="">
          <p:sp>
            <p:nvSpPr>
              <p:cNvPr id="23" name="제목 33"/>
              <p:cNvSpPr txBox="1">
                <a:spLocks noRot="1" noChangeAspect="1" noMove="1" noResize="1" noEditPoints="1" noAdjustHandles="1" noChangeArrowheads="1" noChangeShapeType="1" noTextEdit="1"/>
              </p:cNvSpPr>
              <p:nvPr/>
            </p:nvSpPr>
            <p:spPr bwMode="auto">
              <a:xfrm>
                <a:off x="418672" y="322785"/>
                <a:ext cx="8153400" cy="563562"/>
              </a:xfrm>
              <a:prstGeom prst="rect">
                <a:avLst/>
              </a:prstGeom>
              <a:blipFill>
                <a:blip r:embed="rId3"/>
                <a:stretch>
                  <a:fillRect t="-41304" b="-347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o-KR" altLang="en-US">
                    <a:noFill/>
                  </a:rPr>
                  <a:t> </a:t>
                </a:r>
              </a:p>
            </p:txBody>
          </p:sp>
        </mc:Fallback>
      </mc:AlternateContent>
      <p:pic>
        <p:nvPicPr>
          <p:cNvPr id="7" name="그림 6"/>
          <p:cNvPicPr>
            <a:picLocks noChangeAspect="1"/>
          </p:cNvPicPr>
          <p:nvPr/>
        </p:nvPicPr>
        <p:blipFill>
          <a:blip r:embed="rId4"/>
          <a:stretch>
            <a:fillRect/>
          </a:stretch>
        </p:blipFill>
        <p:spPr>
          <a:xfrm>
            <a:off x="390963" y="1181361"/>
            <a:ext cx="3514725" cy="276225"/>
          </a:xfrm>
          <a:prstGeom prst="rect">
            <a:avLst/>
          </a:prstGeom>
        </p:spPr>
      </p:pic>
      <p:pic>
        <p:nvPicPr>
          <p:cNvPr id="26" name="그림 25"/>
          <p:cNvPicPr>
            <a:picLocks noChangeAspect="1"/>
          </p:cNvPicPr>
          <p:nvPr/>
        </p:nvPicPr>
        <p:blipFill>
          <a:blip r:embed="rId5"/>
          <a:stretch>
            <a:fillRect/>
          </a:stretch>
        </p:blipFill>
        <p:spPr>
          <a:xfrm>
            <a:off x="990600" y="1537655"/>
            <a:ext cx="7524750" cy="238125"/>
          </a:xfrm>
          <a:prstGeom prst="rect">
            <a:avLst/>
          </a:prstGeom>
        </p:spPr>
      </p:pic>
      <p:pic>
        <p:nvPicPr>
          <p:cNvPr id="2" name="그림 1"/>
          <p:cNvPicPr>
            <a:picLocks noChangeAspect="1"/>
          </p:cNvPicPr>
          <p:nvPr/>
        </p:nvPicPr>
        <p:blipFill>
          <a:blip r:embed="rId6"/>
          <a:stretch>
            <a:fillRect/>
          </a:stretch>
        </p:blipFill>
        <p:spPr>
          <a:xfrm>
            <a:off x="0" y="2148426"/>
            <a:ext cx="3748088" cy="4644523"/>
          </a:xfrm>
          <a:prstGeom prst="rect">
            <a:avLst/>
          </a:prstGeom>
        </p:spPr>
      </p:pic>
      <p:pic>
        <p:nvPicPr>
          <p:cNvPr id="34" name="그림 33"/>
          <p:cNvPicPr>
            <a:picLocks noChangeAspect="1"/>
          </p:cNvPicPr>
          <p:nvPr/>
        </p:nvPicPr>
        <p:blipFill>
          <a:blip r:embed="rId7"/>
          <a:stretch>
            <a:fillRect/>
          </a:stretch>
        </p:blipFill>
        <p:spPr>
          <a:xfrm>
            <a:off x="3895326" y="790531"/>
            <a:ext cx="4527505" cy="271651"/>
          </a:xfrm>
          <a:prstGeom prst="rect">
            <a:avLst/>
          </a:prstGeom>
        </p:spPr>
      </p:pic>
      <p:pic>
        <p:nvPicPr>
          <p:cNvPr id="4" name="그림 3"/>
          <p:cNvPicPr>
            <a:picLocks noChangeAspect="1"/>
          </p:cNvPicPr>
          <p:nvPr/>
        </p:nvPicPr>
        <p:blipFill>
          <a:blip r:embed="rId8"/>
          <a:stretch>
            <a:fillRect/>
          </a:stretch>
        </p:blipFill>
        <p:spPr>
          <a:xfrm>
            <a:off x="2266950" y="1909561"/>
            <a:ext cx="6248400" cy="266700"/>
          </a:xfrm>
          <a:prstGeom prst="rect">
            <a:avLst/>
          </a:prstGeom>
        </p:spPr>
      </p:pic>
      <p:pic>
        <p:nvPicPr>
          <p:cNvPr id="5" name="그림 4"/>
          <p:cNvPicPr>
            <a:picLocks noChangeAspect="1"/>
          </p:cNvPicPr>
          <p:nvPr/>
        </p:nvPicPr>
        <p:blipFill>
          <a:blip r:embed="rId9"/>
          <a:stretch>
            <a:fillRect/>
          </a:stretch>
        </p:blipFill>
        <p:spPr>
          <a:xfrm>
            <a:off x="5019675" y="2322214"/>
            <a:ext cx="3524250" cy="276225"/>
          </a:xfrm>
          <a:prstGeom prst="rect">
            <a:avLst/>
          </a:prstGeom>
        </p:spPr>
      </p:pic>
      <p:pic>
        <p:nvPicPr>
          <p:cNvPr id="6" name="그림 5"/>
          <p:cNvPicPr>
            <a:picLocks noChangeAspect="1"/>
          </p:cNvPicPr>
          <p:nvPr/>
        </p:nvPicPr>
        <p:blipFill>
          <a:blip r:embed="rId10"/>
          <a:stretch>
            <a:fillRect/>
          </a:stretch>
        </p:blipFill>
        <p:spPr>
          <a:xfrm>
            <a:off x="3948112" y="3789598"/>
            <a:ext cx="4295775" cy="247650"/>
          </a:xfrm>
          <a:prstGeom prst="rect">
            <a:avLst/>
          </a:prstGeom>
        </p:spPr>
      </p:pic>
      <p:pic>
        <p:nvPicPr>
          <p:cNvPr id="9" name="그림 8"/>
          <p:cNvPicPr>
            <a:picLocks noChangeAspect="1"/>
          </p:cNvPicPr>
          <p:nvPr/>
        </p:nvPicPr>
        <p:blipFill>
          <a:blip r:embed="rId11"/>
          <a:stretch>
            <a:fillRect/>
          </a:stretch>
        </p:blipFill>
        <p:spPr>
          <a:xfrm>
            <a:off x="4257675" y="4217088"/>
            <a:ext cx="3895725" cy="247650"/>
          </a:xfrm>
          <a:prstGeom prst="rect">
            <a:avLst/>
          </a:prstGeom>
        </p:spPr>
      </p:pic>
      <p:pic>
        <p:nvPicPr>
          <p:cNvPr id="38" name="그림 37"/>
          <p:cNvPicPr>
            <a:picLocks noChangeAspect="1"/>
          </p:cNvPicPr>
          <p:nvPr/>
        </p:nvPicPr>
        <p:blipFill>
          <a:blip r:embed="rId12"/>
          <a:stretch>
            <a:fillRect/>
          </a:stretch>
        </p:blipFill>
        <p:spPr>
          <a:xfrm>
            <a:off x="4257675" y="4663553"/>
            <a:ext cx="2638425" cy="285750"/>
          </a:xfrm>
          <a:prstGeom prst="rect">
            <a:avLst/>
          </a:prstGeom>
        </p:spPr>
      </p:pic>
      <p:pic>
        <p:nvPicPr>
          <p:cNvPr id="39" name="그림 38"/>
          <p:cNvPicPr>
            <a:picLocks noChangeAspect="1"/>
          </p:cNvPicPr>
          <p:nvPr/>
        </p:nvPicPr>
        <p:blipFill>
          <a:blip r:embed="rId13"/>
          <a:stretch>
            <a:fillRect/>
          </a:stretch>
        </p:blipFill>
        <p:spPr>
          <a:xfrm>
            <a:off x="6896100" y="4697908"/>
            <a:ext cx="1485900" cy="238125"/>
          </a:xfrm>
          <a:prstGeom prst="rect">
            <a:avLst/>
          </a:prstGeom>
        </p:spPr>
      </p:pic>
      <p:pic>
        <p:nvPicPr>
          <p:cNvPr id="40" name="그림 39"/>
          <p:cNvPicPr>
            <a:picLocks noChangeAspect="1"/>
          </p:cNvPicPr>
          <p:nvPr/>
        </p:nvPicPr>
        <p:blipFill>
          <a:blip r:embed="rId14"/>
          <a:stretch>
            <a:fillRect/>
          </a:stretch>
        </p:blipFill>
        <p:spPr>
          <a:xfrm>
            <a:off x="4286250" y="5152904"/>
            <a:ext cx="3638550" cy="238125"/>
          </a:xfrm>
          <a:prstGeom prst="rect">
            <a:avLst/>
          </a:prstGeom>
        </p:spPr>
      </p:pic>
      <p:pic>
        <p:nvPicPr>
          <p:cNvPr id="42" name="그림 41"/>
          <p:cNvPicPr>
            <a:picLocks noChangeAspect="1"/>
          </p:cNvPicPr>
          <p:nvPr/>
        </p:nvPicPr>
        <p:blipFill>
          <a:blip r:embed="rId15"/>
          <a:stretch>
            <a:fillRect/>
          </a:stretch>
        </p:blipFill>
        <p:spPr>
          <a:xfrm>
            <a:off x="3748088" y="3329107"/>
            <a:ext cx="2543175" cy="247650"/>
          </a:xfrm>
          <a:prstGeom prst="rect">
            <a:avLst/>
          </a:prstGeom>
        </p:spPr>
      </p:pic>
      <p:pic>
        <p:nvPicPr>
          <p:cNvPr id="3" name="그림 2"/>
          <p:cNvPicPr>
            <a:picLocks noChangeAspect="1"/>
          </p:cNvPicPr>
          <p:nvPr/>
        </p:nvPicPr>
        <p:blipFill>
          <a:blip r:embed="rId16"/>
          <a:stretch>
            <a:fillRect/>
          </a:stretch>
        </p:blipFill>
        <p:spPr>
          <a:xfrm>
            <a:off x="4000500" y="5822020"/>
            <a:ext cx="4305300" cy="257175"/>
          </a:xfrm>
          <a:prstGeom prst="rect">
            <a:avLst/>
          </a:prstGeom>
        </p:spPr>
      </p:pic>
      <p:cxnSp>
        <p:nvCxnSpPr>
          <p:cNvPr id="16" name="직선 연결선 13"/>
          <p:cNvCxnSpPr/>
          <p:nvPr/>
        </p:nvCxnSpPr>
        <p:spPr>
          <a:xfrm flipV="1">
            <a:off x="4287585" y="6079195"/>
            <a:ext cx="4027451" cy="12259"/>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6569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그림 14"/>
          <p:cNvPicPr>
            <a:picLocks noChangeAspect="1"/>
          </p:cNvPicPr>
          <p:nvPr/>
        </p:nvPicPr>
        <p:blipFill>
          <a:blip r:embed="rId4"/>
          <a:stretch>
            <a:fillRect/>
          </a:stretch>
        </p:blipFill>
        <p:spPr>
          <a:xfrm>
            <a:off x="4729162" y="4220777"/>
            <a:ext cx="3810000" cy="247650"/>
          </a:xfrm>
          <a:prstGeom prst="rect">
            <a:avLst/>
          </a:prstGeom>
        </p:spPr>
      </p:pic>
      <p:pic>
        <p:nvPicPr>
          <p:cNvPr id="24" name="그림 23"/>
          <p:cNvPicPr>
            <a:picLocks noChangeAspect="1"/>
          </p:cNvPicPr>
          <p:nvPr/>
        </p:nvPicPr>
        <p:blipFill>
          <a:blip r:embed="rId5"/>
          <a:stretch>
            <a:fillRect/>
          </a:stretch>
        </p:blipFill>
        <p:spPr>
          <a:xfrm>
            <a:off x="1251241" y="865221"/>
            <a:ext cx="4953000" cy="285750"/>
          </a:xfrm>
          <a:prstGeom prst="rect">
            <a:avLst/>
          </a:prstGeom>
        </p:spPr>
      </p:pic>
      <p:pic>
        <p:nvPicPr>
          <p:cNvPr id="25" name="그림 24"/>
          <p:cNvPicPr>
            <a:picLocks noChangeAspect="1"/>
          </p:cNvPicPr>
          <p:nvPr/>
        </p:nvPicPr>
        <p:blipFill>
          <a:blip r:embed="rId6"/>
          <a:stretch>
            <a:fillRect/>
          </a:stretch>
        </p:blipFill>
        <p:spPr>
          <a:xfrm>
            <a:off x="2552699" y="1295475"/>
            <a:ext cx="4352925" cy="209550"/>
          </a:xfrm>
          <a:prstGeom prst="rect">
            <a:avLst/>
          </a:prstGeom>
        </p:spPr>
      </p:pic>
      <p:pic>
        <p:nvPicPr>
          <p:cNvPr id="30" name="그림 29"/>
          <p:cNvPicPr>
            <a:picLocks noChangeAspect="1"/>
          </p:cNvPicPr>
          <p:nvPr/>
        </p:nvPicPr>
        <p:blipFill>
          <a:blip r:embed="rId7"/>
          <a:stretch>
            <a:fillRect/>
          </a:stretch>
        </p:blipFill>
        <p:spPr>
          <a:xfrm>
            <a:off x="3824226" y="4812051"/>
            <a:ext cx="4200525" cy="276225"/>
          </a:xfrm>
          <a:prstGeom prst="rect">
            <a:avLst/>
          </a:prstGeom>
        </p:spPr>
      </p:pic>
      <p:pic>
        <p:nvPicPr>
          <p:cNvPr id="31" name="그림 30"/>
          <p:cNvPicPr>
            <a:picLocks noChangeAspect="1"/>
          </p:cNvPicPr>
          <p:nvPr/>
        </p:nvPicPr>
        <p:blipFill>
          <a:blip r:embed="rId8"/>
          <a:stretch>
            <a:fillRect/>
          </a:stretch>
        </p:blipFill>
        <p:spPr>
          <a:xfrm>
            <a:off x="3824226" y="5934054"/>
            <a:ext cx="3762375" cy="247650"/>
          </a:xfrm>
          <a:prstGeom prst="rect">
            <a:avLst/>
          </a:prstGeom>
        </p:spPr>
      </p:pic>
      <p:pic>
        <p:nvPicPr>
          <p:cNvPr id="33" name="그림 32"/>
          <p:cNvPicPr>
            <a:picLocks noChangeAspect="1"/>
          </p:cNvPicPr>
          <p:nvPr/>
        </p:nvPicPr>
        <p:blipFill>
          <a:blip r:embed="rId9"/>
          <a:stretch>
            <a:fillRect/>
          </a:stretch>
        </p:blipFill>
        <p:spPr>
          <a:xfrm>
            <a:off x="231430" y="2632669"/>
            <a:ext cx="2992437" cy="3943755"/>
          </a:xfrm>
          <a:prstGeom prst="rect">
            <a:avLst/>
          </a:prstGeom>
        </p:spPr>
      </p:pic>
      <p:pic>
        <p:nvPicPr>
          <p:cNvPr id="35" name="그림 34"/>
          <p:cNvPicPr>
            <a:picLocks noChangeAspect="1"/>
          </p:cNvPicPr>
          <p:nvPr/>
        </p:nvPicPr>
        <p:blipFill>
          <a:blip r:embed="rId10"/>
          <a:stretch>
            <a:fillRect/>
          </a:stretch>
        </p:blipFill>
        <p:spPr>
          <a:xfrm>
            <a:off x="3796965" y="3792176"/>
            <a:ext cx="4124325" cy="285750"/>
          </a:xfrm>
          <a:prstGeom prst="rect">
            <a:avLst/>
          </a:prstGeom>
        </p:spPr>
      </p:pic>
      <p:sp>
        <p:nvSpPr>
          <p:cNvPr id="18" name="타원 17"/>
          <p:cNvSpPr/>
          <p:nvPr/>
        </p:nvSpPr>
        <p:spPr>
          <a:xfrm>
            <a:off x="932120" y="3221537"/>
            <a:ext cx="134217" cy="16165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오른쪽 화살표 18"/>
          <p:cNvSpPr/>
          <p:nvPr/>
        </p:nvSpPr>
        <p:spPr>
          <a:xfrm rot="10151644" flipV="1">
            <a:off x="1152423" y="4141190"/>
            <a:ext cx="2507413" cy="2303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오른쪽 화살표 20"/>
          <p:cNvSpPr/>
          <p:nvPr/>
        </p:nvSpPr>
        <p:spPr>
          <a:xfrm rot="10095501">
            <a:off x="2986529" y="4969573"/>
            <a:ext cx="728089" cy="20383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오른쪽 화살표 21"/>
          <p:cNvSpPr/>
          <p:nvPr/>
        </p:nvSpPr>
        <p:spPr>
          <a:xfrm rot="10509161">
            <a:off x="2999150" y="5435285"/>
            <a:ext cx="728089" cy="20383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오른쪽 화살표 36"/>
          <p:cNvSpPr/>
          <p:nvPr/>
        </p:nvSpPr>
        <p:spPr>
          <a:xfrm rot="11223695">
            <a:off x="3033166" y="5933892"/>
            <a:ext cx="728089" cy="20383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p:cNvSpPr/>
          <p:nvPr/>
        </p:nvSpPr>
        <p:spPr>
          <a:xfrm>
            <a:off x="756447" y="5195830"/>
            <a:ext cx="2145716" cy="233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4" name="그림 33"/>
          <p:cNvPicPr>
            <a:picLocks noChangeAspect="1"/>
          </p:cNvPicPr>
          <p:nvPr/>
        </p:nvPicPr>
        <p:blipFill>
          <a:blip r:embed="rId11"/>
          <a:stretch>
            <a:fillRect/>
          </a:stretch>
        </p:blipFill>
        <p:spPr>
          <a:xfrm>
            <a:off x="3824226" y="5372808"/>
            <a:ext cx="4324350" cy="295275"/>
          </a:xfrm>
          <a:prstGeom prst="rect">
            <a:avLst/>
          </a:prstGeom>
        </p:spPr>
      </p:pic>
      <p:graphicFrame>
        <p:nvGraphicFramePr>
          <p:cNvPr id="17" name="Object 19"/>
          <p:cNvGraphicFramePr>
            <a:graphicFrameLocks noChangeAspect="1"/>
          </p:cNvGraphicFramePr>
          <p:nvPr>
            <p:extLst>
              <p:ext uri="{D42A27DB-BD31-4B8C-83A1-F6EECF244321}">
                <p14:modId xmlns:p14="http://schemas.microsoft.com/office/powerpoint/2010/main" val="1265304719"/>
              </p:ext>
            </p:extLst>
          </p:nvPr>
        </p:nvGraphicFramePr>
        <p:xfrm>
          <a:off x="3744877" y="1964822"/>
          <a:ext cx="3546475" cy="744537"/>
        </p:xfrm>
        <a:graphic>
          <a:graphicData uri="http://schemas.openxmlformats.org/presentationml/2006/ole">
            <mc:AlternateContent xmlns:mc="http://schemas.openxmlformats.org/markup-compatibility/2006">
              <mc:Choice xmlns:v="urn:schemas-microsoft-com:vml" Requires="v">
                <p:oleObj spid="_x0000_s27770" name="Equation" r:id="rId12" imgW="1447560" imgH="304560" progId="Equation.3">
                  <p:embed/>
                </p:oleObj>
              </mc:Choice>
              <mc:Fallback>
                <p:oleObj name="Equation" r:id="rId12" imgW="1447560" imgH="304560" progId="Equation.3">
                  <p:embed/>
                  <p:pic>
                    <p:nvPicPr>
                      <p:cNvPr id="6" name="Object 19"/>
                      <p:cNvPicPr>
                        <a:picLocks noChangeAspect="1" noChangeArrowheads="1"/>
                      </p:cNvPicPr>
                      <p:nvPr/>
                    </p:nvPicPr>
                    <p:blipFill>
                      <a:blip r:embed="rId13"/>
                      <a:srcRect/>
                      <a:stretch>
                        <a:fillRect/>
                      </a:stretch>
                    </p:blipFill>
                    <p:spPr bwMode="auto">
                      <a:xfrm>
                        <a:off x="3744877" y="1964822"/>
                        <a:ext cx="3546475" cy="744537"/>
                      </a:xfrm>
                      <a:prstGeom prst="rect">
                        <a:avLst/>
                      </a:prstGeom>
                      <a:solidFill>
                        <a:srgbClr val="FFFF00">
                          <a:alpha val="22000"/>
                        </a:srgbClr>
                      </a:solidFill>
                      <a:ln>
                        <a:noFill/>
                      </a:ln>
                      <a:effectLst/>
                    </p:spPr>
                  </p:pic>
                </p:oleObj>
              </mc:Fallback>
            </mc:AlternateContent>
          </a:graphicData>
        </a:graphic>
      </p:graphicFrame>
    </p:spTree>
    <p:extLst>
      <p:ext uri="{BB962C8B-B14F-4D97-AF65-F5344CB8AC3E}">
        <p14:creationId xmlns:p14="http://schemas.microsoft.com/office/powerpoint/2010/main" val="1236136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3"/>
          <a:stretch>
            <a:fillRect/>
          </a:stretch>
        </p:blipFill>
        <p:spPr>
          <a:xfrm>
            <a:off x="1305641" y="3061913"/>
            <a:ext cx="475773" cy="344171"/>
          </a:xfrm>
          <a:prstGeom prst="rect">
            <a:avLst/>
          </a:prstGeom>
        </p:spPr>
      </p:pic>
      <p:pic>
        <p:nvPicPr>
          <p:cNvPr id="14" name="그림 13"/>
          <p:cNvPicPr>
            <a:picLocks noChangeAspect="1"/>
          </p:cNvPicPr>
          <p:nvPr/>
        </p:nvPicPr>
        <p:blipFill>
          <a:blip r:embed="rId3"/>
          <a:stretch>
            <a:fillRect/>
          </a:stretch>
        </p:blipFill>
        <p:spPr>
          <a:xfrm>
            <a:off x="1305640" y="4969374"/>
            <a:ext cx="475773" cy="344171"/>
          </a:xfrm>
          <a:prstGeom prst="rect">
            <a:avLst/>
          </a:prstGeom>
        </p:spPr>
      </p:pic>
      <mc:AlternateContent xmlns:mc="http://schemas.openxmlformats.org/markup-compatibility/2006" xmlns:a14="http://schemas.microsoft.com/office/drawing/2010/main">
        <mc:Choice Requires="a14">
          <p:sp>
            <p:nvSpPr>
              <p:cNvPr id="35" name="Text Box 43"/>
              <p:cNvSpPr txBox="1">
                <a:spLocks noChangeArrowheads="1"/>
              </p:cNvSpPr>
              <p:nvPr/>
            </p:nvSpPr>
            <p:spPr bwMode="auto">
              <a:xfrm>
                <a:off x="769525" y="2590561"/>
                <a:ext cx="8051204" cy="4093428"/>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wrap="square">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ko-KR" sz="2000" i="1" dirty="0" smtClean="0">
                    <a:solidFill>
                      <a:srgbClr val="00B0F0"/>
                    </a:solidFill>
                    <a:latin typeface="Comic Sans MS" panose="030F0702030302020204" pitchFamily="66" charset="0"/>
                    <a:ea typeface="굴림" panose="020B0600000101010101" pitchFamily="50" charset="-127"/>
                  </a:rPr>
                  <a:t>Why omega meson production at backward angles?</a:t>
                </a:r>
              </a:p>
              <a:p>
                <a:pPr marL="0" indent="0" eaLnBrk="1" hangingPunct="1">
                  <a:spcBef>
                    <a:spcPct val="50000"/>
                  </a:spcBef>
                  <a:buNone/>
                </a:pPr>
                <a:r>
                  <a:rPr lang="en-US" altLang="ko-KR" sz="2000" i="1" dirty="0" smtClean="0">
                    <a:solidFill>
                      <a:srgbClr val="00B0F0"/>
                    </a:solidFill>
                    <a:latin typeface="Comic Sans MS" panose="030F0702030302020204" pitchFamily="66" charset="0"/>
                    <a:ea typeface="굴림" panose="020B0600000101010101" pitchFamily="50" charset="-127"/>
                  </a:rPr>
                  <a:t>           Large meson-baryon </a:t>
                </a:r>
                <a:r>
                  <a:rPr lang="en-US" altLang="ko-KR" sz="2000" i="1" dirty="0" err="1" smtClean="0">
                    <a:solidFill>
                      <a:srgbClr val="00B0F0"/>
                    </a:solidFill>
                    <a:latin typeface="Comic Sans MS" panose="030F0702030302020204" pitchFamily="66" charset="0"/>
                    <a:ea typeface="굴림" panose="020B0600000101010101" pitchFamily="50" charset="-127"/>
                  </a:rPr>
                  <a:t>cpl</a:t>
                </a:r>
                <a:r>
                  <a:rPr lang="en-US" altLang="ko-KR" sz="2000" i="1" dirty="0" smtClean="0">
                    <a:solidFill>
                      <a:srgbClr val="00B0F0"/>
                    </a:solidFill>
                    <a:latin typeface="Comic Sans MS" panose="030F0702030302020204" pitchFamily="66" charset="0"/>
                    <a:ea typeface="굴림" panose="020B0600000101010101" pitchFamily="50" charset="-127"/>
                  </a:rPr>
                  <a:t> </a:t>
                </a:r>
                <a:r>
                  <a:rPr lang="en-US" altLang="ko-KR" sz="2000" i="1" dirty="0" err="1" smtClean="0">
                    <a:solidFill>
                      <a:srgbClr val="00B0F0"/>
                    </a:solidFill>
                    <a:latin typeface="Comic Sans MS" panose="030F0702030302020204" pitchFamily="66" charset="0"/>
                    <a:ea typeface="굴림" panose="020B0600000101010101" pitchFamily="50" charset="-127"/>
                  </a:rPr>
                  <a:t>const</a:t>
                </a:r>
                <a:r>
                  <a:rPr lang="en-US" altLang="ko-KR" sz="2000" i="1" dirty="0" smtClean="0">
                    <a:solidFill>
                      <a:srgbClr val="00B0F0"/>
                    </a:solidFill>
                    <a:latin typeface="Comic Sans MS" panose="030F0702030302020204" pitchFamily="66" charset="0"/>
                    <a:ea typeface="굴림" panose="020B0600000101010101" pitchFamily="50" charset="-127"/>
                  </a:rPr>
                  <a:t> </a:t>
                </a:r>
                <a:r>
                  <a:rPr lang="en-US" altLang="ko-KR" sz="2000" i="1" dirty="0" smtClean="0">
                    <a:solidFill>
                      <a:srgbClr val="00B0F0"/>
                    </a:solidFill>
                    <a:latin typeface="Comic Sans MS" panose="030F0702030302020204" pitchFamily="66" charset="0"/>
                    <a:ea typeface="굴림" panose="020B0600000101010101" pitchFamily="50" charset="-127"/>
                    <a:sym typeface="Wingdings" panose="05000000000000000000" pitchFamily="2" charset="2"/>
                  </a:rPr>
                  <a:t> Role of nucleon Reggeon</a:t>
                </a:r>
              </a:p>
              <a:p>
                <a:pPr marL="0" indent="0" eaLnBrk="1" hangingPunct="1">
                  <a:spcBef>
                    <a:spcPct val="50000"/>
                  </a:spcBef>
                  <a:buNone/>
                </a:pPr>
                <a:r>
                  <a:rPr lang="en-US" altLang="ko-KR" sz="2000" i="1" dirty="0" smtClean="0">
                    <a:solidFill>
                      <a:srgbClr val="00B0F0"/>
                    </a:solidFill>
                    <a:latin typeface="Comic Sans MS" panose="030F0702030302020204" pitchFamily="66" charset="0"/>
                    <a:ea typeface="굴림" panose="020B0600000101010101" pitchFamily="50" charset="-127"/>
                    <a:sym typeface="Wingdings" panose="05000000000000000000" pitchFamily="2" charset="2"/>
                  </a:rPr>
                  <a:t>                                                               in the backward peak</a:t>
                </a:r>
              </a:p>
              <a:p>
                <a:pPr marL="0" indent="0" eaLnBrk="1" hangingPunct="1">
                  <a:spcBef>
                    <a:spcPct val="50000"/>
                  </a:spcBef>
                  <a:buNone/>
                </a:pP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sym typeface="Wingdings" panose="05000000000000000000" pitchFamily="2" charset="2"/>
                  </a:rPr>
                  <a:t> </a:t>
                </a:r>
                <a:endPar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endParaRPr>
              </a:p>
              <a:p>
                <a:pPr eaLnBrk="1" hangingPunct="1">
                  <a:spcBef>
                    <a:spcPct val="50000"/>
                  </a:spcBef>
                  <a:buFontTx/>
                  <a:buChar char="-"/>
                </a:pP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Nucleon </a:t>
                </a:r>
                <a:r>
                  <a:rPr lang="en-US" altLang="ko-KR" sz="2000" i="1" dirty="0">
                    <a:solidFill>
                      <a:schemeClr val="bg2">
                        <a:lumMod val="60000"/>
                        <a:lumOff val="40000"/>
                      </a:schemeClr>
                    </a:solidFill>
                    <a:latin typeface="Comic Sans MS" panose="030F0702030302020204" pitchFamily="66" charset="0"/>
                    <a:ea typeface="굴림" panose="020B0600000101010101" pitchFamily="50" charset="-127"/>
                  </a:rPr>
                  <a:t>Reggeon in </a:t>
                </a: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u-</a:t>
                </a:r>
                <a:r>
                  <a:rPr lang="en-US" altLang="ko-KR" sz="2000" i="1" dirty="0" err="1" smtClean="0">
                    <a:solidFill>
                      <a:schemeClr val="bg2">
                        <a:lumMod val="60000"/>
                        <a:lumOff val="40000"/>
                      </a:schemeClr>
                    </a:solidFill>
                    <a:latin typeface="Comic Sans MS" panose="030F0702030302020204" pitchFamily="66" charset="0"/>
                    <a:ea typeface="굴림" panose="020B0600000101010101" pitchFamily="50" charset="-127"/>
                  </a:rPr>
                  <a:t>ch</a:t>
                </a: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 </a:t>
                </a: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sym typeface="Wingdings" panose="05000000000000000000" pitchFamily="2" charset="2"/>
                  </a:rPr>
                  <a:t></a:t>
                </a: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 hadron part of </a:t>
                </a:r>
                <a:r>
                  <a:rPr lang="en-US" altLang="ko-KR" sz="2000" i="1" dirty="0">
                    <a:solidFill>
                      <a:schemeClr val="bg2">
                        <a:lumMod val="60000"/>
                        <a:lumOff val="40000"/>
                      </a:schemeClr>
                    </a:solidFill>
                    <a:latin typeface="Comic Sans MS" panose="030F0702030302020204" pitchFamily="66" charset="0"/>
                    <a:ea typeface="굴림" panose="020B0600000101010101" pitchFamily="50" charset="-127"/>
                  </a:rPr>
                  <a:t>NINA </a:t>
                </a: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data</a:t>
                </a:r>
              </a:p>
              <a:p>
                <a:pPr eaLnBrk="1" hangingPunct="1">
                  <a:spcBef>
                    <a:spcPct val="50000"/>
                  </a:spcBef>
                  <a:buFontTx/>
                  <a:buChar char="-"/>
                </a:pPr>
                <a:endParaRPr lang="en-US" altLang="ko-KR" sz="2000" i="1" dirty="0">
                  <a:solidFill>
                    <a:schemeClr val="bg2">
                      <a:lumMod val="60000"/>
                      <a:lumOff val="40000"/>
                    </a:schemeClr>
                  </a:solidFill>
                  <a:latin typeface="Comic Sans MS" panose="030F0702030302020204" pitchFamily="66" charset="0"/>
                  <a:ea typeface="굴림" panose="020B0600000101010101" pitchFamily="50" charset="-127"/>
                </a:endParaRPr>
              </a:p>
              <a:p>
                <a:pPr eaLnBrk="1" hangingPunct="1">
                  <a:spcBef>
                    <a:spcPct val="50000"/>
                  </a:spcBef>
                  <a:buFontTx/>
                  <a:buChar char="-"/>
                </a:pP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Parton DF in the </a:t>
                </a:r>
                <a:r>
                  <a:rPr lang="en-US" altLang="ko-KR" sz="2000" i="1" dirty="0">
                    <a:solidFill>
                      <a:schemeClr val="bg2">
                        <a:lumMod val="60000"/>
                        <a:lumOff val="40000"/>
                      </a:schemeClr>
                    </a:solidFill>
                    <a:latin typeface="Comic Sans MS" panose="030F0702030302020204" pitchFamily="66" charset="0"/>
                    <a:ea typeface="굴림" panose="020B0600000101010101" pitchFamily="50" charset="-127"/>
                  </a:rPr>
                  <a:t>nucleon isoscalar form </a:t>
                </a: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factor at </a:t>
                </a:r>
                <a14:m>
                  <m:oMath xmlns:m="http://schemas.openxmlformats.org/officeDocument/2006/math">
                    <m:r>
                      <a:rPr lang="ko-KR" altLang="en-US" sz="2000" i="1" smtClean="0">
                        <a:solidFill>
                          <a:schemeClr val="bg2">
                            <a:lumMod val="60000"/>
                            <a:lumOff val="40000"/>
                          </a:schemeClr>
                        </a:solidFill>
                        <a:latin typeface="Cambria Math" panose="02040503050406030204" pitchFamily="18" charset="0"/>
                        <a:ea typeface="굴림" panose="020B0600000101010101" pitchFamily="50" charset="-127"/>
                      </a:rPr>
                      <m:t>𝜔</m:t>
                    </m:r>
                    <m:r>
                      <a:rPr lang="en-US" altLang="ko-KR" sz="2000" b="0" i="1" smtClean="0">
                        <a:solidFill>
                          <a:schemeClr val="bg2">
                            <a:lumMod val="60000"/>
                            <a:lumOff val="40000"/>
                          </a:schemeClr>
                        </a:solidFill>
                        <a:latin typeface="Cambria Math" panose="02040503050406030204" pitchFamily="18" charset="0"/>
                        <a:ea typeface="굴림" panose="020B0600000101010101" pitchFamily="50" charset="-127"/>
                      </a:rPr>
                      <m:t>𝑁𝑁</m:t>
                    </m:r>
                  </m:oMath>
                </a14:m>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 vertex</a:t>
                </a:r>
              </a:p>
              <a:p>
                <a:pPr eaLnBrk="1" hangingPunct="1">
                  <a:spcBef>
                    <a:spcPct val="50000"/>
                  </a:spcBef>
                  <a:buFontTx/>
                  <a:buChar char="-"/>
                </a:pPr>
                <a:endParaRPr lang="en-US" altLang="ko-KR" sz="2000" i="1" dirty="0">
                  <a:solidFill>
                    <a:schemeClr val="bg2">
                      <a:lumMod val="60000"/>
                      <a:lumOff val="40000"/>
                    </a:schemeClr>
                  </a:solidFill>
                  <a:latin typeface="Comic Sans MS" panose="030F0702030302020204" pitchFamily="66" charset="0"/>
                  <a:ea typeface="굴림" panose="020B0600000101010101" pitchFamily="50" charset="-127"/>
                </a:endParaRPr>
              </a:p>
              <a:p>
                <a:pPr eaLnBrk="1" hangingPunct="1">
                  <a:spcBef>
                    <a:spcPct val="50000"/>
                  </a:spcBef>
                  <a:buFontTx/>
                  <a:buChar char="-"/>
                </a:pP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Meson exch in the t-</a:t>
                </a:r>
                <a:r>
                  <a:rPr lang="en-US" altLang="ko-KR" sz="2000" i="1" dirty="0" err="1" smtClean="0">
                    <a:solidFill>
                      <a:schemeClr val="bg2">
                        <a:lumMod val="60000"/>
                        <a:lumOff val="40000"/>
                      </a:schemeClr>
                    </a:solidFill>
                    <a:latin typeface="Comic Sans MS" panose="030F0702030302020204" pitchFamily="66" charset="0"/>
                    <a:ea typeface="굴림" panose="020B0600000101010101" pitchFamily="50" charset="-127"/>
                  </a:rPr>
                  <a:t>ch</a:t>
                </a: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rPr>
                  <a:t> </a:t>
                </a:r>
                <a:r>
                  <a:rPr lang="en-US" altLang="ko-KR" sz="2000" i="1" dirty="0" smtClean="0">
                    <a:solidFill>
                      <a:schemeClr val="bg2">
                        <a:lumMod val="60000"/>
                        <a:lumOff val="40000"/>
                      </a:schemeClr>
                    </a:solidFill>
                    <a:latin typeface="Comic Sans MS" panose="030F0702030302020204" pitchFamily="66" charset="0"/>
                    <a:ea typeface="굴림" panose="020B0600000101010101" pitchFamily="50" charset="-127"/>
                    <a:sym typeface="Wingdings" panose="05000000000000000000" pitchFamily="2" charset="2"/>
                  </a:rPr>
                  <a:t> background contributions</a:t>
                </a:r>
                <a:endParaRPr lang="en-US" altLang="ko-KR" sz="2000" i="1" dirty="0">
                  <a:solidFill>
                    <a:schemeClr val="bg2">
                      <a:lumMod val="60000"/>
                      <a:lumOff val="40000"/>
                    </a:schemeClr>
                  </a:solidFill>
                  <a:latin typeface="Comic Sans MS" panose="030F0702030302020204" pitchFamily="66" charset="0"/>
                  <a:ea typeface="굴림" panose="020B0600000101010101" pitchFamily="50" charset="-127"/>
                </a:endParaRPr>
              </a:p>
            </p:txBody>
          </p:sp>
        </mc:Choice>
        <mc:Fallback xmlns="">
          <p:sp>
            <p:nvSpPr>
              <p:cNvPr id="35" name="Text Box 43"/>
              <p:cNvSpPr txBox="1">
                <a:spLocks noRot="1" noChangeAspect="1" noMove="1" noResize="1" noEditPoints="1" noAdjustHandles="1" noChangeArrowheads="1" noChangeShapeType="1" noTextEdit="1"/>
              </p:cNvSpPr>
              <p:nvPr/>
            </p:nvSpPr>
            <p:spPr bwMode="auto">
              <a:xfrm>
                <a:off x="769525" y="2590561"/>
                <a:ext cx="8051204" cy="4093428"/>
              </a:xfrm>
              <a:prstGeom prst="rect">
                <a:avLst/>
              </a:prstGeom>
              <a:blipFill>
                <a:blip r:embed="rId4"/>
                <a:stretch>
                  <a:fillRect l="-530" t="-894" b="-178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085" y="435306"/>
                <a:ext cx="9025761" cy="584775"/>
              </a:xfrm>
              <a:prstGeom prst="rect">
                <a:avLst/>
              </a:prstGeom>
            </p:spPr>
            <p:txBody>
              <a:bodyPr wrap="square">
                <a:spAutoFit/>
              </a:bodyPr>
              <a:lstStyle/>
              <a:p>
                <a:r>
                  <a:rPr lang="en-US" altLang="ko-KR" dirty="0"/>
                  <a:t>  </a:t>
                </a:r>
                <a:r>
                  <a:rPr lang="en-US" altLang="ko-KR" i="1" dirty="0" smtClean="0">
                    <a:latin typeface="Calibri" panose="020F0502020204030204" pitchFamily="34" charset="0"/>
                    <a:cs typeface="Calibri" panose="020F0502020204030204" pitchFamily="34" charset="0"/>
                  </a:rPr>
                  <a:t>u</a:t>
                </a:r>
                <a:r>
                  <a:rPr lang="en-US" altLang="ko-KR" dirty="0" smtClean="0">
                    <a:latin typeface="Calibri" panose="020F0502020204030204" pitchFamily="34" charset="0"/>
                    <a:cs typeface="Calibri" panose="020F0502020204030204" pitchFamily="34" charset="0"/>
                  </a:rPr>
                  <a:t>-</a:t>
                </a:r>
                <a:r>
                  <a:rPr lang="en-US" altLang="ko-KR" dirty="0" err="1" smtClean="0">
                    <a:latin typeface="Calibri" panose="020F0502020204030204" pitchFamily="34" charset="0"/>
                    <a:cs typeface="Calibri" panose="020F0502020204030204" pitchFamily="34" charset="0"/>
                  </a:rPr>
                  <a:t>ch</a:t>
                </a:r>
                <a:r>
                  <a:rPr lang="en-US" altLang="ko-KR" dirty="0" smtClean="0">
                    <a:latin typeface="Calibri" panose="020F0502020204030204" pitchFamily="34" charset="0"/>
                    <a:cs typeface="Calibri" panose="020F0502020204030204" pitchFamily="34" charset="0"/>
                  </a:rPr>
                  <a:t> </a:t>
                </a:r>
                <a:r>
                  <a:rPr lang="en-US" altLang="ko-KR" dirty="0">
                    <a:latin typeface="Calibri" panose="020F0502020204030204" pitchFamily="34" charset="0"/>
                    <a:cs typeface="Calibri" panose="020F0502020204030204" pitchFamily="34" charset="0"/>
                  </a:rPr>
                  <a:t>Regge model for backward </a:t>
                </a:r>
                <a14:m>
                  <m:oMath xmlns:m="http://schemas.openxmlformats.org/officeDocument/2006/math">
                    <m:r>
                      <a:rPr lang="ko-KR" altLang="en-US" i="1">
                        <a:effectLst>
                          <a:outerShdw blurRad="38100" dist="38100" dir="2700000" algn="tl">
                            <a:srgbClr val="C0C0C0"/>
                          </a:outerShdw>
                        </a:effectLst>
                        <a:latin typeface="Cambria Math" panose="02040503050406030204" pitchFamily="18" charset="0"/>
                        <a:ea typeface="굴림" panose="020B0600000101010101" pitchFamily="50" charset="-127"/>
                      </a:rPr>
                      <m:t>𝜔</m:t>
                    </m:r>
                  </m:oMath>
                </a14:m>
                <a:r>
                  <a:rPr lang="ko-KR" altLang="en-US" dirty="0">
                    <a:latin typeface="Calibri" panose="020F0502020204030204" pitchFamily="34" charset="0"/>
                    <a:cs typeface="Calibri" panose="020F0502020204030204" pitchFamily="34" charset="0"/>
                  </a:rPr>
                  <a:t> </a:t>
                </a:r>
                <a:r>
                  <a:rPr lang="en-US" altLang="ko-KR" dirty="0">
                    <a:latin typeface="Calibri" panose="020F0502020204030204" pitchFamily="34" charset="0"/>
                    <a:cs typeface="Calibri" panose="020F0502020204030204" pitchFamily="34" charset="0"/>
                  </a:rPr>
                  <a:t>photoproduction</a:t>
                </a:r>
                <a:endParaRPr lang="ko-KR" altLang="en-US" dirty="0">
                  <a:latin typeface="Calibri" panose="020F0502020204030204" pitchFamily="34" charset="0"/>
                  <a:cs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085" y="435306"/>
                <a:ext cx="9025761" cy="584775"/>
              </a:xfrm>
              <a:prstGeom prst="rect">
                <a:avLst/>
              </a:prstGeom>
              <a:blipFill>
                <a:blip r:embed="rId11"/>
                <a:stretch>
                  <a:fillRect t="-12500" b="-34375"/>
                </a:stretch>
              </a:blipFill>
            </p:spPr>
            <p:txBody>
              <a:bodyPr/>
              <a:lstStyle/>
              <a:p>
                <a:r>
                  <a:rPr lang="ko-KR" altLang="en-US">
                    <a:noFill/>
                  </a:rPr>
                  <a:t> </a:t>
                </a:r>
              </a:p>
            </p:txBody>
          </p:sp>
        </mc:Fallback>
      </mc:AlternateContent>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15440" y="1092894"/>
            <a:ext cx="4411946" cy="1424854"/>
          </a:xfrm>
          <a:prstGeom prst="rect">
            <a:avLst/>
          </a:prstGeom>
        </p:spPr>
      </p:pic>
    </p:spTree>
    <p:extLst>
      <p:ext uri="{BB962C8B-B14F-4D97-AF65-F5344CB8AC3E}">
        <p14:creationId xmlns:p14="http://schemas.microsoft.com/office/powerpoint/2010/main" val="3823415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제목 33"/>
          <p:cNvSpPr txBox="1">
            <a:spLocks/>
          </p:cNvSpPr>
          <p:nvPr/>
        </p:nvSpPr>
        <p:spPr bwMode="auto">
          <a:xfrm>
            <a:off x="1107930" y="131657"/>
            <a:ext cx="71723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latinLnBrk="1" hangingPunct="0">
              <a:spcBef>
                <a:spcPct val="0"/>
              </a:spcBef>
              <a:spcAft>
                <a:spcPct val="0"/>
              </a:spcAft>
              <a:defRPr sz="4000" kern="1200">
                <a:solidFill>
                  <a:schemeClr val="tx2"/>
                </a:solidFill>
                <a:latin typeface="+mj-lt"/>
                <a:ea typeface="+mj-ea"/>
                <a:cs typeface="+mj-cs"/>
              </a:defRPr>
            </a:lvl1pPr>
            <a:lvl2pPr algn="l" rtl="0" eaLnBrk="0" fontAlgn="base" latinLnBrk="1" hangingPunct="0">
              <a:spcBef>
                <a:spcPct val="0"/>
              </a:spcBef>
              <a:spcAft>
                <a:spcPct val="0"/>
              </a:spcAft>
              <a:defRPr sz="4000">
                <a:solidFill>
                  <a:schemeClr val="tx2"/>
                </a:solidFill>
                <a:latin typeface="Franklin Gothic Book" pitchFamily="34" charset="0"/>
              </a:defRPr>
            </a:lvl2pPr>
            <a:lvl3pPr algn="l" rtl="0" eaLnBrk="0" fontAlgn="base" latinLnBrk="1" hangingPunct="0">
              <a:spcBef>
                <a:spcPct val="0"/>
              </a:spcBef>
              <a:spcAft>
                <a:spcPct val="0"/>
              </a:spcAft>
              <a:defRPr sz="4000">
                <a:solidFill>
                  <a:schemeClr val="tx2"/>
                </a:solidFill>
                <a:latin typeface="Franklin Gothic Book" pitchFamily="34" charset="0"/>
              </a:defRPr>
            </a:lvl3pPr>
            <a:lvl4pPr algn="l" rtl="0" eaLnBrk="0" fontAlgn="base" latinLnBrk="1" hangingPunct="0">
              <a:spcBef>
                <a:spcPct val="0"/>
              </a:spcBef>
              <a:spcAft>
                <a:spcPct val="0"/>
              </a:spcAft>
              <a:defRPr sz="4000">
                <a:solidFill>
                  <a:schemeClr val="tx2"/>
                </a:solidFill>
                <a:latin typeface="Franklin Gothic Book" pitchFamily="34" charset="0"/>
              </a:defRPr>
            </a:lvl4pPr>
            <a:lvl5pPr algn="l" rtl="0" eaLnBrk="0" fontAlgn="base" latinLnBrk="1" hangingPunct="0">
              <a:spcBef>
                <a:spcPct val="0"/>
              </a:spcBef>
              <a:spcAft>
                <a:spcPct val="0"/>
              </a:spcAft>
              <a:defRPr sz="4000">
                <a:solidFill>
                  <a:schemeClr val="tx2"/>
                </a:solidFill>
                <a:latin typeface="Franklin Gothic Book" pitchFamily="34" charset="0"/>
              </a:defRPr>
            </a:lvl5pPr>
            <a:lvl6pPr marL="457200" algn="l" rtl="0" fontAlgn="base" latinLnBrk="1">
              <a:spcBef>
                <a:spcPct val="0"/>
              </a:spcBef>
              <a:spcAft>
                <a:spcPct val="0"/>
              </a:spcAft>
              <a:defRPr sz="4000">
                <a:solidFill>
                  <a:schemeClr val="tx2"/>
                </a:solidFill>
                <a:latin typeface="Franklin Gothic Book" pitchFamily="34" charset="0"/>
              </a:defRPr>
            </a:lvl6pPr>
            <a:lvl7pPr marL="914400" algn="l" rtl="0" fontAlgn="base" latinLnBrk="1">
              <a:spcBef>
                <a:spcPct val="0"/>
              </a:spcBef>
              <a:spcAft>
                <a:spcPct val="0"/>
              </a:spcAft>
              <a:defRPr sz="4000">
                <a:solidFill>
                  <a:schemeClr val="tx2"/>
                </a:solidFill>
                <a:latin typeface="Franklin Gothic Book" pitchFamily="34" charset="0"/>
              </a:defRPr>
            </a:lvl7pPr>
            <a:lvl8pPr marL="1371600" algn="l" rtl="0" fontAlgn="base" latinLnBrk="1">
              <a:spcBef>
                <a:spcPct val="0"/>
              </a:spcBef>
              <a:spcAft>
                <a:spcPct val="0"/>
              </a:spcAft>
              <a:defRPr sz="4000">
                <a:solidFill>
                  <a:schemeClr val="tx2"/>
                </a:solidFill>
                <a:latin typeface="Franklin Gothic Book" pitchFamily="34" charset="0"/>
              </a:defRPr>
            </a:lvl8pPr>
            <a:lvl9pPr marL="1828800" algn="l" rtl="0" fontAlgn="base" latinLnBrk="1">
              <a:spcBef>
                <a:spcPct val="0"/>
              </a:spcBef>
              <a:spcAft>
                <a:spcPct val="0"/>
              </a:spcAft>
              <a:defRPr sz="4000">
                <a:solidFill>
                  <a:schemeClr val="tx2"/>
                </a:solidFill>
                <a:latin typeface="Franklin Gothic Book" pitchFamily="34" charset="0"/>
              </a:defRPr>
            </a:lvl9pPr>
          </a:lstStyle>
          <a:p>
            <a:endParaRPr kumimoji="0" lang="ko-KR" altLang="en-US" sz="2800" b="0" dirty="0">
              <a:solidFill>
                <a:schemeClr val="tx1"/>
              </a:solidFill>
            </a:endParaRPr>
          </a:p>
        </p:txBody>
      </p:sp>
      <p:pic>
        <p:nvPicPr>
          <p:cNvPr id="26" name="그림 25"/>
          <p:cNvPicPr>
            <a:picLocks noChangeAspect="1"/>
          </p:cNvPicPr>
          <p:nvPr/>
        </p:nvPicPr>
        <p:blipFill>
          <a:blip r:embed="rId2"/>
          <a:stretch>
            <a:fillRect/>
          </a:stretch>
        </p:blipFill>
        <p:spPr>
          <a:xfrm>
            <a:off x="4694092" y="1208533"/>
            <a:ext cx="3677442" cy="1070110"/>
          </a:xfrm>
          <a:prstGeom prst="rect">
            <a:avLst/>
          </a:prstGeom>
        </p:spPr>
      </p:pic>
      <p:pic>
        <p:nvPicPr>
          <p:cNvPr id="27" name="그림 26"/>
          <p:cNvPicPr>
            <a:picLocks noChangeAspect="1"/>
          </p:cNvPicPr>
          <p:nvPr/>
        </p:nvPicPr>
        <p:blipFill>
          <a:blip r:embed="rId3"/>
          <a:stretch>
            <a:fillRect/>
          </a:stretch>
        </p:blipFill>
        <p:spPr>
          <a:xfrm>
            <a:off x="4930267" y="2394766"/>
            <a:ext cx="2974969" cy="1048555"/>
          </a:xfrm>
          <a:prstGeom prst="rect">
            <a:avLst/>
          </a:prstGeom>
        </p:spPr>
      </p:pic>
      <p:pic>
        <p:nvPicPr>
          <p:cNvPr id="29" name="그림 28"/>
          <p:cNvPicPr>
            <a:picLocks noChangeAspect="1"/>
          </p:cNvPicPr>
          <p:nvPr/>
        </p:nvPicPr>
        <p:blipFill>
          <a:blip r:embed="rId4"/>
          <a:stretch>
            <a:fillRect/>
          </a:stretch>
        </p:blipFill>
        <p:spPr>
          <a:xfrm>
            <a:off x="5021586" y="3591791"/>
            <a:ext cx="1631574" cy="222487"/>
          </a:xfrm>
          <a:prstGeom prst="rect">
            <a:avLst/>
          </a:prstGeom>
        </p:spPr>
      </p:pic>
      <p:pic>
        <p:nvPicPr>
          <p:cNvPr id="11" name="그림 10"/>
          <p:cNvPicPr>
            <a:picLocks noChangeAspect="1"/>
          </p:cNvPicPr>
          <p:nvPr/>
        </p:nvPicPr>
        <p:blipFill>
          <a:blip r:embed="rId5"/>
          <a:stretch>
            <a:fillRect/>
          </a:stretch>
        </p:blipFill>
        <p:spPr>
          <a:xfrm>
            <a:off x="677736" y="975279"/>
            <a:ext cx="3438525" cy="295275"/>
          </a:xfrm>
          <a:prstGeom prst="rect">
            <a:avLst/>
          </a:prstGeom>
        </p:spPr>
      </p:pic>
      <p:pic>
        <p:nvPicPr>
          <p:cNvPr id="20" name="그림 19"/>
          <p:cNvPicPr>
            <a:picLocks noChangeAspect="1"/>
          </p:cNvPicPr>
          <p:nvPr/>
        </p:nvPicPr>
        <p:blipFill>
          <a:blip r:embed="rId6"/>
          <a:stretch>
            <a:fillRect/>
          </a:stretch>
        </p:blipFill>
        <p:spPr>
          <a:xfrm>
            <a:off x="6838591" y="3548941"/>
            <a:ext cx="2133290" cy="232421"/>
          </a:xfrm>
          <a:prstGeom prst="rect">
            <a:avLst/>
          </a:prstGeom>
        </p:spPr>
      </p:pic>
      <p:sp>
        <p:nvSpPr>
          <p:cNvPr id="13" name="제목 33"/>
          <p:cNvSpPr txBox="1">
            <a:spLocks/>
          </p:cNvSpPr>
          <p:nvPr/>
        </p:nvSpPr>
        <p:spPr bwMode="auto">
          <a:xfrm>
            <a:off x="1107931" y="295594"/>
            <a:ext cx="744311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latinLnBrk="1" hangingPunct="0">
              <a:spcBef>
                <a:spcPct val="0"/>
              </a:spcBef>
              <a:spcAft>
                <a:spcPct val="0"/>
              </a:spcAft>
              <a:defRPr sz="4000" kern="1200">
                <a:solidFill>
                  <a:schemeClr val="tx2"/>
                </a:solidFill>
                <a:latin typeface="+mj-lt"/>
                <a:ea typeface="+mj-ea"/>
                <a:cs typeface="+mj-cs"/>
              </a:defRPr>
            </a:lvl1pPr>
            <a:lvl2pPr algn="l" rtl="0" eaLnBrk="0" fontAlgn="base" latinLnBrk="1" hangingPunct="0">
              <a:spcBef>
                <a:spcPct val="0"/>
              </a:spcBef>
              <a:spcAft>
                <a:spcPct val="0"/>
              </a:spcAft>
              <a:defRPr sz="4000">
                <a:solidFill>
                  <a:schemeClr val="tx2"/>
                </a:solidFill>
                <a:latin typeface="Franklin Gothic Book" pitchFamily="34" charset="0"/>
              </a:defRPr>
            </a:lvl2pPr>
            <a:lvl3pPr algn="l" rtl="0" eaLnBrk="0" fontAlgn="base" latinLnBrk="1" hangingPunct="0">
              <a:spcBef>
                <a:spcPct val="0"/>
              </a:spcBef>
              <a:spcAft>
                <a:spcPct val="0"/>
              </a:spcAft>
              <a:defRPr sz="4000">
                <a:solidFill>
                  <a:schemeClr val="tx2"/>
                </a:solidFill>
                <a:latin typeface="Franklin Gothic Book" pitchFamily="34" charset="0"/>
              </a:defRPr>
            </a:lvl3pPr>
            <a:lvl4pPr algn="l" rtl="0" eaLnBrk="0" fontAlgn="base" latinLnBrk="1" hangingPunct="0">
              <a:spcBef>
                <a:spcPct val="0"/>
              </a:spcBef>
              <a:spcAft>
                <a:spcPct val="0"/>
              </a:spcAft>
              <a:defRPr sz="4000">
                <a:solidFill>
                  <a:schemeClr val="tx2"/>
                </a:solidFill>
                <a:latin typeface="Franklin Gothic Book" pitchFamily="34" charset="0"/>
              </a:defRPr>
            </a:lvl4pPr>
            <a:lvl5pPr algn="l" rtl="0" eaLnBrk="0" fontAlgn="base" latinLnBrk="1" hangingPunct="0">
              <a:spcBef>
                <a:spcPct val="0"/>
              </a:spcBef>
              <a:spcAft>
                <a:spcPct val="0"/>
              </a:spcAft>
              <a:defRPr sz="4000">
                <a:solidFill>
                  <a:schemeClr val="tx2"/>
                </a:solidFill>
                <a:latin typeface="Franklin Gothic Book" pitchFamily="34" charset="0"/>
              </a:defRPr>
            </a:lvl5pPr>
            <a:lvl6pPr marL="457200" algn="l" rtl="0" fontAlgn="base" latinLnBrk="1">
              <a:spcBef>
                <a:spcPct val="0"/>
              </a:spcBef>
              <a:spcAft>
                <a:spcPct val="0"/>
              </a:spcAft>
              <a:defRPr sz="4000">
                <a:solidFill>
                  <a:schemeClr val="tx2"/>
                </a:solidFill>
                <a:latin typeface="Franklin Gothic Book" pitchFamily="34" charset="0"/>
              </a:defRPr>
            </a:lvl6pPr>
            <a:lvl7pPr marL="914400" algn="l" rtl="0" fontAlgn="base" latinLnBrk="1">
              <a:spcBef>
                <a:spcPct val="0"/>
              </a:spcBef>
              <a:spcAft>
                <a:spcPct val="0"/>
              </a:spcAft>
              <a:defRPr sz="4000">
                <a:solidFill>
                  <a:schemeClr val="tx2"/>
                </a:solidFill>
                <a:latin typeface="Franklin Gothic Book" pitchFamily="34" charset="0"/>
              </a:defRPr>
            </a:lvl7pPr>
            <a:lvl8pPr marL="1371600" algn="l" rtl="0" fontAlgn="base" latinLnBrk="1">
              <a:spcBef>
                <a:spcPct val="0"/>
              </a:spcBef>
              <a:spcAft>
                <a:spcPct val="0"/>
              </a:spcAft>
              <a:defRPr sz="4000">
                <a:solidFill>
                  <a:schemeClr val="tx2"/>
                </a:solidFill>
                <a:latin typeface="Franklin Gothic Book" pitchFamily="34" charset="0"/>
              </a:defRPr>
            </a:lvl8pPr>
            <a:lvl9pPr marL="1828800" algn="l" rtl="0" fontAlgn="base" latinLnBrk="1">
              <a:spcBef>
                <a:spcPct val="0"/>
              </a:spcBef>
              <a:spcAft>
                <a:spcPct val="0"/>
              </a:spcAft>
              <a:defRPr sz="4000">
                <a:solidFill>
                  <a:schemeClr val="tx2"/>
                </a:solidFill>
                <a:latin typeface="Franklin Gothic Book" pitchFamily="34" charset="0"/>
              </a:defRPr>
            </a:lvl9pPr>
          </a:lstStyle>
          <a:p>
            <a:r>
              <a:rPr kumimoji="0" lang="en-US" altLang="ko-KR" sz="2800" b="1" dirty="0">
                <a:solidFill>
                  <a:srgbClr val="0000CC"/>
                </a:solidFill>
              </a:rPr>
              <a:t> </a:t>
            </a:r>
            <a:r>
              <a:rPr kumimoji="0" lang="en-US" altLang="ko-KR" sz="2800" b="0" i="1" dirty="0" smtClean="0">
                <a:solidFill>
                  <a:srgbClr val="FF0000"/>
                </a:solidFill>
                <a:latin typeface="Calibri" panose="020F0502020204030204" pitchFamily="34" charset="0"/>
                <a:cs typeface="Calibri" panose="020F0502020204030204" pitchFamily="34" charset="0"/>
              </a:rPr>
              <a:t>1. Reggeization </a:t>
            </a:r>
            <a:r>
              <a:rPr kumimoji="0" lang="en-US" altLang="ko-KR" sz="2800" b="0" i="1" dirty="0">
                <a:solidFill>
                  <a:srgbClr val="FF0000"/>
                </a:solidFill>
                <a:latin typeface="Calibri" panose="020F0502020204030204" pitchFamily="34" charset="0"/>
                <a:cs typeface="Calibri" panose="020F0502020204030204" pitchFamily="34" charset="0"/>
              </a:rPr>
              <a:t>of nucleon </a:t>
            </a:r>
            <a:r>
              <a:rPr kumimoji="0" lang="en-US" altLang="ko-KR" sz="2800" b="0" i="1" dirty="0" smtClean="0">
                <a:solidFill>
                  <a:schemeClr val="tx1"/>
                </a:solidFill>
                <a:latin typeface="Calibri" panose="020F0502020204030204" pitchFamily="34" charset="0"/>
                <a:cs typeface="Calibri" panose="020F0502020204030204" pitchFamily="34" charset="0"/>
              </a:rPr>
              <a:t>in the u-</a:t>
            </a:r>
            <a:r>
              <a:rPr kumimoji="0" lang="en-US" altLang="ko-KR" sz="2800" b="0" i="1" dirty="0" err="1" smtClean="0">
                <a:solidFill>
                  <a:schemeClr val="tx1"/>
                </a:solidFill>
                <a:latin typeface="Calibri" panose="020F0502020204030204" pitchFamily="34" charset="0"/>
                <a:cs typeface="Calibri" panose="020F0502020204030204" pitchFamily="34" charset="0"/>
              </a:rPr>
              <a:t>ch</a:t>
            </a:r>
            <a:r>
              <a:rPr kumimoji="0" lang="en-US" altLang="ko-KR" sz="2800" b="0" i="1" dirty="0" smtClean="0">
                <a:solidFill>
                  <a:schemeClr val="tx1"/>
                </a:solidFill>
                <a:latin typeface="Calibri" panose="020F0502020204030204" pitchFamily="34" charset="0"/>
                <a:cs typeface="Calibri" panose="020F0502020204030204" pitchFamily="34" charset="0"/>
              </a:rPr>
              <a:t> </a:t>
            </a:r>
            <a:r>
              <a:rPr kumimoji="0" lang="en-US" altLang="ko-KR" sz="2800" b="0" i="1" dirty="0">
                <a:solidFill>
                  <a:schemeClr val="tx1"/>
                </a:solidFill>
                <a:latin typeface="Calibri" panose="020F0502020204030204" pitchFamily="34" charset="0"/>
                <a:cs typeface="Calibri" panose="020F0502020204030204" pitchFamily="34" charset="0"/>
              </a:rPr>
              <a:t>exchange </a:t>
            </a:r>
            <a:endParaRPr kumimoji="0" lang="ko-KR" altLang="en-US" sz="2800" b="0" i="1"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337" y="1871585"/>
            <a:ext cx="3526203" cy="1578120"/>
          </a:xfrm>
          <a:prstGeom prst="rect">
            <a:avLst/>
          </a:prstGeom>
        </p:spPr>
      </p:pic>
      <p:pic>
        <p:nvPicPr>
          <p:cNvPr id="10" name="그림 6"/>
          <p:cNvPicPr>
            <a:picLocks noChangeAspect="1"/>
          </p:cNvPicPr>
          <p:nvPr/>
        </p:nvPicPr>
        <p:blipFill>
          <a:blip r:embed="rId8"/>
          <a:stretch>
            <a:fillRect/>
          </a:stretch>
        </p:blipFill>
        <p:spPr>
          <a:xfrm>
            <a:off x="677736" y="4182774"/>
            <a:ext cx="4820154" cy="258058"/>
          </a:xfrm>
          <a:prstGeom prst="rect">
            <a:avLst/>
          </a:prstGeom>
        </p:spPr>
      </p:pic>
      <p:pic>
        <p:nvPicPr>
          <p:cNvPr id="12" name="그림 4"/>
          <p:cNvPicPr>
            <a:picLocks noChangeAspect="1"/>
          </p:cNvPicPr>
          <p:nvPr/>
        </p:nvPicPr>
        <p:blipFill>
          <a:blip r:embed="rId9"/>
          <a:stretch>
            <a:fillRect/>
          </a:stretch>
        </p:blipFill>
        <p:spPr>
          <a:xfrm>
            <a:off x="2340438" y="4564519"/>
            <a:ext cx="3405994" cy="288644"/>
          </a:xfrm>
          <a:prstGeom prst="rect">
            <a:avLst/>
          </a:prstGeom>
        </p:spPr>
      </p:pic>
      <p:pic>
        <p:nvPicPr>
          <p:cNvPr id="14" name="그림 7"/>
          <p:cNvPicPr>
            <a:picLocks noChangeAspect="1"/>
          </p:cNvPicPr>
          <p:nvPr/>
        </p:nvPicPr>
        <p:blipFill>
          <a:blip r:embed="rId10"/>
          <a:stretch>
            <a:fillRect/>
          </a:stretch>
        </p:blipFill>
        <p:spPr>
          <a:xfrm>
            <a:off x="1450269" y="4955178"/>
            <a:ext cx="6053190" cy="655836"/>
          </a:xfrm>
          <a:prstGeom prst="rect">
            <a:avLst/>
          </a:prstGeom>
        </p:spPr>
      </p:pic>
      <p:pic>
        <p:nvPicPr>
          <p:cNvPr id="15" name="그림 12"/>
          <p:cNvPicPr>
            <a:picLocks noChangeAspect="1"/>
          </p:cNvPicPr>
          <p:nvPr/>
        </p:nvPicPr>
        <p:blipFill>
          <a:blip r:embed="rId11"/>
          <a:stretch>
            <a:fillRect/>
          </a:stretch>
        </p:blipFill>
        <p:spPr>
          <a:xfrm>
            <a:off x="677736" y="5887762"/>
            <a:ext cx="1741122" cy="244845"/>
          </a:xfrm>
          <a:prstGeom prst="rect">
            <a:avLst/>
          </a:prstGeom>
        </p:spPr>
      </p:pic>
      <p:pic>
        <p:nvPicPr>
          <p:cNvPr id="16" name="그림 5"/>
          <p:cNvPicPr>
            <a:picLocks noChangeAspect="1"/>
          </p:cNvPicPr>
          <p:nvPr/>
        </p:nvPicPr>
        <p:blipFill>
          <a:blip r:embed="rId12"/>
          <a:stretch>
            <a:fillRect/>
          </a:stretch>
        </p:blipFill>
        <p:spPr>
          <a:xfrm>
            <a:off x="3332633" y="5836401"/>
            <a:ext cx="2019185" cy="347565"/>
          </a:xfrm>
          <a:prstGeom prst="rect">
            <a:avLst/>
          </a:prstGeom>
        </p:spPr>
      </p:pic>
      <p:pic>
        <p:nvPicPr>
          <p:cNvPr id="17" name="그림 14"/>
          <p:cNvPicPr>
            <a:picLocks noChangeAspect="1"/>
          </p:cNvPicPr>
          <p:nvPr/>
        </p:nvPicPr>
        <p:blipFill>
          <a:blip r:embed="rId13"/>
          <a:stretch>
            <a:fillRect/>
          </a:stretch>
        </p:blipFill>
        <p:spPr>
          <a:xfrm>
            <a:off x="677736" y="6409353"/>
            <a:ext cx="6547930" cy="270287"/>
          </a:xfrm>
          <a:prstGeom prst="rect">
            <a:avLst/>
          </a:prstGeom>
        </p:spPr>
      </p:pic>
    </p:spTree>
    <p:extLst>
      <p:ext uri="{BB962C8B-B14F-4D97-AF65-F5344CB8AC3E}">
        <p14:creationId xmlns:p14="http://schemas.microsoft.com/office/powerpoint/2010/main" val="2708474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p:cNvPicPr>
            <a:picLocks noChangeAspect="1"/>
          </p:cNvPicPr>
          <p:nvPr/>
        </p:nvPicPr>
        <p:blipFill>
          <a:blip r:embed="rId4"/>
          <a:stretch>
            <a:fillRect/>
          </a:stretch>
        </p:blipFill>
        <p:spPr>
          <a:xfrm>
            <a:off x="3962400" y="3200400"/>
            <a:ext cx="4886325" cy="3514725"/>
          </a:xfrm>
          <a:prstGeom prst="rect">
            <a:avLst/>
          </a:prstGeom>
        </p:spPr>
      </p:pic>
      <p:pic>
        <p:nvPicPr>
          <p:cNvPr id="19" name="그림 18"/>
          <p:cNvPicPr>
            <a:picLocks noChangeAspect="1"/>
          </p:cNvPicPr>
          <p:nvPr/>
        </p:nvPicPr>
        <p:blipFill>
          <a:blip r:embed="rId5"/>
          <a:stretch>
            <a:fillRect/>
          </a:stretch>
        </p:blipFill>
        <p:spPr>
          <a:xfrm>
            <a:off x="381000" y="4876800"/>
            <a:ext cx="3390900" cy="1333500"/>
          </a:xfrm>
          <a:prstGeom prst="rect">
            <a:avLst/>
          </a:prstGeom>
        </p:spPr>
      </p:pic>
      <p:sp>
        <p:nvSpPr>
          <p:cNvPr id="20" name="제목 33"/>
          <p:cNvSpPr txBox="1">
            <a:spLocks/>
          </p:cNvSpPr>
          <p:nvPr/>
        </p:nvSpPr>
        <p:spPr bwMode="auto">
          <a:xfrm>
            <a:off x="823659" y="291492"/>
            <a:ext cx="8007613" cy="47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latinLnBrk="1" hangingPunct="0">
              <a:spcBef>
                <a:spcPct val="0"/>
              </a:spcBef>
              <a:spcAft>
                <a:spcPct val="0"/>
              </a:spcAft>
              <a:defRPr sz="4000" kern="1200">
                <a:solidFill>
                  <a:schemeClr val="tx2"/>
                </a:solidFill>
                <a:latin typeface="+mj-lt"/>
                <a:ea typeface="+mj-ea"/>
                <a:cs typeface="+mj-cs"/>
              </a:defRPr>
            </a:lvl1pPr>
            <a:lvl2pPr algn="l" rtl="0" eaLnBrk="0" fontAlgn="base" latinLnBrk="1" hangingPunct="0">
              <a:spcBef>
                <a:spcPct val="0"/>
              </a:spcBef>
              <a:spcAft>
                <a:spcPct val="0"/>
              </a:spcAft>
              <a:defRPr sz="4000">
                <a:solidFill>
                  <a:schemeClr val="tx2"/>
                </a:solidFill>
                <a:latin typeface="Franklin Gothic Book" pitchFamily="34" charset="0"/>
              </a:defRPr>
            </a:lvl2pPr>
            <a:lvl3pPr algn="l" rtl="0" eaLnBrk="0" fontAlgn="base" latinLnBrk="1" hangingPunct="0">
              <a:spcBef>
                <a:spcPct val="0"/>
              </a:spcBef>
              <a:spcAft>
                <a:spcPct val="0"/>
              </a:spcAft>
              <a:defRPr sz="4000">
                <a:solidFill>
                  <a:schemeClr val="tx2"/>
                </a:solidFill>
                <a:latin typeface="Franklin Gothic Book" pitchFamily="34" charset="0"/>
              </a:defRPr>
            </a:lvl3pPr>
            <a:lvl4pPr algn="l" rtl="0" eaLnBrk="0" fontAlgn="base" latinLnBrk="1" hangingPunct="0">
              <a:spcBef>
                <a:spcPct val="0"/>
              </a:spcBef>
              <a:spcAft>
                <a:spcPct val="0"/>
              </a:spcAft>
              <a:defRPr sz="4000">
                <a:solidFill>
                  <a:schemeClr val="tx2"/>
                </a:solidFill>
                <a:latin typeface="Franklin Gothic Book" pitchFamily="34" charset="0"/>
              </a:defRPr>
            </a:lvl4pPr>
            <a:lvl5pPr algn="l" rtl="0" eaLnBrk="0" fontAlgn="base" latinLnBrk="1" hangingPunct="0">
              <a:spcBef>
                <a:spcPct val="0"/>
              </a:spcBef>
              <a:spcAft>
                <a:spcPct val="0"/>
              </a:spcAft>
              <a:defRPr sz="4000">
                <a:solidFill>
                  <a:schemeClr val="tx2"/>
                </a:solidFill>
                <a:latin typeface="Franklin Gothic Book" pitchFamily="34" charset="0"/>
              </a:defRPr>
            </a:lvl5pPr>
            <a:lvl6pPr marL="457200" algn="l" rtl="0" fontAlgn="base" latinLnBrk="1">
              <a:spcBef>
                <a:spcPct val="0"/>
              </a:spcBef>
              <a:spcAft>
                <a:spcPct val="0"/>
              </a:spcAft>
              <a:defRPr sz="4000">
                <a:solidFill>
                  <a:schemeClr val="tx2"/>
                </a:solidFill>
                <a:latin typeface="Franklin Gothic Book" pitchFamily="34" charset="0"/>
              </a:defRPr>
            </a:lvl6pPr>
            <a:lvl7pPr marL="914400" algn="l" rtl="0" fontAlgn="base" latinLnBrk="1">
              <a:spcBef>
                <a:spcPct val="0"/>
              </a:spcBef>
              <a:spcAft>
                <a:spcPct val="0"/>
              </a:spcAft>
              <a:defRPr sz="4000">
                <a:solidFill>
                  <a:schemeClr val="tx2"/>
                </a:solidFill>
                <a:latin typeface="Franklin Gothic Book" pitchFamily="34" charset="0"/>
              </a:defRPr>
            </a:lvl7pPr>
            <a:lvl8pPr marL="1371600" algn="l" rtl="0" fontAlgn="base" latinLnBrk="1">
              <a:spcBef>
                <a:spcPct val="0"/>
              </a:spcBef>
              <a:spcAft>
                <a:spcPct val="0"/>
              </a:spcAft>
              <a:defRPr sz="4000">
                <a:solidFill>
                  <a:schemeClr val="tx2"/>
                </a:solidFill>
                <a:latin typeface="Franklin Gothic Book" pitchFamily="34" charset="0"/>
              </a:defRPr>
            </a:lvl8pPr>
            <a:lvl9pPr marL="1828800" algn="l" rtl="0" fontAlgn="base" latinLnBrk="1">
              <a:spcBef>
                <a:spcPct val="0"/>
              </a:spcBef>
              <a:spcAft>
                <a:spcPct val="0"/>
              </a:spcAft>
              <a:defRPr sz="4000">
                <a:solidFill>
                  <a:schemeClr val="tx2"/>
                </a:solidFill>
                <a:latin typeface="Franklin Gothic Book" pitchFamily="34" charset="0"/>
              </a:defRPr>
            </a:lvl9pPr>
          </a:lstStyle>
          <a:p>
            <a:r>
              <a:rPr lang="en-US" altLang="ko-KR" sz="2800" dirty="0" smtClean="0">
                <a:solidFill>
                  <a:srgbClr val="FF0000"/>
                </a:solidFill>
                <a:latin typeface="Calibri" panose="020F0502020204030204" pitchFamily="34" charset="0"/>
                <a:cs typeface="Calibri" panose="020F0502020204030204" pitchFamily="34" charset="0"/>
              </a:rPr>
              <a:t>                </a:t>
            </a:r>
            <a:r>
              <a:rPr lang="en-US" altLang="ko-KR" sz="2800" i="1" dirty="0" smtClean="0">
                <a:solidFill>
                  <a:srgbClr val="FF0000"/>
                </a:solidFill>
                <a:latin typeface="Calibri" panose="020F0502020204030204" pitchFamily="34" charset="0"/>
                <a:cs typeface="Calibri" panose="020F0502020204030204" pitchFamily="34" charset="0"/>
              </a:rPr>
              <a:t>2. M</a:t>
            </a:r>
            <a:r>
              <a:rPr kumimoji="0" lang="en-US" altLang="ko-KR" sz="2800" b="0" i="1" dirty="0" smtClean="0">
                <a:solidFill>
                  <a:srgbClr val="FF0000"/>
                </a:solidFill>
                <a:latin typeface="Calibri" panose="020F0502020204030204" pitchFamily="34" charset="0"/>
                <a:cs typeface="Calibri" panose="020F0502020204030204" pitchFamily="34" charset="0"/>
              </a:rPr>
              <a:t>eson </a:t>
            </a:r>
            <a:r>
              <a:rPr lang="en-US" altLang="ko-KR" sz="2800" i="1" dirty="0" smtClean="0">
                <a:solidFill>
                  <a:srgbClr val="FF0000"/>
                </a:solidFill>
                <a:latin typeface="Calibri" panose="020F0502020204030204" pitchFamily="34" charset="0"/>
                <a:cs typeface="Calibri" panose="020F0502020204030204" pitchFamily="34" charset="0"/>
              </a:rPr>
              <a:t>exchange</a:t>
            </a:r>
            <a:r>
              <a:rPr kumimoji="0" lang="en-US" altLang="ko-KR" sz="2800" b="0" i="1" dirty="0" smtClean="0">
                <a:solidFill>
                  <a:srgbClr val="FF0000"/>
                </a:solidFill>
                <a:latin typeface="Calibri" panose="020F0502020204030204" pitchFamily="34" charset="0"/>
                <a:cs typeface="Calibri" panose="020F0502020204030204" pitchFamily="34" charset="0"/>
              </a:rPr>
              <a:t> </a:t>
            </a:r>
            <a:r>
              <a:rPr lang="en-US" altLang="ko-KR" sz="2800" i="1" dirty="0" smtClean="0">
                <a:solidFill>
                  <a:schemeClr val="tx1"/>
                </a:solidFill>
                <a:latin typeface="Calibri" panose="020F0502020204030204" pitchFamily="34" charset="0"/>
                <a:cs typeface="Calibri" panose="020F0502020204030204" pitchFamily="34" charset="0"/>
              </a:rPr>
              <a:t>in the t-</a:t>
            </a:r>
            <a:r>
              <a:rPr lang="en-US" altLang="ko-KR" sz="2800" i="1" dirty="0" err="1" smtClean="0">
                <a:solidFill>
                  <a:schemeClr val="tx1"/>
                </a:solidFill>
                <a:latin typeface="Calibri" panose="020F0502020204030204" pitchFamily="34" charset="0"/>
                <a:cs typeface="Calibri" panose="020F0502020204030204" pitchFamily="34" charset="0"/>
              </a:rPr>
              <a:t>ch</a:t>
            </a:r>
            <a:r>
              <a:rPr kumimoji="0" lang="en-US" altLang="ko-KR" sz="2800" b="0" i="1" dirty="0" smtClean="0">
                <a:solidFill>
                  <a:schemeClr val="tx1"/>
                </a:solidFill>
                <a:latin typeface="Calibri" panose="020F0502020204030204" pitchFamily="34" charset="0"/>
                <a:cs typeface="Calibri" panose="020F0502020204030204" pitchFamily="34" charset="0"/>
              </a:rPr>
              <a:t> </a:t>
            </a:r>
            <a:endParaRPr kumimoji="0" lang="ko-KR" altLang="en-US" sz="2800" b="0" i="1" dirty="0">
              <a:solidFill>
                <a:schemeClr val="tx1"/>
              </a:solidFill>
              <a:latin typeface="Calibri" panose="020F0502020204030204" pitchFamily="34" charset="0"/>
              <a:cs typeface="Calibri" panose="020F0502020204030204" pitchFamily="34" charset="0"/>
            </a:endParaRPr>
          </a:p>
        </p:txBody>
      </p:sp>
      <p:pic>
        <p:nvPicPr>
          <p:cNvPr id="21" name="그림 20"/>
          <p:cNvPicPr>
            <a:picLocks noChangeAspect="1"/>
          </p:cNvPicPr>
          <p:nvPr/>
        </p:nvPicPr>
        <p:blipFill>
          <a:blip r:embed="rId6"/>
          <a:stretch>
            <a:fillRect/>
          </a:stretch>
        </p:blipFill>
        <p:spPr>
          <a:xfrm>
            <a:off x="3259304" y="1258757"/>
            <a:ext cx="2419350" cy="400050"/>
          </a:xfrm>
          <a:prstGeom prst="rect">
            <a:avLst/>
          </a:prstGeom>
        </p:spPr>
      </p:pic>
      <p:pic>
        <p:nvPicPr>
          <p:cNvPr id="22" name="그림 21"/>
          <p:cNvPicPr>
            <a:picLocks noChangeAspect="1"/>
          </p:cNvPicPr>
          <p:nvPr/>
        </p:nvPicPr>
        <p:blipFill>
          <a:blip r:embed="rId7"/>
          <a:stretch>
            <a:fillRect/>
          </a:stretch>
        </p:blipFill>
        <p:spPr>
          <a:xfrm>
            <a:off x="516534" y="1793214"/>
            <a:ext cx="6229350" cy="285750"/>
          </a:xfrm>
          <a:prstGeom prst="rect">
            <a:avLst/>
          </a:prstGeom>
        </p:spPr>
      </p:pic>
      <p:pic>
        <p:nvPicPr>
          <p:cNvPr id="23" name="그림 22"/>
          <p:cNvPicPr>
            <a:picLocks noChangeAspect="1"/>
          </p:cNvPicPr>
          <p:nvPr/>
        </p:nvPicPr>
        <p:blipFill>
          <a:blip r:embed="rId8"/>
          <a:stretch>
            <a:fillRect/>
          </a:stretch>
        </p:blipFill>
        <p:spPr>
          <a:xfrm>
            <a:off x="6707354" y="1526516"/>
            <a:ext cx="2219325" cy="819150"/>
          </a:xfrm>
          <a:prstGeom prst="rect">
            <a:avLst/>
          </a:prstGeom>
        </p:spPr>
      </p:pic>
      <p:pic>
        <p:nvPicPr>
          <p:cNvPr id="24" name="그림 23"/>
          <p:cNvPicPr>
            <a:picLocks noChangeAspect="1"/>
          </p:cNvPicPr>
          <p:nvPr/>
        </p:nvPicPr>
        <p:blipFill>
          <a:blip r:embed="rId9"/>
          <a:stretch>
            <a:fillRect/>
          </a:stretch>
        </p:blipFill>
        <p:spPr>
          <a:xfrm>
            <a:off x="528227" y="2462707"/>
            <a:ext cx="1733550" cy="219075"/>
          </a:xfrm>
          <a:prstGeom prst="rect">
            <a:avLst/>
          </a:prstGeom>
        </p:spPr>
      </p:pic>
      <p:pic>
        <p:nvPicPr>
          <p:cNvPr id="25" name="그림 24"/>
          <p:cNvPicPr>
            <a:picLocks noChangeAspect="1"/>
          </p:cNvPicPr>
          <p:nvPr/>
        </p:nvPicPr>
        <p:blipFill>
          <a:blip r:embed="rId10"/>
          <a:stretch>
            <a:fillRect/>
          </a:stretch>
        </p:blipFill>
        <p:spPr>
          <a:xfrm>
            <a:off x="528227" y="4380148"/>
            <a:ext cx="1914525" cy="238125"/>
          </a:xfrm>
          <a:prstGeom prst="rect">
            <a:avLst/>
          </a:prstGeom>
        </p:spPr>
      </p:pic>
      <p:cxnSp>
        <p:nvCxnSpPr>
          <p:cNvPr id="12" name="직선 연결선 13"/>
          <p:cNvCxnSpPr/>
          <p:nvPr/>
        </p:nvCxnSpPr>
        <p:spPr>
          <a:xfrm>
            <a:off x="4529283" y="1622298"/>
            <a:ext cx="1163948"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15" name="제목 33"/>
          <p:cNvSpPr txBox="1">
            <a:spLocks/>
          </p:cNvSpPr>
          <p:nvPr/>
        </p:nvSpPr>
        <p:spPr bwMode="auto">
          <a:xfrm>
            <a:off x="484962" y="935292"/>
            <a:ext cx="7809298" cy="4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latinLnBrk="1" hangingPunct="0">
              <a:spcBef>
                <a:spcPct val="0"/>
              </a:spcBef>
              <a:spcAft>
                <a:spcPct val="0"/>
              </a:spcAft>
              <a:defRPr sz="4000" kern="1200">
                <a:solidFill>
                  <a:schemeClr val="tx2"/>
                </a:solidFill>
                <a:latin typeface="+mj-lt"/>
                <a:ea typeface="+mj-ea"/>
                <a:cs typeface="+mj-cs"/>
              </a:defRPr>
            </a:lvl1pPr>
            <a:lvl2pPr algn="l" rtl="0" eaLnBrk="0" fontAlgn="base" latinLnBrk="1" hangingPunct="0">
              <a:spcBef>
                <a:spcPct val="0"/>
              </a:spcBef>
              <a:spcAft>
                <a:spcPct val="0"/>
              </a:spcAft>
              <a:defRPr sz="4000">
                <a:solidFill>
                  <a:schemeClr val="tx2"/>
                </a:solidFill>
                <a:latin typeface="Franklin Gothic Book" pitchFamily="34" charset="0"/>
              </a:defRPr>
            </a:lvl2pPr>
            <a:lvl3pPr algn="l" rtl="0" eaLnBrk="0" fontAlgn="base" latinLnBrk="1" hangingPunct="0">
              <a:spcBef>
                <a:spcPct val="0"/>
              </a:spcBef>
              <a:spcAft>
                <a:spcPct val="0"/>
              </a:spcAft>
              <a:defRPr sz="4000">
                <a:solidFill>
                  <a:schemeClr val="tx2"/>
                </a:solidFill>
                <a:latin typeface="Franklin Gothic Book" pitchFamily="34" charset="0"/>
              </a:defRPr>
            </a:lvl3pPr>
            <a:lvl4pPr algn="l" rtl="0" eaLnBrk="0" fontAlgn="base" latinLnBrk="1" hangingPunct="0">
              <a:spcBef>
                <a:spcPct val="0"/>
              </a:spcBef>
              <a:spcAft>
                <a:spcPct val="0"/>
              </a:spcAft>
              <a:defRPr sz="4000">
                <a:solidFill>
                  <a:schemeClr val="tx2"/>
                </a:solidFill>
                <a:latin typeface="Franklin Gothic Book" pitchFamily="34" charset="0"/>
              </a:defRPr>
            </a:lvl4pPr>
            <a:lvl5pPr algn="l" rtl="0" eaLnBrk="0" fontAlgn="base" latinLnBrk="1" hangingPunct="0">
              <a:spcBef>
                <a:spcPct val="0"/>
              </a:spcBef>
              <a:spcAft>
                <a:spcPct val="0"/>
              </a:spcAft>
              <a:defRPr sz="4000">
                <a:solidFill>
                  <a:schemeClr val="tx2"/>
                </a:solidFill>
                <a:latin typeface="Franklin Gothic Book" pitchFamily="34" charset="0"/>
              </a:defRPr>
            </a:lvl5pPr>
            <a:lvl6pPr marL="457200" algn="l" rtl="0" fontAlgn="base" latinLnBrk="1">
              <a:spcBef>
                <a:spcPct val="0"/>
              </a:spcBef>
              <a:spcAft>
                <a:spcPct val="0"/>
              </a:spcAft>
              <a:defRPr sz="4000">
                <a:solidFill>
                  <a:schemeClr val="tx2"/>
                </a:solidFill>
                <a:latin typeface="Franklin Gothic Book" pitchFamily="34" charset="0"/>
              </a:defRPr>
            </a:lvl6pPr>
            <a:lvl7pPr marL="914400" algn="l" rtl="0" fontAlgn="base" latinLnBrk="1">
              <a:spcBef>
                <a:spcPct val="0"/>
              </a:spcBef>
              <a:spcAft>
                <a:spcPct val="0"/>
              </a:spcAft>
              <a:defRPr sz="4000">
                <a:solidFill>
                  <a:schemeClr val="tx2"/>
                </a:solidFill>
                <a:latin typeface="Franklin Gothic Book" pitchFamily="34" charset="0"/>
              </a:defRPr>
            </a:lvl7pPr>
            <a:lvl8pPr marL="1371600" algn="l" rtl="0" fontAlgn="base" latinLnBrk="1">
              <a:spcBef>
                <a:spcPct val="0"/>
              </a:spcBef>
              <a:spcAft>
                <a:spcPct val="0"/>
              </a:spcAft>
              <a:defRPr sz="4000">
                <a:solidFill>
                  <a:schemeClr val="tx2"/>
                </a:solidFill>
                <a:latin typeface="Franklin Gothic Book" pitchFamily="34" charset="0"/>
              </a:defRPr>
            </a:lvl8pPr>
            <a:lvl9pPr marL="1828800" algn="l" rtl="0" fontAlgn="base" latinLnBrk="1">
              <a:spcBef>
                <a:spcPct val="0"/>
              </a:spcBef>
              <a:spcAft>
                <a:spcPct val="0"/>
              </a:spcAft>
              <a:defRPr sz="4000">
                <a:solidFill>
                  <a:schemeClr val="tx2"/>
                </a:solidFill>
                <a:latin typeface="Franklin Gothic Book" pitchFamily="34" charset="0"/>
              </a:defRPr>
            </a:lvl9pPr>
          </a:lstStyle>
          <a:p>
            <a:pPr marL="342900" indent="-342900">
              <a:buFont typeface="Arial" panose="020B0604020202020204" pitchFamily="34" charset="0"/>
              <a:buChar char="•"/>
            </a:pPr>
            <a:r>
              <a:rPr lang="en-US" altLang="ko-KR" sz="2000" dirty="0" smtClean="0">
                <a:solidFill>
                  <a:schemeClr val="tx1"/>
                </a:solidFill>
                <a:latin typeface="Calibri" panose="020F0502020204030204" pitchFamily="34" charset="0"/>
                <a:cs typeface="Calibri" panose="020F0502020204030204" pitchFamily="34" charset="0"/>
              </a:rPr>
              <a:t>t-ch. simple poles as  background contribution</a:t>
            </a:r>
            <a:r>
              <a:rPr kumimoji="0" lang="en-US" altLang="ko-KR" sz="2800" b="0" dirty="0" smtClean="0">
                <a:solidFill>
                  <a:schemeClr val="tx1"/>
                </a:solidFill>
                <a:latin typeface="Calibri" panose="020F0502020204030204" pitchFamily="34" charset="0"/>
                <a:cs typeface="Calibri" panose="020F0502020204030204" pitchFamily="34" charset="0"/>
              </a:rPr>
              <a:t> </a:t>
            </a:r>
            <a:endParaRPr kumimoji="0" lang="ko-KR" altLang="en-US" sz="2800" b="0" dirty="0">
              <a:solidFill>
                <a:schemeClr val="tx1"/>
              </a:solidFill>
              <a:latin typeface="Calibri" panose="020F0502020204030204" pitchFamily="34" charset="0"/>
              <a:cs typeface="Calibri" panose="020F0502020204030204" pitchFamily="34" charset="0"/>
            </a:endParaRPr>
          </a:p>
        </p:txBody>
      </p:sp>
      <p:graphicFrame>
        <p:nvGraphicFramePr>
          <p:cNvPr id="17" name="Object 19"/>
          <p:cNvGraphicFramePr>
            <a:graphicFrameLocks noChangeAspect="1"/>
          </p:cNvGraphicFramePr>
          <p:nvPr>
            <p:extLst>
              <p:ext uri="{D42A27DB-BD31-4B8C-83A1-F6EECF244321}">
                <p14:modId xmlns:p14="http://schemas.microsoft.com/office/powerpoint/2010/main" val="3405408104"/>
              </p:ext>
            </p:extLst>
          </p:nvPr>
        </p:nvGraphicFramePr>
        <p:xfrm>
          <a:off x="756239" y="2988645"/>
          <a:ext cx="2446337" cy="793750"/>
        </p:xfrm>
        <a:graphic>
          <a:graphicData uri="http://schemas.openxmlformats.org/presentationml/2006/ole">
            <mc:AlternateContent xmlns:mc="http://schemas.openxmlformats.org/markup-compatibility/2006">
              <mc:Choice xmlns:v="urn:schemas-microsoft-com:vml" Requires="v">
                <p:oleObj spid="_x0000_s52378" name="Equation" r:id="rId11" imgW="1091880" imgH="355320" progId="Equation.3">
                  <p:embed/>
                </p:oleObj>
              </mc:Choice>
              <mc:Fallback>
                <p:oleObj name="Equation" r:id="rId11" imgW="1091880" imgH="355320" progId="Equation.3">
                  <p:embed/>
                  <p:pic>
                    <p:nvPicPr>
                      <p:cNvPr id="9" name="Object 19"/>
                      <p:cNvPicPr>
                        <a:picLocks noChangeAspect="1" noChangeArrowheads="1"/>
                      </p:cNvPicPr>
                      <p:nvPr/>
                    </p:nvPicPr>
                    <p:blipFill>
                      <a:blip r:embed="rId12"/>
                      <a:srcRect/>
                      <a:stretch>
                        <a:fillRect/>
                      </a:stretch>
                    </p:blipFill>
                    <p:spPr bwMode="auto">
                      <a:xfrm>
                        <a:off x="756239" y="2988645"/>
                        <a:ext cx="2446337" cy="793750"/>
                      </a:xfrm>
                      <a:prstGeom prst="rect">
                        <a:avLst/>
                      </a:prstGeom>
                      <a:noFill/>
                      <a:ln>
                        <a:noFill/>
                      </a:ln>
                      <a:effectLst/>
                    </p:spPr>
                  </p:pic>
                </p:oleObj>
              </mc:Fallback>
            </mc:AlternateContent>
          </a:graphicData>
        </a:graphic>
      </p:graphicFrame>
      <p:pic>
        <p:nvPicPr>
          <p:cNvPr id="26" name="그림 15"/>
          <p:cNvPicPr>
            <a:picLocks noChangeAspect="1"/>
          </p:cNvPicPr>
          <p:nvPr/>
        </p:nvPicPr>
        <p:blipFill>
          <a:blip r:embed="rId13"/>
          <a:stretch>
            <a:fillRect/>
          </a:stretch>
        </p:blipFill>
        <p:spPr>
          <a:xfrm>
            <a:off x="4468979" y="2871408"/>
            <a:ext cx="1143000" cy="206375"/>
          </a:xfrm>
          <a:prstGeom prst="rect">
            <a:avLst/>
          </a:prstGeom>
        </p:spPr>
      </p:pic>
      <p:graphicFrame>
        <p:nvGraphicFramePr>
          <p:cNvPr id="28" name="Object 19"/>
          <p:cNvGraphicFramePr>
            <a:graphicFrameLocks noChangeAspect="1"/>
          </p:cNvGraphicFramePr>
          <p:nvPr>
            <p:extLst>
              <p:ext uri="{D42A27DB-BD31-4B8C-83A1-F6EECF244321}">
                <p14:modId xmlns:p14="http://schemas.microsoft.com/office/powerpoint/2010/main" val="1622774865"/>
              </p:ext>
            </p:extLst>
          </p:nvPr>
        </p:nvGraphicFramePr>
        <p:xfrm>
          <a:off x="5802490" y="2837699"/>
          <a:ext cx="1075892" cy="293652"/>
        </p:xfrm>
        <a:graphic>
          <a:graphicData uri="http://schemas.openxmlformats.org/presentationml/2006/ole">
            <mc:AlternateContent xmlns:mc="http://schemas.openxmlformats.org/markup-compatibility/2006">
              <mc:Choice xmlns:v="urn:schemas-microsoft-com:vml" Requires="v">
                <p:oleObj spid="_x0000_s52379" name="Equation" r:id="rId14" imgW="558720" imgH="152280" progId="Equation.3">
                  <p:embed/>
                </p:oleObj>
              </mc:Choice>
              <mc:Fallback>
                <p:oleObj name="Equation" r:id="rId14" imgW="558720" imgH="152280" progId="Equation.3">
                  <p:embed/>
                  <p:pic>
                    <p:nvPicPr>
                      <p:cNvPr id="5" name="Object 19"/>
                      <p:cNvPicPr>
                        <a:picLocks noChangeAspect="1" noChangeArrowheads="1"/>
                      </p:cNvPicPr>
                      <p:nvPr/>
                    </p:nvPicPr>
                    <p:blipFill>
                      <a:blip r:embed="rId15"/>
                      <a:srcRect/>
                      <a:stretch>
                        <a:fillRect/>
                      </a:stretch>
                    </p:blipFill>
                    <p:spPr bwMode="auto">
                      <a:xfrm>
                        <a:off x="5802490" y="2837699"/>
                        <a:ext cx="1075892" cy="29365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7859483" y="4408709"/>
                <a:ext cx="17754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ko-KR" altLang="en-US" sz="1600" i="1" smtClean="0">
                          <a:latin typeface="Cambria Math" panose="02040503050406030204" pitchFamily="18" charset="0"/>
                        </a:rPr>
                        <m:t>𝜋</m:t>
                      </m:r>
                    </m:oMath>
                  </m:oMathPara>
                </a14:m>
                <a:endParaRPr lang="ko-KR" alt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7859483" y="4408709"/>
                <a:ext cx="177549" cy="246221"/>
              </a:xfrm>
              <a:prstGeom prst="rect">
                <a:avLst/>
              </a:prstGeom>
              <a:blipFill>
                <a:blip r:embed="rId16"/>
                <a:stretch>
                  <a:fillRect l="-13793" r="-13793"/>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7602836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Lst>
</file>

<file path=ppt/theme/theme1.xml><?xml version="1.0" encoding="utf-8"?>
<a:theme xmlns:a="http://schemas.openxmlformats.org/drawingml/2006/main" name="1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ko-KR" sz="3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ko-KR" sz="3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35000</TotalTime>
  <Pages>1</Pages>
  <Words>1987</Words>
  <Application>Microsoft Office PowerPoint</Application>
  <PresentationFormat>Letter Paper (8.5x11 in)</PresentationFormat>
  <Paragraphs>311</Paragraphs>
  <Slides>34</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굴림</vt:lpstr>
      <vt:lpstr>맑은 고딕</vt:lpstr>
      <vt:lpstr>Arial</vt:lpstr>
      <vt:lpstr>Arial Black</vt:lpstr>
      <vt:lpstr>Calibri</vt:lpstr>
      <vt:lpstr>Cambria Math</vt:lpstr>
      <vt:lpstr>Comic Sans MS</vt:lpstr>
      <vt:lpstr>Times New Roman</vt:lpstr>
      <vt:lpstr>Wingdings</vt:lpstr>
      <vt:lpstr>1_Pixel</vt:lpstr>
      <vt:lpstr>Equation</vt:lpstr>
      <vt:lpstr> Backward ω photo/electroproduction</vt:lpstr>
      <vt:lpstr>Outline</vt:lpstr>
      <vt:lpstr>      Parton dynamics and Regge model   </vt:lpstr>
      <vt:lpstr> Backward reactions, GPDs/TDA, Reggeons</vt:lpstr>
      <vt:lpstr>PowerPoint Presentation</vt:lpstr>
      <vt:lpstr>PowerPoint Presentation</vt:lpstr>
      <vt:lpstr>PowerPoint Presentation</vt:lpstr>
      <vt:lpstr>PowerPoint Presentation</vt:lpstr>
      <vt:lpstr>PowerPoint Presentation</vt:lpstr>
      <vt:lpstr>PowerPoint Presentation</vt:lpstr>
      <vt:lpstr>Nucleon Reggeon+ meson poles</vt:lpstr>
      <vt:lpstr>PowerPoint Presentation</vt:lpstr>
      <vt:lpstr>PowerPoint Presentation</vt:lpstr>
      <vt:lpstr> III ω Electroproduction (CLAS-6 GeV &amp; Fpi-2/JLab) </vt:lpstr>
      <vt:lpstr>PowerPoint Presentation</vt:lpstr>
      <vt:lpstr>PowerPoint Presentation</vt:lpstr>
      <vt:lpstr> 2. GPDs for nucleon axial form factor at π^0 pp vertex</vt:lpstr>
      <vt:lpstr>3. Results</vt:lpstr>
      <vt:lpstr>PowerPoint Presentation</vt:lpstr>
      <vt:lpstr>PowerPoint Presentation</vt:lpstr>
      <vt:lpstr>   Model extension to electroproduction</vt:lpstr>
      <vt:lpstr>PowerPoint Presentation</vt:lpstr>
      <vt:lpstr>PowerPoint Presentation</vt:lpstr>
      <vt:lpstr>PowerPoint Presentation</vt:lpstr>
      <vt:lpstr>    4. Result:      Conventional, or overall form factor for Model I</vt:lpstr>
      <vt:lpstr>      4. Result:      Model II-1</vt:lpstr>
      <vt:lpstr>      4. Result:      Model II-2</vt:lpstr>
      <vt:lpstr>Photoproduction vs Electroproduction</vt:lpstr>
      <vt:lpstr>          Nucleon transition distribution amplitude (TDA)</vt:lpstr>
      <vt:lpstr>Summary</vt:lpstr>
      <vt:lpstr>Backup</vt:lpstr>
      <vt:lpstr>               Electromagnetic production of ω</vt:lpstr>
      <vt:lpstr>PowerPoint Presentation</vt:lpstr>
      <vt:lpstr>    4. Result:      Conventional, or overall form factor for Model I</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Presentation Name Here]</dc:title>
  <dc:subject>BESAC</dc:subject>
  <dc:creator>sbrown</dc:creator>
  <cp:keywords>Presentation Generic</cp:keywords>
  <dc:description/>
  <cp:lastModifiedBy>GWANGJAE</cp:lastModifiedBy>
  <cp:revision>1157</cp:revision>
  <cp:lastPrinted>2018-06-20T12:33:58Z</cp:lastPrinted>
  <dcterms:created xsi:type="dcterms:W3CDTF">2004-05-14T18:42:11Z</dcterms:created>
  <dcterms:modified xsi:type="dcterms:W3CDTF">2020-09-23T07:30:47Z</dcterms:modified>
</cp:coreProperties>
</file>