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embeddings/Microsoft_Equation2.bin" ContentType="application/vnd.openxmlformats-officedocument.oleObject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embeddings/Microsoft_Equation3.bin" ContentType="application/vnd.openxmlformats-officedocument.oleObject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1" r:id="rId2"/>
    <p:sldId id="257" r:id="rId3"/>
    <p:sldId id="258" r:id="rId4"/>
    <p:sldId id="259" r:id="rId5"/>
    <p:sldId id="260" r:id="rId6"/>
    <p:sldId id="263" r:id="rId7"/>
    <p:sldId id="267" r:id="rId8"/>
    <p:sldId id="268" r:id="rId9"/>
    <p:sldId id="264" r:id="rId10"/>
    <p:sldId id="266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7834" autoAdjust="0"/>
  </p:normalViewPr>
  <p:slideViewPr>
    <p:cSldViewPr snapToGrid="0" snapToObjects="1">
      <p:cViewPr>
        <p:scale>
          <a:sx n="100" d="100"/>
          <a:sy n="100" d="100"/>
        </p:scale>
        <p:origin x="-1128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84442-1DFD-8D4C-AB3D-7D7608D80B5C}" type="datetime1">
              <a:rPr lang="en-US" smtClean="0"/>
              <a:pPr/>
              <a:t>6/17/13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D6E7E-A87C-5144-BF89-13125D6B9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30DFB-705F-F94B-B72F-01E5A47F572D}" type="datetime1">
              <a:rPr lang="en-US" smtClean="0"/>
              <a:pPr/>
              <a:t>6/17/13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DE5B3-94B1-ED48-B2DC-F54B192B5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DE5B3-94B1-ED48-B2DC-F54B192B5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DE5B3-94B1-ED48-B2DC-F54B192B5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F421D-94D7-834B-8756-E8491E5E87D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F421D-94D7-834B-8756-E8491E5E87D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 smtClean="0"/>
              <a:t>06/17/2013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33B2B-E3F7-4DEF-9487-065465FB2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06/17/2013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PAC40, Jefferson Lab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73C3-088B-CA4E-BA10-F2A7EEB41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/>
          <a:ea typeface="+mj-ea"/>
          <a:cs typeface="Times New Roman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Microsoft_Equation3.bin"/><Relationship Id="rId7" Type="http://schemas.openxmlformats.org/officeDocument/2006/relationships/image" Target="../media/image1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6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73100"/>
            <a:ext cx="7023100" cy="2971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Update of Proposal PR-12-12-008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for parallel running with CLAS12 experiment </a:t>
            </a:r>
            <a:r>
              <a:rPr lang="en-US" sz="2800" b="1" dirty="0" smtClean="0">
                <a:solidFill>
                  <a:srgbClr val="000000"/>
                </a:solidFill>
              </a:rPr>
              <a:t>Run Group A  </a:t>
            </a:r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Photoproduction of the Very Strangest Baryons on a Proton Target in CLAS12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254500"/>
            <a:ext cx="6083300" cy="495300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Spokespersons: M. </a:t>
            </a:r>
            <a:r>
              <a:rPr lang="en-US" sz="2000" dirty="0" err="1" smtClean="0">
                <a:solidFill>
                  <a:schemeClr val="tx1"/>
                </a:solidFill>
              </a:rPr>
              <a:t>Dugger</a:t>
            </a:r>
            <a:r>
              <a:rPr lang="en-US" sz="2000" dirty="0" smtClean="0">
                <a:solidFill>
                  <a:schemeClr val="tx1"/>
                </a:solidFill>
              </a:rPr>
              <a:t>, J. Goetz, L. </a:t>
            </a:r>
            <a:r>
              <a:rPr lang="en-US" sz="2000" dirty="0" err="1" smtClean="0">
                <a:solidFill>
                  <a:schemeClr val="tx1"/>
                </a:solidFill>
              </a:rPr>
              <a:t>Guo</a:t>
            </a:r>
            <a:r>
              <a:rPr lang="en-US" sz="2400" baseline="30000" dirty="0" smtClean="0">
                <a:solidFill>
                  <a:schemeClr val="tx1"/>
                </a:solidFill>
              </a:rPr>
              <a:t>*</a:t>
            </a:r>
            <a:r>
              <a:rPr lang="en-US" sz="2000" dirty="0" smtClean="0">
                <a:solidFill>
                  <a:schemeClr val="tx1"/>
                </a:solidFill>
              </a:rPr>
              <a:t>, E. </a:t>
            </a:r>
            <a:r>
              <a:rPr lang="en-US" sz="2000" dirty="0" err="1" smtClean="0">
                <a:solidFill>
                  <a:schemeClr val="tx1"/>
                </a:solidFill>
              </a:rPr>
              <a:t>Pasyuk</a:t>
            </a:r>
            <a:r>
              <a:rPr lang="en-US" sz="2000" dirty="0" smtClean="0">
                <a:solidFill>
                  <a:schemeClr val="tx1"/>
                </a:solidFill>
              </a:rPr>
              <a:t>, I. </a:t>
            </a:r>
            <a:r>
              <a:rPr lang="en-US" sz="2000" dirty="0" err="1" smtClean="0">
                <a:solidFill>
                  <a:schemeClr val="tx1"/>
                </a:solidFill>
              </a:rPr>
              <a:t>Strakovsky</a:t>
            </a:r>
            <a:r>
              <a:rPr lang="en-US" sz="2000" dirty="0" smtClean="0">
                <a:solidFill>
                  <a:schemeClr val="tx1"/>
                </a:solidFill>
              </a:rPr>
              <a:t>, D. Watts, V. Ziegler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0200" y="4940300"/>
            <a:ext cx="112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30000" dirty="0" smtClean="0">
                <a:latin typeface="Times New Roman"/>
                <a:cs typeface="Times New Roman"/>
              </a:rPr>
              <a:t>*) </a:t>
            </a:r>
            <a:r>
              <a:rPr lang="en-US" dirty="0" smtClean="0">
                <a:latin typeface="Times New Roman"/>
                <a:cs typeface="Times New Roman"/>
              </a:rPr>
              <a:t>Contact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endParaRPr lang="en-US" sz="2400" baseline="30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17" descr="sigmaOmega3k1d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1700" y="4094240"/>
            <a:ext cx="3657599" cy="248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Expected Results (2)</a:t>
            </a: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06/17/2013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3B2B-E3F7-4DEF-9487-065465FB2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PAC40, Jefferson Lab</a:t>
            </a:r>
            <a:endParaRPr lang="en-US"/>
          </a:p>
        </p:txBody>
      </p:sp>
      <p:pic>
        <p:nvPicPr>
          <p:cNvPr id="24" name="Picture 3" descr="xipolErrEg8250.pd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524500" y="955676"/>
            <a:ext cx="2547937" cy="37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 bwMode="auto">
          <a:xfrm>
            <a:off x="261938" y="1154113"/>
            <a:ext cx="4262437" cy="35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p="http://schemas.openxmlformats.org/presentationml/2006/main" xmlns:a="http://schemas.openxmlformats.org/drawingml/2006/main" xmlns:a14="http://schemas.microsoft.com/office/drawing/2010/main" xmlns:mv="urn:schemas-microsoft-com:mac:vml" xmlns:mc="http://schemas.openxmlformats.org/markup-compatibility/2006" xmlns:r="http://schemas.openxmlformats.org/officeDocument/2006/relationships">
                <a:solidFill>
                  <a:srgbClr val="FFFFFF"/>
                </a:solidFill>
              </a14:hiddenFill>
            </a:ext>
            <a:ext uri="{91240B29-F687-4f45-9708-019B960494DF}">
              <a14:hiddenLine xmlns="" xmlns:p="http://schemas.openxmlformats.org/presentationml/2006/main" xmlns:a="http://schemas.openxmlformats.org/drawingml/2006/main" xmlns:a14="http://schemas.microsoft.com/office/drawing/2010/main" xmlns:mv="urn:schemas-microsoft-com:mac:vml" xmlns:mc="http://schemas.openxmlformats.org/markup-compatibility/2006" xmlns:r="http://schemas.openxmlformats.org/officeDocument/2006/relationship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X</a:t>
            </a:r>
            <a:r>
              <a:rPr lang="en-US" sz="2500" baseline="300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5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polarization measurement:</a:t>
            </a:r>
          </a:p>
          <a:p>
            <a:pPr marL="342900" indent="-342900"/>
            <a:r>
              <a:rPr lang="en-US" sz="25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(should be </a:t>
            </a:r>
            <a:r>
              <a:rPr lang="en-US" sz="2500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E</a:t>
            </a:r>
            <a:r>
              <a:rPr lang="en-US" sz="2500" baseline="-25000" dirty="0" err="1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en-US" sz="2500" dirty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 </a:t>
            </a:r>
            <a:r>
              <a:rPr lang="en-US" sz="25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dependent)</a:t>
            </a:r>
          </a:p>
          <a:p>
            <a:pPr marL="342900" indent="-342900"/>
            <a:endParaRPr lang="en-US" sz="25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X</a:t>
            </a:r>
            <a:r>
              <a:rPr lang="en-US" sz="2500" baseline="300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5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(1820</a:t>
            </a:r>
            <a:r>
              <a:rPr lang="en-US" sz="25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en-US" sz="25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  <a:r>
              <a:rPr lang="en-US" sz="25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sz="25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sz="25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sz="25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sz="25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sz="25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endParaRPr lang="en-US" sz="25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1039813" y="1920875"/>
          <a:ext cx="3908425" cy="914400"/>
        </p:xfrm>
        <a:graphic>
          <a:graphicData uri="http://schemas.openxmlformats.org/presentationml/2006/ole">
            <p:oleObj spid="_x0000_s31746" name="Equation" r:id="rId5" imgW="1841500" imgH="431800" progId="Equation.3">
              <p:embed/>
            </p:oleObj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/>
        </p:nvGraphicFramePr>
        <p:xfrm>
          <a:off x="1039813" y="3041650"/>
          <a:ext cx="2778125" cy="1555750"/>
        </p:xfrm>
        <a:graphic>
          <a:graphicData uri="http://schemas.openxmlformats.org/presentationml/2006/ole">
            <p:oleObj spid="_x0000_s31747" name="Equation" r:id="rId6" imgW="1308100" imgH="736600" progId="Equation.3">
              <p:embed/>
            </p:oleObj>
          </a:graphicData>
        </a:graphic>
      </p:graphicFrame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5521325" y="1125538"/>
            <a:ext cx="2847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Expected  P</a:t>
            </a:r>
            <a:r>
              <a:rPr lang="en-US" sz="2400" baseline="-2500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X-</a:t>
            </a:r>
            <a:r>
              <a:rPr lang="en-US" sz="240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 </a:t>
            </a:r>
            <a:r>
              <a:rPr lang="en-US" sz="24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VS E</a:t>
            </a:r>
            <a:r>
              <a:rPr lang="en-US" sz="2400" baseline="-2500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g</a:t>
            </a:r>
          </a:p>
        </p:txBody>
      </p:sp>
      <p:pic>
        <p:nvPicPr>
          <p:cNvPr id="32" name="Picture 2" descr="xim1820_fastmc_norm.pdf"/>
          <p:cNvPicPr>
            <a:picLocks noChangeAspect="1"/>
          </p:cNvPicPr>
          <p:nvPr/>
        </p:nvPicPr>
        <p:blipFill>
          <a:blip r:embed="rId7"/>
          <a:srcRect t="9808"/>
          <a:stretch>
            <a:fillRect/>
          </a:stretch>
        </p:blipFill>
        <p:spPr bwMode="auto">
          <a:xfrm>
            <a:off x="778669" y="4849813"/>
            <a:ext cx="3624262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/>
        </p:nvSpPr>
        <p:spPr>
          <a:xfrm>
            <a:off x="4267200" y="3864432"/>
            <a:ext cx="4876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Expected</a:t>
            </a:r>
            <a:r>
              <a:rPr lang="en-US" sz="22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Symbol" charset="2"/>
                <a:ea typeface="Times New Roman" charset="0"/>
                <a:cs typeface="Symbol" charset="2"/>
              </a:rPr>
              <a:t>W</a:t>
            </a:r>
            <a:r>
              <a:rPr lang="en-US" sz="2200" baseline="300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2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Cross </a:t>
            </a:r>
            <a:r>
              <a:rPr lang="en-US" sz="22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section </a:t>
            </a:r>
            <a:r>
              <a:rPr lang="en-US" sz="22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Measurements</a:t>
            </a:r>
            <a:endParaRPr lang="en-US" sz="22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06/17/2013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3B2B-E3F7-4DEF-9487-065465FB225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  <a:cs typeface="Times New Roman"/>
              </a:rPr>
              <a:t>Kinematic Fitting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ＭＳ Ｐゴシック" pitchFamily="34" charset="-128"/>
                <a:cs typeface="Times New Roman"/>
              </a:rPr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5200" y="1168400"/>
            <a:ext cx="3972560" cy="51384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3200" y="1993900"/>
            <a:ext cx="454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Examples of kinematic fitting from CLAS g11: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3351" y="2730500"/>
            <a:ext cx="451484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Top: The missing mass spectra of the K</a:t>
            </a:r>
            <a:r>
              <a:rPr lang="en-US" baseline="30000" dirty="0" smtClean="0">
                <a:latin typeface="Times New Roman"/>
                <a:cs typeface="Times New Roman"/>
              </a:rPr>
              <a:t>+</a:t>
            </a:r>
            <a:r>
              <a:rPr lang="en-US" dirty="0" smtClean="0">
                <a:latin typeface="Times New Roman"/>
                <a:cs typeface="Times New Roman"/>
              </a:rPr>
              <a:t>K</a:t>
            </a:r>
            <a:r>
              <a:rPr lang="en-US" baseline="30000" dirty="0" smtClean="0">
                <a:latin typeface="Times New Roman"/>
                <a:cs typeface="Times New Roman"/>
              </a:rPr>
              <a:t>+</a:t>
            </a:r>
            <a:r>
              <a:rPr lang="en-US" dirty="0" smtClean="0">
                <a:latin typeface="Times New Roman"/>
                <a:cs typeface="Times New Roman"/>
              </a:rPr>
              <a:t>π</a:t>
            </a:r>
            <a:r>
              <a:rPr lang="en-US" baseline="30000" dirty="0" smtClean="0">
                <a:latin typeface="Times New Roman"/>
                <a:cs typeface="Times New Roman"/>
              </a:rPr>
              <a:t>-</a:t>
            </a:r>
            <a:r>
              <a:rPr lang="en-US" dirty="0" smtClean="0">
                <a:latin typeface="Times New Roman"/>
                <a:cs typeface="Times New Roman"/>
              </a:rPr>
              <a:t> system for a proton target. Events corresponding to the </a:t>
            </a:r>
            <a:r>
              <a:rPr lang="en-US" dirty="0" err="1" smtClean="0">
                <a:latin typeface="Times New Roman"/>
                <a:cs typeface="Times New Roman"/>
              </a:rPr>
              <a:t>Ξ</a:t>
            </a:r>
            <a:r>
              <a:rPr lang="en-US" baseline="30000" dirty="0" smtClean="0">
                <a:latin typeface="Times New Roman"/>
                <a:cs typeface="Times New Roman"/>
              </a:rPr>
              <a:t>-</a:t>
            </a:r>
            <a:r>
              <a:rPr lang="en-US" dirty="0" smtClean="0">
                <a:latin typeface="Times New Roman"/>
                <a:cs typeface="Times New Roman"/>
              </a:rPr>
              <a:t> signal are selected.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Bottom: The missing mass spectra of the K</a:t>
            </a:r>
            <a:r>
              <a:rPr lang="en-US" baseline="30000" dirty="0" smtClean="0">
                <a:latin typeface="Times New Roman"/>
                <a:cs typeface="Times New Roman"/>
              </a:rPr>
              <a:t>+</a:t>
            </a:r>
            <a:r>
              <a:rPr lang="en-US" dirty="0" smtClean="0">
                <a:latin typeface="Times New Roman"/>
                <a:cs typeface="Times New Roman"/>
              </a:rPr>
              <a:t>K</a:t>
            </a:r>
            <a:r>
              <a:rPr lang="en-US" baseline="30000" dirty="0" smtClean="0">
                <a:latin typeface="Times New Roman"/>
                <a:cs typeface="Times New Roman"/>
              </a:rPr>
              <a:t>+ </a:t>
            </a:r>
            <a:r>
              <a:rPr lang="en-US" dirty="0" smtClean="0">
                <a:latin typeface="Times New Roman"/>
                <a:cs typeface="Times New Roman"/>
              </a:rPr>
              <a:t>system for a proton target. Events corresponding to the </a:t>
            </a:r>
            <a:r>
              <a:rPr lang="en-US" dirty="0" err="1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signal are selected. 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The graphs show the nearly background free signal obtained from the kinematic fit.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0" y="12700"/>
            <a:ext cx="9144000" cy="14478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The Status of Excited (</a:t>
            </a:r>
            <a:r>
              <a:rPr lang="en-US" sz="4000" dirty="0" smtClean="0">
                <a:solidFill>
                  <a:srgbClr val="FFFF00"/>
                </a:solidFill>
                <a:latin typeface="Monotype Corsiva" pitchFamily="66" charset="0"/>
                <a:ea typeface="ＭＳ Ｐゴシック" pitchFamily="34" charset="-128"/>
              </a:rPr>
              <a:t>PDG12</a:t>
            </a:r>
            <a:r>
              <a:rPr lang="en-US" sz="40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) </a:t>
            </a:r>
            <a:r>
              <a:rPr lang="en-US" sz="4000" i="1" dirty="0" smtClean="0">
                <a:solidFill>
                  <a:srgbClr val="FFFF00"/>
                </a:solidFill>
                <a:latin typeface="Symbol" pitchFamily="18" charset="2"/>
                <a:ea typeface="ＭＳ Ｐゴシック" pitchFamily="34" charset="-128"/>
              </a:rPr>
              <a:t>W</a:t>
            </a:r>
            <a:r>
              <a:rPr lang="en-US" sz="40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/</a:t>
            </a:r>
            <a:r>
              <a:rPr lang="en-US" sz="4000" i="1" dirty="0" smtClean="0">
                <a:solidFill>
                  <a:srgbClr val="FFFF00"/>
                </a:solidFill>
                <a:latin typeface="Symbol" pitchFamily="18" charset="2"/>
                <a:ea typeface="ＭＳ Ｐゴシック" pitchFamily="34" charset="-128"/>
              </a:rPr>
              <a:t>X</a:t>
            </a:r>
            <a:r>
              <a:rPr lang="en-US" sz="40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 Baryons </a:t>
            </a:r>
            <a:br>
              <a:rPr lang="en-US" sz="40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</a:br>
            <a:r>
              <a:rPr lang="en-US" sz="36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(</a:t>
            </a:r>
            <a:r>
              <a:rPr lang="en-US" sz="3600" dirty="0" smtClean="0">
                <a:solidFill>
                  <a:srgbClr val="FFFF00"/>
                </a:solidFill>
                <a:latin typeface="Monotype Corsiva" pitchFamily="66" charset="0"/>
                <a:ea typeface="ＭＳ Ｐゴシック" pitchFamily="34" charset="-128"/>
              </a:rPr>
              <a:t>half a century later</a:t>
            </a:r>
            <a:r>
              <a:rPr lang="en-US" sz="36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04950" y="1839913"/>
          <a:ext cx="5632452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113"/>
                <a:gridCol w="1408113"/>
                <a:gridCol w="1408113"/>
                <a:gridCol w="1408113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State</a:t>
                      </a:r>
                      <a:endParaRPr lang="en-US" sz="1800" dirty="0">
                        <a:solidFill>
                          <a:srgbClr val="FFFF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lang="en-US" sz="1800" baseline="30000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endParaRPr lang="en-US" sz="1800" baseline="30000" dirty="0">
                        <a:solidFill>
                          <a:srgbClr val="FFFF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M (MeV)</a:t>
                      </a:r>
                      <a:endParaRPr lang="en-US" sz="1800" dirty="0">
                        <a:solidFill>
                          <a:srgbClr val="FFFF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00"/>
                          </a:solidFill>
                          <a:latin typeface="Symbol" charset="2"/>
                          <a:cs typeface="Symbol" charset="2"/>
                        </a:rPr>
                        <a:t>G </a:t>
                      </a:r>
                      <a:r>
                        <a:rPr lang="en-US" sz="1800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(MeV)</a:t>
                      </a:r>
                      <a:endParaRPr lang="en-US" sz="1800" dirty="0">
                        <a:solidFill>
                          <a:srgbClr val="FFFF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Symbol" charset="2"/>
                          <a:cs typeface="Symbol" charset="2"/>
                        </a:rPr>
                        <a:t>W(2250)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? </a:t>
                      </a:r>
                      <a:r>
                        <a:rPr lang="en-US" sz="1800" b="1" baseline="300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?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2252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55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Symbol" charset="2"/>
                          <a:cs typeface="Symbol" charset="2"/>
                        </a:rPr>
                        <a:t>X</a:t>
                      </a:r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(1530)</a:t>
                      </a:r>
                      <a:endParaRPr lang="en-US" sz="1800" dirty="0" smtClean="0">
                        <a:latin typeface="Symbol" charset="2"/>
                        <a:cs typeface="Symbol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Symbol" charset="2"/>
                          <a:cs typeface="Symbol" charset="2"/>
                        </a:rPr>
                        <a:t>3/2</a:t>
                      </a:r>
                      <a:r>
                        <a:rPr lang="en-US" sz="1800" baseline="30000" dirty="0" smtClean="0">
                          <a:latin typeface="Symbol" charset="2"/>
                          <a:cs typeface="Symbol" charset="2"/>
                        </a:rPr>
                        <a:t>+</a:t>
                      </a:r>
                      <a:endParaRPr lang="en-US" sz="1800" dirty="0" smtClean="0">
                        <a:latin typeface="Symbol" charset="2"/>
                        <a:cs typeface="Symbol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1531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9.1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Symbol" charset="2"/>
                          <a:cs typeface="Symbol" charset="2"/>
                        </a:rPr>
                        <a:t>X</a:t>
                      </a:r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(1690)</a:t>
                      </a:r>
                      <a:endParaRPr lang="en-US" sz="1800" dirty="0" smtClean="0">
                        <a:latin typeface="Symbol" charset="2"/>
                        <a:cs typeface="Symbol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1/2</a:t>
                      </a:r>
                      <a:r>
                        <a:rPr lang="en-US" sz="1800" b="1" baseline="300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?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1690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30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Symbol" charset="2"/>
                          <a:cs typeface="Symbol" charset="2"/>
                        </a:rPr>
                        <a:t>X</a:t>
                      </a:r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(1820)</a:t>
                      </a:r>
                      <a:endParaRPr lang="en-US" sz="1800" dirty="0" smtClean="0">
                        <a:latin typeface="Symbol" charset="2"/>
                        <a:cs typeface="Symbol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3/2</a:t>
                      </a:r>
                      <a:r>
                        <a:rPr lang="en-US" sz="1800" baseline="30000" dirty="0" smtClean="0">
                          <a:latin typeface="Symbol" pitchFamily="18" charset="2"/>
                          <a:cs typeface="Times New Roman"/>
                        </a:rPr>
                        <a:t>-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1823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24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Symbol" charset="2"/>
                          <a:cs typeface="Symbol" charset="2"/>
                        </a:rPr>
                        <a:t>X</a:t>
                      </a:r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(1950)</a:t>
                      </a:r>
                      <a:endParaRPr lang="en-US" sz="1800" dirty="0" smtClean="0">
                        <a:latin typeface="Symbol" charset="2"/>
                        <a:cs typeface="Symbol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?</a:t>
                      </a:r>
                      <a:r>
                        <a:rPr lang="en-US" sz="1800" b="1" baseline="300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?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1950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60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Symbol" charset="2"/>
                          <a:cs typeface="Symbol" charset="2"/>
                        </a:rPr>
                        <a:t>X</a:t>
                      </a:r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(2030)</a:t>
                      </a:r>
                      <a:endParaRPr lang="en-US" sz="1800" dirty="0" smtClean="0">
                        <a:latin typeface="Symbol" charset="2"/>
                        <a:cs typeface="Symbol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Symbol" pitchFamily="18" charset="2"/>
                          <a:ea typeface="+mn-ea"/>
                          <a:cs typeface="+mn-cs"/>
                        </a:rPr>
                        <a:t>³</a:t>
                      </a:r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5/2</a:t>
                      </a:r>
                      <a:r>
                        <a:rPr lang="en-US" sz="1800" b="1" baseline="300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?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2025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/>
                          <a:cs typeface="Times New Roman"/>
                        </a:rPr>
                        <a:t>20</a:t>
                      </a:r>
                      <a:endParaRPr lang="en-US" sz="1800" dirty="0">
                        <a:latin typeface="Times New Roman"/>
                        <a:cs typeface="Times New Roman"/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0284" name="TextBox 4"/>
          <p:cNvSpPr txBox="1">
            <a:spLocks noChangeArrowheads="1"/>
          </p:cNvSpPr>
          <p:nvPr/>
        </p:nvSpPr>
        <p:spPr bwMode="auto">
          <a:xfrm>
            <a:off x="1447800" y="4800600"/>
            <a:ext cx="62830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· </a:t>
            </a:r>
            <a:r>
              <a:rPr lang="en-US" dirty="0" smtClean="0">
                <a:latin typeface="Times New Roman"/>
                <a:cs typeface="Times New Roman"/>
              </a:rPr>
              <a:t>Very </a:t>
            </a:r>
            <a:r>
              <a:rPr lang="en-US" dirty="0">
                <a:latin typeface="Times New Roman"/>
                <a:cs typeface="Times New Roman"/>
              </a:rPr>
              <a:t>few </a:t>
            </a:r>
            <a:r>
              <a:rPr lang="en-US" b="1" dirty="0">
                <a:solidFill>
                  <a:srgbClr val="0000FF"/>
                </a:solidFill>
                <a:latin typeface="Symbol" pitchFamily="18" charset="2"/>
              </a:rPr>
              <a:t>W</a:t>
            </a:r>
            <a:r>
              <a:rPr lang="en-US" dirty="0"/>
              <a:t>/</a:t>
            </a:r>
            <a:r>
              <a:rPr lang="en-US" b="1" dirty="0">
                <a:solidFill>
                  <a:srgbClr val="0000FF"/>
                </a:solidFill>
                <a:latin typeface="Symbol" pitchFamily="18" charset="2"/>
              </a:rPr>
              <a:t>X</a:t>
            </a:r>
            <a:r>
              <a:rPr lang="en-US" dirty="0"/>
              <a:t> </a:t>
            </a:r>
            <a:r>
              <a:rPr lang="en-US" dirty="0">
                <a:latin typeface="Times New Roman"/>
                <a:cs typeface="Times New Roman"/>
              </a:rPr>
              <a:t>baryons have been identified in the last 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50</a:t>
            </a:r>
            <a:r>
              <a:rPr lang="en-US" dirty="0">
                <a:latin typeface="Times New Roman"/>
                <a:cs typeface="Times New Roman"/>
              </a:rPr>
              <a:t> years.</a:t>
            </a:r>
          </a:p>
          <a:p>
            <a:pPr marL="342900" indent="-342900"/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· </a:t>
            </a:r>
            <a:r>
              <a:rPr lang="en-US" dirty="0" smtClean="0">
                <a:latin typeface="Times New Roman"/>
                <a:cs typeface="Times New Roman"/>
              </a:rPr>
              <a:t>Even </a:t>
            </a:r>
            <a:r>
              <a:rPr lang="en-US" dirty="0">
                <a:latin typeface="Times New Roman"/>
                <a:cs typeface="Times New Roman"/>
              </a:rPr>
              <a:t>fewer have their quantum numbers </a:t>
            </a:r>
            <a:r>
              <a:rPr lang="en-US" dirty="0" smtClean="0">
                <a:latin typeface="Times New Roman"/>
                <a:cs typeface="Times New Roman"/>
              </a:rPr>
              <a:t>determined.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/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· </a:t>
            </a:r>
            <a:r>
              <a:rPr lang="en-US" dirty="0" smtClean="0">
                <a:latin typeface="Times New Roman"/>
                <a:cs typeface="Times New Roman"/>
              </a:rPr>
              <a:t>Kaon </a:t>
            </a:r>
            <a:r>
              <a:rPr lang="en-US" dirty="0">
                <a:latin typeface="Times New Roman"/>
                <a:cs typeface="Times New Roman"/>
              </a:rPr>
              <a:t>beam was the primary source for these states </a:t>
            </a:r>
            <a:r>
              <a:rPr lang="en-US" dirty="0" smtClean="0">
                <a:latin typeface="Times New Roman"/>
                <a:cs typeface="Times New Roman"/>
              </a:rPr>
              <a:t>discoveries.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/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· </a:t>
            </a:r>
            <a:r>
              <a:rPr lang="en-US" dirty="0" smtClean="0">
                <a:latin typeface="Times New Roman"/>
                <a:cs typeface="Times New Roman"/>
              </a:rPr>
              <a:t>Photon </a:t>
            </a:r>
            <a:r>
              <a:rPr lang="en-US" dirty="0">
                <a:latin typeface="Times New Roman"/>
                <a:cs typeface="Times New Roman"/>
              </a:rPr>
              <a:t>beam could be a powerful </a:t>
            </a:r>
            <a:r>
              <a:rPr lang="en-US" dirty="0" smtClean="0">
                <a:latin typeface="Times New Roman"/>
                <a:cs typeface="Times New Roman"/>
              </a:rPr>
              <a:t>alternative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en-US" dirty="0">
              <a:cs typeface="Times New Roman" pitchFamily="18" charset="0"/>
            </a:endParaRP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49300"/>
            <a:ext cx="2078832" cy="67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700"/>
            <a:ext cx="9144000" cy="762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  <a:sym typeface="Wingdings" pitchFamily="48" charset="2"/>
              </a:rPr>
              <a:t>             PR12-12-008: Motivation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013325" y="42640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232525" y="3806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193925" y="62452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565525" y="23590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327525" y="3425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879725" y="4492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489325" y="4111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489325" y="40354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651125" y="5330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3336925" y="3349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3260725" y="2663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3717925" y="2587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288925" y="54070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5089525" y="6016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9" name="Text Box 18"/>
          <p:cNvSpPr txBox="1">
            <a:spLocks noChangeArrowheads="1"/>
          </p:cNvSpPr>
          <p:nvPr/>
        </p:nvSpPr>
        <p:spPr bwMode="auto">
          <a:xfrm>
            <a:off x="4556125" y="19780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0" name="Text Box 19"/>
          <p:cNvSpPr txBox="1">
            <a:spLocks noChangeArrowheads="1"/>
          </p:cNvSpPr>
          <p:nvPr/>
        </p:nvSpPr>
        <p:spPr bwMode="auto">
          <a:xfrm>
            <a:off x="5775325" y="21304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1" name="Text Box 20"/>
          <p:cNvSpPr txBox="1">
            <a:spLocks noChangeArrowheads="1"/>
          </p:cNvSpPr>
          <p:nvPr/>
        </p:nvSpPr>
        <p:spPr bwMode="auto">
          <a:xfrm>
            <a:off x="3794125" y="2206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2" name="Text Box 21"/>
          <p:cNvSpPr txBox="1">
            <a:spLocks noChangeArrowheads="1"/>
          </p:cNvSpPr>
          <p:nvPr/>
        </p:nvSpPr>
        <p:spPr bwMode="auto">
          <a:xfrm>
            <a:off x="6080125" y="20542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1203325" y="3806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4" name="Text Box 23"/>
          <p:cNvSpPr txBox="1">
            <a:spLocks noChangeArrowheads="1"/>
          </p:cNvSpPr>
          <p:nvPr/>
        </p:nvSpPr>
        <p:spPr bwMode="auto">
          <a:xfrm>
            <a:off x="3336925" y="35782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5" name="Text Box 24"/>
          <p:cNvSpPr txBox="1">
            <a:spLocks noChangeArrowheads="1"/>
          </p:cNvSpPr>
          <p:nvPr/>
        </p:nvSpPr>
        <p:spPr bwMode="auto">
          <a:xfrm>
            <a:off x="5546725" y="36544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6" name="Text Box 25"/>
          <p:cNvSpPr txBox="1">
            <a:spLocks noChangeArrowheads="1"/>
          </p:cNvSpPr>
          <p:nvPr/>
        </p:nvSpPr>
        <p:spPr bwMode="auto">
          <a:xfrm>
            <a:off x="898525" y="51022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7" name="Text Box 26"/>
          <p:cNvSpPr txBox="1">
            <a:spLocks noChangeArrowheads="1"/>
          </p:cNvSpPr>
          <p:nvPr/>
        </p:nvSpPr>
        <p:spPr bwMode="auto">
          <a:xfrm>
            <a:off x="3184525" y="50260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8" name="Text Box 27"/>
          <p:cNvSpPr txBox="1">
            <a:spLocks noChangeArrowheads="1"/>
          </p:cNvSpPr>
          <p:nvPr/>
        </p:nvSpPr>
        <p:spPr bwMode="auto">
          <a:xfrm>
            <a:off x="5470525" y="4949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9" name="Text Box 28"/>
          <p:cNvSpPr txBox="1">
            <a:spLocks noChangeArrowheads="1"/>
          </p:cNvSpPr>
          <p:nvPr/>
        </p:nvSpPr>
        <p:spPr bwMode="auto">
          <a:xfrm>
            <a:off x="7375525" y="16732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0" name="Text Box 32"/>
          <p:cNvSpPr txBox="1">
            <a:spLocks noChangeArrowheads="1"/>
          </p:cNvSpPr>
          <p:nvPr/>
        </p:nvSpPr>
        <p:spPr bwMode="auto">
          <a:xfrm>
            <a:off x="3565525" y="1901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1" name="Text Box 33"/>
          <p:cNvSpPr txBox="1">
            <a:spLocks noChangeArrowheads="1"/>
          </p:cNvSpPr>
          <p:nvPr/>
        </p:nvSpPr>
        <p:spPr bwMode="auto">
          <a:xfrm>
            <a:off x="3108325" y="17494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2" name="Text Box 35"/>
          <p:cNvSpPr txBox="1">
            <a:spLocks noChangeArrowheads="1"/>
          </p:cNvSpPr>
          <p:nvPr/>
        </p:nvSpPr>
        <p:spPr bwMode="auto">
          <a:xfrm>
            <a:off x="5546725" y="2206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3" name="Text Box 37"/>
          <p:cNvSpPr txBox="1">
            <a:spLocks noChangeArrowheads="1"/>
          </p:cNvSpPr>
          <p:nvPr/>
        </p:nvSpPr>
        <p:spPr bwMode="auto">
          <a:xfrm>
            <a:off x="822325" y="3425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4" name="Text Box 39"/>
          <p:cNvSpPr txBox="1">
            <a:spLocks noChangeArrowheads="1"/>
          </p:cNvSpPr>
          <p:nvPr/>
        </p:nvSpPr>
        <p:spPr bwMode="auto">
          <a:xfrm>
            <a:off x="3946525" y="4111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5" name="Text Box 41"/>
          <p:cNvSpPr txBox="1">
            <a:spLocks noChangeArrowheads="1"/>
          </p:cNvSpPr>
          <p:nvPr/>
        </p:nvSpPr>
        <p:spPr bwMode="auto">
          <a:xfrm>
            <a:off x="5699125" y="3806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6" name="Text Box 43"/>
          <p:cNvSpPr txBox="1">
            <a:spLocks noChangeArrowheads="1"/>
          </p:cNvSpPr>
          <p:nvPr/>
        </p:nvSpPr>
        <p:spPr bwMode="auto">
          <a:xfrm>
            <a:off x="1050925" y="50260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3565525" y="55594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8" name="Text Box 47"/>
          <p:cNvSpPr txBox="1">
            <a:spLocks noChangeArrowheads="1"/>
          </p:cNvSpPr>
          <p:nvPr/>
        </p:nvSpPr>
        <p:spPr bwMode="auto">
          <a:xfrm>
            <a:off x="5775325" y="50260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09" name="Text Box 49"/>
          <p:cNvSpPr txBox="1">
            <a:spLocks noChangeArrowheads="1"/>
          </p:cNvSpPr>
          <p:nvPr/>
        </p:nvSpPr>
        <p:spPr bwMode="auto">
          <a:xfrm>
            <a:off x="7451725" y="38830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10" name="Text Box 52"/>
          <p:cNvSpPr txBox="1">
            <a:spLocks noChangeArrowheads="1"/>
          </p:cNvSpPr>
          <p:nvPr/>
        </p:nvSpPr>
        <p:spPr bwMode="auto">
          <a:xfrm>
            <a:off x="5622925" y="37306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11" name="Text Box 54"/>
          <p:cNvSpPr txBox="1">
            <a:spLocks noChangeArrowheads="1"/>
          </p:cNvSpPr>
          <p:nvPr/>
        </p:nvSpPr>
        <p:spPr bwMode="auto">
          <a:xfrm>
            <a:off x="5013325" y="32734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12" name="Text Box 57"/>
          <p:cNvSpPr txBox="1">
            <a:spLocks noChangeArrowheads="1"/>
          </p:cNvSpPr>
          <p:nvPr/>
        </p:nvSpPr>
        <p:spPr bwMode="auto">
          <a:xfrm>
            <a:off x="441325" y="4187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13" name="Text Box 59"/>
          <p:cNvSpPr txBox="1">
            <a:spLocks noChangeArrowheads="1"/>
          </p:cNvSpPr>
          <p:nvPr/>
        </p:nvSpPr>
        <p:spPr bwMode="auto">
          <a:xfrm>
            <a:off x="5775325" y="31972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14" name="Text Box 62"/>
          <p:cNvSpPr txBox="1">
            <a:spLocks noChangeArrowheads="1"/>
          </p:cNvSpPr>
          <p:nvPr/>
        </p:nvSpPr>
        <p:spPr bwMode="auto">
          <a:xfrm>
            <a:off x="6384925" y="4568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15" name="Content Placeholder 51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724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800" dirty="0" smtClean="0">
                <a:solidFill>
                  <a:srgbClr val="FF0000"/>
                </a:solidFill>
                <a:latin typeface="Symbol" pitchFamily="48" charset="2"/>
              </a:rPr>
              <a:t>· </a:t>
            </a:r>
            <a:r>
              <a:rPr lang="en-US" sz="1800" b="1" dirty="0" smtClean="0">
                <a:solidFill>
                  <a:srgbClr val="0038A8"/>
                </a:solidFill>
              </a:rPr>
              <a:t>Cross section </a:t>
            </a:r>
            <a:r>
              <a:rPr lang="en-US" sz="1800" dirty="0" smtClean="0"/>
              <a:t>for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b="1" dirty="0" err="1" smtClean="0">
                <a:solidFill>
                  <a:srgbClr val="0038A8"/>
                </a:solidFill>
                <a:latin typeface="Symbol" pitchFamily="48" charset="2"/>
              </a:rPr>
              <a:t>g</a:t>
            </a:r>
            <a:r>
              <a:rPr lang="en-US" sz="1800" b="1" dirty="0" err="1" smtClean="0">
                <a:solidFill>
                  <a:srgbClr val="0038A8"/>
                </a:solidFill>
                <a:latin typeface="Comic Sans MS" pitchFamily="66" charset="0"/>
              </a:rPr>
              <a:t>p</a:t>
            </a:r>
            <a:r>
              <a:rPr lang="en-GB" sz="1800" b="1" dirty="0" smtClean="0">
                <a:solidFill>
                  <a:srgbClr val="0038A8"/>
                </a:solidFill>
                <a:latin typeface="Symbol" pitchFamily="48" charset="2"/>
              </a:rPr>
              <a:t>®</a:t>
            </a:r>
            <a:r>
              <a:rPr lang="en-US" sz="1800" b="1" dirty="0" smtClean="0">
                <a:solidFill>
                  <a:srgbClr val="FF0000"/>
                </a:solidFill>
                <a:latin typeface="Symbol" pitchFamily="48" charset="2"/>
                <a:sym typeface="Wingdings" pitchFamily="48" charset="2"/>
              </a:rPr>
              <a:t>W</a:t>
            </a:r>
            <a:r>
              <a:rPr lang="en-US" sz="1800" b="1" baseline="30000" dirty="0" smtClean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US" sz="1800" b="1" dirty="0" smtClean="0">
                <a:solidFill>
                  <a:srgbClr val="0038A8"/>
                </a:solidFill>
                <a:latin typeface="Comic Sans MS" pitchFamily="66" charset="0"/>
              </a:rPr>
              <a:t>K</a:t>
            </a:r>
            <a:r>
              <a:rPr lang="en-US" sz="1800" b="1" baseline="30000" dirty="0" smtClean="0">
                <a:solidFill>
                  <a:srgbClr val="0038A8"/>
                </a:solidFill>
                <a:latin typeface="Symbol" pitchFamily="48" charset="2"/>
              </a:rPr>
              <a:t>+</a:t>
            </a:r>
            <a:r>
              <a:rPr lang="en-US" sz="1800" b="1" dirty="0" smtClean="0">
                <a:solidFill>
                  <a:srgbClr val="0038A8"/>
                </a:solidFill>
                <a:latin typeface="Comic Sans MS" pitchFamily="66" charset="0"/>
              </a:rPr>
              <a:t>K</a:t>
            </a:r>
            <a:r>
              <a:rPr lang="en-US" sz="1800" b="1" baseline="30000" dirty="0" smtClean="0">
                <a:solidFill>
                  <a:srgbClr val="0038A8"/>
                </a:solidFill>
                <a:latin typeface="Symbol" pitchFamily="48" charset="2"/>
              </a:rPr>
              <a:t>+</a:t>
            </a:r>
            <a:r>
              <a:rPr lang="en-US" sz="1800" b="1" dirty="0" smtClean="0">
                <a:solidFill>
                  <a:srgbClr val="0038A8"/>
                </a:solidFill>
                <a:latin typeface="Comic Sans MS" pitchFamily="66" charset="0"/>
              </a:rPr>
              <a:t>K</a:t>
            </a:r>
            <a:r>
              <a:rPr lang="en-US" sz="1800" b="1" baseline="30000" dirty="0" smtClean="0">
                <a:solidFill>
                  <a:srgbClr val="0038A8"/>
                </a:solidFill>
                <a:latin typeface="Comic Sans MS" pitchFamily="66" charset="0"/>
              </a:rPr>
              <a:t>0</a:t>
            </a:r>
            <a:r>
              <a:rPr lang="en-US" sz="1800" b="1" dirty="0" smtClean="0">
                <a:solidFill>
                  <a:srgbClr val="0038A8"/>
                </a:solidFill>
                <a:latin typeface="Comic Sans MS" pitchFamily="66" charset="0"/>
              </a:rPr>
              <a:t> </a:t>
            </a:r>
            <a:r>
              <a:rPr lang="en-US" sz="1800" dirty="0" smtClean="0"/>
              <a:t>is still unknown.</a:t>
            </a:r>
          </a:p>
          <a:p>
            <a:pPr>
              <a:buFontTx/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· </a:t>
            </a:r>
            <a:r>
              <a:rPr lang="en-US" sz="1600" dirty="0" smtClean="0"/>
              <a:t>Study of a </a:t>
            </a:r>
            <a:r>
              <a:rPr lang="en-US" sz="1600" b="1" dirty="0" smtClean="0">
                <a:solidFill>
                  <a:srgbClr val="0038A8"/>
                </a:solidFill>
              </a:rPr>
              <a:t>mechanism</a:t>
            </a:r>
            <a:r>
              <a:rPr lang="en-US" sz="1600" dirty="0" smtClean="0"/>
              <a:t> of the</a:t>
            </a:r>
            <a:r>
              <a:rPr lang="en-US" sz="1600" dirty="0" smtClean="0">
                <a:latin typeface="Symbol" charset="2"/>
                <a:cs typeface="Symbol" charset="2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W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1600" dirty="0" smtClean="0"/>
              <a:t> photoproduction which </a:t>
            </a:r>
          </a:p>
          <a:p>
            <a:pPr>
              <a:buFontTx/>
              <a:buNone/>
            </a:pPr>
            <a:r>
              <a:rPr lang="en-US" sz="1600" dirty="0" smtClean="0"/>
              <a:t>   should be quite specific, since it is the </a:t>
            </a:r>
            <a:r>
              <a:rPr lang="en-US" sz="1600" b="1" dirty="0" smtClean="0">
                <a:solidFill>
                  <a:srgbClr val="9900CC"/>
                </a:solidFill>
              </a:rPr>
              <a:t>first baryon </a:t>
            </a:r>
            <a:r>
              <a:rPr lang="en-US" sz="1600" dirty="0" smtClean="0"/>
              <a:t>with </a:t>
            </a:r>
          </a:p>
          <a:p>
            <a:pPr>
              <a:buFontTx/>
              <a:buNone/>
            </a:pPr>
            <a:r>
              <a:rPr lang="en-US" sz="1600" dirty="0" smtClean="0"/>
              <a:t>   constituents none of which could come from the target </a:t>
            </a:r>
          </a:p>
          <a:p>
            <a:pPr>
              <a:buFontTx/>
              <a:buNone/>
            </a:pPr>
            <a:r>
              <a:rPr lang="en-US" sz="1600" dirty="0" smtClean="0"/>
              <a:t>   proton.</a:t>
            </a:r>
          </a:p>
          <a:p>
            <a:pPr>
              <a:buFontTx/>
              <a:buNone/>
            </a:pPr>
            <a:endParaRPr lang="en-US" sz="1800" dirty="0" smtClean="0">
              <a:solidFill>
                <a:srgbClr val="FF0000"/>
              </a:solidFill>
              <a:latin typeface="Symbol" pitchFamily="48" charset="2"/>
            </a:endParaRPr>
          </a:p>
          <a:p>
            <a:pPr>
              <a:buFontTx/>
              <a:buNone/>
            </a:pPr>
            <a:endParaRPr lang="en-US" sz="1800" dirty="0" smtClean="0">
              <a:solidFill>
                <a:srgbClr val="FF0000"/>
              </a:solidFill>
              <a:latin typeface="Symbol" pitchFamily="48" charset="2"/>
            </a:endParaRPr>
          </a:p>
          <a:p>
            <a:pPr>
              <a:buFontTx/>
              <a:buNone/>
            </a:pPr>
            <a:endParaRPr lang="en-US" sz="1800" dirty="0" smtClean="0">
              <a:solidFill>
                <a:srgbClr val="FF0000"/>
              </a:solidFill>
              <a:latin typeface="Symbol" pitchFamily="48" charset="2"/>
            </a:endParaRPr>
          </a:p>
          <a:p>
            <a:pPr>
              <a:buFontTx/>
              <a:buNone/>
            </a:pPr>
            <a:endParaRPr lang="en-US" sz="1800" dirty="0" smtClean="0">
              <a:solidFill>
                <a:srgbClr val="FF0000"/>
              </a:solidFill>
              <a:latin typeface="Symbol" pitchFamily="48" charset="2"/>
            </a:endParaRPr>
          </a:p>
          <a:p>
            <a:pPr marL="342900" lvl="2" indent="-342900">
              <a:buFont typeface="Symbol" charset="2"/>
              <a:buChar char="·"/>
            </a:pPr>
            <a:r>
              <a:rPr lang="en-US" sz="1600" dirty="0" smtClean="0">
                <a:ea typeface="ＭＳ Ｐゴシック" pitchFamily="34" charset="-128"/>
              </a:rPr>
              <a:t>Excited cascade resonances (Spin-Parity).</a:t>
            </a:r>
            <a:endParaRPr lang="en-US" sz="1600" dirty="0" smtClean="0"/>
          </a:p>
          <a:p>
            <a:pPr marL="342900" lvl="2" indent="-342900">
              <a:buFont typeface="Symbol" charset="2"/>
              <a:buChar char="·"/>
            </a:pPr>
            <a:r>
              <a:rPr lang="en-US" sz="1600" dirty="0" smtClean="0">
                <a:ea typeface="ＭＳ Ｐゴシック" pitchFamily="34" charset="-128"/>
              </a:rPr>
              <a:t>Polarization measurement of </a:t>
            </a:r>
            <a:r>
              <a:rPr lang="en-US" sz="1600" b="1" dirty="0" smtClean="0">
                <a:solidFill>
                  <a:srgbClr val="0000CC"/>
                </a:solidFill>
                <a:latin typeface="Symbol" charset="2"/>
                <a:ea typeface="ＭＳ Ｐゴシック" pitchFamily="34" charset="-128"/>
                <a:cs typeface="Symbol" charset="2"/>
              </a:rPr>
              <a:t>X</a:t>
            </a:r>
            <a:r>
              <a:rPr lang="en-US" sz="1600" b="1" dirty="0" smtClean="0">
                <a:ea typeface="ＭＳ Ｐゴシック" pitchFamily="34" charset="-128"/>
              </a:rPr>
              <a:t>.</a:t>
            </a:r>
          </a:p>
          <a:p>
            <a:pPr marL="342900" lvl="2" indent="-342900">
              <a:buFont typeface="Symbol" charset="2"/>
              <a:buChar char="·"/>
            </a:pPr>
            <a:r>
              <a:rPr lang="en-US" sz="1600" dirty="0" smtClean="0">
                <a:ea typeface="ＭＳ Ｐゴシック" pitchFamily="34" charset="-128"/>
              </a:rPr>
              <a:t>Mass Splitting measurements for </a:t>
            </a:r>
            <a:r>
              <a:rPr lang="en-US" sz="1600" b="1" dirty="0" smtClean="0">
                <a:solidFill>
                  <a:srgbClr val="0000CC"/>
                </a:solidFill>
                <a:latin typeface="Symbol" charset="2"/>
                <a:ea typeface="ＭＳ Ｐゴシック" pitchFamily="34" charset="-128"/>
                <a:cs typeface="Symbol" charset="2"/>
              </a:rPr>
              <a:t>X</a:t>
            </a:r>
            <a:r>
              <a:rPr lang="en-US" sz="1600" dirty="0" smtClean="0">
                <a:ea typeface="ＭＳ Ｐゴシック" pitchFamily="34" charset="-128"/>
              </a:rPr>
              <a:t>s.</a:t>
            </a:r>
            <a:endParaRPr lang="en-US" sz="1600" b="1" dirty="0" smtClean="0">
              <a:ea typeface="ＭＳ Ｐゴシック" pitchFamily="34" charset="-128"/>
            </a:endParaRPr>
          </a:p>
          <a:p>
            <a:pPr marL="342900" lvl="2" indent="-342900">
              <a:buFont typeface="Symbol" charset="2"/>
              <a:buChar char="·"/>
            </a:pPr>
            <a:r>
              <a:rPr lang="en-US" sz="1600" dirty="0" smtClean="0">
                <a:ea typeface="ＭＳ Ｐゴシック" pitchFamily="34" charset="-128"/>
              </a:rPr>
              <a:t>Expected statistics are several orders of magnitudes</a:t>
            </a:r>
          </a:p>
          <a:p>
            <a:pPr marL="342900" lvl="2" indent="-342900">
              <a:buNone/>
            </a:pPr>
            <a:r>
              <a:rPr lang="en-US" sz="1600" dirty="0" smtClean="0">
                <a:ea typeface="ＭＳ Ｐゴシック" pitchFamily="34" charset="-128"/>
              </a:rPr>
              <a:t>      higher than existing data</a:t>
            </a:r>
            <a:endParaRPr lang="en-US" sz="1600" dirty="0" smtClean="0"/>
          </a:p>
          <a:p>
            <a:pPr>
              <a:buFontTx/>
              <a:buNone/>
            </a:pPr>
            <a:endParaRPr lang="en-US" sz="1800" dirty="0" smtClean="0">
              <a:latin typeface="Comic Sans MS" pitchFamily="66" charset="0"/>
            </a:endParaRPr>
          </a:p>
        </p:txBody>
      </p:sp>
      <p:sp>
        <p:nvSpPr>
          <p:cNvPr id="3120" name="TextBox 47"/>
          <p:cNvSpPr txBox="1">
            <a:spLocks noChangeArrowheads="1"/>
          </p:cNvSpPr>
          <p:nvPr/>
        </p:nvSpPr>
        <p:spPr bwMode="auto">
          <a:xfrm>
            <a:off x="0" y="3327400"/>
            <a:ext cx="9144000" cy="7694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onotype Corsiva" pitchFamily="66" charset="0"/>
              </a:rPr>
              <a:t>Further Physics Goals</a:t>
            </a:r>
          </a:p>
        </p:txBody>
      </p:sp>
      <p:pic>
        <p:nvPicPr>
          <p:cNvPr id="5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343400"/>
            <a:ext cx="2834262" cy="20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6324600" y="4419600"/>
            <a:ext cx="1447800" cy="33855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 smtClean="0">
                <a:latin typeface="Symbol" pitchFamily="48" charset="2"/>
              </a:rPr>
              <a:t>g</a:t>
            </a:r>
            <a:r>
              <a:rPr lang="en-US" sz="1600" b="1" dirty="0" err="1" smtClean="0"/>
              <a:t>p</a:t>
            </a:r>
            <a:r>
              <a:rPr lang="en-GB" sz="1600" b="1" dirty="0" smtClean="0">
                <a:latin typeface="Symbol" pitchFamily="48" charset="2"/>
              </a:rPr>
              <a:t>®</a:t>
            </a:r>
            <a:r>
              <a:rPr lang="en-US" sz="1600" b="1" dirty="0" smtClean="0">
                <a:latin typeface="Symbol" pitchFamily="48" charset="2"/>
              </a:rPr>
              <a:t>X</a:t>
            </a:r>
            <a:r>
              <a:rPr lang="en-US" sz="1600" b="1" baseline="30000" dirty="0" smtClean="0">
                <a:latin typeface="Comic Sans MS" pitchFamily="66" charset="0"/>
              </a:rPr>
              <a:t>-</a:t>
            </a:r>
            <a:r>
              <a:rPr lang="en-US" sz="1600" b="1" dirty="0" smtClean="0"/>
              <a:t>KK</a:t>
            </a:r>
            <a:endParaRPr lang="en-US" sz="1600" b="1" dirty="0"/>
          </a:p>
        </p:txBody>
      </p:sp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8025" y="838199"/>
            <a:ext cx="3326103" cy="219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10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12700"/>
            <a:ext cx="2225717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6172200"/>
            <a:ext cx="2209800" cy="39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Rounded Rectangle 56"/>
          <p:cNvSpPr/>
          <p:nvPr/>
        </p:nvSpPr>
        <p:spPr>
          <a:xfrm>
            <a:off x="304800" y="1981199"/>
            <a:ext cx="5715000" cy="1292225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ate Placeholder 5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06/17/2013</a:t>
            </a:r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73C3-088B-CA4E-BA10-F2A7EEB41F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0" name="Footer Placeholder 5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PAC40, Jefferson 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6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276600"/>
            <a:ext cx="2667000" cy="226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Expected Results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261938" y="1154113"/>
            <a:ext cx="5255315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US" dirty="0" smtClean="0">
                <a:solidFill>
                  <a:srgbClr val="FF0000"/>
                </a:solidFill>
                <a:latin typeface="Symbol" pitchFamily="48" charset="2"/>
              </a:rPr>
              <a:t>· </a:t>
            </a:r>
            <a:r>
              <a:rPr lang="en-US" b="1" dirty="0" smtClean="0">
                <a:solidFill>
                  <a:srgbClr val="0000CC"/>
                </a:solidFill>
                <a:latin typeface="Symbol" charset="2"/>
                <a:ea typeface="ＭＳ Ｐゴシック" charset="0"/>
                <a:cs typeface="Symbol" charset="2"/>
              </a:rPr>
              <a:t>W</a:t>
            </a:r>
            <a:r>
              <a:rPr lang="en-US" b="1" baseline="30000" dirty="0" smtClean="0">
                <a:solidFill>
                  <a:srgbClr val="0000CC"/>
                </a:solidFill>
                <a:latin typeface="Symbol" pitchFamily="18" charset="2"/>
                <a:ea typeface="ＭＳ Ｐゴシック" charset="0"/>
                <a:cs typeface="Times New Roman"/>
              </a:rPr>
              <a:t>-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ea typeface="ＭＳ Ｐゴシック" charset="0"/>
                <a:cs typeface="Times New Roman"/>
              </a:rPr>
              <a:t> </a:t>
            </a:r>
            <a:r>
              <a:rPr lang="en-US" b="1" dirty="0">
                <a:latin typeface="Times New Roman"/>
                <a:ea typeface="ＭＳ Ｐゴシック" charset="0"/>
                <a:cs typeface="Times New Roman"/>
              </a:rPr>
              <a:t>Measurement:</a:t>
            </a:r>
          </a:p>
          <a:p>
            <a:pPr marL="800100" lvl="1" indent="-342900">
              <a:defRPr/>
            </a:pPr>
            <a:r>
              <a:rPr lang="en-US" dirty="0">
                <a:latin typeface="Times New Roman"/>
                <a:ea typeface="ＭＳ Ｐゴシック" charset="0"/>
                <a:cs typeface="Times New Roman"/>
              </a:rPr>
              <a:t>When four kaons detected, </a:t>
            </a:r>
            <a:endParaRPr lang="en-US" dirty="0" smtClean="0">
              <a:latin typeface="Times New Roman"/>
              <a:ea typeface="ＭＳ Ｐゴシック" charset="0"/>
              <a:cs typeface="Times New Roman"/>
            </a:endParaRPr>
          </a:p>
          <a:p>
            <a:pPr marL="800100" lvl="1" indent="-342900">
              <a:defRPr/>
            </a:pPr>
            <a:r>
              <a:rPr lang="en-US" dirty="0" smtClean="0">
                <a:latin typeface="Times New Roman"/>
                <a:ea typeface="ＭＳ Ｐゴシック" charset="0"/>
                <a:cs typeface="Times New Roman"/>
              </a:rPr>
              <a:t>the spectrum is </a:t>
            </a:r>
            <a:r>
              <a:rPr lang="en-US" dirty="0">
                <a:latin typeface="Times New Roman"/>
                <a:ea typeface="ＭＳ Ｐゴシック" charset="0"/>
                <a:cs typeface="Times New Roman"/>
              </a:rPr>
              <a:t>expected to be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ＭＳ Ｐゴシック" charset="0"/>
                <a:cs typeface="Times New Roman"/>
              </a:rPr>
              <a:t>background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ＭＳ Ｐゴシック" charset="0"/>
                <a:cs typeface="Times New Roman"/>
              </a:rPr>
              <a:t>FREE</a:t>
            </a:r>
          </a:p>
          <a:p>
            <a:pPr>
              <a:defRPr/>
            </a:pPr>
            <a:endParaRPr lang="en-US" sz="2500" dirty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>
              <a:defRPr/>
            </a:pPr>
            <a:endParaRPr lang="en-US" sz="2500" dirty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>
              <a:defRPr/>
            </a:pPr>
            <a:endParaRPr lang="en-US" sz="2500" dirty="0" smtClean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>
              <a:defRPr/>
            </a:pPr>
            <a:endParaRPr lang="en-US" sz="2500" dirty="0" smtClean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·</a:t>
            </a: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Expected </a:t>
            </a:r>
            <a:r>
              <a:rPr lang="en-US" b="1" dirty="0">
                <a:solidFill>
                  <a:srgbClr val="FF0000"/>
                </a:solidFill>
                <a:latin typeface="Symbol" charset="2"/>
                <a:ea typeface="Times New Roman" charset="0"/>
                <a:cs typeface="Symbol" charset="2"/>
              </a:rPr>
              <a:t>X</a:t>
            </a:r>
            <a:r>
              <a:rPr lang="en-US" b="1" baseline="30000" dirty="0">
                <a:solidFill>
                  <a:srgbClr val="FF0000"/>
                </a:solidFill>
                <a:latin typeface="Symbol" charset="2"/>
                <a:ea typeface="Times New Roman" charset="0"/>
                <a:cs typeface="Symbol" charset="2"/>
              </a:rPr>
              <a:t>-</a:t>
            </a: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(1820) double moments (L=3)</a:t>
            </a:r>
          </a:p>
          <a:p>
            <a:pPr>
              <a:defRPr/>
            </a:pPr>
            <a:endParaRPr lang="en-US" sz="2500" dirty="0" smtClean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 marL="342900" indent="-342900">
              <a:buFont typeface="Arial"/>
              <a:buChar char="•"/>
              <a:defRPr/>
            </a:pPr>
            <a:endParaRPr lang="en-US" sz="2500" dirty="0" smtClean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 marL="342900" indent="-342900">
              <a:buFont typeface="Arial"/>
              <a:buChar char="•"/>
              <a:defRPr/>
            </a:pPr>
            <a:endParaRPr lang="en-US" sz="2500" dirty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>
              <a:defRPr/>
            </a:pPr>
            <a:r>
              <a:rPr lang="en-US" sz="2500" dirty="0">
                <a:solidFill>
                  <a:srgbClr val="FF0000"/>
                </a:solidFill>
                <a:latin typeface="Times New Roman"/>
                <a:ea typeface="ＭＳ Ｐゴシック" charset="0"/>
                <a:cs typeface="Times New Roman"/>
              </a:rPr>
              <a:t>    </a:t>
            </a:r>
          </a:p>
          <a:p>
            <a:pPr marL="342900" indent="-342900">
              <a:buFont typeface="Arial"/>
              <a:buChar char="•"/>
              <a:defRPr/>
            </a:pPr>
            <a:endParaRPr lang="en-US" sz="2500" dirty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 marL="342900" indent="-342900">
              <a:buFont typeface="Arial"/>
              <a:buChar char="•"/>
              <a:defRPr/>
            </a:pPr>
            <a:endParaRPr lang="en-US" sz="2500" dirty="0">
              <a:solidFill>
                <a:srgbClr val="FF0000"/>
              </a:solidFill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27656" name="TextBox 10"/>
          <p:cNvSpPr txBox="1">
            <a:spLocks noChangeArrowheads="1"/>
          </p:cNvSpPr>
          <p:nvPr/>
        </p:nvSpPr>
        <p:spPr bwMode="auto">
          <a:xfrm>
            <a:off x="7467600" y="3886200"/>
            <a:ext cx="1258678" cy="73866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en-US" sz="1400" b="1" dirty="0">
                <a:solidFill>
                  <a:srgbClr val="3366FF"/>
                </a:solidFill>
                <a:latin typeface="Symbol" pitchFamily="18" charset="2"/>
              </a:rPr>
              <a:t>L</a:t>
            </a:r>
            <a:r>
              <a:rPr lang="en-US" sz="1400" b="1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b="1" baseline="30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-</a:t>
            </a:r>
            <a:r>
              <a:rPr lang="en-US" sz="1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1400" b="1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MM(K</a:t>
            </a:r>
            <a:r>
              <a:rPr lang="en-US" sz="1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7658" name="TextBox 20"/>
          <p:cNvSpPr txBox="1">
            <a:spLocks noChangeArrowheads="1"/>
          </p:cNvSpPr>
          <p:nvPr/>
        </p:nvSpPr>
        <p:spPr bwMode="auto">
          <a:xfrm>
            <a:off x="4038600" y="5638800"/>
            <a:ext cx="4844018" cy="5847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Symbol" pitchFamily="48" charset="2"/>
              </a:rPr>
              <a:t>· </a:t>
            </a:r>
            <a:r>
              <a:rPr lang="en-US" sz="1600" dirty="0" smtClean="0">
                <a:latin typeface="Times New Roman"/>
                <a:cs typeface="Times New Roman"/>
              </a:rPr>
              <a:t>Constraining the </a:t>
            </a:r>
            <a:r>
              <a:rPr lang="en-US" sz="1600" b="1" dirty="0" smtClean="0">
                <a:solidFill>
                  <a:srgbClr val="0033CC"/>
                </a:solidFill>
                <a:latin typeface="Symbol" pitchFamily="18" charset="2"/>
              </a:rPr>
              <a:t>L</a:t>
            </a:r>
            <a:r>
              <a:rPr lang="en-US" sz="1600" b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sz="1600" dirty="0">
                <a:latin typeface="Times New Roman"/>
                <a:cs typeface="Times New Roman"/>
              </a:rPr>
              <a:t>mass improves the </a:t>
            </a:r>
            <a:r>
              <a:rPr lang="en-US" sz="1600" dirty="0" smtClean="0">
                <a:latin typeface="Times New Roman"/>
                <a:cs typeface="Times New Roman"/>
              </a:rPr>
              <a:t>resolution.</a:t>
            </a:r>
            <a:endParaRPr lang="en-US" sz="1600" dirty="0">
              <a:latin typeface="Times New Roman"/>
              <a:cs typeface="Times New Roman"/>
            </a:endParaRPr>
          </a:p>
          <a:p>
            <a:r>
              <a:rPr lang="en-US" sz="1600" dirty="0" smtClean="0">
                <a:latin typeface="Times New Roman"/>
                <a:cs typeface="Times New Roman"/>
              </a:rPr>
              <a:t>    Further </a:t>
            </a:r>
            <a:r>
              <a:rPr lang="en-US" sz="1600" dirty="0">
                <a:latin typeface="Times New Roman"/>
                <a:cs typeface="Times New Roman"/>
              </a:rPr>
              <a:t>improvement expected with kinematic </a:t>
            </a:r>
            <a:r>
              <a:rPr lang="en-US" sz="1600" dirty="0" smtClean="0">
                <a:latin typeface="Times New Roman"/>
                <a:cs typeface="Times New Roman"/>
              </a:rPr>
              <a:t>fitting</a:t>
            </a:r>
            <a:r>
              <a:rPr lang="en-US" sz="1600" dirty="0" smtClean="0">
                <a:cs typeface="Times New Roman" pitchFamily="18" charset="0"/>
              </a:rPr>
              <a:t>.</a:t>
            </a:r>
            <a:endParaRPr lang="en-US" sz="1600" dirty="0">
              <a:cs typeface="Times New Roman" pitchFamily="18" charset="0"/>
            </a:endParaRPr>
          </a:p>
        </p:txBody>
      </p:sp>
      <p:pic>
        <p:nvPicPr>
          <p:cNvPr id="7577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54278" y="1219200"/>
            <a:ext cx="3008722" cy="202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Line 12"/>
          <p:cNvSpPr>
            <a:spLocks noChangeShapeType="1"/>
          </p:cNvSpPr>
          <p:nvPr/>
        </p:nvSpPr>
        <p:spPr bwMode="auto">
          <a:xfrm flipV="1">
            <a:off x="3429000" y="2286000"/>
            <a:ext cx="2286000" cy="30480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headEnd/>
            <a:tailEnd type="triangle" w="sm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3429000" y="2971800"/>
            <a:ext cx="2362200" cy="76200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headEnd/>
            <a:tailEnd type="triangle" w="sm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06/17/2013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3B2B-E3F7-4DEF-9487-065465FB2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PAC40, Jefferson Lab</a:t>
            </a:r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52033" y="3917235"/>
            <a:ext cx="3641361" cy="2244785"/>
            <a:chOff x="4843827" y="4348163"/>
            <a:chExt cx="3641361" cy="2244785"/>
          </a:xfrm>
        </p:grpSpPr>
        <p:pic>
          <p:nvPicPr>
            <p:cNvPr id="25" name="Picture 1" descr="DoubleMomentsL3.4line.pdf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>
              <a:off x="5722144" y="3513931"/>
              <a:ext cx="1928812" cy="3597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TextBox 3"/>
            <p:cNvSpPr txBox="1">
              <a:spLocks noChangeArrowheads="1"/>
            </p:cNvSpPr>
            <p:nvPr/>
          </p:nvSpPr>
          <p:spPr bwMode="auto">
            <a:xfrm>
              <a:off x="4843827" y="6192838"/>
              <a:ext cx="32624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dirty="0">
                  <a:latin typeface="Times New Roman" charset="0"/>
                  <a:ea typeface="Times New Roman" charset="0"/>
                  <a:cs typeface="Times New Roman" charset="0"/>
                </a:rPr>
                <a:t>(statistical uncertainty only)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 rot="16200000">
            <a:off x="-188225" y="4740449"/>
            <a:ext cx="139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Im(H(113M))</a:t>
            </a:r>
            <a:endParaRPr lang="en-US" dirty="0"/>
          </a:p>
        </p:txBody>
      </p:sp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784225" y="2225145"/>
          <a:ext cx="2830513" cy="1020763"/>
        </p:xfrm>
        <a:graphic>
          <a:graphicData uri="http://schemas.openxmlformats.org/presentationml/2006/ole">
            <p:oleObj spid="_x0000_s17411" name="Equation" r:id="rId6" imgW="1333500" imgH="469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575" y="1682749"/>
            <a:ext cx="6946900" cy="2552700"/>
          </a:xfrm>
          <a:prstGeom prst="rect">
            <a:avLst/>
          </a:prstGeom>
        </p:spPr>
      </p:pic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Beam </a:t>
            </a:r>
            <a:r>
              <a:rPr lang="en-US" dirty="0" smtClean="0">
                <a:solidFill>
                  <a:srgbClr val="FFFF00"/>
                </a:solidFill>
                <a:latin typeface="Monotype Corsiva" pitchFamily="66" charset="0"/>
                <a:ea typeface="ＭＳ Ｐゴシック" pitchFamily="34" charset="-128"/>
              </a:rPr>
              <a:t>Time</a:t>
            </a:r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&amp;</a:t>
            </a:r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 Expected Particle </a:t>
            </a:r>
            <a:r>
              <a:rPr lang="en-US" dirty="0" smtClean="0">
                <a:solidFill>
                  <a:srgbClr val="FFFF00"/>
                </a:solidFill>
                <a:latin typeface="Monotype Corsiva" pitchFamily="66" charset="0"/>
                <a:ea typeface="ＭＳ Ｐゴシック" pitchFamily="34" charset="-128"/>
              </a:rPr>
              <a:t>Rate</a:t>
            </a:r>
          </a:p>
        </p:txBody>
      </p:sp>
      <p:sp>
        <p:nvSpPr>
          <p:cNvPr id="24630" name="TextBox 6"/>
          <p:cNvSpPr txBox="1">
            <a:spLocks noChangeArrowheads="1"/>
          </p:cNvSpPr>
          <p:nvPr/>
        </p:nvSpPr>
        <p:spPr bwMode="auto">
          <a:xfrm>
            <a:off x="2286000" y="5334000"/>
            <a:ext cx="47371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Symbol" charset="2"/>
              <a:buChar char="·"/>
            </a:pPr>
            <a:r>
              <a:rPr lang="en-US" dirty="0" smtClean="0">
                <a:latin typeface="Times New Roman"/>
                <a:cs typeface="Times New Roman"/>
              </a:rPr>
              <a:t>Approved </a:t>
            </a:r>
            <a:r>
              <a:rPr lang="en-US" dirty="0">
                <a:latin typeface="Times New Roman"/>
                <a:cs typeface="Times New Roman"/>
              </a:rPr>
              <a:t>beam </a:t>
            </a:r>
            <a:r>
              <a:rPr lang="en-US" dirty="0" smtClean="0">
                <a:latin typeface="Times New Roman"/>
                <a:cs typeface="Times New Roman"/>
              </a:rPr>
              <a:t>time for CLAS12 Run Group A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  (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80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full field days +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30</a:t>
            </a:r>
            <a:r>
              <a:rPr lang="en-US" dirty="0" smtClean="0">
                <a:latin typeface="Times New Roman"/>
                <a:cs typeface="Times New Roman"/>
              </a:rPr>
              <a:t> reversed field days)</a:t>
            </a:r>
          </a:p>
          <a:p>
            <a:r>
              <a:rPr lang="en-US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/>
                <a:cs typeface="Times New Roman"/>
              </a:rPr>
              <a:t> 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dirty="0">
                <a:latin typeface="Times New Roman"/>
                <a:cs typeface="Times New Roman"/>
              </a:rPr>
              <a:t>sufficient for us to achieve </a:t>
            </a:r>
            <a:r>
              <a:rPr lang="en-US" dirty="0" smtClean="0">
                <a:latin typeface="Times New Roman"/>
                <a:cs typeface="Times New Roman"/>
              </a:rPr>
              <a:t>most of </a:t>
            </a:r>
            <a:r>
              <a:rPr lang="en-US" dirty="0">
                <a:latin typeface="Times New Roman"/>
                <a:cs typeface="Times New Roman"/>
              </a:rPr>
              <a:t>goals.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0" y="5334000"/>
            <a:ext cx="4648200" cy="990600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val 11"/>
          <p:cNvSpPr/>
          <p:nvPr/>
        </p:nvSpPr>
        <p:spPr>
          <a:xfrm rot="16200000">
            <a:off x="7277100" y="2171700"/>
            <a:ext cx="762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 rot="16200000">
            <a:off x="7048500" y="3238500"/>
            <a:ext cx="12192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587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406900"/>
            <a:ext cx="3876675" cy="781050"/>
          </a:xfrm>
          <a:prstGeom prst="rect">
            <a:avLst/>
          </a:prstGeom>
          <a:solidFill>
            <a:srgbClr val="0033C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4" name="Oval 13"/>
          <p:cNvSpPr/>
          <p:nvPr/>
        </p:nvSpPr>
        <p:spPr>
          <a:xfrm rot="16200000">
            <a:off x="6781800" y="4559300"/>
            <a:ext cx="914400" cy="4572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06/17/2013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3B2B-E3F7-4DEF-9487-065465FB2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PAC40, Jefferson 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  <a:ea typeface="ＭＳ Ｐゴシック" pitchFamily="34" charset="-128"/>
              </a:rPr>
              <a:t>PAC39 recommendation and issues</a:t>
            </a:r>
            <a:endParaRPr lang="en-US" dirty="0" smtClean="0">
              <a:solidFill>
                <a:srgbClr val="FFFF00"/>
              </a:solidFill>
              <a:latin typeface="Monotype Corsiva" pitchFamily="66" charset="0"/>
              <a:ea typeface="ＭＳ Ｐゴシック" pitchFamily="34" charset="-128"/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06/17/2013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3B2B-E3F7-4DEF-9487-065465FB2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" y="1130300"/>
            <a:ext cx="8686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/>
                <a:cs typeface="Times New Roman"/>
              </a:rPr>
              <a:t>Recommendation: C2: 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The motivation of the proposed measurement is sound and it fits very 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well within the physics interest of the 12 </a:t>
            </a:r>
            <a:r>
              <a:rPr lang="en-US" sz="2000" dirty="0" err="1" smtClean="0">
                <a:latin typeface="Times New Roman"/>
                <a:cs typeface="Times New Roman"/>
              </a:rPr>
              <a:t>GeV</a:t>
            </a:r>
            <a:r>
              <a:rPr lang="en-US" sz="2000" dirty="0" smtClean="0">
                <a:latin typeface="Times New Roman"/>
                <a:cs typeface="Times New Roman"/>
              </a:rPr>
              <a:t> run. The PAC39 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recommends C2 approval, contingent on the achievement of more 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detailed simulations and a more realistic background evaluation. </a:t>
            </a:r>
          </a:p>
          <a:p>
            <a:r>
              <a:rPr lang="en-US" sz="2000" b="1" dirty="0" smtClean="0">
                <a:latin typeface="Times New Roman"/>
                <a:cs typeface="Times New Roman"/>
              </a:rPr>
              <a:t>Issues</a:t>
            </a:r>
            <a:r>
              <a:rPr lang="en-US" sz="2000" b="1" dirty="0">
                <a:latin typeface="Times New Roman"/>
                <a:cs typeface="Times New Roman"/>
              </a:rPr>
              <a:t>: </a:t>
            </a:r>
          </a:p>
          <a:p>
            <a:r>
              <a:rPr lang="en-US" sz="2000" dirty="0">
                <a:latin typeface="Times New Roman"/>
                <a:cs typeface="Times New Roman"/>
              </a:rPr>
              <a:t>This proposal does not require additional time or equipment </a:t>
            </a:r>
            <a:r>
              <a:rPr lang="en-US" sz="2000" dirty="0" smtClean="0">
                <a:latin typeface="Times New Roman"/>
                <a:cs typeface="Times New Roman"/>
              </a:rPr>
              <a:t>with respect to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the </a:t>
            </a:r>
            <a:r>
              <a:rPr lang="en-US" sz="2000" dirty="0" smtClean="0">
                <a:latin typeface="Times New Roman"/>
                <a:cs typeface="Times New Roman"/>
              </a:rPr>
              <a:t>already </a:t>
            </a:r>
            <a:r>
              <a:rPr lang="en-US" sz="2000" dirty="0">
                <a:latin typeface="Times New Roman"/>
                <a:cs typeface="Times New Roman"/>
              </a:rPr>
              <a:t>approved CLAS12 meson spectroscopy experiment. </a:t>
            </a:r>
            <a:r>
              <a:rPr lang="en-US" sz="2000" dirty="0" smtClean="0">
                <a:latin typeface="Times New Roman"/>
                <a:cs typeface="Times New Roman"/>
              </a:rPr>
              <a:t>However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the simulations carried</a:t>
            </a:r>
            <a:r>
              <a:rPr lang="en-US" sz="2000" dirty="0" smtClean="0">
                <a:latin typeface="Times New Roman"/>
                <a:cs typeface="Times New Roman"/>
              </a:rPr>
              <a:t> out </a:t>
            </a:r>
            <a:r>
              <a:rPr lang="en-US" sz="2000" dirty="0">
                <a:latin typeface="Times New Roman"/>
                <a:cs typeface="Times New Roman"/>
              </a:rPr>
              <a:t>to support the proposal are of insufficient </a:t>
            </a:r>
            <a:r>
              <a:rPr lang="en-US" sz="2000" dirty="0" smtClean="0">
                <a:latin typeface="Times New Roman"/>
                <a:cs typeface="Times New Roman"/>
              </a:rPr>
              <a:t>detail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to judge its feasibility. In </a:t>
            </a:r>
            <a:r>
              <a:rPr lang="en-US" sz="2000" dirty="0" smtClean="0">
                <a:latin typeface="Times New Roman"/>
                <a:cs typeface="Times New Roman"/>
              </a:rPr>
              <a:t>particular the </a:t>
            </a:r>
            <a:r>
              <a:rPr lang="en-US" sz="2000" dirty="0">
                <a:latin typeface="Times New Roman"/>
                <a:cs typeface="Times New Roman"/>
              </a:rPr>
              <a:t>background estimation is based on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overly </a:t>
            </a:r>
            <a:r>
              <a:rPr lang="en-US" sz="2000" dirty="0">
                <a:latin typeface="Times New Roman"/>
                <a:cs typeface="Times New Roman"/>
              </a:rPr>
              <a:t>optimistic assumptions about </a:t>
            </a:r>
            <a:r>
              <a:rPr lang="en-US" sz="2000" dirty="0" err="1">
                <a:latin typeface="Times New Roman"/>
                <a:cs typeface="Times New Roman"/>
              </a:rPr>
              <a:t>pion</a:t>
            </a:r>
            <a:r>
              <a:rPr lang="en-US" sz="2000" dirty="0">
                <a:latin typeface="Times New Roman"/>
                <a:cs typeface="Times New Roman"/>
              </a:rPr>
              <a:t> and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cs typeface="Times New Roman"/>
              </a:rPr>
              <a:t>kaon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identification.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Progress: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Additional simulations with much higher statistics and more realistic PID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 background consideration have been conducted. The updated proposal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has been reviewed by a CLAS proposal committee (M. </a:t>
            </a:r>
            <a:r>
              <a:rPr lang="en-US" sz="2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Battaglieri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and F. </a:t>
            </a:r>
            <a:r>
              <a:rPr lang="en-US" sz="2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Sabatié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 and recommended for approval to run parallel in Run Group A. Subsequently, the CLAS collaboration has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endorsed the committee recommendation. </a:t>
            </a:r>
            <a:endParaRPr lang="en-US" sz="200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23054353"/>
              </p:ext>
            </p:extLst>
          </p:nvPr>
        </p:nvGraphicFramePr>
        <p:xfrm>
          <a:off x="102053" y="843187"/>
          <a:ext cx="9068239" cy="56642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9347"/>
                <a:gridCol w="2603500"/>
                <a:gridCol w="970280"/>
                <a:gridCol w="528903"/>
                <a:gridCol w="507417"/>
                <a:gridCol w="736600"/>
                <a:gridCol w="849531"/>
                <a:gridCol w="533400"/>
                <a:gridCol w="762000"/>
                <a:gridCol w="637261"/>
              </a:tblGrid>
              <a:tr h="255501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Proposal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Physics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Contact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Rating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Days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Group </a:t>
                      </a:r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baseline="0" dirty="0" smtClean="0">
                          <a:latin typeface="Arial Narrow"/>
                          <a:cs typeface="Arial Narrow"/>
                        </a:rPr>
                        <a:t>New equipment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Energy</a:t>
                      </a: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Run Group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Target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6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E12-06-108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Hard exclusive electro-production  of  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π</a:t>
                      </a:r>
                      <a:r>
                        <a:rPr lang="en-US" sz="900" b="0" i="0" baseline="3000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0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, </a:t>
                      </a:r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η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Stoler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B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80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139</a:t>
                      </a:r>
                    </a:p>
                    <a:p>
                      <a:pPr algn="ctr"/>
                      <a:endParaRPr lang="en-US" sz="900" b="0" i="0" dirty="0" smtClean="0">
                        <a:solidFill>
                          <a:srgbClr val="FF0000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FF0000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FF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rowSpan="8"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RICH (1 sector)</a:t>
                      </a:r>
                    </a:p>
                    <a:p>
                      <a:r>
                        <a:rPr lang="en-US" sz="1000" b="1" i="0" dirty="0" smtClean="0">
                          <a:latin typeface="+mn-lt"/>
                          <a:cs typeface="Arial Narrow"/>
                        </a:rPr>
                        <a:t>Forward tagger</a:t>
                      </a:r>
                      <a:endParaRPr lang="en-US" sz="1000" b="1" i="0" dirty="0">
                        <a:latin typeface="+mn-lt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11</a:t>
                      </a:r>
                    </a:p>
                    <a:p>
                      <a:pPr algn="ctr"/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1100" b="1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</a:t>
                      </a: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F.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en-US" sz="900" b="0" i="0" baseline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Sabatié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liquid</a:t>
                      </a:r>
                    </a:p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lang="en-US" sz="900" b="0" i="0" baseline="-25000" dirty="0" smtClean="0">
                          <a:latin typeface="Arial Narrow"/>
                          <a:cs typeface="Arial Narrow"/>
                        </a:rPr>
                        <a:t>2</a:t>
                      </a:r>
                      <a:endParaRPr lang="en-US" sz="900" b="0" i="0" baseline="-25000" dirty="0">
                        <a:latin typeface="Arial Narrow"/>
                        <a:cs typeface="Arial Narrow"/>
                      </a:endParaRPr>
                    </a:p>
                  </a:txBody>
                  <a:tcP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</a:tr>
              <a:tr h="237427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E12-06-112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Proton’s quark dynamics in SIDIS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pion production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Avakian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60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966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E12-06-119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Deeply Virtual Compton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Scattering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Sabatie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80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966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E12-09-003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Excitation of nucleon resonances at high Q</a:t>
                      </a:r>
                      <a:r>
                        <a:rPr lang="en-US" sz="900" b="0" i="0" baseline="3000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2</a:t>
                      </a:r>
                      <a:endParaRPr lang="en-US" sz="900" b="0" i="0" baseline="3000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Gothe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B+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40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966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E12-11-005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Hadron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spectroscopy with forward tagger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Battaglieri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A-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119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E12-12-001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Timelike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 Compton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Scatt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. &amp; J/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Lucida Grande"/>
                          <a:cs typeface="Arial Narrow"/>
                        </a:rPr>
                        <a:t>ψ production in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Lucida Grande"/>
                          <a:cs typeface="Arial Narrow"/>
                        </a:rPr>
                        <a:t>e+e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Lucida Grande"/>
                          <a:cs typeface="Arial Narrow"/>
                        </a:rPr>
                        <a:t>-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 pitchFamily="-65" charset="0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Nadel-Turonski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 pitchFamily="-65" charset="0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A-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120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900" b="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9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9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9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E12-12-007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Exclusive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φ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 meson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electroproduction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 with CLAS12</a:t>
                      </a: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Stoler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, Weiss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 pitchFamily="-65" charset="0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B+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60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 i="0" dirty="0" smtClean="0">
                        <a:solidFill>
                          <a:srgbClr val="0000FF"/>
                        </a:solidFill>
                        <a:latin typeface="+mn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+mn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+mn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 i="0" dirty="0">
                        <a:solidFill>
                          <a:schemeClr val="tx1"/>
                        </a:solidFill>
                        <a:latin typeface="+mn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baseline="-25000" dirty="0">
                        <a:latin typeface="+mn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 Narrow"/>
                        </a:rPr>
                        <a:t>PR12-12-008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-65" charset="0"/>
                          <a:cs typeface="Arial Narrow"/>
                        </a:rPr>
                        <a:t>Photoproduction of the very strangest baryon</a:t>
                      </a: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-65" charset="0"/>
                          <a:cs typeface="Arial Narrow"/>
                        </a:rPr>
                        <a:t>Guo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-65" charset="0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 Narrow"/>
                      </a:endParaRP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1" i="0" dirty="0" smtClean="0">
                        <a:solidFill>
                          <a:srgbClr val="FF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baseline="-2500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35697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E12-07-104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Neutron magnetic form factor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Gilfoyle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A-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30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90</a:t>
                      </a:r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Neutron detector</a:t>
                      </a:r>
                    </a:p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RICH (1 sector)</a:t>
                      </a:r>
                    </a:p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lang="en-US" sz="900" b="0" i="0" baseline="0" dirty="0" smtClean="0">
                          <a:latin typeface="Arial Narrow"/>
                          <a:cs typeface="Arial Narrow"/>
                        </a:rPr>
                        <a:t>orward tagger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11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1100" b="1" i="0" dirty="0" smtClean="0">
                          <a:solidFill>
                            <a:srgbClr val="000090"/>
                          </a:solidFill>
                          <a:latin typeface="Arial Narrow"/>
                          <a:cs typeface="Arial Narrow"/>
                        </a:rPr>
                        <a:t>B</a:t>
                      </a: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K. </a:t>
                      </a:r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Hafidi</a:t>
                      </a:r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liquid</a:t>
                      </a:r>
                    </a:p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lang="en-US" sz="900" b="0" i="0" baseline="-25000" dirty="0" smtClean="0">
                          <a:latin typeface="Arial Narrow"/>
                          <a:cs typeface="Arial Narrow"/>
                        </a:rPr>
                        <a:t>2</a:t>
                      </a:r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 target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PR12-11-109 (a)</a:t>
                      </a:r>
                    </a:p>
                  </a:txBody>
                  <a:tcPr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Dihadron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 DIS production</a:t>
                      </a:r>
                    </a:p>
                  </a:txBody>
                  <a:tcPr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 pitchFamily="-65" charset="0"/>
                          <a:cs typeface="Arial Narrow"/>
                        </a:rPr>
                        <a:t>Avakian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 pitchFamily="-65" charset="0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900" b="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235697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E12-09-007a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Study of partonic distributions in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SIDIS </a:t>
                      </a:r>
                      <a:r>
                        <a:rPr lang="en-US" sz="900" b="0" i="0" baseline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kaon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production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Hafidi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A-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56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235697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E12-09-008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Boer-</a:t>
                      </a:r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Mulders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asymmetry in K SIDIS </a:t>
                      </a:r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w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/ H and D targets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Contalbrigo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A-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TBA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235697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E12-11-003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DVCS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on neutron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target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Niccolai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90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-06-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109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Longitudinal Spin Structure of the Nucleon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Kuhn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80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170</a:t>
                      </a:r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Polarized target</a:t>
                      </a:r>
                    </a:p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RICH (1 sector)</a:t>
                      </a:r>
                    </a:p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Forward</a:t>
                      </a:r>
                      <a:r>
                        <a:rPr lang="en-US" sz="900" b="0" i="0" baseline="0" dirty="0" smtClean="0">
                          <a:latin typeface="Arial Narrow"/>
                          <a:cs typeface="Arial Narrow"/>
                        </a:rPr>
                        <a:t> tagger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11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1100" b="1" i="0" dirty="0" smtClean="0">
                          <a:solidFill>
                            <a:srgbClr val="000090"/>
                          </a:solidFill>
                          <a:latin typeface="Arial Narrow"/>
                          <a:cs typeface="Arial Narrow"/>
                        </a:rPr>
                        <a:t>C</a:t>
                      </a:r>
                    </a:p>
                    <a:p>
                      <a:pPr algn="ctr"/>
                      <a:endParaRPr lang="en-US" sz="900" b="0" i="0" dirty="0" smtClean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S. Kuhn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NH</a:t>
                      </a:r>
                      <a:r>
                        <a:rPr lang="en-US" sz="900" b="0" i="0" baseline="-25000" dirty="0" smtClean="0">
                          <a:latin typeface="Arial Narrow"/>
                          <a:cs typeface="Arial Narrow"/>
                        </a:rPr>
                        <a:t>3</a:t>
                      </a:r>
                    </a:p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ND</a:t>
                      </a:r>
                      <a:r>
                        <a:rPr lang="en-US" sz="900" b="0" i="0" baseline="-25000" dirty="0" smtClean="0">
                          <a:latin typeface="Arial Narrow"/>
                          <a:cs typeface="Arial Narrow"/>
                        </a:rPr>
                        <a:t>3</a:t>
                      </a:r>
                      <a:endParaRPr lang="en-US" sz="900" b="0" i="0" baseline="-2500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E12-06- 119(b)</a:t>
                      </a:r>
                    </a:p>
                  </a:txBody>
                  <a:tcPr horzOverflow="overflow"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DVCS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on longitudinally polarized proton target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Sabatie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120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/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/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-07-107</a:t>
                      </a:r>
                    </a:p>
                  </a:txBody>
                  <a:tcPr horzOverflow="overflow"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Spin-Orbit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Correl. with Longitudinally polarized target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Avakian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A-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103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/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/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b="0" dirty="0"/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PR12-11-109 (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b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)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Dihadron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studies on long. polarized target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Avakian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800" b="1" i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800" b="1" i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800" b="1" i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b="1" i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E12-09-007(b)</a:t>
                      </a:r>
                    </a:p>
                  </a:txBody>
                  <a:tcPr horzOverflow="overflow"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Study of partonic distributions using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SIDIS K  production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Hafidi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A-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110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E12-09-009</a:t>
                      </a:r>
                    </a:p>
                  </a:txBody>
                  <a:tcPr horzOverflow="overflow"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Spin-Orbit correlations in K production </a:t>
                      </a:r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w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/ pol. targets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Avakian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B+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103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A71"/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E12-06-106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Color transparency</a:t>
                      </a:r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in exclusive vector meson production  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Hafidi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B+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60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60</a:t>
                      </a:r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11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 smtClean="0">
                          <a:solidFill>
                            <a:srgbClr val="000090"/>
                          </a:solidFill>
                          <a:latin typeface="Arial Narrow"/>
                          <a:cs typeface="Arial Narrow"/>
                        </a:rPr>
                        <a:t>D</a:t>
                      </a:r>
                      <a:endParaRPr lang="en-US" sz="1100" b="1" i="0" dirty="0">
                        <a:solidFill>
                          <a:srgbClr val="00009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Nuclear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E12-06-117</a:t>
                      </a:r>
                    </a:p>
                  </a:txBody>
                  <a:tcPr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Quark propagation and </a:t>
                      </a:r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hadron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formation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Brooks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A-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60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60</a:t>
                      </a:r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11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 smtClean="0">
                          <a:solidFill>
                            <a:srgbClr val="000090"/>
                          </a:solidFill>
                          <a:latin typeface="Arial Narrow"/>
                          <a:cs typeface="Arial Narrow"/>
                        </a:rPr>
                        <a:t>E</a:t>
                      </a:r>
                      <a:endParaRPr lang="en-US" sz="1100" b="1" i="0" dirty="0">
                        <a:solidFill>
                          <a:srgbClr val="00009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Nuclear 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E12-10-102</a:t>
                      </a:r>
                    </a:p>
                  </a:txBody>
                  <a:tcPr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baseline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Free  Neutron structure at   large </a:t>
                      </a:r>
                      <a:r>
                        <a:rPr lang="en-US" sz="900" b="0" i="0" baseline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x</a:t>
                      </a:r>
                      <a:endParaRPr lang="en-US" sz="900" b="0" i="0" baseline="-2500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err="1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Bueltman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A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40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40</a:t>
                      </a:r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Radial</a:t>
                      </a:r>
                      <a:r>
                        <a:rPr lang="en-US" sz="900" b="0" i="0" baseline="0" dirty="0" smtClean="0">
                          <a:latin typeface="Arial Narrow"/>
                          <a:cs typeface="Arial Narrow"/>
                        </a:rPr>
                        <a:t> TPC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11</a:t>
                      </a:r>
                      <a:endParaRPr lang="en-US" sz="900" b="0" i="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 smtClean="0">
                          <a:solidFill>
                            <a:srgbClr val="000090"/>
                          </a:solidFill>
                          <a:latin typeface="Arial Narrow"/>
                          <a:cs typeface="Arial Narrow"/>
                        </a:rPr>
                        <a:t>F</a:t>
                      </a:r>
                      <a:endParaRPr lang="en-US" sz="1100" b="1" i="0" dirty="0">
                        <a:solidFill>
                          <a:srgbClr val="00009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latin typeface="Arial Narrow"/>
                          <a:cs typeface="Arial Narrow"/>
                        </a:rPr>
                        <a:t>Gas D</a:t>
                      </a:r>
                      <a:r>
                        <a:rPr lang="en-US" sz="900" b="0" i="0" baseline="-25000" dirty="0" smtClean="0">
                          <a:latin typeface="Arial Narrow"/>
                          <a:cs typeface="Arial Narrow"/>
                        </a:rPr>
                        <a:t>2</a:t>
                      </a:r>
                      <a:endParaRPr lang="en-US" sz="900" b="0" i="0" baseline="-2500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TOTAL run time               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900" b="1" dirty="0"/>
                    </a:p>
                  </a:txBody>
                  <a:tcPr horzOverflow="overflow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1411</a:t>
                      </a:r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559</a:t>
                      </a:r>
                      <a:endParaRPr lang="en-US" sz="900" b="0" i="0" dirty="0" smtClean="0">
                        <a:solidFill>
                          <a:srgbClr val="FF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994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000090"/>
                </a:solidFill>
                <a:latin typeface="Calibri"/>
              </a:rPr>
              <a:t>Hall B CLAS12 experiments – run groups</a:t>
            </a:r>
            <a:r>
              <a:rPr lang="en-US" sz="2800" b="1" dirty="0" smtClean="0">
                <a:solidFill>
                  <a:srgbClr val="000090"/>
                </a:solidFill>
                <a:latin typeface="Calibri"/>
              </a:rPr>
              <a:t> </a:t>
            </a:r>
            <a:endParaRPr lang="en-US" sz="2800" b="1" dirty="0">
              <a:solidFill>
                <a:srgbClr val="000090"/>
              </a:solidFill>
              <a:latin typeface="Calibri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1477-3E4D-CA4D-97AF-DB56DAAF781B}" type="datetime1">
              <a:rPr lang="en-US" smtClean="0"/>
              <a:pPr/>
              <a:t>6/17/13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1EDE-50F2-FD49-B156-DFB8E5BC943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1066800"/>
            <a:ext cx="9067800" cy="1905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128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82476173"/>
              </p:ext>
            </p:extLst>
          </p:nvPr>
        </p:nvGraphicFramePr>
        <p:xfrm>
          <a:off x="102053" y="1163887"/>
          <a:ext cx="8932448" cy="2430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7762"/>
                <a:gridCol w="2595085"/>
                <a:gridCol w="819249"/>
                <a:gridCol w="528903"/>
                <a:gridCol w="462814"/>
                <a:gridCol w="563934"/>
                <a:gridCol w="990600"/>
                <a:gridCol w="116840"/>
                <a:gridCol w="508000"/>
                <a:gridCol w="533400"/>
                <a:gridCol w="865861"/>
              </a:tblGrid>
              <a:tr h="235697">
                <a:tc>
                  <a:txBody>
                    <a:bodyPr/>
                    <a:lstStyle/>
                    <a:p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Proposal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Physics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Contact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Rating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Days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Group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Equipment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Energy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Group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Target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 Narrow"/>
                        </a:rPr>
                        <a:t>C12-11-111</a:t>
                      </a: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SIDIS on transverse polarized target 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err="1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Contalbrigo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A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110</a:t>
                      </a:r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b="0" i="0" dirty="0" smtClean="0">
                        <a:solidFill>
                          <a:srgbClr val="0000FF"/>
                        </a:solidFill>
                        <a:latin typeface="+mj-lt"/>
                        <a:cs typeface="Arial Narrow"/>
                      </a:endParaRPr>
                    </a:p>
                    <a:p>
                      <a:pPr algn="ctr"/>
                      <a:endParaRPr lang="en-US" sz="1000" b="0" i="0" dirty="0" smtClean="0">
                        <a:solidFill>
                          <a:srgbClr val="0000FF"/>
                        </a:solidFill>
                        <a:latin typeface="+mj-lt"/>
                        <a:cs typeface="Arial Narrow"/>
                      </a:endParaRPr>
                    </a:p>
                    <a:p>
                      <a:pPr algn="ctr"/>
                      <a:r>
                        <a:rPr lang="en-US" sz="1000" b="0" i="0" dirty="0" smtClean="0">
                          <a:solidFill>
                            <a:srgbClr val="0000FF"/>
                          </a:solidFill>
                          <a:latin typeface="+mj-lt"/>
                          <a:cs typeface="Arial Narrow"/>
                        </a:rPr>
                        <a:t>110</a:t>
                      </a:r>
                      <a:endParaRPr lang="en-US" sz="1000" b="0" i="0" dirty="0">
                        <a:solidFill>
                          <a:srgbClr val="0000FF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1000" b="0" i="0" dirty="0" smtClean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  <a:p>
                      <a:endParaRPr lang="en-US" sz="1000" b="0" i="0" dirty="0" smtClean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  <a:p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Transverse</a:t>
                      </a:r>
                      <a:r>
                        <a:rPr lang="en-US" sz="1000" b="0" i="0" baseline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 </a:t>
                      </a:r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target</a:t>
                      </a:r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endParaRPr lang="en-US" sz="1000" b="0" i="0" dirty="0" smtClean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  <a:p>
                      <a:endParaRPr lang="en-US" sz="1000" b="0" i="0" dirty="0" smtClean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  <a:p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11</a:t>
                      </a:r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b="0" i="0" u="sng" dirty="0" smtClean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endParaRPr lang="en-US" sz="1100" b="0" i="0" u="sng" dirty="0" smtClean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  <a:p>
                      <a:pPr algn="ctr"/>
                      <a:r>
                        <a:rPr lang="en-US" sz="1100" b="1" i="0" u="sng" dirty="0" smtClean="0">
                          <a:solidFill>
                            <a:srgbClr val="000000"/>
                          </a:solidFill>
                          <a:latin typeface="Arial Narrow"/>
                          <a:cs typeface="Arial Narrow"/>
                        </a:rPr>
                        <a:t>G</a:t>
                      </a:r>
                      <a:endParaRPr lang="en-US" sz="1100" b="1" i="0" u="sng" dirty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b="0" i="0" dirty="0" smtClean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  <a:p>
                      <a:pPr algn="ctr"/>
                      <a:endParaRPr lang="en-US" sz="1000" b="0" i="0" dirty="0" smtClean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  <a:p>
                      <a:pPr algn="ctr"/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HD</a:t>
                      </a:r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35697">
                <a:tc>
                  <a:txBody>
                    <a:bodyPr/>
                    <a:lstStyle/>
                    <a:p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C12-12-009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err="1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Transversity</a:t>
                      </a:r>
                      <a:r>
                        <a:rPr lang="en-US" sz="1000" b="0" i="0" baseline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 </a:t>
                      </a:r>
                      <a:r>
                        <a:rPr lang="en-US" sz="1000" b="0" i="0" baseline="0" dirty="0" err="1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w</a:t>
                      </a:r>
                      <a:r>
                        <a:rPr lang="en-US" sz="1000" b="0" i="0" baseline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/ </a:t>
                      </a:r>
                      <a:r>
                        <a:rPr lang="en-US" sz="1000" b="0" i="0" baseline="0" dirty="0" err="1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di</a:t>
                      </a:r>
                      <a:r>
                        <a:rPr lang="en-US" sz="1000" b="0" i="0" baseline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-hadron on </a:t>
                      </a:r>
                      <a:r>
                        <a:rPr lang="en-US" sz="1000" b="0" i="0" baseline="0" dirty="0" err="1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transvere</a:t>
                      </a:r>
                      <a:r>
                        <a:rPr lang="en-US" sz="1000" b="0" i="0" baseline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 target 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err="1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Avakian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A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110</a:t>
                      </a:r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46256">
                <a:tc>
                  <a:txBody>
                    <a:bodyPr/>
                    <a:lstStyle/>
                    <a:p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C12-12-010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DVCS with transverse polarized target in CLAS12 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err="1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Elouadrhriri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A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110</a:t>
                      </a:r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2096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 Narrow"/>
                        </a:rPr>
                        <a:t>All transverse target proposals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330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0000FF"/>
                          </a:solidFill>
                          <a:latin typeface="+mj-lt"/>
                          <a:cs typeface="Arial Narrow"/>
                        </a:rPr>
                        <a:t>110</a:t>
                      </a:r>
                      <a:endParaRPr lang="en-US" sz="1000" b="0" i="0" dirty="0">
                        <a:solidFill>
                          <a:srgbClr val="0000FF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US" sz="1100" b="0" i="0" u="sng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i="0" dirty="0">
                        <a:solidFill>
                          <a:srgbClr val="000000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1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 Narrow"/>
                        </a:rPr>
                        <a:t>C12-11-006</a:t>
                      </a:r>
                    </a:p>
                  </a:txBody>
                  <a:tcPr horzOverflow="overflow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Heavy Photon Search at Jefferson Lab (HPS)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 err="1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Jaros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A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chemeClr val="tx1"/>
                          </a:solidFill>
                          <a:latin typeface="+mj-lt"/>
                          <a:cs typeface="Arial Narrow"/>
                        </a:rPr>
                        <a:t>180</a:t>
                      </a:r>
                      <a:endParaRPr lang="en-US" sz="1000" b="0" i="0" dirty="0">
                        <a:solidFill>
                          <a:schemeClr val="tx1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0000FF"/>
                          </a:solidFill>
                          <a:latin typeface="+mj-lt"/>
                          <a:cs typeface="Arial Narrow"/>
                        </a:rPr>
                        <a:t>180</a:t>
                      </a:r>
                      <a:endParaRPr lang="en-US" sz="1000" b="0" i="0" dirty="0">
                        <a:solidFill>
                          <a:srgbClr val="0000FF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i="0" baseline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New setup in alcove </a:t>
                      </a:r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latin typeface="+mj-lt"/>
                          <a:cs typeface="Arial Narrow"/>
                        </a:rPr>
                        <a:t>2.2, 6.6</a:t>
                      </a:r>
                      <a:endParaRPr lang="en-US" sz="1000" b="0" i="0" dirty="0">
                        <a:solidFill>
                          <a:srgbClr val="000000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 smtClean="0">
                          <a:latin typeface="Arial Narrow"/>
                          <a:cs typeface="Arial Narrow"/>
                        </a:rPr>
                        <a:t>H</a:t>
                      </a:r>
                      <a:endParaRPr lang="en-US" sz="1100" b="1" u="sng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+mj-lt"/>
                          <a:cs typeface="Arial Narrow"/>
                        </a:rPr>
                        <a:t>Nuclear</a:t>
                      </a:r>
                      <a:endParaRPr lang="en-US" sz="1000" b="0" dirty="0"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2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 Narrow"/>
                        </a:rPr>
                        <a:t>E12-11-106</a:t>
                      </a:r>
                    </a:p>
                  </a:txBody>
                  <a:tcPr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latin typeface="+mj-lt"/>
                          <a:cs typeface="Arial Narrow"/>
                        </a:rPr>
                        <a:t>High Precision Measurement of the Proton Charge Radius</a:t>
                      </a:r>
                      <a:endParaRPr lang="en-US" sz="1000" b="0" dirty="0"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latin typeface="+mj-lt"/>
                          <a:cs typeface="Arial Narrow"/>
                        </a:rPr>
                        <a:t>Gasparian</a:t>
                      </a:r>
                      <a:endParaRPr lang="en-US" sz="1000" b="0" dirty="0"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+mj-lt"/>
                          <a:cs typeface="Arial Narrow"/>
                        </a:rPr>
                        <a:t>A</a:t>
                      </a:r>
                      <a:endParaRPr lang="en-US" sz="1000" b="0" dirty="0"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+mj-lt"/>
                          <a:cs typeface="Arial Narrow"/>
                        </a:rPr>
                        <a:t>15</a:t>
                      </a:r>
                      <a:endParaRPr lang="en-US" sz="1000" b="0" dirty="0"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00FF"/>
                          </a:solidFill>
                          <a:latin typeface="+mj-lt"/>
                          <a:cs typeface="Arial Narrow"/>
                        </a:rPr>
                        <a:t>15</a:t>
                      </a:r>
                      <a:endParaRPr lang="en-US" sz="1000" b="0" dirty="0">
                        <a:solidFill>
                          <a:srgbClr val="0000FF"/>
                        </a:solidFill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dirty="0" err="1" smtClean="0">
                          <a:latin typeface="+mj-lt"/>
                          <a:cs typeface="Arial Narrow"/>
                        </a:rPr>
                        <a:t>Primex</a:t>
                      </a:r>
                      <a:r>
                        <a:rPr lang="en-US" sz="1000" b="0" baseline="0" dirty="0" smtClean="0">
                          <a:latin typeface="+mj-lt"/>
                          <a:cs typeface="Arial Narrow"/>
                        </a:rPr>
                        <a:t> </a:t>
                      </a:r>
                      <a:endParaRPr lang="en-US" sz="1000" b="0" dirty="0"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+mj-lt"/>
                          <a:cs typeface="Arial Narrow"/>
                        </a:rPr>
                        <a:t>1.1,</a:t>
                      </a:r>
                      <a:r>
                        <a:rPr lang="en-US" sz="1000" b="0" baseline="0" dirty="0" smtClean="0">
                          <a:latin typeface="+mj-lt"/>
                          <a:cs typeface="Arial Narrow"/>
                        </a:rPr>
                        <a:t> 2.2</a:t>
                      </a:r>
                      <a:endParaRPr lang="en-US" sz="1000" b="0" dirty="0"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u="sng" dirty="0" smtClean="0">
                          <a:latin typeface="Arial Narrow"/>
                          <a:cs typeface="Arial Narrow"/>
                        </a:rPr>
                        <a:t>I</a:t>
                      </a:r>
                      <a:endParaRPr lang="en-US" sz="1100" b="1" u="sng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baseline="0" dirty="0" smtClean="0">
                          <a:latin typeface="+mj-lt"/>
                          <a:cs typeface="Arial Narrow"/>
                        </a:rPr>
                        <a:t>H2 gas</a:t>
                      </a:r>
                      <a:endParaRPr lang="en-US" sz="1000" b="0" dirty="0">
                        <a:latin typeface="+mj-lt"/>
                        <a:cs typeface="Arial Narrow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042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/>
                          <a:cs typeface="Arial Narrow"/>
                        </a:rPr>
                        <a:t>TOTAL PAC39 beam time  request             </a:t>
                      </a:r>
                      <a:endParaRPr lang="en-US" sz="1050" b="1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900" b="1" dirty="0"/>
                    </a:p>
                  </a:txBody>
                  <a:tcPr horzOverflow="overflow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1" i="0" dirty="0" smtClean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 525</a:t>
                      </a:r>
                      <a:endParaRPr lang="en-US" sz="1050" b="1" i="0" dirty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i="0" dirty="0" smtClean="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</a:rPr>
                        <a:t>305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50" b="1" i="0" dirty="0">
                        <a:solidFill>
                          <a:srgbClr val="0000FF"/>
                        </a:solidFill>
                        <a:latin typeface="Arial Narrow"/>
                        <a:cs typeface="Arial Narrow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76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000090"/>
                </a:solidFill>
                <a:latin typeface="Calibri"/>
              </a:rPr>
              <a:t> C1 approved proposals &amp; non-CLAS12 </a:t>
            </a:r>
            <a:r>
              <a:rPr lang="en-US" sz="2800" b="1" dirty="0" smtClean="0">
                <a:solidFill>
                  <a:srgbClr val="000090"/>
                </a:solidFill>
                <a:latin typeface="Calibri"/>
              </a:rPr>
              <a:t> </a:t>
            </a:r>
            <a:endParaRPr lang="en-US" sz="2800" b="1" dirty="0">
              <a:solidFill>
                <a:srgbClr val="000090"/>
              </a:solidFill>
              <a:latin typeface="Calibri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6425-63E9-E14E-9832-85531662917D}" type="datetime1">
              <a:rPr lang="en-US" smtClean="0"/>
              <a:pPr/>
              <a:t>6/17/13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1EDE-50F2-FD49-B156-DFB8E5BC943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3000" y="4646473"/>
            <a:ext cx="701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90"/>
                </a:solidFill>
                <a:latin typeface="+mn-lt"/>
              </a:rPr>
              <a:t>1) </a:t>
            </a:r>
            <a:r>
              <a:rPr lang="en-US" dirty="0" smtClean="0">
                <a:solidFill>
                  <a:srgbClr val="000090"/>
                </a:solidFill>
                <a:latin typeface="+mn-lt"/>
              </a:rPr>
              <a:t>HPS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 experiment requires beam energies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 up to 6 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GeV and equipment that is not part of the 12 GeV upgrade project. </a:t>
            </a:r>
          </a:p>
          <a:p>
            <a:endParaRPr lang="en-US" b="0" dirty="0" smtClean="0">
              <a:solidFill>
                <a:srgbClr val="000090"/>
              </a:solidFill>
              <a:latin typeface="+mn-lt"/>
            </a:endParaRPr>
          </a:p>
          <a:p>
            <a:r>
              <a:rPr lang="en-US" b="0" dirty="0" smtClean="0">
                <a:solidFill>
                  <a:srgbClr val="000090"/>
                </a:solidFill>
                <a:latin typeface="+mn-lt"/>
              </a:rPr>
              <a:t>2) </a:t>
            </a:r>
            <a:r>
              <a:rPr lang="en-US" dirty="0" smtClean="0">
                <a:solidFill>
                  <a:srgbClr val="000090"/>
                </a:solidFill>
                <a:latin typeface="+mn-lt"/>
              </a:rPr>
              <a:t>PCR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 experiment needs 1.1 and 2.2 GeV beam energy and does not require CLAS12.   </a:t>
            </a:r>
            <a:endParaRPr lang="en-US" b="0" dirty="0">
              <a:solidFill>
                <a:srgbClr val="00009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773269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rgbClr val="000090"/>
                </a:solidFill>
                <a:latin typeface="+mn-lt"/>
              </a:rPr>
              <a:t>One of the approved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 experiments (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PCR) and one C1 conditionally approved experiment (HPS) do not require upgrade equipment. They could run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000090"/>
                </a:solidFill>
              </a:rPr>
              <a:t>prior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 to the </a:t>
            </a:r>
            <a:r>
              <a:rPr lang="en-US" b="0" dirty="0" smtClean="0">
                <a:solidFill>
                  <a:srgbClr val="000090"/>
                </a:solidFill>
                <a:latin typeface="+mn-lt"/>
              </a:rPr>
              <a:t>completion of CLAS12 in Hall B.</a:t>
            </a:r>
            <a:endParaRPr lang="en-US" b="0" dirty="0">
              <a:solidFill>
                <a:srgbClr val="000090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128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</a:rPr>
              <a:t>Additional Slides</a:t>
            </a:r>
            <a:endParaRPr lang="en-US" sz="4000" dirty="0">
              <a:solidFill>
                <a:srgbClr val="00009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06/17/2013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PAC40, Jefferson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3B2B-E3F7-4DEF-9487-065465FB22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3943</TotalTime>
  <Words>1460</Words>
  <Application>Microsoft Macintosh PowerPoint</Application>
  <PresentationFormat>On-screen Show (4:3)</PresentationFormat>
  <Paragraphs>410</Paragraphs>
  <Slides>11</Slides>
  <Notes>4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Update of Proposal PR-12-12-008 for parallel running with CLAS12 experiment Run Group A    Photoproduction of the Very Strangest Baryons on a Proton Target in CLAS12</vt:lpstr>
      <vt:lpstr>The Status of Excited (PDG12) W/X Baryons  (half a century later)</vt:lpstr>
      <vt:lpstr>             PR12-12-008: Motivation</vt:lpstr>
      <vt:lpstr>Expected Results</vt:lpstr>
      <vt:lpstr>Beam Time &amp; Expected Particle Rate</vt:lpstr>
      <vt:lpstr>PAC39 recommendation and issues</vt:lpstr>
      <vt:lpstr>Slide 7</vt:lpstr>
      <vt:lpstr>Slide 8</vt:lpstr>
      <vt:lpstr>Additional Slides</vt:lpstr>
      <vt:lpstr>Expected Results (2)</vt:lpstr>
      <vt:lpstr>Slide 11</vt:lpstr>
    </vt:vector>
  </TitlesOfParts>
  <Company>FIU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Status of Excited (PDG12) W/X Baryons  (half a century later)</dc:title>
  <dc:creator>Lei Guo</dc:creator>
  <cp:lastModifiedBy>Volker Burkert</cp:lastModifiedBy>
  <cp:revision>18</cp:revision>
  <cp:lastPrinted>2013-06-16T18:59:52Z</cp:lastPrinted>
  <dcterms:created xsi:type="dcterms:W3CDTF">2013-06-17T12:12:45Z</dcterms:created>
  <dcterms:modified xsi:type="dcterms:W3CDTF">2013-06-17T15:04:47Z</dcterms:modified>
</cp:coreProperties>
</file>