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  <p:sldMasterId id="2147483750" r:id="rId2"/>
  </p:sldMasterIdLst>
  <p:notesMasterIdLst>
    <p:notesMasterId r:id="rId27"/>
  </p:notesMasterIdLst>
  <p:sldIdLst>
    <p:sldId id="378" r:id="rId3"/>
    <p:sldId id="443" r:id="rId4"/>
    <p:sldId id="459" r:id="rId5"/>
    <p:sldId id="454" r:id="rId6"/>
    <p:sldId id="426" r:id="rId7"/>
    <p:sldId id="431" r:id="rId8"/>
    <p:sldId id="445" r:id="rId9"/>
    <p:sldId id="425" r:id="rId10"/>
    <p:sldId id="428" r:id="rId11"/>
    <p:sldId id="427" r:id="rId12"/>
    <p:sldId id="460" r:id="rId13"/>
    <p:sldId id="446" r:id="rId14"/>
    <p:sldId id="464" r:id="rId15"/>
    <p:sldId id="439" r:id="rId16"/>
    <p:sldId id="463" r:id="rId17"/>
    <p:sldId id="447" r:id="rId18"/>
    <p:sldId id="429" r:id="rId19"/>
    <p:sldId id="455" r:id="rId20"/>
    <p:sldId id="462" r:id="rId21"/>
    <p:sldId id="448" r:id="rId22"/>
    <p:sldId id="456" r:id="rId23"/>
    <p:sldId id="457" r:id="rId24"/>
    <p:sldId id="458" r:id="rId25"/>
    <p:sldId id="422" r:id="rId26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6600"/>
    <a:srgbClr val="FFFF66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8818" autoAdjust="0"/>
  </p:normalViewPr>
  <p:slideViewPr>
    <p:cSldViewPr snapToGrid="0" snapToObjects="1">
      <p:cViewPr varScale="1">
        <p:scale>
          <a:sx n="78" d="100"/>
          <a:sy n="7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EB0DE91F-2BF0-4C4D-9FCE-E7E531C321AA}" type="datetimeFigureOut">
              <a:rPr lang="en-US" smtClean="0"/>
              <a:pPr/>
              <a:t>6/17/2013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7C8661E-A719-45A4-96A6-17EAF87C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5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20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CF84B9-E703-4B3C-B3D2-144BE2F8D3A7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/>
              <a:t>21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8500"/>
            <a:ext cx="4594225" cy="3446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C30D-BFC1-3149-91B3-74EF10DEAD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6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8500"/>
            <a:ext cx="4560888" cy="3422650"/>
          </a:xfrm>
          <a:noFill/>
          <a:ln/>
        </p:spPr>
      </p:sp>
      <p:sp>
        <p:nvSpPr>
          <p:cNvPr id="7168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C30D-BFC1-3149-91B3-74EF10DEADC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61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5111" y="8757932"/>
            <a:ext cx="3010219" cy="460696"/>
          </a:xfrm>
          <a:prstGeom prst="rect">
            <a:avLst/>
          </a:prstGeom>
        </p:spPr>
        <p:txBody>
          <a:bodyPr lIns="90509" tIns="45254" rIns="90509" bIns="45254"/>
          <a:lstStyle/>
          <a:p>
            <a:fld id="{48FB24F2-74F6-4D0F-928B-7797E557AF2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Hall C:</a:t>
            </a:r>
            <a:r>
              <a:rPr lang="en-US" baseline="0" dirty="0" smtClean="0"/>
              <a:t> Established capability for L/T separation for (</a:t>
            </a:r>
            <a:r>
              <a:rPr lang="en-US" baseline="0" dirty="0" err="1" smtClean="0"/>
              <a:t>e,e</a:t>
            </a:r>
            <a:r>
              <a:rPr lang="en-US" baseline="0" dirty="0" smtClean="0"/>
              <a:t>’) and (</a:t>
            </a:r>
            <a:r>
              <a:rPr lang="en-US" baseline="0" dirty="0" err="1" smtClean="0"/>
              <a:t>e,e’X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Requires SHMS superstructure, now under construction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0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2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6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0813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3213"/>
            <a:ext cx="77708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6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53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7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4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6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3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5C3ACB1-9D5B-4C50-8733-64C120A39E65}" type="slidenum">
              <a:rPr lang="en-US" sz="1600" i="0" smtClean="0">
                <a:solidFill>
                  <a:schemeClr val="bg1"/>
                </a:solidFill>
                <a:latin typeface="Arial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Thomas Jefferson National Accelerator Facility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Picture 12" descr="JSA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New JLab Logo wo word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2813050" y="6643688"/>
            <a:ext cx="3435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000000"/>
                </a:solidFill>
                <a:latin typeface="Times New Roman" pitchFamily="18" charset="0"/>
              </a:rPr>
              <a:t> R.. </a:t>
            </a:r>
            <a:r>
              <a:rPr lang="en-US" sz="800" i="1" dirty="0" err="1">
                <a:solidFill>
                  <a:srgbClr val="000000"/>
                </a:solidFill>
                <a:latin typeface="Times New Roman" pitchFamily="18" charset="0"/>
              </a:rPr>
              <a:t>McKeown</a:t>
            </a:r>
            <a:r>
              <a:rPr lang="en-US" sz="800" i="1" dirty="0">
                <a:solidFill>
                  <a:srgbClr val="000000"/>
                </a:solidFill>
                <a:latin typeface="Times New Roman" pitchFamily="18" charset="0"/>
              </a:rPr>
              <a:t>                          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Page </a:t>
            </a:r>
            <a:fld id="{3BF0C78C-53C2-4EC5-B0B1-6F46FDE5308E}" type="slidenum">
              <a:rPr lang="en-US" sz="1000" i="1">
                <a:solidFill>
                  <a:srgbClr val="000000"/>
                </a:solidFill>
                <a:latin typeface="Times New Roman" pitchFamily="18" charset="0"/>
              </a:rPr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15" descr="final_do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sl.cua.edu/cua_phy/index.php/File:Assembly02.jpg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old.jlab.org/exp_prog/PACpage/PAC40/secure/Additional%20Information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" y="614172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PAC40 Meeting</a:t>
            </a:r>
          </a:p>
          <a:p>
            <a:pPr defTabSz="914400"/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June 17, 2013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19" y="747091"/>
            <a:ext cx="780157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strike="sngStrik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strike="sngStrik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6 </a:t>
            </a:r>
            <a:r>
              <a:rPr lang="en-US" sz="3600" b="1" strike="sngStrik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GeV</a:t>
            </a:r>
            <a:r>
              <a:rPr lang="en-US" sz="3600" b="1" strike="sngStrik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Program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 </a:t>
            </a:r>
            <a:r>
              <a:rPr lang="en-US" sz="36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GeV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Program and Preparations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Status of the Halls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Early Hall Running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12-GeV Ancillary Apparatus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4-Hall running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160020" y="54715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Rolf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Ent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5380721" y="2603261"/>
            <a:ext cx="3530633" cy="3188898"/>
            <a:chOff x="4852927" y="2543885"/>
            <a:chExt cx="3749678" cy="3386741"/>
          </a:xfrm>
        </p:grpSpPr>
        <p:grpSp>
          <p:nvGrpSpPr>
            <p:cNvPr id="11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2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6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1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2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7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7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0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7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29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4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5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3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6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5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ounded Rectangle 16"/>
          <p:cNvSpPr>
            <a:spLocks noChangeArrowheads="1"/>
          </p:cNvSpPr>
          <p:nvPr/>
        </p:nvSpPr>
        <p:spPr bwMode="auto">
          <a:xfrm>
            <a:off x="5669280" y="5594685"/>
            <a:ext cx="162258" cy="36384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72587" tIns="36294" rIns="72587" bIns="36294">
            <a:spAutoFit/>
          </a:bodyPr>
          <a:lstStyle/>
          <a:p>
            <a:endParaRPr lang="en-US"/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4145280" y="4059406"/>
            <a:ext cx="147320" cy="42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587" tIns="36294" rIns="72587" bIns="36294">
            <a:spAutoFit/>
          </a:bodyPr>
          <a:lstStyle/>
          <a:p>
            <a:pPr algn="ctr"/>
            <a:endParaRPr lang="en-US" sz="2300" dirty="0"/>
          </a:p>
        </p:txBody>
      </p:sp>
      <p:sp>
        <p:nvSpPr>
          <p:cNvPr id="56324" name="TextBox 9"/>
          <p:cNvSpPr txBox="1">
            <a:spLocks noChangeArrowheads="1"/>
          </p:cNvSpPr>
          <p:nvPr/>
        </p:nvSpPr>
        <p:spPr bwMode="auto">
          <a:xfrm>
            <a:off x="243840" y="819217"/>
            <a:ext cx="8697798" cy="5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587" tIns="36294" rIns="72587" bIns="36294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33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SoLID</a:t>
            </a:r>
            <a:r>
              <a:rPr lang="en-US" dirty="0" smtClean="0">
                <a:solidFill>
                  <a:srgbClr val="000033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 acceptance, capable of handling high luminosity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(up to~10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39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baffle, up to ~10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without baffle)</a:t>
            </a: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Five Experiments Approved: 1 PVDIS,  3 SIDIS,  1 J/Psi</a:t>
            </a:r>
          </a:p>
          <a:p>
            <a:pPr marL="0"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Two LOIs this PAC</a:t>
            </a:r>
          </a:p>
          <a:p>
            <a:pPr marL="0" lvl="1"/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Rough cost estimate performed by Division and compared to Collaboration</a:t>
            </a: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Magnet: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Progress/work </a:t>
            </a:r>
            <a:r>
              <a:rPr lang="en-US" dirty="0">
                <a:latin typeface="Arial" pitchFamily="34" charset="0"/>
                <a:cs typeface="Arial" pitchFamily="34" charset="0"/>
              </a:rPr>
              <a:t>done on fit CLEO magnet to Hall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	Engineering study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BaBar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magnet option and comparison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Position paper imminent on CLEO magnet choice</a:t>
            </a:r>
          </a:p>
          <a:p>
            <a:pPr lvl="1">
              <a:defRPr/>
            </a:pPr>
            <a:r>
              <a:rPr lang="en-US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		including requirements to move magnet from CESR to </a:t>
            </a:r>
            <a:r>
              <a:rPr lang="en-US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JLab</a:t>
            </a:r>
            <a:endParaRPr lang="en-US" dirty="0">
              <a:solidFill>
                <a:srgbClr val="000033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  <a:sym typeface="Wingdings" pitchFamily="2" charset="2"/>
              </a:rPr>
              <a:t>Simulations: </a:t>
            </a:r>
            <a: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  <a:sym typeface="Wingdings" pitchFamily="2" charset="2"/>
              </a:rPr>
              <a:t>detector  and baffle design, background, tracking </a:t>
            </a:r>
          </a:p>
          <a:p>
            <a:pPr>
              <a:defRPr/>
            </a:pPr>
            <a:endParaRPr lang="en-US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  <a:cs typeface="Arial" pitchFamily="34" charset="0"/>
              <a:sym typeface="Wingdings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GEMs: 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Chinese collaboration, R&amp;D funded for 4 groups, 2 large NSFC 				grants awarded; Preparing funding application for full amount</a:t>
            </a: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     	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US side: tests/pre-R&amp;D working together with SBS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Cherenkov’s, EM Calorimeter, MRPC, DAQ:</a:t>
            </a:r>
          </a:p>
          <a:p>
            <a:pPr lvl="2">
              <a:defRPr/>
            </a:pPr>
            <a:r>
              <a:rPr lang="en-US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much work on finalizing conceptual design</a:t>
            </a:r>
            <a:endParaRPr lang="en-US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33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raft of conceptual design report in progress and nearing completion.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Collaboration has requested Director’s Review</a:t>
            </a:r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1280160" y="93396"/>
            <a:ext cx="4328160" cy="51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587" tIns="36294" rIns="72587" bIns="36294">
            <a:spAutoFit/>
          </a:bodyPr>
          <a:lstStyle/>
          <a:p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900" b="1" dirty="0" err="1" smtClean="0">
                <a:latin typeface="Arial" pitchFamily="34" charset="0"/>
                <a:cs typeface="Arial" pitchFamily="34" charset="0"/>
              </a:rPr>
              <a:t>SoLID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Status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Update</a:t>
            </a:r>
            <a:endParaRPr lang="en-US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owner\Google Drive\solid_presentation\solid_2012_06\solid_CLEO_SIDIS_tm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9312" y="1"/>
            <a:ext cx="1694688" cy="159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712" y="884334"/>
            <a:ext cx="3621024" cy="540918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9427" y="8643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B Status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-1202"/>
          <a:stretch>
            <a:fillRect/>
          </a:stretch>
        </p:blipFill>
        <p:spPr bwMode="auto">
          <a:xfrm>
            <a:off x="42672" y="804673"/>
            <a:ext cx="3982073" cy="295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3903" b="3722"/>
          <a:stretch>
            <a:fillRect/>
          </a:stretch>
        </p:blipFill>
        <p:spPr>
          <a:xfrm>
            <a:off x="1181592" y="3625665"/>
            <a:ext cx="3939048" cy="2716705"/>
          </a:xfrm>
          <a:prstGeom prst="rect">
            <a:avLst/>
          </a:prstGeom>
          <a:ln w="5715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611112" y="960534"/>
            <a:ext cx="115274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 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11112" y="96053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June 2013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7500" y="373007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Jan. 2013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436112" y="649961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Jan. 2013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6588" y="86893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1997-2012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9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Straight Arrow Connector 116"/>
          <p:cNvCxnSpPr/>
          <p:nvPr/>
        </p:nvCxnSpPr>
        <p:spPr>
          <a:xfrm rot="5400000">
            <a:off x="2875646" y="507704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43672" y="5660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2606865" y="26105"/>
            <a:ext cx="6388251" cy="8080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Preliminary Plans for </a:t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First Years of Beam in Hall B</a:t>
            </a:r>
          </a:p>
        </p:txBody>
      </p:sp>
      <p:sp>
        <p:nvSpPr>
          <p:cNvPr id="47135" name="TextBox 46"/>
          <p:cNvSpPr txBox="1">
            <a:spLocks noChangeArrowheads="1"/>
          </p:cNvSpPr>
          <p:nvPr/>
        </p:nvSpPr>
        <p:spPr bwMode="auto">
          <a:xfrm>
            <a:off x="5376753" y="2534682"/>
            <a:ext cx="30957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0000FF"/>
                </a:solidFill>
              </a:rPr>
              <a:t> Early   11 GeV Experiments</a:t>
            </a:r>
          </a:p>
        </p:txBody>
      </p:sp>
      <p:sp>
        <p:nvSpPr>
          <p:cNvPr id="47136" name="TextBox 47"/>
          <p:cNvSpPr txBox="1">
            <a:spLocks noChangeArrowheads="1"/>
          </p:cNvSpPr>
          <p:nvPr/>
        </p:nvSpPr>
        <p:spPr bwMode="auto">
          <a:xfrm>
            <a:off x="956235" y="2602468"/>
            <a:ext cx="1380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00FF"/>
                </a:solidFill>
              </a:rPr>
              <a:t>Construction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057400" y="5035444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4" name="TextBox 56"/>
          <p:cNvSpPr txBox="1">
            <a:spLocks noChangeArrowheads="1"/>
          </p:cNvSpPr>
          <p:nvPr/>
        </p:nvSpPr>
        <p:spPr bwMode="auto">
          <a:xfrm>
            <a:off x="186488" y="4662277"/>
            <a:ext cx="1994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 beam  to Hall B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685800" y="3048000"/>
            <a:ext cx="4038600" cy="158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2514600" y="568100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633880" y="5660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94092" y="5653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20962" y="5653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4246552" y="5681013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2016</a:t>
            </a:r>
          </a:p>
        </p:txBody>
      </p:sp>
      <p:sp>
        <p:nvSpPr>
          <p:cNvPr id="47120" name="TextBox 9"/>
          <p:cNvSpPr txBox="1">
            <a:spLocks noChangeArrowheads="1"/>
          </p:cNvSpPr>
          <p:nvPr/>
        </p:nvSpPr>
        <p:spPr bwMode="auto">
          <a:xfrm>
            <a:off x="568167" y="569486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2014</a:t>
            </a:r>
          </a:p>
        </p:txBody>
      </p: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6054567" y="567408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2017</a:t>
            </a: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5054807" y="3003794"/>
            <a:ext cx="3547286" cy="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56"/>
          <p:cNvSpPr txBox="1">
            <a:spLocks noChangeArrowheads="1"/>
          </p:cNvSpPr>
          <p:nvPr/>
        </p:nvSpPr>
        <p:spPr bwMode="auto">
          <a:xfrm>
            <a:off x="3733800" y="4683013"/>
            <a:ext cx="1333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First 11 GeV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800600" y="5020798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18858" y="3786920"/>
            <a:ext cx="767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FFFF00"/>
                </a:solidFill>
              </a:rPr>
              <a:t>Dark</a:t>
            </a:r>
          </a:p>
          <a:p>
            <a:pPr defTabSz="914400"/>
            <a:r>
              <a:rPr lang="en-US" sz="1400" dirty="0">
                <a:solidFill>
                  <a:srgbClr val="FFFF00"/>
                </a:solidFill>
              </a:rPr>
              <a:t>Photon</a:t>
            </a:r>
          </a:p>
          <a:p>
            <a:pPr defTabSz="914400"/>
            <a:r>
              <a:rPr lang="en-US" sz="1400" dirty="0">
                <a:solidFill>
                  <a:srgbClr val="FFFF00"/>
                </a:solidFill>
              </a:rPr>
              <a:t>Search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76801" y="3786920"/>
            <a:ext cx="75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FFFF00"/>
                </a:solidFill>
              </a:rPr>
              <a:t>Proton</a:t>
            </a:r>
          </a:p>
          <a:p>
            <a:pPr defTabSz="914400"/>
            <a:r>
              <a:rPr lang="en-US" sz="1400" dirty="0">
                <a:solidFill>
                  <a:srgbClr val="FFFF00"/>
                </a:solidFill>
              </a:rPr>
              <a:t>Charge Radius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62360" y="1043713"/>
            <a:ext cx="5443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  6 A rated experiments in first 3 years of running</a:t>
            </a: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  PCR, HPS, </a:t>
            </a:r>
            <a:r>
              <a:rPr lang="en-US" sz="2000" b="1" dirty="0" err="1">
                <a:solidFill>
                  <a:prstClr val="black"/>
                </a:solidFill>
              </a:rPr>
              <a:t>pDVCS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nDVCS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pSIDIS</a:t>
            </a:r>
            <a:r>
              <a:rPr lang="en-US" sz="2000" b="1" dirty="0">
                <a:solidFill>
                  <a:prstClr val="black"/>
                </a:solidFill>
              </a:rPr>
              <a:t>, g</a:t>
            </a:r>
            <a:r>
              <a:rPr lang="en-US" sz="2000" b="1" baseline="-25000" dirty="0">
                <a:solidFill>
                  <a:prstClr val="black"/>
                </a:solidFill>
              </a:rPr>
              <a:t>1</a:t>
            </a:r>
            <a:r>
              <a:rPr lang="en-US" sz="2000" b="1" baseline="30000" dirty="0">
                <a:solidFill>
                  <a:prstClr val="black"/>
                </a:solidFill>
              </a:rPr>
              <a:t>p</a:t>
            </a:r>
            <a:r>
              <a:rPr lang="en-US" sz="2000" b="1" dirty="0">
                <a:solidFill>
                  <a:prstClr val="black"/>
                </a:solidFill>
              </a:rPr>
              <a:t>/g</a:t>
            </a:r>
            <a:r>
              <a:rPr lang="en-US" sz="2000" b="1" baseline="-25000" dirty="0">
                <a:solidFill>
                  <a:prstClr val="black"/>
                </a:solidFill>
              </a:rPr>
              <a:t>1</a:t>
            </a:r>
            <a:r>
              <a:rPr lang="en-US" sz="2000" b="1" baseline="30000" dirty="0">
                <a:solidFill>
                  <a:prstClr val="black"/>
                </a:solidFill>
              </a:rPr>
              <a:t>n</a:t>
            </a: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  High discovery potential during first year</a:t>
            </a:r>
          </a:p>
        </p:txBody>
      </p:sp>
      <p:pic>
        <p:nvPicPr>
          <p:cNvPr id="49" name="Picture 8" descr="Hall B CLAs12 w Man3.png"/>
          <p:cNvPicPr>
            <a:picLocks noChangeAspect="1"/>
          </p:cNvPicPr>
          <p:nvPr/>
        </p:nvPicPr>
        <p:blipFill>
          <a:blip r:embed="rId3" cstate="print"/>
          <a:srcRect l="48862" t="40624" r="4649" b="8133"/>
          <a:stretch>
            <a:fillRect/>
          </a:stretch>
        </p:blipFill>
        <p:spPr bwMode="auto">
          <a:xfrm>
            <a:off x="395164" y="143960"/>
            <a:ext cx="2471873" cy="213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7530721" y="5653303"/>
            <a:ext cx="1594683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7906204" y="565864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48141" y="3416828"/>
            <a:ext cx="764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FF"/>
                </a:solidFill>
              </a:rPr>
              <a:t>g</a:t>
            </a:r>
            <a:r>
              <a:rPr lang="en-US" sz="1400" baseline="-25000" dirty="0">
                <a:solidFill>
                  <a:srgbClr val="0000FF"/>
                </a:solidFill>
              </a:rPr>
              <a:t>1</a:t>
            </a:r>
            <a:r>
              <a:rPr lang="en-US" sz="1400" baseline="30000" dirty="0">
                <a:solidFill>
                  <a:srgbClr val="0000FF"/>
                </a:solidFill>
              </a:rPr>
              <a:t>p </a:t>
            </a:r>
            <a:r>
              <a:rPr lang="en-US" sz="1400" dirty="0">
                <a:solidFill>
                  <a:srgbClr val="0000FF"/>
                </a:solidFill>
              </a:rPr>
              <a:t>, g</a:t>
            </a:r>
            <a:r>
              <a:rPr lang="en-US" sz="1400" baseline="-25000" dirty="0">
                <a:solidFill>
                  <a:srgbClr val="0000FF"/>
                </a:solidFill>
              </a:rPr>
              <a:t>1</a:t>
            </a:r>
            <a:r>
              <a:rPr lang="en-US" sz="1400" baseline="30000" dirty="0">
                <a:solidFill>
                  <a:srgbClr val="0000FF"/>
                </a:solidFill>
              </a:rPr>
              <a:t>n </a:t>
            </a:r>
          </a:p>
          <a:p>
            <a:pPr defTabSz="914400"/>
            <a:r>
              <a:rPr lang="en-US" sz="1400" dirty="0">
                <a:solidFill>
                  <a:srgbClr val="0000FF"/>
                </a:solidFill>
              </a:rPr>
              <a:t>large </a:t>
            </a:r>
            <a:r>
              <a:rPr lang="en-US" sz="1400" dirty="0" err="1">
                <a:solidFill>
                  <a:srgbClr val="0000FF"/>
                </a:solidFill>
              </a:rPr>
              <a:t>x</a:t>
            </a:r>
            <a:endParaRPr lang="en-US" sz="1400" dirty="0">
              <a:solidFill>
                <a:srgbClr val="0000FF"/>
              </a:solidFill>
            </a:endParaRPr>
          </a:p>
          <a:p>
            <a:pPr defTabSz="914400"/>
            <a:r>
              <a:rPr lang="en-US" sz="1400" dirty="0">
                <a:solidFill>
                  <a:srgbClr val="0000FF"/>
                </a:solidFill>
              </a:rPr>
              <a:t>spin str.</a:t>
            </a:r>
          </a:p>
        </p:txBody>
      </p:sp>
      <p:sp>
        <p:nvSpPr>
          <p:cNvPr id="66" name="TextBox 47"/>
          <p:cNvSpPr txBox="1">
            <a:spLocks noChangeArrowheads="1"/>
          </p:cNvSpPr>
          <p:nvPr/>
        </p:nvSpPr>
        <p:spPr bwMode="auto">
          <a:xfrm>
            <a:off x="3498252" y="2104413"/>
            <a:ext cx="1269437" cy="5232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FF0000"/>
                </a:solidFill>
              </a:rPr>
              <a:t>CLAS12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7" name="TextBox 47"/>
          <p:cNvSpPr txBox="1">
            <a:spLocks noChangeArrowheads="1"/>
          </p:cNvSpPr>
          <p:nvPr/>
        </p:nvSpPr>
        <p:spPr bwMode="auto">
          <a:xfrm>
            <a:off x="3666549" y="2602468"/>
            <a:ext cx="1302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00FF"/>
                </a:solidFill>
              </a:rPr>
              <a:t>Installation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2668035" y="3733798"/>
            <a:ext cx="1294365" cy="2"/>
          </a:xfrm>
          <a:prstGeom prst="line">
            <a:avLst/>
          </a:prstGeom>
          <a:ln w="38100">
            <a:solidFill>
              <a:srgbClr val="FFFF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447800" y="3733800"/>
            <a:ext cx="1066800" cy="1588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31626" y="3810000"/>
            <a:ext cx="123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FF00"/>
                </a:solidFill>
              </a:rPr>
              <a:t>Installation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057507" y="3288268"/>
            <a:ext cx="160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FF00"/>
                </a:solidFill>
              </a:rPr>
              <a:t>  &lt; 6 GeV beam</a:t>
            </a: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52831" y="2421238"/>
            <a:ext cx="3357077" cy="1936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4809814" y="2377582"/>
            <a:ext cx="4345229" cy="1936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2076802" y="3305074"/>
            <a:ext cx="2340582" cy="228585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rot="5400000">
            <a:off x="1963883" y="5057159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76800" y="3320195"/>
            <a:ext cx="81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err="1">
                <a:solidFill>
                  <a:srgbClr val="0000FF"/>
                </a:solidFill>
              </a:rPr>
              <a:t>pDVCS</a:t>
            </a:r>
            <a:endParaRPr lang="en-US" sz="1400" dirty="0">
              <a:solidFill>
                <a:srgbClr val="0000FF"/>
              </a:solidFill>
            </a:endParaRPr>
          </a:p>
          <a:p>
            <a:pPr defTabSz="914400"/>
            <a:r>
              <a:rPr lang="en-US" sz="1400" dirty="0">
                <a:solidFill>
                  <a:srgbClr val="0000FF"/>
                </a:solidFill>
              </a:rPr>
              <a:t>&amp; GPDs</a:t>
            </a:r>
          </a:p>
          <a:p>
            <a:pPr defTabSz="914400"/>
            <a:r>
              <a:rPr lang="en-US" sz="1400" dirty="0" err="1">
                <a:solidFill>
                  <a:srgbClr val="0000FF"/>
                </a:solidFill>
              </a:rPr>
              <a:t>pSIDIS</a:t>
            </a:r>
            <a:r>
              <a:rPr lang="en-US" sz="1400" dirty="0">
                <a:solidFill>
                  <a:srgbClr val="0000FF"/>
                </a:solidFill>
              </a:rPr>
              <a:t> &amp;</a:t>
            </a:r>
          </a:p>
          <a:p>
            <a:pPr defTabSz="914400"/>
            <a:r>
              <a:rPr lang="en-US" sz="1400" dirty="0" err="1">
                <a:solidFill>
                  <a:srgbClr val="0000FF"/>
                </a:solidFill>
              </a:rPr>
              <a:t>TMDs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803272" y="3295355"/>
            <a:ext cx="870090" cy="954107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nDVCS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defTabSz="914400"/>
            <a:r>
              <a:rPr lang="en-US" sz="1400" dirty="0">
                <a:solidFill>
                  <a:srgbClr val="0000FF"/>
                </a:solidFill>
              </a:rPr>
              <a:t> &amp; GPDs</a:t>
            </a:r>
          </a:p>
          <a:p>
            <a:pPr defTabSz="914400"/>
            <a:r>
              <a:rPr lang="en-US" sz="1400" dirty="0" err="1">
                <a:solidFill>
                  <a:srgbClr val="0000FF"/>
                </a:solidFill>
              </a:rPr>
              <a:t>nSIDIS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defTabSz="914400"/>
            <a:r>
              <a:rPr lang="en-US" sz="1400" dirty="0">
                <a:solidFill>
                  <a:srgbClr val="0000FF"/>
                </a:solidFill>
              </a:rPr>
              <a:t>&amp; </a:t>
            </a:r>
            <a:r>
              <a:rPr lang="en-US" sz="1400" dirty="0" err="1">
                <a:solidFill>
                  <a:srgbClr val="0000FF"/>
                </a:solidFill>
              </a:rPr>
              <a:t>TMDs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122" name="Straight Arrow Connector 121"/>
          <p:cNvCxnSpPr/>
          <p:nvPr/>
        </p:nvCxnSpPr>
        <p:spPr>
          <a:xfrm rot="5400000">
            <a:off x="4856846" y="5045322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rot="5400000">
            <a:off x="5620434" y="50541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6458634" y="5051961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6839634" y="503871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4533494" y="3302872"/>
            <a:ext cx="3395710" cy="22858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646084" y="3438914"/>
            <a:ext cx="1220512" cy="738664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8000"/>
                </a:solidFill>
              </a:rPr>
              <a:t>Proton </a:t>
            </a:r>
            <a:r>
              <a:rPr lang="en-US" sz="1400" dirty="0" err="1">
                <a:solidFill>
                  <a:srgbClr val="008000"/>
                </a:solidFill>
              </a:rPr>
              <a:t>TMDs</a:t>
            </a:r>
            <a:r>
              <a:rPr lang="en-US" sz="1400" dirty="0">
                <a:solidFill>
                  <a:srgbClr val="008000"/>
                </a:solidFill>
              </a:rPr>
              <a:t> Transverse spin structure</a:t>
            </a:r>
          </a:p>
        </p:txBody>
      </p:sp>
      <p:cxnSp>
        <p:nvCxnSpPr>
          <p:cNvPr id="133" name="Straight Arrow Connector 132"/>
          <p:cNvCxnSpPr/>
          <p:nvPr/>
        </p:nvCxnSpPr>
        <p:spPr>
          <a:xfrm rot="5400000">
            <a:off x="7373034" y="5036514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1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653" y="39855"/>
            <a:ext cx="9081347" cy="681181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chemeClr val="tx1"/>
                </a:solidFill>
              </a:rPr>
              <a:t>Hall B – Forward Tagger, Central NDET, MVT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" y="904254"/>
            <a:ext cx="3358693" cy="218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101" y="3633382"/>
            <a:ext cx="3384107" cy="280076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PbWO4 calorimeter to detect electrons</a:t>
            </a:r>
          </a:p>
          <a:p>
            <a:pPr marL="0" lvl="1"/>
            <a:r>
              <a:rPr lang="en-US" sz="1600" u="sng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Status: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600" b="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FT-Cal procurements started,  FT-</a:t>
            </a:r>
            <a:r>
              <a:rPr lang="en-US" sz="1600" b="0" dirty="0" err="1" smtClean="0">
                <a:solidFill>
                  <a:prstClr val="black"/>
                </a:solidFill>
                <a:latin typeface="+mn-lt"/>
                <a:cs typeface="Arial" pitchFamily="34" charset="0"/>
              </a:rPr>
              <a:t>Trck</a:t>
            </a:r>
            <a:r>
              <a:rPr lang="en-US" sz="1600" b="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design is being finalized. An FT prototype, including a calorimeter and a </a:t>
            </a:r>
            <a:r>
              <a:rPr lang="en-US" sz="1600" b="0" dirty="0" err="1" smtClean="0">
                <a:solidFill>
                  <a:prstClr val="black"/>
                </a:solidFill>
                <a:latin typeface="+mn-lt"/>
                <a:cs typeface="Arial" pitchFamily="34" charset="0"/>
              </a:rPr>
              <a:t>hodoscope</a:t>
            </a:r>
            <a:r>
              <a:rPr lang="en-US" sz="1600" b="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, was tested at JLab and BTF at LNF (Italy). The FT mechanical design is in the final phase and the first parts have been machined. 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We are preparing the benchmark test bed in </a:t>
            </a:r>
            <a:r>
              <a:rPr lang="en-US" sz="1600" b="1" dirty="0" err="1" smtClean="0">
                <a:solidFill>
                  <a:prstClr val="black"/>
                </a:solidFill>
                <a:latin typeface="+mn-lt"/>
                <a:cs typeface="Arial" pitchFamily="34" charset="0"/>
              </a:rPr>
              <a:t>Genova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for full FT functionality tests 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by F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all 2015. </a:t>
            </a:r>
          </a:p>
        </p:txBody>
      </p:sp>
      <p:pic>
        <p:nvPicPr>
          <p:cNvPr id="5" name="Image 7" descr="CND_beau.jpg"/>
          <p:cNvPicPr>
            <a:picLocks noChangeAspect="1"/>
          </p:cNvPicPr>
          <p:nvPr/>
        </p:nvPicPr>
        <p:blipFill>
          <a:blip r:embed="rId3" cstate="print"/>
          <a:srcRect l="9559" r="4412"/>
          <a:stretch>
            <a:fillRect/>
          </a:stretch>
        </p:blipFill>
        <p:spPr>
          <a:xfrm>
            <a:off x="3457476" y="941498"/>
            <a:ext cx="2971800" cy="2590800"/>
          </a:xfrm>
          <a:prstGeom prst="rect">
            <a:avLst/>
          </a:prstGeom>
        </p:spPr>
      </p:pic>
      <p:pic>
        <p:nvPicPr>
          <p:cNvPr id="7" name="Imag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0224" y="929304"/>
            <a:ext cx="2618537" cy="1662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0341" y="3633715"/>
            <a:ext cx="3036743" cy="280076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The CND provides detection of a 0.2-1.0 </a:t>
            </a:r>
            <a:r>
              <a:rPr lang="en-US" sz="1600" dirty="0" err="1" smtClean="0">
                <a:solidFill>
                  <a:prstClr val="black"/>
                </a:solidFill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/c recoil neutron in electron-deuteron reactions.</a:t>
            </a:r>
            <a:endParaRPr lang="en-US" sz="1600" dirty="0" smtClean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marL="0" lvl="1"/>
            <a:r>
              <a:rPr lang="en-US" sz="1600" u="sng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Status: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Most components are purchased. Light guides are expected to arrive in June 2013. Prototyping of the mechanical support structure ongoing. 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Construction of the 24 blocks composing the CND to begin 9/13, shipping foreseen for 9/14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931" y="3118940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INFN </a:t>
            </a:r>
            <a:r>
              <a:rPr lang="en-US" sz="2400" dirty="0" err="1" smtClean="0"/>
              <a:t>Genova</a:t>
            </a:r>
            <a:endParaRPr lang="en-US" sz="2400" dirty="0"/>
          </a:p>
        </p:txBody>
      </p:sp>
      <p:pic>
        <p:nvPicPr>
          <p:cNvPr id="11" name="Image 12" descr="logo2.jpg"/>
          <p:cNvPicPr>
            <a:picLocks noChangeAspect="1"/>
          </p:cNvPicPr>
          <p:nvPr/>
        </p:nvPicPr>
        <p:blipFill>
          <a:blip r:embed="rId5" cstate="print"/>
          <a:srcRect r="35801" b="33700"/>
          <a:stretch>
            <a:fillRect/>
          </a:stretch>
        </p:blipFill>
        <p:spPr>
          <a:xfrm>
            <a:off x="5230475" y="941496"/>
            <a:ext cx="1070117" cy="7357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10054" y="2664451"/>
            <a:ext cx="2733946" cy="378565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The MVT combined with the SVT will optimize resolution for exclusive reactions.</a:t>
            </a:r>
          </a:p>
          <a:p>
            <a:r>
              <a:rPr lang="en-US" sz="1600" u="sng" dirty="0" smtClean="0">
                <a:solidFill>
                  <a:prstClr val="black"/>
                </a:solidFill>
                <a:cs typeface="Arial" pitchFamily="34" charset="0"/>
              </a:rPr>
              <a:t>Status: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  Tests started on first forward resistive disk, received 2/13. </a:t>
            </a:r>
            <a:r>
              <a:rPr lang="en-GB" sz="1600" dirty="0">
                <a:cs typeface="Calibri"/>
              </a:rPr>
              <a:t>Mechanics design (Barrel + </a:t>
            </a:r>
            <a:r>
              <a:rPr lang="en-GB" sz="1600" dirty="0" err="1">
                <a:cs typeface="Calibri"/>
              </a:rPr>
              <a:t>Fwd</a:t>
            </a:r>
            <a:r>
              <a:rPr lang="en-GB" sz="1600" dirty="0">
                <a:cs typeface="Calibri"/>
              </a:rPr>
              <a:t>) and gas distribution system to be </a:t>
            </a:r>
            <a:r>
              <a:rPr lang="en-GB" sz="1600" dirty="0" smtClean="0">
                <a:cs typeface="Calibri"/>
              </a:rPr>
              <a:t>sent </a:t>
            </a:r>
            <a:r>
              <a:rPr lang="en-GB" sz="1600" dirty="0">
                <a:cs typeface="Calibri"/>
              </a:rPr>
              <a:t>to </a:t>
            </a:r>
            <a:r>
              <a:rPr lang="en-GB" sz="1600" dirty="0" err="1" smtClean="0">
                <a:cs typeface="Calibri"/>
              </a:rPr>
              <a:t>JLab</a:t>
            </a:r>
            <a:r>
              <a:rPr lang="en-GB" sz="1600" dirty="0" smtClean="0">
                <a:cs typeface="Calibri"/>
              </a:rPr>
              <a:t> 07/13. DREAM  </a:t>
            </a:r>
            <a:r>
              <a:rPr lang="en-GB" sz="1600" dirty="0">
                <a:cs typeface="Calibri"/>
              </a:rPr>
              <a:t>ASIC pre-series OK, ordering of the final chips in two sets, </a:t>
            </a:r>
            <a:r>
              <a:rPr lang="en-GB" sz="1600" dirty="0" smtClean="0">
                <a:cs typeface="Calibri"/>
              </a:rPr>
              <a:t>13&amp;14. FE </a:t>
            </a:r>
            <a:r>
              <a:rPr lang="en-GB" sz="1600" dirty="0">
                <a:cs typeface="Calibri"/>
              </a:rPr>
              <a:t>electronics boards pre-series to be tested at the end of </a:t>
            </a:r>
            <a:r>
              <a:rPr lang="en-GB" sz="1600" dirty="0" smtClean="0">
                <a:cs typeface="Calibri"/>
              </a:rPr>
              <a:t>2013. </a:t>
            </a:r>
            <a:r>
              <a:rPr lang="en-GB" sz="1600" b="1" dirty="0" smtClean="0">
                <a:cs typeface="Calibri"/>
              </a:rPr>
              <a:t>Production </a:t>
            </a:r>
            <a:r>
              <a:rPr lang="en-GB" sz="1600" b="1" dirty="0">
                <a:cs typeface="Calibri"/>
              </a:rPr>
              <a:t>of detectors will start in </a:t>
            </a:r>
            <a:r>
              <a:rPr lang="en-GB" sz="1600" b="1" dirty="0" smtClean="0">
                <a:cs typeface="Calibri"/>
              </a:rPr>
              <a:t>2014.</a:t>
            </a:r>
            <a:endParaRPr lang="en-GB" sz="1600" b="1" dirty="0">
              <a:cs typeface="Calibri"/>
            </a:endParaRPr>
          </a:p>
        </p:txBody>
      </p:sp>
      <p:pic>
        <p:nvPicPr>
          <p:cNvPr id="13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24" y="905520"/>
            <a:ext cx="632693" cy="285604"/>
          </a:xfrm>
          <a:prstGeom prst="rect">
            <a:avLst/>
          </a:prstGeom>
        </p:spPr>
      </p:pic>
      <p:pic>
        <p:nvPicPr>
          <p:cNvPr id="14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04" y="942096"/>
            <a:ext cx="690873" cy="5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6065105"/>
            <a:ext cx="4800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Review on September 5 + 6, 2013</a:t>
            </a:r>
            <a:endParaRPr lang="en-US" sz="20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743330"/>
            <a:ext cx="5257800" cy="3323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STATUS OF THE PROJECT</a:t>
            </a:r>
          </a:p>
          <a:p>
            <a:pPr marL="108000" indent="-108000">
              <a:buFont typeface="Arial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on-beam test at CERN of a simplified detector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of MAPMT as single photon detectors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pion ring reconstruction</a:t>
            </a:r>
          </a:p>
          <a:p>
            <a:pPr marL="108000" indent="-108000">
              <a:buFont typeface="Arial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Monte Carlo simulations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simulations calibrated with CERN data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realistic estimate of resolution and efficiency</a:t>
            </a:r>
          </a:p>
          <a:p>
            <a:pPr marL="108000" indent="-10953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on-beam test at LNF-BTF (July 2012)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of DAQ system</a:t>
            </a:r>
          </a:p>
          <a:p>
            <a:pPr marL="108000" indent="-10953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on-beam test at CERN of a new prototype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 and reflected light setup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/K separation</a:t>
            </a: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Multiple crossing through aerogel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marL="108000" indent="-109538">
              <a:buFont typeface="Arial" pitchFamily="34" charset="0"/>
              <a:buChar char="•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n-beam test at LNF (July 2013)</a:t>
            </a:r>
            <a:endParaRPr lang="en-US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180000">
              <a:buFont typeface="Courier New" pitchFamily="49" charset="0"/>
              <a:buChar char="o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of electronics readout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9530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creen Shot 2012-12-05 at 21.1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" y="0"/>
            <a:ext cx="3657600" cy="290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667000"/>
            <a:ext cx="2422238" cy="220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-152400"/>
            <a:ext cx="5257800" cy="868362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RICH detector for CLAS12</a:t>
            </a:r>
            <a:endParaRPr lang="en-US" sz="24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16994"/>
            <a:ext cx="5334000" cy="186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GOAL:</a:t>
            </a:r>
          </a:p>
          <a:p>
            <a:pPr marL="285750" indent="-109538"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identification of K in the 2-8 GeV/c momentum region</a:t>
            </a:r>
          </a:p>
          <a:p>
            <a:pPr marL="285750" indent="-109538">
              <a:buFont typeface="Arial" pitchFamily="34" charset="0"/>
              <a:buChar char="•"/>
            </a:pPr>
            <a:r>
              <a:rPr lang="en-US" sz="1500" b="1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/K separation with rejection factor ~1000 </a:t>
            </a:r>
          </a:p>
          <a:p>
            <a:r>
              <a:rPr lang="en-US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CURRENT DESIGN</a:t>
            </a:r>
          </a:p>
          <a:p>
            <a:pPr marL="285750" indent="-109538"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replace the LTCC (one sector)</a:t>
            </a:r>
          </a:p>
          <a:p>
            <a:pPr marL="285750" indent="-109538"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aerogel radiator &amp; multi-anode PMT</a:t>
            </a:r>
          </a:p>
          <a:p>
            <a:pPr marL="285750" indent="-109538"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mirrors to focalize the photons in a smaller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0416" y="35007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 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8282" y="5571243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pion trigger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8487" y="4953000"/>
            <a:ext cx="20710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32448" y="5540787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kaon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48600" y="3352800"/>
            <a:ext cx="12192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CERN test results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Aug 2012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3805" y="355481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Done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3805" y="418405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Done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7376" y="4644391"/>
            <a:ext cx="19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Done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3232" y="29113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Done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658411"/>
            <a:ext cx="16979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reflected light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7168" y="5491735"/>
            <a:ext cx="19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Planned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" y="39855"/>
            <a:ext cx="9081347" cy="6811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Hall C Status – SHMS Structure Assembly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140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701" y="836450"/>
            <a:ext cx="4072466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2D2D8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Qweak</a:t>
            </a:r>
            <a:r>
              <a:rPr lang="en-US" sz="2000" dirty="0" smtClean="0">
                <a:solidFill>
                  <a:srgbClr val="2D2D8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&amp; SOS Removed</a:t>
            </a:r>
            <a:endParaRPr lang="en-US" sz="2000" dirty="0">
              <a:solidFill>
                <a:srgbClr val="2D2D8A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2D2D8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SHMS Carriage assembly started</a:t>
            </a:r>
          </a:p>
          <a:p>
            <a:r>
              <a:rPr lang="en-US" sz="2000" dirty="0" smtClean="0">
                <a:solidFill>
                  <a:srgbClr val="2D2D8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Detectors near-complete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" y="3942833"/>
            <a:ext cx="3215795" cy="233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52" y="1593693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16" y="829608"/>
            <a:ext cx="2572554" cy="1594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28" y="3784233"/>
            <a:ext cx="5563673" cy="262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48480" y="5819386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Bogies on SHMS Rail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47" y="2583892"/>
            <a:ext cx="1736323" cy="231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6891402" y="5647806"/>
            <a:ext cx="650647" cy="3562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4395047" y="5263098"/>
            <a:ext cx="283748" cy="56283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446908" y="4529657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SHMS Pivot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vsl.cua.edu/cua_phy/images/thumb/9/9f/Assembly02.jpg/340px-Assembly0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" y="1999282"/>
            <a:ext cx="3238500" cy="1504951"/>
          </a:xfrm>
          <a:prstGeom prst="rect">
            <a:avLst/>
          </a:prstGeom>
          <a:noFill/>
          <a:effectLst>
            <a:outerShdw blurRad="54991" dist="17780" dir="5400000" algn="c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3941" y="608722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SHMS chambers (Hampton)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467" y="3492084"/>
            <a:ext cx="304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NSF/MRI aerogel (CUA)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85305" y="50292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3825241" y="42672"/>
            <a:ext cx="4135584" cy="80803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Preliminary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lans   for Early  Beam    in    Hall   C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863435" y="2673922"/>
            <a:ext cx="1565565" cy="692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78585" y="460914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3" name="TextBox 44"/>
          <p:cNvSpPr txBox="1">
            <a:spLocks noChangeArrowheads="1"/>
          </p:cNvSpPr>
          <p:nvPr/>
        </p:nvSpPr>
        <p:spPr bwMode="auto">
          <a:xfrm>
            <a:off x="304800" y="1995045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</a:rPr>
              <a:t>SHMS Installation   </a:t>
            </a:r>
          </a:p>
        </p:txBody>
      </p:sp>
      <p:sp>
        <p:nvSpPr>
          <p:cNvPr id="47135" name="TextBox 46"/>
          <p:cNvSpPr txBox="1">
            <a:spLocks noChangeArrowheads="1"/>
          </p:cNvSpPr>
          <p:nvPr/>
        </p:nvSpPr>
        <p:spPr bwMode="auto">
          <a:xfrm>
            <a:off x="4724400" y="2133600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7030A0"/>
                </a:solidFill>
              </a:rPr>
              <a:t> Early   Experiments</a:t>
            </a:r>
          </a:p>
        </p:txBody>
      </p:sp>
      <p:sp>
        <p:nvSpPr>
          <p:cNvPr id="47136" name="TextBox 47"/>
          <p:cNvSpPr txBox="1">
            <a:spLocks noChangeArrowheads="1"/>
          </p:cNvSpPr>
          <p:nvPr/>
        </p:nvSpPr>
        <p:spPr bwMode="auto">
          <a:xfrm>
            <a:off x="1905000" y="2008905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B050"/>
                </a:solidFill>
              </a:rPr>
              <a:t>12 </a:t>
            </a:r>
            <a:r>
              <a:rPr lang="en-US" dirty="0" err="1">
                <a:solidFill>
                  <a:srgbClr val="00B050"/>
                </a:solidFill>
              </a:rPr>
              <a:t>GeV</a:t>
            </a:r>
            <a:r>
              <a:rPr lang="en-US" dirty="0">
                <a:solidFill>
                  <a:srgbClr val="00B050"/>
                </a:solidFill>
              </a:rPr>
              <a:t> Commissioning  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209800" y="4488876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4" name="TextBox 56"/>
          <p:cNvSpPr txBox="1">
            <a:spLocks noChangeArrowheads="1"/>
          </p:cNvSpPr>
          <p:nvPr/>
        </p:nvSpPr>
        <p:spPr bwMode="auto">
          <a:xfrm>
            <a:off x="1143000" y="4126468"/>
            <a:ext cx="1904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First 11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876800" y="2680845"/>
            <a:ext cx="1676400" cy="0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52400" y="2680845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505200" y="2667000"/>
            <a:ext cx="1600200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4170220" y="504998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</a:t>
            </a:r>
            <a:r>
              <a:rPr lang="en-US" dirty="0" smtClean="0">
                <a:solidFill>
                  <a:prstClr val="black"/>
                </a:solidFill>
              </a:rPr>
              <a:t>2017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0775" y="5022275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19" name="TextBox 8"/>
          <p:cNvSpPr txBox="1">
            <a:spLocks noChangeArrowheads="1"/>
          </p:cNvSpPr>
          <p:nvPr/>
        </p:nvSpPr>
        <p:spPr bwMode="auto">
          <a:xfrm>
            <a:off x="415630" y="507076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</a:t>
            </a:r>
            <a:r>
              <a:rPr lang="en-US" dirty="0" smtClean="0">
                <a:solidFill>
                  <a:prstClr val="black"/>
                </a:solidFill>
              </a:rPr>
              <a:t>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275513" y="50292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835725" y="50222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562595" y="50222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5888185" y="504998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</a:t>
            </a:r>
            <a:r>
              <a:rPr lang="en-US" dirty="0" smtClean="0">
                <a:solidFill>
                  <a:prstClr val="black"/>
                </a:solidFill>
              </a:rPr>
              <a:t>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120" name="TextBox 9"/>
          <p:cNvSpPr txBox="1">
            <a:spLocks noChangeArrowheads="1"/>
          </p:cNvSpPr>
          <p:nvPr/>
        </p:nvSpPr>
        <p:spPr bwMode="auto">
          <a:xfrm>
            <a:off x="2209800" y="506384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</a:t>
            </a:r>
            <a:r>
              <a:rPr lang="en-US" dirty="0" smtClean="0">
                <a:solidFill>
                  <a:prstClr val="black"/>
                </a:solidFill>
              </a:rPr>
              <a:t>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7696200" y="504306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2018</a:t>
            </a:r>
          </a:p>
        </p:txBody>
      </p:sp>
      <p:sp>
        <p:nvSpPr>
          <p:cNvPr id="80" name="TextBox 48"/>
          <p:cNvSpPr txBox="1">
            <a:spLocks noChangeArrowheads="1"/>
          </p:cNvSpPr>
          <p:nvPr/>
        </p:nvSpPr>
        <p:spPr bwMode="auto">
          <a:xfrm>
            <a:off x="5291496" y="3858151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70C0"/>
                </a:solidFill>
              </a:rPr>
              <a:t>Polarized </a:t>
            </a:r>
            <a:r>
              <a:rPr lang="en-US" baseline="30000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He Experiments</a:t>
            </a:r>
          </a:p>
        </p:txBody>
      </p:sp>
      <p:sp>
        <p:nvSpPr>
          <p:cNvPr id="92" name="TextBox 47"/>
          <p:cNvSpPr txBox="1">
            <a:spLocks noChangeArrowheads="1"/>
          </p:cNvSpPr>
          <p:nvPr/>
        </p:nvSpPr>
        <p:spPr bwMode="auto">
          <a:xfrm>
            <a:off x="1828794" y="2724910"/>
            <a:ext cx="1875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dirty="0">
                <a:solidFill>
                  <a:srgbClr val="00B050"/>
                </a:solidFill>
              </a:rPr>
              <a:t>p, </a:t>
            </a:r>
            <a:r>
              <a:rPr lang="en-US" dirty="0" err="1">
                <a:solidFill>
                  <a:srgbClr val="00B050"/>
                </a:solidFill>
              </a:rPr>
              <a:t>d,A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e,e</a:t>
            </a:r>
            <a:r>
              <a:rPr lang="en-US" dirty="0">
                <a:solidFill>
                  <a:srgbClr val="00B050"/>
                </a:solidFill>
              </a:rPr>
              <a:t>’), A(</a:t>
            </a:r>
            <a:r>
              <a:rPr lang="en-US" dirty="0" err="1">
                <a:solidFill>
                  <a:srgbClr val="00B050"/>
                </a:solidFill>
              </a:rPr>
              <a:t>e,e’p</a:t>
            </a:r>
            <a:r>
              <a:rPr lang="en-US" dirty="0">
                <a:solidFill>
                  <a:srgbClr val="00B050"/>
                </a:solidFill>
              </a:rPr>
              <a:t>), d(</a:t>
            </a:r>
            <a:r>
              <a:rPr lang="en-US" dirty="0" err="1">
                <a:solidFill>
                  <a:srgbClr val="00B050"/>
                </a:solidFill>
              </a:rPr>
              <a:t>e,e’p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6553200" y="2667001"/>
            <a:ext cx="2209800" cy="13844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6"/>
          <p:cNvSpPr txBox="1">
            <a:spLocks noChangeArrowheads="1"/>
          </p:cNvSpPr>
          <p:nvPr/>
        </p:nvSpPr>
        <p:spPr bwMode="auto">
          <a:xfrm>
            <a:off x="3128910" y="3897765"/>
            <a:ext cx="1849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Pt,  CSV, (</a:t>
            </a:r>
            <a:r>
              <a:rPr lang="en-US" sz="2000" b="1" dirty="0" err="1">
                <a:solidFill>
                  <a:srgbClr val="7030A0"/>
                </a:solidFill>
              </a:rPr>
              <a:t>e,e’K</a:t>
            </a:r>
            <a:r>
              <a:rPr lang="en-US" sz="2000" b="1" dirty="0">
                <a:solidFill>
                  <a:srgbClr val="7030A0"/>
                </a:solidFill>
              </a:rPr>
              <a:t>)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2975" y="3341172"/>
            <a:ext cx="2462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High x nucleon structure</a:t>
            </a: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Short Range nuclear structure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99958" y="4258688"/>
            <a:ext cx="2210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Basic </a:t>
            </a:r>
            <a:r>
              <a:rPr lang="en-US" sz="1400" dirty="0" smtClean="0">
                <a:solidFill>
                  <a:prstClr val="black"/>
                </a:solidFill>
              </a:rPr>
              <a:t>SIDIS</a:t>
            </a:r>
            <a:endParaRPr lang="en-US" sz="1400" dirty="0">
              <a:solidFill>
                <a:prstClr val="black"/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Charge </a:t>
            </a:r>
            <a:r>
              <a:rPr lang="en-US" sz="1400" dirty="0" err="1" smtClean="0">
                <a:solidFill>
                  <a:prstClr val="black"/>
                </a:solidFill>
              </a:rPr>
              <a:t>Symm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r>
              <a:rPr lang="en-US" sz="1400" dirty="0">
                <a:solidFill>
                  <a:prstClr val="black"/>
                </a:solidFill>
              </a:rPr>
              <a:t>Violation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Deep Exclusive </a:t>
            </a:r>
            <a:r>
              <a:rPr lang="en-US" sz="1400" dirty="0" err="1" smtClean="0">
                <a:solidFill>
                  <a:prstClr val="black"/>
                </a:solidFill>
              </a:rPr>
              <a:t>Kaon</a:t>
            </a:r>
            <a:r>
              <a:rPr lang="en-US" sz="1400" dirty="0" smtClean="0">
                <a:solidFill>
                  <a:prstClr val="black"/>
                </a:solidFill>
              </a:rPr>
              <a:t> Prod.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00400" y="990600"/>
            <a:ext cx="533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Straightforward “commissioning experiments”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Basic SIDIS and easiest L/T separation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Base equipment in early years</a:t>
            </a:r>
          </a:p>
        </p:txBody>
      </p:sp>
      <p:pic>
        <p:nvPicPr>
          <p:cNvPr id="49" name="Picture 48" descr="SHMS-H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79867" cy="1905000"/>
          </a:xfrm>
          <a:prstGeom prst="rect">
            <a:avLst/>
          </a:prstGeom>
        </p:spPr>
      </p:pic>
      <p:pic>
        <p:nvPicPr>
          <p:cNvPr id="50" name="Picture 49" descr="he3targ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7587" y="4724400"/>
            <a:ext cx="1776413" cy="171306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57803" y="3497038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Neutron Spin Structure</a:t>
            </a:r>
          </a:p>
        </p:txBody>
      </p:sp>
      <p:sp>
        <p:nvSpPr>
          <p:cNvPr id="33" name="TextBox 46"/>
          <p:cNvSpPr txBox="1">
            <a:spLocks noChangeArrowheads="1"/>
          </p:cNvSpPr>
          <p:nvPr/>
        </p:nvSpPr>
        <p:spPr bwMode="auto">
          <a:xfrm>
            <a:off x="5305351" y="3011523"/>
            <a:ext cx="13628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d2n</a:t>
            </a:r>
            <a:r>
              <a:rPr lang="en-US" sz="2000" b="1" dirty="0">
                <a:solidFill>
                  <a:srgbClr val="7030A0"/>
                </a:solidFill>
              </a:rPr>
              <a:t>, A1n</a:t>
            </a:r>
          </a:p>
        </p:txBody>
      </p:sp>
    </p:spTree>
    <p:extLst>
      <p:ext uri="{BB962C8B-B14F-4D97-AF65-F5344CB8AC3E}">
        <p14:creationId xmlns:p14="http://schemas.microsoft.com/office/powerpoint/2010/main" val="577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416" y="152400"/>
            <a:ext cx="5699760" cy="457200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Backward nucleon detector – EMC effect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1981200" y="3995385"/>
            <a:ext cx="2286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0" y="5824185"/>
            <a:ext cx="5181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95185"/>
            <a:ext cx="4402794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2340" y="5747985"/>
            <a:ext cx="427112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Recycled CLAS6 (Hall B) TOF detectors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631" y="152400"/>
            <a:ext cx="3448639" cy="457200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800" kern="0" dirty="0" smtClean="0">
                <a:ea typeface="+mj-ea"/>
                <a:cs typeface="+mj-cs"/>
              </a:rPr>
              <a:t>Hall C/Tel Aviv/ODU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24" y="850763"/>
            <a:ext cx="1828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2399" y="955374"/>
            <a:ext cx="502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d(e,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N</a:t>
            </a:r>
            <a:r>
              <a:rPr lang="en-US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backward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 spectator proton or neutron to tag in-medium structure function on off-shell nucleon. 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1219200" y="5062185"/>
            <a:ext cx="22860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" name="Picture 23" descr="IMG_20121016_114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9140" y="2438052"/>
            <a:ext cx="4076700" cy="30575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76800" y="5495577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User labor (&amp; some </a:t>
            </a:r>
            <a:r>
              <a:rPr lang="en-US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resources) applied to preserve Hall B detectors.</a:t>
            </a:r>
          </a:p>
        </p:txBody>
      </p:sp>
      <p:cxnSp>
        <p:nvCxnSpPr>
          <p:cNvPr id="32" name="Straight Arrow Connector 31"/>
          <p:cNvCxnSpPr>
            <a:stCxn id="25" idx="0"/>
          </p:cNvCxnSpPr>
          <p:nvPr/>
        </p:nvCxnSpPr>
        <p:spPr bwMode="auto">
          <a:xfrm flipH="1" flipV="1">
            <a:off x="6985262" y="4473459"/>
            <a:ext cx="25138" cy="10221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PI0\ScreenShot178.jpg"/>
          <p:cNvPicPr>
            <a:picLocks noChangeAspect="1" noChangeArrowheads="1"/>
          </p:cNvPicPr>
          <p:nvPr/>
        </p:nvPicPr>
        <p:blipFill rotWithShape="1">
          <a:blip r:embed="rId3" cstate="print"/>
          <a:srcRect l="18697" b="2794"/>
          <a:stretch/>
        </p:blipFill>
        <p:spPr bwMode="auto">
          <a:xfrm>
            <a:off x="0" y="1676400"/>
            <a:ext cx="557226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103632"/>
            <a:ext cx="8316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Proposed neutrals ( e.g. </a:t>
            </a:r>
            <a:r>
              <a:rPr lang="en-US" sz="2800" dirty="0" smtClean="0">
                <a:latin typeface="Calibri" pitchFamily="34" charset="0"/>
                <a:cs typeface="Calibri" pitchFamily="34" charset="0"/>
                <a:sym typeface="Symbol"/>
              </a:rPr>
              <a:t></a:t>
            </a:r>
            <a:r>
              <a:rPr lang="en-US" sz="2800" baseline="30000" dirty="0" smtClean="0">
                <a:latin typeface="Calibri" pitchFamily="34" charset="0"/>
                <a:cs typeface="Calibri" pitchFamily="34" charset="0"/>
                <a:sym typeface="Symbol"/>
              </a:rPr>
              <a:t>0</a:t>
            </a:r>
            <a:r>
              <a:rPr lang="en-US" sz="2800" dirty="0" smtClean="0">
                <a:latin typeface="Calibri" pitchFamily="34" charset="0"/>
                <a:cs typeface="Calibri" pitchFamily="34" charset="0"/>
                <a:sym typeface="Symbol"/>
              </a:rPr>
              <a:t>/ )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detector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facility in Hall C</a:t>
            </a:r>
          </a:p>
        </p:txBody>
      </p:sp>
      <p:pic>
        <p:nvPicPr>
          <p:cNvPr id="25605" name="Picture 3" descr="E:\PI0\hyc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3808" y="4305300"/>
            <a:ext cx="21907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 bwMode="auto">
          <a:xfrm flipV="1">
            <a:off x="6553200" y="3810000"/>
            <a:ext cx="1447800" cy="990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608" name="TextBox 26"/>
          <p:cNvSpPr txBox="1">
            <a:spLocks noChangeArrowheads="1"/>
          </p:cNvSpPr>
          <p:nvPr/>
        </p:nvSpPr>
        <p:spPr bwMode="auto">
          <a:xfrm>
            <a:off x="457200" y="5825542"/>
            <a:ext cx="91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HMS</a:t>
            </a:r>
            <a:endParaRPr lang="en-US" sz="2400" dirty="0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5612" name="Straight Arrow Connector 12"/>
          <p:cNvCxnSpPr>
            <a:cxnSpLocks noChangeShapeType="1"/>
          </p:cNvCxnSpPr>
          <p:nvPr/>
        </p:nvCxnSpPr>
        <p:spPr bwMode="auto">
          <a:xfrm>
            <a:off x="1275008" y="1211177"/>
            <a:ext cx="531789" cy="155190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13" name="Straight Arrow Connector 14"/>
          <p:cNvCxnSpPr>
            <a:cxnSpLocks noChangeShapeType="1"/>
          </p:cNvCxnSpPr>
          <p:nvPr/>
        </p:nvCxnSpPr>
        <p:spPr bwMode="auto">
          <a:xfrm flipH="1" flipV="1">
            <a:off x="2241998" y="2087564"/>
            <a:ext cx="458809" cy="16623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2331077" y="1949451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target</a:t>
            </a:r>
          </a:p>
        </p:txBody>
      </p:sp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302653" y="1211177"/>
            <a:ext cx="87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Beam direction</a:t>
            </a:r>
          </a:p>
        </p:txBody>
      </p:sp>
      <p:cxnSp>
        <p:nvCxnSpPr>
          <p:cNvPr id="25616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2765739" y="6172200"/>
            <a:ext cx="457200" cy="1524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548408" y="4694684"/>
            <a:ext cx="1295400" cy="1295400"/>
          </a:xfrm>
          <a:prstGeom prst="ellipse">
            <a:avLst/>
          </a:prstGeom>
          <a:noFill/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63347" y="2913106"/>
            <a:ext cx="2750674" cy="35189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defRPr/>
            </a:pP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Concept: Place ~1000 block PbWO</a:t>
            </a:r>
            <a:r>
              <a:rPr lang="en-US" baseline="-25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detector on SHMS carriage (</a:t>
            </a:r>
            <a:r>
              <a:rPr lang="en-US" u="sng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currently under construction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 with conventional sweeping magnet replacing SHMS horizontal bend.</a:t>
            </a:r>
          </a:p>
          <a:p>
            <a:pPr>
              <a:lnSpc>
                <a:spcPct val="100000"/>
              </a:lnSpc>
              <a:spcBef>
                <a:spcPts val="750"/>
              </a:spcBef>
              <a:defRPr/>
            </a:pP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Organizational meetings with Halls A, C &amp; users to propose facility for program of</a:t>
            </a:r>
            <a:r>
              <a:rPr lang="en-US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DVCS, WACS, &amp; (e,e’</a:t>
            </a:r>
            <a:r>
              <a:rPr lang="en-US" dirty="0" smtClean="0">
                <a:solidFill>
                  <a:srgbClr val="3333CC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baseline="30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1556197" y="841844"/>
                <a:ext cx="5089302" cy="923330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defRPr/>
                </a:pPr>
                <a:r>
                  <a:rPr lang="en-US" dirty="0" smtClean="0">
                    <a:solidFill>
                      <a:srgbClr val="3333CC"/>
                    </a:solidFill>
                    <a:latin typeface="Arial" pitchFamily="34" charset="0"/>
                    <a:cs typeface="Arial" pitchFamily="34" charset="0"/>
                  </a:rPr>
                  <a:t>Hall C has unique L/T separation capability with 7GeV/c HMS.  Natural to add capability for L/T separation with neutral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</m:t>
                    </m:r>
                    <m:r>
                      <a:rPr lang="en-US" b="0" i="1" baseline="30000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0</m:t>
                    </m:r>
                    <m:r>
                      <a:rPr lang="en-US" b="0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, </m:t>
                    </m:r>
                    <m:r>
                      <a:rPr lang="en-US" i="1" smtClean="0">
                        <a:solidFill>
                          <a:srgbClr val="3333CC"/>
                        </a:solidFill>
                        <a:latin typeface="Cambria Math"/>
                        <a:cs typeface="Arial" pitchFamily="34" charset="0"/>
                        <a:sym typeface="Symbol"/>
                      </a:rPr>
                      <m:t></m:t>
                    </m:r>
                  </m:oMath>
                </a14:m>
                <a:r>
                  <a:rPr lang="en-US" dirty="0" smtClean="0">
                    <a:solidFill>
                      <a:srgbClr val="3333CC"/>
                    </a:solidFill>
                    <a:latin typeface="Arial" pitchFamily="34" charset="0"/>
                    <a:cs typeface="Arial" pitchFamily="34" charset="0"/>
                  </a:rPr>
                  <a:t>) final states.</a:t>
                </a:r>
              </a:p>
            </p:txBody>
          </p:sp>
        </mc:Choice>
        <mc:Fallback xmlns="">
          <p:sp>
            <p:nvSpPr>
              <p:cNvPr id="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197" y="841844"/>
                <a:ext cx="5089302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958" t="-3289" r="-359" b="-92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6" y="807070"/>
            <a:ext cx="1986798" cy="20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9427" y="8643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D Status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5120" y="2974848"/>
            <a:ext cx="35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Included in Allison’s presentation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8451"/>
            <a:ext cx="9144000" cy="80803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latin typeface="Arial" pitchFamily="34" charset="0"/>
                <a:ea typeface="+mj-ea"/>
                <a:cs typeface="Arial" pitchFamily="34" charset="0"/>
              </a:rPr>
              <a:t>PAC40 Additional Information  </a:t>
            </a:r>
            <a:endParaRPr lang="en-US" sz="32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" y="880872"/>
            <a:ext cx="89489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 follow-up of an earlier document that was submitted to PAC38 outlining the efforts across Halls A, B and C related to the SIDIS program, we requested documents on two </a:t>
            </a:r>
            <a:r>
              <a:rPr lang="en-US" sz="1600" b="1" u="sng" dirty="0" smtClean="0">
                <a:latin typeface="Arial" pitchFamily="34" charset="0"/>
                <a:cs typeface="Arial" pitchFamily="34" charset="0"/>
              </a:rPr>
              <a:t>multi-hall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programs: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1) deep exclusive scattering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Girod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Guidal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Horn, Munoz Camacho, Pennington),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with sign-on of most of the spokespersons 							involved in this program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completed end of May, see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en-US" sz="1600" dirty="0">
                <a:latin typeface="Arial" pitchFamily="34" charset="0"/>
                <a:cs typeface="Arial" pitchFamily="34" charset="0"/>
                <a:hlinkClick r:id="rId2"/>
              </a:rPr>
              <a:t>://wwwold.jlab.org/exp_prog/PACpage/PAC40/secure/Additional%20Information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/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2) SRC &amp; hadrons in the nuclear medium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(Arrington,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Sargsyan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Solvignon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Weinstein),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					bounced off the various spokespersons for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feedback and concurrence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Given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that this second document was completed relatively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late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has a different structure, there has not been sufficient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time  to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make sure all spokespersons sign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off. See also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en-US" sz="1600" dirty="0">
                <a:latin typeface="Arial" pitchFamily="34" charset="0"/>
                <a:cs typeface="Arial" pitchFamily="34" charset="0"/>
                <a:hlinkClick r:id="rId2"/>
              </a:rPr>
              <a:t>://wwwold.jlab.org/exp_prog/PACpage/PAC40/secure/Additional%20Information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/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SIDIS working group starts meetings to discuss possible overall data structure for global analysis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3048000" y="42672"/>
            <a:ext cx="5562600" cy="80803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Preliminary   Plans   for </a:t>
            </a:r>
            <a:b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   Beam    in    Hall   D</a:t>
            </a:r>
          </a:p>
        </p:txBody>
      </p:sp>
      <p:grpSp>
        <p:nvGrpSpPr>
          <p:cNvPr id="2" name="Group 77"/>
          <p:cNvGrpSpPr/>
          <p:nvPr/>
        </p:nvGrpSpPr>
        <p:grpSpPr>
          <a:xfrm>
            <a:off x="616525" y="5075503"/>
            <a:ext cx="7308275" cy="410897"/>
            <a:chOff x="1835725" y="5327075"/>
            <a:chExt cx="7308275" cy="410897"/>
          </a:xfrm>
        </p:grpSpPr>
        <p:sp>
          <p:nvSpPr>
            <p:cNvPr id="15" name="Rectangle 14"/>
            <p:cNvSpPr/>
            <p:nvPr/>
          </p:nvSpPr>
          <p:spPr>
            <a:xfrm>
              <a:off x="3685305" y="5334000"/>
              <a:ext cx="1868487" cy="40233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4170220" y="535478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FY  2015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275513" y="5334000"/>
              <a:ext cx="1868487" cy="40233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835725" y="5327075"/>
              <a:ext cx="1868487" cy="40233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62595" y="5327075"/>
              <a:ext cx="1868487" cy="40233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TextBox 8"/>
            <p:cNvSpPr txBox="1">
              <a:spLocks noChangeArrowheads="1"/>
            </p:cNvSpPr>
            <p:nvPr/>
          </p:nvSpPr>
          <p:spPr bwMode="auto">
            <a:xfrm>
              <a:off x="5888185" y="5354785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FY  2016</a:t>
              </a:r>
            </a:p>
          </p:txBody>
        </p:sp>
        <p:sp>
          <p:nvSpPr>
            <p:cNvPr id="47120" name="TextBox 9"/>
            <p:cNvSpPr txBox="1">
              <a:spLocks noChangeArrowheads="1"/>
            </p:cNvSpPr>
            <p:nvPr/>
          </p:nvSpPr>
          <p:spPr bwMode="auto">
            <a:xfrm>
              <a:off x="2209800" y="536864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FY  2014</a:t>
              </a:r>
            </a:p>
          </p:txBody>
        </p:sp>
        <p:sp>
          <p:nvSpPr>
            <p:cNvPr id="76" name="TextBox 8"/>
            <p:cNvSpPr txBox="1">
              <a:spLocks noChangeArrowheads="1"/>
            </p:cNvSpPr>
            <p:nvPr/>
          </p:nvSpPr>
          <p:spPr bwMode="auto">
            <a:xfrm>
              <a:off x="7696200" y="534786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FY  2017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29000" y="1066800"/>
            <a:ext cx="535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Search for </a:t>
            </a:r>
            <a:r>
              <a:rPr lang="en-US" dirty="0" err="1">
                <a:solidFill>
                  <a:prstClr val="black"/>
                </a:solidFill>
              </a:rPr>
              <a:t>Gluonic</a:t>
            </a:r>
            <a:r>
              <a:rPr lang="en-US" dirty="0">
                <a:solidFill>
                  <a:prstClr val="black"/>
                </a:solidFill>
              </a:rPr>
              <a:t> Excitations (GlueX)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prstClr val="black"/>
                </a:solidFill>
              </a:rPr>
              <a:t>’ couplings, rare decays using </a:t>
            </a:r>
            <a:r>
              <a:rPr lang="en-US" dirty="0" err="1">
                <a:solidFill>
                  <a:prstClr val="black"/>
                </a:solidFill>
              </a:rPr>
              <a:t>Primakoff</a:t>
            </a:r>
            <a:r>
              <a:rPr lang="en-US" dirty="0">
                <a:solidFill>
                  <a:prstClr val="black"/>
                </a:solidFill>
              </a:rPr>
              <a:t> reaction</a:t>
            </a: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3" cstate="screen"/>
          <a:srcRect r="35764"/>
          <a:stretch>
            <a:fillRect/>
          </a:stretch>
        </p:blipFill>
        <p:spPr bwMode="auto">
          <a:xfrm>
            <a:off x="152400" y="0"/>
            <a:ext cx="2275869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6019800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Light quark mass ratio</a:t>
            </a:r>
          </a:p>
          <a:p>
            <a:pPr defTabSz="914400"/>
            <a:r>
              <a:rPr lang="en-US" sz="1400" dirty="0">
                <a:solidFill>
                  <a:prstClr val="black"/>
                </a:solidFill>
                <a:latin typeface="Symbol" charset="2"/>
                <a:cs typeface="Symbol" charset="2"/>
              </a:rPr>
              <a:t>h </a:t>
            </a:r>
            <a:r>
              <a:rPr lang="en-US" sz="1400" dirty="0">
                <a:solidFill>
                  <a:prstClr val="black"/>
                </a:solidFill>
              </a:rPr>
              <a:t>and </a:t>
            </a:r>
            <a:r>
              <a:rPr lang="en-US" sz="1400" dirty="0">
                <a:solidFill>
                  <a:prstClr val="black"/>
                </a:solidFill>
                <a:latin typeface="Symbol" charset="2"/>
                <a:cs typeface="Symbol" charset="2"/>
              </a:rPr>
              <a:t>h</a:t>
            </a:r>
            <a:r>
              <a:rPr lang="en-US" sz="1400" dirty="0">
                <a:solidFill>
                  <a:prstClr val="black"/>
                </a:solidFill>
              </a:rPr>
              <a:t>’ mixing angle </a:t>
            </a:r>
          </a:p>
        </p:txBody>
      </p:sp>
      <p:sp>
        <p:nvSpPr>
          <p:cNvPr id="66" name="TextBox 56"/>
          <p:cNvSpPr txBox="1">
            <a:spLocks noChangeArrowheads="1"/>
          </p:cNvSpPr>
          <p:nvPr/>
        </p:nvSpPr>
        <p:spPr bwMode="auto">
          <a:xfrm>
            <a:off x="7010400" y="3505200"/>
            <a:ext cx="168161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0000"/>
                </a:solidFill>
              </a:rPr>
              <a:t>10</a:t>
            </a:r>
            <a:r>
              <a:rPr lang="en-US" sz="1600" baseline="30000" dirty="0">
                <a:solidFill>
                  <a:srgbClr val="FF0000"/>
                </a:solidFill>
              </a:rPr>
              <a:t>8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/s preparations</a:t>
            </a:r>
          </a:p>
        </p:txBody>
      </p:sp>
      <p:grpSp>
        <p:nvGrpSpPr>
          <p:cNvPr id="3" name="Group 41"/>
          <p:cNvGrpSpPr/>
          <p:nvPr/>
        </p:nvGrpSpPr>
        <p:grpSpPr>
          <a:xfrm>
            <a:off x="685798" y="1752604"/>
            <a:ext cx="7162802" cy="3276600"/>
            <a:chOff x="1828800" y="1752600"/>
            <a:chExt cx="7162802" cy="327660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495800" y="2514600"/>
              <a:ext cx="13716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28800" y="2513012"/>
              <a:ext cx="3124200" cy="15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35" name="TextBox 46"/>
            <p:cNvSpPr txBox="1">
              <a:spLocks noChangeArrowheads="1"/>
            </p:cNvSpPr>
            <p:nvPr/>
          </p:nvSpPr>
          <p:spPr bwMode="auto">
            <a:xfrm>
              <a:off x="5867400" y="1905000"/>
              <a:ext cx="9348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C000"/>
                  </a:solidFill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</a:rPr>
                <a:t>GlueX </a:t>
              </a:r>
            </a:p>
          </p:txBody>
        </p:sp>
        <p:sp>
          <p:nvSpPr>
            <p:cNvPr id="47136" name="TextBox 47"/>
            <p:cNvSpPr txBox="1">
              <a:spLocks noChangeArrowheads="1"/>
            </p:cNvSpPr>
            <p:nvPr/>
          </p:nvSpPr>
          <p:spPr bwMode="auto">
            <a:xfrm>
              <a:off x="2743200" y="1752600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00B050"/>
                  </a:solidFill>
                </a:rPr>
                <a:t>12 GeV Commissioning  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rot="5400000">
              <a:off x="3696494" y="4837906"/>
              <a:ext cx="3810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44" name="TextBox 56"/>
            <p:cNvSpPr txBox="1">
              <a:spLocks noChangeArrowheads="1"/>
            </p:cNvSpPr>
            <p:nvPr/>
          </p:nvSpPr>
          <p:spPr bwMode="auto">
            <a:xfrm>
              <a:off x="3256348" y="4114800"/>
              <a:ext cx="116660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914400"/>
              <a:r>
                <a:rPr lang="en-US" sz="1600" dirty="0" smtClean="0">
                  <a:solidFill>
                    <a:srgbClr val="FF0000"/>
                  </a:solidFill>
                </a:rPr>
                <a:t>E</a:t>
              </a:r>
              <a:r>
                <a:rPr lang="en-US" sz="1600" baseline="-25000" dirty="0">
                  <a:solidFill>
                    <a:srgbClr val="FF0000"/>
                  </a:solidFill>
                  <a:latin typeface="Symbol" charset="2"/>
                </a:rPr>
                <a:t> </a:t>
              </a:r>
              <a:r>
                <a:rPr lang="en-US" sz="1600" dirty="0" smtClean="0">
                  <a:solidFill>
                    <a:srgbClr val="FF0000"/>
                  </a:solidFill>
                </a:rPr>
                <a:t>&lt; </a:t>
              </a:r>
              <a:r>
                <a:rPr lang="en-US" sz="1600" dirty="0">
                  <a:solidFill>
                    <a:srgbClr val="FF0000"/>
                  </a:solidFill>
                </a:rPr>
                <a:t>12 GeV</a:t>
              </a:r>
            </a:p>
            <a:p>
              <a:pPr algn="ctr" defTabSz="914400"/>
              <a:r>
                <a:rPr lang="en-US" sz="1600" dirty="0" err="1">
                  <a:solidFill>
                    <a:srgbClr val="FF0000"/>
                  </a:solidFill>
                </a:rPr>
                <a:t>unpolarized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867400" y="2514600"/>
              <a:ext cx="10668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010400" y="2514600"/>
              <a:ext cx="8382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6"/>
            <p:cNvSpPr txBox="1">
              <a:spLocks noChangeArrowheads="1"/>
            </p:cNvSpPr>
            <p:nvPr/>
          </p:nvSpPr>
          <p:spPr bwMode="auto">
            <a:xfrm>
              <a:off x="7086600" y="1752600"/>
              <a:ext cx="127633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FFC000"/>
                  </a:solidFill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</a:rPr>
                <a:t>Primakoff</a:t>
              </a:r>
              <a:endParaRPr lang="en-US" sz="2000" b="1" dirty="0">
                <a:solidFill>
                  <a:srgbClr val="7030A0"/>
                </a:solidFill>
              </a:endParaRPr>
            </a:p>
            <a:p>
              <a:pPr algn="ctr" defTabSz="914400"/>
              <a:r>
                <a:rPr lang="en-US" sz="2000" b="1" dirty="0">
                  <a:solidFill>
                    <a:srgbClr val="7030A0"/>
                  </a:solidFill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  <a:latin typeface="Symbol" charset="2"/>
                  <a:cs typeface="Symbol" charset="2"/>
                </a:rPr>
                <a:t>h</a:t>
              </a:r>
              <a:r>
                <a:rPr lang="en-GB" sz="2000" dirty="0" err="1">
                  <a:solidFill>
                    <a:srgbClr val="7030A0"/>
                  </a:solidFill>
                  <a:latin typeface="Symbol" pitchFamily="16" charset="2"/>
                </a:rPr>
                <a:t>gg</a:t>
              </a:r>
              <a:endParaRPr lang="en-US" sz="20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5400000">
              <a:off x="4267203" y="4571997"/>
              <a:ext cx="914396" cy="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8534403" y="4571993"/>
              <a:ext cx="914396" cy="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467600" y="2514600"/>
              <a:ext cx="7620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8153400" y="2514600"/>
              <a:ext cx="8382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56"/>
            <p:cNvSpPr txBox="1">
              <a:spLocks noChangeArrowheads="1"/>
            </p:cNvSpPr>
            <p:nvPr/>
          </p:nvSpPr>
          <p:spPr bwMode="auto">
            <a:xfrm>
              <a:off x="3200400" y="2438400"/>
              <a:ext cx="10008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914400"/>
              <a:r>
                <a:rPr lang="en-US" sz="1600" dirty="0">
                  <a:solidFill>
                    <a:srgbClr val="00B050"/>
                  </a:solidFill>
                </a:rPr>
                <a:t>Hardware</a:t>
              </a:r>
              <a:r>
                <a:rPr lang="en-US" sz="1600" dirty="0">
                  <a:solidFill>
                    <a:srgbClr val="FF6600"/>
                  </a:solidFill>
                </a:rPr>
                <a:t> </a:t>
              </a:r>
            </a:p>
          </p:txBody>
        </p:sp>
        <p:sp>
          <p:nvSpPr>
            <p:cNvPr id="112" name="TextBox 56"/>
            <p:cNvSpPr txBox="1">
              <a:spLocks noChangeArrowheads="1"/>
            </p:cNvSpPr>
            <p:nvPr/>
          </p:nvSpPr>
          <p:spPr bwMode="auto">
            <a:xfrm>
              <a:off x="3942831" y="2667000"/>
              <a:ext cx="14673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914400"/>
              <a:r>
                <a:rPr lang="en-US" sz="1600" dirty="0">
                  <a:solidFill>
                    <a:srgbClr val="00B050"/>
                  </a:solidFill>
                </a:rPr>
                <a:t>Polarized Beam</a:t>
              </a:r>
              <a:r>
                <a:rPr lang="en-US" sz="1600" dirty="0">
                  <a:solidFill>
                    <a:srgbClr val="FF6600"/>
                  </a:solidFill>
                </a:rPr>
                <a:t> </a:t>
              </a:r>
            </a:p>
          </p:txBody>
        </p:sp>
        <p:sp>
          <p:nvSpPr>
            <p:cNvPr id="113" name="TextBox 56"/>
            <p:cNvSpPr txBox="1">
              <a:spLocks noChangeArrowheads="1"/>
            </p:cNvSpPr>
            <p:nvPr/>
          </p:nvSpPr>
          <p:spPr bwMode="auto">
            <a:xfrm>
              <a:off x="4237936" y="3505200"/>
              <a:ext cx="1072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defTabSz="914400"/>
              <a:r>
                <a:rPr lang="en-US" sz="1600" dirty="0" smtClean="0">
                  <a:solidFill>
                    <a:srgbClr val="FF0000"/>
                  </a:solidFill>
                </a:rPr>
                <a:t>E</a:t>
              </a:r>
              <a:r>
                <a:rPr lang="en-US" sz="1600" baseline="-25000" dirty="0">
                  <a:solidFill>
                    <a:srgbClr val="FF0000"/>
                  </a:solidFill>
                  <a:latin typeface="Symbol" charset="2"/>
                </a:rPr>
                <a:t> </a:t>
              </a:r>
              <a:r>
                <a:rPr lang="en-US" sz="1600" dirty="0" smtClean="0">
                  <a:solidFill>
                    <a:srgbClr val="FF0000"/>
                  </a:solidFill>
                </a:rPr>
                <a:t>= </a:t>
              </a:r>
              <a:r>
                <a:rPr lang="en-US" sz="1600" dirty="0">
                  <a:solidFill>
                    <a:srgbClr val="FF0000"/>
                  </a:solidFill>
                </a:rPr>
                <a:t>12 GeV</a:t>
              </a:r>
            </a:p>
            <a:p>
              <a:pPr algn="ctr" defTabSz="914400"/>
              <a:r>
                <a:rPr lang="en-US" sz="1600" dirty="0">
                  <a:solidFill>
                    <a:srgbClr val="FF0000"/>
                  </a:solidFill>
                </a:rPr>
                <a:t>polarized</a:t>
              </a:r>
            </a:p>
          </p:txBody>
        </p:sp>
        <p:sp>
          <p:nvSpPr>
            <p:cNvPr id="114" name="TextBox 46"/>
            <p:cNvSpPr txBox="1">
              <a:spLocks noChangeArrowheads="1"/>
            </p:cNvSpPr>
            <p:nvPr/>
          </p:nvSpPr>
          <p:spPr bwMode="auto">
            <a:xfrm>
              <a:off x="5943600" y="2590800"/>
              <a:ext cx="9584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C000"/>
                  </a:solidFill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</a:rPr>
                <a:t>10</a:t>
              </a:r>
              <a:r>
                <a:rPr lang="en-US" sz="2000" b="1" baseline="30000" dirty="0">
                  <a:solidFill>
                    <a:srgbClr val="7030A0"/>
                  </a:solidFill>
                </a:rPr>
                <a:t>7</a:t>
              </a:r>
              <a:r>
                <a:rPr lang="en-US" sz="2000" b="1" dirty="0">
                  <a:solidFill>
                    <a:srgbClr val="7030A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b="1" dirty="0">
                  <a:solidFill>
                    <a:srgbClr val="7030A0"/>
                  </a:solidFill>
                </a:rPr>
                <a:t>/s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2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>
          <a:xfrm>
            <a:off x="707136" y="-85344"/>
            <a:ext cx="7772400" cy="914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</a:rPr>
              <a:t>: Proposed 4 Hall Operation (R. </a:t>
            </a:r>
            <a:r>
              <a:rPr lang="en-US" dirty="0" err="1" smtClean="0">
                <a:latin typeface="Calibri" pitchFamily="34" charset="0"/>
              </a:rPr>
              <a:t>Kazimi</a:t>
            </a:r>
            <a:r>
              <a:rPr lang="en-US" dirty="0" smtClean="0">
                <a:latin typeface="Calibri" pitchFamily="34" charset="0"/>
              </a:rPr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1482740"/>
              </p:ext>
            </p:extLst>
          </p:nvPr>
        </p:nvGraphicFramePr>
        <p:xfrm>
          <a:off x="515112" y="2590800"/>
          <a:ext cx="8153401" cy="99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3882"/>
                <a:gridCol w="2639506"/>
                <a:gridCol w="2220013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alibri"/>
                        </a:rPr>
                        <a:t>Capability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libri"/>
                        </a:rPr>
                        <a:t>Planned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Calibri"/>
                        </a:rPr>
                        <a:t>Design (D+2)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Calibri"/>
                        </a:rPr>
                        <a:t>New Design (D+3)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</a:rPr>
                        <a:t>Maximum number of halls</a:t>
                      </a:r>
                      <a:r>
                        <a:rPr lang="en-US" sz="1800" b="1" baseline="0" dirty="0" smtClean="0">
                          <a:latin typeface="Calibri"/>
                        </a:rPr>
                        <a:t> receiving beam </a:t>
                      </a:r>
                      <a:r>
                        <a:rPr lang="en-US" sz="1800" b="1" dirty="0" smtClean="0">
                          <a:latin typeface="Calibri"/>
                        </a:rPr>
                        <a:t>simultaneously</a:t>
                      </a:r>
                      <a:r>
                        <a:rPr lang="en-US" sz="1800" b="1" baseline="0" dirty="0" smtClean="0">
                          <a:latin typeface="Calibri"/>
                        </a:rPr>
                        <a:t> 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libr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en-US" sz="2400" b="1" dirty="0" smtClean="0">
                          <a:latin typeface="Calibri"/>
                          <a:ea typeface="Calibri"/>
                          <a:cs typeface="Times New Roman"/>
                        </a:rPr>
                        <a:t>Halls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libri"/>
                          <a:ea typeface="Calibri"/>
                          <a:cs typeface="Times New Roman"/>
                        </a:rPr>
                        <a:t>4 Halls 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1760" name="Rectangle 5"/>
          <p:cNvSpPr>
            <a:spLocks noChangeArrowheads="1"/>
          </p:cNvSpPr>
          <p:nvPr/>
        </p:nvSpPr>
        <p:spPr bwMode="auto">
          <a:xfrm>
            <a:off x="381000" y="914400"/>
            <a:ext cx="8229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The existing extraction design allows the simultaneous operation of Hall D, plus two other halls (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D+2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). </a:t>
            </a:r>
          </a:p>
          <a:p>
            <a:pPr marL="3429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 propose a design that allows the simultaneous operation of all four halls (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D+3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619500"/>
            <a:ext cx="87630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Calibri"/>
                <a:cs typeface="Arial" charset="0"/>
              </a:rPr>
              <a:t>How?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Use a different frequency for the horizontal 5</a:t>
            </a:r>
            <a:r>
              <a:rPr lang="en-US" sz="2400" baseline="30000" dirty="0">
                <a:solidFill>
                  <a:srgbClr val="000000"/>
                </a:solidFill>
                <a:latin typeface="Calibri"/>
                <a:cs typeface="Arial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 pass separator (750 MHz instead of 500 MHz).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No changes to lower passes (Hall D wants only 5</a:t>
            </a:r>
            <a:r>
              <a:rPr lang="en-US" sz="2400" baseline="30000" dirty="0">
                <a:solidFill>
                  <a:srgbClr val="000000"/>
                </a:solidFill>
                <a:latin typeface="Calibri"/>
                <a:cs typeface="Arial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 pass beam).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Cut the beam bunch repetition rate for the halls taking 5</a:t>
            </a:r>
            <a:r>
              <a:rPr lang="en-US" sz="2400" baseline="30000" dirty="0">
                <a:solidFill>
                  <a:srgbClr val="000000"/>
                </a:solidFill>
                <a:latin typeface="Calibri"/>
                <a:cs typeface="Arial" charset="0"/>
              </a:rPr>
              <a:t>th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pass beam in half (to 250 MHz).</a:t>
            </a:r>
          </a:p>
          <a:p>
            <a:pPr marL="6858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Total current to each hall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can remain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Arial" charset="0"/>
              </a:rPr>
              <a:t>the same.</a:t>
            </a:r>
          </a:p>
        </p:txBody>
      </p:sp>
    </p:spTree>
    <p:extLst>
      <p:ext uri="{BB962C8B-B14F-4D97-AF65-F5344CB8AC3E}">
        <p14:creationId xmlns:p14="http://schemas.microsoft.com/office/powerpoint/2010/main" val="42573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3" descr="RF_separation_overview_graphi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1140587"/>
            <a:ext cx="877570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463"/>
            <a:ext cx="8748713" cy="7366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</a:rPr>
              <a:t>5</a:t>
            </a:r>
            <a:r>
              <a:rPr lang="en-US" baseline="30000" smtClean="0">
                <a:latin typeface="Calibri" pitchFamily="34" charset="0"/>
              </a:rPr>
              <a:t>th</a:t>
            </a:r>
            <a:r>
              <a:rPr lang="en-US" smtClean="0">
                <a:latin typeface="Calibri" pitchFamily="34" charset="0"/>
              </a:rPr>
              <a:t> Pass RF Separation Hardware</a:t>
            </a:r>
          </a:p>
        </p:txBody>
      </p:sp>
      <p:sp>
        <p:nvSpPr>
          <p:cNvPr id="38915" name="Text Box 202"/>
          <p:cNvSpPr txBox="1">
            <a:spLocks noChangeArrowheads="1"/>
          </p:cNvSpPr>
          <p:nvPr/>
        </p:nvSpPr>
        <p:spPr bwMode="auto">
          <a:xfrm>
            <a:off x="381000" y="1210056"/>
            <a:ext cx="8229600" cy="45259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8917" name="Rectangle 250"/>
          <p:cNvSpPr>
            <a:spLocks noChangeArrowheads="1"/>
          </p:cNvSpPr>
          <p:nvPr/>
        </p:nvSpPr>
        <p:spPr bwMode="auto">
          <a:xfrm>
            <a:off x="2819400" y="4477512"/>
            <a:ext cx="45720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8918" name="Text Box 252"/>
          <p:cNvSpPr txBox="1">
            <a:spLocks noChangeArrowheads="1"/>
          </p:cNvSpPr>
          <p:nvPr/>
        </p:nvSpPr>
        <p:spPr bwMode="auto">
          <a:xfrm>
            <a:off x="381000" y="1210056"/>
            <a:ext cx="8229600" cy="45259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endParaRPr lang="en-US" sz="2000">
              <a:latin typeface="Calibri" pitchFamily="34" charset="0"/>
            </a:endParaRPr>
          </a:p>
        </p:txBody>
      </p:sp>
      <p:grpSp>
        <p:nvGrpSpPr>
          <p:cNvPr id="2" name="Horiz 5th pass"/>
          <p:cNvGrpSpPr>
            <a:grpSpLocks/>
          </p:cNvGrpSpPr>
          <p:nvPr/>
        </p:nvGrpSpPr>
        <p:grpSpPr bwMode="auto">
          <a:xfrm>
            <a:off x="119063" y="2953512"/>
            <a:ext cx="4170362" cy="1928813"/>
            <a:chOff x="119839" y="3412413"/>
            <a:chExt cx="4169773" cy="1929604"/>
          </a:xfrm>
        </p:grpSpPr>
        <p:sp>
          <p:nvSpPr>
            <p:cNvPr id="25" name="Separator freq 750 MHz"/>
            <p:cNvSpPr txBox="1"/>
            <p:nvPr/>
          </p:nvSpPr>
          <p:spPr>
            <a:xfrm>
              <a:off x="119839" y="4633702"/>
              <a:ext cx="4169773" cy="7083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rial" pitchFamily="34" charset="0"/>
                  <a:ea typeface="Tahoma" pitchFamily="34" charset="0"/>
                  <a:cs typeface="Arial" pitchFamily="34" charset="0"/>
                </a:rPr>
                <a:t>Horizontal 5</a:t>
              </a:r>
              <a:r>
                <a:rPr lang="en-US" sz="2000" b="1" baseline="3000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th</a:t>
              </a:r>
              <a:r>
                <a:rPr lang="en-US" sz="2000" b="1" dirty="0">
                  <a:latin typeface="Arial" pitchFamily="34" charset="0"/>
                  <a:ea typeface="Tahoma" pitchFamily="34" charset="0"/>
                  <a:cs typeface="Arial" pitchFamily="34" charset="0"/>
                </a:rPr>
                <a:t> Pass Separator</a:t>
              </a:r>
            </a:p>
            <a:p>
              <a:pPr algn="ctr">
                <a:defRPr/>
              </a:pPr>
              <a:r>
                <a:rPr lang="en-US" sz="2000" b="1" dirty="0">
                  <a:latin typeface="Arial" pitchFamily="34" charset="0"/>
                  <a:ea typeface="Tahoma" pitchFamily="34" charset="0"/>
                  <a:cs typeface="Arial" pitchFamily="34" charset="0"/>
                </a:rPr>
                <a:t>(kicks out Hall </a:t>
              </a:r>
              <a:r>
                <a:rPr lang="en-US" sz="2000" b="1" dirty="0" smtClean="0">
                  <a:latin typeface="Arial" pitchFamily="34" charset="0"/>
                  <a:ea typeface="Tahoma" pitchFamily="34" charset="0"/>
                  <a:cs typeface="Arial" pitchFamily="34" charset="0"/>
                </a:rPr>
                <a:t>D)</a:t>
              </a:r>
              <a:endParaRPr lang="en-US" sz="2000" b="1" dirty="0"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2129330" y="3920621"/>
              <a:ext cx="0" cy="71149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 bwMode="auto">
            <a:xfrm>
              <a:off x="1388072" y="3412413"/>
              <a:ext cx="1458707" cy="457387"/>
            </a:xfrm>
            <a:prstGeom prst="roundRect">
              <a:avLst/>
            </a:prstGeom>
            <a:noFill/>
            <a:ln w="635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r>
                <a:rPr lang="en-US" dirty="0">
                  <a:latin typeface="Times"/>
                </a:rPr>
                <a:t>          </a:t>
              </a:r>
            </a:p>
          </p:txBody>
        </p:sp>
      </p:grpSp>
      <p:grpSp>
        <p:nvGrpSpPr>
          <p:cNvPr id="3" name="vert 5th pass" hidden="1"/>
          <p:cNvGrpSpPr>
            <a:grpSpLocks/>
          </p:cNvGrpSpPr>
          <p:nvPr/>
        </p:nvGrpSpPr>
        <p:grpSpPr bwMode="auto">
          <a:xfrm>
            <a:off x="4164013" y="3379788"/>
            <a:ext cx="3581400" cy="2130425"/>
            <a:chOff x="4197927" y="3380510"/>
            <a:chExt cx="3581400" cy="2129594"/>
          </a:xfrm>
        </p:grpSpPr>
        <p:sp>
          <p:nvSpPr>
            <p:cNvPr id="32" name="Separator freq 750 MHz"/>
            <p:cNvSpPr txBox="1"/>
            <p:nvPr/>
          </p:nvSpPr>
          <p:spPr>
            <a:xfrm>
              <a:off x="4197927" y="4802355"/>
              <a:ext cx="3581400" cy="707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rial" pitchFamily="34" charset="0"/>
                  <a:ea typeface="Tahoma" pitchFamily="34" charset="0"/>
                  <a:cs typeface="Arial" pitchFamily="34" charset="0"/>
                </a:rPr>
                <a:t>Vertical 5</a:t>
              </a:r>
              <a:r>
                <a:rPr lang="en-US" sz="2000" b="1" baseline="30000" dirty="0">
                  <a:latin typeface="Arial" pitchFamily="34" charset="0"/>
                  <a:ea typeface="Tahoma" pitchFamily="34" charset="0"/>
                  <a:cs typeface="Arial" pitchFamily="34" charset="0"/>
                </a:rPr>
                <a:t>th</a:t>
              </a:r>
              <a:r>
                <a:rPr lang="en-US" sz="2000" b="1" dirty="0">
                  <a:latin typeface="Arial" pitchFamily="34" charset="0"/>
                  <a:ea typeface="Tahoma" pitchFamily="34" charset="0"/>
                  <a:cs typeface="Arial" pitchFamily="34" charset="0"/>
                </a:rPr>
                <a:t> Pass Separator (Halls A,B,C)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5950527" y="3934331"/>
              <a:ext cx="11112" cy="86802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 bwMode="auto">
            <a:xfrm>
              <a:off x="5715577" y="3380510"/>
              <a:ext cx="484187" cy="491933"/>
            </a:xfrm>
            <a:prstGeom prst="roundRect">
              <a:avLst/>
            </a:prstGeom>
            <a:noFill/>
            <a:ln w="635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r>
                <a:rPr lang="en-US" dirty="0">
                  <a:latin typeface="Times"/>
                </a:rPr>
                <a:t>          </a:t>
              </a:r>
            </a:p>
          </p:txBody>
        </p:sp>
      </p:grpSp>
      <p:sp>
        <p:nvSpPr>
          <p:cNvPr id="49" name="Separator freq 750 MHz"/>
          <p:cNvSpPr txBox="1"/>
          <p:nvPr/>
        </p:nvSpPr>
        <p:spPr>
          <a:xfrm>
            <a:off x="1200150" y="4861687"/>
            <a:ext cx="1979613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D+2: 500 MHz</a:t>
            </a:r>
          </a:p>
        </p:txBody>
      </p:sp>
      <p:sp>
        <p:nvSpPr>
          <p:cNvPr id="50" name="Separator freq 750 MHz"/>
          <p:cNvSpPr txBox="1"/>
          <p:nvPr/>
        </p:nvSpPr>
        <p:spPr>
          <a:xfrm>
            <a:off x="1200150" y="5245862"/>
            <a:ext cx="1979613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D+3: 750 MHz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72" y="4245864"/>
            <a:ext cx="4189095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958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34" charset="0"/>
              </a:rPr>
              <a:t>Comparing D+2 and D+3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00151"/>
              </p:ext>
            </p:extLst>
          </p:nvPr>
        </p:nvGraphicFramePr>
        <p:xfrm>
          <a:off x="646113" y="899795"/>
          <a:ext cx="7772400" cy="3209926"/>
        </p:xfrm>
        <a:graphic>
          <a:graphicData uri="http://schemas.openxmlformats.org/drawingml/2006/table">
            <a:tbl>
              <a:tblPr/>
              <a:tblGrid>
                <a:gridCol w="3843337"/>
                <a:gridCol w="1873250"/>
                <a:gridCol w="2055813"/>
              </a:tblGrid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Planned 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Proposed 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Beam @ 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2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Beam @ 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2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Beam @ 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0988" name="TextBox 4"/>
          <p:cNvSpPr txBox="1">
            <a:spLocks noChangeArrowheads="1"/>
          </p:cNvSpPr>
          <p:nvPr/>
        </p:nvSpPr>
        <p:spPr bwMode="auto">
          <a:xfrm>
            <a:off x="663956" y="4156139"/>
            <a:ext cx="8126476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/>
            <a:r>
              <a:rPr lang="en-US" sz="2200" b="1" dirty="0">
                <a:latin typeface="Calibri" pitchFamily="34" charset="0"/>
              </a:rPr>
              <a:t>The D+3 Tradeoff:  </a:t>
            </a:r>
          </a:p>
          <a:p>
            <a:pPr marL="396875" lvl="1" indent="-169863" eaLnBrk="0" hangingPunct="0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Calibri" pitchFamily="34" charset="0"/>
              </a:rPr>
              <a:t>On 5</a:t>
            </a:r>
            <a:r>
              <a:rPr lang="en-US" sz="2200" baseline="30000" dirty="0">
                <a:latin typeface="Calibri" pitchFamily="34" charset="0"/>
              </a:rPr>
              <a:t>th</a:t>
            </a:r>
            <a:r>
              <a:rPr lang="en-US" sz="2200" dirty="0">
                <a:latin typeface="Calibri" pitchFamily="34" charset="0"/>
              </a:rPr>
              <a:t> pass, all halls must run at 250 MHz (half the rep rate), unless Hall D is off.</a:t>
            </a:r>
          </a:p>
          <a:p>
            <a:pPr marL="396875" lvl="1" indent="-169863" eaLnBrk="0" hangingPunct="0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Calibri" pitchFamily="34" charset="0"/>
              </a:rPr>
              <a:t>When Hall D is on, at least one hall must </a:t>
            </a:r>
            <a:r>
              <a:rPr lang="en-US" sz="2200" dirty="0" smtClean="0">
                <a:latin typeface="Calibri" pitchFamily="34" charset="0"/>
              </a:rPr>
              <a:t>be configured                 for the 5</a:t>
            </a:r>
            <a:r>
              <a:rPr lang="en-US" sz="2200" baseline="30000" dirty="0" smtClean="0">
                <a:latin typeface="Calibri" pitchFamily="34" charset="0"/>
              </a:rPr>
              <a:t>th</a:t>
            </a:r>
            <a:r>
              <a:rPr lang="en-US" sz="2200" dirty="0" smtClean="0"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pass</a:t>
            </a:r>
            <a:r>
              <a:rPr lang="en-US" sz="2200" dirty="0" smtClean="0">
                <a:latin typeface="Calibri" pitchFamily="34" charset="0"/>
              </a:rPr>
              <a:t>.</a:t>
            </a:r>
          </a:p>
          <a:p>
            <a:pPr eaLnBrk="0" hangingPunct="0">
              <a:spcAft>
                <a:spcPts val="600"/>
              </a:spcAft>
            </a:pPr>
            <a:r>
              <a:rPr lang="en-US" sz="2200" b="1" dirty="0">
                <a:latin typeface="Calibri" pitchFamily="34" charset="0"/>
              </a:rPr>
              <a:t>I</a:t>
            </a:r>
            <a:r>
              <a:rPr lang="en-US" sz="2200" b="1" dirty="0" smtClean="0">
                <a:latin typeface="Calibri" pitchFamily="34" charset="0"/>
              </a:rPr>
              <a:t>n exchange we can run Hall D at 12 </a:t>
            </a:r>
            <a:r>
              <a:rPr lang="en-US" sz="2200" b="1" dirty="0" err="1" smtClean="0">
                <a:latin typeface="Calibri" pitchFamily="34" charset="0"/>
              </a:rPr>
              <a:t>GeV</a:t>
            </a:r>
            <a:r>
              <a:rPr lang="en-US" sz="2200" b="1" dirty="0" smtClean="0">
                <a:latin typeface="Calibri" pitchFamily="34" charset="0"/>
              </a:rPr>
              <a:t> and Halls A/B/C at 11 </a:t>
            </a:r>
            <a:r>
              <a:rPr lang="en-US" sz="2200" b="1" dirty="0" err="1" smtClean="0">
                <a:latin typeface="Calibri" pitchFamily="34" charset="0"/>
              </a:rPr>
              <a:t>GeV</a:t>
            </a:r>
            <a:endParaRPr lang="en-US" sz="2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37" y="839920"/>
            <a:ext cx="8773715" cy="5609647"/>
          </a:xfrm>
        </p:spPr>
        <p:txBody>
          <a:bodyPr/>
          <a:lstStyle/>
          <a:p>
            <a:pPr mar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Halls B and C have been cleared for construction of CLAS12 and SHMS. Hall A preparing for DVCS/</a:t>
            </a:r>
            <a:r>
              <a:rPr lang="en-US" dirty="0" err="1" smtClean="0"/>
              <a:t>GMp</a:t>
            </a:r>
            <a:r>
              <a:rPr lang="en-US" dirty="0" smtClean="0"/>
              <a:t> experiments. Hall D testing Solenoid before </a:t>
            </a:r>
            <a:r>
              <a:rPr lang="en-US" dirty="0" err="1" smtClean="0"/>
              <a:t>BCal</a:t>
            </a:r>
            <a:r>
              <a:rPr lang="en-US" dirty="0" smtClean="0"/>
              <a:t> installation.</a:t>
            </a:r>
          </a:p>
          <a:p>
            <a:pPr mar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Started process of initial equipment commissioning and preparations for early experiment readiness review process</a:t>
            </a:r>
          </a:p>
          <a:p>
            <a:pPr mar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The Halls presented their commissioning and early physics plans to PAC-39. </a:t>
            </a:r>
            <a:r>
              <a:rPr lang="en-US" dirty="0" smtClean="0"/>
              <a:t>Hall A’s plan has been revisited. Impacts </a:t>
            </a:r>
            <a:r>
              <a:rPr lang="en-US" dirty="0" smtClean="0"/>
              <a:t>of re-baseline need to be further integrated.</a:t>
            </a:r>
          </a:p>
          <a:p>
            <a:pPr mar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Many ancillary 12-GeV projects in motion, led by Jefferson Lab user community</a:t>
            </a:r>
          </a:p>
          <a:p>
            <a:pPr mar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Since last year, a novel idea for a 4-way split has been developed that </a:t>
            </a:r>
            <a:r>
              <a:rPr lang="en-US" i="1" dirty="0"/>
              <a:t>in principle </a:t>
            </a:r>
            <a:r>
              <a:rPr lang="en-US" dirty="0"/>
              <a:t>would allow beam to all 4 Halls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0" y="1143000"/>
            <a:ext cx="3352800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796925" lvl="2" indent="31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Present expectation (subject to 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  <a:cs typeface="Arial" pitchFamily="34" charset="0"/>
              </a:rPr>
              <a:t>rebaseline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 approval in August):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8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16-month</a:t>
            </a: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 installation            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	May 2012 -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Sept</a:t>
            </a: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 2013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Accelerator commissioning start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Oct 2013  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 A commissioning start    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Feb 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 D commissioning start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	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Oct 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charset="0"/>
                <a:cs typeface="Arial" pitchFamily="34" charset="0"/>
              </a:rPr>
              <a:t>Halls B &amp; C commissioning start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Jan/Feb 2016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5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charset="0"/>
                <a:cs typeface="Arial" pitchFamily="34" charset="0"/>
              </a:rPr>
              <a:t>Project Completion                 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March 2017</a:t>
            </a:r>
            <a:endParaRPr lang="en-US" sz="12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076236"/>
            <a:ext cx="2667000" cy="43088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FY12: reduction of $16M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FY13: </a:t>
            </a:r>
            <a:r>
              <a:rPr lang="en-US" sz="1100" b="1" dirty="0" err="1">
                <a:solidFill>
                  <a:srgbClr val="000000"/>
                </a:solidFill>
                <a:latin typeface="Arial" charset="0"/>
                <a:cs typeface="Arial" pitchFamily="34" charset="0"/>
              </a:rPr>
              <a:t>Pres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 Request – no restoration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5410200"/>
            <a:ext cx="2002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Information based 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DOE Project Review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May 7-9, 2013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7585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12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Upgrade Project Schedule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6540"/>
            <a:ext cx="6438509" cy="526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6661" y="884755"/>
            <a:ext cx="838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Accelerator commissioning under Accelerator Operations Directive (Arne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Freyberger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Plan to have 1 scheduling request per year, starting with a draft scheduling request for Hall A only (January 2014?). Likely output: fixed schedule for 6 months, tentative schedule for 12 more months.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Likely will replace “Fall Cycle” for beam time requests with process to release next 6 months as fixed schedule.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Experiment scheduling process refresher, see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://www.jlab.org/exp_prog/experiment_schedule/beamreq.html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9427" y="8643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Experiment Scheduling Process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855"/>
            <a:ext cx="8229600" cy="68118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Ancillary Apparatus – Active User Community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B1DBDE-9186-D44E-B30A-BC2C7A5002A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416" y="878139"/>
            <a:ext cx="910076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DVCS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(France -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Orsay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						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near-complete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SBS GEMs (Italy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), Hadron Calorimeter (CMU)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A Moller – pre-R&amp;D (engineering concept, with MIT)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SOLID (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China, Temple, Duke, ANL, …)	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Hall A APEX septum magnet (Canada, UCLA)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longitudinally polarized target (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NSF/MRI)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forward tagger (Italy INFN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NSF/MRI)	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RICH sector(s)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(Italy INFN)			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Micromegas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(France -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Saclay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			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Central Neutron Detector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(France -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Orsay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	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Heavy Photon Search (HPS)  (DOE HEP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		DOE review 07/11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B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Gas Target for Proton Charge Radius (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NSF/MRI)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C Kaon Detection System (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NSF/MRI)				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near-complete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C Backward nucleon detection system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(Tel Aviv/ODU)    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ongoing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C neutral-particle spectrometer (US/France)			planning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D PID systems (US)									planning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Hall D Discussions with China on calorimeter upgrades	planning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33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9427" y="8643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A Status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0416" y="847008"/>
            <a:ext cx="8665386" cy="56269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latin typeface="Arial" pitchFamily="34" charset="0"/>
                <a:cs typeface="Arial" pitchFamily="34" charset="0"/>
              </a:rPr>
              <a:t>Have taken a critical look at all experiments in Hall A since last Summer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Found that equipment plans from proposals</a:t>
            </a:r>
            <a:r>
              <a:rPr lang="en-US" sz="2000" kern="0" noProof="0" dirty="0" smtClean="0">
                <a:latin typeface="Arial" pitchFamily="34" charset="0"/>
                <a:cs typeface="Arial" pitchFamily="34" charset="0"/>
              </a:rPr>
              <a:t> were not always clear &amp;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that due to cost &amp; manpower demands it was impossible to move them all forward at the pace requested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Have revisited: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noProof="0" dirty="0" smtClean="0">
                <a:latin typeface="Arial" pitchFamily="34" charset="0"/>
                <a:cs typeface="Arial" pitchFamily="34" charset="0"/>
              </a:rPr>
              <a:t>SBS pre-R&amp;D and </a:t>
            </a:r>
            <a:r>
              <a:rPr lang="en-US" sz="1600" kern="0" noProof="0" dirty="0" err="1" smtClean="0">
                <a:latin typeface="Arial" pitchFamily="34" charset="0"/>
                <a:cs typeface="Arial" pitchFamily="34" charset="0"/>
              </a:rPr>
              <a:t>hadronic</a:t>
            </a:r>
            <a:r>
              <a:rPr lang="en-US" sz="1600" kern="0" noProof="0" dirty="0" smtClean="0">
                <a:latin typeface="Arial" pitchFamily="34" charset="0"/>
                <a:cs typeface="Arial" pitchFamily="34" charset="0"/>
              </a:rPr>
              <a:t> calorimeter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PREX needs (&amp; ongoing: SC Moller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Polarimeter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APEX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GMp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&amp; DVCS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3H work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Polarized 3He planning (have now global plan of Hall A &amp; C)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A1n Cherenkov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ave a plan that is achievable now folding in the preliminary plans for early beam in Hall A. It allows limited work on future needs for large-scale installations.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Hall A will be the first experiment to face the revised experimental readiness review procedures with </a:t>
            </a:r>
            <a:r>
              <a:rPr lang="en-US" sz="2000" kern="0" dirty="0" err="1" smtClean="0">
                <a:latin typeface="Arial" pitchFamily="34" charset="0"/>
                <a:cs typeface="Arial" pitchFamily="34" charset="0"/>
              </a:rPr>
              <a:t>GMp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 &amp; DVCS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85305" y="53340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3048000" y="54864"/>
            <a:ext cx="5562600" cy="80803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Preliminary   Plans   for </a:t>
            </a:r>
            <a:b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Early    Beam    in    Hall   A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863435" y="2479950"/>
            <a:ext cx="1905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29400" y="3733800"/>
            <a:ext cx="2473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3" name="TextBox 44"/>
          <p:cNvSpPr txBox="1">
            <a:spLocks noChangeArrowheads="1"/>
          </p:cNvSpPr>
          <p:nvPr/>
        </p:nvSpPr>
        <p:spPr bwMode="auto">
          <a:xfrm>
            <a:off x="304800" y="179415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</a:rPr>
              <a:t>16 mo.  Shutdown   </a:t>
            </a:r>
          </a:p>
        </p:txBody>
      </p:sp>
      <p:sp>
        <p:nvSpPr>
          <p:cNvPr id="47135" name="TextBox 46"/>
          <p:cNvSpPr txBox="1">
            <a:spLocks noChangeArrowheads="1"/>
          </p:cNvSpPr>
          <p:nvPr/>
        </p:nvSpPr>
        <p:spPr bwMode="auto">
          <a:xfrm>
            <a:off x="4495800" y="1932705"/>
            <a:ext cx="22692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7030A0"/>
                </a:solidFill>
              </a:rPr>
              <a:t> Early   Experiments</a:t>
            </a:r>
          </a:p>
        </p:txBody>
      </p:sp>
      <p:sp>
        <p:nvSpPr>
          <p:cNvPr id="47136" name="TextBox 47"/>
          <p:cNvSpPr txBox="1">
            <a:spLocks noChangeArrowheads="1"/>
          </p:cNvSpPr>
          <p:nvPr/>
        </p:nvSpPr>
        <p:spPr bwMode="auto">
          <a:xfrm>
            <a:off x="1905000" y="180801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B050"/>
                </a:solidFill>
              </a:rPr>
              <a:t>12 </a:t>
            </a:r>
            <a:r>
              <a:rPr lang="en-US" dirty="0" err="1">
                <a:solidFill>
                  <a:srgbClr val="00B050"/>
                </a:solidFill>
              </a:rPr>
              <a:t>GeV</a:t>
            </a:r>
            <a:r>
              <a:rPr lang="en-US" dirty="0">
                <a:solidFill>
                  <a:srgbClr val="00B050"/>
                </a:solidFill>
              </a:rPr>
              <a:t> Commissioning  </a:t>
            </a:r>
          </a:p>
        </p:txBody>
      </p:sp>
      <p:sp>
        <p:nvSpPr>
          <p:cNvPr id="47137" name="TextBox 48"/>
          <p:cNvSpPr txBox="1">
            <a:spLocks noChangeArrowheads="1"/>
          </p:cNvSpPr>
          <p:nvPr/>
        </p:nvSpPr>
        <p:spPr bwMode="auto">
          <a:xfrm>
            <a:off x="5334000" y="41910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 err="1">
                <a:solidFill>
                  <a:srgbClr val="0070C0"/>
                </a:solidFill>
              </a:rPr>
              <a:t>SuperBigbite</a:t>
            </a:r>
            <a:r>
              <a:rPr lang="en-US" dirty="0">
                <a:solidFill>
                  <a:srgbClr val="0070C0"/>
                </a:solidFill>
              </a:rPr>
              <a:t>   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183115" y="4800602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4" name="TextBox 56"/>
          <p:cNvSpPr txBox="1">
            <a:spLocks noChangeArrowheads="1"/>
          </p:cNvSpPr>
          <p:nvPr/>
        </p:nvSpPr>
        <p:spPr bwMode="auto">
          <a:xfrm>
            <a:off x="1084974" y="4613192"/>
            <a:ext cx="2219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Beam 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     to  Hall A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4876800" y="2479950"/>
            <a:ext cx="1676400" cy="0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3" descr="a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7090" y="96980"/>
            <a:ext cx="2514600" cy="1676400"/>
          </a:xfrm>
          <a:prstGeom prst="rect">
            <a:avLst/>
          </a:prstGeom>
          <a:noFill/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120" y="3830785"/>
            <a:ext cx="1757077" cy="1447800"/>
          </a:xfrm>
          <a:prstGeom prst="rect">
            <a:avLst/>
          </a:prstGeom>
          <a:noFill/>
          <a:ln>
            <a:noFill/>
          </a:ln>
          <a:effectLst>
            <a:outerShdw blurRad="127000" dist="76199" dir="7860002" algn="ctr" rotWithShape="0">
              <a:srgbClr val="727272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/>
          <p:cNvCxnSpPr/>
          <p:nvPr/>
        </p:nvCxnSpPr>
        <p:spPr>
          <a:xfrm>
            <a:off x="152400" y="2479950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10000" y="2479950"/>
            <a:ext cx="1600200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4170220" y="535478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2015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0775" y="5327075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19" name="TextBox 8"/>
          <p:cNvSpPr txBox="1">
            <a:spLocks noChangeArrowheads="1"/>
          </p:cNvSpPr>
          <p:nvPr/>
        </p:nvSpPr>
        <p:spPr bwMode="auto">
          <a:xfrm>
            <a:off x="415630" y="537556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2013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275513" y="53340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835725" y="53270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562595" y="53270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5888185" y="535478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2016</a:t>
            </a:r>
          </a:p>
        </p:txBody>
      </p:sp>
      <p:sp>
        <p:nvSpPr>
          <p:cNvPr id="47120" name="TextBox 9"/>
          <p:cNvSpPr txBox="1">
            <a:spLocks noChangeArrowheads="1"/>
          </p:cNvSpPr>
          <p:nvPr/>
        </p:nvSpPr>
        <p:spPr bwMode="auto">
          <a:xfrm>
            <a:off x="2209800" y="536864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2014</a:t>
            </a:r>
          </a:p>
        </p:txBody>
      </p: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7696200" y="534786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FY  2017</a:t>
            </a:r>
          </a:p>
        </p:txBody>
      </p:sp>
      <p:sp>
        <p:nvSpPr>
          <p:cNvPr id="80" name="TextBox 48"/>
          <p:cNvSpPr txBox="1">
            <a:spLocks noChangeArrowheads="1"/>
          </p:cNvSpPr>
          <p:nvPr/>
        </p:nvSpPr>
        <p:spPr bwMode="auto">
          <a:xfrm>
            <a:off x="7204365" y="3020295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70C0"/>
                </a:solidFill>
              </a:rPr>
              <a:t>SBS  Experiments   </a:t>
            </a:r>
          </a:p>
        </p:txBody>
      </p:sp>
      <p:sp>
        <p:nvSpPr>
          <p:cNvPr id="81" name="TextBox 48"/>
          <p:cNvSpPr txBox="1">
            <a:spLocks noChangeArrowheads="1"/>
          </p:cNvSpPr>
          <p:nvPr/>
        </p:nvSpPr>
        <p:spPr bwMode="auto">
          <a:xfrm>
            <a:off x="2514600" y="3740725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srgbClr val="0070C0"/>
                </a:solidFill>
              </a:rPr>
              <a:t>SBS Project   </a:t>
            </a:r>
          </a:p>
        </p:txBody>
      </p:sp>
      <p:sp>
        <p:nvSpPr>
          <p:cNvPr id="92" name="TextBox 47"/>
          <p:cNvSpPr txBox="1">
            <a:spLocks noChangeArrowheads="1"/>
          </p:cNvSpPr>
          <p:nvPr/>
        </p:nvSpPr>
        <p:spPr bwMode="auto">
          <a:xfrm>
            <a:off x="1759519" y="2538691"/>
            <a:ext cx="1946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B050"/>
                </a:solidFill>
              </a:rPr>
              <a:t>DVCS-I</a:t>
            </a:r>
            <a:r>
              <a:rPr lang="en-US" dirty="0">
                <a:solidFill>
                  <a:srgbClr val="00B050"/>
                </a:solidFill>
              </a:rPr>
              <a:t>/ </a:t>
            </a:r>
            <a:r>
              <a:rPr lang="en-US" dirty="0" err="1">
                <a:solidFill>
                  <a:srgbClr val="00B050"/>
                </a:solidFill>
              </a:rPr>
              <a:t>G</a:t>
            </a:r>
            <a:r>
              <a:rPr lang="en-US" baseline="-25000" dirty="0" err="1">
                <a:solidFill>
                  <a:srgbClr val="00B050"/>
                </a:solidFill>
              </a:rPr>
              <a:t>M</a:t>
            </a:r>
            <a:r>
              <a:rPr lang="en-US" baseline="30000" dirty="0" err="1">
                <a:solidFill>
                  <a:srgbClr val="00B050"/>
                </a:solidFill>
              </a:rPr>
              <a:t>p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6172200" y="2479950"/>
            <a:ext cx="1600200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6"/>
          <p:cNvSpPr txBox="1">
            <a:spLocks noChangeArrowheads="1"/>
          </p:cNvSpPr>
          <p:nvPr/>
        </p:nvSpPr>
        <p:spPr bwMode="auto">
          <a:xfrm>
            <a:off x="4779820" y="2528440"/>
            <a:ext cx="3599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baseline="30000" dirty="0">
                <a:solidFill>
                  <a:srgbClr val="7030A0"/>
                </a:solidFill>
              </a:rPr>
              <a:t>3</a:t>
            </a:r>
            <a:r>
              <a:rPr lang="en-US" sz="2000" b="1" dirty="0">
                <a:solidFill>
                  <a:srgbClr val="7030A0"/>
                </a:solidFill>
              </a:rPr>
              <a:t>H/</a:t>
            </a:r>
            <a:r>
              <a:rPr lang="en-US" sz="2000" b="1" baseline="30000" dirty="0">
                <a:solidFill>
                  <a:srgbClr val="7030A0"/>
                </a:solidFill>
              </a:rPr>
              <a:t>3</a:t>
            </a:r>
            <a:r>
              <a:rPr lang="en-US" sz="2000" b="1" dirty="0">
                <a:solidFill>
                  <a:srgbClr val="7030A0"/>
                </a:solidFill>
              </a:rPr>
              <a:t>He      PREX        (</a:t>
            </a:r>
            <a:r>
              <a:rPr lang="en-US" sz="2000" b="1" dirty="0" smtClean="0">
                <a:solidFill>
                  <a:srgbClr val="7030A0"/>
                </a:solidFill>
              </a:rPr>
              <a:t>A1n, APEX)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99" name="TextBox 56"/>
          <p:cNvSpPr txBox="1">
            <a:spLocks noChangeArrowheads="1"/>
          </p:cNvSpPr>
          <p:nvPr/>
        </p:nvSpPr>
        <p:spPr bwMode="auto">
          <a:xfrm>
            <a:off x="3657600" y="4405750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11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191000" y="4800600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24000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EM Form Factor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66315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Access to GPDs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16580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d/u at High 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7285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Neutron skin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73640" y="325582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EM  Form  Factors </a:t>
            </a: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at  high  Q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82924" y="1038070"/>
            <a:ext cx="533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3 A-rated experiments in first years of running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 err="1">
                <a:solidFill>
                  <a:prstClr val="black"/>
                </a:solidFill>
              </a:rPr>
              <a:t>G</a:t>
            </a:r>
            <a:r>
              <a:rPr lang="en-US" baseline="-25000" dirty="0" err="1">
                <a:solidFill>
                  <a:prstClr val="black"/>
                </a:solidFill>
              </a:rPr>
              <a:t>M</a:t>
            </a:r>
            <a:r>
              <a:rPr lang="en-US" baseline="30000" dirty="0" err="1">
                <a:solidFill>
                  <a:prstClr val="black"/>
                </a:solidFill>
              </a:rPr>
              <a:t>p</a:t>
            </a:r>
            <a:r>
              <a:rPr lang="en-US" dirty="0">
                <a:solidFill>
                  <a:prstClr val="black"/>
                </a:solidFill>
              </a:rPr>
              <a:t> (HRS-R) and DVCS (HRS-L + </a:t>
            </a:r>
            <a:r>
              <a:rPr lang="en-US" dirty="0" err="1">
                <a:solidFill>
                  <a:prstClr val="black"/>
                </a:solidFill>
              </a:rPr>
              <a:t>calo</a:t>
            </a:r>
            <a:r>
              <a:rPr lang="en-US" dirty="0">
                <a:solidFill>
                  <a:prstClr val="black"/>
                </a:solidFill>
              </a:rPr>
              <a:t>) run is combined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  Some flexibility incorporated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856" y="3100760"/>
            <a:ext cx="19812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</a:rPr>
              <a:t>12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r>
              <a:rPr lang="en-US" b="1" dirty="0">
                <a:solidFill>
                  <a:srgbClr val="FF0000"/>
                </a:solidFill>
              </a:rPr>
              <a:t> Projects</a:t>
            </a:r>
            <a:r>
              <a:rPr lang="en-US" dirty="0">
                <a:solidFill>
                  <a:prstClr val="black"/>
                </a:solidFill>
              </a:rPr>
              <a:t>:   </a:t>
            </a:r>
            <a:r>
              <a:rPr lang="en-US" sz="1400" dirty="0">
                <a:solidFill>
                  <a:prstClr val="black"/>
                </a:solidFill>
              </a:rPr>
              <a:t>1.   </a:t>
            </a:r>
            <a:r>
              <a:rPr lang="en-US" sz="1400" dirty="0" err="1">
                <a:solidFill>
                  <a:prstClr val="black"/>
                </a:solidFill>
              </a:rPr>
              <a:t>Moller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polarimeter</a:t>
            </a:r>
            <a:endParaRPr lang="en-US" sz="1400" dirty="0">
              <a:solidFill>
                <a:prstClr val="black"/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  </a:t>
            </a:r>
          </a:p>
          <a:p>
            <a:pPr marL="342900" indent="-342900" defTabSz="914400"/>
            <a:r>
              <a:rPr lang="en-US" sz="1400" dirty="0">
                <a:solidFill>
                  <a:prstClr val="black"/>
                </a:solidFill>
              </a:rPr>
              <a:t>2.  Compton </a:t>
            </a:r>
            <a:r>
              <a:rPr lang="en-US" sz="1400" dirty="0" err="1">
                <a:solidFill>
                  <a:prstClr val="black"/>
                </a:solidFill>
              </a:rPr>
              <a:t>polarimeter</a:t>
            </a:r>
            <a:endParaRPr lang="en-US" sz="1400" dirty="0">
              <a:solidFill>
                <a:prstClr val="black"/>
              </a:solidFill>
            </a:endParaRPr>
          </a:p>
          <a:p>
            <a:pPr marL="342900" indent="-342900" defTabSz="914400"/>
            <a:r>
              <a:rPr lang="en-US" sz="1400" dirty="0">
                <a:solidFill>
                  <a:prstClr val="black"/>
                </a:solidFill>
              </a:rPr>
              <a:t>        </a:t>
            </a:r>
          </a:p>
          <a:p>
            <a:pPr marL="342900" indent="-342900" defTabSz="914400"/>
            <a:r>
              <a:rPr lang="en-US" sz="1400" dirty="0">
                <a:solidFill>
                  <a:prstClr val="black"/>
                </a:solidFill>
              </a:rPr>
              <a:t>3. Energy Meas. upgrade 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2057400" y="3733800"/>
            <a:ext cx="5763490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84408" y="3733800"/>
            <a:ext cx="1905000" cy="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041724" y="2824380"/>
            <a:ext cx="198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Neutron spin structure</a:t>
            </a:r>
          </a:p>
        </p:txBody>
      </p:sp>
    </p:spTree>
    <p:extLst>
      <p:ext uri="{BB962C8B-B14F-4D97-AF65-F5344CB8AC3E}">
        <p14:creationId xmlns:p14="http://schemas.microsoft.com/office/powerpoint/2010/main" val="14131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2400" dirty="0" smtClean="0"/>
              <a:t>Hall A Large Installations Beyond 12 </a:t>
            </a:r>
            <a:r>
              <a:rPr lang="en-US" sz="2400" dirty="0" err="1" smtClean="0"/>
              <a:t>GeV</a:t>
            </a:r>
            <a:r>
              <a:rPr lang="en-US" sz="2400" dirty="0" smtClean="0"/>
              <a:t> Upgrade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839" y="537320"/>
            <a:ext cx="645401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Super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(Approved for FY13-16 construction)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high Q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 factors 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SIDIS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Project formally started 10/01/2012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 (MIE – FY14-18?)</a:t>
            </a:r>
          </a:p>
          <a:p>
            <a:pPr lvl="1"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Standard Model Test</a:t>
            </a:r>
          </a:p>
          <a:p>
            <a:pPr lvl="1"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Recent Collaboration Meeting</a:t>
            </a:r>
          </a:p>
          <a:p>
            <a:pPr lvl="1"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Collaboration Structure</a:t>
            </a:r>
          </a:p>
          <a:p>
            <a:pPr lvl="1"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Magnet pre-engineering tasks with MIT/Bates</a:t>
            </a: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- Chinese collaboration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- CLEO Solenoid?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990" y="3048098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362" y="4582214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6025859" y="9144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imbra.jlab.org/service/home/~/48D48.jpg?auth=co&amp;loc=en_US&amp;id=49828&amp;part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857774"/>
            <a:ext cx="4974336" cy="2804160"/>
          </a:xfrm>
          <a:prstGeom prst="rect">
            <a:avLst/>
          </a:prstGeom>
          <a:noFill/>
        </p:spPr>
      </p:pic>
      <p:pic>
        <p:nvPicPr>
          <p:cNvPr id="1028" name="Picture 4" descr="https://zimbra.jlab.org/service/home/~/SBS%20GMn%20at%2010%20Q%5E2.JPG?auth=co&amp;loc=en_US&amp;id=49828&amp;part=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2298" y="2765613"/>
            <a:ext cx="5929313" cy="364617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8070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SBS Status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154" y="923822"/>
            <a:ext cx="3771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Project formally started 10/01/12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Engineering design for magnet modifications completed, awaiting approval for transfer from BNL.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Magnet power supply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ordered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55" y="3864989"/>
            <a:ext cx="2978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SBS (GEM) pre-R&amp;D last (FY13) phase agreed with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work near-final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Hadronic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Calorimeter plans discussed with CMU, first phase started in FY13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0201" y="2765613"/>
            <a:ext cx="162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SBS floor plan for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GMn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</TotalTime>
  <Words>1632</Words>
  <Application>Microsoft Office PowerPoint</Application>
  <PresentationFormat>On-screen Show (4:3)</PresentationFormat>
  <Paragraphs>376</Paragraphs>
  <Slides>24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4_JLab_PowerPoint1</vt:lpstr>
      <vt:lpstr>Custom Design</vt:lpstr>
      <vt:lpstr>PowerPoint Presentation</vt:lpstr>
      <vt:lpstr>PowerPoint Presentation</vt:lpstr>
      <vt:lpstr>PowerPoint Presentation</vt:lpstr>
      <vt:lpstr>PowerPoint Presentation</vt:lpstr>
      <vt:lpstr>Ancillary Apparatus – Active User Community</vt:lpstr>
      <vt:lpstr>PowerPoint Presentation</vt:lpstr>
      <vt:lpstr>Preliminary   Plans   for  Early    Beam    in    Hall   A</vt:lpstr>
      <vt:lpstr>Hall A Large Installations Beyond 12 GeV Upgrade</vt:lpstr>
      <vt:lpstr>PowerPoint Presentation</vt:lpstr>
      <vt:lpstr>PowerPoint Presentation</vt:lpstr>
      <vt:lpstr>PowerPoint Presentation</vt:lpstr>
      <vt:lpstr>Preliminary Plans for  First Years of Beam in Hall B</vt:lpstr>
      <vt:lpstr>PowerPoint Presentation</vt:lpstr>
      <vt:lpstr>The RICH detector for CLAS12</vt:lpstr>
      <vt:lpstr>Hall C Status – SHMS Structure Assembly</vt:lpstr>
      <vt:lpstr>Preliminary plans   for Early  Beam    in    Hall   C</vt:lpstr>
      <vt:lpstr>Backward nucleon detector – EMC effect</vt:lpstr>
      <vt:lpstr>PowerPoint Presentation</vt:lpstr>
      <vt:lpstr>PowerPoint Presentation</vt:lpstr>
      <vt:lpstr>Preliminary   Plans   for  First    Beam    in    Hall   D</vt:lpstr>
      <vt:lpstr>New: Proposed 4 Hall Operation (R. Kazimi)</vt:lpstr>
      <vt:lpstr>5th Pass RF Separation Hardware</vt:lpstr>
      <vt:lpstr>Comparing D+2 and D+3</vt:lpstr>
      <vt:lpstr>Summary</vt:lpstr>
    </vt:vector>
  </TitlesOfParts>
  <Company>Jefferson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Carlini</dc:creator>
  <cp:lastModifiedBy>ent</cp:lastModifiedBy>
  <cp:revision>287</cp:revision>
  <dcterms:created xsi:type="dcterms:W3CDTF">2011-04-25T20:30:03Z</dcterms:created>
  <dcterms:modified xsi:type="dcterms:W3CDTF">2013-06-17T12:49:16Z</dcterms:modified>
</cp:coreProperties>
</file>