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sldIdLst>
    <p:sldId id="277" r:id="rId2"/>
    <p:sldId id="281" r:id="rId3"/>
    <p:sldId id="282" r:id="rId4"/>
    <p:sldId id="256" r:id="rId5"/>
    <p:sldId id="265" r:id="rId6"/>
    <p:sldId id="283" r:id="rId7"/>
    <p:sldId id="284" r:id="rId8"/>
    <p:sldId id="272" r:id="rId9"/>
    <p:sldId id="278" r:id="rId10"/>
    <p:sldId id="285" r:id="rId11"/>
    <p:sldId id="279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DF92E-6033-479F-A038-CF80DBC73B38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4075F-BF06-48BD-9F4F-C39D704F45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06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DDD6-C49D-4DC4-8923-D3EC1FBD849F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86FF-96F6-4A74-A116-EB1C7BD30D56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F2BA-23B3-4631-AD3D-BE9DEBF6672E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B144-7649-4D60-B442-8307022BF23A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A6979-4D42-4246-835D-9B1466698559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9F96-E315-40CF-B914-3AFF8D962108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01BF-BD1A-4A47-A38A-2A312BAB1C2E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0136E-9893-4E1C-9BB0-8E73C1FA39D9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26F7-5E40-4755-A63D-A227325A058A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1516-26B8-447C-8984-F8CD9DA9AA93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B43F-365C-4523-B6D8-1033434E9768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C01B-5E5D-439D-94A8-9C379FB01F50}" type="datetime1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20C3D-3A9E-4365-A324-D17EE06C8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PAC40</a:t>
            </a:r>
            <a:br>
              <a:rPr lang="en-US" dirty="0" smtClean="0"/>
            </a:br>
            <a:r>
              <a:rPr lang="en-US" dirty="0" smtClean="0"/>
              <a:t>12 </a:t>
            </a:r>
            <a:r>
              <a:rPr lang="en-US" dirty="0" err="1" smtClean="0"/>
              <a:t>GeV</a:t>
            </a:r>
            <a:r>
              <a:rPr lang="en-US" dirty="0" smtClean="0"/>
              <a:t> Program Status and Charge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R. D. </a:t>
            </a:r>
            <a:r>
              <a:rPr lang="en-US" dirty="0" err="1" smtClean="0">
                <a:solidFill>
                  <a:srgbClr val="002060"/>
                </a:solidFill>
              </a:rPr>
              <a:t>McKeown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Parallel Running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822039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 Hall B will present an overview of their parallel running and a </a:t>
            </a:r>
          </a:p>
          <a:p>
            <a:pPr>
              <a:buClr>
                <a:srgbClr val="C00000"/>
              </a:buClr>
            </a:pPr>
            <a:r>
              <a:rPr lang="en-US" sz="2400" dirty="0">
                <a:solidFill>
                  <a:srgbClr val="002060"/>
                </a:solidFill>
              </a:rPr>
              <a:t>	</a:t>
            </a:r>
            <a:r>
              <a:rPr lang="en-US" sz="2400" dirty="0" smtClean="0">
                <a:solidFill>
                  <a:srgbClr val="002060"/>
                </a:solidFill>
              </a:rPr>
              <a:t>a new addition to an existing run group</a:t>
            </a:r>
          </a:p>
          <a:p>
            <a:pPr>
              <a:buClr>
                <a:srgbClr val="C00000"/>
              </a:buClr>
            </a:pPr>
            <a:r>
              <a:rPr lang="en-US" sz="2400" dirty="0">
                <a:solidFill>
                  <a:srgbClr val="002060"/>
                </a:solidFill>
              </a:rPr>
              <a:t>	</a:t>
            </a:r>
            <a:r>
              <a:rPr lang="en-US" sz="2400" dirty="0" smtClean="0">
                <a:solidFill>
                  <a:srgbClr val="C00000"/>
                </a:solidFill>
                <a:sym typeface="Wingdings 3"/>
              </a:rPr>
              <a:t> PAC to comment on new addition</a:t>
            </a:r>
            <a:endParaRPr lang="en-US" sz="2400" dirty="0" smtClean="0">
              <a:solidFill>
                <a:srgbClr val="002060"/>
              </a:solidFill>
              <a:sym typeface="Wingdings 3"/>
            </a:endParaRPr>
          </a:p>
          <a:p>
            <a:pPr marL="342900" indent="-342900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sym typeface="Wingdings 3"/>
              </a:rPr>
              <a:t>Hall C has 2 new proposals that involve parallel running</a:t>
            </a:r>
          </a:p>
          <a:p>
            <a:pPr>
              <a:buClr>
                <a:srgbClr val="C00000"/>
              </a:buClr>
            </a:pPr>
            <a:r>
              <a:rPr lang="en-US" sz="2400" dirty="0">
                <a:solidFill>
                  <a:srgbClr val="002060"/>
                </a:solidFill>
                <a:sym typeface="Wingdings 3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sym typeface="Wingdings 3"/>
              </a:rPr>
              <a:t>PR12-13-007 requests 25 days in parallel with </a:t>
            </a:r>
          </a:p>
          <a:p>
            <a:pPr>
              <a:buClr>
                <a:srgbClr val="C00000"/>
              </a:buClr>
            </a:pPr>
            <a:r>
              <a:rPr lang="en-US" sz="2400" dirty="0">
                <a:solidFill>
                  <a:srgbClr val="002060"/>
                </a:solidFill>
                <a:sym typeface="Wingdings 3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sym typeface="Wingdings 3"/>
              </a:rPr>
              <a:t>	PR12-13-010 (65 days total)</a:t>
            </a:r>
          </a:p>
          <a:p>
            <a:pPr>
              <a:buClr>
                <a:srgbClr val="C00000"/>
              </a:buClr>
            </a:pPr>
            <a:r>
              <a:rPr lang="en-US" sz="2400" dirty="0">
                <a:solidFill>
                  <a:srgbClr val="002060"/>
                </a:solidFill>
                <a:sym typeface="Wingdings 3"/>
              </a:rPr>
              <a:t>	</a:t>
            </a:r>
            <a:r>
              <a:rPr lang="en-US" sz="2400" dirty="0" smtClean="0">
                <a:solidFill>
                  <a:srgbClr val="C00000"/>
                </a:solidFill>
                <a:sym typeface="Wingdings 3"/>
              </a:rPr>
              <a:t>PAC should try to consider these together</a:t>
            </a:r>
          </a:p>
        </p:txBody>
      </p:sp>
    </p:spTree>
    <p:extLst>
      <p:ext uri="{BB962C8B-B14F-4D97-AF65-F5344CB8AC3E}">
        <p14:creationId xmlns:p14="http://schemas.microsoft.com/office/powerpoint/2010/main" val="3660994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Letters of Intent</a:t>
            </a:r>
            <a:endParaRPr lang="en-US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469913"/>
              </p:ext>
            </p:extLst>
          </p:nvPr>
        </p:nvGraphicFramePr>
        <p:xfrm>
          <a:off x="704850" y="2741136"/>
          <a:ext cx="7734300" cy="2606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672"/>
                <a:gridCol w="583960"/>
                <a:gridCol w="4519345"/>
                <a:gridCol w="1650323"/>
              </a:tblGrid>
              <a:tr h="6172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LOI12-13-001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Letter of Intent for Jefferson Lab PAC 40: Timelike Compton Scattering in e+e pair production on the proton with SoLID at 11 GeV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Pawel Nadel-Turonski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LOI12-13-002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Dihadron Electroproduction in DIS with Transversely Polarized ^{3}He Target at 11 and 8.8 GeV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Jixie Zhang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4838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LOI12-13-003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Large Center-of-Mass Angle, Exclusive Photoproduction of pi0 Mesons at Photon Energies of 5 - 11 GeV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Dipangkar Dutta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LOI12-13-004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LOI: Measurementsof the charge and magnetic form factors of the triton at large momentum transfers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G. </a:t>
                      </a:r>
                      <a:r>
                        <a:rPr lang="en-US" sz="1600" u="none" strike="noStrike" dirty="0" err="1">
                          <a:effectLst/>
                        </a:rPr>
                        <a:t>Petratos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PAC40 Charge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143000" cy="365125"/>
          </a:xfrm>
        </p:spPr>
        <p:txBody>
          <a:bodyPr/>
          <a:lstStyle/>
          <a:p>
            <a:fld id="{E3020C3D-3A9E-4365-A324-D17EE06C855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295400"/>
            <a:ext cx="868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/>
              <a:t>2.) Given the current (and growing) backlog  of approved experiments, we anticipate that it will be necessary to readdress priorities for scheduling the program at the beginning of the 12 </a:t>
            </a:r>
            <a:r>
              <a:rPr lang="en-US" sz="2000" dirty="0" err="1" smtClean="0"/>
              <a:t>GeV</a:t>
            </a:r>
            <a:r>
              <a:rPr lang="en-US" sz="2000" dirty="0" smtClean="0"/>
              <a:t> running period. The PAC should continue the discussion of implementation of the reprioritization (Wed. afternoon)</a:t>
            </a:r>
          </a:p>
          <a:p>
            <a:pPr lvl="0"/>
            <a:r>
              <a:rPr lang="en-US" sz="2000" dirty="0" smtClean="0"/>
              <a:t>in order to establish the highest impact program possible with the 12 </a:t>
            </a:r>
            <a:r>
              <a:rPr lang="en-US" sz="2000" dirty="0" err="1" smtClean="0"/>
              <a:t>GeV</a:t>
            </a:r>
            <a:r>
              <a:rPr lang="en-US" sz="2000" dirty="0" smtClean="0"/>
              <a:t> facilities. </a:t>
            </a:r>
            <a:r>
              <a:rPr lang="en-US" sz="2000" b="1" dirty="0" smtClean="0"/>
              <a:t>We request that the PAC provide comments on the proposed procedure to be followed.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860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en-US" sz="30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GeV</a:t>
            </a:r>
            <a:r>
              <a: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Approved Experiments by Physics Topics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0444" y="6138446"/>
            <a:ext cx="7219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E12-11-105 has not been counted with the experiments since it is considered a test</a:t>
            </a:r>
            <a:endParaRPr lang="en-US" sz="1600" b="1" dirty="0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 rotWithShape="1">
          <a:blip r:embed="rId2" cstate="print"/>
          <a:srcRect b="3944"/>
          <a:stretch/>
        </p:blipFill>
        <p:spPr>
          <a:xfrm>
            <a:off x="381001" y="871548"/>
            <a:ext cx="8458200" cy="53006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407339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82563"/>
            <a:ext cx="9144000" cy="808037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latin typeface="Arial" pitchFamily="34" charset="0"/>
                <a:ea typeface="+mj-ea"/>
                <a:cs typeface="Arial" pitchFamily="34" charset="0"/>
              </a:rPr>
              <a:t>12 </a:t>
            </a:r>
            <a:r>
              <a:rPr lang="en-US" sz="3200" b="1" dirty="0" err="1">
                <a:latin typeface="Arial" pitchFamily="34" charset="0"/>
                <a:ea typeface="+mj-ea"/>
                <a:cs typeface="Arial" pitchFamily="34" charset="0"/>
              </a:rPr>
              <a:t>GeV</a:t>
            </a:r>
            <a:r>
              <a:rPr lang="en-US" sz="3200" b="1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Approved Experiments by PAC Days   </a:t>
            </a:r>
            <a:endParaRPr lang="en-US" sz="32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 rotWithShape="1">
          <a:blip r:embed="rId2" cstate="print"/>
          <a:srcRect b="4795"/>
          <a:stretch/>
        </p:blipFill>
        <p:spPr>
          <a:xfrm>
            <a:off x="381000" y="838202"/>
            <a:ext cx="8382000" cy="52331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" name="TextBox 3"/>
          <p:cNvSpPr txBox="1"/>
          <p:nvPr/>
        </p:nvSpPr>
        <p:spPr>
          <a:xfrm>
            <a:off x="1908809" y="6076890"/>
            <a:ext cx="5482591" cy="400110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More than 7 years of approved experiments</a:t>
            </a:r>
          </a:p>
        </p:txBody>
      </p:sp>
    </p:spTree>
    <p:extLst>
      <p:ext uri="{BB962C8B-B14F-4D97-AF65-F5344CB8AC3E}">
        <p14:creationId xmlns:p14="http://schemas.microsoft.com/office/powerpoint/2010/main" val="113622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PAC40 Charge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524000" cy="365125"/>
          </a:xfrm>
        </p:spPr>
        <p:txBody>
          <a:bodyPr/>
          <a:lstStyle/>
          <a:p>
            <a:fld id="{E3020C3D-3A9E-4365-A324-D17EE06C85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066800"/>
            <a:ext cx="895867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 smtClean="0"/>
              <a:t> 1.) Review </a:t>
            </a:r>
            <a:r>
              <a:rPr lang="en-US" dirty="0"/>
              <a:t>new proposals, previously conditionally approved proposals, and letters of intent</a:t>
            </a:r>
            <a:r>
              <a:rPr lang="en-US" baseline="30000" dirty="0">
                <a:hlinkClick r:id=""/>
              </a:rPr>
              <a:t>†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 smtClean="0"/>
              <a:t>for </a:t>
            </a:r>
            <a:r>
              <a:rPr lang="en-US" dirty="0"/>
              <a:t>experiments that will utilize the 12 </a:t>
            </a:r>
            <a:r>
              <a:rPr lang="en-US" dirty="0" err="1"/>
              <a:t>GeV</a:t>
            </a:r>
            <a:r>
              <a:rPr lang="en-US" dirty="0"/>
              <a:t> upgrade of CEBAF and provide advice on their </a:t>
            </a:r>
            <a:endParaRPr lang="en-US" dirty="0" smtClean="0"/>
          </a:p>
          <a:p>
            <a:pPr lvl="0"/>
            <a:r>
              <a:rPr lang="en-US" dirty="0" smtClean="0"/>
              <a:t>scientific </a:t>
            </a:r>
            <a:r>
              <a:rPr lang="en-US" dirty="0"/>
              <a:t>merit, technical feasibility and resource requirements.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 smtClean="0"/>
              <a:t>	Identify </a:t>
            </a:r>
            <a:r>
              <a:rPr lang="en-US" dirty="0"/>
              <a:t>proposals with high-quality physics that, represent high quality physics </a:t>
            </a:r>
            <a:endParaRPr lang="en-US" dirty="0" smtClean="0"/>
          </a:p>
          <a:p>
            <a:pPr lvl="0"/>
            <a:r>
              <a:rPr lang="en-US" dirty="0" smtClean="0"/>
              <a:t>within </a:t>
            </a:r>
            <a:r>
              <a:rPr lang="en-US" dirty="0"/>
              <a:t>the range of scientific importance represented by the previously approved </a:t>
            </a:r>
            <a:endParaRPr lang="en-US" dirty="0" smtClean="0"/>
          </a:p>
          <a:p>
            <a:pPr lvl="0"/>
            <a:r>
              <a:rPr lang="en-US" dirty="0" smtClean="0"/>
              <a:t>12 </a:t>
            </a:r>
            <a:r>
              <a:rPr lang="en-US" dirty="0" err="1"/>
              <a:t>GeV</a:t>
            </a:r>
            <a:r>
              <a:rPr lang="en-US" dirty="0"/>
              <a:t> </a:t>
            </a:r>
            <a:r>
              <a:rPr lang="en-US" dirty="0" smtClean="0"/>
              <a:t>proposals and </a:t>
            </a:r>
            <a:r>
              <a:rPr lang="en-US" dirty="0"/>
              <a:t>recommend for </a:t>
            </a:r>
            <a:r>
              <a:rPr lang="en-US" dirty="0">
                <a:solidFill>
                  <a:srgbClr val="FF0000"/>
                </a:solidFill>
              </a:rPr>
              <a:t>approval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	Also provide a recommendation on scientific rating and </a:t>
            </a:r>
            <a:r>
              <a:rPr lang="en-US" dirty="0" err="1" smtClean="0"/>
              <a:t>beamtime</a:t>
            </a:r>
            <a:r>
              <a:rPr lang="en-US" dirty="0" smtClean="0"/>
              <a:t> allocation for </a:t>
            </a:r>
          </a:p>
          <a:p>
            <a:pPr lvl="0"/>
            <a:r>
              <a:rPr lang="en-US" dirty="0"/>
              <a:t>p</a:t>
            </a:r>
            <a:r>
              <a:rPr lang="en-US" dirty="0" smtClean="0"/>
              <a:t>roposals newly recommended </a:t>
            </a:r>
            <a:r>
              <a:rPr lang="en-US" smtClean="0"/>
              <a:t>for approval.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	Identify </a:t>
            </a:r>
            <a:r>
              <a:rPr lang="en-US" dirty="0"/>
              <a:t>other proposals with physics that have the potential for falling into </a:t>
            </a:r>
            <a:r>
              <a:rPr lang="en-US" dirty="0" smtClean="0"/>
              <a:t>this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category </a:t>
            </a:r>
            <a:r>
              <a:rPr lang="en-US" dirty="0" smtClean="0"/>
              <a:t>pending </a:t>
            </a:r>
            <a:r>
              <a:rPr lang="en-US" dirty="0"/>
              <a:t>clarification of scientific and/or technical issues and recommend </a:t>
            </a:r>
            <a:r>
              <a:rPr lang="en-US" dirty="0" smtClean="0"/>
              <a:t>for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conditional </a:t>
            </a:r>
            <a:r>
              <a:rPr lang="en-US" dirty="0" smtClean="0">
                <a:solidFill>
                  <a:srgbClr val="FF0000"/>
                </a:solidFill>
              </a:rPr>
              <a:t>approval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/>
              <a:t>Provide comments on technical and scientific issues that should </a:t>
            </a:r>
            <a:r>
              <a:rPr lang="en-US" dirty="0" smtClean="0"/>
              <a:t>be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addressed by the proponents prior to review at a future PAC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r>
              <a:rPr lang="en-US" baseline="30000" dirty="0">
                <a:hlinkClick r:id=""/>
              </a:rPr>
              <a:t>†</a:t>
            </a:r>
            <a:r>
              <a:rPr lang="en-US" dirty="0"/>
              <a:t> Letters of intent will be given the same “rights” to their scientific ideas as </a:t>
            </a:r>
            <a:r>
              <a:rPr lang="en-US" dirty="0" smtClean="0"/>
              <a:t>are</a:t>
            </a:r>
          </a:p>
          <a:p>
            <a:r>
              <a:rPr lang="en-US" dirty="0" smtClean="0"/>
              <a:t> </a:t>
            </a:r>
            <a:r>
              <a:rPr lang="en-US" dirty="0"/>
              <a:t>currently afforded to deferred experiments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Conditional Approval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371600" cy="365125"/>
          </a:xfrm>
        </p:spPr>
        <p:txBody>
          <a:bodyPr/>
          <a:lstStyle/>
          <a:p>
            <a:fld id="{E3020C3D-3A9E-4365-A324-D17EE06C85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295400"/>
            <a:ext cx="57172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Two types:</a:t>
            </a:r>
          </a:p>
          <a:p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C1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approval pending technical review,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no need to return to PAC</a:t>
            </a:r>
          </a:p>
          <a:p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C2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approval pending further review by</a:t>
            </a:r>
          </a:p>
          <a:p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future PAC</a:t>
            </a:r>
          </a:p>
          <a:p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Proposals with Parallel 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New parallel running procedure</a:t>
            </a:r>
          </a:p>
          <a:p>
            <a:pPr marL="0" indent="0">
              <a:buNone/>
            </a:pPr>
            <a:r>
              <a:rPr lang="en-US" dirty="0" smtClean="0"/>
              <a:t>	-Intent </a:t>
            </a:r>
            <a:r>
              <a:rPr lang="en-US" dirty="0"/>
              <a:t>is to encourage proposal of “run groups”</a:t>
            </a:r>
          </a:p>
          <a:p>
            <a:pPr marL="0" indent="0">
              <a:buNone/>
            </a:pPr>
            <a:r>
              <a:rPr lang="en-US" dirty="0" smtClean="0"/>
              <a:t>	-Summary only of </a:t>
            </a:r>
            <a:r>
              <a:rPr lang="en-US" dirty="0"/>
              <a:t>additions to existing run </a:t>
            </a:r>
            <a:r>
              <a:rPr lang="en-US" dirty="0" smtClean="0"/>
              <a:t>group (PAC </a:t>
            </a:r>
            <a:r>
              <a:rPr lang="en-US" dirty="0"/>
              <a:t>to comment)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32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New Policy on Equipment Availability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New categories for resource availability: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/>
              <a:t>Stage I: resources need to </a:t>
            </a:r>
            <a:r>
              <a:rPr lang="en-US" dirty="0" smtClean="0"/>
              <a:t>be 				identified/obtained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/>
              <a:t>Stage II: resources are essentially </a:t>
            </a:r>
            <a:r>
              <a:rPr lang="en-US" dirty="0" smtClean="0"/>
              <a:t>available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will be considered a Laboratory issue (not for PAC).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5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Returning C2 Proposals</a:t>
            </a:r>
            <a:endParaRPr lang="en-US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67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793462"/>
              </p:ext>
            </p:extLst>
          </p:nvPr>
        </p:nvGraphicFramePr>
        <p:xfrm>
          <a:off x="1143000" y="2209800"/>
          <a:ext cx="7239000" cy="495301"/>
        </p:xfrm>
        <a:graphic>
          <a:graphicData uri="http://schemas.openxmlformats.org/drawingml/2006/table">
            <a:tbl>
              <a:tblPr/>
              <a:tblGrid>
                <a:gridCol w="1129399"/>
                <a:gridCol w="1265860"/>
                <a:gridCol w="4098550"/>
                <a:gridCol w="745191"/>
              </a:tblGrid>
              <a:tr h="4572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C12-12-004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620" marR="7620" marT="76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 Seamus Riordan</a:t>
                      </a:r>
                    </a:p>
                  </a:txBody>
                  <a:tcPr marL="7620" marR="7620" marT="76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325" indent="0"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C-REX: A Parity-Violating Measurement of the Weak Charge Distribution of 48Ca to 0.03 fm Accuracy </a:t>
                      </a:r>
                    </a:p>
                  </a:txBody>
                  <a:tcPr marL="7620" marR="7620" marT="76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A</a:t>
                      </a:r>
                    </a:p>
                  </a:txBody>
                  <a:tcPr marL="7620" marR="7620" marT="76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New Proposals</a:t>
            </a:r>
            <a:endParaRPr lang="en-US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20C3D-3A9E-4365-A324-D17EE06C8554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992593"/>
              </p:ext>
            </p:extLst>
          </p:nvPr>
        </p:nvGraphicFramePr>
        <p:xfrm>
          <a:off x="838200" y="990603"/>
          <a:ext cx="6978427" cy="4856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4831"/>
                <a:gridCol w="526890"/>
                <a:gridCol w="4077669"/>
                <a:gridCol w="1489037"/>
              </a:tblGrid>
              <a:tr h="412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PR12-13-001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Precision Measurements and Studies of a Possible Nuclear Dependence of R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Simona Malace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4691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PR12-13-002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 Study with High Precision on the Electro-production of the Lambda and Lambda-Hypernuclei in the Full Mass Range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John LeRose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412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PR12-13-003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 initial study of hadron decays to strange final states with GlueX in Hall D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Curtis A. Meyer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480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PR12-13-004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Symmetry Tests of Rare Eta Decays to All-Neutral Final States: The Jlab Eta Factory (JEF) Experiment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Liping Gan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4583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PR12-13-005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Inj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Measurement of 16O(³,±)12C with a bubble chamber and a bremsstrahlung beam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Claudio Ugalde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462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PR12-13-007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Measurement of Semi-Inclusive Àæ Production as Validation of Factorization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R. Ent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54854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PR12-13-008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Measuring the Charged Pion Polarizability in the $\gamma \gamma \rightarrow \pi^+ \pi^-$ Reaction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Rory Miskimen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412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PR12-13-009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Wide-angle Compton scattering at 8 and 10 GeV photon energies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Bogdan Wojtsekhowski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4402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PR12-13-010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Exclusive Deeply Virtual Compton and Neutral Pion Cross-Section Measurements in Hall C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Carlos Munoz Camacho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2959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PR12-13-011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The Deuteron Tensor Structure Function b1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Karl Slifer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462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PR12-13-012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Nucleon Momentum Distributions in Asymmetric Nuclei A Comparison of 3He(e, e2p) and 3H(e, e2p)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Lawrence Weinstein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6240</TotalTime>
  <Words>527</Words>
  <Application>Microsoft Office PowerPoint</Application>
  <PresentationFormat>On-screen Show (4:3)</PresentationFormat>
  <Paragraphs>132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PAC40 12 GeV Program Status and Charge</vt:lpstr>
      <vt:lpstr>PowerPoint Presentation</vt:lpstr>
      <vt:lpstr>PowerPoint Presentation</vt:lpstr>
      <vt:lpstr>PAC40 Charge</vt:lpstr>
      <vt:lpstr>Conditional Approval</vt:lpstr>
      <vt:lpstr>Proposals with Parallel Running</vt:lpstr>
      <vt:lpstr>New Policy on Equipment Availability</vt:lpstr>
      <vt:lpstr>Returning C2 Proposals</vt:lpstr>
      <vt:lpstr>New Proposals</vt:lpstr>
      <vt:lpstr>Parallel Running</vt:lpstr>
      <vt:lpstr>Letters of Intent</vt:lpstr>
      <vt:lpstr>PAC40 Charge (cont’d)</vt:lpstr>
    </vt:vector>
  </TitlesOfParts>
  <Company>Jefferson Science Associates,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PAC37 Charge</dc:title>
  <dc:creator>Bob McKeown</dc:creator>
  <cp:lastModifiedBy>Susan Brown</cp:lastModifiedBy>
  <cp:revision>47</cp:revision>
  <dcterms:created xsi:type="dcterms:W3CDTF">2011-01-08T20:24:16Z</dcterms:created>
  <dcterms:modified xsi:type="dcterms:W3CDTF">2013-06-17T12:22:12Z</dcterms:modified>
</cp:coreProperties>
</file>