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68.xml" ContentType="application/vnd.openxmlformats-officedocument.presentationml.slide+xml"/>
  <Override PartName="/ppt/slides/slide33.xml" ContentType="application/vnd.openxmlformats-officedocument.presentationml.slide+xml"/>
  <Default Extension="bin" ContentType="application/vnd.openxmlformats-officedocument.presentationml.printerSettings"/>
  <Override PartName="/ppt/embeddings/oleObject5.bin" ContentType="application/vnd.openxmlformats-officedocument.oleObject"/>
  <Override PartName="/ppt/notesSlides/notesSlide13.xml" ContentType="application/vnd.openxmlformats-officedocument.presentationml.notesSlide+xml"/>
  <Default Extension="wmf" ContentType="image/x-wmf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65.xml" ContentType="application/vnd.openxmlformats-officedocument.presentationml.slide+xml"/>
  <Override PartName="/ppt/slides/slide46.xml" ContentType="application/vnd.openxmlformats-officedocument.presentationml.slide+xml"/>
  <Override PartName="/ppt/embeddings/Microsoft_Equation2.bin" ContentType="application/vnd.openxmlformats-officedocument.oleObject"/>
  <Override PartName="/ppt/notesSlides/notesSlide8.xml" ContentType="application/vnd.openxmlformats-officedocument.presentationml.notesSlide+xml"/>
  <Override PartName="/ppt/embeddings/oleObject2.bin" ContentType="application/vnd.openxmlformats-officedocument.oleObject"/>
  <Override PartName="/ppt/slides/slide70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slides/slide6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Default Extension="vml" ContentType="application/vnd.openxmlformats-officedocument.vmlDrawing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47.xml" ContentType="application/vnd.openxmlformats-officedocument.presentationml.slide+xml"/>
  <Override PartName="/ppt/embeddings/Microsoft_Equation3.bin" ContentType="application/vnd.openxmlformats-officedocument.oleObject"/>
  <Override PartName="/ppt/notesSlides/notesSlide9.xml" ContentType="application/vnd.openxmlformats-officedocument.presentationml.notesSlide+xml"/>
  <Override PartName="/ppt/embeddings/oleObject3.bin" ContentType="application/vnd.openxmlformats-officedocument.oleObject"/>
  <Override PartName="/ppt/slides/slide31.xml" ContentType="application/vnd.openxmlformats-officedocument.presentationml.slide+xml"/>
  <Default Extension="emf" ContentType="image/x-emf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1.xml" ContentType="application/vnd.openxmlformats-officedocument.presentationml.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slides/slide63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67.xml" ContentType="application/vnd.openxmlformats-officedocument.presentationml.slide+xml"/>
  <Override PartName="/ppt/slides/slide48.xml" ContentType="application/vnd.openxmlformats-officedocument.presentationml.slide+xml"/>
  <Override PartName="/ppt/embeddings/Microsoft_Equation4.bin" ContentType="application/vnd.openxmlformats-officedocument.oleObject"/>
  <Override PartName="/ppt/notesSlides/notesSlide10.xml" ContentType="application/vnd.openxmlformats-officedocument.presentationml.notesSlide+xml"/>
  <Override PartName="/ppt/embeddings/oleObject4.bin" ContentType="application/vnd.openxmlformats-officedocument.oleObject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docProps/app.xml" ContentType="application/vnd.openxmlformats-officedocument.extended-properties+xml"/>
  <Override PartName="/ppt/notesSlides/notesSlide12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Override PartName="/ppt/embeddings/Microsoft_Equation1.bin" ContentType="application/vnd.openxmlformats-officedocument.oleObject"/>
  <Override PartName="/ppt/embeddings/oleObject1.bin" ContentType="application/vnd.openxmlformats-officedocument.oleObject"/>
  <Default Extension="png" ContentType="image/png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72"/>
  </p:notesMasterIdLst>
  <p:sldIdLst>
    <p:sldId id="762" r:id="rId2"/>
    <p:sldId id="951" r:id="rId3"/>
    <p:sldId id="842" r:id="rId4"/>
    <p:sldId id="857" r:id="rId5"/>
    <p:sldId id="651" r:id="rId6"/>
    <p:sldId id="773" r:id="rId7"/>
    <p:sldId id="843" r:id="rId8"/>
    <p:sldId id="844" r:id="rId9"/>
    <p:sldId id="866" r:id="rId10"/>
    <p:sldId id="950" r:id="rId11"/>
    <p:sldId id="846" r:id="rId12"/>
    <p:sldId id="847" r:id="rId13"/>
    <p:sldId id="848" r:id="rId14"/>
    <p:sldId id="860" r:id="rId15"/>
    <p:sldId id="861" r:id="rId16"/>
    <p:sldId id="920" r:id="rId17"/>
    <p:sldId id="834" r:id="rId18"/>
    <p:sldId id="839" r:id="rId19"/>
    <p:sldId id="820" r:id="rId20"/>
    <p:sldId id="871" r:id="rId21"/>
    <p:sldId id="952" r:id="rId22"/>
    <p:sldId id="953" r:id="rId23"/>
    <p:sldId id="954" r:id="rId24"/>
    <p:sldId id="955" r:id="rId25"/>
    <p:sldId id="650" r:id="rId26"/>
    <p:sldId id="956" r:id="rId27"/>
    <p:sldId id="921" r:id="rId28"/>
    <p:sldId id="922" r:id="rId29"/>
    <p:sldId id="923" r:id="rId30"/>
    <p:sldId id="924" r:id="rId31"/>
    <p:sldId id="925" r:id="rId32"/>
    <p:sldId id="926" r:id="rId33"/>
    <p:sldId id="927" r:id="rId34"/>
    <p:sldId id="928" r:id="rId35"/>
    <p:sldId id="929" r:id="rId36"/>
    <p:sldId id="930" r:id="rId37"/>
    <p:sldId id="931" r:id="rId38"/>
    <p:sldId id="932" r:id="rId39"/>
    <p:sldId id="933" r:id="rId40"/>
    <p:sldId id="918" r:id="rId41"/>
    <p:sldId id="907" r:id="rId42"/>
    <p:sldId id="908" r:id="rId43"/>
    <p:sldId id="910" r:id="rId44"/>
    <p:sldId id="934" r:id="rId45"/>
    <p:sldId id="935" r:id="rId46"/>
    <p:sldId id="936" r:id="rId47"/>
    <p:sldId id="937" r:id="rId48"/>
    <p:sldId id="938" r:id="rId49"/>
    <p:sldId id="939" r:id="rId50"/>
    <p:sldId id="940" r:id="rId51"/>
    <p:sldId id="941" r:id="rId52"/>
    <p:sldId id="942" r:id="rId53"/>
    <p:sldId id="943" r:id="rId54"/>
    <p:sldId id="944" r:id="rId55"/>
    <p:sldId id="945" r:id="rId56"/>
    <p:sldId id="946" r:id="rId57"/>
    <p:sldId id="947" r:id="rId58"/>
    <p:sldId id="948" r:id="rId59"/>
    <p:sldId id="949" r:id="rId60"/>
    <p:sldId id="919" r:id="rId61"/>
    <p:sldId id="905" r:id="rId62"/>
    <p:sldId id="906" r:id="rId63"/>
    <p:sldId id="909" r:id="rId64"/>
    <p:sldId id="911" r:id="rId65"/>
    <p:sldId id="914" r:id="rId66"/>
    <p:sldId id="915" r:id="rId67"/>
    <p:sldId id="916" r:id="rId68"/>
    <p:sldId id="917" r:id="rId69"/>
    <p:sldId id="912" r:id="rId70"/>
    <p:sldId id="913" r:id="rId71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  <a:sym typeface="Symbol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  <a:sym typeface="Symbol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  <a:sym typeface="Symbol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  <a:sym typeface="Symbol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  <a:sym typeface="Symbol" charset="0"/>
      </a:defRPr>
    </a:lvl5pPr>
    <a:lvl6pPr marL="2286000" algn="l" defTabSz="457200" rtl="0" eaLnBrk="1" latinLnBrk="0" hangingPunct="1">
      <a:defRPr sz="1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  <a:sym typeface="Symbol" charset="0"/>
      </a:defRPr>
    </a:lvl6pPr>
    <a:lvl7pPr marL="2743200" algn="l" defTabSz="457200" rtl="0" eaLnBrk="1" latinLnBrk="0" hangingPunct="1">
      <a:defRPr sz="1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  <a:sym typeface="Symbol" charset="0"/>
      </a:defRPr>
    </a:lvl7pPr>
    <a:lvl8pPr marL="3200400" algn="l" defTabSz="457200" rtl="0" eaLnBrk="1" latinLnBrk="0" hangingPunct="1">
      <a:defRPr sz="1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  <a:sym typeface="Symbol" charset="0"/>
      </a:defRPr>
    </a:lvl8pPr>
    <a:lvl9pPr marL="3657600" algn="l" defTabSz="457200" rtl="0" eaLnBrk="1" latinLnBrk="0" hangingPunct="1">
      <a:defRPr sz="1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  <a:sym typeface="Symbo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DCFFF0"/>
    <a:srgbClr val="C0FFC3"/>
    <a:srgbClr val="9EFF94"/>
    <a:srgbClr val="84FF7F"/>
    <a:srgbClr val="58FFF3"/>
    <a:srgbClr val="25FFF0"/>
    <a:srgbClr val="A0FFF6"/>
    <a:srgbClr val="7AFFF6"/>
    <a:srgbClr val="00FFF3"/>
    <a:srgbClr val="25FFF6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5620"/>
    <p:restoredTop sz="98562" autoAdjust="0"/>
  </p:normalViewPr>
  <p:slideViewPr>
    <p:cSldViewPr>
      <p:cViewPr>
        <p:scale>
          <a:sx n="100" d="100"/>
          <a:sy n="100" d="100"/>
        </p:scale>
        <p:origin x="-1024" y="-136"/>
      </p:cViewPr>
      <p:guideLst>
        <p:guide orient="horz" pos="3024"/>
        <p:guide pos="547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interSettings" Target="printerSettings/printerSettings1.bin"/><Relationship Id="rId74" Type="http://schemas.openxmlformats.org/officeDocument/2006/relationships/presProps" Target="presProps.xml"/><Relationship Id="rId75" Type="http://schemas.openxmlformats.org/officeDocument/2006/relationships/viewProps" Target="viewProps.xml"/><Relationship Id="rId76" Type="http://schemas.openxmlformats.org/officeDocument/2006/relationships/theme" Target="theme/theme1.xml"/><Relationship Id="rId77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4" Type="http://schemas.openxmlformats.org/officeDocument/2006/relationships/image" Target="../media/image87.emf"/><Relationship Id="rId1" Type="http://schemas.openxmlformats.org/officeDocument/2006/relationships/image" Target="../media/image84.emf"/><Relationship Id="rId2" Type="http://schemas.openxmlformats.org/officeDocument/2006/relationships/image" Target="../media/image8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png"/><Relationship Id="rId2" Type="http://schemas.openxmlformats.org/officeDocument/2006/relationships/image" Target="../media/image95.png"/><Relationship Id="rId3" Type="http://schemas.openxmlformats.org/officeDocument/2006/relationships/image" Target="../media/image9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Arial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Arial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fld id="{16C74ACB-3FCB-6340-8432-0A7F8BB70D9B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43616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65" charset="-128"/>
        <a:cs typeface="ＭＳ Ｐゴシック" pitchFamily="-65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57B8EB94-9A2C-3E45-8A29-87066B1E9D9B}" type="slidenum">
              <a:rPr lang="en-US" sz="1200" b="0">
                <a:latin typeface="Arial" charset="0"/>
              </a:rPr>
              <a:pPr/>
              <a:t>1</a:t>
            </a:fld>
            <a:endParaRPr lang="en-US" sz="1200" b="0">
              <a:latin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F7C1DCCE-121A-0441-B4A2-9609866B8698}" type="slidenum">
              <a:rPr lang="en-US" sz="1200" b="0">
                <a:latin typeface="Arial" charset="0"/>
              </a:rPr>
              <a:pPr/>
              <a:t>62</a:t>
            </a:fld>
            <a:endParaRPr lang="en-US" sz="1200" b="0">
              <a:latin typeface="Arial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82BB472E-987A-4444-8B7D-9AE3BCD7C8EB}" type="slidenum">
              <a:rPr lang="en-US" sz="1200" b="0">
                <a:latin typeface="Arial" charset="0"/>
              </a:rPr>
              <a:pPr/>
              <a:t>64</a:t>
            </a:fld>
            <a:endParaRPr lang="en-US" sz="1200" b="0">
              <a:latin typeface="Arial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46C98C4E-0C22-E240-B169-1B2BAFEB562C}" type="slidenum">
              <a:rPr lang="en-US" sz="1200" b="0">
                <a:latin typeface="Arial" charset="0"/>
              </a:rPr>
              <a:pPr/>
              <a:t>65</a:t>
            </a:fld>
            <a:endParaRPr lang="en-US" sz="1200" b="0">
              <a:latin typeface="Arial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B7EEA95D-CBA1-8943-A8E1-980100FFDDB3}" type="slidenum">
              <a:rPr lang="en-US" sz="1200" b="0">
                <a:latin typeface="Arial" charset="0"/>
              </a:rPr>
              <a:pPr/>
              <a:t>67</a:t>
            </a:fld>
            <a:endParaRPr lang="en-US" sz="1200" b="0">
              <a:latin typeface="Arial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82BB472E-987A-4444-8B7D-9AE3BCD7C8EB}" type="slidenum">
              <a:rPr lang="en-US" sz="1200" b="0">
                <a:latin typeface="Arial" charset="0"/>
              </a:rPr>
              <a:pPr/>
              <a:t>68</a:t>
            </a:fld>
            <a:endParaRPr lang="en-US" sz="1200" b="0">
              <a:latin typeface="Arial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B7EEA95D-CBA1-8943-A8E1-980100FFDDB3}" type="slidenum">
              <a:rPr lang="en-US" sz="1200" b="0">
                <a:latin typeface="Arial" charset="0"/>
              </a:rPr>
              <a:pPr/>
              <a:t>2</a:t>
            </a:fld>
            <a:endParaRPr lang="en-US" sz="1200" b="0">
              <a:latin typeface="Arial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32F905FB-2B2D-FC46-AD2C-41EBE1B8D7EA}" type="slidenum">
              <a:rPr lang="it-IT" sz="1200" b="0">
                <a:latin typeface="Arial" charset="0"/>
              </a:rPr>
              <a:pPr/>
              <a:t>5</a:t>
            </a:fld>
            <a:endParaRPr lang="it-IT" sz="1200" b="0">
              <a:latin typeface="Arial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F0EE2BA8-6125-114F-B486-7257B06FA405}" type="slidenum">
              <a:rPr lang="it-IT" sz="1200" b="0">
                <a:latin typeface="Arial" charset="0"/>
              </a:rPr>
              <a:pPr/>
              <a:t>25</a:t>
            </a:fld>
            <a:endParaRPr lang="it-IT" sz="1200" b="0">
              <a:latin typeface="Arial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46C98C4E-0C22-E240-B169-1B2BAFEB562C}" type="slidenum">
              <a:rPr lang="en-US" sz="1200" b="0">
                <a:latin typeface="Arial" charset="0"/>
              </a:rPr>
              <a:pPr/>
              <a:t>42</a:t>
            </a:fld>
            <a:endParaRPr lang="en-US" sz="1200" b="0">
              <a:latin typeface="Arial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B7EEA95D-CBA1-8943-A8E1-980100FFDDB3}" type="slidenum">
              <a:rPr lang="en-US" sz="1200" b="0">
                <a:latin typeface="Arial" charset="0"/>
              </a:rPr>
              <a:pPr/>
              <a:t>43</a:t>
            </a:fld>
            <a:endParaRPr lang="en-US" sz="1200" b="0">
              <a:latin typeface="Arial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ED2C0B-71A2-C248-9361-193137352CDC}" type="slidenum">
              <a:rPr lang="en-US"/>
              <a:pPr/>
              <a:t>51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8AB824-E101-0244-97AB-5B78415B85AF}" type="slidenum">
              <a:rPr lang="en-US"/>
              <a:pPr/>
              <a:t>52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0538DE-443C-2B49-ABC2-25C26E0BA6A4}" type="slidenum">
              <a:rPr lang="en-US"/>
              <a:pPr/>
              <a:t>53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E56AF9-1A05-4D43-BBBD-6B963426B971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05611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C7A4BF-CFFC-BB4E-A704-8BA197755AC4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37425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9738A3-17CE-464C-BC13-D9A6D902F56D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20450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2D0209-3B37-344E-82CB-25240AFC26AB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70593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A5368A-3A69-A240-986E-C943B9193E20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23080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249F6B-46F1-684A-A634-F3D99D1959B7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04901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268AA7-A217-9543-9F4F-962D4BE6E440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74526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A5EDD4-8D49-4140-93BC-ED96180122F9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1531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C0443A-11EF-314C-B6C3-65714721A361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57147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88758A-A576-AB4E-BB2C-00542BF1F960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81922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2A677D-2A8C-7B4C-8748-18C89ABB42F0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84642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5FF4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b="0">
                <a:latin typeface="Arial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>
                <a:latin typeface="Arial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>
                <a:latin typeface="Arial" charset="0"/>
              </a:defRPr>
            </a:lvl1pPr>
          </a:lstStyle>
          <a:p>
            <a:fld id="{4A29E7C4-16CE-D84E-9D6A-0A535F53AAA6}" type="slidenum">
              <a:rPr lang="en-US"/>
              <a:pPr/>
              <a:t>‹n.›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6" Type="http://schemas.openxmlformats.org/officeDocument/2006/relationships/image" Target="../media/image4.png"/><Relationship Id="rId7" Type="http://schemas.openxmlformats.org/officeDocument/2006/relationships/image" Target="../media/image5.jpeg"/><Relationship Id="rId8" Type="http://schemas.openxmlformats.org/officeDocument/2006/relationships/image" Target="../media/image6.jpeg"/><Relationship Id="rId9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8" Type="http://schemas.openxmlformats.org/officeDocument/2006/relationships/image" Target="../media/image63.png"/><Relationship Id="rId9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jpeg"/><Relationship Id="rId5" Type="http://schemas.openxmlformats.org/officeDocument/2006/relationships/image" Target="cid:9C475645-B164-43F9-93F3-72206669EDAD" TargetMode="External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1.bin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7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/Relationships>
</file>

<file path=ppt/slides/_rels/slide5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1.emf"/><Relationship Id="rId12" Type="http://schemas.openxmlformats.org/officeDocument/2006/relationships/image" Target="../media/image92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Relationship Id="rId4" Type="http://schemas.openxmlformats.org/officeDocument/2006/relationships/image" Target="../media/image88.png"/><Relationship Id="rId5" Type="http://schemas.openxmlformats.org/officeDocument/2006/relationships/oleObject" Target="../embeddings/Microsoft_Equation2.bin"/><Relationship Id="rId6" Type="http://schemas.openxmlformats.org/officeDocument/2006/relationships/oleObject" Target="../embeddings/oleObject1.bin"/><Relationship Id="rId7" Type="http://schemas.openxmlformats.org/officeDocument/2006/relationships/image" Target="../media/image89.png"/><Relationship Id="rId8" Type="http://schemas.openxmlformats.org/officeDocument/2006/relationships/oleObject" Target="../embeddings/Microsoft_Equation3.bin"/><Relationship Id="rId9" Type="http://schemas.openxmlformats.org/officeDocument/2006/relationships/oleObject" Target="../embeddings/Microsoft_Equation4.bin"/><Relationship Id="rId10" Type="http://schemas.openxmlformats.org/officeDocument/2006/relationships/image" Target="../media/image9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97.jpeg"/><Relationship Id="rId6" Type="http://schemas.openxmlformats.org/officeDocument/2006/relationships/image" Target="../media/image98.png"/><Relationship Id="rId7" Type="http://schemas.openxmlformats.org/officeDocument/2006/relationships/image" Target="../media/image99.jpeg"/><Relationship Id="rId8" Type="http://schemas.openxmlformats.org/officeDocument/2006/relationships/oleObject" Target="../embeddings/oleObject3.bin"/><Relationship Id="rId9" Type="http://schemas.openxmlformats.org/officeDocument/2006/relationships/image" Target="../media/image100.png"/><Relationship Id="rId10" Type="http://schemas.openxmlformats.org/officeDocument/2006/relationships/oleObject" Target="../embeddings/oleObject4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8.png"/><Relationship Id="rId12" Type="http://schemas.openxmlformats.org/officeDocument/2006/relationships/image" Target="../media/image109.png"/><Relationship Id="rId13" Type="http://schemas.openxmlformats.org/officeDocument/2006/relationships/oleObject" Target="../embeddings/oleObject5.bin"/><Relationship Id="rId14" Type="http://schemas.openxmlformats.org/officeDocument/2006/relationships/image" Target="../media/image110.png"/><Relationship Id="rId15" Type="http://schemas.openxmlformats.org/officeDocument/2006/relationships/image" Target="../media/image46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01.emf"/><Relationship Id="rId4" Type="http://schemas.openxmlformats.org/officeDocument/2006/relationships/image" Target="../media/image102.emf"/><Relationship Id="rId5" Type="http://schemas.openxmlformats.org/officeDocument/2006/relationships/image" Target="../media/image103.png"/><Relationship Id="rId6" Type="http://schemas.openxmlformats.org/officeDocument/2006/relationships/image" Target="../media/image104.jpeg"/><Relationship Id="rId7" Type="http://schemas.openxmlformats.org/officeDocument/2006/relationships/image" Target="../media/image45.png"/><Relationship Id="rId8" Type="http://schemas.openxmlformats.org/officeDocument/2006/relationships/image" Target="../media/image105.emf"/><Relationship Id="rId9" Type="http://schemas.openxmlformats.org/officeDocument/2006/relationships/image" Target="../media/image106.png"/><Relationship Id="rId10" Type="http://schemas.openxmlformats.org/officeDocument/2006/relationships/image" Target="../media/image10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6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2.png"/><Relationship Id="rId3" Type="http://schemas.openxmlformats.org/officeDocument/2006/relationships/image" Target="../media/image113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5" Type="http://schemas.openxmlformats.org/officeDocument/2006/relationships/image" Target="../media/image117.png"/><Relationship Id="rId6" Type="http://schemas.openxmlformats.org/officeDocument/2006/relationships/image" Target="../media/image118.png"/><Relationship Id="rId7" Type="http://schemas.openxmlformats.org/officeDocument/2006/relationships/image" Target="../media/image119.png"/><Relationship Id="rId8" Type="http://schemas.openxmlformats.org/officeDocument/2006/relationships/image" Target="../media/image120.png"/><Relationship Id="rId9" Type="http://schemas.openxmlformats.org/officeDocument/2006/relationships/image" Target="../media/image12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4" Type="http://schemas.openxmlformats.org/officeDocument/2006/relationships/image" Target="../media/image123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7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4" Type="http://schemas.openxmlformats.org/officeDocument/2006/relationships/image" Target="../media/image123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3"/>
          <p:cNvSpPr txBox="1">
            <a:spLocks noChangeArrowheads="1"/>
          </p:cNvSpPr>
          <p:nvPr/>
        </p:nvSpPr>
        <p:spPr bwMode="auto">
          <a:xfrm>
            <a:off x="0" y="1225689"/>
            <a:ext cx="9144000" cy="5632311"/>
          </a:xfrm>
          <a:prstGeom prst="rect">
            <a:avLst/>
          </a:prstGeom>
          <a:solidFill>
            <a:srgbClr val="3DFDEE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 eaLnBrk="1" hangingPunct="1">
              <a:lnSpc>
                <a:spcPct val="7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endParaRPr lang="en-US" sz="2400" dirty="0">
              <a:solidFill>
                <a:srgbClr val="901832"/>
              </a:solidFill>
              <a:latin typeface="Comic Sans MS" charset="0"/>
            </a:endParaRPr>
          </a:p>
          <a:p>
            <a:pPr algn="l" eaLnBrk="1" hangingPunct="1">
              <a:lnSpc>
                <a:spcPct val="7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US" sz="2400" dirty="0">
                <a:solidFill>
                  <a:srgbClr val="901832"/>
                </a:solidFill>
                <a:latin typeface="Comic Sans MS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The physics</a:t>
            </a:r>
          </a:p>
          <a:p>
            <a:pPr algn="l" eaLnBrk="1" hangingPunct="1">
              <a:lnSpc>
                <a:spcPct val="70000"/>
              </a:lnSpc>
              <a:spcBef>
                <a:spcPct val="50000"/>
              </a:spcBef>
            </a:pPr>
            <a:endParaRPr lang="en-US" sz="2400" dirty="0" smtClean="0">
              <a:solidFill>
                <a:srgbClr val="FF0000"/>
              </a:solidFill>
              <a:latin typeface="Comic Sans MS" charset="0"/>
            </a:endParaRPr>
          </a:p>
          <a:p>
            <a:pPr algn="l" eaLnBrk="1" hangingPunct="1">
              <a:lnSpc>
                <a:spcPct val="70000"/>
              </a:lnSpc>
              <a:spcBef>
                <a:spcPct val="50000"/>
              </a:spcBef>
            </a:pPr>
            <a:endParaRPr lang="en-US" sz="2400" dirty="0" smtClean="0">
              <a:solidFill>
                <a:srgbClr val="FF0000"/>
              </a:solidFill>
              <a:latin typeface="Comic Sans MS" charset="0"/>
            </a:endParaRPr>
          </a:p>
          <a:p>
            <a:pPr algn="l" eaLnBrk="1" hangingPunct="1">
              <a:lnSpc>
                <a:spcPct val="7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 Experimental challenges</a:t>
            </a:r>
          </a:p>
          <a:p>
            <a:pPr algn="l" eaLnBrk="1" hangingPunct="1">
              <a:lnSpc>
                <a:spcPct val="70000"/>
              </a:lnSpc>
              <a:spcBef>
                <a:spcPct val="50000"/>
              </a:spcBef>
            </a:pPr>
            <a:endParaRPr lang="en-US" sz="2400" dirty="0" smtClean="0">
              <a:solidFill>
                <a:srgbClr val="FF0000"/>
              </a:solidFill>
              <a:latin typeface="Comic Sans MS" charset="0"/>
            </a:endParaRPr>
          </a:p>
          <a:p>
            <a:pPr algn="l" eaLnBrk="1" hangingPunct="1">
              <a:lnSpc>
                <a:spcPct val="7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The proposal</a:t>
            </a:r>
          </a:p>
          <a:p>
            <a:pPr lvl="1" algn="l" eaLnBrk="1" hangingPunct="1">
              <a:lnSpc>
                <a:spcPct val="7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US" i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sz="1600" i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Elementary reaction</a:t>
            </a:r>
          </a:p>
          <a:p>
            <a:pPr lvl="1" algn="l" eaLnBrk="1" hangingPunct="1">
              <a:lnSpc>
                <a:spcPct val="7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US" sz="1600" i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Few body systems (</a:t>
            </a:r>
            <a:r>
              <a:rPr lang="en-US" sz="1600" i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en-US" sz="1600" i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N, </a:t>
            </a:r>
            <a:r>
              <a:rPr lang="en-US" sz="1600" i="1" baseline="30000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4</a:t>
            </a:r>
            <a:r>
              <a:rPr lang="en-US" sz="1600" i="1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en-US" sz="1600" i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H)</a:t>
            </a:r>
          </a:p>
          <a:p>
            <a:pPr lvl="1" algn="l" eaLnBrk="1" hangingPunct="1">
              <a:lnSpc>
                <a:spcPct val="7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US" sz="1600" i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sz="1600" i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Medium mass nuclei (</a:t>
            </a:r>
            <a:r>
              <a:rPr lang="en-US" sz="1600" i="1" baseline="30000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40</a:t>
            </a:r>
            <a:r>
              <a:rPr lang="en-US" sz="1600" i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Ca, </a:t>
            </a:r>
            <a:r>
              <a:rPr lang="en-US" sz="1600" i="1" baseline="30000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27</a:t>
            </a:r>
            <a:r>
              <a:rPr lang="en-US" sz="1600" i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Al,</a:t>
            </a:r>
            <a:r>
              <a:rPr lang="en-US" sz="1600" i="1" baseline="30000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48</a:t>
            </a:r>
            <a:r>
              <a:rPr lang="en-US" sz="1600" i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Ti)</a:t>
            </a:r>
          </a:p>
          <a:p>
            <a:pPr lvl="1" algn="l" eaLnBrk="1" hangingPunct="1">
              <a:lnSpc>
                <a:spcPct val="7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US" sz="1600" i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Heavy nuclei: </a:t>
            </a:r>
            <a:r>
              <a:rPr lang="en-US" sz="1600" i="1" baseline="30000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208</a:t>
            </a:r>
            <a:r>
              <a:rPr lang="en-US" sz="1600" i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Pb</a:t>
            </a:r>
          </a:p>
          <a:p>
            <a:pPr lvl="1" algn="l" eaLnBrk="1" hangingPunct="1">
              <a:lnSpc>
                <a:spcPct val="70000"/>
              </a:lnSpc>
              <a:spcBef>
                <a:spcPct val="50000"/>
              </a:spcBef>
            </a:pPr>
            <a:endParaRPr lang="en-US" sz="1600" i="1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lvl="1" indent="-368300" algn="l" eaLnBrk="1" hangingPunct="1">
              <a:lnSpc>
                <a:spcPct val="7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US" sz="1600" i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Summary and conclusions</a:t>
            </a:r>
            <a:endParaRPr lang="en-US" sz="1600" dirty="0" smtClean="0">
              <a:solidFill>
                <a:srgbClr val="39961C"/>
              </a:solidFill>
              <a:latin typeface="Comic Sans MS" charset="0"/>
            </a:endParaRPr>
          </a:p>
          <a:p>
            <a:pPr lvl="1" algn="l" eaLnBrk="1" hangingPunct="1">
              <a:lnSpc>
                <a:spcPct val="70000"/>
              </a:lnSpc>
              <a:spcBef>
                <a:spcPct val="50000"/>
              </a:spcBef>
            </a:pPr>
            <a:endParaRPr lang="it-IT" sz="800" dirty="0">
              <a:solidFill>
                <a:srgbClr val="800000"/>
              </a:solidFill>
              <a:latin typeface="Comic Sans MS" charset="0"/>
            </a:endParaRPr>
          </a:p>
          <a:p>
            <a:pPr algn="just">
              <a:spcBef>
                <a:spcPct val="50000"/>
              </a:spcBef>
            </a:pPr>
            <a:endParaRPr lang="en-US" sz="2400" b="0" dirty="0">
              <a:latin typeface="Arial" charset="0"/>
            </a:endParaRPr>
          </a:p>
        </p:txBody>
      </p:sp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sz="2000" dirty="0">
                <a:solidFill>
                  <a:srgbClr val="FFFF00"/>
                </a:solidFill>
                <a:latin typeface="Comic Sans MS"/>
                <a:cs typeface="Comic Sans MS"/>
              </a:rPr>
              <a:t>A Study with High Precision on </a:t>
            </a:r>
            <a:endParaRPr lang="en-US" sz="2000" b="0" dirty="0">
              <a:solidFill>
                <a:srgbClr val="FFFF00"/>
              </a:solidFill>
              <a:latin typeface="Comic Sans MS"/>
              <a:cs typeface="Comic Sans MS"/>
            </a:endParaRPr>
          </a:p>
          <a:p>
            <a:r>
              <a:rPr lang="en-US" sz="2000" dirty="0">
                <a:solidFill>
                  <a:srgbClr val="FFFF00"/>
                </a:solidFill>
                <a:latin typeface="Comic Sans MS"/>
                <a:cs typeface="Comic Sans MS"/>
              </a:rPr>
              <a:t>the Electro-production of the </a:t>
            </a:r>
            <a:r>
              <a:rPr lang="en-US" sz="2000" b="0" dirty="0">
                <a:solidFill>
                  <a:srgbClr val="FFFF00"/>
                </a:solidFill>
                <a:latin typeface="Comic Sans MS"/>
                <a:cs typeface="Comic Sans MS"/>
              </a:rPr>
              <a:t> </a:t>
            </a:r>
            <a:r>
              <a:rPr lang="en-US" sz="2000" dirty="0">
                <a:solidFill>
                  <a:srgbClr val="FFFF00"/>
                </a:solidFill>
                <a:latin typeface="Comic Sans MS"/>
                <a:cs typeface="Comic Sans MS"/>
              </a:rPr>
              <a:t>and </a:t>
            </a:r>
            <a:r>
              <a:rPr lang="en-US" sz="2000" b="0" dirty="0">
                <a:solidFill>
                  <a:srgbClr val="FFFF00"/>
                </a:solidFill>
                <a:latin typeface="Comic Sans MS"/>
                <a:cs typeface="Comic Sans MS"/>
              </a:rPr>
              <a:t></a:t>
            </a:r>
            <a:r>
              <a:rPr lang="en-US" sz="2000" dirty="0">
                <a:solidFill>
                  <a:srgbClr val="FFFF00"/>
                </a:solidFill>
                <a:latin typeface="Comic Sans MS"/>
                <a:cs typeface="Comic Sans MS"/>
              </a:rPr>
              <a:t>-</a:t>
            </a:r>
            <a:r>
              <a:rPr lang="en-US" sz="2000" dirty="0" err="1">
                <a:solidFill>
                  <a:srgbClr val="FFFF00"/>
                </a:solidFill>
                <a:latin typeface="Comic Sans MS"/>
                <a:cs typeface="Comic Sans MS"/>
              </a:rPr>
              <a:t>Hypernuclei</a:t>
            </a:r>
            <a:r>
              <a:rPr lang="en-US" sz="2000" dirty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endParaRPr lang="en-US" sz="2000" b="0" dirty="0">
              <a:solidFill>
                <a:srgbClr val="FFFF00"/>
              </a:solidFill>
              <a:latin typeface="Comic Sans MS"/>
              <a:cs typeface="Comic Sans MS"/>
            </a:endParaRPr>
          </a:p>
          <a:p>
            <a:r>
              <a:rPr lang="en-US" sz="2000" dirty="0">
                <a:solidFill>
                  <a:srgbClr val="FFFF00"/>
                </a:solidFill>
                <a:latin typeface="Comic Sans MS"/>
                <a:cs typeface="Comic Sans MS"/>
              </a:rPr>
              <a:t>in the Full Mass </a:t>
            </a:r>
            <a:r>
              <a:rPr lang="en-US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Range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Comic Sans MS"/>
                <a:cs typeface="Comic Sans MS"/>
              </a:rPr>
              <a:t>F. Garibaldi  - PAC </a:t>
            </a:r>
            <a:r>
              <a:rPr lang="en-US" sz="1200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Jlab</a:t>
            </a:r>
            <a:r>
              <a:rPr lang="en-US" sz="1200" dirty="0" smtClean="0">
                <a:solidFill>
                  <a:schemeClr val="bg1"/>
                </a:solidFill>
                <a:latin typeface="Comic Sans MS"/>
                <a:cs typeface="Comic Sans MS"/>
              </a:rPr>
              <a:t> – 18 June 2013</a:t>
            </a:r>
          </a:p>
        </p:txBody>
      </p:sp>
      <p:pic>
        <p:nvPicPr>
          <p:cNvPr id="14342" name="Picture 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559824" y="1431449"/>
            <a:ext cx="1783576" cy="108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jlab.jpg                                                       00039ECCMacintosh HD                   BF68A04A: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7503" y="787400"/>
            <a:ext cx="2264497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81000"/>
            <a:ext cx="1117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11303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2" descr="goldseal.jpg                                                   00039F3CMacintosh HD                   BF68A04A: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373574" y="76200"/>
            <a:ext cx="770425" cy="778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sellaDiTesto 14"/>
          <p:cNvSpPr txBox="1">
            <a:spLocks noChangeArrowheads="1"/>
          </p:cNvSpPr>
          <p:nvPr/>
        </p:nvSpPr>
        <p:spPr bwMode="auto">
          <a:xfrm>
            <a:off x="1219200" y="0"/>
            <a:ext cx="1066800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  <a:latin typeface="Comic Sans MS" pitchFamily="-65" charset="0"/>
                <a:ea typeface="Comic Sans MS" pitchFamily="-65" charset="0"/>
                <a:cs typeface="Comic Sans MS" pitchFamily="-65" charset="0"/>
              </a:rPr>
              <a:t>Tohoku</a:t>
            </a:r>
            <a:endParaRPr lang="it-IT" dirty="0">
              <a:solidFill>
                <a:srgbClr val="FF0000"/>
              </a:solidFill>
              <a:latin typeface="Comic Sans MS" pitchFamily="-65" charset="0"/>
              <a:ea typeface="Comic Sans MS" pitchFamily="-65" charset="0"/>
              <a:cs typeface="Comic Sans MS" pitchFamily="-65" charset="0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9"/>
          <a:srcRect l="19149" t="5243" r="10638" b="24740"/>
          <a:stretch>
            <a:fillRect/>
          </a:stretch>
        </p:blipFill>
        <p:spPr>
          <a:xfrm>
            <a:off x="5334000" y="1905000"/>
            <a:ext cx="2514600" cy="190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3786188"/>
            <a:ext cx="3319463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2563" y="3571875"/>
            <a:ext cx="3500437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7788" y="714375"/>
            <a:ext cx="3605212" cy="287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テキスト ボックス 4"/>
          <p:cNvSpPr txBox="1">
            <a:spLocks noChangeArrowheads="1"/>
          </p:cNvSpPr>
          <p:nvPr/>
        </p:nvSpPr>
        <p:spPr bwMode="auto">
          <a:xfrm>
            <a:off x="5181600" y="457200"/>
            <a:ext cx="3505200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200" dirty="0" err="1">
                <a:solidFill>
                  <a:srgbClr val="0000FF"/>
                </a:solidFill>
                <a:latin typeface="Comic Sans MS"/>
                <a:ea typeface="HGｺﾞｼｯｸE" charset="0"/>
                <a:cs typeface="Comic Sans MS"/>
              </a:rPr>
              <a:t>H.Hotchi</a:t>
            </a:r>
            <a:r>
              <a:rPr lang="en-US" altLang="ja-JP" sz="1200" dirty="0">
                <a:solidFill>
                  <a:srgbClr val="0000FF"/>
                </a:solidFill>
                <a:latin typeface="Comic Sans MS"/>
                <a:ea typeface="HGｺﾞｼｯｸE" charset="0"/>
                <a:cs typeface="Comic Sans MS"/>
              </a:rPr>
              <a:t> et al. PRC 64 (2001)044302</a:t>
            </a:r>
            <a:endParaRPr lang="ja-JP" altLang="en-US" sz="1200" dirty="0">
              <a:solidFill>
                <a:srgbClr val="0000FF"/>
              </a:solidFill>
              <a:latin typeface="Comic Sans MS"/>
              <a:ea typeface="HGｺﾞｼｯｸE" charset="0"/>
              <a:cs typeface="Comic Sans MS"/>
            </a:endParaRPr>
          </a:p>
        </p:txBody>
      </p:sp>
      <p:sp>
        <p:nvSpPr>
          <p:cNvPr id="26630" name="テキスト ボックス 5"/>
          <p:cNvSpPr txBox="1">
            <a:spLocks noChangeArrowheads="1"/>
          </p:cNvSpPr>
          <p:nvPr/>
        </p:nvSpPr>
        <p:spPr bwMode="auto">
          <a:xfrm>
            <a:off x="7202488" y="701675"/>
            <a:ext cx="584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 baseline="30000" dirty="0">
                <a:latin typeface="Gill Sans MT" charset="0"/>
                <a:ea typeface="HGｺﾞｼｯｸE" charset="0"/>
                <a:cs typeface="HGｺﾞｼｯｸE" charset="0"/>
              </a:rPr>
              <a:t>51</a:t>
            </a:r>
            <a:r>
              <a:rPr lang="en-US" altLang="ja-JP" sz="1800" baseline="-25000" dirty="0">
                <a:latin typeface="Symbol" charset="0"/>
                <a:ea typeface="HGｺﾞｼｯｸE" charset="0"/>
                <a:cs typeface="HGｺﾞｼｯｸE" charset="0"/>
              </a:rPr>
              <a:t>L</a:t>
            </a:r>
            <a:r>
              <a:rPr lang="en-US" altLang="ja-JP" sz="1800" dirty="0">
                <a:latin typeface="Gill Sans MT" charset="0"/>
                <a:ea typeface="HGｺﾞｼｯｸE" charset="0"/>
                <a:cs typeface="HGｺﾞｼｯｸE" charset="0"/>
              </a:rPr>
              <a:t>V</a:t>
            </a:r>
            <a:endParaRPr lang="ja-JP" altLang="en-US" sz="1800" dirty="0">
              <a:latin typeface="Gill Sans MT" charset="0"/>
              <a:ea typeface="HGｺﾞｼｯｸE" charset="0"/>
              <a:cs typeface="HGｺﾞｼｯｸE" charset="0"/>
            </a:endParaRPr>
          </a:p>
        </p:txBody>
      </p:sp>
      <p:pic>
        <p:nvPicPr>
          <p:cNvPr id="2663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14375"/>
            <a:ext cx="4635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テキスト ボックス 7"/>
          <p:cNvSpPr txBox="1">
            <a:spLocks noChangeArrowheads="1"/>
          </p:cNvSpPr>
          <p:nvPr/>
        </p:nvSpPr>
        <p:spPr bwMode="auto">
          <a:xfrm>
            <a:off x="1095375" y="409575"/>
            <a:ext cx="2867025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altLang="ja-JP" sz="1200" dirty="0" err="1">
                <a:solidFill>
                  <a:srgbClr val="0000FF"/>
                </a:solidFill>
                <a:latin typeface="Comic Sans MS"/>
                <a:ea typeface="HGｺﾞｼｯｸE" charset="0"/>
                <a:cs typeface="Comic Sans MS"/>
              </a:rPr>
              <a:t>P.H.Pile</a:t>
            </a:r>
            <a:r>
              <a:rPr lang="en-US" altLang="ja-JP" sz="1200" dirty="0">
                <a:solidFill>
                  <a:srgbClr val="0000FF"/>
                </a:solidFill>
                <a:latin typeface="Comic Sans MS"/>
                <a:ea typeface="HGｺﾞｼｯｸE" charset="0"/>
                <a:cs typeface="Comic Sans MS"/>
              </a:rPr>
              <a:t> et al. PRL 66 (1991) 2585</a:t>
            </a:r>
            <a:endParaRPr lang="ja-JP" altLang="en-US" sz="1200" dirty="0">
              <a:solidFill>
                <a:srgbClr val="0000FF"/>
              </a:solidFill>
              <a:latin typeface="Comic Sans MS"/>
              <a:ea typeface="HGｺﾞｼｯｸE" charset="0"/>
              <a:cs typeface="Comic Sans MS"/>
            </a:endParaRPr>
          </a:p>
        </p:txBody>
      </p:sp>
      <p:sp>
        <p:nvSpPr>
          <p:cNvPr id="26635" name="テキスト ボックス 11"/>
          <p:cNvSpPr txBox="1">
            <a:spLocks noChangeArrowheads="1"/>
          </p:cNvSpPr>
          <p:nvPr/>
        </p:nvSpPr>
        <p:spPr bwMode="auto">
          <a:xfrm>
            <a:off x="1981200" y="0"/>
            <a:ext cx="976349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 dirty="0">
                <a:solidFill>
                  <a:srgbClr val="0000FF"/>
                </a:solidFill>
                <a:latin typeface="Comic Sans MS"/>
                <a:ea typeface="HGｺﾞｼｯｸE" charset="0"/>
                <a:cs typeface="Comic Sans MS"/>
              </a:rPr>
              <a:t>A = 40</a:t>
            </a:r>
            <a:endParaRPr lang="ja-JP" altLang="en-US" sz="1800" dirty="0">
              <a:solidFill>
                <a:srgbClr val="0000FF"/>
              </a:solidFill>
              <a:latin typeface="Comic Sans MS"/>
              <a:ea typeface="HGｺﾞｼｯｸE" charset="0"/>
              <a:cs typeface="Comic Sans MS"/>
            </a:endParaRPr>
          </a:p>
        </p:txBody>
      </p:sp>
      <p:sp>
        <p:nvSpPr>
          <p:cNvPr id="26636" name="テキスト ボックス 12"/>
          <p:cNvSpPr txBox="1">
            <a:spLocks noChangeArrowheads="1"/>
          </p:cNvSpPr>
          <p:nvPr/>
        </p:nvSpPr>
        <p:spPr bwMode="auto">
          <a:xfrm>
            <a:off x="6400800" y="0"/>
            <a:ext cx="976349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 dirty="0">
                <a:solidFill>
                  <a:srgbClr val="0000FF"/>
                </a:solidFill>
                <a:latin typeface="Comic Sans MS"/>
                <a:ea typeface="HGｺﾞｼｯｸE" charset="0"/>
                <a:cs typeface="Comic Sans MS"/>
              </a:rPr>
              <a:t>A ~ 50</a:t>
            </a:r>
            <a:endParaRPr lang="ja-JP" altLang="en-US" sz="1800" dirty="0">
              <a:solidFill>
                <a:srgbClr val="0000FF"/>
              </a:solidFill>
              <a:latin typeface="Comic Sans MS"/>
              <a:ea typeface="HGｺﾞｼｯｸE" charset="0"/>
              <a:cs typeface="Comic Sans MS"/>
            </a:endParaRPr>
          </a:p>
        </p:txBody>
      </p:sp>
      <p:sp>
        <p:nvSpPr>
          <p:cNvPr id="14" name="テキスト ボックス 13"/>
          <p:cNvSpPr txBox="1">
            <a:spLocks noChangeArrowheads="1"/>
          </p:cNvSpPr>
          <p:nvPr/>
        </p:nvSpPr>
        <p:spPr bwMode="auto">
          <a:xfrm>
            <a:off x="785813" y="1071563"/>
            <a:ext cx="2811462" cy="646112"/>
          </a:xfrm>
          <a:prstGeom prst="rect">
            <a:avLst/>
          </a:prstGeom>
          <a:solidFill>
            <a:srgbClr val="FFFF00">
              <a:alpha val="32156"/>
            </a:srgbClr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 baseline="30000" dirty="0">
                <a:latin typeface="Gill Sans MT" charset="0"/>
                <a:ea typeface="HGｺﾞｼｯｸE" charset="0"/>
                <a:cs typeface="HGｺﾞｼｯｸE" charset="0"/>
              </a:rPr>
              <a:t>40</a:t>
            </a:r>
            <a:r>
              <a:rPr lang="en-US" altLang="ja-JP" sz="1800" dirty="0">
                <a:latin typeface="Gill Sans MT" charset="0"/>
                <a:ea typeface="HGｺﾞｼｯｸE" charset="0"/>
                <a:cs typeface="HGｺﾞｼｯｸE" charset="0"/>
              </a:rPr>
              <a:t>Ca = (Z=20, N=20) :  </a:t>
            </a:r>
          </a:p>
          <a:p>
            <a:pPr eaLnBrk="1" hangingPunct="1"/>
            <a:r>
              <a:rPr lang="en-US" altLang="ja-JP" sz="1800" baseline="30000" dirty="0">
                <a:latin typeface="Gill Sans MT" charset="0"/>
                <a:ea typeface="HGｺﾞｼｯｸE" charset="0"/>
                <a:cs typeface="HGｺﾞｼｯｸE" charset="0"/>
              </a:rPr>
              <a:t>40</a:t>
            </a:r>
            <a:r>
              <a:rPr lang="en-US" altLang="ja-JP" sz="1800" baseline="-25000" dirty="0">
                <a:latin typeface="Symbol" charset="0"/>
                <a:ea typeface="HGｺﾞｼｯｸE" charset="0"/>
                <a:cs typeface="HGｺﾞｼｯｸE" charset="0"/>
              </a:rPr>
              <a:t>L</a:t>
            </a:r>
            <a:r>
              <a:rPr lang="en-US" altLang="ja-JP" sz="1800" dirty="0">
                <a:latin typeface="Gill Sans MT" charset="0"/>
                <a:ea typeface="HGｺﾞｼｯｸE" charset="0"/>
                <a:cs typeface="HGｺﾞｼｯｸE" charset="0"/>
              </a:rPr>
              <a:t>K = one proton hole + </a:t>
            </a:r>
            <a:r>
              <a:rPr lang="en-US" altLang="ja-JP" sz="1800" dirty="0">
                <a:latin typeface="Symbol" charset="0"/>
                <a:ea typeface="HGｺﾞｼｯｸE" charset="0"/>
                <a:cs typeface="HGｺﾞｼｯｸE" charset="0"/>
              </a:rPr>
              <a:t>L</a:t>
            </a:r>
            <a:endParaRPr lang="ja-JP" altLang="en-US" sz="1800" dirty="0">
              <a:latin typeface="Symbol" charset="0"/>
              <a:ea typeface="HGｺﾞｼｯｸE" charset="0"/>
              <a:cs typeface="HGｺﾞｼｯｸE" charset="0"/>
            </a:endParaRPr>
          </a:p>
        </p:txBody>
      </p:sp>
      <p:cxnSp>
        <p:nvCxnSpPr>
          <p:cNvPr id="20" name="直線コネクタ 19"/>
          <p:cNvCxnSpPr/>
          <p:nvPr/>
        </p:nvCxnSpPr>
        <p:spPr>
          <a:xfrm rot="5400000">
            <a:off x="1893094" y="3321844"/>
            <a:ext cx="5930900" cy="1588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>
            <a:off x="571500" y="3571875"/>
            <a:ext cx="8429625" cy="1588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6037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4"/>
          <p:cNvGrpSpPr/>
          <p:nvPr/>
        </p:nvGrpSpPr>
        <p:grpSpPr>
          <a:xfrm>
            <a:off x="251520" y="836712"/>
            <a:ext cx="4567908" cy="3240360"/>
            <a:chOff x="611560" y="980728"/>
            <a:chExt cx="6096000" cy="432435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980728"/>
              <a:ext cx="6096000" cy="4324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角丸四角形 3"/>
            <p:cNvSpPr/>
            <p:nvPr/>
          </p:nvSpPr>
          <p:spPr>
            <a:xfrm>
              <a:off x="4644008" y="1916832"/>
              <a:ext cx="504056" cy="2736304"/>
            </a:xfrm>
            <a:prstGeom prst="roundRect">
              <a:avLst/>
            </a:prstGeom>
            <a:noFill/>
            <a:ln w="412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" r="14801"/>
          <a:stretch/>
        </p:blipFill>
        <p:spPr bwMode="auto">
          <a:xfrm>
            <a:off x="4816475" y="304800"/>
            <a:ext cx="4327525" cy="3071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153337" y="4292024"/>
            <a:ext cx="4224233" cy="584776"/>
          </a:xfrm>
          <a:prstGeom prst="rect">
            <a:avLst/>
          </a:prstGeom>
          <a:solidFill>
            <a:srgbClr val="D3FFFC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Missing in (</a:t>
            </a:r>
            <a:r>
              <a:rPr kumimoji="1" lang="en-US" altLang="ja-JP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e,e’K</a:t>
            </a:r>
            <a:r>
              <a:rPr kumimoji="1" lang="en-US" altLang="ja-JP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) data</a:t>
            </a:r>
          </a:p>
          <a:p>
            <a:pPr algn="ctr"/>
            <a:r>
              <a:rPr lang="en-US" altLang="ja-JP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Complete A dependence of L </a:t>
            </a:r>
            <a:r>
              <a:rPr lang="en-US" altLang="ja-JP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S.P.Energy</a:t>
            </a:r>
            <a:endParaRPr kumimoji="1" lang="ja-JP" altLang="en-US" sz="16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096593" y="4324290"/>
            <a:ext cx="3818807" cy="400110"/>
          </a:xfrm>
          <a:prstGeom prst="rect">
            <a:avLst/>
          </a:prstGeom>
          <a:solidFill>
            <a:srgbClr val="D3FFFC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Doubly LS closed </a:t>
            </a:r>
            <a:r>
              <a:rPr kumimoji="1" lang="en-US" altLang="ja-JP" sz="2000" b="1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40</a:t>
            </a:r>
            <a:r>
              <a:rPr kumimoji="1" lang="en-US" altLang="ja-JP" sz="20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Ca target</a:t>
            </a:r>
            <a:endParaRPr kumimoji="1" lang="ja-JP" altLang="en-US" sz="20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734894" y="1905000"/>
            <a:ext cx="3409106" cy="584776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3200" i="1" dirty="0" smtClean="0">
                <a:solidFill>
                  <a:srgbClr val="FF0000"/>
                </a:solidFill>
                <a:latin typeface="Comic Sans MS"/>
                <a:cs typeface="Comic Sans MS"/>
              </a:rPr>
              <a:t>Clean Spectrum</a:t>
            </a:r>
            <a:endParaRPr kumimoji="1" lang="ja-JP" altLang="en-US" sz="3200" i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1" name="上矢印 10"/>
          <p:cNvSpPr/>
          <p:nvPr/>
        </p:nvSpPr>
        <p:spPr>
          <a:xfrm>
            <a:off x="6957616" y="2971800"/>
            <a:ext cx="1174819" cy="1285850"/>
          </a:xfrm>
          <a:prstGeom prst="upArrow">
            <a:avLst/>
          </a:prstGeom>
          <a:solidFill>
            <a:schemeClr val="accent1">
              <a:alpha val="43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28600" y="5235714"/>
            <a:ext cx="8778515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Systematic study of isotope effect of core nuclei for the first time</a:t>
            </a:r>
          </a:p>
          <a:p>
            <a:pPr algn="ctr"/>
            <a:r>
              <a:rPr kumimoji="1" lang="en-US" altLang="ja-JP" sz="20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kumimoji="1" lang="en-US" altLang="ja-JP" sz="2000" b="1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40</a:t>
            </a:r>
            <a:r>
              <a:rPr kumimoji="1" lang="en-US" altLang="ja-JP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Ca, </a:t>
            </a:r>
            <a:r>
              <a:rPr kumimoji="1" lang="en-US" altLang="ja-JP" sz="2000" b="1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44</a:t>
            </a:r>
            <a:r>
              <a:rPr kumimoji="1" lang="en-US" altLang="ja-JP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Ca (, </a:t>
            </a:r>
            <a:r>
              <a:rPr kumimoji="1" lang="en-US" altLang="ja-JP" sz="2000" b="1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48</a:t>
            </a:r>
            <a:r>
              <a:rPr kumimoji="1" lang="en-US" altLang="ja-JP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Ca) targets </a:t>
            </a:r>
            <a:r>
              <a:rPr kumimoji="1" lang="en-US" altLang="ja-JP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(charge radii)</a:t>
            </a:r>
            <a:endParaRPr kumimoji="1" lang="ja-JP" altLang="en-US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-2953" y="-149388"/>
            <a:ext cx="9146953" cy="52322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1.  Ca (</a:t>
            </a:r>
            <a:r>
              <a:rPr lang="en-US" altLang="ja-JP" sz="28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e,e’K</a:t>
            </a:r>
            <a:r>
              <a:rPr lang="en-US" altLang="ja-JP" sz="2800" b="1" baseline="30000" dirty="0" smtClean="0">
                <a:solidFill>
                  <a:srgbClr val="FFFF00"/>
                </a:solidFill>
                <a:latin typeface="Comic Sans MS"/>
                <a:cs typeface="Comic Sans MS"/>
              </a:rPr>
              <a:t>+</a:t>
            </a:r>
            <a:r>
              <a:rPr lang="en-US" altLang="ja-JP" sz="28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) </a:t>
            </a:r>
            <a:r>
              <a:rPr lang="en-US" altLang="ja-JP" sz="2800" b="1" baseline="-250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L</a:t>
            </a:r>
            <a:r>
              <a:rPr lang="en-US" altLang="ja-JP" sz="2800" b="1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K</a:t>
            </a:r>
            <a:endParaRPr lang="it-IT" sz="2800" b="1" dirty="0">
              <a:solidFill>
                <a:srgbClr val="FFFF00"/>
              </a:solidFill>
              <a:latin typeface="Symbol" charset="2"/>
              <a:cs typeface="Symbol" charset="2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702" y="457200"/>
            <a:ext cx="4591898" cy="3645967"/>
          </a:xfrm>
          <a:prstGeom prst="rect">
            <a:avLst/>
          </a:prstGeom>
        </p:spPr>
      </p:pic>
      <p:cxnSp>
        <p:nvCxnSpPr>
          <p:cNvPr id="15" name="直線矢印コネクタ 7"/>
          <p:cNvCxnSpPr/>
          <p:nvPr/>
        </p:nvCxnSpPr>
        <p:spPr>
          <a:xfrm rot="5400000" flipH="1" flipV="1">
            <a:off x="1463958" y="2650842"/>
            <a:ext cx="2133600" cy="1556317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ttangolo 16"/>
          <p:cNvSpPr/>
          <p:nvPr/>
        </p:nvSpPr>
        <p:spPr bwMode="auto">
          <a:xfrm>
            <a:off x="3276600" y="1600200"/>
            <a:ext cx="381000" cy="2286000"/>
          </a:xfrm>
          <a:prstGeom prst="rect">
            <a:avLst/>
          </a:prstGeom>
          <a:solidFill>
            <a:srgbClr val="FF0000">
              <a:alpha val="0"/>
            </a:srgbClr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1966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51520" y="968458"/>
            <a:ext cx="4106688" cy="436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51005" r="1753"/>
          <a:stretch/>
        </p:blipFill>
        <p:spPr bwMode="auto">
          <a:xfrm>
            <a:off x="6247219" y="2996952"/>
            <a:ext cx="2772000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700005" y="5574058"/>
            <a:ext cx="706555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Tri-axially deformed </a:t>
            </a:r>
            <a:r>
              <a:rPr lang="en-US" altLang="ja-JP" sz="2400" b="1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26</a:t>
            </a:r>
            <a:r>
              <a:rPr lang="en-US" altLang="ja-JP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Mg core + </a:t>
            </a:r>
            <a:r>
              <a:rPr lang="en-US" altLang="ja-JP" sz="2400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L </a:t>
            </a:r>
            <a:r>
              <a:rPr lang="en-US" altLang="ja-JP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in p-shell</a:t>
            </a:r>
            <a:endParaRPr kumimoji="1" lang="ja-JP" altLang="en-US" sz="24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grpSp>
        <p:nvGrpSpPr>
          <p:cNvPr id="2" name="グループ化 15"/>
          <p:cNvGrpSpPr/>
          <p:nvPr/>
        </p:nvGrpSpPr>
        <p:grpSpPr>
          <a:xfrm>
            <a:off x="6012160" y="116632"/>
            <a:ext cx="3384376" cy="2936205"/>
            <a:chOff x="6012160" y="116632"/>
            <a:chExt cx="3384376" cy="2936205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2" r="56437"/>
            <a:stretch/>
          </p:blipFill>
          <p:spPr bwMode="auto">
            <a:xfrm>
              <a:off x="6012160" y="172517"/>
              <a:ext cx="3007059" cy="2880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正方形/長方形 12"/>
            <p:cNvSpPr/>
            <p:nvPr/>
          </p:nvSpPr>
          <p:spPr>
            <a:xfrm>
              <a:off x="6444208" y="116632"/>
              <a:ext cx="295232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baseline="30000" dirty="0" smtClean="0">
                  <a:solidFill>
                    <a:srgbClr val="FF0000"/>
                  </a:solidFill>
                </a:rPr>
                <a:t>9</a:t>
              </a:r>
              <a:r>
                <a:rPr lang="en-US" altLang="ja-JP" sz="2000" baseline="-25000" dirty="0" smtClean="0">
                  <a:solidFill>
                    <a:srgbClr val="FF0000"/>
                  </a:solidFill>
                  <a:latin typeface="Symbol" pitchFamily="18" charset="2"/>
                </a:rPr>
                <a:t>L</a:t>
              </a:r>
              <a:r>
                <a:rPr lang="en-US" altLang="ja-JP" sz="2000" dirty="0" smtClean="0">
                  <a:solidFill>
                    <a:srgbClr val="FF0000"/>
                  </a:solidFill>
                </a:rPr>
                <a:t>Be = </a:t>
              </a:r>
              <a:r>
                <a:rPr lang="en-US" altLang="ja-JP" sz="2000" dirty="0" smtClean="0">
                  <a:solidFill>
                    <a:srgbClr val="FF0000"/>
                  </a:solidFill>
                  <a:latin typeface="Symbol" pitchFamily="18" charset="2"/>
                </a:rPr>
                <a:t>a + a + L</a:t>
              </a:r>
              <a:r>
                <a:rPr lang="ja-JP" altLang="en-US" sz="2000" dirty="0">
                  <a:solidFill>
                    <a:srgbClr val="FF0000"/>
                  </a:solidFill>
                </a:rPr>
                <a:t/>
              </a:r>
              <a:br>
                <a:rPr lang="ja-JP" altLang="en-US" sz="2000" dirty="0">
                  <a:solidFill>
                    <a:srgbClr val="FF0000"/>
                  </a:solidFill>
                </a:rPr>
              </a:br>
              <a:endParaRPr lang="ja-JP" alt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14" name="角丸四角形 13"/>
            <p:cNvSpPr/>
            <p:nvPr/>
          </p:nvSpPr>
          <p:spPr>
            <a:xfrm>
              <a:off x="7380312" y="692696"/>
              <a:ext cx="720080" cy="1728192"/>
            </a:xfrm>
            <a:prstGeom prst="roundRect">
              <a:avLst/>
            </a:prstGeom>
            <a:noFill/>
            <a:ln w="412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2" name="角丸四角形 21"/>
          <p:cNvSpPr/>
          <p:nvPr/>
        </p:nvSpPr>
        <p:spPr>
          <a:xfrm>
            <a:off x="7433895" y="4508730"/>
            <a:ext cx="378465" cy="618950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下矢印 17"/>
          <p:cNvSpPr/>
          <p:nvPr/>
        </p:nvSpPr>
        <p:spPr>
          <a:xfrm>
            <a:off x="7567449" y="2420888"/>
            <a:ext cx="172903" cy="194421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389456" y="2699628"/>
            <a:ext cx="2552214" cy="307777"/>
          </a:xfrm>
          <a:prstGeom prst="rect">
            <a:avLst/>
          </a:prstGeom>
          <a:solidFill>
            <a:schemeClr val="tx1">
              <a:alpha val="79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latin typeface="Comic Sans MS"/>
                <a:cs typeface="Comic Sans MS"/>
              </a:rPr>
              <a:t>Genuine </a:t>
            </a:r>
            <a:r>
              <a:rPr kumimoji="1" lang="en-US" altLang="ja-JP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hypernuclear</a:t>
            </a:r>
            <a:r>
              <a:rPr kumimoji="1" lang="en-US" altLang="ja-JP" dirty="0" smtClean="0">
                <a:solidFill>
                  <a:srgbClr val="FF0000"/>
                </a:solidFill>
                <a:latin typeface="Comic Sans MS"/>
                <a:cs typeface="Comic Sans MS"/>
              </a:rPr>
              <a:t> state</a:t>
            </a:r>
            <a:endParaRPr kumimoji="1" lang="ja-JP" altLang="en-US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grpSp>
        <p:nvGrpSpPr>
          <p:cNvPr id="4" name="グループ化 26"/>
          <p:cNvGrpSpPr/>
          <p:nvPr/>
        </p:nvGrpSpPr>
        <p:grpSpPr>
          <a:xfrm>
            <a:off x="3649651" y="1209199"/>
            <a:ext cx="5341949" cy="3515201"/>
            <a:chOff x="3635896" y="1124744"/>
            <a:chExt cx="5341949" cy="3515201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0570" y="1190357"/>
              <a:ext cx="5067275" cy="3449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0" name="直線矢印コネクタ 19"/>
            <p:cNvCxnSpPr/>
            <p:nvPr/>
          </p:nvCxnSpPr>
          <p:spPr>
            <a:xfrm>
              <a:off x="3635896" y="1612677"/>
              <a:ext cx="2376264" cy="808211"/>
            </a:xfrm>
            <a:prstGeom prst="straightConnector1">
              <a:avLst/>
            </a:prstGeom>
            <a:ln w="666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角丸四角形 20"/>
            <p:cNvSpPr/>
            <p:nvPr/>
          </p:nvSpPr>
          <p:spPr>
            <a:xfrm>
              <a:off x="5724128" y="1916832"/>
              <a:ext cx="936104" cy="1296144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角丸四角形 27"/>
            <p:cNvSpPr/>
            <p:nvPr/>
          </p:nvSpPr>
          <p:spPr>
            <a:xfrm>
              <a:off x="6720594" y="1556792"/>
              <a:ext cx="936104" cy="1296144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9" name="直線矢印コネクタ 28"/>
            <p:cNvCxnSpPr/>
            <p:nvPr/>
          </p:nvCxnSpPr>
          <p:spPr>
            <a:xfrm flipV="1">
              <a:off x="3707904" y="1916832"/>
              <a:ext cx="2952328" cy="936104"/>
            </a:xfrm>
            <a:prstGeom prst="straightConnector1">
              <a:avLst/>
            </a:prstGeom>
            <a:ln w="66675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矢印コネクタ 32"/>
            <p:cNvCxnSpPr/>
            <p:nvPr/>
          </p:nvCxnSpPr>
          <p:spPr>
            <a:xfrm flipV="1">
              <a:off x="3754499" y="2016782"/>
              <a:ext cx="4345893" cy="2491948"/>
            </a:xfrm>
            <a:prstGeom prst="straightConnector1">
              <a:avLst/>
            </a:prstGeom>
            <a:ln w="666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角丸四角形 34"/>
            <p:cNvSpPr/>
            <p:nvPr/>
          </p:nvSpPr>
          <p:spPr>
            <a:xfrm>
              <a:off x="7812360" y="1124744"/>
              <a:ext cx="936104" cy="1296144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0" name="テキスト ボックス 29"/>
          <p:cNvSpPr txBox="1"/>
          <p:nvPr/>
        </p:nvSpPr>
        <p:spPr>
          <a:xfrm>
            <a:off x="938645" y="6165304"/>
            <a:ext cx="7457290" cy="461665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New method to search shape of nucleus with</a:t>
            </a:r>
            <a:r>
              <a:rPr lang="en-US" altLang="ja-JP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en-US" altLang="ja-JP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charset="2"/>
                <a:cs typeface="Symbol" charset="2"/>
              </a:rPr>
              <a:t>L</a:t>
            </a:r>
            <a:r>
              <a:rPr lang="en-US" altLang="ja-JP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!</a:t>
            </a:r>
            <a:endParaRPr kumimoji="1" lang="ja-JP" altLang="en-US" sz="2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/>
              <a:cs typeface="Comic Sans MS"/>
            </a:endParaRPr>
          </a:p>
        </p:txBody>
      </p:sp>
      <p:pic>
        <p:nvPicPr>
          <p:cNvPr id="39" name="図 38" descr="deformation.png"/>
          <p:cNvPicPr>
            <a:picLocks noChangeAspect="1"/>
          </p:cNvPicPr>
          <p:nvPr/>
        </p:nvPicPr>
        <p:blipFill>
          <a:blip r:embed="rId5"/>
          <a:srcRect t="55152"/>
          <a:stretch>
            <a:fillRect/>
          </a:stretch>
        </p:blipFill>
        <p:spPr>
          <a:xfrm>
            <a:off x="1416562" y="2384885"/>
            <a:ext cx="1592257" cy="978423"/>
          </a:xfrm>
          <a:prstGeom prst="rect">
            <a:avLst/>
          </a:prstGeom>
        </p:spPr>
      </p:pic>
      <p:sp>
        <p:nvSpPr>
          <p:cNvPr id="23" name="CasellaDiTesto 22"/>
          <p:cNvSpPr txBox="1"/>
          <p:nvPr/>
        </p:nvSpPr>
        <p:spPr>
          <a:xfrm>
            <a:off x="4580" y="0"/>
            <a:ext cx="9170371" cy="52322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2.  </a:t>
            </a:r>
            <a:r>
              <a:rPr lang="en-US" altLang="ja-JP" sz="2800" b="1" baseline="30000" dirty="0" smtClean="0">
                <a:solidFill>
                  <a:srgbClr val="FFFF00"/>
                </a:solidFill>
                <a:latin typeface="Comic Sans MS"/>
                <a:cs typeface="Comic Sans MS"/>
              </a:rPr>
              <a:t>27</a:t>
            </a:r>
            <a:r>
              <a:rPr lang="en-US" altLang="ja-JP" sz="28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Al (</a:t>
            </a:r>
            <a:r>
              <a:rPr lang="en-US" altLang="ja-JP" sz="28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e,e’K</a:t>
            </a:r>
            <a:r>
              <a:rPr lang="en-US" altLang="ja-JP" sz="2800" b="1" baseline="30000" dirty="0" smtClean="0">
                <a:solidFill>
                  <a:srgbClr val="FFFF00"/>
                </a:solidFill>
                <a:latin typeface="Comic Sans MS"/>
                <a:cs typeface="Comic Sans MS"/>
              </a:rPr>
              <a:t>+</a:t>
            </a:r>
            <a:r>
              <a:rPr lang="en-US" altLang="ja-JP" sz="28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) </a:t>
            </a:r>
            <a:r>
              <a:rPr lang="en-US" altLang="ja-JP" sz="2800" b="1" baseline="30000" dirty="0" smtClean="0">
                <a:solidFill>
                  <a:srgbClr val="FFFF00"/>
                </a:solidFill>
                <a:latin typeface="Comic Sans MS"/>
                <a:cs typeface="Comic Sans MS"/>
              </a:rPr>
              <a:t>27</a:t>
            </a:r>
            <a:r>
              <a:rPr lang="en-US" altLang="ja-JP" sz="2800" b="1" baseline="-250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L</a:t>
            </a:r>
            <a:r>
              <a:rPr lang="en-US" altLang="ja-JP" sz="28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Mg</a:t>
            </a:r>
            <a:endParaRPr lang="it-IT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0" y="533400"/>
            <a:ext cx="5943600" cy="523220"/>
          </a:xfrm>
          <a:prstGeom prst="rect">
            <a:avLst/>
          </a:prstGeom>
          <a:solidFill>
            <a:srgbClr val="CBFFF3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000090"/>
                </a:solidFill>
                <a:latin typeface="Comic Sans MS"/>
                <a:cs typeface="Comic Sans MS"/>
              </a:rPr>
              <a:t>New </a:t>
            </a:r>
            <a:r>
              <a:rPr lang="it-IT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field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.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Collective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motion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,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deformation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properties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not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studied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yet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in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hypernuclei</a:t>
            </a:r>
            <a:endParaRPr lang="it-IT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073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5"/>
          <p:cNvGrpSpPr/>
          <p:nvPr/>
        </p:nvGrpSpPr>
        <p:grpSpPr>
          <a:xfrm>
            <a:off x="184690" y="941478"/>
            <a:ext cx="3682354" cy="3605758"/>
            <a:chOff x="241646" y="1395636"/>
            <a:chExt cx="3682354" cy="3605758"/>
          </a:xfrm>
        </p:grpSpPr>
        <p:grpSp>
          <p:nvGrpSpPr>
            <p:cNvPr id="4" name="グループ化 6"/>
            <p:cNvGrpSpPr/>
            <p:nvPr/>
          </p:nvGrpSpPr>
          <p:grpSpPr>
            <a:xfrm>
              <a:off x="648000" y="1395636"/>
              <a:ext cx="3276000" cy="3605758"/>
              <a:chOff x="648000" y="1395636"/>
              <a:chExt cx="3276000" cy="3605758"/>
            </a:xfrm>
          </p:grpSpPr>
          <p:pic>
            <p:nvPicPr>
              <p:cNvPr id="14" name="コンテンツ プレースホルダー 3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</a:ext>
                </a:extLst>
              </a:blip>
              <a:srcRect l="56445" r="-242"/>
              <a:stretch/>
            </p:blipFill>
            <p:spPr>
              <a:xfrm>
                <a:off x="648000" y="1395636"/>
                <a:ext cx="3276000" cy="3605758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3" name="テキスト ボックス 2"/>
              <p:cNvSpPr txBox="1"/>
              <p:nvPr/>
            </p:nvSpPr>
            <p:spPr>
              <a:xfrm>
                <a:off x="2098385" y="1484784"/>
                <a:ext cx="179321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 err="1" smtClean="0">
                    <a:solidFill>
                      <a:schemeClr val="bg1"/>
                    </a:solidFill>
                    <a:latin typeface="Comic Sans MS"/>
                    <a:cs typeface="Comic Sans MS"/>
                  </a:rPr>
                  <a:t>Isaka</a:t>
                </a:r>
                <a:r>
                  <a:rPr kumimoji="1" lang="en-US" altLang="ja-JP" sz="1400" dirty="0" smtClean="0">
                    <a:solidFill>
                      <a:schemeClr val="bg1"/>
                    </a:solidFill>
                    <a:latin typeface="Comic Sans MS"/>
                    <a:cs typeface="Comic Sans MS"/>
                  </a:rPr>
                  <a:t> Hyper-AMD</a:t>
                </a:r>
                <a:endParaRPr kumimoji="1" lang="ja-JP" altLang="en-US" sz="1400" dirty="0">
                  <a:solidFill>
                    <a:schemeClr val="bg1"/>
                  </a:solidFill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15" name="テキスト ボックス 14"/>
            <p:cNvSpPr txBox="1"/>
            <p:nvPr/>
          </p:nvSpPr>
          <p:spPr>
            <a:xfrm rot="16200000">
              <a:off x="-354674" y="3044625"/>
              <a:ext cx="15004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0090"/>
                  </a:solidFill>
                  <a:latin typeface="Comic Sans MS"/>
                  <a:cs typeface="Comic Sans MS"/>
                </a:rPr>
                <a:t>Energy surface</a:t>
              </a:r>
              <a:endParaRPr kumimoji="1" lang="ja-JP" altLang="en-US" dirty="0">
                <a:solidFill>
                  <a:srgbClr val="000090"/>
                </a:solidFill>
                <a:latin typeface="Comic Sans MS"/>
                <a:cs typeface="Comic Sans MS"/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964082" y="958618"/>
            <a:ext cx="4871442" cy="49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図 17" descr="deformation.png"/>
          <p:cNvPicPr>
            <a:picLocks noChangeAspect="1"/>
          </p:cNvPicPr>
          <p:nvPr/>
        </p:nvPicPr>
        <p:blipFill>
          <a:blip r:embed="rId4"/>
          <a:srcRect t="33949" b="33578"/>
          <a:stretch>
            <a:fillRect/>
          </a:stretch>
        </p:blipFill>
        <p:spPr>
          <a:xfrm>
            <a:off x="338580" y="4662050"/>
            <a:ext cx="1386408" cy="150151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" name="図 19" descr="deformation.png"/>
          <p:cNvPicPr>
            <a:picLocks noChangeAspect="1"/>
          </p:cNvPicPr>
          <p:nvPr/>
        </p:nvPicPr>
        <p:blipFill>
          <a:blip r:embed="rId4"/>
          <a:srcRect t="33949" b="33578"/>
          <a:stretch>
            <a:fillRect/>
          </a:stretch>
        </p:blipFill>
        <p:spPr>
          <a:xfrm>
            <a:off x="1798059" y="4694023"/>
            <a:ext cx="1939236" cy="150151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上矢印 12"/>
          <p:cNvSpPr/>
          <p:nvPr/>
        </p:nvSpPr>
        <p:spPr>
          <a:xfrm>
            <a:off x="1028513" y="3949790"/>
            <a:ext cx="246171" cy="792088"/>
          </a:xfrm>
          <a:prstGeom prst="upArrow">
            <a:avLst/>
          </a:prstGeom>
          <a:solidFill>
            <a:srgbClr val="0070C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上矢印 21"/>
          <p:cNvSpPr/>
          <p:nvPr/>
        </p:nvSpPr>
        <p:spPr>
          <a:xfrm rot="18756520">
            <a:off x="2103334" y="3386782"/>
            <a:ext cx="246171" cy="1577118"/>
          </a:xfrm>
          <a:prstGeom prst="upArrow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3" name="直線矢印コネクタ 22"/>
          <p:cNvCxnSpPr/>
          <p:nvPr/>
        </p:nvCxnSpPr>
        <p:spPr>
          <a:xfrm flipV="1">
            <a:off x="1151598" y="2830826"/>
            <a:ext cx="5811718" cy="1008112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/>
          <p:nvPr/>
        </p:nvCxnSpPr>
        <p:spPr>
          <a:xfrm flipV="1">
            <a:off x="1575542" y="2038738"/>
            <a:ext cx="4824261" cy="1563806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左中かっこ 25"/>
          <p:cNvSpPr/>
          <p:nvPr/>
        </p:nvSpPr>
        <p:spPr>
          <a:xfrm>
            <a:off x="6465535" y="1534682"/>
            <a:ext cx="275481" cy="864096"/>
          </a:xfrm>
          <a:prstGeom prst="leftBrac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7762161" y="1782064"/>
            <a:ext cx="835047" cy="307777"/>
          </a:xfrm>
          <a:prstGeom prst="rect">
            <a:avLst/>
          </a:prstGeom>
          <a:solidFill>
            <a:schemeClr val="tx1">
              <a:alpha val="5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latin typeface="Comic Sans MS"/>
                <a:cs typeface="Comic Sans MS"/>
              </a:rPr>
              <a:t>Positive</a:t>
            </a:r>
            <a:endParaRPr kumimoji="1" lang="ja-JP" altLang="en-US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7756652" y="2559691"/>
            <a:ext cx="948660" cy="307777"/>
          </a:xfrm>
          <a:prstGeom prst="rect">
            <a:avLst/>
          </a:prstGeom>
          <a:solidFill>
            <a:schemeClr val="tx1">
              <a:alpha val="76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  <a:latin typeface="Comic Sans MS"/>
                <a:cs typeface="Comic Sans MS"/>
              </a:rPr>
              <a:t>Negative</a:t>
            </a:r>
            <a:endParaRPr kumimoji="1" lang="ja-JP" altLang="en-US" dirty="0">
              <a:solidFill>
                <a:srgbClr val="0070C0"/>
              </a:solidFill>
              <a:latin typeface="Comic Sans MS"/>
              <a:cs typeface="Comic Sans MS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447800" y="6279703"/>
            <a:ext cx="6477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L </a:t>
            </a:r>
            <a:r>
              <a:rPr lang="en-US" altLang="ja-JP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impurity causes energy level inversion !</a:t>
            </a:r>
            <a:endParaRPr kumimoji="1" lang="ja-JP" altLang="en-US" sz="24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1" y="0"/>
            <a:ext cx="9144000" cy="52322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 smtClean="0">
                <a:solidFill>
                  <a:srgbClr val="FFFF00"/>
                </a:solidFill>
              </a:rPr>
              <a:t>3</a:t>
            </a:r>
            <a:r>
              <a:rPr lang="en-US" altLang="ja-JP" sz="28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. </a:t>
            </a:r>
            <a:r>
              <a:rPr lang="en-US" altLang="ja-JP" sz="2800" b="1" baseline="30000" dirty="0" smtClean="0">
                <a:solidFill>
                  <a:srgbClr val="FFFF00"/>
                </a:solidFill>
                <a:latin typeface="Comic Sans MS"/>
                <a:cs typeface="Comic Sans MS"/>
              </a:rPr>
              <a:t>48</a:t>
            </a:r>
            <a:r>
              <a:rPr lang="en-US" altLang="ja-JP" sz="28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Ti (</a:t>
            </a:r>
            <a:r>
              <a:rPr lang="en-US" altLang="ja-JP" sz="28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e,e’K</a:t>
            </a:r>
            <a:r>
              <a:rPr lang="en-US" altLang="ja-JP" sz="2800" b="1" baseline="30000" dirty="0" smtClean="0">
                <a:solidFill>
                  <a:srgbClr val="FFFF00"/>
                </a:solidFill>
                <a:latin typeface="Comic Sans MS"/>
                <a:cs typeface="Comic Sans MS"/>
              </a:rPr>
              <a:t>+</a:t>
            </a:r>
            <a:r>
              <a:rPr lang="en-US" altLang="ja-JP" sz="28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) </a:t>
            </a:r>
            <a:r>
              <a:rPr lang="en-US" altLang="ja-JP" sz="2800" b="1" baseline="30000" dirty="0" smtClean="0">
                <a:solidFill>
                  <a:srgbClr val="FFFF00"/>
                </a:solidFill>
                <a:latin typeface="Comic Sans MS"/>
                <a:cs typeface="Comic Sans MS"/>
              </a:rPr>
              <a:t>48</a:t>
            </a:r>
            <a:r>
              <a:rPr lang="en-US" altLang="ja-JP" sz="2800" b="1" baseline="-250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L</a:t>
            </a:r>
            <a:r>
              <a:rPr lang="en-US" altLang="ja-JP" sz="28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Sc</a:t>
            </a:r>
            <a:endParaRPr lang="it-IT" sz="2800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63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1"/>
            <a:ext cx="9143999" cy="584776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r>
              <a:rPr lang="en-US" altLang="ja-JP" sz="2000" dirty="0">
                <a:solidFill>
                  <a:srgbClr val="0000FF"/>
                </a:solidFill>
              </a:rPr>
              <a:t> </a:t>
            </a:r>
            <a:r>
              <a:rPr lang="en-US" altLang="ja-JP" dirty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en-US" altLang="ja-JP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altLang="ja-JP" sz="3200" dirty="0" err="1">
                <a:solidFill>
                  <a:srgbClr val="FFFF00"/>
                </a:solidFill>
                <a:latin typeface="Comic Sans MS"/>
                <a:cs typeface="Comic Sans MS"/>
              </a:rPr>
              <a:t>H</a:t>
            </a:r>
            <a:r>
              <a:rPr lang="en-US" altLang="ja-JP" sz="32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yperon</a:t>
            </a:r>
            <a:r>
              <a:rPr lang="en-US" altLang="ja-JP" sz="32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altLang="ja-JP" sz="3200" dirty="0">
                <a:solidFill>
                  <a:srgbClr val="FFFF00"/>
                </a:solidFill>
                <a:latin typeface="Comic Sans MS"/>
                <a:cs typeface="Comic Sans MS"/>
              </a:rPr>
              <a:t>in heavier </a:t>
            </a:r>
            <a:r>
              <a:rPr lang="en-US" altLang="ja-JP" sz="3200" dirty="0" smtClean="0">
                <a:solidFill>
                  <a:srgbClr val="FFFF00"/>
                </a:solidFill>
                <a:latin typeface="Comic Sans MS"/>
                <a:cs typeface="Comic Sans MS"/>
              </a:rPr>
              <a:t>nuclei – </a:t>
            </a:r>
            <a:r>
              <a:rPr lang="en-US" altLang="ja-JP" sz="3200" baseline="30000" dirty="0" smtClean="0">
                <a:solidFill>
                  <a:srgbClr val="FFFF00"/>
                </a:solidFill>
                <a:latin typeface="Comic Sans MS"/>
                <a:cs typeface="Comic Sans MS"/>
              </a:rPr>
              <a:t>208</a:t>
            </a:r>
            <a:r>
              <a:rPr lang="en-US" altLang="ja-JP" sz="3200" dirty="0" smtClean="0">
                <a:solidFill>
                  <a:srgbClr val="FFFF00"/>
                </a:solidFill>
                <a:latin typeface="Comic Sans MS"/>
                <a:cs typeface="Comic Sans MS"/>
              </a:rPr>
              <a:t>(e,e’K+)</a:t>
            </a:r>
            <a:r>
              <a:rPr lang="en-US" altLang="ja-JP" sz="3200" baseline="30000" dirty="0" smtClean="0">
                <a:solidFill>
                  <a:srgbClr val="FFFF00"/>
                </a:solidFill>
                <a:latin typeface="Comic Sans MS"/>
                <a:cs typeface="Comic Sans MS"/>
              </a:rPr>
              <a:t>208</a:t>
            </a:r>
            <a:r>
              <a:rPr lang="en-US" altLang="ja-JP" sz="3200" baseline="-250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L</a:t>
            </a:r>
            <a:r>
              <a:rPr lang="en-US" altLang="ja-JP" sz="3200" dirty="0" smtClean="0">
                <a:solidFill>
                  <a:srgbClr val="FFFF00"/>
                </a:solidFill>
                <a:latin typeface="Comic Sans MS"/>
                <a:cs typeface="Comic Sans MS"/>
              </a:rPr>
              <a:t>Ti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609600"/>
            <a:ext cx="914400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2000" dirty="0" smtClean="0">
                <a:solidFill>
                  <a:srgbClr val="0000FF"/>
                </a:solidFill>
                <a:latin typeface="Zapf Dingbats"/>
                <a:ea typeface="Zapf Dingbats"/>
                <a:cs typeface="Zapf Dingbats"/>
              </a:rPr>
              <a:t>✔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A range of the mass spectroscopy to its extreme</a:t>
            </a:r>
          </a:p>
        </p:txBody>
      </p:sp>
      <p:pic>
        <p:nvPicPr>
          <p:cNvPr id="12" name="Picture 4" descr="shell89Yon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2409094"/>
            <a:ext cx="2895600" cy="3229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E140pik_P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535129"/>
            <a:ext cx="3076603" cy="3256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E140pik_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990160" y="2514600"/>
            <a:ext cx="295344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76200" y="2756356"/>
            <a:ext cx="2133600" cy="215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800" b="1" i="1" dirty="0" err="1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</a:rPr>
              <a:t>Hotchi</a:t>
            </a:r>
            <a:r>
              <a:rPr lang="en-US" altLang="ja-JP" sz="800" b="1" i="1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</a:rPr>
              <a:t> et al., PRC 64 (2001) 044302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4648200" y="2611329"/>
            <a:ext cx="3024275" cy="276436"/>
          </a:xfrm>
          <a:prstGeom prst="rect">
            <a:avLst/>
          </a:prstGeom>
          <a:solidFill>
            <a:srgbClr val="D3FCFF"/>
          </a:solidFill>
          <a:ln>
            <a:noFill/>
          </a:ln>
          <a:effectLst/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200" b="1" i="1" dirty="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rPr>
              <a:t>Hasegawa et. al., PRC 53 (1996)1210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0" y="1981200"/>
            <a:ext cx="914400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1600" dirty="0" smtClean="0">
                <a:solidFill>
                  <a:srgbClr val="0000FF"/>
                </a:solidFill>
                <a:latin typeface="Zapf Dingbats"/>
                <a:ea typeface="Zapf Dingbats"/>
                <a:cs typeface="Zapf Dingbats"/>
              </a:rPr>
              <a:t>✔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(</a:t>
            </a:r>
            <a:r>
              <a:rPr lang="it-IT" sz="2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,k) reaction, levels barely visible (poor energy resolution) </a:t>
            </a:r>
            <a:endParaRPr lang="it-IT" sz="20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0" y="5657672"/>
            <a:ext cx="9144000" cy="1200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>
              <a:buFont typeface="Zapf Dingbats" pitchFamily="-84" charset="2"/>
              <a:buChar char="✔"/>
            </a:pP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(e,e’K) reaction can do </a:t>
            </a:r>
            <a:r>
              <a:rPr lang="it-IT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much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better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</a:p>
          <a:p>
            <a:pPr algn="just"/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 Energy resolution 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 Much more precise </a:t>
            </a:r>
            <a:r>
              <a:rPr lang="it-IT" sz="2400" dirty="0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L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 single particle energies.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Complementarity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with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(</a:t>
            </a:r>
            <a:r>
              <a:rPr lang="it-IT" sz="24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,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k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)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reaction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 </a:t>
            </a:r>
            <a:endParaRPr lang="it-IT" sz="24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0" y="1143000"/>
            <a:ext cx="91440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2000" dirty="0" smtClean="0">
                <a:solidFill>
                  <a:srgbClr val="0000FF"/>
                </a:solidFill>
                <a:latin typeface="Zapf Dingbats"/>
                <a:ea typeface="Zapf Dingbats"/>
                <a:cs typeface="Zapf Dingbats"/>
              </a:rPr>
              <a:t>✔ 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Limits of m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ean-field approximation and the role that the sub-structure of nucleons plays in the nucleus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. </a:t>
            </a:r>
            <a:endParaRPr lang="it-IT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419600" y="423208"/>
            <a:ext cx="4343400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2000" dirty="0" smtClean="0">
                <a:solidFill>
                  <a:srgbClr val="0000FF"/>
                </a:solidFill>
                <a:latin typeface="Zapf Dingbats"/>
                <a:ea typeface="Zapf Dingbats"/>
                <a:cs typeface="Zapf Dingbats"/>
              </a:rPr>
              <a:t>✔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mass dependence of the binding energy for each shell model orbital will be extended to A = 208, where the ambiguity in the relativistic mean field theories become smaller.  </a:t>
            </a:r>
            <a:endParaRPr lang="it-IT" sz="20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00400"/>
            <a:ext cx="4572000" cy="315354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0" y="6172200"/>
            <a:ext cx="1981200" cy="338554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Lonardoni</a:t>
            </a:r>
            <a:r>
              <a:rPr lang="it-IT" sz="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et</a:t>
            </a:r>
            <a:r>
              <a:rPr lang="it-IT" sz="800" dirty="0" smtClean="0">
                <a:solidFill>
                  <a:srgbClr val="0000FF"/>
                </a:solidFill>
                <a:latin typeface="Comic Sans MS"/>
                <a:cs typeface="Comic Sans MS"/>
              </a:rPr>
              <a:t> al,(</a:t>
            </a:r>
            <a:r>
              <a:rPr lang="it-IT" sz="800" dirty="0" err="1" smtClean="0">
                <a:latin typeface="Comic Sans MS"/>
                <a:cs typeface="Comic Sans MS"/>
              </a:rPr>
              <a:t>arXiv</a:t>
            </a:r>
            <a:r>
              <a:rPr lang="it-IT" sz="800" dirty="0" smtClean="0">
                <a:latin typeface="Comic Sans MS"/>
                <a:cs typeface="Comic Sans MS"/>
              </a:rPr>
              <a:t>:1301.7472v1 [</a:t>
            </a:r>
            <a:r>
              <a:rPr lang="it-IT" sz="800" dirty="0" err="1" smtClean="0">
                <a:latin typeface="Comic Sans MS"/>
                <a:cs typeface="Comic Sans MS"/>
              </a:rPr>
              <a:t>nucl-th</a:t>
            </a:r>
            <a:r>
              <a:rPr lang="it-IT" sz="800" dirty="0" smtClean="0">
                <a:latin typeface="Comic Sans MS"/>
                <a:cs typeface="Comic Sans MS"/>
              </a:rPr>
              <a:t>] 30 Jan 2013)</a:t>
            </a:r>
            <a:endParaRPr lang="it-IT" sz="8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4648200" y="3106102"/>
            <a:ext cx="4495800" cy="3447098"/>
          </a:xfrm>
          <a:prstGeom prst="rect">
            <a:avLst/>
          </a:prstGeom>
          <a:solidFill>
            <a:srgbClr val="CBFFF3"/>
          </a:solidFill>
        </p:spPr>
        <p:txBody>
          <a:bodyPr wrap="square">
            <a:spAutoFit/>
          </a:bodyPr>
          <a:lstStyle/>
          <a:p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Separation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energy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as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a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function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of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the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baryon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number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A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</a:p>
          <a:p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(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AFDMC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results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for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nuclear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AV4'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potential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)</a:t>
            </a:r>
          </a:p>
          <a:p>
            <a:endParaRPr lang="it-IT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Plain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smtClean="0">
                <a:solidFill>
                  <a:srgbClr val="65725B"/>
                </a:solidFill>
                <a:latin typeface="Comic Sans MS"/>
                <a:cs typeface="Comic Sans MS"/>
              </a:rPr>
              <a:t>green </a:t>
            </a:r>
            <a:r>
              <a:rPr lang="it-IT" dirty="0" err="1" smtClean="0">
                <a:solidFill>
                  <a:srgbClr val="65725B"/>
                </a:solidFill>
                <a:latin typeface="Comic Sans MS"/>
                <a:cs typeface="Comic Sans MS"/>
              </a:rPr>
              <a:t>dots</a:t>
            </a:r>
            <a:r>
              <a:rPr lang="it-IT" dirty="0" smtClean="0">
                <a:solidFill>
                  <a:srgbClr val="65725B"/>
                </a:solidFill>
                <a:latin typeface="Comic Sans MS"/>
                <a:cs typeface="Comic Sans MS"/>
              </a:rPr>
              <a:t> B</a:t>
            </a:r>
            <a:r>
              <a:rPr lang="it-IT" baseline="-25000" dirty="0" smtClean="0">
                <a:solidFill>
                  <a:srgbClr val="65725B"/>
                </a:solidFill>
                <a:latin typeface="Symbol" charset="2"/>
                <a:cs typeface="Symbol" charset="2"/>
              </a:rPr>
              <a:t>L</a:t>
            </a:r>
            <a:r>
              <a:rPr lang="it-IT" dirty="0" smtClean="0">
                <a:solidFill>
                  <a:srgbClr val="65725B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65725B"/>
                </a:solidFill>
                <a:latin typeface="Comic Sans MS"/>
                <a:cs typeface="Comic Sans MS"/>
              </a:rPr>
              <a:t>experimental</a:t>
            </a:r>
            <a:r>
              <a:rPr lang="it-IT" dirty="0" smtClean="0">
                <a:solidFill>
                  <a:srgbClr val="65725B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65725B"/>
                </a:solidFill>
                <a:latin typeface="Comic Sans MS"/>
                <a:cs typeface="Comic Sans MS"/>
              </a:rPr>
              <a:t>values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. </a:t>
            </a:r>
          </a:p>
          <a:p>
            <a:pPr algn="just"/>
            <a:endParaRPr lang="it-IT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Saturation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binding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energy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with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N (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red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points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),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unrealistic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</a:p>
          <a:p>
            <a:pPr algn="just"/>
            <a:endParaRPr lang="it-IT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just"/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Inlcuding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NN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force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(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blue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points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) 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much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closer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to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experimental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value</a:t>
            </a:r>
            <a:endParaRPr lang="it-IT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endParaRPr lang="it-IT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just"/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Result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possibly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improved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by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refitting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terms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NN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force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and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also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adding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CSB</a:t>
            </a:r>
          </a:p>
          <a:p>
            <a:endParaRPr lang="it-IT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267200" cy="31328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rcRect t="41228" b="21482"/>
          <a:stretch>
            <a:fillRect/>
          </a:stretch>
        </p:blipFill>
        <p:spPr>
          <a:xfrm>
            <a:off x="0" y="1371600"/>
            <a:ext cx="4334147" cy="25146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425210" y="0"/>
            <a:ext cx="4755302" cy="6155533"/>
          </a:xfrm>
          <a:prstGeom prst="rect">
            <a:avLst/>
          </a:prstGeom>
          <a:solidFill>
            <a:srgbClr val="C8FFF3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Appearence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of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hyperons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brings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maximum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mass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of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a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stable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neutron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star down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to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values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incompatible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with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recent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observation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a star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about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two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solar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masses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. </a:t>
            </a:r>
          </a:p>
          <a:p>
            <a:pPr algn="just"/>
            <a:endParaRPr lang="it-IT" sz="1600" b="1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r>
              <a:rPr lang="it-IT" sz="1800" b="1" dirty="0" err="1" smtClean="0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It</a:t>
            </a:r>
            <a:r>
              <a:rPr lang="it-IT" sz="1800" b="1" dirty="0" smtClean="0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sz="1800" b="1" dirty="0" err="1" smtClean="0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clearly</a:t>
            </a:r>
            <a:r>
              <a:rPr lang="it-IT" sz="1800" b="1" dirty="0" smtClean="0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sz="1800" b="1" dirty="0" err="1" smtClean="0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appears</a:t>
            </a:r>
            <a:r>
              <a:rPr lang="it-IT" sz="1800" b="1" dirty="0" smtClean="0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sz="1800" b="1" dirty="0" err="1" smtClean="0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that</a:t>
            </a:r>
            <a:r>
              <a:rPr lang="it-IT" sz="1800" b="1" dirty="0" smtClean="0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the </a:t>
            </a:r>
            <a:r>
              <a:rPr lang="it-IT" sz="1800" b="1" dirty="0" err="1" smtClean="0">
                <a:solidFill>
                  <a:srgbClr val="0000FF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inclusion</a:t>
            </a:r>
            <a:r>
              <a:rPr lang="it-IT" sz="1800" b="1" dirty="0" smtClean="0">
                <a:solidFill>
                  <a:srgbClr val="0000FF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sz="1800" b="1" dirty="0" err="1" smtClean="0">
                <a:solidFill>
                  <a:srgbClr val="0000FF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of</a:t>
            </a:r>
            <a:r>
              <a:rPr lang="it-IT" sz="1800" b="1" dirty="0" smtClean="0">
                <a:solidFill>
                  <a:srgbClr val="0000FF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YNN </a:t>
            </a:r>
            <a:r>
              <a:rPr lang="it-IT" sz="1800" b="1" dirty="0" err="1" smtClean="0">
                <a:solidFill>
                  <a:srgbClr val="0000FF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forces</a:t>
            </a:r>
            <a:r>
              <a:rPr lang="it-IT" sz="1800" b="1" dirty="0" smtClean="0">
                <a:solidFill>
                  <a:srgbClr val="0000FF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sz="1800" b="1" dirty="0" smtClean="0">
                <a:solidFill>
                  <a:srgbClr val="39961C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(curve </a:t>
            </a:r>
            <a:r>
              <a:rPr lang="it-IT" sz="1800" b="1" dirty="0" err="1" smtClean="0">
                <a:solidFill>
                  <a:srgbClr val="39961C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3</a:t>
            </a:r>
            <a:r>
              <a:rPr lang="it-IT" sz="1800" b="1" dirty="0" smtClean="0">
                <a:solidFill>
                  <a:srgbClr val="39961C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) </a:t>
            </a:r>
            <a:r>
              <a:rPr lang="it-IT" sz="1800" b="1" dirty="0" err="1" smtClean="0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leads</a:t>
            </a:r>
            <a:r>
              <a:rPr lang="it-IT" sz="1800" b="1" dirty="0" smtClean="0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sz="1800" b="1" dirty="0" err="1" smtClean="0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to</a:t>
            </a:r>
            <a:r>
              <a:rPr lang="it-IT" sz="1800" b="1" dirty="0" smtClean="0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a </a:t>
            </a:r>
            <a:r>
              <a:rPr lang="it-IT" sz="1800" b="1" dirty="0" err="1" smtClean="0">
                <a:solidFill>
                  <a:srgbClr val="0000FF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large</a:t>
            </a:r>
            <a:r>
              <a:rPr lang="it-IT" sz="1800" b="1" dirty="0" smtClean="0">
                <a:solidFill>
                  <a:srgbClr val="0000FF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sz="1800" b="1" dirty="0" err="1" smtClean="0">
                <a:solidFill>
                  <a:srgbClr val="0000FF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increase</a:t>
            </a:r>
            <a:r>
              <a:rPr lang="it-IT" sz="1800" b="1" dirty="0" smtClean="0">
                <a:solidFill>
                  <a:srgbClr val="0000FF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sz="1800" b="1" dirty="0" err="1" smtClean="0">
                <a:solidFill>
                  <a:srgbClr val="0000FF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of</a:t>
            </a:r>
            <a:r>
              <a:rPr lang="it-IT" sz="1800" b="1" dirty="0" smtClean="0">
                <a:solidFill>
                  <a:srgbClr val="0000FF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the </a:t>
            </a:r>
            <a:r>
              <a:rPr lang="it-IT" sz="1800" b="1" dirty="0" err="1" smtClean="0">
                <a:solidFill>
                  <a:srgbClr val="0000FF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maximum</a:t>
            </a:r>
            <a:r>
              <a:rPr lang="it-IT" sz="1800" b="1" dirty="0" smtClean="0">
                <a:solidFill>
                  <a:srgbClr val="0000FF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mass</a:t>
            </a:r>
            <a:r>
              <a:rPr lang="it-IT" sz="1800" b="1" dirty="0" smtClean="0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, </a:t>
            </a:r>
            <a:r>
              <a:rPr lang="it-IT" sz="1800" b="1" dirty="0" err="1" smtClean="0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although</a:t>
            </a:r>
            <a:r>
              <a:rPr lang="it-IT" sz="1800" b="1" dirty="0" smtClean="0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the </a:t>
            </a:r>
            <a:r>
              <a:rPr lang="it-IT" sz="1800" b="1" dirty="0" err="1" smtClean="0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resulting</a:t>
            </a:r>
            <a:r>
              <a:rPr lang="it-IT" sz="1800" b="1" dirty="0" smtClean="0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sz="1800" b="1" dirty="0" err="1" smtClean="0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value</a:t>
            </a:r>
            <a:r>
              <a:rPr lang="it-IT" sz="1800" b="1" dirty="0" smtClean="0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sz="1800" b="1" dirty="0" err="1" smtClean="0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is</a:t>
            </a:r>
            <a:r>
              <a:rPr lang="it-IT" sz="1800" b="1" dirty="0" smtClean="0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sz="1800" b="1" dirty="0" err="1" smtClean="0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still</a:t>
            </a:r>
            <a:r>
              <a:rPr lang="it-IT" sz="1800" b="1" dirty="0" smtClean="0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sz="1800" b="1" dirty="0" err="1" smtClean="0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below</a:t>
            </a:r>
            <a:r>
              <a:rPr lang="it-IT" sz="1800" b="1" dirty="0" smtClean="0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the </a:t>
            </a:r>
            <a:r>
              <a:rPr lang="it-IT" sz="1800" b="1" dirty="0" err="1" smtClean="0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two</a:t>
            </a:r>
            <a:r>
              <a:rPr lang="it-IT" sz="1800" b="1" dirty="0" smtClean="0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sz="1800" b="1" dirty="0" err="1" smtClean="0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solar</a:t>
            </a:r>
            <a:r>
              <a:rPr lang="it-IT" sz="1800" b="1" dirty="0" smtClean="0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mass </a:t>
            </a:r>
            <a:r>
              <a:rPr lang="it-IT" sz="1800" b="1" dirty="0" err="1" smtClean="0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line</a:t>
            </a:r>
            <a:r>
              <a:rPr lang="it-IT" sz="1800" b="1" dirty="0" smtClean="0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. </a:t>
            </a:r>
          </a:p>
          <a:p>
            <a:pPr algn="just"/>
            <a:endParaRPr lang="it-IT" sz="1600" b="1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just"/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A 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precise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knowledge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level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structure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can,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by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constraining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hyperon-nucleon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potentials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,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contribute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to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more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reliable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predictions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regarding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internal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structure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neutrons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stars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, and in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particular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their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maximum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mass</a:t>
            </a:r>
          </a:p>
          <a:p>
            <a:pPr algn="just"/>
            <a:endParaRPr lang="it-IT" sz="16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just"/>
            <a:endParaRPr lang="it-IT" sz="16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It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is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a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motivation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to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perform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more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realistic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and sophisticated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studies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hyperonic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TBF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and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their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effects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on the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neutron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star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structure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and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dynamics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,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since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they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have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a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pivotal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role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in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this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issue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</a:p>
        </p:txBody>
      </p:sp>
      <p:sp>
        <p:nvSpPr>
          <p:cNvPr id="10" name="Rettangolo 9"/>
          <p:cNvSpPr/>
          <p:nvPr/>
        </p:nvSpPr>
        <p:spPr bwMode="auto">
          <a:xfrm>
            <a:off x="4419600" y="1295400"/>
            <a:ext cx="4724400" cy="1371600"/>
          </a:xfrm>
          <a:prstGeom prst="rect">
            <a:avLst/>
          </a:prstGeom>
          <a:solidFill>
            <a:srgbClr val="0000FF">
              <a:alpha val="14000"/>
            </a:srgbClr>
          </a:solidFill>
          <a:ln w="349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52400" y="304800"/>
            <a:ext cx="40386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latin typeface="Comic Sans MS"/>
                <a:cs typeface="Comic Sans MS"/>
              </a:rPr>
              <a:t>Mass </a:t>
            </a:r>
            <a:r>
              <a:rPr lang="it-IT" dirty="0" err="1" smtClean="0">
                <a:latin typeface="Comic Sans MS"/>
                <a:cs typeface="Comic Sans MS"/>
              </a:rPr>
              <a:t>radius</a:t>
            </a:r>
            <a:r>
              <a:rPr lang="it-IT" dirty="0" smtClean="0">
                <a:latin typeface="Comic Sans MS"/>
                <a:cs typeface="Comic Sans MS"/>
              </a:rPr>
              <a:t> relation </a:t>
            </a:r>
            <a:r>
              <a:rPr lang="it-IT" dirty="0" err="1" smtClean="0">
                <a:latin typeface="Comic Sans MS"/>
                <a:cs typeface="Comic Sans MS"/>
              </a:rPr>
              <a:t>for</a:t>
            </a:r>
            <a:r>
              <a:rPr lang="it-IT" dirty="0" smtClean="0">
                <a:latin typeface="Comic Sans MS"/>
                <a:cs typeface="Comic Sans MS"/>
              </a:rPr>
              <a:t> </a:t>
            </a:r>
            <a:r>
              <a:rPr lang="it-IT" dirty="0" err="1" smtClean="0">
                <a:latin typeface="Comic Sans MS"/>
                <a:cs typeface="Comic Sans MS"/>
              </a:rPr>
              <a:t>different</a:t>
            </a:r>
            <a:r>
              <a:rPr lang="it-IT" dirty="0" smtClean="0">
                <a:latin typeface="Comic Sans MS"/>
                <a:cs typeface="Comic Sans MS"/>
              </a:rPr>
              <a:t> EOS. </a:t>
            </a:r>
            <a:r>
              <a:rPr lang="it-IT" dirty="0" err="1" smtClean="0">
                <a:latin typeface="Comic Sans MS"/>
                <a:cs typeface="Comic Sans MS"/>
              </a:rPr>
              <a:t>Circles</a:t>
            </a:r>
            <a:r>
              <a:rPr lang="it-IT" dirty="0" smtClean="0">
                <a:latin typeface="Comic Sans MS"/>
                <a:cs typeface="Comic Sans MS"/>
              </a:rPr>
              <a:t> indicate the </a:t>
            </a:r>
            <a:r>
              <a:rPr lang="it-IT" dirty="0" err="1" smtClean="0">
                <a:latin typeface="Comic Sans MS"/>
                <a:cs typeface="Comic Sans MS"/>
              </a:rPr>
              <a:t>central</a:t>
            </a:r>
            <a:r>
              <a:rPr lang="it-IT" dirty="0" smtClean="0">
                <a:latin typeface="Comic Sans MS"/>
                <a:cs typeface="Comic Sans MS"/>
              </a:rPr>
              <a:t> </a:t>
            </a:r>
            <a:r>
              <a:rPr lang="it-IT" dirty="0" err="1" smtClean="0">
                <a:latin typeface="Comic Sans MS"/>
                <a:cs typeface="Comic Sans MS"/>
              </a:rPr>
              <a:t>baryon</a:t>
            </a:r>
            <a:r>
              <a:rPr lang="it-IT" dirty="0" smtClean="0">
                <a:latin typeface="Comic Sans MS"/>
                <a:cs typeface="Comic Sans MS"/>
              </a:rPr>
              <a:t> </a:t>
            </a:r>
            <a:r>
              <a:rPr lang="it-IT" dirty="0" err="1" smtClean="0">
                <a:latin typeface="Comic Sans MS"/>
                <a:cs typeface="Comic Sans MS"/>
              </a:rPr>
              <a:t>number</a:t>
            </a:r>
            <a:r>
              <a:rPr lang="it-IT" dirty="0" smtClean="0">
                <a:latin typeface="Comic Sans MS"/>
                <a:cs typeface="Comic Sans MS"/>
              </a:rPr>
              <a:t> density, </a:t>
            </a:r>
            <a:r>
              <a:rPr lang="it-IT" dirty="0" err="1" smtClean="0">
                <a:latin typeface="Comic Sans MS"/>
                <a:cs typeface="Comic Sans MS"/>
              </a:rPr>
              <a:t>central</a:t>
            </a:r>
            <a:r>
              <a:rPr lang="it-IT" dirty="0" smtClean="0">
                <a:latin typeface="Comic Sans MS"/>
                <a:cs typeface="Comic Sans MS"/>
              </a:rPr>
              <a:t> </a:t>
            </a:r>
            <a:r>
              <a:rPr lang="it-IT" dirty="0" err="1" smtClean="0">
                <a:latin typeface="Comic Sans MS"/>
                <a:cs typeface="Comic Sans MS"/>
              </a:rPr>
              <a:t>pressure</a:t>
            </a:r>
            <a:r>
              <a:rPr lang="it-IT" dirty="0" smtClean="0">
                <a:latin typeface="Comic Sans MS"/>
                <a:cs typeface="Comic Sans MS"/>
              </a:rPr>
              <a:t>, mass and </a:t>
            </a:r>
            <a:r>
              <a:rPr lang="it-IT" dirty="0" err="1" smtClean="0">
                <a:latin typeface="Comic Sans MS"/>
                <a:cs typeface="Comic Sans MS"/>
              </a:rPr>
              <a:t>raius</a:t>
            </a:r>
            <a:r>
              <a:rPr lang="it-IT" dirty="0" smtClean="0">
                <a:latin typeface="Comic Sans MS"/>
                <a:cs typeface="Comic Sans MS"/>
              </a:rPr>
              <a:t> </a:t>
            </a:r>
            <a:r>
              <a:rPr lang="it-IT" dirty="0" err="1" smtClean="0">
                <a:latin typeface="Comic Sans MS"/>
                <a:cs typeface="Comic Sans MS"/>
              </a:rPr>
              <a:t>of</a:t>
            </a:r>
            <a:r>
              <a:rPr lang="it-IT" dirty="0" smtClean="0">
                <a:latin typeface="Comic Sans MS"/>
                <a:cs typeface="Comic Sans MS"/>
              </a:rPr>
              <a:t> the </a:t>
            </a:r>
            <a:r>
              <a:rPr lang="it-IT" dirty="0" err="1" smtClean="0">
                <a:latin typeface="Comic Sans MS"/>
                <a:cs typeface="Comic Sans MS"/>
              </a:rPr>
              <a:t>maximum</a:t>
            </a:r>
            <a:r>
              <a:rPr lang="it-IT" dirty="0" smtClean="0">
                <a:latin typeface="Comic Sans MS"/>
                <a:cs typeface="Comic Sans MS"/>
              </a:rPr>
              <a:t> mas stellar </a:t>
            </a:r>
            <a:r>
              <a:rPr lang="it-IT" dirty="0" err="1" smtClean="0">
                <a:latin typeface="Comic Sans MS"/>
                <a:cs typeface="Comic Sans MS"/>
              </a:rPr>
              <a:t>configuration</a:t>
            </a:r>
            <a:endParaRPr lang="it-IT" dirty="0">
              <a:latin typeface="Comic Sans MS"/>
              <a:cs typeface="Comic Sans MS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0" y="4343400"/>
            <a:ext cx="4343400" cy="1477328"/>
          </a:xfrm>
          <a:prstGeom prst="rect">
            <a:avLst/>
          </a:prstGeom>
          <a:solidFill>
            <a:srgbClr val="DCFFF0"/>
          </a:solidFill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it-IT" sz="1800" dirty="0" err="1" smtClean="0">
                <a:latin typeface="Comic Sans MS"/>
                <a:cs typeface="Comic Sans MS"/>
              </a:rPr>
              <a:t>Nucleons</a:t>
            </a:r>
            <a:r>
              <a:rPr lang="it-IT" sz="1800" dirty="0" smtClean="0"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latin typeface="Comic Sans MS"/>
                <a:cs typeface="Comic Sans MS"/>
              </a:rPr>
              <a:t>without</a:t>
            </a:r>
            <a:r>
              <a:rPr lang="it-IT" sz="1800" dirty="0" smtClean="0"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latin typeface="Comic Sans MS"/>
                <a:cs typeface="Comic Sans MS"/>
              </a:rPr>
              <a:t>3</a:t>
            </a:r>
            <a:r>
              <a:rPr lang="it-IT" sz="1800" dirty="0" smtClean="0">
                <a:latin typeface="Comic Sans MS"/>
                <a:cs typeface="Comic Sans MS"/>
              </a:rPr>
              <a:t> body </a:t>
            </a:r>
            <a:r>
              <a:rPr lang="it-IT" sz="1800" dirty="0" err="1" smtClean="0">
                <a:latin typeface="Comic Sans MS"/>
                <a:cs typeface="Comic Sans MS"/>
              </a:rPr>
              <a:t>forces</a:t>
            </a:r>
            <a:endParaRPr lang="it-IT" sz="1800" dirty="0" smtClean="0">
              <a:latin typeface="Comic Sans MS"/>
              <a:cs typeface="Comic Sans MS"/>
            </a:endParaRPr>
          </a:p>
          <a:p>
            <a:pPr marL="342900" indent="-342900" algn="just">
              <a:buAutoNum type="arabicPeriod"/>
            </a:pP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Nucleons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with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3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body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forces</a:t>
            </a:r>
            <a:endParaRPr lang="it-IT" sz="18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marL="342900" indent="-342900" algn="just">
              <a:buAutoNum type="arabicPeriod"/>
            </a:pPr>
            <a:r>
              <a:rPr lang="it-IT" sz="18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L</a:t>
            </a:r>
            <a:r>
              <a:rPr lang="it-IT" sz="1800" dirty="0" smtClean="0">
                <a:solidFill>
                  <a:srgbClr val="008000"/>
                </a:solidFill>
                <a:latin typeface="Comic Sans MS"/>
                <a:cs typeface="Comic Sans MS"/>
              </a:rPr>
              <a:t> and </a:t>
            </a:r>
            <a:r>
              <a:rPr lang="it-IT" sz="1800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N</a:t>
            </a:r>
            <a:r>
              <a:rPr lang="it-IT" sz="1800" dirty="0" smtClean="0">
                <a:solidFill>
                  <a:srgbClr val="008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with</a:t>
            </a:r>
            <a:r>
              <a:rPr lang="it-IT" sz="1800" dirty="0" smtClean="0">
                <a:solidFill>
                  <a:srgbClr val="008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3</a:t>
            </a:r>
            <a:r>
              <a:rPr lang="it-IT" sz="1800" dirty="0" smtClean="0">
                <a:solidFill>
                  <a:srgbClr val="008000"/>
                </a:solidFill>
                <a:latin typeface="Comic Sans MS"/>
                <a:cs typeface="Comic Sans MS"/>
              </a:rPr>
              <a:t> body </a:t>
            </a:r>
            <a:r>
              <a:rPr lang="it-IT" sz="1800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forces</a:t>
            </a:r>
            <a:r>
              <a:rPr lang="it-IT" sz="1800" dirty="0" smtClean="0">
                <a:solidFill>
                  <a:srgbClr val="008000"/>
                </a:solidFill>
                <a:latin typeface="Comic Sans MS"/>
                <a:cs typeface="Comic Sans MS"/>
              </a:rPr>
              <a:t>(</a:t>
            </a:r>
            <a:r>
              <a:rPr lang="it-IT" sz="18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L</a:t>
            </a:r>
            <a:r>
              <a:rPr lang="it-IT" sz="1800" dirty="0" smtClean="0">
                <a:solidFill>
                  <a:srgbClr val="008000"/>
                </a:solidFill>
                <a:latin typeface="Comic Sans MS"/>
                <a:cs typeface="Comic Sans MS"/>
              </a:rPr>
              <a:t>NN)</a:t>
            </a:r>
          </a:p>
          <a:p>
            <a:pPr marL="342900" indent="-342900" algn="just">
              <a:buFontTx/>
              <a:buAutoNum type="arabicPeriod"/>
            </a:pPr>
            <a:r>
              <a:rPr lang="it-IT" sz="18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and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without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3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body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force</a:t>
            </a:r>
            <a:endParaRPr lang="it-IT" sz="18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342900" indent="-342900" algn="just">
              <a:buAutoNum type="arabicPeriod"/>
            </a:pPr>
            <a:endParaRPr lang="it-IT" sz="1800" dirty="0" smtClean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1204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066800"/>
            <a:ext cx="4648201" cy="3743944"/>
          </a:xfrm>
          <a:prstGeom prst="rect">
            <a:avLst/>
          </a:prstGeom>
        </p:spPr>
      </p:pic>
      <p:pic>
        <p:nvPicPr>
          <p:cNvPr id="5" name="Picture 7" descr="E140pik_P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4191000" cy="4435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0" y="152400"/>
            <a:ext cx="4495800" cy="6432531"/>
          </a:xfrm>
          <a:prstGeom prst="rect">
            <a:avLst/>
          </a:prstGeom>
          <a:solidFill>
            <a:srgbClr val="D3FCFF"/>
          </a:solidFill>
        </p:spPr>
        <p:txBody>
          <a:bodyPr wrap="square" rtlCol="0">
            <a:spAutoFit/>
          </a:bodyPr>
          <a:lstStyle/>
          <a:p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Millener-Motoba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calculations</a:t>
            </a:r>
            <a:endParaRPr lang="it-IT" sz="16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just"/>
            <a:endParaRPr lang="it-IT" sz="16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>
              <a:buFontTx/>
              <a:buChar char="-"/>
            </a:pP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particle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hole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calculation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,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weak-coupling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hyperon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to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hole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states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core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(i.e. no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residual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-N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interaction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)</a:t>
            </a:r>
            <a:r>
              <a:rPr lang="it-IT" sz="1600" dirty="0" smtClean="0"/>
              <a:t>. 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</a:p>
          <a:p>
            <a:pPr algn="just">
              <a:buFontTx/>
              <a:buChar char="-"/>
            </a:pPr>
            <a:endParaRPr lang="it-IT" sz="16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>
              <a:buFontTx/>
              <a:buChar char="-"/>
            </a:pP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Each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peak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does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correspond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to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more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than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one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proton-hole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state</a:t>
            </a:r>
          </a:p>
          <a:p>
            <a:pPr algn="just"/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/>
            </a:r>
            <a:b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</a:b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-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Interpretation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will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not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be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difficult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because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configuration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mixing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effects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should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small</a:t>
            </a:r>
            <a:endParaRPr lang="it-IT" sz="16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endParaRPr lang="it-IT" sz="16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-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Comparison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will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made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with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many-body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calculations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using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Auxiliary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Field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Diffusion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Monte Carlo 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(AFDMC)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that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include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explicitely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three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body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forces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.</a:t>
            </a:r>
          </a:p>
          <a:p>
            <a:pPr algn="just"/>
            <a:endParaRPr lang="it-IT" sz="16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- Once the </a:t>
            </a:r>
            <a:r>
              <a:rPr lang="it-IT" sz="16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single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particle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energies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are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known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AMDC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can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used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to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try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to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determine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balance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between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spin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dependent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components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of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the </a:t>
            </a:r>
            <a:r>
              <a:rPr lang="it-IT" sz="16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N and </a:t>
            </a:r>
            <a:r>
              <a:rPr lang="it-IT" sz="16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NN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interactions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required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to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fit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single-particle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energies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across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the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entire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periodic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table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.</a:t>
            </a:r>
          </a:p>
          <a:p>
            <a:pPr algn="just"/>
            <a:endParaRPr lang="it-IT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52400" y="5029200"/>
            <a:ext cx="43434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“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Up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to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now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these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data are the best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proof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ever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quasi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particle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motion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in a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strongly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interacting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system</a:t>
            </a:r>
            <a:r>
              <a:rPr lang="it-IT" sz="1800" dirty="0" smtClean="0">
                <a:latin typeface="Comic Sans MS"/>
                <a:cs typeface="Comic Sans MS"/>
              </a:rPr>
              <a:t>”</a:t>
            </a:r>
            <a:endParaRPr lang="it-IT" sz="1800" dirty="0"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it-IT" sz="2600" dirty="0" err="1" smtClean="0">
                <a:solidFill>
                  <a:srgbClr val="FFF261"/>
                </a:solidFill>
                <a:latin typeface="Comic Sans MS"/>
                <a:cs typeface="Comic Sans MS"/>
              </a:rPr>
              <a:t>Beam</a:t>
            </a:r>
            <a:r>
              <a:rPr lang="it-IT" sz="2600" dirty="0" smtClean="0">
                <a:solidFill>
                  <a:srgbClr val="FFF261"/>
                </a:solidFill>
                <a:latin typeface="Comic Sans MS"/>
                <a:cs typeface="Comic Sans MS"/>
              </a:rPr>
              <a:t> </a:t>
            </a:r>
            <a:r>
              <a:rPr lang="it-IT" sz="2600" dirty="0" err="1" smtClean="0">
                <a:solidFill>
                  <a:srgbClr val="FFF261"/>
                </a:solidFill>
                <a:latin typeface="Comic Sans MS"/>
                <a:cs typeface="Comic Sans MS"/>
              </a:rPr>
              <a:t>time</a:t>
            </a:r>
            <a:r>
              <a:rPr lang="it-IT" sz="2600" dirty="0" smtClean="0">
                <a:solidFill>
                  <a:srgbClr val="FFF261"/>
                </a:solidFill>
                <a:latin typeface="Comic Sans MS"/>
                <a:cs typeface="Comic Sans MS"/>
              </a:rPr>
              <a:t> </a:t>
            </a:r>
            <a:r>
              <a:rPr lang="it-IT" sz="2600" dirty="0" err="1" smtClean="0">
                <a:solidFill>
                  <a:srgbClr val="FFF261"/>
                </a:solidFill>
                <a:latin typeface="Comic Sans MS"/>
                <a:cs typeface="Comic Sans MS"/>
              </a:rPr>
              <a:t>request</a:t>
            </a:r>
            <a:endParaRPr lang="it-IT" sz="2600" dirty="0">
              <a:solidFill>
                <a:srgbClr val="FFF261"/>
              </a:solidFill>
              <a:latin typeface="Comic Sans MS"/>
              <a:cs typeface="Comic Sans MS"/>
            </a:endParaRPr>
          </a:p>
        </p:txBody>
      </p:sp>
      <p:graphicFrame>
        <p:nvGraphicFramePr>
          <p:cNvPr id="6" name="Tabella 5"/>
          <p:cNvGraphicFramePr>
            <a:graphicFrameLocks noGrp="1"/>
          </p:cNvGraphicFramePr>
          <p:nvPr/>
        </p:nvGraphicFramePr>
        <p:xfrm>
          <a:off x="1524000" y="838200"/>
          <a:ext cx="6096000" cy="46177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3000000">
                    <a:srgbClr val="000000">
                      <a:alpha val="43000"/>
                    </a:srgbClr>
                  </a:outerShdw>
                </a:effectLst>
                <a:tableStyleId>{5C22544A-7EE6-4342-B048-85BDC9FD1C3A}</a:tableStyleId>
              </a:tblPr>
              <a:tblGrid>
                <a:gridCol w="3352800"/>
                <a:gridCol w="2743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Target</a:t>
                      </a:r>
                      <a:endParaRPr lang="it-IT" sz="2400" dirty="0">
                        <a:solidFill>
                          <a:srgbClr val="FF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err="1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Beam</a:t>
                      </a:r>
                      <a:r>
                        <a:rPr lang="it-IT" sz="2400" baseline="0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it-IT" sz="2400" baseline="0" dirty="0" err="1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time</a:t>
                      </a:r>
                      <a:r>
                        <a:rPr lang="it-IT" sz="2400" baseline="0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 (</a:t>
                      </a:r>
                      <a:r>
                        <a:rPr lang="it-IT" sz="2400" baseline="0" dirty="0" err="1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hours</a:t>
                      </a:r>
                      <a:r>
                        <a:rPr lang="it-IT" sz="2400" baseline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)</a:t>
                      </a:r>
                      <a:endParaRPr lang="it-IT" sz="2400" dirty="0">
                        <a:solidFill>
                          <a:srgbClr val="FF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 err="1" smtClean="0">
                          <a:solidFill>
                            <a:srgbClr val="3366FF"/>
                          </a:solidFill>
                          <a:latin typeface="Comic Sans MS"/>
                          <a:cs typeface="Comic Sans MS"/>
                        </a:rPr>
                        <a:t>Liquid</a:t>
                      </a:r>
                      <a:r>
                        <a:rPr lang="it-IT" b="1" dirty="0" smtClean="0">
                          <a:solidFill>
                            <a:srgbClr val="3366FF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it-IT" b="1" dirty="0" err="1" smtClean="0">
                          <a:solidFill>
                            <a:srgbClr val="3366FF"/>
                          </a:solidFill>
                          <a:latin typeface="Comic Sans MS"/>
                          <a:cs typeface="Comic Sans MS"/>
                        </a:rPr>
                        <a:t>H</a:t>
                      </a:r>
                      <a:endParaRPr lang="it-IT" b="1" baseline="-25000" dirty="0">
                        <a:solidFill>
                          <a:srgbClr val="3366FF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>
                          <a:solidFill>
                            <a:srgbClr val="3366FF"/>
                          </a:solidFill>
                          <a:latin typeface="Comic Sans MS"/>
                          <a:cs typeface="Comic Sans MS"/>
                        </a:rPr>
                        <a:t>168</a:t>
                      </a:r>
                      <a:endParaRPr lang="it-IT" b="1" dirty="0">
                        <a:solidFill>
                          <a:srgbClr val="3366FF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 err="1" smtClean="0">
                          <a:solidFill>
                            <a:srgbClr val="3366FF"/>
                          </a:solidFill>
                          <a:latin typeface="Comic Sans MS"/>
                          <a:cs typeface="Comic Sans MS"/>
                        </a:rPr>
                        <a:t>Liquid</a:t>
                      </a:r>
                      <a:r>
                        <a:rPr lang="it-IT" b="1" dirty="0" smtClean="0">
                          <a:solidFill>
                            <a:srgbClr val="3366FF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it-IT" b="1" dirty="0" err="1" smtClean="0">
                          <a:solidFill>
                            <a:srgbClr val="3366FF"/>
                          </a:solidFill>
                          <a:latin typeface="Comic Sans MS"/>
                          <a:cs typeface="Comic Sans MS"/>
                        </a:rPr>
                        <a:t>D</a:t>
                      </a:r>
                      <a:endParaRPr lang="it-IT" b="1" baseline="-25000" dirty="0">
                        <a:solidFill>
                          <a:srgbClr val="3366FF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>
                          <a:solidFill>
                            <a:srgbClr val="3366FF"/>
                          </a:solidFill>
                          <a:latin typeface="Comic Sans MS"/>
                          <a:cs typeface="Comic Sans MS"/>
                        </a:rPr>
                        <a:t>72</a:t>
                      </a:r>
                      <a:endParaRPr lang="it-IT" b="1" dirty="0">
                        <a:solidFill>
                          <a:srgbClr val="3366FF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 err="1" smtClean="0">
                          <a:solidFill>
                            <a:srgbClr val="3366FF"/>
                          </a:solidFill>
                          <a:latin typeface="Comic Sans MS"/>
                          <a:cs typeface="Comic Sans MS"/>
                        </a:rPr>
                        <a:t>Liquid</a:t>
                      </a:r>
                      <a:r>
                        <a:rPr lang="it-IT" b="1" dirty="0" smtClean="0">
                          <a:solidFill>
                            <a:srgbClr val="3366FF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it-IT" b="1" baseline="30000" dirty="0" smtClean="0">
                          <a:solidFill>
                            <a:srgbClr val="3366FF"/>
                          </a:solidFill>
                          <a:latin typeface="Comic Sans MS"/>
                          <a:cs typeface="Comic Sans MS"/>
                        </a:rPr>
                        <a:t>4</a:t>
                      </a:r>
                      <a:r>
                        <a:rPr lang="it-IT" b="1" dirty="0" smtClean="0">
                          <a:solidFill>
                            <a:srgbClr val="3366FF"/>
                          </a:solidFill>
                          <a:latin typeface="Comic Sans MS"/>
                          <a:cs typeface="Comic Sans MS"/>
                        </a:rPr>
                        <a:t>He</a:t>
                      </a:r>
                      <a:endParaRPr lang="it-IT" b="1" baseline="-25000" dirty="0">
                        <a:solidFill>
                          <a:srgbClr val="3366FF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>
                          <a:solidFill>
                            <a:srgbClr val="3366FF"/>
                          </a:solidFill>
                          <a:latin typeface="Comic Sans MS"/>
                          <a:cs typeface="Comic Sans MS"/>
                        </a:rPr>
                        <a:t>263</a:t>
                      </a:r>
                      <a:endParaRPr lang="it-IT" b="1" dirty="0">
                        <a:solidFill>
                          <a:srgbClr val="3366FF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it-IT" b="1" baseline="30000" dirty="0" smtClean="0">
                          <a:solidFill>
                            <a:srgbClr val="3366FF"/>
                          </a:solidFill>
                          <a:latin typeface="Comic Sans MS"/>
                          <a:cs typeface="Comic Sans MS"/>
                        </a:rPr>
                        <a:t>40</a:t>
                      </a:r>
                      <a:r>
                        <a:rPr lang="it-IT" b="1" dirty="0" smtClean="0">
                          <a:solidFill>
                            <a:srgbClr val="3366FF"/>
                          </a:solidFill>
                          <a:latin typeface="Comic Sans MS"/>
                          <a:cs typeface="Comic Sans MS"/>
                        </a:rPr>
                        <a:t>Ca,</a:t>
                      </a:r>
                      <a:r>
                        <a:rPr lang="it-IT" b="1" baseline="0" dirty="0" smtClean="0">
                          <a:solidFill>
                            <a:srgbClr val="3366FF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it-IT" b="1" baseline="30000" dirty="0" smtClean="0">
                          <a:solidFill>
                            <a:srgbClr val="3366FF"/>
                          </a:solidFill>
                          <a:latin typeface="Comic Sans MS"/>
                          <a:cs typeface="Comic Sans MS"/>
                        </a:rPr>
                        <a:t>44</a:t>
                      </a:r>
                      <a:r>
                        <a:rPr lang="it-IT" b="1" baseline="0" dirty="0" smtClean="0">
                          <a:solidFill>
                            <a:srgbClr val="3366FF"/>
                          </a:solidFill>
                          <a:latin typeface="Comic Sans MS"/>
                          <a:cs typeface="Comic Sans MS"/>
                        </a:rPr>
                        <a:t>Ca, </a:t>
                      </a:r>
                      <a:r>
                        <a:rPr lang="it-IT" b="1" baseline="30000" dirty="0" smtClean="0">
                          <a:solidFill>
                            <a:srgbClr val="3366FF"/>
                          </a:solidFill>
                          <a:latin typeface="Comic Sans MS"/>
                          <a:cs typeface="Comic Sans MS"/>
                        </a:rPr>
                        <a:t>48</a:t>
                      </a:r>
                      <a:r>
                        <a:rPr lang="it-IT" b="1" baseline="0" dirty="0" smtClean="0">
                          <a:solidFill>
                            <a:srgbClr val="3366FF"/>
                          </a:solidFill>
                          <a:latin typeface="Comic Sans MS"/>
                          <a:cs typeface="Comic Sans MS"/>
                        </a:rPr>
                        <a:t>Ca,</a:t>
                      </a:r>
                      <a:r>
                        <a:rPr lang="it-IT" b="1" baseline="30000" dirty="0" smtClean="0">
                          <a:solidFill>
                            <a:srgbClr val="3366FF"/>
                          </a:solidFill>
                          <a:latin typeface="Comic Sans MS"/>
                          <a:cs typeface="Comic Sans MS"/>
                        </a:rPr>
                        <a:t>27</a:t>
                      </a:r>
                      <a:r>
                        <a:rPr lang="it-IT" b="1" baseline="0" dirty="0" smtClean="0">
                          <a:solidFill>
                            <a:srgbClr val="3366FF"/>
                          </a:solidFill>
                          <a:latin typeface="Comic Sans MS"/>
                          <a:cs typeface="Comic Sans MS"/>
                        </a:rPr>
                        <a:t>Al, </a:t>
                      </a:r>
                      <a:r>
                        <a:rPr lang="it-IT" b="1" baseline="30000" dirty="0" smtClean="0">
                          <a:solidFill>
                            <a:srgbClr val="3366FF"/>
                          </a:solidFill>
                          <a:latin typeface="Comic Sans MS"/>
                          <a:cs typeface="Comic Sans MS"/>
                        </a:rPr>
                        <a:t>48</a:t>
                      </a:r>
                      <a:r>
                        <a:rPr lang="it-IT" b="1" baseline="0" dirty="0" smtClean="0">
                          <a:solidFill>
                            <a:srgbClr val="3366FF"/>
                          </a:solidFill>
                          <a:latin typeface="Comic Sans MS"/>
                          <a:cs typeface="Comic Sans MS"/>
                        </a:rPr>
                        <a:t>Ti</a:t>
                      </a:r>
                      <a:endParaRPr lang="it-IT" b="1" dirty="0">
                        <a:solidFill>
                          <a:srgbClr val="3366FF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>
                          <a:solidFill>
                            <a:srgbClr val="3366FF"/>
                          </a:solidFill>
                          <a:latin typeface="Comic Sans MS"/>
                          <a:cs typeface="Comic Sans MS"/>
                        </a:rPr>
                        <a:t>840</a:t>
                      </a:r>
                      <a:endParaRPr lang="it-IT" b="1" dirty="0">
                        <a:solidFill>
                          <a:srgbClr val="3366FF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baseline="30000" dirty="0" smtClean="0">
                          <a:solidFill>
                            <a:srgbClr val="3366FF"/>
                          </a:solidFill>
                          <a:latin typeface="Comic Sans MS"/>
                          <a:cs typeface="Comic Sans MS"/>
                        </a:rPr>
                        <a:t>208</a:t>
                      </a:r>
                      <a:r>
                        <a:rPr lang="it-IT" b="1" dirty="0" smtClean="0">
                          <a:solidFill>
                            <a:srgbClr val="3366FF"/>
                          </a:solidFill>
                          <a:latin typeface="Comic Sans MS"/>
                          <a:cs typeface="Comic Sans MS"/>
                        </a:rPr>
                        <a:t>Pb</a:t>
                      </a:r>
                      <a:endParaRPr lang="it-IT" b="1" dirty="0">
                        <a:solidFill>
                          <a:srgbClr val="3366FF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>
                          <a:solidFill>
                            <a:srgbClr val="3366FF"/>
                          </a:solidFill>
                          <a:latin typeface="Comic Sans MS"/>
                          <a:cs typeface="Comic Sans MS"/>
                        </a:rPr>
                        <a:t>840</a:t>
                      </a:r>
                      <a:endParaRPr lang="it-IT" b="1" dirty="0">
                        <a:solidFill>
                          <a:srgbClr val="3366FF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i="1" dirty="0" err="1" smtClean="0">
                          <a:solidFill>
                            <a:srgbClr val="3366FF"/>
                          </a:solidFill>
                          <a:latin typeface="Comic Sans MS"/>
                          <a:cs typeface="Comic Sans MS"/>
                        </a:rPr>
                        <a:t>Subtotal</a:t>
                      </a:r>
                      <a:endParaRPr lang="it-IT" b="1" i="1" dirty="0">
                        <a:solidFill>
                          <a:srgbClr val="3366FF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i="1" dirty="0" smtClean="0">
                          <a:solidFill>
                            <a:srgbClr val="3366FF"/>
                          </a:solidFill>
                          <a:latin typeface="Comic Sans MS"/>
                          <a:cs typeface="Comic Sans MS"/>
                        </a:rPr>
                        <a:t>2183</a:t>
                      </a:r>
                      <a:endParaRPr lang="it-IT" b="1" i="1" dirty="0">
                        <a:solidFill>
                          <a:srgbClr val="3366FF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 err="1" smtClean="0">
                          <a:solidFill>
                            <a:srgbClr val="000090"/>
                          </a:solidFill>
                          <a:latin typeface="Comic Sans MS"/>
                          <a:cs typeface="Comic Sans MS"/>
                        </a:rPr>
                        <a:t>Calibrations</a:t>
                      </a:r>
                      <a:r>
                        <a:rPr lang="it-IT" b="1" dirty="0" smtClean="0">
                          <a:solidFill>
                            <a:srgbClr val="000090"/>
                          </a:solidFill>
                          <a:latin typeface="Comic Sans MS"/>
                          <a:cs typeface="Comic Sans MS"/>
                        </a:rPr>
                        <a:t> (CH</a:t>
                      </a:r>
                      <a:r>
                        <a:rPr lang="it-IT" b="1" baseline="-25000" dirty="0" smtClean="0">
                          <a:solidFill>
                            <a:srgbClr val="000090"/>
                          </a:solidFill>
                          <a:latin typeface="Comic Sans MS"/>
                          <a:cs typeface="Comic Sans MS"/>
                        </a:rPr>
                        <a:t>2</a:t>
                      </a:r>
                      <a:r>
                        <a:rPr lang="it-IT" b="1" baseline="30000" dirty="0" smtClean="0">
                          <a:solidFill>
                            <a:srgbClr val="000090"/>
                          </a:solidFill>
                          <a:latin typeface="Comic Sans MS"/>
                          <a:cs typeface="Comic Sans MS"/>
                        </a:rPr>
                        <a:t>12</a:t>
                      </a:r>
                      <a:r>
                        <a:rPr lang="it-IT" b="1" dirty="0" smtClean="0">
                          <a:solidFill>
                            <a:srgbClr val="000090"/>
                          </a:solidFill>
                          <a:latin typeface="Comic Sans MS"/>
                          <a:cs typeface="Comic Sans MS"/>
                        </a:rPr>
                        <a:t>C)</a:t>
                      </a:r>
                      <a:endParaRPr lang="it-IT" b="1" dirty="0">
                        <a:solidFill>
                          <a:srgbClr val="00009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>
                          <a:solidFill>
                            <a:srgbClr val="000090"/>
                          </a:solidFill>
                          <a:latin typeface="Comic Sans MS"/>
                          <a:cs typeface="Comic Sans MS"/>
                        </a:rPr>
                        <a:t>336</a:t>
                      </a:r>
                      <a:endParaRPr lang="it-IT" b="1" dirty="0">
                        <a:solidFill>
                          <a:srgbClr val="00009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 err="1" smtClean="0">
                          <a:solidFill>
                            <a:srgbClr val="000090"/>
                          </a:solidFill>
                          <a:latin typeface="Comic Sans MS"/>
                          <a:cs typeface="Comic Sans MS"/>
                        </a:rPr>
                        <a:t>Commissioning</a:t>
                      </a:r>
                      <a:endParaRPr lang="it-IT" b="1" dirty="0">
                        <a:solidFill>
                          <a:srgbClr val="00009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>
                          <a:solidFill>
                            <a:srgbClr val="000090"/>
                          </a:solidFill>
                          <a:latin typeface="Comic Sans MS"/>
                          <a:cs typeface="Comic Sans MS"/>
                        </a:rPr>
                        <a:t>168</a:t>
                      </a:r>
                      <a:endParaRPr lang="it-IT" b="1" dirty="0">
                        <a:solidFill>
                          <a:srgbClr val="00009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400" b="1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Total</a:t>
                      </a:r>
                      <a:endParaRPr lang="it-IT" sz="2400" b="1" dirty="0">
                        <a:solidFill>
                          <a:srgbClr val="FF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1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2687</a:t>
                      </a:r>
                      <a:endParaRPr lang="it-IT" sz="2400" b="1" dirty="0">
                        <a:solidFill>
                          <a:srgbClr val="FF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1524000" y="5562600"/>
            <a:ext cx="60960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Pion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decay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spectroscopy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: 1680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hours</a:t>
            </a:r>
            <a:endParaRPr lang="it-IT" sz="24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(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they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share the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same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beam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time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)</a:t>
            </a:r>
            <a:endParaRPr lang="it-IT" sz="16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it-IT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Summary</a:t>
            </a:r>
            <a:r>
              <a:rPr lang="it-IT" sz="3600" dirty="0" smtClean="0">
                <a:solidFill>
                  <a:srgbClr val="FFFF00"/>
                </a:solidFill>
                <a:latin typeface="Comic Sans MS"/>
                <a:cs typeface="Comic Sans MS"/>
              </a:rPr>
              <a:t> and </a:t>
            </a:r>
            <a:r>
              <a:rPr lang="it-IT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conclusions</a:t>
            </a:r>
            <a:endParaRPr lang="it-IT" sz="3600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0" y="609600"/>
            <a:ext cx="9144000" cy="707886"/>
          </a:xfrm>
          <a:prstGeom prst="rect">
            <a:avLst/>
          </a:prstGeom>
          <a:solidFill>
            <a:srgbClr val="CBFFF3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20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- The (e,e’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K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)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experiments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in the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6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GeV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era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confirmed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the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specific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,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crucial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role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this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technique</a:t>
            </a:r>
            <a:endParaRPr lang="it-IT" sz="20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0" y="4114800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0" y="4038600"/>
            <a:ext cx="9144000" cy="584776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just">
              <a:buFont typeface="Zapf Dingbats" pitchFamily="-84" charset="2"/>
              <a:buChar char="✔"/>
            </a:pPr>
            <a:r>
              <a:rPr lang="it-IT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The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study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few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body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will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provide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important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information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about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Charge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Symmetry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Breaking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. </a:t>
            </a:r>
            <a:endParaRPr lang="it-IT" sz="16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0" y="1752600"/>
            <a:ext cx="9144000" cy="4401205"/>
          </a:xfrm>
          <a:prstGeom prst="rect">
            <a:avLst/>
          </a:prstGeom>
          <a:solidFill>
            <a:srgbClr val="EAFDE3"/>
          </a:solidFill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it-IT" sz="2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 L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N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interaction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</a:p>
          <a:p>
            <a:pPr algn="just"/>
            <a:endParaRPr lang="it-IT" sz="20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just">
              <a:buFontTx/>
              <a:buChar char="-"/>
            </a:pP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Charge Symmetry Breaking (CSB) in the Λ-N interaction</a:t>
            </a:r>
          </a:p>
          <a:p>
            <a:pPr algn="just"/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</a:p>
          <a:p>
            <a:pPr algn="just">
              <a:buFontTx/>
              <a:buChar char="-"/>
            </a:pP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Limits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of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the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mean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field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description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of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nuclei and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hypernuclei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,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identity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of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it-IT" sz="2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 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in the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nuclear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medium </a:t>
            </a:r>
          </a:p>
          <a:p>
            <a:pPr algn="just">
              <a:buFontTx/>
              <a:buChar char="-"/>
            </a:pPr>
            <a:endParaRPr lang="it-IT" sz="20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just">
              <a:buFontTx/>
              <a:buChar char="-"/>
            </a:pP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Λ binding energy as a function of A for different nuclei than those probed with hadrons, </a:t>
            </a:r>
          </a:p>
          <a:p>
            <a:pPr algn="just">
              <a:buFontTx/>
              <a:buChar char="-"/>
            </a:pPr>
            <a:endParaRPr lang="it-IT" sz="20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just">
              <a:buFontTx/>
              <a:buChar char="-"/>
            </a:pP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Energy level modification effects by adding a Λ </a:t>
            </a:r>
          </a:p>
          <a:p>
            <a:pPr algn="just"/>
            <a:endParaRPr lang="it-IT" sz="20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just"/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- The role of the 3 body ΛNN interaction in Hypernuclei and Neutron Stars (structure and dynamics)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0" y="1352490"/>
            <a:ext cx="9144000" cy="400110"/>
          </a:xfrm>
          <a:prstGeom prst="rect">
            <a:avLst/>
          </a:prstGeom>
          <a:solidFill>
            <a:srgbClr val="A4FF93"/>
          </a:solidFill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The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new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experiments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will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allow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to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obtain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important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information on</a:t>
            </a:r>
            <a:endParaRPr lang="it-IT" sz="20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0" y="6172200"/>
            <a:ext cx="91440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Comparison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lattice QCD and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microscopic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Mcarlo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calculations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for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4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He,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microscopic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Mcarlo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calculation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with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“standard”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calculations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up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to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208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Pb</a:t>
            </a:r>
            <a:endParaRPr lang="it-IT" sz="20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6477000" y="4800600"/>
            <a:ext cx="6858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1513" name="Text Box 13"/>
          <p:cNvSpPr txBox="1">
            <a:spLocks noChangeArrowheads="1"/>
          </p:cNvSpPr>
          <p:nvPr/>
        </p:nvSpPr>
        <p:spPr bwMode="auto">
          <a:xfrm>
            <a:off x="7239000" y="5622925"/>
            <a:ext cx="1905000" cy="1077913"/>
          </a:xfrm>
          <a:prstGeom prst="rect">
            <a:avLst/>
          </a:prstGeom>
          <a:solidFill>
            <a:schemeClr val="bg1"/>
          </a:solidFill>
          <a:ln w="12700">
            <a:solidFill>
              <a:srgbClr val="00CCFF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eaLnBrk="1" hangingPunct="1"/>
            <a:r>
              <a:rPr kumimoji="1" lang="en-US" altLang="ja-JP" sz="1600" i="1">
                <a:solidFill>
                  <a:srgbClr val="DA271A"/>
                </a:solidFill>
                <a:latin typeface="Comic Sans MS" charset="0"/>
              </a:rPr>
              <a:t>High </a:t>
            </a:r>
            <a:r>
              <a:rPr kumimoji="1" lang="en-US" altLang="ja-JP" sz="1600" i="1">
                <a:solidFill>
                  <a:srgbClr val="1727F6"/>
                </a:solidFill>
                <a:latin typeface="Comic Sans MS" charset="0"/>
              </a:rPr>
              <a:t>resolution</a:t>
            </a:r>
            <a:r>
              <a:rPr kumimoji="1" lang="en-US" altLang="ja-JP" sz="1600" i="1">
                <a:solidFill>
                  <a:srgbClr val="DA271A"/>
                </a:solidFill>
                <a:latin typeface="Comic Sans MS" charset="0"/>
              </a:rPr>
              <a:t>, high </a:t>
            </a:r>
            <a:r>
              <a:rPr kumimoji="1" lang="en-US" altLang="ja-JP" sz="1600" i="1">
                <a:solidFill>
                  <a:srgbClr val="1727F6"/>
                </a:solidFill>
                <a:latin typeface="Comic Sans MS" charset="0"/>
              </a:rPr>
              <a:t>yield,</a:t>
            </a:r>
            <a:r>
              <a:rPr kumimoji="1" lang="en-US" altLang="ja-JP" sz="1600" i="1">
                <a:solidFill>
                  <a:srgbClr val="DA271A"/>
                </a:solidFill>
                <a:latin typeface="Comic Sans MS" charset="0"/>
              </a:rPr>
              <a:t> and </a:t>
            </a:r>
            <a:r>
              <a:rPr kumimoji="1" lang="en-US" altLang="ja-JP" sz="1600" i="1">
                <a:solidFill>
                  <a:srgbClr val="FF0000"/>
                </a:solidFill>
                <a:latin typeface="Comic Sans MS" charset="0"/>
              </a:rPr>
              <a:t>systematic</a:t>
            </a:r>
            <a:r>
              <a:rPr kumimoji="1" lang="en-US" altLang="ja-JP" sz="1600" i="1">
                <a:solidFill>
                  <a:srgbClr val="1727F6"/>
                </a:solidFill>
                <a:latin typeface="Comic Sans MS" charset="0"/>
              </a:rPr>
              <a:t> study</a:t>
            </a:r>
            <a:r>
              <a:rPr kumimoji="1" lang="en-US" altLang="ja-JP" sz="1600" i="1">
                <a:solidFill>
                  <a:srgbClr val="DA271A"/>
                </a:solidFill>
                <a:latin typeface="Comic Sans MS" charset="0"/>
              </a:rPr>
              <a:t> is </a:t>
            </a:r>
            <a:r>
              <a:rPr kumimoji="1" lang="en-US" altLang="ja-JP" sz="1600" i="1">
                <a:solidFill>
                  <a:srgbClr val="1727F6"/>
                </a:solidFill>
                <a:latin typeface="Comic Sans MS" charset="0"/>
              </a:rPr>
              <a:t>essential</a:t>
            </a:r>
            <a:endParaRPr kumimoji="1" lang="en-US" altLang="ja-JP" sz="1600" i="1">
              <a:solidFill>
                <a:srgbClr val="FF3300"/>
              </a:solidFill>
              <a:latin typeface="Comic Sans MS" charset="0"/>
            </a:endParaRPr>
          </a:p>
        </p:txBody>
      </p:sp>
      <p:sp>
        <p:nvSpPr>
          <p:cNvPr id="21514" name="Text Box 14"/>
          <p:cNvSpPr txBox="1">
            <a:spLocks noChangeArrowheads="1"/>
          </p:cNvSpPr>
          <p:nvPr/>
        </p:nvSpPr>
        <p:spPr bwMode="auto">
          <a:xfrm>
            <a:off x="7391400" y="4556125"/>
            <a:ext cx="1752600" cy="9398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FDEF43"/>
                </a:solidFill>
                <a:latin typeface="Comic Sans MS" charset="0"/>
              </a:rPr>
              <a:t>using electromagnetic probe</a:t>
            </a:r>
          </a:p>
        </p:txBody>
      </p:sp>
      <p:sp>
        <p:nvSpPr>
          <p:cNvPr id="21515" name="Text Box 15"/>
          <p:cNvSpPr txBox="1">
            <a:spLocks noChangeArrowheads="1"/>
          </p:cNvSpPr>
          <p:nvPr/>
        </p:nvSpPr>
        <p:spPr bwMode="auto">
          <a:xfrm>
            <a:off x="8077200" y="3946525"/>
            <a:ext cx="685800" cy="427038"/>
          </a:xfrm>
          <a:prstGeom prst="rect">
            <a:avLst/>
          </a:prstGeom>
          <a:solidFill>
            <a:srgbClr val="00FFFF"/>
          </a:solidFill>
          <a:ln w="15875">
            <a:solidFill>
              <a:srgbClr val="3399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i="1">
                <a:solidFill>
                  <a:srgbClr val="DA271A"/>
                </a:solidFill>
                <a:latin typeface="Comic Sans MS" charset="0"/>
              </a:rPr>
              <a:t>and</a:t>
            </a:r>
            <a:endParaRPr lang="en-US" sz="2400" b="0">
              <a:latin typeface="Arial" charset="0"/>
            </a:endParaRPr>
          </a:p>
        </p:txBody>
      </p:sp>
      <p:sp>
        <p:nvSpPr>
          <p:cNvPr id="21516" name="AutoShape 16"/>
          <p:cNvSpPr>
            <a:spLocks noChangeArrowheads="1"/>
          </p:cNvSpPr>
          <p:nvPr/>
        </p:nvSpPr>
        <p:spPr bwMode="auto">
          <a:xfrm flipH="1">
            <a:off x="7086600" y="4175125"/>
            <a:ext cx="228600" cy="1871663"/>
          </a:xfrm>
          <a:prstGeom prst="curvedRightArrow">
            <a:avLst>
              <a:gd name="adj1" fmla="val 163750"/>
              <a:gd name="adj2" fmla="val 327500"/>
              <a:gd name="adj3" fmla="val 33333"/>
            </a:avLst>
          </a:prstGeom>
          <a:solidFill>
            <a:srgbClr val="DA271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4924425" y="0"/>
            <a:ext cx="3838575" cy="1538288"/>
            <a:chOff x="3102" y="0"/>
            <a:chExt cx="2418" cy="969"/>
          </a:xfrm>
        </p:grpSpPr>
        <p:pic>
          <p:nvPicPr>
            <p:cNvPr id="21549" name="Picture 19" descr="BNL12Cpik"/>
            <p:cNvPicPr>
              <a:picLocks noChangeAspect="1" noChangeArrowheads="1"/>
            </p:cNvPicPr>
            <p:nvPr/>
          </p:nvPicPr>
          <p:blipFill>
            <a:blip r:embed="rId3">
              <a:lum bright="-18000" contrast="30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2" y="0"/>
              <a:ext cx="1248" cy="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50" name="Text Box 20"/>
            <p:cNvSpPr txBox="1">
              <a:spLocks noChangeArrowheads="1"/>
            </p:cNvSpPr>
            <p:nvPr/>
          </p:nvSpPr>
          <p:spPr bwMode="auto">
            <a:xfrm>
              <a:off x="4704" y="240"/>
              <a:ext cx="816" cy="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 eaLnBrk="1" hangingPunct="1"/>
              <a:r>
                <a:rPr kumimoji="1" lang="en-US" altLang="ja-JP" sz="1200">
                  <a:solidFill>
                    <a:schemeClr val="hlink"/>
                  </a:solidFill>
                  <a:latin typeface="Comic Sans MS" charset="0"/>
                </a:rPr>
                <a:t>BNL   </a:t>
              </a:r>
              <a:r>
                <a:rPr kumimoji="1" lang="en-US" altLang="ja-JP" sz="1200">
                  <a:solidFill>
                    <a:schemeClr val="hlink"/>
                  </a:solidFill>
                  <a:latin typeface="Arial" charset="0"/>
                </a:rPr>
                <a:t> </a:t>
              </a:r>
              <a:r>
                <a:rPr kumimoji="1" lang="en-US" altLang="ja-JP">
                  <a:solidFill>
                    <a:srgbClr val="DA271A"/>
                  </a:solidFill>
                  <a:latin typeface="Comic Sans MS" charset="0"/>
                </a:rPr>
                <a:t>3</a:t>
              </a:r>
              <a:r>
                <a:rPr kumimoji="1" lang="en-US" altLang="ja-JP">
                  <a:solidFill>
                    <a:schemeClr val="hlink"/>
                  </a:solidFill>
                  <a:latin typeface="Comic Sans MS" charset="0"/>
                </a:rPr>
                <a:t> MeV</a:t>
              </a:r>
            </a:p>
          </p:txBody>
        </p:sp>
      </p:grp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5029200" y="609600"/>
            <a:ext cx="4114800" cy="2332038"/>
            <a:chOff x="3168" y="384"/>
            <a:chExt cx="2592" cy="1469"/>
          </a:xfrm>
        </p:grpSpPr>
        <p:pic>
          <p:nvPicPr>
            <p:cNvPr id="21545" name="Picture 22" descr="c12csfit"/>
            <p:cNvPicPr>
              <a:picLocks noChangeAspect="1" noChangeArrowheads="1"/>
            </p:cNvPicPr>
            <p:nvPr/>
          </p:nvPicPr>
          <p:blipFill>
            <a:blip r:embed="rId4">
              <a:lum bright="-18000" contrast="24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912"/>
              <a:ext cx="1152" cy="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46" name="Text Box 23"/>
            <p:cNvSpPr txBox="1">
              <a:spLocks noChangeArrowheads="1"/>
            </p:cNvSpPr>
            <p:nvPr/>
          </p:nvSpPr>
          <p:spPr bwMode="auto">
            <a:xfrm>
              <a:off x="4512" y="1266"/>
              <a:ext cx="1248" cy="414"/>
            </a:xfrm>
            <a:prstGeom prst="rect">
              <a:avLst/>
            </a:pr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600">
                  <a:solidFill>
                    <a:srgbClr val="60F4FD"/>
                  </a:solidFill>
                  <a:latin typeface="Comic Sans MS" charset="0"/>
                </a:rPr>
                <a:t>Improving energy resolution</a:t>
              </a:r>
              <a:endParaRPr lang="en-US" sz="2400" b="0">
                <a:solidFill>
                  <a:srgbClr val="60F4FD"/>
                </a:solidFill>
                <a:latin typeface="Arial" charset="0"/>
              </a:endParaRPr>
            </a:p>
          </p:txBody>
        </p:sp>
        <p:sp>
          <p:nvSpPr>
            <p:cNvPr id="21547" name="AutoShape 24"/>
            <p:cNvSpPr>
              <a:spLocks noChangeArrowheads="1"/>
            </p:cNvSpPr>
            <p:nvPr/>
          </p:nvSpPr>
          <p:spPr bwMode="auto">
            <a:xfrm flipH="1">
              <a:off x="4368" y="384"/>
              <a:ext cx="144" cy="939"/>
            </a:xfrm>
            <a:prstGeom prst="curvedRightArrow">
              <a:avLst>
                <a:gd name="adj1" fmla="val 130417"/>
                <a:gd name="adj2" fmla="val 260833"/>
                <a:gd name="adj3" fmla="val 33333"/>
              </a:avLst>
            </a:prstGeom>
            <a:solidFill>
              <a:srgbClr val="0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1548" name="Text Box 25"/>
            <p:cNvSpPr txBox="1">
              <a:spLocks noChangeArrowheads="1"/>
            </p:cNvSpPr>
            <p:nvPr/>
          </p:nvSpPr>
          <p:spPr bwMode="auto">
            <a:xfrm>
              <a:off x="4608" y="960"/>
              <a:ext cx="1056" cy="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/>
              <a:r>
                <a:rPr lang="en-US" sz="1200">
                  <a:solidFill>
                    <a:schemeClr val="accent2"/>
                  </a:solidFill>
                  <a:latin typeface="Comic Sans MS" charset="0"/>
                </a:rPr>
                <a:t>KEK336  </a:t>
              </a:r>
              <a:r>
                <a:rPr lang="en-US" sz="1000">
                  <a:solidFill>
                    <a:schemeClr val="accent2"/>
                  </a:solidFill>
                  <a:latin typeface="Comic Sans MS" charset="0"/>
                </a:rPr>
                <a:t> </a:t>
              </a:r>
              <a:r>
                <a:rPr lang="en-US">
                  <a:solidFill>
                    <a:srgbClr val="DA271A"/>
                  </a:solidFill>
                  <a:latin typeface="Comic Sans MS" charset="0"/>
                </a:rPr>
                <a:t>2</a:t>
              </a:r>
              <a:r>
                <a:rPr lang="en-US">
                  <a:solidFill>
                    <a:schemeClr val="accent2"/>
                  </a:solidFill>
                  <a:latin typeface="Comic Sans MS" charset="0"/>
                </a:rPr>
                <a:t> MeV</a:t>
              </a:r>
              <a:endParaRPr lang="en-US" sz="1200">
                <a:solidFill>
                  <a:schemeClr val="accent2"/>
                </a:solidFill>
                <a:latin typeface="Comic Sans MS" charset="0"/>
              </a:endParaRPr>
            </a:p>
          </p:txBody>
        </p:sp>
      </p:grp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4953000" y="2514600"/>
            <a:ext cx="4191000" cy="2093913"/>
            <a:chOff x="3120" y="1584"/>
            <a:chExt cx="2640" cy="1319"/>
          </a:xfrm>
        </p:grpSpPr>
        <p:pic>
          <p:nvPicPr>
            <p:cNvPr id="21542" name="Picture 2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t="10568" r="7564"/>
            <a:stretch>
              <a:fillRect/>
            </a:stretch>
          </p:blipFill>
          <p:spPr bwMode="auto">
            <a:xfrm>
              <a:off x="3120" y="1920"/>
              <a:ext cx="1247" cy="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43" name="AutoShape 29"/>
            <p:cNvSpPr>
              <a:spLocks noChangeArrowheads="1"/>
            </p:cNvSpPr>
            <p:nvPr/>
          </p:nvSpPr>
          <p:spPr bwMode="auto">
            <a:xfrm flipH="1">
              <a:off x="4368" y="1584"/>
              <a:ext cx="144" cy="939"/>
            </a:xfrm>
            <a:prstGeom prst="curvedRightArrow">
              <a:avLst>
                <a:gd name="adj1" fmla="val 130417"/>
                <a:gd name="adj2" fmla="val 260833"/>
                <a:gd name="adj3" fmla="val 33333"/>
              </a:avLst>
            </a:prstGeom>
            <a:solidFill>
              <a:srgbClr val="0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1544" name="Text Box 30"/>
            <p:cNvSpPr txBox="1">
              <a:spLocks noChangeArrowheads="1"/>
            </p:cNvSpPr>
            <p:nvPr/>
          </p:nvSpPr>
          <p:spPr bwMode="auto">
            <a:xfrm>
              <a:off x="4656" y="1920"/>
              <a:ext cx="1104" cy="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/>
              <a:r>
                <a:rPr lang="en-US" sz="1200">
                  <a:solidFill>
                    <a:schemeClr val="accent2"/>
                  </a:solidFill>
                  <a:latin typeface="Comic Sans MS" charset="0"/>
                </a:rPr>
                <a:t>         </a:t>
              </a:r>
              <a:r>
                <a:rPr lang="en-US">
                  <a:solidFill>
                    <a:srgbClr val="DA271A"/>
                  </a:solidFill>
                  <a:latin typeface="Comic Sans MS" charset="0"/>
                </a:rPr>
                <a:t>~ 1.5</a:t>
              </a:r>
              <a:r>
                <a:rPr lang="en-US" sz="1200">
                  <a:solidFill>
                    <a:schemeClr val="accent2"/>
                  </a:solidFill>
                  <a:latin typeface="Comic Sans MS" charset="0"/>
                </a:rPr>
                <a:t> MeV</a:t>
              </a:r>
              <a:endParaRPr lang="en-US">
                <a:solidFill>
                  <a:schemeClr val="accent2"/>
                </a:solidFill>
                <a:latin typeface="Comic Sans MS" charset="0"/>
              </a:endParaRPr>
            </a:p>
          </p:txBody>
        </p:sp>
      </p:grpSp>
      <p:sp>
        <p:nvSpPr>
          <p:cNvPr id="21541" name="Text Box 37"/>
          <p:cNvSpPr txBox="1">
            <a:spLocks noChangeArrowheads="1"/>
          </p:cNvSpPr>
          <p:nvPr/>
        </p:nvSpPr>
        <p:spPr bwMode="auto">
          <a:xfrm>
            <a:off x="510412" y="3223209"/>
            <a:ext cx="3276600" cy="101566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it-IT" sz="2400" dirty="0" smtClean="0">
                <a:solidFill>
                  <a:schemeClr val="bg1"/>
                </a:solidFill>
                <a:latin typeface="Comic Sans MS" charset="0"/>
              </a:rPr>
              <a:t>- Energy </a:t>
            </a:r>
            <a:r>
              <a:rPr lang="it-IT" sz="2400" dirty="0" err="1">
                <a:solidFill>
                  <a:schemeClr val="bg1"/>
                </a:solidFill>
                <a:latin typeface="Comic Sans MS" charset="0"/>
              </a:rPr>
              <a:t>resolution</a:t>
            </a:r>
            <a:r>
              <a:rPr lang="it-IT" sz="2400" dirty="0" smtClean="0">
                <a:solidFill>
                  <a:schemeClr val="bg1"/>
                </a:solidFill>
                <a:latin typeface="Comic Sans MS" charset="0"/>
              </a:rPr>
              <a:t> </a:t>
            </a:r>
            <a:endParaRPr lang="it-IT" sz="2400" dirty="0" smtClean="0">
              <a:solidFill>
                <a:schemeClr val="bg1"/>
              </a:solidFill>
              <a:latin typeface="Geneva CY" charset="0"/>
            </a:endParaRPr>
          </a:p>
          <a:p>
            <a:pPr algn="l">
              <a:spcBef>
                <a:spcPct val="50000"/>
              </a:spcBef>
            </a:pPr>
            <a:r>
              <a:rPr lang="it-IT" sz="2400" dirty="0" smtClean="0">
                <a:solidFill>
                  <a:schemeClr val="bg1"/>
                </a:solidFill>
                <a:latin typeface="Comic Sans MS"/>
                <a:cs typeface="Comic Sans MS"/>
              </a:rPr>
              <a:t>- </a:t>
            </a:r>
            <a:r>
              <a:rPr lang="it-IT" sz="2400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Spin</a:t>
            </a:r>
            <a:r>
              <a:rPr lang="it-IT" sz="2400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flip</a:t>
            </a:r>
            <a:endParaRPr lang="it-IT" sz="24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grpSp>
        <p:nvGrpSpPr>
          <p:cNvPr id="5" name="Group 44"/>
          <p:cNvGrpSpPr>
            <a:grpSpLocks/>
          </p:cNvGrpSpPr>
          <p:nvPr/>
        </p:nvGrpSpPr>
        <p:grpSpPr bwMode="auto">
          <a:xfrm>
            <a:off x="4343400" y="4648200"/>
            <a:ext cx="2592388" cy="2141538"/>
            <a:chOff x="2736" y="2928"/>
            <a:chExt cx="1633" cy="1349"/>
          </a:xfrm>
        </p:grpSpPr>
        <p:sp>
          <p:nvSpPr>
            <p:cNvPr id="21535" name="Rectangle 9"/>
            <p:cNvSpPr>
              <a:spLocks noChangeArrowheads="1"/>
            </p:cNvSpPr>
            <p:nvPr/>
          </p:nvSpPr>
          <p:spPr bwMode="auto">
            <a:xfrm>
              <a:off x="3648" y="2976"/>
              <a:ext cx="480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1536" name="Text Box 17"/>
            <p:cNvSpPr txBox="1">
              <a:spLocks noChangeArrowheads="1"/>
            </p:cNvSpPr>
            <p:nvPr/>
          </p:nvSpPr>
          <p:spPr bwMode="auto">
            <a:xfrm>
              <a:off x="3552" y="3014"/>
              <a:ext cx="635" cy="214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>
                  <a:solidFill>
                    <a:srgbClr val="DA271A"/>
                  </a:solidFill>
                  <a:latin typeface="Comic Sans MS" charset="0"/>
                </a:rPr>
                <a:t>635 KeV</a:t>
              </a:r>
            </a:p>
          </p:txBody>
        </p:sp>
        <p:pic>
          <p:nvPicPr>
            <p:cNvPr id="21537" name="Picture 42" descr="Presentation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4546" t="11766" r="30276" b="18591"/>
            <a:stretch>
              <a:fillRect/>
            </a:stretch>
          </p:blipFill>
          <p:spPr bwMode="auto">
            <a:xfrm>
              <a:off x="2736" y="2928"/>
              <a:ext cx="1633" cy="1349"/>
            </a:xfrm>
            <a:prstGeom prst="rect">
              <a:avLst/>
            </a:prstGeom>
            <a:noFill/>
            <a:ln w="9525">
              <a:solidFill>
                <a:schemeClr val="bg1">
                  <a:alpha val="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38" name="Text Box 43"/>
            <p:cNvSpPr txBox="1">
              <a:spLocks noChangeArrowheads="1"/>
            </p:cNvSpPr>
            <p:nvPr/>
          </p:nvSpPr>
          <p:spPr bwMode="auto">
            <a:xfrm>
              <a:off x="3589" y="2976"/>
              <a:ext cx="487" cy="145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900" dirty="0" smtClean="0">
                  <a:solidFill>
                    <a:srgbClr val="DA271A"/>
                  </a:solidFill>
                  <a:latin typeface="Comic Sans MS" charset="0"/>
                </a:rPr>
                <a:t>670 </a:t>
              </a:r>
              <a:r>
                <a:rPr lang="en-US" sz="900" dirty="0" err="1">
                  <a:solidFill>
                    <a:srgbClr val="DA271A"/>
                  </a:solidFill>
                  <a:latin typeface="Comic Sans MS" charset="0"/>
                </a:rPr>
                <a:t>KeV</a:t>
              </a:r>
              <a:endParaRPr lang="en-US" sz="1200" dirty="0">
                <a:solidFill>
                  <a:srgbClr val="DA271A"/>
                </a:solidFill>
                <a:latin typeface="Comic Sans MS" charset="0"/>
              </a:endParaRPr>
            </a:p>
          </p:txBody>
        </p:sp>
      </p:grpSp>
      <p:sp>
        <p:nvSpPr>
          <p:cNvPr id="48" name="CasellaDiTesto 47"/>
          <p:cNvSpPr txBox="1"/>
          <p:nvPr/>
        </p:nvSpPr>
        <p:spPr>
          <a:xfrm>
            <a:off x="-152400" y="1915597"/>
            <a:ext cx="5181600" cy="523220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hadron</a:t>
            </a:r>
            <a:r>
              <a:rPr lang="it-IT" sz="2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probe vs </a:t>
            </a:r>
            <a:r>
              <a:rPr lang="it-IT" sz="2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e.m.</a:t>
            </a:r>
            <a:r>
              <a:rPr lang="it-IT" sz="2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probe</a:t>
            </a:r>
            <a:endParaRPr lang="it-IT" sz="28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cxnSp>
        <p:nvCxnSpPr>
          <p:cNvPr id="27" name="Connettore 2 26"/>
          <p:cNvCxnSpPr/>
          <p:nvPr/>
        </p:nvCxnSpPr>
        <p:spPr bwMode="auto">
          <a:xfrm>
            <a:off x="3048000" y="4038600"/>
            <a:ext cx="3124200" cy="1524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8000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32" name="Connettore 2 31"/>
          <p:cNvCxnSpPr/>
          <p:nvPr/>
        </p:nvCxnSpPr>
        <p:spPr bwMode="auto">
          <a:xfrm>
            <a:off x="2667000" y="4076700"/>
            <a:ext cx="3124200" cy="16383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37" name="Connettore 2 36"/>
          <p:cNvCxnSpPr/>
          <p:nvPr/>
        </p:nvCxnSpPr>
        <p:spPr bwMode="auto">
          <a:xfrm flipV="1">
            <a:off x="3657600" y="3276600"/>
            <a:ext cx="4038600" cy="2286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8000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39" name="Connettore 2 38"/>
          <p:cNvCxnSpPr/>
          <p:nvPr/>
        </p:nvCxnSpPr>
        <p:spPr bwMode="auto">
          <a:xfrm>
            <a:off x="3505200" y="3657600"/>
            <a:ext cx="2133600" cy="1143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196870"/>
            <a:ext cx="9144000" cy="6432530"/>
          </a:xfrm>
          <a:prstGeom prst="rect">
            <a:avLst/>
          </a:prstGeom>
          <a:solidFill>
            <a:srgbClr val="CBFFF3"/>
          </a:solidFill>
          <a:ln>
            <a:solidFill>
              <a:srgbClr val="CBFFF3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The </a:t>
            </a:r>
            <a:r>
              <a:rPr lang="it-IT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collaboration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is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the right </a:t>
            </a:r>
            <a:r>
              <a:rPr lang="it-IT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one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to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perform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 </a:t>
            </a:r>
            <a:r>
              <a:rPr lang="it-IT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this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experiment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(</a:t>
            </a:r>
            <a:r>
              <a:rPr lang="it-IT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) </a:t>
            </a:r>
          </a:p>
          <a:p>
            <a:pPr algn="just"/>
            <a:endParaRPr lang="it-IT" sz="24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Designed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and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built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several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detectors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in Hall A and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</a:t>
            </a:r>
            <a:endParaRPr lang="it-IT" sz="20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lvl="2" algn="just">
              <a:buFontTx/>
              <a:buChar char="-"/>
            </a:pP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Waterfall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target</a:t>
            </a:r>
          </a:p>
          <a:p>
            <a:pPr lvl="2" algn="just">
              <a:buFontTx/>
              <a:buChar char="-"/>
            </a:pP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Septum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magnets</a:t>
            </a:r>
            <a:endParaRPr lang="it-IT" sz="18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lvl="2" algn="just">
              <a:buFontTx/>
              <a:buChar char="-"/>
            </a:pP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Shower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counter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and gas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Cherenkov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detectors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for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HRS</a:t>
            </a:r>
          </a:p>
          <a:p>
            <a:pPr lvl="2" algn="just">
              <a:buFontTx/>
              <a:buChar char="-"/>
            </a:pP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Aerogel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detectors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for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HRS and HKS</a:t>
            </a:r>
          </a:p>
          <a:p>
            <a:pPr lvl="2" algn="just">
              <a:buFontTx/>
              <a:buChar char="-"/>
            </a:pP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Ring Imaging Cherenkov Detector (HRS 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 HKS)</a:t>
            </a:r>
          </a:p>
          <a:p>
            <a:pPr lvl="2" algn="just">
              <a:buFontTx/>
              <a:buChar char="-"/>
            </a:pP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 HES and HKS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spectrometers</a:t>
            </a:r>
            <a:endParaRPr lang="it-IT" sz="1800" dirty="0" smtClean="0">
              <a:solidFill>
                <a:srgbClr val="FF0000"/>
              </a:solidFill>
              <a:latin typeface="Comic Sans MS"/>
              <a:cs typeface="Comic Sans MS"/>
              <a:sym typeface="Wingdings"/>
            </a:endParaRPr>
          </a:p>
          <a:p>
            <a:pPr lvl="2" algn="just">
              <a:buFontTx/>
              <a:buChar char="-"/>
            </a:pPr>
            <a:endParaRPr lang="it-IT" sz="2400" dirty="0" smtClean="0">
              <a:solidFill>
                <a:srgbClr val="FF0000"/>
              </a:solidFill>
              <a:latin typeface="Comic Sans MS"/>
              <a:cs typeface="Comic Sans MS"/>
              <a:sym typeface="Wingdings"/>
            </a:endParaRPr>
          </a:p>
          <a:p>
            <a:pPr marL="0" lvl="2" algn="l"/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Several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papers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show the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successfull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outcome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of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 the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experiments</a:t>
            </a:r>
            <a:endParaRPr lang="it-IT" sz="2000" dirty="0" smtClean="0">
              <a:solidFill>
                <a:srgbClr val="FF0000"/>
              </a:solidFill>
              <a:latin typeface="Comic Sans MS"/>
              <a:cs typeface="Comic Sans MS"/>
              <a:sym typeface="Wingdings"/>
            </a:endParaRPr>
          </a:p>
          <a:p>
            <a:pPr marL="0" lvl="2" algn="l"/>
            <a:endParaRPr lang="it-IT" sz="2400" dirty="0" smtClean="0">
              <a:solidFill>
                <a:srgbClr val="0000FF"/>
              </a:solidFill>
              <a:latin typeface="Comic Sans MS"/>
              <a:cs typeface="Comic Sans MS"/>
              <a:sym typeface="Wingdings"/>
            </a:endParaRPr>
          </a:p>
          <a:p>
            <a:pPr marL="0" lvl="2" algn="l"/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Analysis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tools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under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control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.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Several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things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were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new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during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 the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6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GeV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experiments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both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 in Hall A and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C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 (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beam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quality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, software,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completely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new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detectors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 and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spectrometers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,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…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)</a:t>
            </a:r>
          </a:p>
          <a:p>
            <a:pPr marL="0" lvl="2" algn="l"/>
            <a:endParaRPr lang="it-IT" sz="2400" dirty="0" smtClean="0">
              <a:solidFill>
                <a:srgbClr val="0000FF"/>
              </a:solidFill>
              <a:latin typeface="Comic Sans MS"/>
              <a:cs typeface="Comic Sans MS"/>
              <a:sym typeface="Wingdings"/>
            </a:endParaRPr>
          </a:p>
          <a:p>
            <a:pPr marL="0" lvl="2"/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The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proposed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experiments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together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with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 the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results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of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6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GeV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, in the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framework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of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experiments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performed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 and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planned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 in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other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facilities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,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will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 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allow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 a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step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forward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 in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understanding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 the “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strange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 world”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4495374" cy="24384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228600"/>
            <a:ext cx="3810000" cy="232833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rcRect r="28788" b="16575"/>
          <a:stretch>
            <a:fillRect/>
          </a:stretch>
        </p:blipFill>
        <p:spPr>
          <a:xfrm>
            <a:off x="0" y="4876800"/>
            <a:ext cx="3581400" cy="191770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5181600" y="2667000"/>
            <a:ext cx="3886200" cy="70788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&lt;</a:t>
            </a:r>
            <a:r>
              <a:rPr lang="it-IT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i</a:t>
            </a:r>
            <a:r>
              <a:rPr lang="it-IT" sz="2000" dirty="0" smtClean="0">
                <a:solidFill>
                  <a:srgbClr val="FFFF00"/>
                </a:solidFill>
              </a:rPr>
              <a:t>&gt; = 25 </a:t>
            </a:r>
            <a:r>
              <a:rPr lang="it-IT" sz="2000" dirty="0" err="1" smtClean="0">
                <a:solidFill>
                  <a:srgbClr val="FFFF00"/>
                </a:solidFill>
              </a:rPr>
              <a:t>mA</a:t>
            </a:r>
            <a:r>
              <a:rPr lang="it-IT" sz="2000" dirty="0" smtClean="0">
                <a:solidFill>
                  <a:srgbClr val="FFFF00"/>
                </a:solidFill>
              </a:rPr>
              <a:t>   - </a:t>
            </a:r>
            <a:r>
              <a:rPr lang="it-IT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100 mg/cm</a:t>
            </a:r>
            <a:r>
              <a:rPr lang="it-IT" sz="2000" baseline="30000" dirty="0" smtClean="0">
                <a:solidFill>
                  <a:srgbClr val="FFFF00"/>
                </a:solidFill>
                <a:latin typeface="Comic Sans MS"/>
                <a:cs typeface="Comic Sans MS"/>
              </a:rPr>
              <a:t>2</a:t>
            </a:r>
          </a:p>
          <a:p>
            <a:r>
              <a:rPr lang="it-IT" sz="20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cryocooling</a:t>
            </a:r>
            <a:endParaRPr lang="it-IT" sz="2000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581400" y="5525869"/>
            <a:ext cx="304800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D3FCFF"/>
                </a:solidFill>
                <a:latin typeface="Comic Sans MS"/>
                <a:cs typeface="Comic Sans MS"/>
              </a:rPr>
              <a:t>PID </a:t>
            </a:r>
            <a:r>
              <a:rPr lang="it-IT" sz="1600" dirty="0" err="1" smtClean="0">
                <a:solidFill>
                  <a:srgbClr val="D3FCFF"/>
                </a:solidFill>
                <a:latin typeface="Symbol" charset="2"/>
                <a:cs typeface="Symbol" charset="2"/>
              </a:rPr>
              <a:t>p</a:t>
            </a:r>
            <a:r>
              <a:rPr lang="it-IT" sz="1600" dirty="0" smtClean="0">
                <a:solidFill>
                  <a:srgbClr val="D3FCFF"/>
                </a:solidFill>
                <a:latin typeface="Symbol" charset="2"/>
                <a:cs typeface="Symbol" charset="2"/>
              </a:rPr>
              <a:t> </a:t>
            </a:r>
            <a:r>
              <a:rPr lang="it-IT" sz="1600" dirty="0" err="1" smtClean="0">
                <a:solidFill>
                  <a:srgbClr val="D3FCFF"/>
                </a:solidFill>
                <a:latin typeface="Comic Sans MS"/>
                <a:cs typeface="Comic Sans MS"/>
              </a:rPr>
              <a:t>rejection</a:t>
            </a:r>
            <a:r>
              <a:rPr lang="it-IT" sz="1600" dirty="0" smtClean="0">
                <a:solidFill>
                  <a:srgbClr val="D3FC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D3FCFF"/>
                </a:solidFill>
                <a:latin typeface="Comic Sans MS"/>
                <a:cs typeface="Comic Sans MS"/>
              </a:rPr>
              <a:t>ratio</a:t>
            </a:r>
            <a:r>
              <a:rPr lang="it-IT" sz="1600" dirty="0" smtClean="0">
                <a:solidFill>
                  <a:srgbClr val="D3FCFF"/>
                </a:solidFill>
                <a:latin typeface="Comic Sans MS"/>
                <a:cs typeface="Comic Sans MS"/>
              </a:rPr>
              <a:t> </a:t>
            </a:r>
            <a:r>
              <a:rPr lang="it-IT" sz="1600" dirty="0" smtClean="0">
                <a:solidFill>
                  <a:srgbClr val="D3FCFF"/>
                </a:solidFill>
                <a:latin typeface="Symbol" charset="2"/>
                <a:cs typeface="Symbol" charset="2"/>
              </a:rPr>
              <a:t>~ 10-</a:t>
            </a:r>
            <a:r>
              <a:rPr lang="it-IT" sz="1600" baseline="30000" dirty="0" smtClean="0">
                <a:solidFill>
                  <a:srgbClr val="D3FCFF"/>
                </a:solidFill>
                <a:latin typeface="Symbol" charset="2"/>
                <a:cs typeface="Symbol" charset="2"/>
              </a:rPr>
              <a:t>10</a:t>
            </a:r>
          </a:p>
          <a:p>
            <a:r>
              <a:rPr lang="it-IT" sz="2000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(</a:t>
            </a:r>
            <a:r>
              <a:rPr lang="it-IT" sz="2000" baseline="30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threshold</a:t>
            </a:r>
            <a:r>
              <a:rPr lang="it-IT" sz="2000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 + RICH)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endParaRPr lang="it-IT" sz="20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2133600" y="0"/>
            <a:ext cx="3048000" cy="30480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FF00"/>
                </a:solidFill>
                <a:latin typeface="Comic Sans MS"/>
                <a:cs typeface="Comic Sans MS"/>
              </a:rPr>
              <a:t>The target</a:t>
            </a:r>
            <a:endParaRPr lang="it-IT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6705600" y="4895850"/>
            <a:ext cx="2362200" cy="1885950"/>
            <a:chOff x="3555" y="390"/>
            <a:chExt cx="975" cy="913"/>
          </a:xfrm>
          <a:solidFill>
            <a:schemeClr val="bg1"/>
          </a:solidFill>
        </p:grpSpPr>
        <p:pic>
          <p:nvPicPr>
            <p:cNvPr id="12" name="Picture 1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r="9735"/>
            <a:stretch>
              <a:fillRect/>
            </a:stretch>
          </p:blipFill>
          <p:spPr bwMode="auto">
            <a:xfrm>
              <a:off x="3555" y="516"/>
              <a:ext cx="975" cy="7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15"/>
            <p:cNvSpPr txBox="1">
              <a:spLocks noChangeArrowheads="1"/>
            </p:cNvSpPr>
            <p:nvPr/>
          </p:nvSpPr>
          <p:spPr bwMode="auto">
            <a:xfrm>
              <a:off x="3555" y="390"/>
              <a:ext cx="975" cy="1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D6241A"/>
                  </a:solidFill>
                  <a:latin typeface="Comic Sans MS" charset="0"/>
                </a:rPr>
                <a:t>RICH Detector</a:t>
              </a:r>
              <a:endParaRPr lang="en-US"/>
            </a:p>
          </p:txBody>
        </p:sp>
      </p:grpSp>
      <p:pic>
        <p:nvPicPr>
          <p:cNvPr id="14" name="Picture 12" descr="run_2411_disp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181600"/>
            <a:ext cx="20732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asellaDiTesto 14"/>
          <p:cNvSpPr txBox="1"/>
          <p:nvPr/>
        </p:nvSpPr>
        <p:spPr>
          <a:xfrm>
            <a:off x="0" y="3502223"/>
            <a:ext cx="9144000" cy="307777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D3FCFF"/>
                </a:solidFill>
                <a:latin typeface="Comic Sans MS"/>
                <a:cs typeface="Comic Sans MS"/>
              </a:rPr>
              <a:t>Target </a:t>
            </a:r>
            <a:r>
              <a:rPr lang="it-IT" dirty="0" err="1" smtClean="0">
                <a:solidFill>
                  <a:srgbClr val="D3FCFF"/>
                </a:solidFill>
                <a:latin typeface="Comic Sans MS"/>
                <a:cs typeface="Comic Sans MS"/>
              </a:rPr>
              <a:t>calibration</a:t>
            </a:r>
            <a:r>
              <a:rPr lang="it-IT" dirty="0" smtClean="0">
                <a:solidFill>
                  <a:srgbClr val="D3FCFF"/>
                </a:solidFill>
                <a:latin typeface="Comic Sans MS"/>
                <a:cs typeface="Comic Sans MS"/>
              </a:rPr>
              <a:t>  and </a:t>
            </a:r>
            <a:r>
              <a:rPr lang="it-IT" dirty="0" err="1" smtClean="0">
                <a:solidFill>
                  <a:srgbClr val="D3FCFF"/>
                </a:solidFill>
                <a:latin typeface="Comic Sans MS"/>
                <a:cs typeface="Comic Sans MS"/>
              </a:rPr>
              <a:t>monitoring</a:t>
            </a:r>
            <a:endParaRPr lang="it-IT" dirty="0">
              <a:solidFill>
                <a:srgbClr val="D3FCFF"/>
              </a:solidFill>
              <a:latin typeface="Comic Sans MS"/>
              <a:cs typeface="Comic Sans MS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0" y="3833336"/>
            <a:ext cx="9144000" cy="738664"/>
          </a:xfrm>
          <a:prstGeom prst="rect">
            <a:avLst/>
          </a:prstGeom>
          <a:solidFill>
            <a:srgbClr val="CBFFF3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Elastic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scattering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measurement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off Pb-208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to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know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actual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thickness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the target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then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monitor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continuously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by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measuring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electron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scattering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rate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as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a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function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two-dimensional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positions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by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using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raster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information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. </a:t>
            </a:r>
            <a:endParaRPr lang="it-IT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895600"/>
            <a:ext cx="4572000" cy="4460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a 4"/>
          <p:cNvGraphicFramePr>
            <a:graphicFrameLocks noGrp="1"/>
          </p:cNvGraphicFramePr>
          <p:nvPr/>
        </p:nvGraphicFramePr>
        <p:xfrm>
          <a:off x="1524000" y="0"/>
          <a:ext cx="6096000" cy="6476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      &lt;I&gt; (</a:t>
                      </a:r>
                      <a:r>
                        <a:rPr lang="it-IT" dirty="0" err="1" smtClean="0"/>
                        <a:t>mA</a:t>
                      </a:r>
                      <a:r>
                        <a:rPr lang="it-IT" dirty="0" smtClean="0"/>
                        <a:t>)</a:t>
                      </a:r>
                      <a:r>
                        <a:rPr lang="it-IT" dirty="0" err="1" smtClean="0"/>
                        <a:t>å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Target </a:t>
                      </a:r>
                      <a:r>
                        <a:rPr lang="it-IT" dirty="0" err="1" smtClean="0"/>
                        <a:t>thickness</a:t>
                      </a:r>
                      <a:r>
                        <a:rPr lang="it-IT" baseline="0" dirty="0" smtClean="0"/>
                        <a:t> (mg/cm2)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Peak</a:t>
                      </a:r>
                      <a:r>
                        <a:rPr lang="it-IT" dirty="0" smtClean="0"/>
                        <a:t> </a:t>
                      </a:r>
                      <a:r>
                        <a:rPr lang="it-IT" dirty="0" err="1" smtClean="0"/>
                        <a:t>significance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Peak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3.48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s-shell</a:t>
                      </a:r>
                      <a:r>
                        <a:rPr lang="it-IT" baseline="0" dirty="0" smtClean="0"/>
                        <a:t> 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4.13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err="1" smtClean="0"/>
                        <a:t>s-shell</a:t>
                      </a:r>
                      <a:r>
                        <a:rPr lang="it-IT" baseline="0" dirty="0" smtClean="0"/>
                        <a:t> </a:t>
                      </a:r>
                      <a:endParaRPr lang="it-IT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4.48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s-shell</a:t>
                      </a:r>
                      <a:r>
                        <a:rPr lang="it-IT" baseline="0" dirty="0" smtClean="0"/>
                        <a:t> 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7.54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p-shell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9.21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p-shell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11.52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err="1" smtClean="0"/>
                        <a:t>p-shell</a:t>
                      </a:r>
                      <a:endParaRPr lang="it-IT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4.13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s-shell</a:t>
                      </a:r>
                      <a:r>
                        <a:rPr lang="it-IT" baseline="0" dirty="0" smtClean="0"/>
                        <a:t> 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4.63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err="1" smtClean="0"/>
                        <a:t>s-shell</a:t>
                      </a:r>
                      <a:r>
                        <a:rPr lang="it-IT" baseline="0" dirty="0" smtClean="0"/>
                        <a:t> </a:t>
                      </a:r>
                      <a:endParaRPr lang="it-IT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4.84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err="1" smtClean="0"/>
                        <a:t>s-shell</a:t>
                      </a:r>
                      <a:r>
                        <a:rPr lang="it-IT" baseline="0" dirty="0" smtClean="0"/>
                        <a:t> </a:t>
                      </a:r>
                      <a:endParaRPr lang="it-IT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4.3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s-shell</a:t>
                      </a:r>
                      <a:r>
                        <a:rPr lang="it-IT" baseline="0" dirty="0" smtClean="0"/>
                        <a:t> 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4.7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s-shell</a:t>
                      </a:r>
                      <a:r>
                        <a:rPr lang="it-IT" baseline="0" dirty="0" smtClean="0"/>
                        <a:t> 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4.9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err="1" smtClean="0"/>
                        <a:t>s-shell</a:t>
                      </a:r>
                      <a:r>
                        <a:rPr lang="it-IT" baseline="0" dirty="0" smtClean="0"/>
                        <a:t> </a:t>
                      </a:r>
                      <a:endParaRPr lang="it-IT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10.5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p-shell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12.8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err="1" smtClean="0"/>
                        <a:t>p-shell</a:t>
                      </a:r>
                      <a:endParaRPr lang="it-IT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14.0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p-shell</a:t>
                      </a:r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Ovale 2"/>
          <p:cNvSpPr/>
          <p:nvPr/>
        </p:nvSpPr>
        <p:spPr bwMode="auto">
          <a:xfrm>
            <a:off x="2057400" y="914400"/>
            <a:ext cx="457200" cy="457200"/>
          </a:xfrm>
          <a:prstGeom prst="ellipse">
            <a:avLst/>
          </a:prstGeom>
          <a:solidFill>
            <a:srgbClr val="FF0000">
              <a:alpha val="0"/>
            </a:srgbClr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4" name="Ovale 3"/>
          <p:cNvSpPr/>
          <p:nvPr/>
        </p:nvSpPr>
        <p:spPr bwMode="auto">
          <a:xfrm>
            <a:off x="3581400" y="914400"/>
            <a:ext cx="457200" cy="457200"/>
          </a:xfrm>
          <a:prstGeom prst="ellipse">
            <a:avLst/>
          </a:prstGeom>
          <a:solidFill>
            <a:srgbClr val="FF0000">
              <a:alpha val="0"/>
            </a:srgbClr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6" name="Ovale 5"/>
          <p:cNvSpPr/>
          <p:nvPr/>
        </p:nvSpPr>
        <p:spPr bwMode="auto">
          <a:xfrm>
            <a:off x="5105400" y="914400"/>
            <a:ext cx="457200" cy="457200"/>
          </a:xfrm>
          <a:prstGeom prst="ellipse">
            <a:avLst/>
          </a:prstGeom>
          <a:solidFill>
            <a:srgbClr val="FF0000">
              <a:alpha val="0"/>
            </a:srgbClr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7" name="Ovale 6"/>
          <p:cNvSpPr/>
          <p:nvPr/>
        </p:nvSpPr>
        <p:spPr bwMode="auto">
          <a:xfrm>
            <a:off x="2057400" y="4267200"/>
            <a:ext cx="457200" cy="457200"/>
          </a:xfrm>
          <a:prstGeom prst="ellipse">
            <a:avLst/>
          </a:prstGeom>
          <a:solidFill>
            <a:srgbClr val="FF0000">
              <a:alpha val="0"/>
            </a:srgbClr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8" name="Ovale 7"/>
          <p:cNvSpPr/>
          <p:nvPr/>
        </p:nvSpPr>
        <p:spPr bwMode="auto">
          <a:xfrm>
            <a:off x="3581400" y="4267200"/>
            <a:ext cx="457200" cy="457200"/>
          </a:xfrm>
          <a:prstGeom prst="ellipse">
            <a:avLst/>
          </a:prstGeom>
          <a:solidFill>
            <a:srgbClr val="FF0000">
              <a:alpha val="0"/>
            </a:srgbClr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9" name="Ovale 8"/>
          <p:cNvSpPr/>
          <p:nvPr/>
        </p:nvSpPr>
        <p:spPr bwMode="auto">
          <a:xfrm>
            <a:off x="5105400" y="4191000"/>
            <a:ext cx="457200" cy="457200"/>
          </a:xfrm>
          <a:prstGeom prst="ellipse">
            <a:avLst/>
          </a:prstGeom>
          <a:solidFill>
            <a:srgbClr val="FF0000">
              <a:alpha val="0"/>
            </a:srgbClr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10" name="Ovale 9"/>
          <p:cNvSpPr/>
          <p:nvPr/>
        </p:nvSpPr>
        <p:spPr bwMode="auto">
          <a:xfrm>
            <a:off x="2057400" y="3124200"/>
            <a:ext cx="457200" cy="457200"/>
          </a:xfrm>
          <a:prstGeom prst="ellipse">
            <a:avLst/>
          </a:prstGeom>
          <a:solidFill>
            <a:srgbClr val="FF0000">
              <a:alpha val="0"/>
            </a:srgbClr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11" name="Ovale 10"/>
          <p:cNvSpPr/>
          <p:nvPr/>
        </p:nvSpPr>
        <p:spPr bwMode="auto">
          <a:xfrm>
            <a:off x="3581400" y="3124200"/>
            <a:ext cx="457200" cy="457200"/>
          </a:xfrm>
          <a:prstGeom prst="ellipse">
            <a:avLst/>
          </a:prstGeom>
          <a:solidFill>
            <a:srgbClr val="FF0000">
              <a:alpha val="0"/>
            </a:srgbClr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12" name="Ovale 11"/>
          <p:cNvSpPr/>
          <p:nvPr/>
        </p:nvSpPr>
        <p:spPr bwMode="auto">
          <a:xfrm>
            <a:off x="5105400" y="3124200"/>
            <a:ext cx="457200" cy="457200"/>
          </a:xfrm>
          <a:prstGeom prst="ellipse">
            <a:avLst/>
          </a:prstGeom>
          <a:solidFill>
            <a:srgbClr val="FF0000">
              <a:alpha val="0"/>
            </a:srgbClr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1591"/>
            <a:ext cx="9118600" cy="3470009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0" y="1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solidFill>
                  <a:srgbClr val="FFF261"/>
                </a:solidFill>
              </a:rPr>
              <a:t>L</a:t>
            </a:r>
            <a:r>
              <a:rPr lang="it-IT" sz="2400" dirty="0" smtClean="0">
                <a:solidFill>
                  <a:srgbClr val="FFF261"/>
                </a:solidFill>
              </a:rPr>
              <a:t> </a:t>
            </a:r>
            <a:r>
              <a:rPr lang="it-IT" sz="2400" dirty="0" err="1" smtClean="0">
                <a:solidFill>
                  <a:srgbClr val="FFF261"/>
                </a:solidFill>
                <a:latin typeface="Comic Sans MS"/>
                <a:cs typeface="Comic Sans MS"/>
              </a:rPr>
              <a:t>N</a:t>
            </a:r>
            <a:r>
              <a:rPr lang="it-IT" sz="2400" dirty="0" smtClean="0">
                <a:solidFill>
                  <a:srgbClr val="FFF261"/>
                </a:solidFill>
                <a:latin typeface="Comic Sans MS"/>
                <a:cs typeface="Comic Sans MS"/>
              </a:rPr>
              <a:t> vs </a:t>
            </a:r>
            <a:r>
              <a:rPr lang="it-IT" sz="2400" dirty="0" err="1" smtClean="0">
                <a:solidFill>
                  <a:srgbClr val="FFF261"/>
                </a:solidFill>
              </a:rPr>
              <a:t>S</a:t>
            </a:r>
            <a:r>
              <a:rPr lang="it-IT" sz="2400" dirty="0" smtClean="0">
                <a:solidFill>
                  <a:srgbClr val="FFF261"/>
                </a:solidFill>
              </a:rPr>
              <a:t> </a:t>
            </a:r>
            <a:r>
              <a:rPr lang="it-IT" sz="2400" dirty="0" err="1" smtClean="0">
                <a:solidFill>
                  <a:srgbClr val="FFF261"/>
                </a:solidFill>
              </a:rPr>
              <a:t>N</a:t>
            </a:r>
            <a:endParaRPr lang="it-IT" sz="2400" dirty="0">
              <a:solidFill>
                <a:srgbClr val="FFF261"/>
              </a:solidFill>
            </a:endParaRPr>
          </a:p>
        </p:txBody>
      </p:sp>
      <p:sp>
        <p:nvSpPr>
          <p:cNvPr id="6" name="Ovale 5"/>
          <p:cNvSpPr/>
          <p:nvPr/>
        </p:nvSpPr>
        <p:spPr bwMode="auto">
          <a:xfrm>
            <a:off x="5181600" y="3048000"/>
            <a:ext cx="152400" cy="228600"/>
          </a:xfrm>
          <a:prstGeom prst="ellipse">
            <a:avLst/>
          </a:prstGeom>
          <a:solidFill>
            <a:srgbClr val="FF0000">
              <a:alpha val="0"/>
            </a:srgbClr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7" name="Ovale 6"/>
          <p:cNvSpPr/>
          <p:nvPr/>
        </p:nvSpPr>
        <p:spPr bwMode="auto">
          <a:xfrm>
            <a:off x="5562600" y="2971800"/>
            <a:ext cx="152400" cy="228600"/>
          </a:xfrm>
          <a:prstGeom prst="ellipse">
            <a:avLst/>
          </a:prstGeom>
          <a:solidFill>
            <a:srgbClr val="FF0000">
              <a:alpha val="0"/>
            </a:srgbClr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609600" y="914400"/>
            <a:ext cx="76200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Rjiken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and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Schultze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,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P.R.L…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endParaRPr lang="it-IT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529208"/>
            <a:ext cx="8153400" cy="601129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Dynamics</a:t>
            </a:r>
            <a:endParaRPr lang="it-IT" sz="20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5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37891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47800"/>
            <a:ext cx="4287838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8"/>
          <p:cNvSpPr txBox="1">
            <a:spLocks noChangeArrowheads="1"/>
          </p:cNvSpPr>
          <p:nvPr/>
        </p:nvSpPr>
        <p:spPr bwMode="auto">
          <a:xfrm>
            <a:off x="5205413" y="1981200"/>
            <a:ext cx="14303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it-IT" sz="1800">
                <a:latin typeface="Comic Sans MS" charset="0"/>
                <a:cs typeface="Comic Sans MS" charset="0"/>
              </a:rPr>
              <a:t>Be windows</a:t>
            </a:r>
          </a:p>
        </p:txBody>
      </p:sp>
      <p:sp>
        <p:nvSpPr>
          <p:cNvPr id="37893" name="Line 20"/>
          <p:cNvSpPr>
            <a:spLocks noChangeShapeType="1"/>
          </p:cNvSpPr>
          <p:nvPr/>
        </p:nvSpPr>
        <p:spPr bwMode="auto">
          <a:xfrm>
            <a:off x="5486400" y="2362200"/>
            <a:ext cx="211138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4" name="Line 21"/>
          <p:cNvSpPr>
            <a:spLocks noChangeShapeType="1"/>
          </p:cNvSpPr>
          <p:nvPr/>
        </p:nvSpPr>
        <p:spPr bwMode="auto">
          <a:xfrm>
            <a:off x="7104063" y="2895600"/>
            <a:ext cx="492125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5" name="Line 22"/>
          <p:cNvSpPr>
            <a:spLocks noChangeShapeType="1"/>
          </p:cNvSpPr>
          <p:nvPr/>
        </p:nvSpPr>
        <p:spPr bwMode="auto">
          <a:xfrm>
            <a:off x="5486400" y="2362200"/>
            <a:ext cx="1195388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6" name="Line 23"/>
          <p:cNvSpPr>
            <a:spLocks noChangeShapeType="1"/>
          </p:cNvSpPr>
          <p:nvPr/>
        </p:nvSpPr>
        <p:spPr bwMode="auto">
          <a:xfrm>
            <a:off x="6694488" y="2755900"/>
            <a:ext cx="420687" cy="127000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7" name="Rectangle 24"/>
          <p:cNvSpPr>
            <a:spLocks noChangeArrowheads="1"/>
          </p:cNvSpPr>
          <p:nvPr/>
        </p:nvSpPr>
        <p:spPr bwMode="auto">
          <a:xfrm>
            <a:off x="6891338" y="1879600"/>
            <a:ext cx="1352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1800">
                <a:latin typeface="Comic Sans MS" charset="0"/>
                <a:cs typeface="Comic Sans MS" charset="0"/>
              </a:rPr>
              <a:t>H</a:t>
            </a:r>
            <a:r>
              <a:rPr lang="it-IT" sz="1800" baseline="-25000">
                <a:latin typeface="Comic Sans MS" charset="0"/>
                <a:cs typeface="Comic Sans MS" charset="0"/>
              </a:rPr>
              <a:t>2</a:t>
            </a:r>
            <a:r>
              <a:rPr lang="it-IT" sz="1800">
                <a:latin typeface="Comic Sans MS" charset="0"/>
                <a:cs typeface="Comic Sans MS" charset="0"/>
              </a:rPr>
              <a:t>O “foil”</a:t>
            </a:r>
          </a:p>
        </p:txBody>
      </p:sp>
      <p:sp>
        <p:nvSpPr>
          <p:cNvPr id="37898" name="Rectangle 25"/>
          <p:cNvSpPr>
            <a:spLocks noChangeArrowheads="1"/>
          </p:cNvSpPr>
          <p:nvPr/>
        </p:nvSpPr>
        <p:spPr bwMode="auto">
          <a:xfrm>
            <a:off x="6400800" y="4267200"/>
            <a:ext cx="1262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1800"/>
              <a:t>H</a:t>
            </a:r>
            <a:r>
              <a:rPr lang="it-IT" sz="1800" baseline="-25000"/>
              <a:t>2</a:t>
            </a:r>
            <a:r>
              <a:rPr lang="it-IT" sz="1800"/>
              <a:t>O “</a:t>
            </a:r>
            <a:r>
              <a:rPr lang="it-IT" sz="1800">
                <a:latin typeface="Comic Sans MS" charset="0"/>
                <a:cs typeface="Comic Sans MS" charset="0"/>
              </a:rPr>
              <a:t>foil</a:t>
            </a:r>
            <a:r>
              <a:rPr lang="it-IT" sz="1800"/>
              <a:t>”</a:t>
            </a:r>
          </a:p>
        </p:txBody>
      </p:sp>
      <p:pic>
        <p:nvPicPr>
          <p:cNvPr id="37899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92125" y="1447800"/>
            <a:ext cx="3287713" cy="480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0" name="Text Box 30"/>
          <p:cNvSpPr txBox="1">
            <a:spLocks noChangeArrowheads="1"/>
          </p:cNvSpPr>
          <p:nvPr/>
        </p:nvSpPr>
        <p:spPr bwMode="auto">
          <a:xfrm>
            <a:off x="222250" y="127000"/>
            <a:ext cx="8229600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sz="2400">
                <a:solidFill>
                  <a:srgbClr val="3366FF"/>
                </a:solidFill>
                <a:latin typeface="Comic Sans MS" charset="0"/>
                <a:cs typeface="Comic Sans MS" charset="0"/>
              </a:rPr>
              <a:t>The</a:t>
            </a:r>
            <a:r>
              <a:rPr lang="en-US" sz="2400">
                <a:latin typeface="Comic Sans MS" charset="0"/>
                <a:cs typeface="Comic Sans MS" charset="0"/>
              </a:rPr>
              <a:t> </a:t>
            </a:r>
            <a:r>
              <a:rPr lang="en-US" sz="2400">
                <a:solidFill>
                  <a:srgbClr val="991F24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cs typeface="Comic Sans MS" charset="0"/>
              </a:rPr>
              <a:t>WATERFALL</a:t>
            </a:r>
            <a:r>
              <a:rPr lang="en-US" sz="2400">
                <a:latin typeface="Comic Sans MS" charset="0"/>
                <a:cs typeface="Comic Sans MS" charset="0"/>
              </a:rPr>
              <a:t> </a:t>
            </a:r>
            <a:r>
              <a:rPr lang="en-US" sz="2400">
                <a:solidFill>
                  <a:srgbClr val="3366FF"/>
                </a:solidFill>
                <a:latin typeface="Comic Sans MS" charset="0"/>
                <a:cs typeface="Comic Sans MS" charset="0"/>
              </a:rPr>
              <a:t>target: reactions on </a:t>
            </a:r>
            <a:r>
              <a:rPr lang="en-US" sz="2000" baseline="30000">
                <a:solidFill>
                  <a:srgbClr val="3366FF"/>
                </a:solidFill>
                <a:latin typeface="Comic Sans MS" charset="0"/>
                <a:cs typeface="Comic Sans MS" charset="0"/>
              </a:rPr>
              <a:t>16</a:t>
            </a:r>
            <a:r>
              <a:rPr lang="en-US" sz="2000">
                <a:solidFill>
                  <a:srgbClr val="3366FF"/>
                </a:solidFill>
                <a:latin typeface="Comic Sans MS" charset="0"/>
                <a:cs typeface="Comic Sans MS" charset="0"/>
              </a:rPr>
              <a:t>O and </a:t>
            </a:r>
            <a:r>
              <a:rPr lang="en-US" sz="2000" baseline="30000">
                <a:solidFill>
                  <a:srgbClr val="3366FF"/>
                </a:solidFill>
                <a:latin typeface="Comic Sans MS" charset="0"/>
                <a:cs typeface="Comic Sans MS" charset="0"/>
              </a:rPr>
              <a:t>1</a:t>
            </a:r>
            <a:r>
              <a:rPr lang="en-US" sz="2000">
                <a:solidFill>
                  <a:srgbClr val="3366FF"/>
                </a:solidFill>
                <a:latin typeface="Comic Sans MS" charset="0"/>
                <a:cs typeface="Comic Sans MS" charset="0"/>
              </a:rPr>
              <a:t>H nuclei</a:t>
            </a:r>
            <a:endParaRPr lang="it-IT" sz="2000">
              <a:solidFill>
                <a:srgbClr val="3366FF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444" y="889002"/>
            <a:ext cx="7499884" cy="54301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 smtClean="0"/>
              <a:t>Responses to </a:t>
            </a:r>
            <a:br>
              <a:rPr lang="en-US" altLang="ja-JP" dirty="0" smtClean="0"/>
            </a:br>
            <a:r>
              <a:rPr lang="en-US" altLang="ja-JP" dirty="0" smtClean="0"/>
              <a:t>Physics Technical Reviews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kumimoji="1" lang="en-US" altLang="ja-JP" dirty="0" smtClean="0"/>
              <a:t>Drafted by </a:t>
            </a:r>
          </a:p>
          <a:p>
            <a:r>
              <a:rPr kumimoji="1" lang="en-US" altLang="ja-JP" dirty="0" smtClean="0"/>
              <a:t>Satoshi N Nakamura</a:t>
            </a:r>
          </a:p>
          <a:p>
            <a:r>
              <a:rPr lang="en-US" altLang="ja-JP" dirty="0" smtClean="0"/>
              <a:t>Tohoku Univ.</a:t>
            </a:r>
          </a:p>
          <a:p>
            <a:r>
              <a:rPr kumimoji="1" lang="en-US" altLang="ja-JP" dirty="0" smtClean="0"/>
              <a:t>11 June 2013</a:t>
            </a:r>
            <a:endParaRPr kumimoji="1" lang="ja-JP" alt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3533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238560" y="603884"/>
            <a:ext cx="7630690" cy="138499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b="1" dirty="0">
                <a:latin typeface="Comic Sans MS"/>
                <a:cs typeface="Comic Sans MS"/>
              </a:rPr>
              <a:t>C</a:t>
            </a:r>
            <a:r>
              <a:rPr kumimoji="1" lang="en-US" altLang="ja-JP" b="1" dirty="0" smtClean="0">
                <a:latin typeface="Comic Sans MS"/>
                <a:cs typeface="Comic Sans MS"/>
              </a:rPr>
              <a:t>2. Should be check the beam energy spread (5x10</a:t>
            </a:r>
            <a:r>
              <a:rPr kumimoji="1" lang="en-US" altLang="ja-JP" b="1" baseline="30000" dirty="0" smtClean="0">
                <a:latin typeface="Comic Sans MS"/>
                <a:cs typeface="Comic Sans MS"/>
              </a:rPr>
              <a:t>-5</a:t>
            </a:r>
            <a:r>
              <a:rPr kumimoji="1" lang="en-US" altLang="ja-JP" b="1" dirty="0" smtClean="0">
                <a:latin typeface="Comic Sans MS"/>
                <a:cs typeface="Comic Sans MS"/>
              </a:rPr>
              <a:t>) for 4.5 </a:t>
            </a:r>
            <a:r>
              <a:rPr kumimoji="1" lang="en-US" altLang="ja-JP" b="1" dirty="0" err="1" smtClean="0">
                <a:latin typeface="Comic Sans MS"/>
                <a:cs typeface="Comic Sans MS"/>
              </a:rPr>
              <a:t>GeV</a:t>
            </a:r>
            <a:r>
              <a:rPr kumimoji="1" lang="en-US" altLang="ja-JP" b="1" dirty="0" smtClean="0">
                <a:latin typeface="Comic Sans MS"/>
                <a:cs typeface="Comic Sans MS"/>
              </a:rPr>
              <a:t> beam. </a:t>
            </a:r>
          </a:p>
          <a:p>
            <a:r>
              <a:rPr lang="en-US" altLang="ja-JP" b="1" dirty="0">
                <a:latin typeface="Comic Sans MS"/>
                <a:cs typeface="Comic Sans MS"/>
              </a:rPr>
              <a:t> </a:t>
            </a:r>
            <a:r>
              <a:rPr lang="en-US" altLang="ja-JP" b="1" dirty="0" smtClean="0">
                <a:latin typeface="Comic Sans MS"/>
                <a:cs typeface="Comic Sans MS"/>
              </a:rPr>
              <a:t>   </a:t>
            </a:r>
            <a:r>
              <a:rPr kumimoji="1" lang="en-US" altLang="ja-JP" b="1" dirty="0" smtClean="0">
                <a:latin typeface="Comic Sans MS"/>
                <a:cs typeface="Comic Sans MS"/>
              </a:rPr>
              <a:t>SLI should be brought back into service</a:t>
            </a:r>
          </a:p>
          <a:p>
            <a:endParaRPr lang="en-US" altLang="ja-JP" b="1" dirty="0">
              <a:latin typeface="Comic Sans MS"/>
              <a:cs typeface="Comic Sans MS"/>
            </a:endParaRPr>
          </a:p>
          <a:p>
            <a:r>
              <a:rPr lang="en-US" altLang="ja-JP" dirty="0" smtClean="0">
                <a:latin typeface="Comic Sans MS"/>
                <a:cs typeface="Comic Sans MS"/>
              </a:rPr>
              <a:t>A</a:t>
            </a:r>
            <a:r>
              <a:rPr lang="en-US" altLang="ja-JP" dirty="0">
                <a:latin typeface="Comic Sans MS"/>
                <a:cs typeface="Comic Sans MS"/>
              </a:rPr>
              <a:t>2. Check of available beam stability  and SLI re-installation will be </a:t>
            </a:r>
          </a:p>
          <a:p>
            <a:r>
              <a:rPr lang="en-US" altLang="ja-JP" dirty="0">
                <a:latin typeface="Comic Sans MS"/>
                <a:cs typeface="Comic Sans MS"/>
              </a:rPr>
              <a:t>done in close contact with </a:t>
            </a:r>
            <a:r>
              <a:rPr lang="en-US" altLang="ja-JP" dirty="0" err="1">
                <a:latin typeface="Comic Sans MS"/>
                <a:cs typeface="Comic Sans MS"/>
              </a:rPr>
              <a:t>Acc</a:t>
            </a:r>
            <a:r>
              <a:rPr lang="en-US" altLang="ja-JP" dirty="0">
                <a:latin typeface="Comic Sans MS"/>
                <a:cs typeface="Comic Sans MS"/>
              </a:rPr>
              <a:t> group.  </a:t>
            </a:r>
            <a:r>
              <a:rPr lang="en-US" altLang="ja-JP" dirty="0">
                <a:solidFill>
                  <a:srgbClr val="FF0000"/>
                </a:solidFill>
                <a:latin typeface="Comic Sans MS"/>
                <a:cs typeface="Comic Sans MS"/>
              </a:rPr>
              <a:t>(Can we check stability before presentation?)</a:t>
            </a:r>
            <a:endParaRPr lang="ja-JP" altLang="en-US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endParaRPr kumimoji="1" lang="ja-JP" altLang="en-US" b="1" dirty="0">
              <a:latin typeface="Comic Sans MS"/>
              <a:cs typeface="Comic Sans MS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115616" y="2348880"/>
            <a:ext cx="7416824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b="1" i="1" dirty="0" smtClean="0">
                <a:latin typeface="Comic Sans MS"/>
                <a:cs typeface="Comic Sans MS"/>
              </a:rPr>
              <a:t>C3. Heat problem about super-SC should be considered</a:t>
            </a:r>
            <a:r>
              <a:rPr lang="en-US" altLang="ja-JP" dirty="0" smtClean="0">
                <a:latin typeface="Comic Sans MS"/>
                <a:cs typeface="Comic Sans MS"/>
              </a:rPr>
              <a:t>.</a:t>
            </a:r>
          </a:p>
          <a:p>
            <a:endParaRPr lang="en-US" altLang="ja-JP" dirty="0" smtClean="0">
              <a:latin typeface="Comic Sans MS"/>
              <a:cs typeface="Comic Sans MS"/>
            </a:endParaRPr>
          </a:p>
          <a:p>
            <a:r>
              <a:rPr lang="en-US" altLang="ja-JP" dirty="0" smtClean="0">
                <a:latin typeface="Comic Sans MS"/>
                <a:cs typeface="Comic Sans MS"/>
              </a:rPr>
              <a:t>A3</a:t>
            </a:r>
            <a:r>
              <a:rPr kumimoji="1" lang="en-US" altLang="ja-JP" dirty="0" smtClean="0">
                <a:latin typeface="Comic Sans MS"/>
                <a:cs typeface="Comic Sans MS"/>
              </a:rPr>
              <a:t>. Heat load on super-SC will be carefully estimated with experts. </a:t>
            </a:r>
          </a:p>
          <a:p>
            <a:r>
              <a:rPr kumimoji="1" lang="en-US" altLang="ja-JP" dirty="0" smtClean="0">
                <a:latin typeface="Comic Sans MS"/>
                <a:cs typeface="Comic Sans MS"/>
              </a:rPr>
              <a:t>But HAPPEX used 1g/cm2 target with 50uA and our hydrogen target is</a:t>
            </a:r>
          </a:p>
          <a:p>
            <a:r>
              <a:rPr lang="en-US" altLang="ja-JP" dirty="0" smtClean="0">
                <a:latin typeface="Comic Sans MS"/>
                <a:cs typeface="Comic Sans MS"/>
              </a:rPr>
              <a:t>0.283g/cm  with 100uA. </a:t>
            </a:r>
          </a:p>
          <a:p>
            <a:r>
              <a:rPr lang="en-US" altLang="ja-JP" dirty="0" smtClean="0">
                <a:solidFill>
                  <a:srgbClr val="FF0000"/>
                </a:solidFill>
                <a:latin typeface="Comic Sans MS"/>
                <a:cs typeface="Comic Sans MS"/>
              </a:rPr>
              <a:t>Our luminosity is less than 60% of HAPPEX and should not be problem</a:t>
            </a:r>
            <a:r>
              <a:rPr lang="en-US" altLang="ja-JP" dirty="0" smtClean="0">
                <a:latin typeface="Comic Sans MS"/>
                <a:cs typeface="Comic Sans MS"/>
              </a:rPr>
              <a:t>.</a:t>
            </a:r>
            <a:endParaRPr kumimoji="1" lang="en-US" altLang="ja-JP" dirty="0" smtClean="0">
              <a:latin typeface="Comic Sans MS"/>
              <a:cs typeface="Comic Sans MS"/>
            </a:endParaRPr>
          </a:p>
          <a:p>
            <a:r>
              <a:rPr lang="en-US" altLang="ja-JP" dirty="0" smtClean="0">
                <a:latin typeface="Comic Sans MS"/>
                <a:cs typeface="Comic Sans MS"/>
              </a:rPr>
              <a:t>Re-installation of </a:t>
            </a:r>
            <a:r>
              <a:rPr kumimoji="1" lang="en-US" altLang="ja-JP" dirty="0" smtClean="0">
                <a:latin typeface="Comic Sans MS"/>
                <a:cs typeface="Comic Sans MS"/>
              </a:rPr>
              <a:t>SLI will be discussed with Acc</a:t>
            </a:r>
            <a:r>
              <a:rPr lang="en-US" altLang="ja-JP" dirty="0" smtClean="0"/>
              <a:t>. Group.</a:t>
            </a:r>
            <a:endParaRPr kumimoji="1" lang="ja-JP" alt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8515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694998" y="134144"/>
            <a:ext cx="625602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b="1" i="1" dirty="0" smtClean="0">
                <a:latin typeface="Comic Sans MS"/>
                <a:cs typeface="Comic Sans MS"/>
              </a:rPr>
              <a:t>C4. Second (</a:t>
            </a:r>
            <a:r>
              <a:rPr lang="en-US" altLang="ja-JP" b="1" i="1" dirty="0" err="1" smtClean="0">
                <a:latin typeface="Comic Sans MS"/>
                <a:cs typeface="Comic Sans MS"/>
              </a:rPr>
              <a:t>unuse</a:t>
            </a:r>
            <a:r>
              <a:rPr lang="en-US" altLang="ja-JP" b="1" i="1" dirty="0" smtClean="0">
                <a:latin typeface="Comic Sans MS"/>
                <a:cs typeface="Comic Sans MS"/>
              </a:rPr>
              <a:t>) HRS location</a:t>
            </a:r>
            <a:r>
              <a:rPr lang="en-US" altLang="ja-JP" dirty="0" smtClean="0">
                <a:latin typeface="Comic Sans MS"/>
                <a:cs typeface="Comic Sans MS"/>
              </a:rPr>
              <a:t>.</a:t>
            </a:r>
          </a:p>
          <a:p>
            <a:r>
              <a:rPr lang="en-US" altLang="ja-JP" dirty="0" smtClean="0">
                <a:latin typeface="Comic Sans MS"/>
                <a:cs typeface="Comic Sans MS"/>
              </a:rPr>
              <a:t>A4</a:t>
            </a:r>
            <a:r>
              <a:rPr kumimoji="1" lang="en-US" altLang="ja-JP" dirty="0" smtClean="0">
                <a:latin typeface="Comic Sans MS"/>
                <a:cs typeface="Comic Sans MS"/>
              </a:rPr>
              <a:t>. Second HRS will be stayed at most forward position (HKS side).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pic>
        <p:nvPicPr>
          <p:cNvPr id="3074" name="Picture 2" descr="C:\Users\calzone\Desktop\Proposal HKS-A\インポートされたコンポーネント\HALL_A\HALL_A-HRS-HKS-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8564" t="18474" r="25570" b="11571"/>
          <a:stretch/>
        </p:blipFill>
        <p:spPr bwMode="auto">
          <a:xfrm>
            <a:off x="607122" y="3554067"/>
            <a:ext cx="3672408" cy="289926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calzone\Desktop\Proposal HKS-A\インポートされたコンポーネント\HALL_A\rotate-HRS1-HALL_A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2544" t="9571" r="25378" b="25441"/>
          <a:stretch/>
        </p:blipFill>
        <p:spPr bwMode="auto">
          <a:xfrm>
            <a:off x="4571999" y="3599545"/>
            <a:ext cx="4327093" cy="2808312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1130304" y="1196752"/>
            <a:ext cx="3375205" cy="116955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latin typeface="Comic Sans MS"/>
                <a:cs typeface="Comic Sans MS"/>
              </a:rPr>
              <a:t>Original configuration conflict </a:t>
            </a:r>
          </a:p>
          <a:p>
            <a:r>
              <a:rPr kumimoji="1" lang="en-US" altLang="ja-JP" dirty="0" smtClean="0">
                <a:solidFill>
                  <a:srgbClr val="FF0000"/>
                </a:solidFill>
                <a:latin typeface="Comic Sans MS"/>
                <a:cs typeface="Comic Sans MS"/>
              </a:rPr>
              <a:t>between HRS and HES.</a:t>
            </a:r>
          </a:p>
          <a:p>
            <a:r>
              <a:rPr kumimoji="1" lang="en-US" altLang="ja-JP" dirty="0" smtClean="0">
                <a:solidFill>
                  <a:srgbClr val="FF0000"/>
                </a:solidFill>
                <a:latin typeface="Comic Sans MS"/>
                <a:cs typeface="Comic Sans MS"/>
              </a:rPr>
              <a:t>I </a:t>
            </a:r>
            <a:r>
              <a:rPr lang="en-US" altLang="ja-JP" dirty="0" smtClean="0">
                <a:solidFill>
                  <a:srgbClr val="FF0000"/>
                </a:solidFill>
                <a:latin typeface="Comic Sans MS"/>
                <a:cs typeface="Comic Sans MS"/>
              </a:rPr>
              <a:t>prepared two drawings.</a:t>
            </a:r>
          </a:p>
          <a:p>
            <a:r>
              <a:rPr kumimoji="1" lang="en-US" altLang="ja-JP" dirty="0" smtClean="0">
                <a:solidFill>
                  <a:srgbClr val="FF0000"/>
                </a:solidFill>
                <a:latin typeface="Comic Sans MS"/>
                <a:cs typeface="Comic Sans MS"/>
              </a:rPr>
              <a:t>Are they realistic?   </a:t>
            </a:r>
          </a:p>
          <a:p>
            <a:r>
              <a:rPr kumimoji="1" lang="en-US" altLang="ja-JP" dirty="0" smtClean="0">
                <a:solidFill>
                  <a:srgbClr val="FF0000"/>
                </a:solidFill>
                <a:latin typeface="Comic Sans MS"/>
                <a:cs typeface="Comic Sans MS"/>
              </a:rPr>
              <a:t>We need designer’s opinion (Robin?).</a:t>
            </a:r>
            <a:endParaRPr kumimoji="1" lang="ja-JP" altLang="en-US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5412051" y="908720"/>
            <a:ext cx="3293091" cy="2402793"/>
            <a:chOff x="5014117" y="835262"/>
            <a:chExt cx="3788522" cy="2764283"/>
          </a:xfrm>
        </p:grpSpPr>
        <p:pic>
          <p:nvPicPr>
            <p:cNvPr id="1026" name="Picture 2" descr="C:\Users\calzone\Desktop\Proposal HKS-A\インポートされたコンポーネント\HALL_A\HALL_A-org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3018" y="835262"/>
              <a:ext cx="3559621" cy="2764283"/>
            </a:xfrm>
            <a:prstGeom prst="rect">
              <a:avLst/>
            </a:prstGeom>
            <a:noFill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円/楕円 3"/>
            <p:cNvSpPr/>
            <p:nvPr/>
          </p:nvSpPr>
          <p:spPr>
            <a:xfrm rot="18984805">
              <a:off x="5014117" y="2170024"/>
              <a:ext cx="2448272" cy="100811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3119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-1363" y="460438"/>
            <a:ext cx="9145363" cy="2441694"/>
          </a:xfrm>
          <a:prstGeom prst="rect">
            <a:avLst/>
          </a:prstGeom>
          <a:solidFill>
            <a:srgbClr val="D3FFFF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ja-JP" sz="3200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ja-JP" sz="2800" b="1" dirty="0" smtClean="0">
                <a:solidFill>
                  <a:srgbClr val="FF0000"/>
                </a:solidFill>
              </a:rPr>
              <a:t>1.</a:t>
            </a:r>
            <a:r>
              <a:rPr kumimoji="1" lang="en-US" altLang="ja-JP" sz="2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Elementary </a:t>
            </a:r>
            <a:r>
              <a:rPr kumimoji="1" lang="en-US" altLang="ja-JP" sz="2800" b="1" dirty="0" smtClean="0">
                <a:solidFill>
                  <a:srgbClr val="FF0000"/>
                </a:solidFill>
                <a:latin typeface="Symbol" pitchFamily="18" charset="2"/>
              </a:rPr>
              <a:t>L, S</a:t>
            </a:r>
            <a:r>
              <a:rPr kumimoji="1" lang="en-US" altLang="ja-JP" sz="2800" b="1" baseline="30000" dirty="0" smtClean="0">
                <a:solidFill>
                  <a:srgbClr val="FF0000"/>
                </a:solidFill>
                <a:latin typeface="Symbol" pitchFamily="18" charset="2"/>
              </a:rPr>
              <a:t>0</a:t>
            </a:r>
          </a:p>
          <a:p>
            <a:endParaRPr kumimoji="1" lang="en-US" altLang="ja-JP" sz="2800" baseline="30000" dirty="0" smtClean="0">
              <a:solidFill>
                <a:srgbClr val="0000FF"/>
              </a:solidFill>
              <a:latin typeface="Symbol" pitchFamily="18" charset="2"/>
            </a:endParaRPr>
          </a:p>
          <a:p>
            <a:endParaRPr kumimoji="1" lang="en-US" altLang="ja-JP" sz="2800" b="1" baseline="30000" dirty="0" smtClean="0">
              <a:solidFill>
                <a:srgbClr val="0000FF"/>
              </a:solidFill>
              <a:latin typeface="Symbol" pitchFamily="18" charset="2"/>
            </a:endParaRPr>
          </a:p>
          <a:p>
            <a:endParaRPr kumimoji="1" lang="en-US" altLang="ja-JP" sz="2800" baseline="30000" dirty="0" smtClean="0">
              <a:solidFill>
                <a:srgbClr val="0000FF"/>
              </a:solidFill>
              <a:latin typeface="Symbol" pitchFamily="18" charset="2"/>
            </a:endParaRPr>
          </a:p>
          <a:p>
            <a:endParaRPr kumimoji="1" lang="en-US" altLang="ja-JP" sz="2800" b="1" baseline="30000" dirty="0" smtClean="0">
              <a:solidFill>
                <a:srgbClr val="0000FF"/>
              </a:solidFill>
              <a:latin typeface="Symbol" pitchFamily="18" charset="2"/>
            </a:endParaRPr>
          </a:p>
          <a:p>
            <a:r>
              <a:rPr kumimoji="1" lang="en-US" altLang="ja-JP" sz="2800" b="1" dirty="0" smtClean="0">
                <a:solidFill>
                  <a:srgbClr val="0000FF"/>
                </a:solidFill>
              </a:rPr>
              <a:t> </a:t>
            </a:r>
          </a:p>
          <a:p>
            <a:pPr lvl="8" algn="just"/>
            <a:r>
              <a:rPr lang="en-US" altLang="ja-JP" sz="1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   </a:t>
            </a:r>
            <a:endParaRPr kumimoji="1" lang="ja-JP" altLang="en-US" sz="1800" b="1" baseline="300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0" y="1836003"/>
            <a:ext cx="9134635" cy="1015663"/>
          </a:xfrm>
          <a:prstGeom prst="rect">
            <a:avLst/>
          </a:prstGeom>
          <a:solidFill>
            <a:srgbClr val="A5FFED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ja-JP" sz="2800" dirty="0" smtClean="0">
                <a:solidFill>
                  <a:srgbClr val="FF0000"/>
                </a:solidFill>
                <a:latin typeface="Comic Sans MS"/>
                <a:cs typeface="Comic Sans MS"/>
              </a:rPr>
              <a:t>2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.</a:t>
            </a:r>
            <a:r>
              <a:rPr kumimoji="1" lang="en-US" altLang="ja-JP" sz="2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Few-body </a:t>
            </a:r>
          </a:p>
          <a:p>
            <a:pPr algn="just"/>
            <a:r>
              <a:rPr lang="en-US" altLang="ja-JP" sz="1600" b="1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  <a:r>
              <a:rPr lang="en-US" altLang="ja-JP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D</a:t>
            </a:r>
            <a:r>
              <a:rPr lang="en-US" altLang="ja-JP" sz="1600" b="1" dirty="0" smtClean="0">
                <a:solidFill>
                  <a:srgbClr val="0000FF"/>
                </a:solidFill>
              </a:rPr>
              <a:t>(</a:t>
            </a:r>
            <a:r>
              <a:rPr lang="en-US" altLang="ja-JP" sz="1600" b="1" dirty="0" smtClean="0">
                <a:solidFill>
                  <a:srgbClr val="0000FF"/>
                </a:solidFill>
                <a:latin typeface="+mn-lt"/>
              </a:rPr>
              <a:t>e,e’K</a:t>
            </a:r>
            <a:r>
              <a:rPr lang="en-US" altLang="ja-JP" sz="1600" b="1" baseline="30000" dirty="0" smtClean="0">
                <a:solidFill>
                  <a:srgbClr val="0000FF"/>
                </a:solidFill>
                <a:latin typeface="+mn-lt"/>
              </a:rPr>
              <a:t>+</a:t>
            </a:r>
            <a:r>
              <a:rPr lang="en-US" altLang="ja-JP" sz="1600" b="1" dirty="0" smtClean="0">
                <a:solidFill>
                  <a:srgbClr val="0000FF"/>
                </a:solidFill>
              </a:rPr>
              <a:t>)</a:t>
            </a:r>
            <a:r>
              <a:rPr lang="en-US" altLang="ja-JP" sz="1600" b="1" baseline="30000" dirty="0" smtClean="0">
                <a:solidFill>
                  <a:srgbClr val="0000FF"/>
                </a:solidFill>
              </a:rPr>
              <a:t> </a:t>
            </a:r>
            <a:r>
              <a:rPr lang="en-US" altLang="ja-JP" sz="1600" b="1" dirty="0" smtClean="0">
                <a:solidFill>
                  <a:srgbClr val="0000FF"/>
                </a:solidFill>
              </a:rPr>
              <a:t>[</a:t>
            </a:r>
            <a:r>
              <a:rPr lang="en-US" altLang="ja-JP" sz="1600" b="1" dirty="0" smtClean="0">
                <a:solidFill>
                  <a:srgbClr val="0000FF"/>
                </a:solidFill>
                <a:latin typeface="Symbol" pitchFamily="18" charset="2"/>
              </a:rPr>
              <a:t>L</a:t>
            </a:r>
            <a:r>
              <a:rPr lang="en-US" altLang="ja-JP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N</a:t>
            </a:r>
            <a:r>
              <a:rPr lang="en-US" altLang="ja-JP" sz="1600" b="1" dirty="0" smtClean="0">
                <a:solidFill>
                  <a:srgbClr val="0000FF"/>
                </a:solidFill>
              </a:rPr>
              <a:t>]</a:t>
            </a:r>
            <a:r>
              <a:rPr lang="en-US" altLang="ja-JP" sz="1600" b="1" dirty="0" smtClean="0">
                <a:solidFill>
                  <a:srgbClr val="0000FF"/>
                </a:solidFill>
                <a:latin typeface="Symbol" pitchFamily="18" charset="2"/>
              </a:rPr>
              <a:t>  	                             		- </a:t>
            </a:r>
            <a:r>
              <a:rPr lang="en-US" altLang="ja-JP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Exotic bound state</a:t>
            </a:r>
            <a:r>
              <a:rPr lang="en-US" altLang="ja-JP" sz="1600" b="1" dirty="0" smtClean="0">
                <a:solidFill>
                  <a:srgbClr val="FF0000"/>
                </a:solidFill>
              </a:rPr>
              <a:t>, </a:t>
            </a:r>
            <a:r>
              <a:rPr lang="en-US" altLang="ja-JP" sz="1600" b="1" dirty="0" smtClean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Symbol" pitchFamily="18" charset="2"/>
              </a:rPr>
              <a:t>L</a:t>
            </a:r>
            <a:r>
              <a:rPr lang="en-US" altLang="ja-JP" sz="1600" b="1" dirty="0" smtClean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N </a:t>
            </a:r>
            <a:r>
              <a:rPr lang="en-US" altLang="ja-JP" sz="1600" b="1" dirty="0" smtClean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int</a:t>
            </a:r>
            <a:r>
              <a:rPr lang="en-US" altLang="ja-JP" sz="1600" dirty="0" smtClean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eraction</a:t>
            </a:r>
            <a:r>
              <a:rPr lang="en-US" altLang="ja-JP" sz="1600" b="1" dirty="0" smtClean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 </a:t>
            </a:r>
          </a:p>
          <a:p>
            <a:pPr algn="just"/>
            <a:r>
              <a:rPr lang="en-US" altLang="ja-JP" sz="1600" b="1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4</a:t>
            </a:r>
            <a:r>
              <a:rPr lang="en-US" altLang="ja-JP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He</a:t>
            </a:r>
            <a:r>
              <a:rPr lang="en-US" altLang="ja-JP" sz="1600" b="1" dirty="0" smtClean="0">
                <a:solidFill>
                  <a:srgbClr val="0000FF"/>
                </a:solidFill>
              </a:rPr>
              <a:t>(</a:t>
            </a:r>
            <a:r>
              <a:rPr lang="en-US" altLang="ja-JP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e,e’K</a:t>
            </a:r>
            <a:r>
              <a:rPr lang="en-US" altLang="ja-JP" sz="1600" b="1" baseline="30000" dirty="0" smtClean="0">
                <a:solidFill>
                  <a:srgbClr val="0000FF"/>
                </a:solidFill>
              </a:rPr>
              <a:t>+</a:t>
            </a:r>
            <a:r>
              <a:rPr lang="en-US" altLang="ja-JP" sz="1600" b="1" dirty="0" smtClean="0">
                <a:solidFill>
                  <a:srgbClr val="0000FF"/>
                </a:solidFill>
              </a:rPr>
              <a:t>)</a:t>
            </a:r>
            <a:r>
              <a:rPr lang="en-US" altLang="ja-JP" sz="1600" b="1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4</a:t>
            </a:r>
            <a:r>
              <a:rPr lang="en-US" altLang="ja-JP" sz="1600" b="1" baseline="-25000" dirty="0" smtClean="0">
                <a:solidFill>
                  <a:srgbClr val="0000FF"/>
                </a:solidFill>
                <a:latin typeface="Symbol" pitchFamily="18" charset="2"/>
              </a:rPr>
              <a:t>L</a:t>
            </a:r>
            <a:r>
              <a:rPr lang="en-US" altLang="ja-JP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H </a:t>
            </a:r>
            <a:r>
              <a:rPr lang="en-US" altLang="ja-JP" sz="1600" b="1" dirty="0" smtClean="0">
                <a:solidFill>
                  <a:srgbClr val="0000FF"/>
                </a:solidFill>
                <a:latin typeface="Symbol" pitchFamily="18" charset="2"/>
              </a:rPr>
              <a:t> 	                             		- </a:t>
            </a:r>
            <a:r>
              <a:rPr lang="en-US" altLang="ja-JP" sz="1600" b="1" dirty="0" smtClean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Symbol" pitchFamily="18" charset="2"/>
              </a:rPr>
              <a:t>L</a:t>
            </a:r>
            <a:r>
              <a:rPr lang="en-US" altLang="ja-JP" sz="1600" b="1" dirty="0" smtClean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N,  Charge </a:t>
            </a:r>
            <a:r>
              <a:rPr lang="en-US" altLang="ja-JP" sz="1600" dirty="0" smtClean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S</a:t>
            </a:r>
            <a:r>
              <a:rPr lang="en-US" altLang="ja-JP" sz="1600" b="1" dirty="0" smtClean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ymmetry Breaking( CSB</a:t>
            </a:r>
            <a:r>
              <a:rPr lang="en-US" altLang="ja-JP" sz="1600" dirty="0" smtClean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)</a:t>
            </a:r>
            <a:endParaRPr kumimoji="1" lang="ja-JP" altLang="en-US" sz="1600" b="1" baseline="30000" dirty="0">
              <a:solidFill>
                <a:srgbClr val="00009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-72481" y="0"/>
            <a:ext cx="9216481" cy="58477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e,e</a:t>
            </a:r>
            <a:r>
              <a:rPr kumimoji="1" lang="en-US" altLang="ja-JP" sz="32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’ reaction s</a:t>
            </a:r>
            <a:r>
              <a:rPr kumimoji="1" lang="en-US" altLang="ja-JP" sz="3200" dirty="0" smtClean="0">
                <a:solidFill>
                  <a:srgbClr val="FFFF00"/>
                </a:solidFill>
                <a:latin typeface="Comic Sans MS"/>
                <a:cs typeface="Comic Sans MS"/>
              </a:rPr>
              <a:t>pectroscopy</a:t>
            </a:r>
            <a:endParaRPr lang="it-IT" sz="3200" b="1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22157" y="4724400"/>
            <a:ext cx="9121843" cy="2062103"/>
          </a:xfrm>
          <a:prstGeom prst="rect">
            <a:avLst/>
          </a:prstGeom>
          <a:solidFill>
            <a:srgbClr val="25FFF6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ja-JP" sz="2800" dirty="0" smtClean="0">
                <a:solidFill>
                  <a:srgbClr val="FF0000"/>
                </a:solidFill>
                <a:latin typeface="Comic Sans MS"/>
                <a:cs typeface="Comic Sans MS"/>
              </a:rPr>
              <a:t>4. </a:t>
            </a:r>
            <a:r>
              <a:rPr lang="en-US" altLang="ja-JP" sz="2800" dirty="0" smtClean="0">
                <a:solidFill>
                  <a:srgbClr val="FF0000"/>
                </a:solidFill>
                <a:latin typeface="Comic Sans MS"/>
                <a:cs typeface="Comic Sans MS"/>
              </a:rPr>
              <a:t>Heavy</a:t>
            </a:r>
            <a:endParaRPr lang="en-US" altLang="ja-JP" sz="28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just"/>
            <a:r>
              <a:rPr lang="en-US" altLang="ja-JP" sz="2000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208</a:t>
            </a:r>
            <a:r>
              <a:rPr lang="en-US" altLang="ja-JP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Pb(e,e’K</a:t>
            </a:r>
            <a:r>
              <a:rPr lang="en-US" altLang="ja-JP" sz="2000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+</a:t>
            </a:r>
            <a:r>
              <a:rPr lang="en-US" altLang="ja-JP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)</a:t>
            </a:r>
            <a:r>
              <a:rPr lang="en-US" altLang="ja-JP" sz="2000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 208</a:t>
            </a:r>
            <a:r>
              <a:rPr lang="en-US" altLang="ja-JP" sz="2000" baseline="-25000" dirty="0" smtClean="0">
                <a:solidFill>
                  <a:srgbClr val="0000FF"/>
                </a:solidFill>
                <a:latin typeface="Symbol" pitchFamily="18" charset="2"/>
              </a:rPr>
              <a:t>L</a:t>
            </a:r>
            <a:r>
              <a:rPr lang="en-US" altLang="ja-JP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Tl</a:t>
            </a:r>
            <a:r>
              <a:rPr lang="en-US" altLang="ja-JP" sz="2000" dirty="0" smtClean="0">
                <a:solidFill>
                  <a:srgbClr val="0000FF"/>
                </a:solidFill>
              </a:rPr>
              <a:t>                                       </a:t>
            </a:r>
            <a:r>
              <a:rPr lang="en-US" altLang="ja-JP" sz="2000" b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Symbol" pitchFamily="18" charset="2"/>
              </a:rPr>
              <a:t>L </a:t>
            </a:r>
            <a:r>
              <a:rPr lang="en-US" altLang="ja-JP" sz="2000" b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in heaviest nucleus</a:t>
            </a:r>
          </a:p>
          <a:p>
            <a:pPr algn="just"/>
            <a:endParaRPr lang="en-US" altLang="ja-JP" sz="2000" b="1" dirty="0" smtClean="0">
              <a:solidFill>
                <a:srgbClr val="FF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omic Sans MS"/>
              <a:cs typeface="Comic Sans MS"/>
            </a:endParaRPr>
          </a:p>
          <a:p>
            <a:pPr algn="just">
              <a:buFont typeface="Symbol" pitchFamily="-84" charset="2"/>
              <a:buChar char=" "/>
            </a:pPr>
            <a:endParaRPr lang="en-US" altLang="ja-JP" sz="2000" b="1" dirty="0" smtClean="0">
              <a:solidFill>
                <a:srgbClr val="FF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omic Sans MS"/>
              <a:cs typeface="Comic Sans MS"/>
            </a:endParaRPr>
          </a:p>
          <a:p>
            <a:pPr algn="just"/>
            <a:endParaRPr lang="en-US" altLang="ja-JP" sz="2000" dirty="0" smtClean="0">
              <a:solidFill>
                <a:srgbClr val="FF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omic Sans MS"/>
              <a:cs typeface="Comic Sans MS"/>
            </a:endParaRPr>
          </a:p>
          <a:p>
            <a:pPr algn="just"/>
            <a:r>
              <a:rPr lang="en-US" altLang="ja-JP" sz="2000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				</a:t>
            </a:r>
            <a:endParaRPr lang="en-US" altLang="ja-JP" sz="1600" b="1" dirty="0" smtClean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7" name="テキスト ボックス 4"/>
          <p:cNvSpPr txBox="1"/>
          <p:nvPr/>
        </p:nvSpPr>
        <p:spPr>
          <a:xfrm>
            <a:off x="22156" y="2895600"/>
            <a:ext cx="9121844" cy="1918474"/>
          </a:xfrm>
          <a:prstGeom prst="rect">
            <a:avLst/>
          </a:prstGeom>
          <a:solidFill>
            <a:srgbClr val="C0FFC3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ja-JP" sz="2800" dirty="0" smtClean="0">
                <a:solidFill>
                  <a:srgbClr val="FF0000"/>
                </a:solidFill>
                <a:latin typeface="Comic Sans MS"/>
                <a:cs typeface="Comic Sans MS"/>
              </a:rPr>
              <a:t>3.Medium-heavy</a:t>
            </a:r>
          </a:p>
          <a:p>
            <a:pPr algn="just"/>
            <a:endParaRPr kumimoji="1" lang="en-US" altLang="ja-JP" sz="2800" b="1" baseline="300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just"/>
            <a:r>
              <a:rPr lang="en-US" altLang="ja-JP" sz="1600" b="1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40,44,48</a:t>
            </a:r>
            <a:r>
              <a:rPr lang="en-US" altLang="ja-JP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Ca</a:t>
            </a:r>
            <a:r>
              <a:rPr lang="en-US" altLang="ja-JP" sz="1600" b="1" dirty="0" smtClean="0">
                <a:solidFill>
                  <a:srgbClr val="0000FF"/>
                </a:solidFill>
              </a:rPr>
              <a:t>(</a:t>
            </a:r>
            <a:r>
              <a:rPr lang="en-US" altLang="ja-JP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e,e’K</a:t>
            </a:r>
            <a:r>
              <a:rPr lang="en-US" altLang="ja-JP" sz="1600" b="1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+</a:t>
            </a:r>
            <a:r>
              <a:rPr lang="en-US" altLang="ja-JP" sz="1600" b="1" dirty="0" smtClean="0">
                <a:solidFill>
                  <a:srgbClr val="0000FF"/>
                </a:solidFill>
              </a:rPr>
              <a:t>)</a:t>
            </a:r>
            <a:r>
              <a:rPr lang="en-US" altLang="ja-JP" sz="1600" b="1" baseline="30000" dirty="0">
                <a:solidFill>
                  <a:srgbClr val="0000FF"/>
                </a:solidFill>
              </a:rPr>
              <a:t> </a:t>
            </a:r>
            <a:r>
              <a:rPr lang="en-US" altLang="ja-JP" sz="1600" b="1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40,44,48</a:t>
            </a:r>
            <a:r>
              <a:rPr lang="en-US" altLang="ja-JP" sz="1600" b="1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en-US" altLang="ja-JP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K</a:t>
            </a:r>
            <a:endParaRPr lang="en-US" altLang="ja-JP" sz="16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just"/>
            <a:r>
              <a:rPr lang="en-US" altLang="ja-JP" sz="1600" b="1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27</a:t>
            </a:r>
            <a:r>
              <a:rPr lang="en-US" altLang="ja-JP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Al</a:t>
            </a:r>
            <a:r>
              <a:rPr lang="en-US" altLang="ja-JP" sz="1600" b="1" dirty="0" smtClean="0">
                <a:solidFill>
                  <a:srgbClr val="0000FF"/>
                </a:solidFill>
              </a:rPr>
              <a:t>(</a:t>
            </a:r>
            <a:r>
              <a:rPr lang="en-US" altLang="ja-JP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e,e’K</a:t>
            </a:r>
            <a:r>
              <a:rPr lang="en-US" altLang="ja-JP" sz="1600" b="1" baseline="30000" dirty="0">
                <a:solidFill>
                  <a:srgbClr val="0000FF"/>
                </a:solidFill>
                <a:latin typeface="Comic Sans MS"/>
                <a:cs typeface="Comic Sans MS"/>
              </a:rPr>
              <a:t>+</a:t>
            </a:r>
            <a:r>
              <a:rPr lang="en-US" altLang="ja-JP" sz="1600" b="1" dirty="0">
                <a:solidFill>
                  <a:srgbClr val="0000FF"/>
                </a:solidFill>
              </a:rPr>
              <a:t>)</a:t>
            </a:r>
            <a:r>
              <a:rPr lang="en-US" altLang="ja-JP" sz="1600" b="1" baseline="30000" dirty="0">
                <a:solidFill>
                  <a:srgbClr val="0000FF"/>
                </a:solidFill>
              </a:rPr>
              <a:t> </a:t>
            </a:r>
            <a:r>
              <a:rPr lang="en-US" altLang="ja-JP" sz="1600" b="1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27</a:t>
            </a:r>
            <a:r>
              <a:rPr lang="en-US" altLang="ja-JP" sz="1600" b="1" baseline="-25000" dirty="0" smtClean="0">
                <a:solidFill>
                  <a:srgbClr val="0000FF"/>
                </a:solidFill>
                <a:latin typeface="Symbol" pitchFamily="18" charset="2"/>
              </a:rPr>
              <a:t>L</a:t>
            </a:r>
            <a:r>
              <a:rPr lang="en-US" altLang="ja-JP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Mg</a:t>
            </a:r>
            <a:r>
              <a:rPr lang="en-US" altLang="ja-JP" sz="1600" b="1" dirty="0">
                <a:solidFill>
                  <a:srgbClr val="0000FF"/>
                </a:solidFill>
              </a:rPr>
              <a:t> </a:t>
            </a:r>
            <a:r>
              <a:rPr lang="en-US" altLang="ja-JP" sz="1600" b="1" dirty="0" smtClean="0">
                <a:solidFill>
                  <a:srgbClr val="0000FF"/>
                </a:solidFill>
              </a:rPr>
              <a:t>	</a:t>
            </a:r>
            <a:endParaRPr lang="en-US" altLang="ja-JP" sz="1600" b="1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just"/>
            <a:r>
              <a:rPr lang="en-US" altLang="ja-JP" sz="1600" b="1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48</a:t>
            </a:r>
            <a:r>
              <a:rPr lang="en-US" altLang="ja-JP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Ti(e,e’K</a:t>
            </a:r>
            <a:r>
              <a:rPr lang="en-US" altLang="ja-JP" sz="1600" b="1" baseline="30000" dirty="0">
                <a:solidFill>
                  <a:srgbClr val="0000FF"/>
                </a:solidFill>
                <a:latin typeface="Comic Sans MS"/>
                <a:cs typeface="Comic Sans MS"/>
              </a:rPr>
              <a:t>+</a:t>
            </a:r>
            <a:r>
              <a:rPr lang="en-US" altLang="ja-JP" sz="1600" b="1" dirty="0">
                <a:solidFill>
                  <a:srgbClr val="0000FF"/>
                </a:solidFill>
                <a:latin typeface="Comic Sans MS"/>
                <a:cs typeface="Comic Sans MS"/>
              </a:rPr>
              <a:t>)</a:t>
            </a:r>
            <a:r>
              <a:rPr lang="en-US" altLang="ja-JP" sz="1600" b="1" baseline="30000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altLang="ja-JP" sz="1600" b="1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48</a:t>
            </a:r>
            <a:r>
              <a:rPr lang="en-US" altLang="ja-JP" sz="1600" b="1" baseline="-25000" dirty="0" smtClean="0">
                <a:solidFill>
                  <a:srgbClr val="0000FF"/>
                </a:solidFill>
                <a:latin typeface="Symbol" pitchFamily="18" charset="2"/>
              </a:rPr>
              <a:t>L</a:t>
            </a:r>
            <a:r>
              <a:rPr lang="en-US" altLang="ja-JP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Sc </a:t>
            </a:r>
            <a:r>
              <a:rPr lang="en-US" altLang="ja-JP" sz="2000" dirty="0" smtClean="0">
                <a:solidFill>
                  <a:srgbClr val="0000FF"/>
                </a:solidFill>
              </a:rPr>
              <a:t>	 </a:t>
            </a:r>
          </a:p>
          <a:p>
            <a:pPr algn="just"/>
            <a:r>
              <a:rPr lang="en-US" altLang="ja-JP" sz="2000" dirty="0" smtClean="0">
                <a:solidFill>
                  <a:srgbClr val="0000FF"/>
                </a:solidFill>
              </a:rPr>
              <a:t>                      </a:t>
            </a:r>
            <a:endParaRPr lang="en-US" altLang="ja-JP" sz="1600" dirty="0" smtClean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840715" y="3554849"/>
            <a:ext cx="4150885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en-US" altLang="ja-JP" sz="1400" b="1" dirty="0" smtClean="0">
                <a:solidFill>
                  <a:srgbClr val="000090"/>
                </a:solidFill>
                <a:effectLst>
                  <a:innerShdw blurRad="63500" dist="50800" dir="7800000">
                    <a:srgbClr val="000000">
                      <a:alpha val="50000"/>
                    </a:srgbClr>
                  </a:innerShdw>
                </a:effectLst>
                <a:latin typeface="Symbol" charset="2"/>
                <a:cs typeface="Symbol" charset="2"/>
              </a:rPr>
              <a:t> L</a:t>
            </a:r>
            <a:r>
              <a:rPr lang="en-US" altLang="ja-JP" sz="1400" b="1" dirty="0" smtClean="0">
                <a:solidFill>
                  <a:srgbClr val="000090"/>
                </a:solidFill>
                <a:effectLst>
                  <a:innerShdw blurRad="63500" dist="50800" dir="7800000">
                    <a:srgbClr val="000000">
                      <a:alpha val="50000"/>
                    </a:srgbClr>
                  </a:innerShdw>
                </a:effectLst>
                <a:latin typeface="Comic Sans MS"/>
                <a:cs typeface="Comic Sans MS"/>
              </a:rPr>
              <a:t>N</a:t>
            </a:r>
            <a:r>
              <a:rPr lang="en-US" altLang="ja-JP" sz="1400" b="1" dirty="0" smtClean="0">
                <a:solidFill>
                  <a:srgbClr val="FF0000"/>
                </a:solidFill>
              </a:rPr>
              <a:t>, </a:t>
            </a:r>
            <a:r>
              <a:rPr lang="en-US" altLang="ja-JP" sz="1400" b="1" dirty="0" smtClean="0">
                <a:solidFill>
                  <a:srgbClr val="FF0000"/>
                </a:solidFill>
                <a:latin typeface="Symbol" pitchFamily="18" charset="2"/>
              </a:rPr>
              <a:t>L</a:t>
            </a:r>
            <a:r>
              <a:rPr lang="en-US" altLang="ja-JP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’s</a:t>
            </a:r>
            <a:r>
              <a:rPr lang="en-US" altLang="ja-JP" sz="1400" b="1" dirty="0" smtClean="0">
                <a:solidFill>
                  <a:srgbClr val="FF0000"/>
                </a:solidFill>
              </a:rPr>
              <a:t>  </a:t>
            </a:r>
            <a:r>
              <a:rPr lang="en-US" altLang="ja-JP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S.E., </a:t>
            </a:r>
            <a:r>
              <a:rPr lang="en-US" altLang="ja-JP" sz="14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iso</a:t>
            </a:r>
            <a:r>
              <a:rPr lang="en-US" altLang="ja-JP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-spin, </a:t>
            </a:r>
            <a:r>
              <a:rPr lang="en-US" altLang="ja-JP" sz="1400" b="1" dirty="0" smtClean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A dependence of B</a:t>
            </a:r>
            <a:r>
              <a:rPr lang="en-US" altLang="ja-JP" sz="1400" b="1" baseline="-25000" dirty="0" smtClean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L</a:t>
            </a:r>
          </a:p>
          <a:p>
            <a:pPr algn="just">
              <a:buFontTx/>
              <a:buChar char="-"/>
            </a:pPr>
            <a:r>
              <a:rPr lang="en-US" altLang="ja-JP" sz="1400" b="1" dirty="0" smtClean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Mean field approximation</a:t>
            </a:r>
          </a:p>
          <a:p>
            <a:pPr algn="just">
              <a:buFontTx/>
              <a:buChar char="-"/>
            </a:pPr>
            <a:r>
              <a:rPr lang="en-US" altLang="ja-JP" sz="1400" b="1" dirty="0" smtClean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Single  particle nature of </a:t>
            </a:r>
            <a:r>
              <a:rPr lang="en-US" altLang="ja-JP" sz="1400" b="1" dirty="0" smtClean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L</a:t>
            </a:r>
          </a:p>
          <a:p>
            <a:pPr algn="just">
              <a:buFontTx/>
              <a:buChar char="-"/>
            </a:pPr>
            <a:r>
              <a:rPr lang="en-US" altLang="ja-JP" sz="1400" b="1" dirty="0" smtClean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 </a:t>
            </a:r>
            <a:r>
              <a:rPr lang="en-US" altLang="ja-JP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Tri-axial deformation</a:t>
            </a:r>
          </a:p>
          <a:p>
            <a:pPr algn="just">
              <a:buFontTx/>
              <a:buChar char="-"/>
            </a:pPr>
            <a:r>
              <a:rPr lang="en-US" altLang="ja-JP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,Level inversion due to </a:t>
            </a:r>
            <a:r>
              <a:rPr lang="en-US" altLang="ja-JP" sz="14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altLang="ja-JP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altLang="ja-JP" dirty="0" smtClean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en-US" altLang="ja-JP" baseline="-25000" dirty="0" smtClean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 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4469146" y="1167824"/>
            <a:ext cx="4903454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Reliable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data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from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b="1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1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H(e,e’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K</a:t>
            </a:r>
            <a:r>
              <a:rPr lang="it-IT" sz="1600" b="1" baseline="30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+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)</a:t>
            </a:r>
            <a:r>
              <a:rPr lang="it-IT" sz="1600" b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it-IT" sz="16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,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S</a:t>
            </a:r>
            <a:r>
              <a:rPr lang="it-IT" sz="1600" b="1" baseline="-25000" dirty="0" smtClean="0">
                <a:solidFill>
                  <a:srgbClr val="FF0000"/>
                </a:solidFill>
                <a:latin typeface="Comic Sans MS"/>
                <a:cs typeface="Comic Sans MS"/>
              </a:rPr>
              <a:t>0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at low Q</a:t>
            </a:r>
            <a:r>
              <a:rPr lang="it-IT" sz="1600" b="1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2</a:t>
            </a:r>
          </a:p>
          <a:p>
            <a:pPr algn="just">
              <a:buFontTx/>
              <a:buChar char="-"/>
            </a:pP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Dynamis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,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f.f.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,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…</a:t>
            </a:r>
            <a:endParaRPr lang="it-IT" sz="16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4793214" y="5486400"/>
            <a:ext cx="4350786" cy="15388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it-IT" sz="16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L</a:t>
            </a:r>
            <a:r>
              <a:rPr lang="it-IT" sz="16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N, A </a:t>
            </a:r>
            <a:r>
              <a:rPr lang="it-IT" sz="1600" b="1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dependence</a:t>
            </a:r>
            <a:r>
              <a:rPr lang="it-IT" sz="16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of</a:t>
            </a:r>
            <a:r>
              <a:rPr lang="it-IT" sz="16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 B</a:t>
            </a:r>
            <a:r>
              <a:rPr lang="it-IT" sz="1600" b="1" baseline="-250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L</a:t>
            </a:r>
            <a:r>
              <a:rPr lang="it-IT" sz="16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</a:p>
          <a:p>
            <a:pPr algn="just">
              <a:buFontTx/>
              <a:buChar char="-"/>
            </a:pPr>
            <a:r>
              <a:rPr lang="it-IT" sz="16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Mean</a:t>
            </a:r>
            <a:r>
              <a:rPr lang="it-IT" sz="16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field</a:t>
            </a:r>
            <a:r>
              <a:rPr lang="it-IT" sz="16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approximation</a:t>
            </a:r>
            <a:endParaRPr lang="it-IT" sz="1600" b="1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algn="just">
              <a:buFontTx/>
              <a:buChar char="-"/>
            </a:pPr>
            <a:r>
              <a:rPr lang="it-IT" sz="16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 Single </a:t>
            </a:r>
            <a:r>
              <a:rPr lang="it-IT" sz="1600" b="1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particle</a:t>
            </a:r>
            <a:r>
              <a:rPr lang="it-IT" sz="16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 nature </a:t>
            </a:r>
            <a:r>
              <a:rPr lang="it-IT" sz="1600" b="1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of</a:t>
            </a:r>
            <a:r>
              <a:rPr lang="it-IT" sz="16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L</a:t>
            </a:r>
            <a:endParaRPr lang="it-IT" sz="1600" b="1" dirty="0" smtClean="0">
              <a:solidFill>
                <a:srgbClr val="000090"/>
              </a:solidFill>
              <a:latin typeface="Symbol" charset="2"/>
              <a:cs typeface="Symbol" charset="2"/>
            </a:endParaRPr>
          </a:p>
          <a:p>
            <a:pPr algn="just">
              <a:buFontTx/>
              <a:buChar char="-"/>
            </a:pP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The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role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of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three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body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forces</a:t>
            </a:r>
            <a:endParaRPr lang="it-IT" sz="1600" b="1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just">
              <a:buFontTx/>
              <a:buChar char="-"/>
            </a:pP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Neuron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stars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structure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and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dynamics</a:t>
            </a:r>
            <a:endParaRPr lang="it-IT" sz="1600" b="1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just"/>
            <a:endParaRPr lang="it-IT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799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767335" y="260647"/>
            <a:ext cx="7493583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b="1" i="1" dirty="0" smtClean="0">
                <a:latin typeface="Comic Sans MS"/>
                <a:cs typeface="Comic Sans MS"/>
              </a:rPr>
              <a:t>C5. </a:t>
            </a:r>
            <a:r>
              <a:rPr lang="en-US" altLang="ja-JP" b="1" i="1" dirty="0" err="1" smtClean="0">
                <a:latin typeface="Comic Sans MS"/>
                <a:cs typeface="Comic Sans MS"/>
              </a:rPr>
              <a:t>Infrastracture</a:t>
            </a:r>
            <a:r>
              <a:rPr lang="en-US" altLang="ja-JP" b="1" i="1" dirty="0" smtClean="0">
                <a:latin typeface="Comic Sans MS"/>
                <a:cs typeface="Comic Sans MS"/>
              </a:rPr>
              <a:t> like power, cooling </a:t>
            </a:r>
            <a:r>
              <a:rPr lang="en-US" altLang="ja-JP" dirty="0" smtClean="0">
                <a:latin typeface="Comic Sans MS"/>
                <a:cs typeface="Comic Sans MS"/>
              </a:rPr>
              <a:t>.</a:t>
            </a:r>
          </a:p>
          <a:p>
            <a:endParaRPr lang="en-US" altLang="ja-JP" dirty="0">
              <a:latin typeface="Comic Sans MS"/>
              <a:cs typeface="Comic Sans MS"/>
            </a:endParaRPr>
          </a:p>
          <a:p>
            <a:r>
              <a:rPr lang="en-US" altLang="ja-JP" dirty="0" smtClean="0">
                <a:latin typeface="Comic Sans MS"/>
                <a:cs typeface="Comic Sans MS"/>
              </a:rPr>
              <a:t>A5</a:t>
            </a:r>
            <a:r>
              <a:rPr kumimoji="1" lang="en-US" altLang="ja-JP" dirty="0" smtClean="0">
                <a:latin typeface="Comic Sans MS"/>
                <a:cs typeface="Comic Sans MS"/>
              </a:rPr>
              <a:t>. As PTAC comments, we should ask JLab to plan preparation of infrastructure. </a:t>
            </a:r>
          </a:p>
          <a:p>
            <a:r>
              <a:rPr kumimoji="1" lang="en-US" altLang="ja-JP" dirty="0" smtClean="0">
                <a:latin typeface="Comic Sans MS"/>
                <a:cs typeface="Comic Sans MS"/>
              </a:rPr>
              <a:t>They will be shared with other projects.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58030" y="1821091"/>
            <a:ext cx="7718792" cy="138499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b="1" i="1" dirty="0" smtClean="0">
                <a:latin typeface="Comic Sans MS"/>
                <a:cs typeface="Comic Sans MS"/>
              </a:rPr>
              <a:t>C6. Commissioning time</a:t>
            </a:r>
            <a:endParaRPr lang="en-US" altLang="ja-JP" dirty="0" smtClean="0">
              <a:latin typeface="Comic Sans MS"/>
              <a:cs typeface="Comic Sans MS"/>
            </a:endParaRPr>
          </a:p>
          <a:p>
            <a:endParaRPr lang="en-US" altLang="ja-JP" dirty="0" smtClean="0">
              <a:latin typeface="Comic Sans MS"/>
              <a:cs typeface="Comic Sans MS"/>
            </a:endParaRPr>
          </a:p>
          <a:p>
            <a:r>
              <a:rPr lang="en-US" altLang="ja-JP" dirty="0" smtClean="0">
                <a:latin typeface="Comic Sans MS"/>
                <a:cs typeface="Comic Sans MS"/>
              </a:rPr>
              <a:t>A6</a:t>
            </a:r>
            <a:r>
              <a:rPr kumimoji="1" lang="en-US" altLang="ja-JP" dirty="0" smtClean="0">
                <a:latin typeface="Comic Sans MS"/>
                <a:cs typeface="Comic Sans MS"/>
              </a:rPr>
              <a:t>. Though we have experienced the operation of HKS, HES and ENGE in Hall-C, </a:t>
            </a:r>
          </a:p>
          <a:p>
            <a:r>
              <a:rPr kumimoji="1" lang="en-US" altLang="ja-JP" dirty="0" smtClean="0">
                <a:latin typeface="Comic Sans MS"/>
                <a:cs typeface="Comic Sans MS"/>
              </a:rPr>
              <a:t>Combination with Septa are new. We need </a:t>
            </a:r>
            <a:r>
              <a:rPr kumimoji="1" lang="en-US" altLang="ja-JP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one month of commissioning </a:t>
            </a:r>
            <a:r>
              <a:rPr kumimoji="1" lang="en-US" altLang="ja-JP" dirty="0" smtClean="0">
                <a:latin typeface="Comic Sans MS"/>
                <a:cs typeface="Comic Sans MS"/>
              </a:rPr>
              <a:t>time</a:t>
            </a:r>
            <a:r>
              <a:rPr kumimoji="1" lang="en-US" altLang="ja-JP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kumimoji="1" lang="en-US" altLang="ja-JP" dirty="0" smtClean="0">
                <a:latin typeface="Comic Sans MS"/>
                <a:cs typeface="Comic Sans MS"/>
              </a:rPr>
              <a:t>for setup</a:t>
            </a:r>
          </a:p>
          <a:p>
            <a:r>
              <a:rPr lang="en-US" altLang="ja-JP" dirty="0" smtClean="0">
                <a:latin typeface="Comic Sans MS"/>
                <a:cs typeface="Comic Sans MS"/>
              </a:rPr>
              <a:t>of spectrometers in addition to physics and calibration </a:t>
            </a:r>
            <a:r>
              <a:rPr lang="en-US" altLang="ja-JP" dirty="0" err="1" smtClean="0">
                <a:latin typeface="Comic Sans MS"/>
                <a:cs typeface="Comic Sans MS"/>
              </a:rPr>
              <a:t>beamtime</a:t>
            </a:r>
            <a:r>
              <a:rPr lang="en-US" altLang="ja-JP" dirty="0" smtClean="0">
                <a:latin typeface="Comic Sans MS"/>
                <a:cs typeface="Comic Sans MS"/>
              </a:rPr>
              <a:t>. </a:t>
            </a:r>
          </a:p>
          <a:p>
            <a:r>
              <a:rPr lang="en-US" altLang="ja-JP" dirty="0" smtClean="0">
                <a:latin typeface="Comic Sans MS"/>
                <a:cs typeface="Comic Sans MS"/>
              </a:rPr>
              <a:t>The commissioning does not require high-quality or high-intensity beam.</a:t>
            </a:r>
            <a:r>
              <a:rPr kumimoji="1" lang="en-US" altLang="ja-JP" dirty="0" smtClean="0">
                <a:latin typeface="Comic Sans MS"/>
                <a:cs typeface="Comic Sans MS"/>
              </a:rPr>
              <a:t> 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8833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574646" y="309540"/>
            <a:ext cx="8545758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b="1" i="1" dirty="0" smtClean="0">
                <a:latin typeface="Comic Sans MS"/>
                <a:cs typeface="Comic Sans MS"/>
              </a:rPr>
              <a:t>C7. Energy loss and straggling for 100mg/cm</a:t>
            </a:r>
            <a:r>
              <a:rPr lang="en-US" altLang="ja-JP" b="1" i="1" baseline="30000" dirty="0" smtClean="0">
                <a:latin typeface="Comic Sans MS"/>
                <a:cs typeface="Comic Sans MS"/>
              </a:rPr>
              <a:t>2</a:t>
            </a:r>
            <a:r>
              <a:rPr lang="en-US" altLang="ja-JP" b="1" i="1" dirty="0" smtClean="0">
                <a:latin typeface="Comic Sans MS"/>
                <a:cs typeface="Comic Sans MS"/>
              </a:rPr>
              <a:t> thick </a:t>
            </a:r>
            <a:r>
              <a:rPr lang="en-US" altLang="ja-JP" b="1" i="1" baseline="30000" dirty="0" smtClean="0">
                <a:latin typeface="Comic Sans MS"/>
                <a:cs typeface="Comic Sans MS"/>
              </a:rPr>
              <a:t>208</a:t>
            </a:r>
            <a:r>
              <a:rPr lang="en-US" altLang="ja-JP" b="1" i="1" dirty="0" smtClean="0">
                <a:latin typeface="Comic Sans MS"/>
                <a:cs typeface="Comic Sans MS"/>
              </a:rPr>
              <a:t>Pb and </a:t>
            </a:r>
            <a:r>
              <a:rPr lang="en-US" altLang="ja-JP" b="1" i="1" baseline="30000" dirty="0" smtClean="0">
                <a:latin typeface="Comic Sans MS"/>
                <a:cs typeface="Comic Sans MS"/>
              </a:rPr>
              <a:t>12</a:t>
            </a:r>
            <a:r>
              <a:rPr lang="en-US" altLang="ja-JP" b="1" i="1" dirty="0" smtClean="0">
                <a:latin typeface="Comic Sans MS"/>
                <a:cs typeface="Comic Sans MS"/>
              </a:rPr>
              <a:t>C</a:t>
            </a:r>
            <a:r>
              <a:rPr lang="en-US" altLang="ja-JP" dirty="0" smtClean="0">
                <a:latin typeface="Comic Sans MS"/>
                <a:cs typeface="Comic Sans MS"/>
              </a:rPr>
              <a:t>.</a:t>
            </a:r>
          </a:p>
          <a:p>
            <a:endParaRPr lang="en-US" altLang="ja-JP" dirty="0">
              <a:latin typeface="Comic Sans MS"/>
              <a:cs typeface="Comic Sans MS"/>
            </a:endParaRPr>
          </a:p>
          <a:p>
            <a:r>
              <a:rPr lang="en-US" altLang="ja-JP" dirty="0" smtClean="0">
                <a:latin typeface="Comic Sans MS"/>
                <a:cs typeface="Comic Sans MS"/>
              </a:rPr>
              <a:t>A7</a:t>
            </a:r>
            <a:r>
              <a:rPr kumimoji="1" lang="en-US" altLang="ja-JP" dirty="0" smtClean="0">
                <a:latin typeface="Comic Sans MS"/>
                <a:cs typeface="Comic Sans MS"/>
              </a:rPr>
              <a:t>.  From view point of energy deposit 1.6%X</a:t>
            </a:r>
            <a:r>
              <a:rPr kumimoji="1" lang="en-US" altLang="ja-JP" baseline="-25000" dirty="0" smtClean="0">
                <a:latin typeface="Comic Sans MS"/>
                <a:cs typeface="Comic Sans MS"/>
              </a:rPr>
              <a:t>0</a:t>
            </a:r>
            <a:r>
              <a:rPr kumimoji="1" lang="en-US" altLang="ja-JP" dirty="0" smtClean="0">
                <a:latin typeface="Comic Sans MS"/>
                <a:cs typeface="Comic Sans MS"/>
              </a:rPr>
              <a:t> thick of </a:t>
            </a:r>
            <a:r>
              <a:rPr kumimoji="1" lang="en-US" altLang="ja-JP" baseline="30000" dirty="0" smtClean="0">
                <a:latin typeface="Comic Sans MS"/>
                <a:cs typeface="Comic Sans MS"/>
              </a:rPr>
              <a:t>208</a:t>
            </a:r>
            <a:r>
              <a:rPr kumimoji="1" lang="en-US" altLang="ja-JP" dirty="0" smtClean="0">
                <a:latin typeface="Comic Sans MS"/>
                <a:cs typeface="Comic Sans MS"/>
              </a:rPr>
              <a:t>Pb is much larger than 0.2%X</a:t>
            </a:r>
            <a:r>
              <a:rPr lang="en-US" altLang="ja-JP" baseline="-25000" dirty="0" smtClean="0">
                <a:latin typeface="Comic Sans MS"/>
                <a:cs typeface="Comic Sans MS"/>
              </a:rPr>
              <a:t>0</a:t>
            </a:r>
            <a:r>
              <a:rPr kumimoji="1" lang="en-US" altLang="ja-JP" dirty="0" smtClean="0">
                <a:latin typeface="Comic Sans MS"/>
                <a:cs typeface="Comic Sans MS"/>
              </a:rPr>
              <a:t> </a:t>
            </a:r>
            <a:r>
              <a:rPr kumimoji="1" lang="en-US" altLang="ja-JP" baseline="30000" dirty="0" smtClean="0">
                <a:latin typeface="Comic Sans MS"/>
                <a:cs typeface="Comic Sans MS"/>
              </a:rPr>
              <a:t>12</a:t>
            </a:r>
            <a:r>
              <a:rPr kumimoji="1" lang="en-US" altLang="ja-JP" dirty="0" smtClean="0">
                <a:latin typeface="Comic Sans MS"/>
                <a:cs typeface="Comic Sans MS"/>
              </a:rPr>
              <a:t>C.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152400" y="1437753"/>
            <a:ext cx="4366443" cy="3155038"/>
            <a:chOff x="755576" y="1772816"/>
            <a:chExt cx="4366443" cy="315503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1772816"/>
              <a:ext cx="4366443" cy="3155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正方形/長方形 2"/>
            <p:cNvSpPr/>
            <p:nvPr/>
          </p:nvSpPr>
          <p:spPr>
            <a:xfrm>
              <a:off x="4571999" y="2636912"/>
              <a:ext cx="550019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" name="テキスト ボックス 4"/>
          <p:cNvSpPr txBox="1"/>
          <p:nvPr/>
        </p:nvSpPr>
        <p:spPr>
          <a:xfrm>
            <a:off x="4727332" y="2023219"/>
            <a:ext cx="4111848" cy="116955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GEANT simulation shows average energy loss </a:t>
            </a:r>
          </a:p>
          <a:p>
            <a:r>
              <a:rPr lang="en-US" altLang="ja-JP" dirty="0" smtClean="0">
                <a:latin typeface="Comic Sans MS"/>
                <a:cs typeface="Comic Sans MS"/>
              </a:rPr>
              <a:t>for 2.4 </a:t>
            </a:r>
            <a:r>
              <a:rPr lang="en-US" altLang="ja-JP" dirty="0" err="1" smtClean="0">
                <a:latin typeface="Comic Sans MS"/>
                <a:cs typeface="Comic Sans MS"/>
              </a:rPr>
              <a:t>GeV</a:t>
            </a:r>
            <a:r>
              <a:rPr lang="en-US" altLang="ja-JP" dirty="0" smtClean="0">
                <a:latin typeface="Comic Sans MS"/>
                <a:cs typeface="Comic Sans MS"/>
              </a:rPr>
              <a:t> electron is about 30MeV.</a:t>
            </a:r>
          </a:p>
          <a:p>
            <a:r>
              <a:rPr kumimoji="1" lang="en-US" altLang="ja-JP" dirty="0" smtClean="0">
                <a:latin typeface="Comic Sans MS"/>
                <a:cs typeface="Comic Sans MS"/>
              </a:rPr>
              <a:t>It is roughly consistent with </a:t>
            </a:r>
          </a:p>
          <a:p>
            <a:r>
              <a:rPr lang="en-US" altLang="ja-JP" dirty="0" smtClean="0">
                <a:latin typeface="Comic Sans MS"/>
                <a:cs typeface="Comic Sans MS"/>
              </a:rPr>
              <a:t>          </a:t>
            </a:r>
            <a:r>
              <a:rPr kumimoji="1" lang="en-US" altLang="ja-JP" dirty="0" smtClean="0">
                <a:latin typeface="Comic Sans MS"/>
                <a:cs typeface="Comic Sans MS"/>
              </a:rPr>
              <a:t>2.4 </a:t>
            </a:r>
            <a:r>
              <a:rPr kumimoji="1" lang="en-US" altLang="ja-JP" dirty="0" err="1" smtClean="0">
                <a:latin typeface="Comic Sans MS"/>
                <a:cs typeface="Comic Sans MS"/>
              </a:rPr>
              <a:t>GeV</a:t>
            </a:r>
            <a:r>
              <a:rPr kumimoji="1" lang="en-US" altLang="ja-JP" dirty="0" smtClean="0">
                <a:latin typeface="Comic Sans MS"/>
                <a:cs typeface="Comic Sans MS"/>
              </a:rPr>
              <a:t> </a:t>
            </a:r>
            <a:r>
              <a:rPr kumimoji="1" lang="en-US" altLang="ja-JP" dirty="0" err="1" smtClean="0">
                <a:latin typeface="Comic Sans MS"/>
                <a:cs typeface="Comic Sans MS"/>
              </a:rPr>
              <a:t>x</a:t>
            </a:r>
            <a:r>
              <a:rPr kumimoji="1" lang="en-US" altLang="ja-JP" dirty="0" smtClean="0">
                <a:latin typeface="Comic Sans MS"/>
                <a:cs typeface="Comic Sans MS"/>
              </a:rPr>
              <a:t> (1-exp(-0.016)).</a:t>
            </a:r>
          </a:p>
          <a:p>
            <a:r>
              <a:rPr lang="en-US" altLang="ja-JP" dirty="0" smtClean="0">
                <a:latin typeface="Comic Sans MS"/>
                <a:cs typeface="Comic Sans MS"/>
              </a:rPr>
              <a:t>But most probable energy loss is ~ 50 </a:t>
            </a:r>
            <a:r>
              <a:rPr lang="en-US" altLang="ja-JP" dirty="0" err="1" smtClean="0">
                <a:latin typeface="Comic Sans MS"/>
                <a:cs typeface="Comic Sans MS"/>
              </a:rPr>
              <a:t>keV</a:t>
            </a:r>
            <a:r>
              <a:rPr lang="en-US" altLang="ja-JP" dirty="0" smtClean="0">
                <a:latin typeface="Comic Sans MS"/>
                <a:cs typeface="Comic Sans MS"/>
              </a:rPr>
              <a:t>.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467544" y="4781671"/>
            <a:ext cx="8280921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ja-JP" dirty="0" smtClean="0">
                <a:latin typeface="Comic Sans MS"/>
                <a:cs typeface="Comic Sans MS"/>
              </a:rPr>
              <a:t>Radiation tail cannot be used in the high-precision spectroscopy and it should be treated as background in the missing mass spectrum or beam loss (about 10% of electrons). </a:t>
            </a:r>
          </a:p>
          <a:p>
            <a:r>
              <a:rPr lang="en-US" altLang="ja-JP" dirty="0" smtClean="0">
                <a:latin typeface="Comic Sans MS"/>
                <a:cs typeface="Comic Sans MS"/>
              </a:rPr>
              <a:t>The energy straggling effect for missing mass resolution was estimated with only sharp peak with small energy losses. This sharp peak width is governed by ionization .</a:t>
            </a:r>
          </a:p>
          <a:p>
            <a:r>
              <a:rPr lang="en-US" altLang="ja-JP" dirty="0" err="1" smtClean="0">
                <a:latin typeface="Comic Sans MS"/>
                <a:cs typeface="Comic Sans MS"/>
              </a:rPr>
              <a:t>dE</a:t>
            </a:r>
            <a:r>
              <a:rPr lang="en-US" altLang="ja-JP" dirty="0" smtClean="0">
                <a:latin typeface="Comic Sans MS"/>
                <a:cs typeface="Comic Sans MS"/>
              </a:rPr>
              <a:t>/dx (per unit g/cm</a:t>
            </a:r>
            <a:r>
              <a:rPr lang="en-US" altLang="ja-JP" baseline="30000" dirty="0" smtClean="0">
                <a:latin typeface="Comic Sans MS"/>
                <a:cs typeface="Comic Sans MS"/>
              </a:rPr>
              <a:t>2</a:t>
            </a:r>
            <a:r>
              <a:rPr lang="en-US" altLang="ja-JP" dirty="0" smtClean="0">
                <a:latin typeface="Comic Sans MS"/>
                <a:cs typeface="Comic Sans MS"/>
              </a:rPr>
              <a:t>) is in </a:t>
            </a:r>
            <a:r>
              <a:rPr lang="en-US" altLang="ja-JP" dirty="0" err="1" smtClean="0">
                <a:latin typeface="Comic Sans MS"/>
                <a:cs typeface="Comic Sans MS"/>
              </a:rPr>
              <a:t>propotional</a:t>
            </a:r>
            <a:r>
              <a:rPr lang="en-US" altLang="ja-JP" dirty="0" smtClean="0">
                <a:latin typeface="Comic Sans MS"/>
                <a:cs typeface="Comic Sans MS"/>
              </a:rPr>
              <a:t> to Z/A while A/Z(Z+1) for X</a:t>
            </a:r>
            <a:r>
              <a:rPr lang="en-US" altLang="ja-JP" baseline="-25000" dirty="0" smtClean="0">
                <a:latin typeface="Comic Sans MS"/>
                <a:cs typeface="Comic Sans MS"/>
              </a:rPr>
              <a:t>0</a:t>
            </a:r>
            <a:r>
              <a:rPr lang="en-US" altLang="ja-JP" dirty="0" smtClean="0">
                <a:latin typeface="Comic Sans MS"/>
                <a:cs typeface="Comic Sans MS"/>
              </a:rPr>
              <a:t>.</a:t>
            </a:r>
          </a:p>
          <a:p>
            <a:r>
              <a:rPr lang="en-US" altLang="ja-JP" dirty="0" smtClean="0">
                <a:latin typeface="Comic Sans MS"/>
                <a:cs typeface="Comic Sans MS"/>
              </a:rPr>
              <a:t>Z/A for </a:t>
            </a:r>
            <a:r>
              <a:rPr lang="en-US" altLang="ja-JP" baseline="30000" dirty="0" smtClean="0">
                <a:latin typeface="Comic Sans MS"/>
                <a:cs typeface="Comic Sans MS"/>
              </a:rPr>
              <a:t>208</a:t>
            </a:r>
            <a:r>
              <a:rPr lang="en-US" altLang="ja-JP" dirty="0" smtClean="0">
                <a:latin typeface="Comic Sans MS"/>
                <a:cs typeface="Comic Sans MS"/>
              </a:rPr>
              <a:t>Pb is only 0.395 while it for </a:t>
            </a:r>
            <a:r>
              <a:rPr lang="en-US" altLang="ja-JP" baseline="30000" dirty="0" smtClean="0">
                <a:latin typeface="Comic Sans MS"/>
                <a:cs typeface="Comic Sans MS"/>
              </a:rPr>
              <a:t>12</a:t>
            </a:r>
            <a:r>
              <a:rPr lang="en-US" altLang="ja-JP" dirty="0" smtClean="0">
                <a:latin typeface="Comic Sans MS"/>
                <a:cs typeface="Comic Sans MS"/>
              </a:rPr>
              <a:t>C is 0.5</a:t>
            </a:r>
            <a:r>
              <a:rPr lang="en-US" altLang="ja-JP" dirty="0" smtClean="0"/>
              <a:t>.</a:t>
            </a:r>
            <a:endParaRPr lang="ja-JP" alt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4382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-36512" y="44624"/>
            <a:ext cx="918051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b="1" i="1" dirty="0" smtClean="0">
                <a:latin typeface="Comic Sans MS"/>
                <a:cs typeface="Comic Sans MS"/>
              </a:rPr>
              <a:t>C8. Design of </a:t>
            </a:r>
            <a:r>
              <a:rPr lang="en-US" altLang="ja-JP" b="1" i="1" dirty="0" err="1" smtClean="0">
                <a:latin typeface="Comic Sans MS"/>
                <a:cs typeface="Comic Sans MS"/>
              </a:rPr>
              <a:t>Pb</a:t>
            </a:r>
            <a:r>
              <a:rPr lang="en-US" altLang="ja-JP" b="1" i="1" dirty="0" smtClean="0">
                <a:latin typeface="Comic Sans MS"/>
                <a:cs typeface="Comic Sans MS"/>
              </a:rPr>
              <a:t> target is challenge.</a:t>
            </a:r>
          </a:p>
        </p:txBody>
      </p:sp>
      <p:sp>
        <p:nvSpPr>
          <p:cNvPr id="3" name="Rectangle 2"/>
          <p:cNvSpPr/>
          <p:nvPr/>
        </p:nvSpPr>
        <p:spPr>
          <a:xfrm>
            <a:off x="17854" y="457200"/>
            <a:ext cx="9126146" cy="2585323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ja-JP" b="1" dirty="0">
                <a:solidFill>
                  <a:srgbClr val="FF0000"/>
                </a:solidFill>
                <a:latin typeface="Comic Sans MS"/>
                <a:cs typeface="Comic Sans MS"/>
              </a:rPr>
              <a:t>A8</a:t>
            </a:r>
            <a:r>
              <a:rPr lang="en-US" altLang="ja-JP" b="1" dirty="0">
                <a:solidFill>
                  <a:srgbClr val="FF0000"/>
                </a:solidFill>
              </a:rPr>
              <a:t>. </a:t>
            </a:r>
            <a:r>
              <a:rPr lang="en-US" altLang="ja-JP" b="1" dirty="0">
                <a:solidFill>
                  <a:srgbClr val="FFFF00"/>
                </a:solidFill>
                <a:latin typeface="Comic Sans MS"/>
                <a:cs typeface="Comic Sans MS"/>
              </a:rPr>
              <a:t>The </a:t>
            </a:r>
            <a:r>
              <a:rPr lang="en-US" altLang="ja-JP" b="1" dirty="0" err="1">
                <a:solidFill>
                  <a:schemeClr val="bg1"/>
                </a:solidFill>
                <a:latin typeface="Comic Sans MS"/>
                <a:cs typeface="Comic Sans MS"/>
              </a:rPr>
              <a:t>Nikhef</a:t>
            </a:r>
            <a:r>
              <a:rPr lang="en-US" altLang="ja-JP" b="1" dirty="0">
                <a:solidFill>
                  <a:srgbClr val="FFFF00"/>
                </a:solidFill>
                <a:latin typeface="Comic Sans MS"/>
                <a:cs typeface="Comic Sans MS"/>
              </a:rPr>
              <a:t> target, </a:t>
            </a:r>
            <a:r>
              <a:rPr lang="en-US" altLang="ja-JP" b="1" dirty="0" smtClean="0">
                <a:solidFill>
                  <a:schemeClr val="bg1"/>
                </a:solidFill>
                <a:latin typeface="Comic Sans MS"/>
                <a:cs typeface="Comic Sans MS"/>
              </a:rPr>
              <a:t>water-cooled</a:t>
            </a:r>
            <a:r>
              <a:rPr lang="en-US" altLang="ja-JP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altLang="ja-JP" b="1" dirty="0">
                <a:solidFill>
                  <a:srgbClr val="FFFF00"/>
                </a:solidFill>
                <a:latin typeface="Comic Sans MS"/>
                <a:cs typeface="Comic Sans MS"/>
              </a:rPr>
              <a:t>worked </a:t>
            </a:r>
            <a:r>
              <a:rPr lang="en-US" altLang="ja-JP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successfully </a:t>
            </a:r>
            <a:r>
              <a:rPr lang="en-US" altLang="ja-JP" b="1" dirty="0">
                <a:solidFill>
                  <a:srgbClr val="FFFF00"/>
                </a:solidFill>
                <a:latin typeface="Comic Sans MS"/>
                <a:cs typeface="Comic Sans MS"/>
              </a:rPr>
              <a:t>with 100 mg/cm2  </a:t>
            </a:r>
            <a:r>
              <a:rPr lang="en-US" altLang="ja-JP" b="1" dirty="0" err="1">
                <a:solidFill>
                  <a:srgbClr val="FFFF00"/>
                </a:solidFill>
                <a:latin typeface="Comic Sans MS"/>
                <a:cs typeface="Comic Sans MS"/>
              </a:rPr>
              <a:t>Pb</a:t>
            </a:r>
            <a:r>
              <a:rPr lang="en-US" altLang="ja-JP" b="1" dirty="0">
                <a:solidFill>
                  <a:srgbClr val="FFFF00"/>
                </a:solidFill>
                <a:latin typeface="Comic Sans MS"/>
                <a:cs typeface="Comic Sans MS"/>
              </a:rPr>
              <a:t> target and </a:t>
            </a:r>
            <a:r>
              <a:rPr lang="en-US" altLang="ja-JP" b="1" dirty="0">
                <a:solidFill>
                  <a:schemeClr val="bg1"/>
                </a:solidFill>
                <a:latin typeface="Comic Sans MS"/>
                <a:cs typeface="Comic Sans MS"/>
              </a:rPr>
              <a:t>10 </a:t>
            </a:r>
            <a:r>
              <a:rPr lang="en-US" altLang="ja-JP" b="1" dirty="0" err="1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altLang="ja-JP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A</a:t>
            </a:r>
            <a:r>
              <a:rPr lang="en-US" altLang="ja-JP" b="1" dirty="0" smtClean="0">
                <a:solidFill>
                  <a:schemeClr val="bg1"/>
                </a:solidFill>
                <a:latin typeface="Comic Sans MS"/>
                <a:cs typeface="Comic Sans MS"/>
              </a:rPr>
              <a:t>. </a:t>
            </a:r>
            <a:r>
              <a:rPr lang="en-US" altLang="ja-JP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We </a:t>
            </a:r>
            <a:r>
              <a:rPr lang="en-US" altLang="ja-JP" b="1" dirty="0">
                <a:solidFill>
                  <a:srgbClr val="FFFF00"/>
                </a:solidFill>
                <a:latin typeface="Comic Sans MS"/>
                <a:cs typeface="Comic Sans MS"/>
              </a:rPr>
              <a:t>used the same approximate formula they used at </a:t>
            </a:r>
            <a:r>
              <a:rPr lang="en-US" altLang="ja-JP" b="1" dirty="0" err="1">
                <a:solidFill>
                  <a:srgbClr val="FFFF00"/>
                </a:solidFill>
                <a:latin typeface="Comic Sans MS"/>
                <a:cs typeface="Comic Sans MS"/>
              </a:rPr>
              <a:t>Nikhef</a:t>
            </a:r>
            <a:r>
              <a:rPr lang="en-US" altLang="ja-JP" b="1" dirty="0">
                <a:solidFill>
                  <a:srgbClr val="FFFF00"/>
                </a:solidFill>
                <a:latin typeface="Comic Sans MS"/>
                <a:cs typeface="Comic Sans MS"/>
              </a:rPr>
              <a:t>. They measured a maximum temperature of </a:t>
            </a:r>
            <a:r>
              <a:rPr lang="en-US" altLang="ja-JP" b="1" dirty="0" smtClean="0">
                <a:solidFill>
                  <a:schemeClr val="bg1"/>
                </a:solidFill>
                <a:latin typeface="Comic Sans MS"/>
                <a:cs typeface="Comic Sans MS"/>
              </a:rPr>
              <a:t>~ </a:t>
            </a:r>
            <a:r>
              <a:rPr lang="en-US" altLang="ja-JP" b="1" dirty="0">
                <a:solidFill>
                  <a:schemeClr val="bg1"/>
                </a:solidFill>
                <a:latin typeface="Comic Sans MS"/>
                <a:cs typeface="Comic Sans MS"/>
              </a:rPr>
              <a:t>400 K</a:t>
            </a:r>
            <a:r>
              <a:rPr lang="en-US" altLang="ja-JP" b="1" dirty="0">
                <a:solidFill>
                  <a:srgbClr val="FFFF00"/>
                </a:solidFill>
                <a:latin typeface="Comic Sans MS"/>
                <a:cs typeface="Comic Sans MS"/>
              </a:rPr>
              <a:t>. The</a:t>
            </a:r>
            <a:r>
              <a:rPr lang="en-US" altLang="ja-JP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altLang="ja-JP" b="1" dirty="0" smtClean="0">
                <a:solidFill>
                  <a:schemeClr val="bg1"/>
                </a:solidFill>
                <a:latin typeface="Comic Sans MS"/>
                <a:cs typeface="Comic Sans MS"/>
              </a:rPr>
              <a:t>melting</a:t>
            </a:r>
            <a:r>
              <a:rPr lang="en-US" altLang="ja-JP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altLang="ja-JP" b="1" dirty="0">
                <a:solidFill>
                  <a:srgbClr val="FFFF00"/>
                </a:solidFill>
                <a:latin typeface="Comic Sans MS"/>
                <a:cs typeface="Comic Sans MS"/>
              </a:rPr>
              <a:t>temperature </a:t>
            </a:r>
            <a:r>
              <a:rPr lang="en-US" altLang="ja-JP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is</a:t>
            </a:r>
            <a:r>
              <a:rPr lang="en-US" altLang="ja-JP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601 </a:t>
            </a:r>
            <a:r>
              <a:rPr lang="en-US" altLang="ja-JP" b="1" dirty="0">
                <a:solidFill>
                  <a:schemeClr val="bg1"/>
                </a:solidFill>
                <a:latin typeface="Comic Sans MS"/>
                <a:cs typeface="Comic Sans MS"/>
              </a:rPr>
              <a:t>K. </a:t>
            </a:r>
            <a:r>
              <a:rPr lang="en-US" altLang="ja-JP" b="1" dirty="0">
                <a:solidFill>
                  <a:srgbClr val="FFFF00"/>
                </a:solidFill>
                <a:latin typeface="Comic Sans MS"/>
                <a:cs typeface="Comic Sans MS"/>
              </a:rPr>
              <a:t>So the </a:t>
            </a:r>
            <a:r>
              <a:rPr lang="en-US" altLang="ja-JP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calculation </a:t>
            </a:r>
            <a:r>
              <a:rPr lang="en-US" altLang="ja-JP" b="1" dirty="0">
                <a:solidFill>
                  <a:srgbClr val="FFFF00"/>
                </a:solidFill>
                <a:latin typeface="Comic Sans MS"/>
                <a:cs typeface="Comic Sans MS"/>
              </a:rPr>
              <a:t>showed to be reliable. </a:t>
            </a:r>
            <a:r>
              <a:rPr lang="en-US" altLang="ja-JP" b="1" dirty="0">
                <a:solidFill>
                  <a:srgbClr val="CCFFCC"/>
                </a:solidFill>
                <a:latin typeface="Comic Sans MS"/>
                <a:cs typeface="Comic Sans MS"/>
              </a:rPr>
              <a:t>We plan </a:t>
            </a:r>
            <a:r>
              <a:rPr lang="en-US" altLang="ja-JP" b="1" dirty="0">
                <a:solidFill>
                  <a:srgbClr val="FFFF00"/>
                </a:solidFill>
                <a:latin typeface="Comic Sans MS"/>
                <a:cs typeface="Comic Sans MS"/>
              </a:rPr>
              <a:t>to use </a:t>
            </a:r>
            <a:r>
              <a:rPr lang="en-US" altLang="ja-JP" b="1" dirty="0" err="1" smtClean="0">
                <a:solidFill>
                  <a:srgbClr val="CCFFCC"/>
                </a:solidFill>
                <a:latin typeface="Comic Sans MS"/>
                <a:cs typeface="Comic Sans MS"/>
              </a:rPr>
              <a:t>cryo</a:t>
            </a:r>
            <a:r>
              <a:rPr lang="en-US" altLang="ja-JP" b="1" dirty="0" smtClean="0">
                <a:solidFill>
                  <a:srgbClr val="CCFFCC"/>
                </a:solidFill>
                <a:latin typeface="Comic Sans MS"/>
                <a:cs typeface="Comic Sans MS"/>
              </a:rPr>
              <a:t>-cooling</a:t>
            </a:r>
            <a:r>
              <a:rPr lang="en-US" altLang="ja-JP" b="1" dirty="0">
                <a:solidFill>
                  <a:srgbClr val="FFFF00"/>
                </a:solidFill>
                <a:latin typeface="Comic Sans MS"/>
                <a:cs typeface="Comic Sans MS"/>
              </a:rPr>
              <a:t>. Using the same formula </a:t>
            </a:r>
            <a:r>
              <a:rPr lang="en-US" altLang="ja-JP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brought </a:t>
            </a:r>
            <a:r>
              <a:rPr lang="en-US" altLang="ja-JP" b="1" dirty="0">
                <a:solidFill>
                  <a:srgbClr val="FFFF00"/>
                </a:solidFill>
                <a:latin typeface="Comic Sans MS"/>
                <a:cs typeface="Comic Sans MS"/>
              </a:rPr>
              <a:t>us to a maximum current of ~ 35 </a:t>
            </a:r>
            <a:r>
              <a:rPr lang="en-US" altLang="ja-JP" b="1" dirty="0" err="1" smtClean="0">
                <a:solidFill>
                  <a:srgbClr val="FFFF00"/>
                </a:solidFill>
                <a:latin typeface="Symbol" charset="2"/>
                <a:cs typeface="Symbol" charset="2"/>
              </a:rPr>
              <a:t>m</a:t>
            </a:r>
            <a:r>
              <a:rPr lang="en-US" altLang="ja-JP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A</a:t>
            </a:r>
            <a:r>
              <a:rPr lang="en-US" altLang="ja-JP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altLang="ja-JP" b="1" dirty="0">
                <a:solidFill>
                  <a:srgbClr val="FFFF00"/>
                </a:solidFill>
                <a:latin typeface="Comic Sans MS"/>
                <a:cs typeface="Comic Sans MS"/>
              </a:rPr>
              <a:t>on 100 mg.cm2. </a:t>
            </a:r>
            <a:r>
              <a:rPr lang="en-US" altLang="ja-JP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Conservatively </a:t>
            </a:r>
            <a:r>
              <a:rPr lang="en-US" altLang="ja-JP" b="1" dirty="0">
                <a:solidFill>
                  <a:srgbClr val="FFFF00"/>
                </a:solidFill>
                <a:latin typeface="Comic Sans MS"/>
                <a:cs typeface="Comic Sans MS"/>
              </a:rPr>
              <a:t>we planned to use </a:t>
            </a:r>
            <a:r>
              <a:rPr lang="en-US" altLang="ja-JP" b="1" dirty="0">
                <a:solidFill>
                  <a:srgbClr val="CCFFCC"/>
                </a:solidFill>
                <a:latin typeface="Comic Sans MS"/>
                <a:cs typeface="Comic Sans MS"/>
              </a:rPr>
              <a:t>25 </a:t>
            </a:r>
            <a:r>
              <a:rPr lang="en-US" altLang="ja-JP" b="1" dirty="0" err="1" smtClean="0">
                <a:solidFill>
                  <a:srgbClr val="CCFFCC"/>
                </a:solidFill>
                <a:latin typeface="Symbol" charset="2"/>
                <a:cs typeface="Symbol" charset="2"/>
              </a:rPr>
              <a:t>m</a:t>
            </a:r>
            <a:r>
              <a:rPr lang="en-US" altLang="ja-JP" b="1" dirty="0" err="1" smtClean="0">
                <a:solidFill>
                  <a:srgbClr val="CCFFCC"/>
                </a:solidFill>
                <a:latin typeface="Comic Sans MS"/>
                <a:cs typeface="Comic Sans MS"/>
              </a:rPr>
              <a:t>A</a:t>
            </a:r>
            <a:r>
              <a:rPr lang="en-US" altLang="ja-JP" b="1" dirty="0">
                <a:solidFill>
                  <a:srgbClr val="FFFF00"/>
                </a:solidFill>
                <a:latin typeface="Comic Sans MS"/>
                <a:cs typeface="Comic Sans MS"/>
              </a:rPr>
              <a:t>.</a:t>
            </a:r>
          </a:p>
          <a:p>
            <a:pPr algn="just"/>
            <a:r>
              <a:rPr lang="en-US" altLang="ja-JP" b="1" dirty="0">
                <a:solidFill>
                  <a:srgbClr val="FFFF00"/>
                </a:solidFill>
                <a:latin typeface="Comic Sans MS"/>
                <a:cs typeface="Comic Sans MS"/>
              </a:rPr>
              <a:t>In any case </a:t>
            </a:r>
            <a:r>
              <a:rPr lang="en-US" altLang="ja-JP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tests </a:t>
            </a:r>
            <a:r>
              <a:rPr lang="en-US" altLang="ja-JP" b="1" dirty="0">
                <a:solidFill>
                  <a:srgbClr val="FFFF00"/>
                </a:solidFill>
                <a:latin typeface="Comic Sans MS"/>
                <a:cs typeface="Comic Sans MS"/>
              </a:rPr>
              <a:t>will </a:t>
            </a:r>
            <a:r>
              <a:rPr lang="en-US" altLang="ja-JP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be performed </a:t>
            </a:r>
            <a:r>
              <a:rPr lang="en-US" altLang="ja-JP" b="1" dirty="0">
                <a:solidFill>
                  <a:srgbClr val="FFFF00"/>
                </a:solidFill>
                <a:latin typeface="Comic Sans MS"/>
                <a:cs typeface="Comic Sans MS"/>
              </a:rPr>
              <a:t>before </a:t>
            </a:r>
            <a:r>
              <a:rPr lang="en-US" altLang="ja-JP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production </a:t>
            </a:r>
            <a:r>
              <a:rPr lang="en-US" altLang="ja-JP" b="1" dirty="0">
                <a:solidFill>
                  <a:srgbClr val="FFFF00"/>
                </a:solidFill>
                <a:latin typeface="Comic Sans MS"/>
                <a:cs typeface="Comic Sans MS"/>
              </a:rPr>
              <a:t>data taking to </a:t>
            </a:r>
            <a:r>
              <a:rPr lang="en-US" altLang="ja-JP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check </a:t>
            </a:r>
            <a:r>
              <a:rPr lang="en-US" altLang="ja-JP" b="1" dirty="0">
                <a:solidFill>
                  <a:srgbClr val="FFFF00"/>
                </a:solidFill>
                <a:latin typeface="Comic Sans MS"/>
                <a:cs typeface="Comic Sans MS"/>
              </a:rPr>
              <a:t>the limits. Moreover </a:t>
            </a:r>
            <a:r>
              <a:rPr lang="en-US" altLang="ja-JP" b="1" u="sng" dirty="0">
                <a:solidFill>
                  <a:srgbClr val="CCFFCC"/>
                </a:solidFill>
                <a:effectLst>
                  <a:outerShdw blurRad="50800" dist="38100" dir="32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we don’t depend on the 25 </a:t>
            </a:r>
            <a:r>
              <a:rPr lang="en-US" altLang="ja-JP" b="1" u="sng" dirty="0" err="1" smtClean="0">
                <a:solidFill>
                  <a:srgbClr val="CCFFCC"/>
                </a:solidFill>
                <a:effectLst>
                  <a:outerShdw blurRad="50800" dist="38100" dir="324000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m</a:t>
            </a:r>
            <a:r>
              <a:rPr lang="en-US" altLang="ja-JP" b="1" u="sng" dirty="0" err="1" smtClean="0">
                <a:solidFill>
                  <a:srgbClr val="CCFFCC"/>
                </a:solidFill>
                <a:effectLst>
                  <a:outerShdw blurRad="50800" dist="38100" dir="32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A</a:t>
            </a:r>
            <a:r>
              <a:rPr lang="en-US" altLang="ja-JP" b="1" dirty="0">
                <a:solidFill>
                  <a:srgbClr val="FFFF00"/>
                </a:solidFill>
                <a:latin typeface="Comic Sans MS"/>
                <a:cs typeface="Comic Sans MS"/>
              </a:rPr>
              <a:t>. The table</a:t>
            </a:r>
            <a:r>
              <a:rPr lang="en-US" altLang="ja-JP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shows </a:t>
            </a:r>
            <a:r>
              <a:rPr lang="en-US" altLang="ja-JP" b="1" dirty="0">
                <a:solidFill>
                  <a:srgbClr val="FFFF00"/>
                </a:solidFill>
                <a:latin typeface="Comic Sans MS"/>
                <a:cs typeface="Comic Sans MS"/>
              </a:rPr>
              <a:t>what</a:t>
            </a:r>
            <a:r>
              <a:rPr lang="en-US" altLang="ja-JP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we </a:t>
            </a:r>
            <a:r>
              <a:rPr lang="en-US" altLang="ja-JP" b="1" dirty="0">
                <a:solidFill>
                  <a:srgbClr val="FFFF00"/>
                </a:solidFill>
                <a:latin typeface="Comic Sans MS"/>
                <a:cs typeface="Comic Sans MS"/>
              </a:rPr>
              <a:t>can get with decreasing beam current with a 100 mg/cm2 target</a:t>
            </a:r>
            <a:endParaRPr lang="ja-JP" altLang="en-US" b="1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0" y="3733800"/>
            <a:ext cx="9144000" cy="2031325"/>
          </a:xfrm>
          <a:prstGeom prst="rect">
            <a:avLst/>
          </a:prstGeom>
          <a:solidFill>
            <a:srgbClr val="B4F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The formula</a:t>
            </a:r>
          </a:p>
          <a:p>
            <a:pPr algn="ctr"/>
            <a:endParaRPr lang="it-IT" sz="2400" b="1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algn="ctr"/>
            <a:endParaRPr lang="it-IT" sz="2400" b="1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endParaRPr lang="it-IT" b="1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r>
              <a:rPr lang="it-IT" b="1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Where</a:t>
            </a:r>
            <a:r>
              <a:rPr lang="it-IT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 &lt;i&gt; </a:t>
            </a:r>
            <a:r>
              <a:rPr lang="it-IT" b="1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is</a:t>
            </a:r>
            <a:r>
              <a:rPr lang="it-IT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 the </a:t>
            </a:r>
            <a:r>
              <a:rPr lang="it-IT" b="1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beam</a:t>
            </a:r>
            <a:r>
              <a:rPr lang="it-IT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current</a:t>
            </a:r>
            <a:r>
              <a:rPr lang="it-IT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, </a:t>
            </a:r>
            <a:r>
              <a:rPr lang="it-IT" b="1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K~</a:t>
            </a:r>
            <a:r>
              <a:rPr lang="it-IT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 35.3W.K</a:t>
            </a:r>
            <a:r>
              <a:rPr lang="it-IT" b="1" baseline="30000" dirty="0" smtClean="0">
                <a:solidFill>
                  <a:srgbClr val="000090"/>
                </a:solidFill>
                <a:latin typeface="Comic Sans MS"/>
                <a:cs typeface="Comic Sans MS"/>
              </a:rPr>
              <a:t>-1</a:t>
            </a:r>
            <a:r>
              <a:rPr lang="it-IT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m</a:t>
            </a:r>
            <a:r>
              <a:rPr lang="it-IT" b="1" baseline="30000" dirty="0" smtClean="0">
                <a:solidFill>
                  <a:srgbClr val="000090"/>
                </a:solidFill>
                <a:latin typeface="Comic Sans MS"/>
                <a:cs typeface="Comic Sans MS"/>
              </a:rPr>
              <a:t>-1</a:t>
            </a:r>
            <a:r>
              <a:rPr lang="it-IT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, </a:t>
            </a:r>
            <a:r>
              <a:rPr lang="it-IT" b="1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r</a:t>
            </a:r>
            <a:r>
              <a:rPr lang="it-IT" b="1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 </a:t>
            </a:r>
            <a:r>
              <a:rPr lang="it-IT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~ 11.235 g.cm-3. </a:t>
            </a:r>
            <a:r>
              <a:rPr lang="it-IT" b="1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T-meltin</a:t>
            </a:r>
            <a:r>
              <a:rPr lang="it-IT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is</a:t>
            </a:r>
            <a:r>
              <a:rPr lang="it-IT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 601 </a:t>
            </a:r>
            <a:r>
              <a:rPr lang="it-IT" b="1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K</a:t>
            </a:r>
            <a:r>
              <a:rPr lang="it-IT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for</a:t>
            </a:r>
            <a:r>
              <a:rPr lang="it-IT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Pb</a:t>
            </a:r>
            <a:endParaRPr lang="it-IT" b="1" dirty="0">
              <a:solidFill>
                <a:srgbClr val="000090"/>
              </a:solidFill>
              <a:latin typeface="Symbol" charset="2"/>
              <a:cs typeface="Symbol" charset="2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450" y="4191000"/>
            <a:ext cx="6769100" cy="6604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450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a 4"/>
          <p:cNvGraphicFramePr>
            <a:graphicFrameLocks noGrp="1"/>
          </p:cNvGraphicFramePr>
          <p:nvPr/>
        </p:nvGraphicFramePr>
        <p:xfrm>
          <a:off x="1524000" y="0"/>
          <a:ext cx="6096000" cy="6476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      &lt;I&gt; (</a:t>
                      </a:r>
                      <a:r>
                        <a:rPr lang="it-IT" dirty="0" err="1" smtClean="0"/>
                        <a:t>mA</a:t>
                      </a:r>
                      <a:r>
                        <a:rPr lang="it-IT" dirty="0" smtClean="0"/>
                        <a:t>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Target </a:t>
                      </a:r>
                      <a:r>
                        <a:rPr lang="it-IT" dirty="0" err="1" smtClean="0"/>
                        <a:t>thickness</a:t>
                      </a:r>
                      <a:r>
                        <a:rPr lang="it-IT" baseline="0" dirty="0" smtClean="0"/>
                        <a:t> (mg/cm2)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Peak</a:t>
                      </a:r>
                      <a:r>
                        <a:rPr lang="it-IT" dirty="0" smtClean="0"/>
                        <a:t> </a:t>
                      </a:r>
                      <a:r>
                        <a:rPr lang="it-IT" dirty="0" err="1" smtClean="0"/>
                        <a:t>significance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Peak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3.48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s-shell</a:t>
                      </a:r>
                      <a:r>
                        <a:rPr lang="it-IT" baseline="0" dirty="0" smtClean="0"/>
                        <a:t> 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4.13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err="1" smtClean="0"/>
                        <a:t>s-shell</a:t>
                      </a:r>
                      <a:r>
                        <a:rPr lang="it-IT" baseline="0" dirty="0" smtClean="0"/>
                        <a:t> </a:t>
                      </a:r>
                      <a:endParaRPr lang="it-IT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4.48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s-shell</a:t>
                      </a:r>
                      <a:r>
                        <a:rPr lang="it-IT" baseline="0" dirty="0" smtClean="0"/>
                        <a:t> 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7.54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p-shell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9.21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p-shell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11.52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err="1" smtClean="0"/>
                        <a:t>p-shell</a:t>
                      </a:r>
                      <a:endParaRPr lang="it-IT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4.13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s-shell</a:t>
                      </a:r>
                      <a:r>
                        <a:rPr lang="it-IT" baseline="0" dirty="0" smtClean="0"/>
                        <a:t> 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4.63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err="1" smtClean="0"/>
                        <a:t>s-shell</a:t>
                      </a:r>
                      <a:r>
                        <a:rPr lang="it-IT" baseline="0" dirty="0" smtClean="0"/>
                        <a:t> </a:t>
                      </a:r>
                      <a:endParaRPr lang="it-IT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4.84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err="1" smtClean="0"/>
                        <a:t>s-shell</a:t>
                      </a:r>
                      <a:r>
                        <a:rPr lang="it-IT" baseline="0" dirty="0" smtClean="0"/>
                        <a:t> </a:t>
                      </a:r>
                      <a:endParaRPr lang="it-IT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4.3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s-shell</a:t>
                      </a:r>
                      <a:r>
                        <a:rPr lang="it-IT" baseline="0" dirty="0" smtClean="0"/>
                        <a:t> 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4.7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s-shell</a:t>
                      </a:r>
                      <a:r>
                        <a:rPr lang="it-IT" baseline="0" dirty="0" smtClean="0"/>
                        <a:t> 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4.9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err="1" smtClean="0"/>
                        <a:t>s-shell</a:t>
                      </a:r>
                      <a:r>
                        <a:rPr lang="it-IT" baseline="0" dirty="0" smtClean="0"/>
                        <a:t> </a:t>
                      </a:r>
                      <a:endParaRPr lang="it-IT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10.5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p-shell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12.8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err="1" smtClean="0"/>
                        <a:t>p-shell</a:t>
                      </a:r>
                      <a:endParaRPr lang="it-IT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14.0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p-shell</a:t>
                      </a:r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Ovale 2"/>
          <p:cNvSpPr/>
          <p:nvPr/>
        </p:nvSpPr>
        <p:spPr bwMode="auto">
          <a:xfrm>
            <a:off x="2133600" y="990600"/>
            <a:ext cx="381000" cy="228600"/>
          </a:xfrm>
          <a:prstGeom prst="ellipse">
            <a:avLst/>
          </a:prstGeom>
          <a:solidFill>
            <a:srgbClr val="FF0000">
              <a:alpha val="0"/>
            </a:srgbClr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4" name="Ovale 3"/>
          <p:cNvSpPr/>
          <p:nvPr/>
        </p:nvSpPr>
        <p:spPr bwMode="auto">
          <a:xfrm>
            <a:off x="3581400" y="914400"/>
            <a:ext cx="533400" cy="304800"/>
          </a:xfrm>
          <a:prstGeom prst="ellipse">
            <a:avLst/>
          </a:prstGeom>
          <a:solidFill>
            <a:srgbClr val="FF0000">
              <a:alpha val="0"/>
            </a:srgbClr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6" name="Ovale 5"/>
          <p:cNvSpPr/>
          <p:nvPr/>
        </p:nvSpPr>
        <p:spPr bwMode="auto">
          <a:xfrm>
            <a:off x="5105400" y="990600"/>
            <a:ext cx="533400" cy="304800"/>
          </a:xfrm>
          <a:prstGeom prst="ellipse">
            <a:avLst/>
          </a:prstGeom>
          <a:solidFill>
            <a:srgbClr val="FF0000">
              <a:alpha val="0"/>
            </a:srgbClr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7" name="Ovale 6"/>
          <p:cNvSpPr/>
          <p:nvPr/>
        </p:nvSpPr>
        <p:spPr bwMode="auto">
          <a:xfrm>
            <a:off x="2133600" y="3200400"/>
            <a:ext cx="381000" cy="228600"/>
          </a:xfrm>
          <a:prstGeom prst="ellipse">
            <a:avLst/>
          </a:prstGeom>
          <a:solidFill>
            <a:srgbClr val="FF0000">
              <a:alpha val="0"/>
            </a:srgbClr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8" name="Ovale 7"/>
          <p:cNvSpPr/>
          <p:nvPr/>
        </p:nvSpPr>
        <p:spPr bwMode="auto">
          <a:xfrm>
            <a:off x="3581400" y="3124200"/>
            <a:ext cx="533400" cy="304800"/>
          </a:xfrm>
          <a:prstGeom prst="ellipse">
            <a:avLst/>
          </a:prstGeom>
          <a:solidFill>
            <a:srgbClr val="FF0000">
              <a:alpha val="0"/>
            </a:srgbClr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9" name="Ovale 8"/>
          <p:cNvSpPr/>
          <p:nvPr/>
        </p:nvSpPr>
        <p:spPr bwMode="auto">
          <a:xfrm>
            <a:off x="5105400" y="3200400"/>
            <a:ext cx="533400" cy="304800"/>
          </a:xfrm>
          <a:prstGeom prst="ellipse">
            <a:avLst/>
          </a:prstGeom>
          <a:solidFill>
            <a:srgbClr val="FF0000">
              <a:alpha val="0"/>
            </a:srgbClr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10" name="Ovale 9"/>
          <p:cNvSpPr/>
          <p:nvPr/>
        </p:nvSpPr>
        <p:spPr bwMode="auto">
          <a:xfrm>
            <a:off x="2133600" y="4343400"/>
            <a:ext cx="381000" cy="228600"/>
          </a:xfrm>
          <a:prstGeom prst="ellipse">
            <a:avLst/>
          </a:prstGeom>
          <a:solidFill>
            <a:srgbClr val="FF0000">
              <a:alpha val="0"/>
            </a:srgbClr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11" name="Ovale 10"/>
          <p:cNvSpPr/>
          <p:nvPr/>
        </p:nvSpPr>
        <p:spPr bwMode="auto">
          <a:xfrm>
            <a:off x="3581400" y="4267200"/>
            <a:ext cx="533400" cy="304800"/>
          </a:xfrm>
          <a:prstGeom prst="ellipse">
            <a:avLst/>
          </a:prstGeom>
          <a:solidFill>
            <a:srgbClr val="FF0000">
              <a:alpha val="0"/>
            </a:srgbClr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12" name="Ovale 11"/>
          <p:cNvSpPr/>
          <p:nvPr/>
        </p:nvSpPr>
        <p:spPr bwMode="auto">
          <a:xfrm>
            <a:off x="5105400" y="4343400"/>
            <a:ext cx="533400" cy="304800"/>
          </a:xfrm>
          <a:prstGeom prst="ellipse">
            <a:avLst/>
          </a:prstGeom>
          <a:solidFill>
            <a:srgbClr val="FF0000">
              <a:alpha val="0"/>
            </a:srgbClr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743019" y="1556792"/>
            <a:ext cx="735974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b="1" i="1" dirty="0" smtClean="0">
                <a:latin typeface="Comic Sans MS"/>
                <a:cs typeface="Comic Sans MS"/>
              </a:rPr>
              <a:t>C9. Switching of </a:t>
            </a:r>
            <a:r>
              <a:rPr lang="en-US" altLang="ja-JP" b="1" i="1" dirty="0" err="1" smtClean="0">
                <a:latin typeface="Comic Sans MS"/>
                <a:cs typeface="Comic Sans MS"/>
              </a:rPr>
              <a:t>cryo</a:t>
            </a:r>
            <a:r>
              <a:rPr lang="en-US" altLang="ja-JP" b="1" i="1" dirty="0" smtClean="0">
                <a:latin typeface="Comic Sans MS"/>
                <a:cs typeface="Comic Sans MS"/>
              </a:rPr>
              <a:t>-targets should be done in coordination with the target Gr.</a:t>
            </a:r>
            <a:endParaRPr lang="en-US" altLang="ja-JP" dirty="0">
              <a:latin typeface="Comic Sans MS"/>
              <a:cs typeface="Comic Sans MS"/>
            </a:endParaRPr>
          </a:p>
          <a:p>
            <a:r>
              <a:rPr lang="en-US" altLang="ja-JP" dirty="0" smtClean="0">
                <a:latin typeface="Comic Sans MS"/>
                <a:cs typeface="Comic Sans MS"/>
              </a:rPr>
              <a:t>A9</a:t>
            </a:r>
            <a:r>
              <a:rPr kumimoji="1" lang="en-US" altLang="ja-JP" dirty="0" smtClean="0">
                <a:latin typeface="Comic Sans MS"/>
                <a:cs typeface="Comic Sans MS"/>
              </a:rPr>
              <a:t>. We will do so.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758191" y="2492896"/>
            <a:ext cx="506189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b="1" i="1" dirty="0" smtClean="0">
                <a:latin typeface="Comic Sans MS"/>
                <a:cs typeface="Comic Sans MS"/>
              </a:rPr>
              <a:t>C10. Yield estimation for decay pion from MAMI data.</a:t>
            </a:r>
            <a:endParaRPr lang="en-US" altLang="ja-JP" dirty="0">
              <a:latin typeface="Comic Sans MS"/>
              <a:cs typeface="Comic Sans MS"/>
            </a:endParaRPr>
          </a:p>
          <a:p>
            <a:r>
              <a:rPr lang="en-US" altLang="ja-JP" dirty="0" smtClean="0">
                <a:latin typeface="Comic Sans MS"/>
                <a:cs typeface="Comic Sans MS"/>
              </a:rPr>
              <a:t>A10</a:t>
            </a:r>
            <a:r>
              <a:rPr kumimoji="1" lang="en-US" altLang="ja-JP" dirty="0" smtClean="0">
                <a:latin typeface="Comic Sans MS"/>
                <a:cs typeface="Comic Sans MS"/>
              </a:rPr>
              <a:t>.  MAMI’s results are still very preliminary.</a:t>
            </a:r>
            <a:endParaRPr kumimoji="1" lang="ja-JP" altLang="en-US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01576"/>
            <a:ext cx="3168352" cy="2094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975634" y="5877272"/>
            <a:ext cx="223273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Nagao’s estimation</a:t>
            </a:r>
          </a:p>
          <a:p>
            <a:r>
              <a:rPr lang="en-US" altLang="ja-JP" baseline="30000" dirty="0" smtClean="0">
                <a:latin typeface="Comic Sans MS"/>
                <a:cs typeface="Comic Sans MS"/>
              </a:rPr>
              <a:t>9</a:t>
            </a:r>
            <a:r>
              <a:rPr lang="en-US" altLang="ja-JP" dirty="0" smtClean="0">
                <a:latin typeface="Comic Sans MS"/>
                <a:cs typeface="Comic Sans MS"/>
              </a:rPr>
              <a:t>Be  28mg/cm</a:t>
            </a:r>
            <a:r>
              <a:rPr lang="en-US" altLang="ja-JP" baseline="30000" dirty="0" smtClean="0">
                <a:latin typeface="Comic Sans MS"/>
                <a:cs typeface="Comic Sans MS"/>
              </a:rPr>
              <a:t>2</a:t>
            </a:r>
            <a:r>
              <a:rPr lang="en-US" altLang="ja-JP" dirty="0" smtClean="0">
                <a:latin typeface="Comic Sans MS"/>
                <a:cs typeface="Comic Sans MS"/>
              </a:rPr>
              <a:t>, 100mA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grpSp>
        <p:nvGrpSpPr>
          <p:cNvPr id="2" name="グループ化 8"/>
          <p:cNvGrpSpPr/>
          <p:nvPr/>
        </p:nvGrpSpPr>
        <p:grpSpPr>
          <a:xfrm>
            <a:off x="4108071" y="4975077"/>
            <a:ext cx="2555776" cy="1804389"/>
            <a:chOff x="4108071" y="4975077"/>
            <a:chExt cx="2555776" cy="1804389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8071" y="4975077"/>
              <a:ext cx="2555776" cy="1804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2891" y="5159767"/>
              <a:ext cx="1428645" cy="231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テキスト ボックス 18"/>
            <p:cNvSpPr txBox="1"/>
            <p:nvPr/>
          </p:nvSpPr>
          <p:spPr>
            <a:xfrm>
              <a:off x="4666264" y="5391690"/>
              <a:ext cx="891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80 days</a:t>
              </a:r>
              <a:endParaRPr kumimoji="1" lang="ja-JP" altLang="en-US" dirty="0"/>
            </a:p>
          </p:txBody>
        </p:sp>
      </p:grpSp>
      <p:grpSp>
        <p:nvGrpSpPr>
          <p:cNvPr id="6" name="グループ化 9"/>
          <p:cNvGrpSpPr/>
          <p:nvPr/>
        </p:nvGrpSpPr>
        <p:grpSpPr>
          <a:xfrm>
            <a:off x="6790233" y="5038326"/>
            <a:ext cx="2318271" cy="1677892"/>
            <a:chOff x="6790233" y="5038326"/>
            <a:chExt cx="2318271" cy="1677892"/>
          </a:xfrm>
        </p:grpSpPr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0233" y="5038326"/>
              <a:ext cx="2318271" cy="1677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テキスト ボックス 22"/>
            <p:cNvSpPr txBox="1"/>
            <p:nvPr/>
          </p:nvSpPr>
          <p:spPr>
            <a:xfrm>
              <a:off x="7308304" y="5410185"/>
              <a:ext cx="891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80 days</a:t>
              </a:r>
              <a:endParaRPr kumimoji="1" lang="ja-JP" altLang="en-US" dirty="0"/>
            </a:p>
          </p:txBody>
        </p:sp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8762" y="5157192"/>
              <a:ext cx="1409662" cy="202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グループ化 12"/>
          <p:cNvGrpSpPr/>
          <p:nvPr/>
        </p:nvGrpSpPr>
        <p:grpSpPr>
          <a:xfrm>
            <a:off x="4219586" y="3274854"/>
            <a:ext cx="2332743" cy="1690100"/>
            <a:chOff x="4219586" y="3274854"/>
            <a:chExt cx="2332743" cy="1690100"/>
          </a:xfrm>
        </p:grpSpPr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9586" y="3274854"/>
              <a:ext cx="2332743" cy="169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1417" y="3306413"/>
              <a:ext cx="1470429" cy="227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テキスト ボックス 27"/>
            <p:cNvSpPr txBox="1"/>
            <p:nvPr/>
          </p:nvSpPr>
          <p:spPr>
            <a:xfrm>
              <a:off x="4691417" y="3528811"/>
              <a:ext cx="891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20 days</a:t>
              </a:r>
              <a:endParaRPr kumimoji="1" lang="ja-JP" altLang="en-US" dirty="0"/>
            </a:p>
          </p:txBody>
        </p:sp>
      </p:grpSp>
      <p:grpSp>
        <p:nvGrpSpPr>
          <p:cNvPr id="8" name="グループ化 11"/>
          <p:cNvGrpSpPr/>
          <p:nvPr/>
        </p:nvGrpSpPr>
        <p:grpSpPr>
          <a:xfrm>
            <a:off x="6623720" y="3300992"/>
            <a:ext cx="2520280" cy="1858775"/>
            <a:chOff x="6623720" y="3300992"/>
            <a:chExt cx="2520280" cy="1858775"/>
          </a:xfrm>
        </p:grpSpPr>
        <p:grpSp>
          <p:nvGrpSpPr>
            <p:cNvPr id="9" name="グループ化 7"/>
            <p:cNvGrpSpPr/>
            <p:nvPr/>
          </p:nvGrpSpPr>
          <p:grpSpPr>
            <a:xfrm>
              <a:off x="6623720" y="3300992"/>
              <a:ext cx="2520280" cy="1858775"/>
              <a:chOff x="6623720" y="3300992"/>
              <a:chExt cx="2520280" cy="1858775"/>
            </a:xfrm>
          </p:grpSpPr>
          <p:pic>
            <p:nvPicPr>
              <p:cNvPr id="2053" name="Picture 5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23720" y="3300992"/>
                <a:ext cx="2520280" cy="1858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テキスト ボックス 10"/>
              <p:cNvSpPr txBox="1"/>
              <p:nvPr/>
            </p:nvSpPr>
            <p:spPr>
              <a:xfrm>
                <a:off x="7468106" y="3520123"/>
                <a:ext cx="8915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80 days</a:t>
                </a:r>
                <a:endParaRPr kumimoji="1" lang="ja-JP" altLang="en-US" dirty="0"/>
              </a:p>
            </p:txBody>
          </p:sp>
        </p:grpSp>
        <p:pic>
          <p:nvPicPr>
            <p:cNvPr id="29" name="Picture 1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9105" y="3374010"/>
              <a:ext cx="1470429" cy="227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5952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41567" y="228600"/>
            <a:ext cx="8566651" cy="267765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b="1" i="1" dirty="0" smtClean="0">
                <a:latin typeface="Comic Sans MS"/>
                <a:cs typeface="Comic Sans MS"/>
              </a:rPr>
              <a:t>C11. Trigger rate.</a:t>
            </a:r>
            <a:endParaRPr lang="en-US" altLang="ja-JP" dirty="0" smtClean="0">
              <a:latin typeface="Comic Sans MS"/>
              <a:cs typeface="Comic Sans MS"/>
            </a:endParaRPr>
          </a:p>
          <a:p>
            <a:r>
              <a:rPr lang="en-US" altLang="ja-JP" dirty="0" smtClean="0">
                <a:latin typeface="Comic Sans MS"/>
                <a:cs typeface="Comic Sans MS"/>
              </a:rPr>
              <a:t>A11</a:t>
            </a:r>
            <a:r>
              <a:rPr kumimoji="1" lang="en-US" altLang="ja-JP" dirty="0" smtClean="0">
                <a:latin typeface="Comic Sans MS"/>
                <a:cs typeface="Comic Sans MS"/>
              </a:rPr>
              <a:t>. Trigger rate for E05-115 (heaviest target </a:t>
            </a:r>
            <a:r>
              <a:rPr kumimoji="1" lang="en-US" altLang="ja-JP" baseline="30000" dirty="0" smtClean="0">
                <a:latin typeface="Comic Sans MS"/>
                <a:cs typeface="Comic Sans MS"/>
              </a:rPr>
              <a:t>52</a:t>
            </a:r>
            <a:r>
              <a:rPr kumimoji="1" lang="en-US" altLang="ja-JP" dirty="0" smtClean="0">
                <a:latin typeface="Comic Sans MS"/>
                <a:cs typeface="Comic Sans MS"/>
              </a:rPr>
              <a:t>Cr 100mg/cm</a:t>
            </a:r>
            <a:r>
              <a:rPr kumimoji="1" lang="en-US" altLang="ja-JP" baseline="30000" dirty="0" smtClean="0">
                <a:latin typeface="Comic Sans MS"/>
                <a:cs typeface="Comic Sans MS"/>
              </a:rPr>
              <a:t>2</a:t>
            </a:r>
            <a:r>
              <a:rPr kumimoji="1" lang="en-US" altLang="ja-JP" dirty="0" smtClean="0">
                <a:latin typeface="Comic Sans MS"/>
                <a:cs typeface="Comic Sans MS"/>
              </a:rPr>
              <a:t>) was controlled to be</a:t>
            </a:r>
          </a:p>
          <a:p>
            <a:r>
              <a:rPr lang="en-US" altLang="ja-JP" dirty="0">
                <a:latin typeface="Comic Sans MS"/>
                <a:cs typeface="Comic Sans MS"/>
              </a:rPr>
              <a:t> </a:t>
            </a:r>
            <a:r>
              <a:rPr lang="en-US" altLang="ja-JP" dirty="0" smtClean="0">
                <a:latin typeface="Comic Sans MS"/>
                <a:cs typeface="Comic Sans MS"/>
              </a:rPr>
              <a:t>        </a:t>
            </a:r>
            <a:r>
              <a:rPr kumimoji="1" lang="en-US" altLang="ja-JP" dirty="0" smtClean="0">
                <a:latin typeface="Comic Sans MS"/>
                <a:cs typeface="Comic Sans MS"/>
              </a:rPr>
              <a:t>less than 2kHz to have reasonable computer </a:t>
            </a:r>
            <a:r>
              <a:rPr kumimoji="1" lang="en-US" altLang="ja-JP" dirty="0" err="1" smtClean="0">
                <a:latin typeface="Comic Sans MS"/>
                <a:cs typeface="Comic Sans MS"/>
              </a:rPr>
              <a:t>livetime</a:t>
            </a:r>
            <a:r>
              <a:rPr kumimoji="1" lang="en-US" altLang="ja-JP" dirty="0" smtClean="0">
                <a:latin typeface="Comic Sans MS"/>
                <a:cs typeface="Comic Sans MS"/>
              </a:rPr>
              <a:t>.</a:t>
            </a:r>
          </a:p>
          <a:p>
            <a:r>
              <a:rPr lang="en-US" altLang="ja-JP" dirty="0">
                <a:latin typeface="Comic Sans MS"/>
                <a:cs typeface="Comic Sans MS"/>
              </a:rPr>
              <a:t> </a:t>
            </a:r>
            <a:r>
              <a:rPr lang="en-US" altLang="ja-JP" dirty="0" smtClean="0">
                <a:latin typeface="Comic Sans MS"/>
                <a:cs typeface="Comic Sans MS"/>
              </a:rPr>
              <a:t>        </a:t>
            </a:r>
            <a:r>
              <a:rPr lang="en-US" altLang="ja-JP" dirty="0" err="1" smtClean="0">
                <a:latin typeface="Comic Sans MS"/>
                <a:cs typeface="Comic Sans MS"/>
              </a:rPr>
              <a:t>Kaon</a:t>
            </a:r>
            <a:r>
              <a:rPr lang="en-US" altLang="ja-JP" dirty="0" smtClean="0">
                <a:latin typeface="Comic Sans MS"/>
                <a:cs typeface="Comic Sans MS"/>
              </a:rPr>
              <a:t> PID system of HKS has 6.5 x 10</a:t>
            </a:r>
            <a:r>
              <a:rPr lang="en-US" altLang="ja-JP" baseline="30000" dirty="0" smtClean="0">
                <a:latin typeface="Comic Sans MS"/>
                <a:cs typeface="Comic Sans MS"/>
              </a:rPr>
              <a:t>-4</a:t>
            </a:r>
            <a:r>
              <a:rPr lang="en-US" altLang="ja-JP" dirty="0" smtClean="0">
                <a:latin typeface="Comic Sans MS"/>
                <a:cs typeface="Comic Sans MS"/>
              </a:rPr>
              <a:t> and 6.1 x 10</a:t>
            </a:r>
            <a:r>
              <a:rPr lang="en-US" altLang="ja-JP" baseline="30000" dirty="0" smtClean="0">
                <a:latin typeface="Comic Sans MS"/>
                <a:cs typeface="Comic Sans MS"/>
              </a:rPr>
              <a:t>-5</a:t>
            </a:r>
            <a:r>
              <a:rPr lang="en-US" altLang="ja-JP" dirty="0" smtClean="0">
                <a:latin typeface="Comic Sans MS"/>
                <a:cs typeface="Comic Sans MS"/>
              </a:rPr>
              <a:t> rejection powers for p</a:t>
            </a:r>
            <a:r>
              <a:rPr lang="en-US" altLang="ja-JP" baseline="30000" dirty="0" smtClean="0">
                <a:latin typeface="Comic Sans MS"/>
                <a:cs typeface="Comic Sans MS"/>
              </a:rPr>
              <a:t>+</a:t>
            </a:r>
            <a:r>
              <a:rPr lang="en-US" altLang="ja-JP" dirty="0" smtClean="0">
                <a:latin typeface="Comic Sans MS"/>
                <a:cs typeface="Comic Sans MS"/>
              </a:rPr>
              <a:t> and p.</a:t>
            </a:r>
          </a:p>
          <a:p>
            <a:r>
              <a:rPr kumimoji="1" lang="en-US" altLang="ja-JP" dirty="0">
                <a:latin typeface="Comic Sans MS"/>
                <a:cs typeface="Comic Sans MS"/>
              </a:rPr>
              <a:t> </a:t>
            </a:r>
            <a:r>
              <a:rPr kumimoji="1" lang="en-US" altLang="ja-JP" dirty="0" smtClean="0">
                <a:latin typeface="Comic Sans MS"/>
                <a:cs typeface="Comic Sans MS"/>
              </a:rPr>
              <a:t>        In the trigger level, modest rejection thresholds for Cherenkov counters were set </a:t>
            </a:r>
          </a:p>
          <a:p>
            <a:r>
              <a:rPr lang="en-US" altLang="ja-JP" dirty="0">
                <a:latin typeface="Comic Sans MS"/>
                <a:cs typeface="Comic Sans MS"/>
              </a:rPr>
              <a:t> </a:t>
            </a:r>
            <a:r>
              <a:rPr lang="en-US" altLang="ja-JP" dirty="0" smtClean="0">
                <a:latin typeface="Comic Sans MS"/>
                <a:cs typeface="Comic Sans MS"/>
              </a:rPr>
              <a:t>        </a:t>
            </a:r>
            <a:r>
              <a:rPr kumimoji="1" lang="en-US" altLang="ja-JP" dirty="0" smtClean="0">
                <a:latin typeface="Comic Sans MS"/>
                <a:cs typeface="Comic Sans MS"/>
              </a:rPr>
              <a:t>to minimize </a:t>
            </a:r>
            <a:r>
              <a:rPr kumimoji="1" lang="en-US" altLang="ja-JP" dirty="0" err="1" smtClean="0">
                <a:latin typeface="Comic Sans MS"/>
                <a:cs typeface="Comic Sans MS"/>
              </a:rPr>
              <a:t>kaon</a:t>
            </a:r>
            <a:r>
              <a:rPr kumimoji="1" lang="en-US" altLang="ja-JP" dirty="0" smtClean="0">
                <a:latin typeface="Comic Sans MS"/>
                <a:cs typeface="Comic Sans MS"/>
              </a:rPr>
              <a:t> loss in trigger level .</a:t>
            </a:r>
          </a:p>
          <a:p>
            <a:r>
              <a:rPr lang="en-US" altLang="ja-JP" dirty="0">
                <a:latin typeface="Comic Sans MS"/>
                <a:cs typeface="Comic Sans MS"/>
              </a:rPr>
              <a:t> </a:t>
            </a:r>
            <a:r>
              <a:rPr lang="en-US" altLang="ja-JP" dirty="0" smtClean="0">
                <a:latin typeface="Comic Sans MS"/>
                <a:cs typeface="Comic Sans MS"/>
              </a:rPr>
              <a:t>        Trigger rate can be adjusted by this threshold level.  </a:t>
            </a:r>
            <a:endParaRPr lang="en-US" altLang="ja-JP" dirty="0">
              <a:latin typeface="Comic Sans MS"/>
              <a:cs typeface="Comic Sans MS"/>
            </a:endParaRPr>
          </a:p>
          <a:p>
            <a:r>
              <a:rPr kumimoji="1" lang="en-US" altLang="ja-JP" dirty="0" smtClean="0">
                <a:latin typeface="Comic Sans MS"/>
                <a:cs typeface="Comic Sans MS"/>
              </a:rPr>
              <a:t>          With smaller solid angle of HRS than HES, trigger rates are expected to be smaller </a:t>
            </a:r>
          </a:p>
          <a:p>
            <a:r>
              <a:rPr lang="en-US" altLang="ja-JP" dirty="0" smtClean="0">
                <a:latin typeface="Comic Sans MS"/>
                <a:cs typeface="Comic Sans MS"/>
              </a:rPr>
              <a:t>         </a:t>
            </a:r>
            <a:r>
              <a:rPr kumimoji="1" lang="en-US" altLang="ja-JP" dirty="0" smtClean="0">
                <a:latin typeface="Comic Sans MS"/>
                <a:cs typeface="Comic Sans MS"/>
              </a:rPr>
              <a:t>than it except for </a:t>
            </a:r>
            <a:r>
              <a:rPr kumimoji="1" lang="en-US" altLang="ja-JP" baseline="30000" dirty="0" smtClean="0">
                <a:latin typeface="Comic Sans MS"/>
                <a:cs typeface="Comic Sans MS"/>
              </a:rPr>
              <a:t>208</a:t>
            </a:r>
            <a:r>
              <a:rPr kumimoji="1" lang="en-US" altLang="ja-JP" dirty="0" smtClean="0">
                <a:latin typeface="Comic Sans MS"/>
                <a:cs typeface="Comic Sans MS"/>
              </a:rPr>
              <a:t>Pb. </a:t>
            </a:r>
          </a:p>
          <a:p>
            <a:r>
              <a:rPr lang="en-US" altLang="ja-JP" dirty="0" smtClean="0">
                <a:latin typeface="Comic Sans MS"/>
                <a:cs typeface="Comic Sans MS"/>
              </a:rPr>
              <a:t>         </a:t>
            </a:r>
            <a:r>
              <a:rPr lang="en-US" altLang="ja-JP" b="1" dirty="0" smtClean="0">
                <a:latin typeface="Comic Sans MS"/>
                <a:cs typeface="Comic Sans MS"/>
              </a:rPr>
              <a:t>RICH will not be a part of trigger system </a:t>
            </a:r>
            <a:r>
              <a:rPr lang="en-US" altLang="ja-JP" dirty="0" smtClean="0">
                <a:latin typeface="Comic Sans MS"/>
                <a:cs typeface="Comic Sans MS"/>
              </a:rPr>
              <a:t>and will be used to have ultra clean </a:t>
            </a:r>
            <a:r>
              <a:rPr lang="en-US" altLang="ja-JP" dirty="0" err="1" smtClean="0">
                <a:latin typeface="Comic Sans MS"/>
                <a:cs typeface="Comic Sans MS"/>
              </a:rPr>
              <a:t>kaon</a:t>
            </a:r>
            <a:r>
              <a:rPr lang="en-US" altLang="ja-JP" dirty="0" smtClean="0">
                <a:latin typeface="Comic Sans MS"/>
                <a:cs typeface="Comic Sans MS"/>
              </a:rPr>
              <a:t> </a:t>
            </a:r>
          </a:p>
          <a:p>
            <a:r>
              <a:rPr lang="en-US" altLang="ja-JP" dirty="0" smtClean="0">
                <a:latin typeface="Comic Sans MS"/>
                <a:cs typeface="Comic Sans MS"/>
              </a:rPr>
              <a:t>         only in off-line analysis.</a:t>
            </a:r>
          </a:p>
          <a:p>
            <a:r>
              <a:rPr kumimoji="1" lang="en-US" altLang="ja-JP" dirty="0" smtClean="0">
                <a:latin typeface="Comic Sans MS"/>
                <a:cs typeface="Comic Sans MS"/>
              </a:rPr>
              <a:t>         Therefore dead time of RICH will not affect the total trigger rate.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345250" y="3505200"/>
            <a:ext cx="5741350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b="1" i="1" dirty="0" smtClean="0">
                <a:latin typeface="Comic Sans MS"/>
                <a:cs typeface="Comic Sans MS"/>
              </a:rPr>
              <a:t>C13. Design of Calcium target</a:t>
            </a:r>
          </a:p>
          <a:p>
            <a:r>
              <a:rPr lang="en-US" altLang="ja-JP" dirty="0" smtClean="0">
                <a:latin typeface="Comic Sans MS"/>
                <a:cs typeface="Comic Sans MS"/>
              </a:rPr>
              <a:t>A13</a:t>
            </a:r>
            <a:r>
              <a:rPr kumimoji="1" lang="en-US" altLang="ja-JP" dirty="0" smtClean="0">
                <a:latin typeface="Comic Sans MS"/>
                <a:cs typeface="Comic Sans MS"/>
              </a:rPr>
              <a:t>. Target window should be avoided to have clean spectrum.  </a:t>
            </a:r>
          </a:p>
          <a:p>
            <a:r>
              <a:rPr lang="en-US" altLang="ja-JP" dirty="0">
                <a:latin typeface="Comic Sans MS"/>
                <a:cs typeface="Comic Sans MS"/>
              </a:rPr>
              <a:t> </a:t>
            </a:r>
            <a:r>
              <a:rPr lang="en-US" altLang="ja-JP" dirty="0" smtClean="0">
                <a:latin typeface="Comic Sans MS"/>
                <a:cs typeface="Comic Sans MS"/>
              </a:rPr>
              <a:t>        </a:t>
            </a:r>
            <a:r>
              <a:rPr kumimoji="1" lang="en-US" altLang="ja-JP" dirty="0" smtClean="0">
                <a:latin typeface="Comic Sans MS"/>
                <a:cs typeface="Comic Sans MS"/>
              </a:rPr>
              <a:t>We will consider optimized target design. </a:t>
            </a:r>
          </a:p>
          <a:p>
            <a:r>
              <a:rPr kumimoji="1" lang="en-US" altLang="ja-JP" dirty="0" smtClean="0">
                <a:solidFill>
                  <a:srgbClr val="FF0000"/>
                </a:solidFill>
                <a:latin typeface="Comic Sans MS"/>
                <a:cs typeface="Comic Sans MS"/>
              </a:rPr>
              <a:t>        </a:t>
            </a:r>
            <a:endParaRPr kumimoji="1" lang="ja-JP" altLang="en-US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78246" y="5257800"/>
            <a:ext cx="8581146" cy="138499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b="1" i="1" dirty="0" smtClean="0">
                <a:latin typeface="Comic Sans MS"/>
                <a:cs typeface="Comic Sans MS"/>
              </a:rPr>
              <a:t>C14. instability of 100</a:t>
            </a:r>
            <a:r>
              <a:rPr lang="en-US" altLang="ja-JP" b="1" i="1" dirty="0" smtClean="0">
                <a:latin typeface="Symbol" charset="2"/>
                <a:cs typeface="Symbol" charset="2"/>
              </a:rPr>
              <a:t>m</a:t>
            </a:r>
            <a:r>
              <a:rPr lang="en-US" altLang="ja-JP" b="1" i="1" dirty="0" smtClean="0">
                <a:latin typeface="Comic Sans MS"/>
                <a:cs typeface="Comic Sans MS"/>
              </a:rPr>
              <a:t>A beam </a:t>
            </a:r>
          </a:p>
          <a:p>
            <a:r>
              <a:rPr lang="en-US" altLang="ja-JP" dirty="0" smtClean="0">
                <a:latin typeface="Comic Sans MS"/>
                <a:cs typeface="Comic Sans MS"/>
              </a:rPr>
              <a:t>A14</a:t>
            </a:r>
            <a:r>
              <a:rPr kumimoji="1" lang="en-US" altLang="ja-JP" dirty="0" smtClean="0">
                <a:latin typeface="Comic Sans MS"/>
                <a:cs typeface="Comic Sans MS"/>
              </a:rPr>
              <a:t>. Lower beam intensity with longer beam time is actually preferable </a:t>
            </a:r>
            <a:r>
              <a:rPr lang="en-US" altLang="ja-JP" dirty="0" smtClean="0">
                <a:latin typeface="Comic Sans MS"/>
                <a:cs typeface="Comic Sans MS"/>
              </a:rPr>
              <a:t>in terms of S/N ratio.</a:t>
            </a:r>
          </a:p>
          <a:p>
            <a:r>
              <a:rPr lang="en-US" altLang="ja-JP" dirty="0">
                <a:latin typeface="Comic Sans MS"/>
                <a:cs typeface="Comic Sans MS"/>
              </a:rPr>
              <a:t> </a:t>
            </a:r>
            <a:r>
              <a:rPr lang="en-US" altLang="ja-JP" dirty="0" smtClean="0">
                <a:latin typeface="Comic Sans MS"/>
                <a:cs typeface="Comic Sans MS"/>
              </a:rPr>
              <a:t>        We will design the system to handle 100mA beam at maximum, but 100 mA is not </a:t>
            </a:r>
          </a:p>
          <a:p>
            <a:r>
              <a:rPr lang="en-US" altLang="ja-JP" dirty="0">
                <a:latin typeface="Comic Sans MS"/>
                <a:cs typeface="Comic Sans MS"/>
              </a:rPr>
              <a:t> </a:t>
            </a:r>
            <a:r>
              <a:rPr lang="en-US" altLang="ja-JP" dirty="0" smtClean="0">
                <a:latin typeface="Comic Sans MS"/>
                <a:cs typeface="Comic Sans MS"/>
              </a:rPr>
              <a:t>        essential as far as total yields of </a:t>
            </a:r>
            <a:r>
              <a:rPr lang="en-US" altLang="ja-JP" dirty="0" err="1" smtClean="0">
                <a:latin typeface="Comic Sans MS"/>
                <a:cs typeface="Comic Sans MS"/>
              </a:rPr>
              <a:t>hypernuclei</a:t>
            </a:r>
            <a:r>
              <a:rPr lang="en-US" altLang="ja-JP" dirty="0" smtClean="0">
                <a:latin typeface="Comic Sans MS"/>
                <a:cs typeface="Comic Sans MS"/>
              </a:rPr>
              <a:t> are kept.</a:t>
            </a:r>
          </a:p>
          <a:p>
            <a:r>
              <a:rPr kumimoji="1" lang="en-US" altLang="ja-JP" dirty="0" smtClean="0">
                <a:latin typeface="Comic Sans MS"/>
                <a:cs typeface="Comic Sans MS"/>
              </a:rPr>
              <a:t> </a:t>
            </a:r>
          </a:p>
          <a:p>
            <a:r>
              <a:rPr kumimoji="1" lang="en-US" altLang="ja-JP" dirty="0" smtClean="0">
                <a:solidFill>
                  <a:srgbClr val="FF0000"/>
                </a:solidFill>
              </a:rPr>
              <a:t>        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292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2"/>
          <p:cNvSpPr txBox="1"/>
          <p:nvPr/>
        </p:nvSpPr>
        <p:spPr>
          <a:xfrm>
            <a:off x="0" y="304800"/>
            <a:ext cx="8806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b="1" i="1" dirty="0" smtClean="0">
                <a:latin typeface="Comic Sans MS"/>
                <a:cs typeface="Comic Sans MS"/>
              </a:rPr>
              <a:t>C12. Freon gas in RICH</a:t>
            </a:r>
            <a:endParaRPr lang="en-US" altLang="ja-JP" dirty="0" smtClean="0">
              <a:latin typeface="Comic Sans MS"/>
              <a:cs typeface="Comic Sans MS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0" y="1219200"/>
            <a:ext cx="9144000" cy="341632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ja-JP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A12</a:t>
            </a:r>
            <a:r>
              <a:rPr lang="en-US" altLang="ja-JP" dirty="0" smtClean="0"/>
              <a:t>. </a:t>
            </a:r>
            <a:r>
              <a:rPr lang="en-US" altLang="ja-JP" dirty="0" smtClean="0">
                <a:solidFill>
                  <a:srgbClr val="FFFF00"/>
                </a:solidFill>
                <a:latin typeface="Comic Sans MS"/>
                <a:cs typeface="Comic Sans MS"/>
              </a:rPr>
              <a:t>The answer of Brian </a:t>
            </a:r>
            <a:r>
              <a:rPr lang="en-US" altLang="ja-JP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Kross</a:t>
            </a:r>
            <a:r>
              <a:rPr lang="en-US" altLang="ja-JP" dirty="0" smtClean="0">
                <a:solidFill>
                  <a:srgbClr val="FFFF00"/>
                </a:solidFill>
                <a:latin typeface="Comic Sans MS"/>
                <a:cs typeface="Comic Sans MS"/>
              </a:rPr>
              <a:t> (who built the Freon System and handled it with Jack Segal):</a:t>
            </a:r>
          </a:p>
          <a:p>
            <a:pPr algn="just"/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The Freon (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actually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C6F14)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is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filtered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,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degassed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, and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recirculated. 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On start-up the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losses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can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be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high on the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order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of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one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liter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/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day. 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Once the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Oxygen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level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is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low, the flow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of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the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Nitrogen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that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scavenges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the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Oxygen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can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be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reduced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which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reduces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the Freon loss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to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about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one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liter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/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week. 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It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takes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about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two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weeks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to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get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it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stabilized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so assume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that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you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will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sacrifice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around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10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liters. 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We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did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see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rings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within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a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few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hours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of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beginning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filtering. 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It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is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best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to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have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an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estimate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of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the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length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of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the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run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and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fill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the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sump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with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enough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Freon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to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last the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entire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run. 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Adding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more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introduces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new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Oxygen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which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has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to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be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filtered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out and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creates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a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blip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in detector performance.Brian</a:t>
            </a:r>
            <a:endParaRPr lang="en-US" altLang="ja-JP" b="1" dirty="0" smtClean="0">
              <a:solidFill>
                <a:schemeClr val="bg1"/>
              </a:solidFill>
              <a:latin typeface="Comic Sans MS"/>
              <a:cs typeface="Comic Sans MS"/>
            </a:endParaRPr>
          </a:p>
          <a:p>
            <a:pPr algn="just"/>
            <a:endParaRPr lang="it-IT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Backup </a:t>
            </a:r>
            <a:r>
              <a:rPr lang="it-IT" dirty="0" err="1" smtClean="0"/>
              <a:t>slides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869950"/>
            <a:ext cx="5791200" cy="5118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-4" y="0"/>
            <a:ext cx="9144001" cy="1077218"/>
          </a:xfrm>
          <a:prstGeom prst="rect">
            <a:avLst/>
          </a:prstGeom>
          <a:solidFill>
            <a:srgbClr val="DDFCFF"/>
          </a:solidFill>
        </p:spPr>
        <p:txBody>
          <a:bodyPr wrap="square">
            <a:spAutoFit/>
          </a:bodyPr>
          <a:lstStyle/>
          <a:p>
            <a:pPr algn="just"/>
            <a:r>
              <a:rPr lang="it-IT" sz="1600" b="1" dirty="0" smtClean="0">
                <a:solidFill>
                  <a:srgbClr val="0000FF"/>
                </a:solidFill>
                <a:latin typeface="Zapf Dingbats" charset="0"/>
                <a:cs typeface="Zapf Dingbats" charset="0"/>
              </a:rPr>
              <a:t>✓</a:t>
            </a:r>
            <a:r>
              <a:rPr lang="it-IT" sz="1600" dirty="0" smtClean="0">
                <a:solidFill>
                  <a:srgbClr val="FF0000"/>
                </a:solidFill>
                <a:latin typeface="Zapf Dingbats" charset="0"/>
                <a:cs typeface="Zapf Dingbats" charset="0"/>
              </a:rPr>
              <a:t> </a:t>
            </a:r>
            <a:r>
              <a:rPr lang="it-IT" sz="1600" b="1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p(e,e′K+)</a:t>
            </a:r>
            <a:r>
              <a:rPr lang="it-IT" sz="1600" b="1" dirty="0" smtClean="0">
                <a:solidFill>
                  <a:srgbClr val="000090"/>
                </a:solidFill>
                <a:latin typeface="Symbol" charset="0"/>
                <a:cs typeface="Comic Sans MS" charset="0"/>
              </a:rPr>
              <a:t>L/S</a:t>
            </a:r>
            <a:r>
              <a:rPr lang="it-IT" sz="1600" b="1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  </a:t>
            </a:r>
            <a:r>
              <a:rPr lang="it-IT" sz="1600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The data suggest that not only do the present </a:t>
            </a:r>
            <a:r>
              <a:rPr lang="it-IT" sz="1600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models fail </a:t>
            </a:r>
            <a:r>
              <a:rPr lang="it-IT" sz="1600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to describe the data over the full </a:t>
            </a:r>
            <a:r>
              <a:rPr lang="it-IT" sz="1600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angular range</a:t>
            </a:r>
            <a:r>
              <a:rPr lang="it-IT" sz="1600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, but that the </a:t>
            </a:r>
            <a:r>
              <a:rPr lang="it-IT" sz="1600" b="1" u="sng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cross section rises at the forward angles</a:t>
            </a:r>
            <a:r>
              <a:rPr lang="it-IT" sz="1600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. The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failure</a:t>
            </a:r>
            <a:r>
              <a:rPr lang="it-IT" sz="1600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of</a:t>
            </a:r>
            <a:r>
              <a:rPr lang="it-IT" sz="1600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existing</a:t>
            </a:r>
            <a:r>
              <a:rPr lang="it-IT" sz="1600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models</a:t>
            </a:r>
            <a:r>
              <a:rPr lang="it-IT" sz="1600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to</a:t>
            </a:r>
            <a:r>
              <a:rPr lang="it-IT" sz="1600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describe</a:t>
            </a:r>
            <a:r>
              <a:rPr lang="it-IT" sz="1600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the data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suggests</a:t>
            </a:r>
            <a:r>
              <a:rPr lang="it-IT" sz="1600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the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reaction</a:t>
            </a:r>
            <a:r>
              <a:rPr lang="it-IT" sz="1600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mechanisms</a:t>
            </a:r>
            <a:r>
              <a:rPr lang="it-IT" sz="1600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may</a:t>
            </a:r>
            <a:r>
              <a:rPr lang="it-IT" sz="1600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be</a:t>
            </a:r>
            <a:r>
              <a:rPr lang="it-IT" sz="1600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incomplete.</a:t>
            </a:r>
            <a:endParaRPr lang="it-IT" sz="1600" b="1" dirty="0">
              <a:solidFill>
                <a:srgbClr val="0000FF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" y="1281649"/>
            <a:ext cx="9143999" cy="1200329"/>
          </a:xfrm>
          <a:prstGeom prst="rect">
            <a:avLst/>
          </a:prstGeom>
          <a:solidFill>
            <a:srgbClr val="DDFC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solidFill>
                  <a:srgbClr val="0000FF"/>
                </a:solidFill>
                <a:latin typeface="Zapf Dingbats" charset="0"/>
                <a:cs typeface="Zapf Dingbats" charset="0"/>
              </a:rPr>
              <a:t>✓</a:t>
            </a:r>
            <a:r>
              <a:rPr lang="it-IT" dirty="0" smtClean="0">
                <a:latin typeface="Comic Sans MS" charset="0"/>
                <a:cs typeface="Comic Sans MS" charset="0"/>
              </a:rPr>
              <a:t> </a:t>
            </a:r>
            <a:r>
              <a:rPr lang="it-IT" b="1" baseline="3000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7</a:t>
            </a:r>
            <a:r>
              <a:rPr lang="it-IT" b="1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Li(e,e</a:t>
            </a:r>
            <a:r>
              <a:rPr lang="ja-JP" altLang="it-IT" b="1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’</a:t>
            </a:r>
            <a:r>
              <a:rPr lang="it-IT" b="1" dirty="0" err="1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k</a:t>
            </a:r>
            <a:r>
              <a:rPr lang="it-IT" b="1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)</a:t>
            </a:r>
            <a:r>
              <a:rPr lang="it-IT" b="1" baseline="3000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 7</a:t>
            </a:r>
            <a:r>
              <a:rPr lang="it-IT" b="1" baseline="-25000" dirty="0" smtClean="0">
                <a:solidFill>
                  <a:srgbClr val="000090"/>
                </a:solidFill>
                <a:latin typeface="Symbol" charset="0"/>
                <a:cs typeface="Comic Sans MS" charset="0"/>
              </a:rPr>
              <a:t>L</a:t>
            </a:r>
            <a:r>
              <a:rPr lang="it-IT" b="1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He </a:t>
            </a:r>
            <a:r>
              <a:rPr lang="it-IT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A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clear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peak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of</a:t>
            </a:r>
            <a:r>
              <a:rPr lang="it-IT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the </a:t>
            </a:r>
            <a:r>
              <a:rPr lang="it-IT" b="1" baseline="30000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7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He</a:t>
            </a:r>
            <a:r>
              <a:rPr lang="it-IT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ground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state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for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the 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first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time</a:t>
            </a:r>
            <a:r>
              <a:rPr lang="it-IT" dirty="0" smtClean="0">
                <a:latin typeface="Comic Sans MS" charset="0"/>
                <a:cs typeface="Comic Sans MS" charset="0"/>
              </a:rPr>
              <a:t>. 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CSB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term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puzzle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experiment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and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theory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worse</a:t>
            </a:r>
            <a:r>
              <a:rPr lang="it-IT" dirty="0" smtClean="0">
                <a:latin typeface="Comic Sans MS" charset="0"/>
                <a:cs typeface="Comic Sans MS" charset="0"/>
              </a:rPr>
              <a:t>, (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CSB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term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is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essential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for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A=4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hypernuclei</a:t>
            </a:r>
            <a:r>
              <a:rPr lang="it-IT" dirty="0" smtClean="0">
                <a:latin typeface="Comic Sans MS" charset="0"/>
                <a:cs typeface="Comic Sans MS" charset="0"/>
              </a:rPr>
              <a:t>). </a:t>
            </a:r>
            <a:r>
              <a:rPr lang="it-IT" dirty="0" smtClean="0">
                <a:solidFill>
                  <a:srgbClr val="FF0000"/>
                </a:solidFill>
                <a:latin typeface="Comic Sans MS" charset="0"/>
                <a:cs typeface="Comic Sans MS" charset="0"/>
                <a:sym typeface="Wingdings" charset="0"/>
              </a:rPr>
              <a:t> 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  <a:sym typeface="Wingdings" charset="0"/>
              </a:rPr>
              <a:t>u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nderstanding of the CSB effect in the </a:t>
            </a:r>
            <a:r>
              <a:rPr lang="it-IT" b="1" dirty="0" smtClean="0">
                <a:solidFill>
                  <a:srgbClr val="FF0000"/>
                </a:solidFill>
                <a:latin typeface="Symbol" charset="0"/>
                <a:cs typeface="Comic Sans MS" charset="0"/>
              </a:rPr>
              <a:t>N L 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interaction potential is still imperfect.</a:t>
            </a:r>
            <a:endParaRPr lang="it-IT" dirty="0" smtClean="0">
              <a:latin typeface="Comic Sans MS" charset="0"/>
              <a:cs typeface="Comic Sans MS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" y="2751430"/>
            <a:ext cx="9143999" cy="923330"/>
          </a:xfrm>
          <a:prstGeom prst="rect">
            <a:avLst/>
          </a:prstGeom>
          <a:solidFill>
            <a:srgbClr val="DDFCFF"/>
          </a:solidFill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00FF"/>
                </a:solidFill>
                <a:latin typeface="Zapf Dingbats" charset="0"/>
                <a:cs typeface="Zapf Dingbats" charset="0"/>
              </a:rPr>
              <a:t>✓</a:t>
            </a:r>
            <a:r>
              <a:rPr lang="it-IT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 </a:t>
            </a:r>
            <a:r>
              <a:rPr lang="it-IT" b="1" baseline="3000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9</a:t>
            </a:r>
            <a:r>
              <a:rPr lang="it-IT" b="1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Be(e,e</a:t>
            </a:r>
            <a:r>
              <a:rPr lang="ja-JP" altLang="it-IT" b="1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’</a:t>
            </a:r>
            <a:r>
              <a:rPr lang="it-IT" b="1" dirty="0" err="1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K+</a:t>
            </a:r>
            <a:r>
              <a:rPr lang="it-IT" b="1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)</a:t>
            </a:r>
            <a:r>
              <a:rPr lang="it-IT" b="1" baseline="3000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9</a:t>
            </a:r>
            <a:r>
              <a:rPr lang="it-IT" b="1" baseline="-25000" dirty="0" smtClean="0">
                <a:solidFill>
                  <a:srgbClr val="000090"/>
                </a:solidFill>
                <a:latin typeface="Symbol" charset="0"/>
                <a:cs typeface="Comic Sans MS" charset="0"/>
              </a:rPr>
              <a:t>L</a:t>
            </a:r>
            <a:r>
              <a:rPr lang="it-IT" b="1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Li</a:t>
            </a:r>
            <a:r>
              <a:rPr lang="it-IT" b="1" dirty="0" smtClean="0">
                <a:latin typeface="Comic Sans MS" charset="0"/>
                <a:cs typeface="Comic Sans MS" charset="0"/>
              </a:rPr>
              <a:t>: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Disagreement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between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the standard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model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of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p-shell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hypernculei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and the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measurements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,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both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for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the 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position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of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the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peaks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and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for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the 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cross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section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.</a:t>
            </a:r>
            <a:endParaRPr lang="it-IT" b="1" dirty="0" smtClean="0">
              <a:latin typeface="Comic Sans MS" charset="0"/>
              <a:cs typeface="Comic Sans MS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-4" y="4125825"/>
            <a:ext cx="9143999" cy="923330"/>
          </a:xfrm>
          <a:prstGeom prst="rect">
            <a:avLst/>
          </a:prstGeom>
          <a:solidFill>
            <a:srgbClr val="DDFCFF"/>
          </a:solidFill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00FF"/>
                </a:solidFill>
                <a:latin typeface="Zapf Dingbats" charset="0"/>
                <a:cs typeface="Zapf Dingbats" charset="0"/>
              </a:rPr>
              <a:t>✓</a:t>
            </a:r>
            <a:r>
              <a:rPr lang="it-IT" dirty="0" smtClean="0">
                <a:latin typeface="Comic Sans MS" charset="0"/>
                <a:cs typeface="Comic Sans MS" charset="0"/>
              </a:rPr>
              <a:t> </a:t>
            </a:r>
            <a:r>
              <a:rPr lang="it-IT" b="1" baseline="3000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12</a:t>
            </a:r>
            <a:r>
              <a:rPr lang="it-IT" b="1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C(e,e</a:t>
            </a:r>
            <a:r>
              <a:rPr lang="ja-JP" altLang="it-IT" b="1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’</a:t>
            </a:r>
            <a:r>
              <a:rPr lang="it-IT" b="1" dirty="0" err="1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K+</a:t>
            </a:r>
            <a:r>
              <a:rPr lang="it-IT" b="1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) </a:t>
            </a:r>
            <a:r>
              <a:rPr lang="it-IT" b="1" baseline="3000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12</a:t>
            </a:r>
            <a:r>
              <a:rPr lang="it-IT" b="1" baseline="-25000" dirty="0" smtClean="0">
                <a:solidFill>
                  <a:srgbClr val="000090"/>
                </a:solidFill>
                <a:latin typeface="Symbol" charset="0"/>
                <a:cs typeface="Comic Sans MS" charset="0"/>
              </a:rPr>
              <a:t>L</a:t>
            </a:r>
            <a:r>
              <a:rPr lang="it-IT" b="1" dirty="0" smtClean="0">
                <a:solidFill>
                  <a:srgbClr val="000090"/>
                </a:solidFill>
                <a:latin typeface="Comic Sans MS" charset="0"/>
                <a:ea typeface="Comic Sans MS" charset="0"/>
              </a:rPr>
              <a:t>B</a:t>
            </a:r>
            <a:r>
              <a:rPr lang="it-IT" dirty="0" smtClean="0">
                <a:latin typeface="Comic Sans MS" charset="0"/>
                <a:ea typeface="Comic Sans MS" charset="0"/>
              </a:rPr>
              <a:t>: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ea typeface="Comic Sans MS" charset="0"/>
              </a:rPr>
              <a:t>for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ea typeface="Comic Sans MS" charset="0"/>
              </a:rPr>
              <a:t> the first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ea typeface="Comic Sans MS" charset="0"/>
              </a:rPr>
              <a:t>time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ea typeface="Comic Sans MS" charset="0"/>
              </a:rPr>
              <a:t> </a:t>
            </a:r>
            <a:r>
              <a:rPr lang="it-IT" dirty="0" smtClean="0">
                <a:solidFill>
                  <a:srgbClr val="0000FF"/>
                </a:solidFill>
                <a:latin typeface="Comic Sans MS" charset="0"/>
                <a:ea typeface="Comic Sans MS" charset="0"/>
              </a:rPr>
              <a:t>a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</a:rPr>
              <a:t>measurable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ea typeface="Comic Sans MS" charset="0"/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ea typeface="Comic Sans MS" charset="0"/>
              </a:rPr>
              <a:t>strength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ea typeface="Comic Sans MS" charset="0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 charset="0"/>
                <a:ea typeface="Comic Sans MS" charset="0"/>
              </a:rPr>
              <a:t>with</a:t>
            </a:r>
            <a:r>
              <a:rPr lang="it-IT" dirty="0" smtClean="0">
                <a:solidFill>
                  <a:srgbClr val="0000FF"/>
                </a:solidFill>
                <a:latin typeface="Comic Sans MS" charset="0"/>
                <a:ea typeface="Comic Sans MS" charset="0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</a:rPr>
              <a:t>sub-MeV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ea typeface="Comic Sans MS" charset="0"/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ea typeface="Comic Sans MS" charset="0"/>
              </a:rPr>
              <a:t>energy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ea typeface="Comic Sans MS" charset="0"/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ea typeface="Comic Sans MS" charset="0"/>
              </a:rPr>
              <a:t>resolution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ea typeface="Comic Sans MS" charset="0"/>
              </a:rPr>
              <a:t> </a:t>
            </a:r>
            <a:r>
              <a:rPr lang="it-IT" dirty="0" err="1" smtClean="0">
                <a:latin typeface="Comic Sans MS" charset="0"/>
                <a:ea typeface="Comic Sans MS" charset="0"/>
              </a:rPr>
              <a:t>has</a:t>
            </a:r>
            <a:r>
              <a:rPr lang="it-IT" dirty="0" smtClean="0">
                <a:latin typeface="Comic Sans MS" charset="0"/>
                <a:ea typeface="Comic Sans MS" charset="0"/>
              </a:rPr>
              <a:t> </a:t>
            </a:r>
            <a:r>
              <a:rPr lang="it-IT" dirty="0" err="1" smtClean="0">
                <a:latin typeface="Comic Sans MS" charset="0"/>
                <a:ea typeface="Comic Sans MS" charset="0"/>
              </a:rPr>
              <a:t>been</a:t>
            </a:r>
            <a:r>
              <a:rPr lang="it-IT" dirty="0" smtClean="0">
                <a:latin typeface="Comic Sans MS" charset="0"/>
                <a:ea typeface="Comic Sans MS" charset="0"/>
              </a:rPr>
              <a:t> </a:t>
            </a:r>
            <a:r>
              <a:rPr lang="it-IT" dirty="0" err="1" smtClean="0">
                <a:latin typeface="Comic Sans MS" charset="0"/>
                <a:ea typeface="Comic Sans MS" charset="0"/>
              </a:rPr>
              <a:t>observed</a:t>
            </a:r>
            <a:r>
              <a:rPr lang="it-IT" dirty="0" smtClean="0">
                <a:latin typeface="Comic Sans MS" charset="0"/>
                <a:ea typeface="Comic Sans MS" charset="0"/>
              </a:rPr>
              <a:t> in the </a:t>
            </a:r>
            <a:r>
              <a:rPr lang="it-IT" dirty="0" err="1" smtClean="0">
                <a:latin typeface="Comic Sans MS" charset="0"/>
                <a:ea typeface="Comic Sans MS" charset="0"/>
              </a:rPr>
              <a:t>core-excited</a:t>
            </a:r>
            <a:r>
              <a:rPr lang="it-IT" dirty="0" smtClean="0">
                <a:latin typeface="Comic Sans MS" charset="0"/>
                <a:ea typeface="Comic Sans MS" charset="0"/>
              </a:rPr>
              <a:t> part </a:t>
            </a:r>
            <a:r>
              <a:rPr lang="it-IT" dirty="0" err="1" smtClean="0">
                <a:latin typeface="Comic Sans MS" charset="0"/>
                <a:ea typeface="Comic Sans MS" charset="0"/>
              </a:rPr>
              <a:t>of</a:t>
            </a:r>
            <a:r>
              <a:rPr lang="it-IT" dirty="0" smtClean="0">
                <a:latin typeface="Comic Sans MS" charset="0"/>
                <a:ea typeface="Comic Sans MS" charset="0"/>
              </a:rPr>
              <a:t> the </a:t>
            </a:r>
            <a:r>
              <a:rPr lang="it-IT" dirty="0" err="1" smtClean="0">
                <a:latin typeface="Comic Sans MS" charset="0"/>
                <a:ea typeface="Comic Sans MS" charset="0"/>
              </a:rPr>
              <a:t>spectrum</a:t>
            </a:r>
            <a:r>
              <a:rPr lang="it-IT" dirty="0" smtClean="0">
                <a:latin typeface="Comic Sans MS" charset="0"/>
                <a:ea typeface="Comic Sans MS" charset="0"/>
              </a:rPr>
              <a:t>. The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</a:rPr>
              <a:t>s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ea typeface="Comic Sans MS" charset="0"/>
              </a:rPr>
              <a:t> part </a:t>
            </a:r>
            <a:r>
              <a:rPr lang="it-IT" dirty="0" err="1" smtClean="0">
                <a:latin typeface="Comic Sans MS" charset="0"/>
                <a:ea typeface="Comic Sans MS" charset="0"/>
              </a:rPr>
              <a:t>of</a:t>
            </a:r>
            <a:r>
              <a:rPr lang="it-IT" dirty="0" smtClean="0">
                <a:latin typeface="Comic Sans MS" charset="0"/>
                <a:ea typeface="Comic Sans MS" charset="0"/>
              </a:rPr>
              <a:t> the </a:t>
            </a:r>
            <a:r>
              <a:rPr lang="it-IT" dirty="0" err="1" smtClean="0">
                <a:latin typeface="Comic Sans MS" charset="0"/>
                <a:ea typeface="Comic Sans MS" charset="0"/>
              </a:rPr>
              <a:t>spectrum</a:t>
            </a:r>
            <a:r>
              <a:rPr lang="it-IT" dirty="0" smtClean="0">
                <a:latin typeface="Comic Sans MS" charset="0"/>
                <a:ea typeface="Comic Sans MS" charset="0"/>
              </a:rPr>
              <a:t> </a:t>
            </a:r>
            <a:r>
              <a:rPr lang="it-IT" dirty="0" err="1" smtClean="0">
                <a:latin typeface="Comic Sans MS" charset="0"/>
                <a:ea typeface="Comic Sans MS" charset="0"/>
              </a:rPr>
              <a:t>is</a:t>
            </a:r>
            <a:r>
              <a:rPr lang="it-IT" dirty="0" smtClean="0">
                <a:latin typeface="Comic Sans MS" charset="0"/>
                <a:ea typeface="Comic Sans MS" charset="0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</a:rPr>
              <a:t>well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ea typeface="Comic Sans MS" charset="0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</a:rPr>
              <a:t>reproduced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ea typeface="Comic Sans MS" charset="0"/>
              </a:rPr>
              <a:t> </a:t>
            </a:r>
            <a:r>
              <a:rPr lang="it-IT" dirty="0" err="1" smtClean="0">
                <a:latin typeface="Comic Sans MS" charset="0"/>
                <a:ea typeface="Comic Sans MS" charset="0"/>
              </a:rPr>
              <a:t>by</a:t>
            </a:r>
            <a:r>
              <a:rPr lang="it-IT" dirty="0" smtClean="0">
                <a:latin typeface="Comic Sans MS" charset="0"/>
                <a:ea typeface="Comic Sans MS" charset="0"/>
              </a:rPr>
              <a:t> the </a:t>
            </a:r>
            <a:r>
              <a:rPr lang="it-IT" dirty="0" err="1" smtClean="0">
                <a:latin typeface="Comic Sans MS" charset="0"/>
                <a:ea typeface="Comic Sans MS" charset="0"/>
              </a:rPr>
              <a:t>theory</a:t>
            </a:r>
            <a:r>
              <a:rPr lang="it-IT" dirty="0" smtClean="0">
                <a:latin typeface="Comic Sans MS" charset="0"/>
                <a:ea typeface="Comic Sans MS" charset="0"/>
              </a:rPr>
              <a:t>, the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</a:rPr>
              <a:t>p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ea typeface="Comic Sans MS" charset="0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</a:rPr>
              <a:t>shell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ea typeface="Comic Sans MS" charset="0"/>
              </a:rPr>
              <a:t> part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</a:rPr>
              <a:t>isn</a:t>
            </a:r>
            <a:r>
              <a:rPr lang="ja-JP" altLang="it-IT" b="1" dirty="0" smtClean="0">
                <a:solidFill>
                  <a:srgbClr val="FF0000"/>
                </a:solidFill>
                <a:latin typeface="Comic Sans MS" charset="0"/>
                <a:ea typeface="Comic Sans MS" charset="0"/>
              </a:rPr>
              <a:t>’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ea typeface="Comic Sans MS" charset="0"/>
              </a:rPr>
              <a:t>t</a:t>
            </a:r>
            <a:r>
              <a:rPr lang="it-IT" dirty="0" smtClean="0">
                <a:latin typeface="Comic Sans MS" charset="0"/>
                <a:ea typeface="Comic Sans MS" charset="0"/>
              </a:rPr>
              <a:t>. 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-4" y="5440272"/>
            <a:ext cx="9143999" cy="923330"/>
          </a:xfrm>
          <a:prstGeom prst="rect">
            <a:avLst/>
          </a:prstGeom>
          <a:solidFill>
            <a:srgbClr val="DDFCFF"/>
          </a:solidFill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00FF"/>
                </a:solidFill>
                <a:latin typeface="Zapf Dingbats" charset="0"/>
                <a:ea typeface="Zapf Dingbats" charset="0"/>
                <a:cs typeface="Zapf Dingbats" charset="0"/>
              </a:rPr>
              <a:t>✓</a:t>
            </a:r>
            <a:r>
              <a:rPr lang="it-IT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.</a:t>
            </a:r>
            <a:r>
              <a:rPr lang="it-IT" b="1" baseline="30000" dirty="0" smtClean="0">
                <a:solidFill>
                  <a:srgbClr val="000090"/>
                </a:solidFill>
                <a:latin typeface="Comic Sans MS" charset="0"/>
                <a:ea typeface="Comic Sans MS" charset="0"/>
                <a:cs typeface="Comic Sans MS" charset="0"/>
              </a:rPr>
              <a:t>16</a:t>
            </a:r>
            <a:r>
              <a:rPr lang="it-IT" b="1" dirty="0" smtClean="0">
                <a:solidFill>
                  <a:srgbClr val="000090"/>
                </a:solidFill>
                <a:latin typeface="Comic Sans MS" charset="0"/>
                <a:ea typeface="Comic Sans MS" charset="0"/>
                <a:cs typeface="Comic Sans MS" charset="0"/>
              </a:rPr>
              <a:t>O(e,e</a:t>
            </a:r>
            <a:r>
              <a:rPr lang="ja-JP" altLang="it-IT" b="1" dirty="0" smtClean="0">
                <a:solidFill>
                  <a:srgbClr val="000090"/>
                </a:solidFill>
                <a:latin typeface="Comic Sans MS" charset="0"/>
                <a:ea typeface="Comic Sans MS" charset="0"/>
                <a:cs typeface="Comic Sans MS" charset="0"/>
              </a:rPr>
              <a:t>’</a:t>
            </a:r>
            <a:r>
              <a:rPr lang="it-IT" b="1" dirty="0" err="1" smtClean="0">
                <a:solidFill>
                  <a:srgbClr val="000090"/>
                </a:solidFill>
                <a:latin typeface="Comic Sans MS" charset="0"/>
                <a:ea typeface="Comic Sans MS" charset="0"/>
                <a:cs typeface="Comic Sans MS" charset="0"/>
              </a:rPr>
              <a:t>K+</a:t>
            </a:r>
            <a:r>
              <a:rPr lang="it-IT" b="1" dirty="0" smtClean="0">
                <a:solidFill>
                  <a:srgbClr val="000090"/>
                </a:solidFill>
                <a:latin typeface="Comic Sans MS" charset="0"/>
                <a:ea typeface="Comic Sans MS" charset="0"/>
                <a:cs typeface="Comic Sans MS" charset="0"/>
              </a:rPr>
              <a:t>)</a:t>
            </a:r>
            <a:r>
              <a:rPr lang="it-IT" b="1" baseline="30000" dirty="0" smtClean="0">
                <a:solidFill>
                  <a:srgbClr val="000090"/>
                </a:solidFill>
                <a:latin typeface="Comic Sans MS" charset="0"/>
                <a:ea typeface="Comic Sans MS" charset="0"/>
                <a:cs typeface="Comic Sans MS" charset="0"/>
              </a:rPr>
              <a:t>16</a:t>
            </a:r>
            <a:r>
              <a:rPr lang="it-IT" b="1" baseline="-25000" dirty="0" smtClean="0">
                <a:solidFill>
                  <a:srgbClr val="000090"/>
                </a:solidFill>
                <a:latin typeface="Symbol" charset="0"/>
                <a:cs typeface="Comic Sans MS" charset="0"/>
              </a:rPr>
              <a:t>L</a:t>
            </a:r>
            <a:r>
              <a:rPr lang="it-IT" b="1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N: </a:t>
            </a:r>
            <a:r>
              <a:rPr lang="it-IT" dirty="0" smtClean="0">
                <a:latin typeface="Comic Sans MS" charset="0"/>
                <a:cs typeface="Comic Sans MS" charset="0"/>
              </a:rPr>
              <a:t>The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fourth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peak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dirty="0" smtClean="0">
                <a:latin typeface="Comic Sans MS" charset="0"/>
                <a:cs typeface="Comic Sans MS" charset="0"/>
              </a:rPr>
              <a:t>( in </a:t>
            </a:r>
            <a:r>
              <a:rPr lang="it-IT" dirty="0" err="1" smtClean="0">
                <a:latin typeface="Comic Sans MS" charset="0"/>
                <a:cs typeface="Comic Sans MS" charset="0"/>
              </a:rPr>
              <a:t>p</a:t>
            </a:r>
            <a:r>
              <a:rPr lang="it-IT" dirty="0" smtClean="0">
                <a:latin typeface="Comic Sans MS" charset="0"/>
                <a:cs typeface="Comic Sans MS" charset="0"/>
              </a:rPr>
              <a:t> state) position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disagrees</a:t>
            </a:r>
            <a:r>
              <a:rPr lang="it-IT" dirty="0" smtClean="0">
                <a:latin typeface="Comic Sans MS" charset="0"/>
                <a:cs typeface="Comic Sans MS" charset="0"/>
              </a:rPr>
              <a:t> </a:t>
            </a:r>
            <a:r>
              <a:rPr lang="it-IT" dirty="0" err="1" smtClean="0">
                <a:latin typeface="Comic Sans MS" charset="0"/>
                <a:cs typeface="Comic Sans MS" charset="0"/>
              </a:rPr>
              <a:t>with</a:t>
            </a:r>
            <a:r>
              <a:rPr lang="it-IT" dirty="0" smtClean="0">
                <a:latin typeface="Comic Sans MS" charset="0"/>
                <a:cs typeface="Comic Sans MS" charset="0"/>
              </a:rPr>
              <a:t> </a:t>
            </a:r>
            <a:r>
              <a:rPr lang="it-IT" dirty="0" err="1" smtClean="0">
                <a:latin typeface="Comic Sans MS" charset="0"/>
                <a:cs typeface="Comic Sans MS" charset="0"/>
              </a:rPr>
              <a:t>theory</a:t>
            </a:r>
            <a:r>
              <a:rPr lang="it-IT" dirty="0" smtClean="0">
                <a:latin typeface="Comic Sans MS" charset="0"/>
                <a:cs typeface="Comic Sans MS" charset="0"/>
              </a:rPr>
              <a:t>. </a:t>
            </a:r>
            <a:r>
              <a:rPr lang="it-IT" dirty="0" err="1" smtClean="0">
                <a:latin typeface="Comic Sans MS" charset="0"/>
                <a:cs typeface="Comic Sans MS" charset="0"/>
              </a:rPr>
              <a:t>This</a:t>
            </a:r>
            <a:r>
              <a:rPr lang="it-IT" dirty="0" smtClean="0">
                <a:latin typeface="Comic Sans MS" charset="0"/>
                <a:cs typeface="Comic Sans MS" charset="0"/>
              </a:rPr>
              <a:t> </a:t>
            </a:r>
            <a:r>
              <a:rPr lang="it-IT" dirty="0" err="1" smtClean="0">
                <a:latin typeface="Comic Sans MS" charset="0"/>
                <a:cs typeface="Comic Sans MS" charset="0"/>
              </a:rPr>
              <a:t>might</a:t>
            </a:r>
            <a:r>
              <a:rPr lang="it-IT" dirty="0" smtClean="0">
                <a:latin typeface="Comic Sans MS" charset="0"/>
                <a:cs typeface="Comic Sans MS" charset="0"/>
              </a:rPr>
              <a:t> </a:t>
            </a:r>
            <a:r>
              <a:rPr lang="it-IT" dirty="0" err="1" smtClean="0">
                <a:latin typeface="Comic Sans MS" charset="0"/>
                <a:cs typeface="Comic Sans MS" charset="0"/>
              </a:rPr>
              <a:t>be</a:t>
            </a:r>
            <a:r>
              <a:rPr lang="it-IT" dirty="0" smtClean="0">
                <a:latin typeface="Comic Sans MS" charset="0"/>
                <a:cs typeface="Comic Sans MS" charset="0"/>
              </a:rPr>
              <a:t> </a:t>
            </a:r>
            <a:r>
              <a:rPr lang="it-IT" dirty="0" err="1" smtClean="0">
                <a:latin typeface="Comic Sans MS" charset="0"/>
                <a:cs typeface="Comic Sans MS" charset="0"/>
              </a:rPr>
              <a:t>an</a:t>
            </a:r>
            <a:r>
              <a:rPr lang="it-IT" dirty="0" smtClean="0">
                <a:latin typeface="Comic Sans MS" charset="0"/>
                <a:cs typeface="Comic Sans MS" charset="0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indication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of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a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large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spin-orbit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term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S</a:t>
            </a:r>
            <a:r>
              <a:rPr lang="it-IT" b="1" dirty="0" smtClean="0">
                <a:solidFill>
                  <a:srgbClr val="FF0000"/>
                </a:solidFill>
                <a:latin typeface="Symbol" charset="0"/>
                <a:cs typeface="Comic Sans MS" charset="0"/>
              </a:rPr>
              <a:t>L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. </a:t>
            </a:r>
            <a:r>
              <a:rPr lang="en-US" b="1" dirty="0" smtClean="0">
                <a:solidFill>
                  <a:srgbClr val="FF6600"/>
                </a:solidFill>
                <a:latin typeface="Comic Sans MS" charset="0"/>
                <a:cs typeface="Comic Sans MS" charset="0"/>
              </a:rPr>
              <a:t>Binding Energy </a:t>
            </a:r>
            <a:r>
              <a:rPr lang="en-US" b="1" dirty="0" smtClean="0">
                <a:solidFill>
                  <a:srgbClr val="991F24"/>
                </a:solidFill>
                <a:latin typeface="Comic Sans MS" charset="0"/>
                <a:cs typeface="Comic Sans MS" charset="0"/>
              </a:rPr>
              <a:t>B</a:t>
            </a:r>
            <a:r>
              <a:rPr lang="en-US" b="1" baseline="-25000" dirty="0" smtClean="0">
                <a:solidFill>
                  <a:srgbClr val="991F24"/>
                </a:solidFill>
                <a:latin typeface="Symbol" charset="0"/>
                <a:cs typeface="Comic Sans MS" charset="0"/>
              </a:rPr>
              <a:t>L</a:t>
            </a:r>
            <a:r>
              <a:rPr lang="en-US" b="1" dirty="0" smtClean="0">
                <a:solidFill>
                  <a:srgbClr val="991F24"/>
                </a:solidFill>
                <a:latin typeface="Comic Sans MS" charset="0"/>
                <a:cs typeface="Comic Sans MS" charset="0"/>
              </a:rPr>
              <a:t>=13.76±0.16 </a:t>
            </a:r>
            <a:r>
              <a:rPr lang="en-US" b="1" dirty="0" err="1" smtClean="0">
                <a:solidFill>
                  <a:srgbClr val="991F24"/>
                </a:solidFill>
                <a:latin typeface="Comic Sans MS" charset="0"/>
                <a:cs typeface="Comic Sans MS" charset="0"/>
              </a:rPr>
              <a:t>MeV</a:t>
            </a:r>
            <a:r>
              <a:rPr lang="en-US" b="1" dirty="0" smtClean="0">
                <a:solidFill>
                  <a:srgbClr val="991F24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b="1" dirty="0" smtClean="0">
                <a:solidFill>
                  <a:srgbClr val="FF6600"/>
                </a:solidFill>
                <a:latin typeface="Comic Sans MS" charset="0"/>
                <a:cs typeface="Comic Sans MS" charset="0"/>
              </a:rPr>
              <a:t>measure</a:t>
            </a:r>
            <a:r>
              <a:rPr lang="en-US" b="1" dirty="0" smtClean="0">
                <a:solidFill>
                  <a:srgbClr val="991F24"/>
                </a:solidFill>
                <a:latin typeface="Comic Sans MS" charset="0"/>
                <a:cs typeface="Comic Sans MS" charset="0"/>
              </a:rPr>
              <a:t>d for the first time with this </a:t>
            </a:r>
            <a:r>
              <a:rPr lang="en-US" b="1" dirty="0" smtClean="0">
                <a:solidFill>
                  <a:srgbClr val="FF6600"/>
                </a:solidFill>
                <a:latin typeface="Comic Sans MS" charset="0"/>
                <a:cs typeface="Comic Sans MS" charset="0"/>
              </a:rPr>
              <a:t>level of accuracy</a:t>
            </a: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-4" y="3232150"/>
            <a:ext cx="453866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232150"/>
            <a:ext cx="3851275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cid:9C475645-B164-43F9-93F3-72206669EDAD"/>
          <p:cNvPicPr/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4800600" y="3110555"/>
            <a:ext cx="3358630" cy="338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759325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464994" y="18727"/>
            <a:ext cx="4667249" cy="351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 </a:t>
            </a:r>
            <a:r>
              <a:rPr lang="it-IT" sz="32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Elementary</a:t>
            </a:r>
            <a:r>
              <a:rPr lang="it-IT" sz="3200" dirty="0" smtClean="0">
                <a:solidFill>
                  <a:srgbClr val="FFFF00"/>
                </a:solidFill>
                <a:latin typeface="Comic Sans MS"/>
                <a:cs typeface="Comic Sans MS"/>
              </a:rPr>
              <a:t> production </a:t>
            </a:r>
            <a:r>
              <a:rPr lang="it-IT" sz="32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of</a:t>
            </a:r>
            <a:r>
              <a:rPr lang="it-IT" sz="32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3200" dirty="0" err="1" smtClean="0">
                <a:solidFill>
                  <a:srgbClr val="FFFF00"/>
                </a:solidFill>
              </a:rPr>
              <a:t>L</a:t>
            </a:r>
            <a:r>
              <a:rPr lang="it-IT" sz="3200" dirty="0" smtClean="0">
                <a:solidFill>
                  <a:srgbClr val="FFFF00"/>
                </a:solidFill>
              </a:rPr>
              <a:t> </a:t>
            </a:r>
            <a:r>
              <a:rPr lang="it-IT" sz="3200" dirty="0" smtClean="0">
                <a:solidFill>
                  <a:srgbClr val="FFFF00"/>
                </a:solidFill>
                <a:latin typeface="Comic Sans MS"/>
                <a:cs typeface="Comic Sans MS"/>
              </a:rPr>
              <a:t>in</a:t>
            </a:r>
            <a:r>
              <a:rPr lang="it-IT" sz="3200" dirty="0" smtClean="0">
                <a:solidFill>
                  <a:srgbClr val="FFFF00"/>
                </a:solidFill>
              </a:rPr>
              <a:t> </a:t>
            </a:r>
            <a:r>
              <a:rPr lang="it-IT" sz="3200" baseline="30000" dirty="0" smtClean="0">
                <a:solidFill>
                  <a:srgbClr val="FFFF00"/>
                </a:solidFill>
                <a:latin typeface="Comic Sans MS"/>
                <a:cs typeface="Comic Sans MS"/>
              </a:rPr>
              <a:t>1</a:t>
            </a:r>
            <a:r>
              <a:rPr lang="it-IT" sz="3200" dirty="0" smtClean="0">
                <a:solidFill>
                  <a:srgbClr val="FFFF00"/>
                </a:solidFill>
                <a:latin typeface="Comic Sans MS"/>
                <a:cs typeface="Comic Sans MS"/>
              </a:rPr>
              <a:t>H</a:t>
            </a:r>
            <a:r>
              <a:rPr lang="it-IT" sz="3200" dirty="0" smtClean="0">
                <a:solidFill>
                  <a:srgbClr val="FFFF00"/>
                </a:solidFill>
              </a:rPr>
              <a:t>(</a:t>
            </a:r>
            <a:r>
              <a:rPr lang="it-IT" sz="3200" dirty="0" smtClean="0">
                <a:solidFill>
                  <a:srgbClr val="FFFF00"/>
                </a:solidFill>
                <a:latin typeface="Comic Sans MS"/>
                <a:cs typeface="Comic Sans MS"/>
              </a:rPr>
              <a:t>e,e’</a:t>
            </a:r>
            <a:r>
              <a:rPr lang="it-IT" sz="32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K</a:t>
            </a:r>
            <a:r>
              <a:rPr lang="it-IT" sz="3200" dirty="0" err="1" smtClean="0">
                <a:solidFill>
                  <a:srgbClr val="FFFF00"/>
                </a:solidFill>
              </a:rPr>
              <a:t>+</a:t>
            </a:r>
            <a:r>
              <a:rPr lang="it-IT" sz="3200" dirty="0" smtClean="0">
                <a:solidFill>
                  <a:srgbClr val="FFFF00"/>
                </a:solidFill>
              </a:rPr>
              <a:t>)</a:t>
            </a:r>
            <a:r>
              <a:rPr lang="it-IT" sz="3200" dirty="0" err="1" smtClean="0">
                <a:solidFill>
                  <a:srgbClr val="FFFF00"/>
                </a:solidFill>
              </a:rPr>
              <a:t>L</a:t>
            </a:r>
            <a:r>
              <a:rPr lang="it-IT" sz="3200" dirty="0" smtClean="0">
                <a:solidFill>
                  <a:srgbClr val="FFFF00"/>
                </a:solidFill>
              </a:rPr>
              <a:t> </a:t>
            </a:r>
            <a:endParaRPr lang="it-IT" sz="3200" dirty="0">
              <a:solidFill>
                <a:srgbClr val="FFFF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0" y="533400"/>
            <a:ext cx="9144000" cy="64325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endParaRPr lang="it-IT" sz="24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just"/>
            <a:endParaRPr lang="it-IT" sz="24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just"/>
            <a:r>
              <a:rPr lang="it-IT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Hypernuclear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calculation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= </a:t>
            </a:r>
            <a:r>
              <a:rPr lang="it-IT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Elementary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Amplitude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+ </a:t>
            </a:r>
            <a:r>
              <a:rPr lang="it-IT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w.f.</a:t>
            </a:r>
            <a:endParaRPr lang="it-IT" sz="24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endParaRPr lang="it-IT" sz="20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>
              <a:buFontTx/>
              <a:buChar char="-"/>
            </a:pPr>
            <a:endParaRPr lang="it-IT" sz="20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endParaRPr lang="it-IT" sz="20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>
              <a:buFontTx/>
              <a:buChar char="-"/>
            </a:pPr>
            <a:endParaRPr lang="it-IT" sz="20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endParaRPr lang="it-IT" sz="20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endParaRPr lang="it-IT" sz="20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endParaRPr lang="it-IT" sz="20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endParaRPr lang="it-IT" sz="20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The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elementary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reaction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itself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is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interesting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in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this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unexplored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kinematics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region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(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small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Q2,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very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forward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)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. </a:t>
            </a:r>
          </a:p>
          <a:p>
            <a:pPr algn="just"/>
            <a:endParaRPr lang="it-IT" sz="20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(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cryogenic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smtClean="0">
                <a:solidFill>
                  <a:srgbClr val="0000FF"/>
                </a:solidFill>
                <a:latin typeface="Comic Sans MS"/>
                <a:cs typeface="Comic Sans MS"/>
              </a:rPr>
              <a:t>target)</a:t>
            </a:r>
          </a:p>
          <a:p>
            <a:pPr algn="just"/>
            <a:endParaRPr lang="it-IT" sz="200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endParaRPr lang="it-IT" sz="20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endParaRPr lang="it-IT" sz="20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endParaRPr lang="it-IT" sz="20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endParaRPr lang="it-IT" sz="2000" dirty="0" smtClean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graphicFrame>
        <p:nvGraphicFramePr>
          <p:cNvPr id="60418" name="Object 2"/>
          <p:cNvGraphicFramePr>
            <a:graphicFrameLocks noGrp="1" noChangeAspect="1"/>
          </p:cNvGraphicFramePr>
          <p:nvPr/>
        </p:nvGraphicFramePr>
        <p:xfrm>
          <a:off x="2057400" y="2570090"/>
          <a:ext cx="4330700" cy="1239910"/>
        </p:xfrm>
        <a:graphic>
          <a:graphicData uri="http://schemas.openxmlformats.org/presentationml/2006/ole">
            <p:oleObj spid="_x0000_s117765" name="Equation" r:id="rId3" imgW="1511280" imgH="431640" progId="Equation.3">
              <p:embed/>
            </p:oleObj>
          </a:graphicData>
        </a:graphic>
      </p:graphicFrame>
      <p:sp>
        <p:nvSpPr>
          <p:cNvPr id="8" name="Rettangolo 7"/>
          <p:cNvSpPr/>
          <p:nvPr/>
        </p:nvSpPr>
        <p:spPr bwMode="auto">
          <a:xfrm>
            <a:off x="4495800" y="2743200"/>
            <a:ext cx="1143000" cy="914400"/>
          </a:xfrm>
          <a:prstGeom prst="rect">
            <a:avLst/>
          </a:prstGeom>
          <a:solidFill>
            <a:srgbClr val="FF0000">
              <a:alpha val="0"/>
            </a:srgbClr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8502650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685801" y="5805264"/>
            <a:ext cx="8001000" cy="954107"/>
          </a:xfrm>
          <a:prstGeom prst="rect">
            <a:avLst/>
          </a:prstGeom>
          <a:solidFill>
            <a:srgbClr val="CBFFF3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FF0000"/>
                </a:solidFill>
                <a:latin typeface="Comic Sans MS"/>
                <a:cs typeface="Comic Sans MS"/>
              </a:rPr>
              <a:t>&gt;5 times</a:t>
            </a:r>
            <a:r>
              <a:rPr kumimoji="1" lang="en-US" altLang="ja-JP" sz="2800" dirty="0" smtClean="0">
                <a:solidFill>
                  <a:srgbClr val="0000FF"/>
                </a:solidFill>
                <a:latin typeface="Comic Sans MS"/>
                <a:cs typeface="Comic Sans MS"/>
              </a:rPr>
              <a:t> more yield than E94-107</a:t>
            </a:r>
          </a:p>
          <a:p>
            <a:r>
              <a:rPr lang="en-US" altLang="ja-JP" sz="2800" dirty="0" smtClean="0">
                <a:solidFill>
                  <a:srgbClr val="0000FF"/>
                </a:solidFill>
                <a:latin typeface="Comic Sans MS"/>
                <a:cs typeface="Comic Sans MS"/>
              </a:rPr>
              <a:t>Much better S/N than E05-115</a:t>
            </a:r>
            <a:r>
              <a:rPr kumimoji="1" lang="en-US" altLang="ja-JP" sz="2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endParaRPr kumimoji="1" lang="ja-JP" altLang="en-US" sz="28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FFFF00"/>
                </a:solidFill>
                <a:latin typeface="Comic Sans MS"/>
                <a:cs typeface="Comic Sans MS"/>
              </a:rPr>
              <a:t>Expected Yields</a:t>
            </a:r>
            <a:endParaRPr lang="it-IT" sz="32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3058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/>
        </p:nvSpPr>
        <p:spPr bwMode="auto">
          <a:xfrm>
            <a:off x="0" y="304800"/>
            <a:ext cx="9144000" cy="1082675"/>
          </a:xfrm>
          <a:prstGeom prst="rect">
            <a:avLst/>
          </a:prstGeom>
          <a:solidFill>
            <a:srgbClr val="D3FCFF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kumimoji="1" lang="en-US" altLang="ja-JP" sz="2800">
                <a:solidFill>
                  <a:srgbClr val="FF0000"/>
                </a:solidFill>
                <a:latin typeface="Comic Sans MS" charset="0"/>
                <a:cs typeface="Comic Sans MS" charset="0"/>
              </a:rPr>
              <a:t>YN, YY Interactions and Hypernuclear Structure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931988" y="1609725"/>
            <a:ext cx="4537075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kumimoji="1" lang="en-US" altLang="ja-JP" sz="2000">
                <a:solidFill>
                  <a:srgbClr val="CC0066"/>
                </a:solidFill>
                <a:latin typeface="Comic Sans MS" charset="0"/>
                <a:cs typeface="Comic Sans MS" charset="0"/>
              </a:rPr>
              <a:t>Free YN, YY interaction</a:t>
            </a:r>
          </a:p>
          <a:p>
            <a:r>
              <a:rPr kumimoji="1" lang="en-US" altLang="ja-JP">
                <a:solidFill>
                  <a:srgbClr val="0000FF"/>
                </a:solidFill>
                <a:latin typeface="Comic Sans MS" charset="0"/>
                <a:cs typeface="Comic Sans MS" charset="0"/>
              </a:rPr>
              <a:t>Constructed from limited hyperon scattering data</a:t>
            </a:r>
          </a:p>
          <a:p>
            <a:r>
              <a:rPr kumimoji="1" lang="en-US" altLang="ja-JP">
                <a:solidFill>
                  <a:srgbClr val="0000FF"/>
                </a:solidFill>
                <a:latin typeface="Comic Sans MS" charset="0"/>
                <a:cs typeface="Comic Sans MS" charset="0"/>
              </a:rPr>
              <a:t>(Meson exchange model: Nijmegen, Julich</a:t>
            </a:r>
            <a:r>
              <a:rPr kumimoji="1" lang="en-US" altLang="ja-JP">
                <a:solidFill>
                  <a:srgbClr val="0000FF"/>
                </a:solidFill>
                <a:latin typeface="Times New Roman" charset="0"/>
              </a:rPr>
              <a:t>)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293813" y="2884488"/>
            <a:ext cx="5692775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kumimoji="1" lang="en-US" altLang="ja-JP" sz="2000">
                <a:solidFill>
                  <a:srgbClr val="CC0066"/>
                </a:solidFill>
                <a:latin typeface="Comic Sans MS" charset="0"/>
                <a:cs typeface="Comic Sans MS" charset="0"/>
              </a:rPr>
              <a:t>YN, YY effective interaction in finite nuclei</a:t>
            </a:r>
          </a:p>
          <a:p>
            <a:r>
              <a:rPr kumimoji="1" lang="en-US" altLang="ja-JP" sz="2000">
                <a:solidFill>
                  <a:srgbClr val="0000FF"/>
                </a:solidFill>
                <a:latin typeface="Comic Sans MS" charset="0"/>
                <a:cs typeface="Comic Sans MS" charset="0"/>
              </a:rPr>
              <a:t>(YN G potential)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503238" y="4037013"/>
            <a:ext cx="7146925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kumimoji="1" lang="en-US" altLang="ja-JP" sz="2000">
                <a:solidFill>
                  <a:srgbClr val="CC0066"/>
                </a:solidFill>
                <a:latin typeface="Comic Sans MS" charset="0"/>
                <a:cs typeface="Comic Sans MS" charset="0"/>
              </a:rPr>
              <a:t>Hypernuclear properties, spectroscopic information</a:t>
            </a:r>
          </a:p>
          <a:p>
            <a:r>
              <a:rPr kumimoji="1" lang="en-US" altLang="ja-JP" sz="2000">
                <a:solidFill>
                  <a:schemeClr val="hlink"/>
                </a:solidFill>
                <a:latin typeface="Comic Sans MS" charset="0"/>
                <a:cs typeface="Comic Sans MS" charset="0"/>
              </a:rPr>
              <a:t>from structure calculation (shell model, cluster model…</a:t>
            </a:r>
            <a:r>
              <a:rPr kumimoji="1" lang="en-US" altLang="ja-JP" sz="2000">
                <a:solidFill>
                  <a:schemeClr val="hlink"/>
                </a:solidFill>
                <a:latin typeface="Times New Roman" charset="0"/>
              </a:rPr>
              <a:t>)</a:t>
            </a: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1584325" y="4810125"/>
            <a:ext cx="5329238" cy="52387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kumimoji="1" lang="en-US" altLang="ja-JP">
                <a:solidFill>
                  <a:schemeClr val="accent2"/>
                </a:solidFill>
                <a:latin typeface="Comic Sans MS" charset="0"/>
                <a:cs typeface="Comic Sans MS" charset="0"/>
              </a:rPr>
              <a:t>Energy levels, Energy splitting, cross sections</a:t>
            </a:r>
          </a:p>
          <a:p>
            <a:r>
              <a:rPr kumimoji="1" lang="en-US" altLang="ja-JP">
                <a:solidFill>
                  <a:schemeClr val="accent2"/>
                </a:solidFill>
                <a:latin typeface="Comic Sans MS" charset="0"/>
                <a:cs typeface="Comic Sans MS" charset="0"/>
              </a:rPr>
              <a:t>Polarizations, weak decay widths</a:t>
            </a:r>
          </a:p>
        </p:txBody>
      </p:sp>
      <p:pic>
        <p:nvPicPr>
          <p:cNvPr id="25607" name="Immagin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46563" y="3605213"/>
            <a:ext cx="3968750" cy="487362"/>
          </a:xfrm>
          <a:prstGeom prst="rect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AutoShape 8"/>
          <p:cNvSpPr>
            <a:spLocks noChangeArrowheads="1"/>
          </p:cNvSpPr>
          <p:nvPr/>
        </p:nvSpPr>
        <p:spPr bwMode="auto">
          <a:xfrm>
            <a:off x="3633788" y="2489200"/>
            <a:ext cx="495300" cy="406400"/>
          </a:xfrm>
          <a:prstGeom prst="upDownArrow">
            <a:avLst>
              <a:gd name="adj1" fmla="val 50000"/>
              <a:gd name="adj2" fmla="val 2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l"/>
            <a:endParaRPr kumimoji="1" lang="it-IT">
              <a:latin typeface="Arial" charset="0"/>
            </a:endParaRP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0" y="5476875"/>
            <a:ext cx="8991600" cy="831850"/>
          </a:xfrm>
          <a:prstGeom prst="rect">
            <a:avLst/>
          </a:prstGeom>
          <a:solidFill>
            <a:srgbClr val="0000FF"/>
          </a:solidFill>
          <a:ln w="9525">
            <a:solidFill>
              <a:srgbClr val="E3804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kumimoji="1" lang="en-US" altLang="ja-JP" sz="2400">
                <a:solidFill>
                  <a:srgbClr val="FFFF00"/>
                </a:solidFill>
                <a:latin typeface="Comic Sans MS" charset="0"/>
                <a:cs typeface="Comic Sans MS" charset="0"/>
              </a:rPr>
              <a:t>high quality (high resolution &amp; high statistics) spectroscopy plays a significant role</a:t>
            </a:r>
          </a:p>
        </p:txBody>
      </p:sp>
      <p:sp>
        <p:nvSpPr>
          <p:cNvPr id="25610" name="AutoShape 10"/>
          <p:cNvSpPr>
            <a:spLocks noChangeArrowheads="1"/>
          </p:cNvSpPr>
          <p:nvPr/>
        </p:nvSpPr>
        <p:spPr bwMode="auto">
          <a:xfrm>
            <a:off x="3635375" y="3605213"/>
            <a:ext cx="495300" cy="406400"/>
          </a:xfrm>
          <a:prstGeom prst="upDownArrow">
            <a:avLst>
              <a:gd name="adj1" fmla="val 50000"/>
              <a:gd name="adj2" fmla="val 2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l"/>
            <a:endParaRPr kumimoji="1" lang="it-IT">
              <a:latin typeface="Arial" charset="0"/>
            </a:endParaRPr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4246563" y="2525713"/>
            <a:ext cx="1958975" cy="307975"/>
          </a:xfrm>
          <a:prstGeom prst="rect">
            <a:avLst/>
          </a:prstGeom>
          <a:solidFill>
            <a:srgbClr val="D3FCFF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/>
            <a:r>
              <a:rPr kumimoji="1" lang="en-US" altLang="ja-JP">
                <a:solidFill>
                  <a:srgbClr val="FF0000"/>
                </a:solidFill>
                <a:latin typeface="Comic Sans MS" charset="0"/>
                <a:cs typeface="Comic Sans MS" charset="0"/>
              </a:rPr>
              <a:t>G-matrix calculation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0" y="0"/>
            <a:ext cx="472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/>
            <a:endParaRPr lang="it-IT" sz="2400" b="0">
              <a:latin typeface="Times New Roman" charset="0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2155" r="15524" b="83333"/>
          <a:stretch>
            <a:fillRect/>
          </a:stretch>
        </p:blipFill>
        <p:spPr bwMode="auto">
          <a:xfrm>
            <a:off x="139700" y="2908300"/>
            <a:ext cx="3924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12393"/>
          <a:stretch>
            <a:fillRect/>
          </a:stretch>
        </p:blipFill>
        <p:spPr bwMode="auto">
          <a:xfrm>
            <a:off x="-25400" y="228600"/>
            <a:ext cx="5105400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2590800" y="2209800"/>
            <a:ext cx="2895600" cy="51911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sz="2800">
                <a:solidFill>
                  <a:schemeClr val="bg1"/>
                </a:solidFill>
              </a:rPr>
              <a:t>L</a:t>
            </a:r>
            <a:r>
              <a:rPr lang="en-US" sz="2400">
                <a:solidFill>
                  <a:schemeClr val="bg1"/>
                </a:solidFill>
                <a:latin typeface="Comic Sans MS" charset="0"/>
              </a:rPr>
              <a:t>N</a:t>
            </a:r>
            <a:r>
              <a:rPr lang="en-US" sz="2400">
                <a:solidFill>
                  <a:srgbClr val="FAFF12"/>
                </a:solidFill>
                <a:latin typeface="Comic Sans MS" charset="0"/>
              </a:rPr>
              <a:t> interaction</a:t>
            </a:r>
            <a:endParaRPr lang="en-US">
              <a:latin typeface="Comic Sans MS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04800" y="2895600"/>
            <a:ext cx="3886200" cy="1752600"/>
            <a:chOff x="96" y="2138"/>
            <a:chExt cx="2352" cy="934"/>
          </a:xfrm>
        </p:grpSpPr>
        <p:pic>
          <p:nvPicPr>
            <p:cNvPr id="23574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t="25000" b="16667"/>
            <a:stretch>
              <a:fillRect/>
            </a:stretch>
          </p:blipFill>
          <p:spPr bwMode="auto">
            <a:xfrm>
              <a:off x="96" y="2400"/>
              <a:ext cx="2352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75" name="Text Box 9"/>
            <p:cNvSpPr txBox="1">
              <a:spLocks noChangeArrowheads="1"/>
            </p:cNvSpPr>
            <p:nvPr/>
          </p:nvSpPr>
          <p:spPr bwMode="auto">
            <a:xfrm>
              <a:off x="672" y="2138"/>
              <a:ext cx="336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>
                  <a:latin typeface="Comic Sans MS" charset="0"/>
                </a:rPr>
                <a:t>(r)</a:t>
              </a:r>
            </a:p>
          </p:txBody>
        </p:sp>
      </p:grpSp>
      <p:pic>
        <p:nvPicPr>
          <p:cNvPr id="23559" name="Picture 10" descr="fake_Li_spectrum_ro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2373" t="24480" r="10980" b="13116"/>
          <a:stretch>
            <a:fillRect/>
          </a:stretch>
        </p:blipFill>
        <p:spPr bwMode="auto">
          <a:xfrm>
            <a:off x="7391400" y="2667000"/>
            <a:ext cx="652463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Rectangle 11"/>
          <p:cNvSpPr>
            <a:spLocks noChangeArrowheads="1"/>
          </p:cNvSpPr>
          <p:nvPr/>
        </p:nvSpPr>
        <p:spPr bwMode="auto">
          <a:xfrm>
            <a:off x="-1323975" y="15462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endParaRPr lang="it-IT" sz="2400" b="0">
              <a:latin typeface="Arial" charset="0"/>
            </a:endParaRPr>
          </a:p>
        </p:txBody>
      </p:sp>
      <p:pic>
        <p:nvPicPr>
          <p:cNvPr id="23561" name="Picture 12" descr="mauro-c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2878" t="25490" r="14394" b="14706"/>
          <a:stretch>
            <a:fillRect/>
          </a:stretch>
        </p:blipFill>
        <p:spPr bwMode="auto">
          <a:xfrm>
            <a:off x="4419600" y="2959100"/>
            <a:ext cx="2895600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3165"/>
          <a:stretch>
            <a:fillRect/>
          </a:stretch>
        </p:blipFill>
        <p:spPr bwMode="auto">
          <a:xfrm>
            <a:off x="5041900" y="228600"/>
            <a:ext cx="41148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3" name="Rectangle 15"/>
          <p:cNvSpPr>
            <a:spLocks noChangeArrowheads="1"/>
          </p:cNvSpPr>
          <p:nvPr/>
        </p:nvSpPr>
        <p:spPr bwMode="auto">
          <a:xfrm>
            <a:off x="0" y="5137150"/>
            <a:ext cx="8763000" cy="730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it-IT" sz="1800">
                <a:solidFill>
                  <a:srgbClr val="0918AC"/>
                </a:solidFill>
                <a:latin typeface="Comic Sans MS Bold" charset="0"/>
              </a:rPr>
              <a:t>Each of the </a:t>
            </a:r>
            <a:r>
              <a:rPr lang="it-IT" sz="1800">
                <a:solidFill>
                  <a:srgbClr val="B21D1C"/>
                </a:solidFill>
                <a:latin typeface="Comic Sans MS Bold" charset="0"/>
              </a:rPr>
              <a:t>5 radial integral</a:t>
            </a:r>
            <a:r>
              <a:rPr lang="it-IT" sz="1800">
                <a:solidFill>
                  <a:srgbClr val="0918AC"/>
                </a:solidFill>
                <a:latin typeface="Comic Sans MS Bold" charset="0"/>
              </a:rPr>
              <a:t> (</a:t>
            </a:r>
            <a:r>
              <a:rPr lang="it-IT" sz="1800">
                <a:solidFill>
                  <a:srgbClr val="B21D1C"/>
                </a:solidFill>
                <a:latin typeface="Comic Sans MS Bold" charset="0"/>
              </a:rPr>
              <a:t>V, </a:t>
            </a:r>
            <a:r>
              <a:rPr lang="it-IT" sz="1800">
                <a:solidFill>
                  <a:srgbClr val="B21D1C"/>
                </a:solidFill>
              </a:rPr>
              <a:t>D</a:t>
            </a:r>
            <a:r>
              <a:rPr lang="it-IT" sz="1800">
                <a:solidFill>
                  <a:srgbClr val="B21D1C"/>
                </a:solidFill>
                <a:latin typeface="Comic Sans MS Bold" charset="0"/>
              </a:rPr>
              <a:t>, S</a:t>
            </a:r>
            <a:r>
              <a:rPr lang="it-IT" sz="1800" baseline="-25000">
                <a:solidFill>
                  <a:srgbClr val="B21D1C"/>
                </a:solidFill>
              </a:rPr>
              <a:t>L </a:t>
            </a:r>
            <a:r>
              <a:rPr lang="it-IT" sz="1800">
                <a:solidFill>
                  <a:srgbClr val="B21D1C"/>
                </a:solidFill>
                <a:latin typeface="Comic Sans MS Bold" charset="0"/>
              </a:rPr>
              <a:t>, S</a:t>
            </a:r>
            <a:r>
              <a:rPr lang="it-IT" sz="1800" baseline="-25000">
                <a:solidFill>
                  <a:srgbClr val="B21D1C"/>
                </a:solidFill>
                <a:latin typeface="Comic Sans MS Bold" charset="0"/>
              </a:rPr>
              <a:t>N</a:t>
            </a:r>
            <a:r>
              <a:rPr lang="it-IT" sz="1800">
                <a:solidFill>
                  <a:srgbClr val="B21D1C"/>
                </a:solidFill>
                <a:latin typeface="Comic Sans MS Bold" charset="0"/>
              </a:rPr>
              <a:t>, T</a:t>
            </a:r>
            <a:r>
              <a:rPr lang="it-IT" sz="1800">
                <a:solidFill>
                  <a:srgbClr val="0918AC"/>
                </a:solidFill>
                <a:latin typeface="Comic Sans MS Bold" charset="0"/>
              </a:rPr>
              <a:t>) can be  </a:t>
            </a:r>
            <a:r>
              <a:rPr lang="it-IT" sz="1800">
                <a:solidFill>
                  <a:srgbClr val="B21D1C"/>
                </a:solidFill>
                <a:latin typeface="Comic Sans MS Bold" charset="0"/>
              </a:rPr>
              <a:t>phenomenologically determined</a:t>
            </a:r>
            <a:r>
              <a:rPr lang="it-IT" sz="1800">
                <a:solidFill>
                  <a:srgbClr val="0918AC"/>
                </a:solidFill>
                <a:latin typeface="Comic Sans MS Bold" charset="0"/>
              </a:rPr>
              <a:t> from the </a:t>
            </a:r>
            <a:r>
              <a:rPr lang="it-IT" sz="1800">
                <a:solidFill>
                  <a:srgbClr val="B21D1C"/>
                </a:solidFill>
                <a:latin typeface="Comic Sans MS Bold" charset="0"/>
              </a:rPr>
              <a:t>low lying</a:t>
            </a:r>
            <a:r>
              <a:rPr lang="it-IT" sz="1800">
                <a:solidFill>
                  <a:srgbClr val="0918AC"/>
                </a:solidFill>
                <a:latin typeface="Comic Sans MS Bold" charset="0"/>
              </a:rPr>
              <a:t> level </a:t>
            </a:r>
            <a:r>
              <a:rPr lang="it-IT" sz="1800">
                <a:solidFill>
                  <a:srgbClr val="B21D1C"/>
                </a:solidFill>
                <a:latin typeface="Comic Sans MS Bold" charset="0"/>
              </a:rPr>
              <a:t>structure</a:t>
            </a:r>
            <a:r>
              <a:rPr lang="it-IT" sz="1800">
                <a:solidFill>
                  <a:srgbClr val="0918AC"/>
                </a:solidFill>
                <a:latin typeface="Comic Sans MS Bold" charset="0"/>
              </a:rPr>
              <a:t> of </a:t>
            </a:r>
            <a:r>
              <a:rPr lang="it-IT" sz="1800">
                <a:solidFill>
                  <a:srgbClr val="B21D1C"/>
                </a:solidFill>
                <a:latin typeface="Comic Sans MS Bold" charset="0"/>
              </a:rPr>
              <a:t>p-shell</a:t>
            </a:r>
            <a:r>
              <a:rPr lang="it-IT" sz="1800">
                <a:solidFill>
                  <a:srgbClr val="0918AC"/>
                </a:solidFill>
                <a:latin typeface="Comic Sans MS Bold" charset="0"/>
              </a:rPr>
              <a:t> hypernuclei</a:t>
            </a:r>
            <a:endParaRPr lang="it-IT" b="0" i="1">
              <a:solidFill>
                <a:srgbClr val="991F24"/>
              </a:solidFill>
              <a:latin typeface="Verdana" charset="0"/>
            </a:endParaRPr>
          </a:p>
        </p:txBody>
      </p:sp>
      <p:sp>
        <p:nvSpPr>
          <p:cNvPr id="23564" name="Text Box 16"/>
          <p:cNvSpPr txBox="1">
            <a:spLocks noChangeArrowheads="1"/>
          </p:cNvSpPr>
          <p:nvPr/>
        </p:nvSpPr>
        <p:spPr bwMode="auto">
          <a:xfrm>
            <a:off x="0" y="6248400"/>
            <a:ext cx="8915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endParaRPr lang="it-IT"/>
          </a:p>
        </p:txBody>
      </p:sp>
      <p:sp>
        <p:nvSpPr>
          <p:cNvPr id="23565" name="Text Box 18"/>
          <p:cNvSpPr txBox="1">
            <a:spLocks noChangeArrowheads="1"/>
          </p:cNvSpPr>
          <p:nvPr/>
        </p:nvSpPr>
        <p:spPr bwMode="auto">
          <a:xfrm>
            <a:off x="1117600" y="2565400"/>
            <a:ext cx="2286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Comic Sans MS" charset="0"/>
              </a:rPr>
              <a:t>V</a:t>
            </a:r>
          </a:p>
        </p:txBody>
      </p:sp>
      <p:sp>
        <p:nvSpPr>
          <p:cNvPr id="23566" name="Text Box 19"/>
          <p:cNvSpPr txBox="1">
            <a:spLocks noChangeArrowheads="1"/>
          </p:cNvSpPr>
          <p:nvPr/>
        </p:nvSpPr>
        <p:spPr bwMode="auto">
          <a:xfrm>
            <a:off x="457200" y="3657600"/>
            <a:ext cx="4572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endParaRPr lang="it-IT">
              <a:latin typeface="Comic Sans MS" charset="0"/>
            </a:endParaRPr>
          </a:p>
        </p:txBody>
      </p:sp>
      <p:sp>
        <p:nvSpPr>
          <p:cNvPr id="23567" name="Text Box 20"/>
          <p:cNvSpPr txBox="1">
            <a:spLocks noChangeArrowheads="1"/>
          </p:cNvSpPr>
          <p:nvPr/>
        </p:nvSpPr>
        <p:spPr bwMode="auto">
          <a:xfrm>
            <a:off x="-88900" y="3657600"/>
            <a:ext cx="5334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Comic Sans MS" charset="0"/>
              </a:rPr>
              <a:t>S</a:t>
            </a:r>
            <a:r>
              <a:rPr lang="en-US" baseline="-25000"/>
              <a:t>L</a:t>
            </a:r>
            <a:endParaRPr lang="en-US">
              <a:latin typeface="Comic Sans MS" charset="0"/>
            </a:endParaRPr>
          </a:p>
        </p:txBody>
      </p:sp>
      <p:sp>
        <p:nvSpPr>
          <p:cNvPr id="23568" name="Text Box 21"/>
          <p:cNvSpPr txBox="1">
            <a:spLocks noChangeArrowheads="1"/>
          </p:cNvSpPr>
          <p:nvPr/>
        </p:nvSpPr>
        <p:spPr bwMode="auto">
          <a:xfrm>
            <a:off x="-63500" y="3962400"/>
            <a:ext cx="5334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Comic Sans MS" charset="0"/>
              </a:rPr>
              <a:t>S</a:t>
            </a:r>
            <a:r>
              <a:rPr lang="en-US" baseline="-25000">
                <a:latin typeface="Comic Sans MS" charset="0"/>
              </a:rPr>
              <a:t>N</a:t>
            </a:r>
            <a:r>
              <a:rPr lang="en-US"/>
              <a:t> </a:t>
            </a:r>
            <a:endParaRPr lang="en-US">
              <a:latin typeface="Comic Sans MS" charset="0"/>
            </a:endParaRPr>
          </a:p>
        </p:txBody>
      </p:sp>
      <p:sp>
        <p:nvSpPr>
          <p:cNvPr id="23569" name="Text Box 22"/>
          <p:cNvSpPr txBox="1">
            <a:spLocks noChangeArrowheads="1"/>
          </p:cNvSpPr>
          <p:nvPr/>
        </p:nvSpPr>
        <p:spPr bwMode="auto">
          <a:xfrm>
            <a:off x="304800" y="4267200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endParaRPr lang="it-IT"/>
          </a:p>
        </p:txBody>
      </p:sp>
      <p:sp>
        <p:nvSpPr>
          <p:cNvPr id="23570" name="Text Box 23"/>
          <p:cNvSpPr txBox="1">
            <a:spLocks noChangeArrowheads="1"/>
          </p:cNvSpPr>
          <p:nvPr/>
        </p:nvSpPr>
        <p:spPr bwMode="auto">
          <a:xfrm>
            <a:off x="381000" y="47244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endParaRPr lang="it-IT"/>
          </a:p>
        </p:txBody>
      </p:sp>
      <p:sp>
        <p:nvSpPr>
          <p:cNvPr id="23571" name="Text Box 25"/>
          <p:cNvSpPr txBox="1">
            <a:spLocks noChangeArrowheads="1"/>
          </p:cNvSpPr>
          <p:nvPr/>
        </p:nvSpPr>
        <p:spPr bwMode="auto">
          <a:xfrm>
            <a:off x="-63500" y="34163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D</a:t>
            </a:r>
            <a:endParaRPr lang="en-US">
              <a:latin typeface="Comic Sans MS" charset="0"/>
            </a:endParaRPr>
          </a:p>
        </p:txBody>
      </p:sp>
      <p:sp>
        <p:nvSpPr>
          <p:cNvPr id="23572" name="Text Box 26"/>
          <p:cNvSpPr txBox="1">
            <a:spLocks noChangeArrowheads="1"/>
          </p:cNvSpPr>
          <p:nvPr/>
        </p:nvSpPr>
        <p:spPr bwMode="auto">
          <a:xfrm>
            <a:off x="-76200" y="42672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T</a:t>
            </a:r>
          </a:p>
        </p:txBody>
      </p:sp>
      <p:sp>
        <p:nvSpPr>
          <p:cNvPr id="23573" name="Text Box 6"/>
          <p:cNvSpPr txBox="1">
            <a:spLocks noChangeArrowheads="1"/>
          </p:cNvSpPr>
          <p:nvPr/>
        </p:nvSpPr>
        <p:spPr bwMode="auto">
          <a:xfrm>
            <a:off x="0" y="6096000"/>
            <a:ext cx="9144000" cy="677863"/>
          </a:xfrm>
          <a:prstGeom prst="rect">
            <a:avLst/>
          </a:prstGeom>
          <a:solidFill>
            <a:srgbClr val="03F7D6"/>
          </a:solidFill>
          <a:ln w="38100">
            <a:solidFill>
              <a:srgbClr val="00008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just"/>
            <a:r>
              <a:rPr lang="en-US" sz="1800">
                <a:solidFill>
                  <a:schemeClr val="accent2"/>
                </a:solidFill>
                <a:latin typeface="Zapf Dingbats" charset="0"/>
                <a:cs typeface="Zapf Dingbats" charset="0"/>
              </a:rPr>
              <a:t>✔ </a:t>
            </a:r>
            <a:r>
              <a:rPr lang="en-US" sz="1800">
                <a:solidFill>
                  <a:schemeClr val="accent2"/>
                </a:solidFill>
                <a:latin typeface="Comic Sans MS" charset="0"/>
              </a:rPr>
              <a:t>most of</a:t>
            </a:r>
            <a:r>
              <a:rPr lang="en-US" sz="1800">
                <a:solidFill>
                  <a:srgbClr val="2810D8"/>
                </a:solidFill>
                <a:latin typeface="Comic Sans MS" charset="0"/>
              </a:rPr>
              <a:t> </a:t>
            </a:r>
            <a:r>
              <a:rPr lang="en-US" sz="1800">
                <a:solidFill>
                  <a:srgbClr val="B40D08"/>
                </a:solidFill>
                <a:latin typeface="Comic Sans MS" charset="0"/>
              </a:rPr>
              <a:t>information</a:t>
            </a:r>
            <a:r>
              <a:rPr lang="en-US" sz="1800">
                <a:solidFill>
                  <a:srgbClr val="2810D8"/>
                </a:solidFill>
                <a:latin typeface="Comic Sans MS" charset="0"/>
              </a:rPr>
              <a:t> </a:t>
            </a:r>
            <a:r>
              <a:rPr lang="en-US" sz="1800">
                <a:solidFill>
                  <a:schemeClr val="accent2"/>
                </a:solidFill>
                <a:latin typeface="Comic Sans MS" charset="0"/>
              </a:rPr>
              <a:t>is carried out by the</a:t>
            </a:r>
            <a:r>
              <a:rPr lang="en-US" sz="1800">
                <a:solidFill>
                  <a:srgbClr val="2810D8"/>
                </a:solidFill>
                <a:latin typeface="Comic Sans MS" charset="0"/>
              </a:rPr>
              <a:t> </a:t>
            </a:r>
            <a:r>
              <a:rPr lang="en-US" sz="1800">
                <a:solidFill>
                  <a:srgbClr val="B40D08"/>
                </a:solidFill>
                <a:latin typeface="Comic Sans MS" charset="0"/>
              </a:rPr>
              <a:t>spin</a:t>
            </a:r>
            <a:r>
              <a:rPr lang="en-US" sz="1800">
                <a:solidFill>
                  <a:srgbClr val="2810D8"/>
                </a:solidFill>
                <a:latin typeface="Comic Sans MS" charset="0"/>
              </a:rPr>
              <a:t> </a:t>
            </a:r>
            <a:r>
              <a:rPr lang="en-US" sz="1800">
                <a:solidFill>
                  <a:schemeClr val="accent2"/>
                </a:solidFill>
                <a:latin typeface="Comic Sans MS" charset="0"/>
              </a:rPr>
              <a:t>dependent part</a:t>
            </a:r>
            <a:r>
              <a:rPr lang="en-US" sz="1800">
                <a:solidFill>
                  <a:srgbClr val="2810D8"/>
                </a:solidFill>
                <a:latin typeface="Comic Sans MS" charset="0"/>
              </a:rPr>
              <a:t>  </a:t>
            </a:r>
          </a:p>
          <a:p>
            <a:pPr algn="just"/>
            <a:r>
              <a:rPr lang="en-US" sz="1800">
                <a:solidFill>
                  <a:srgbClr val="B40D08"/>
                </a:solidFill>
                <a:latin typeface="Zapf Dingbats" charset="0"/>
                <a:cs typeface="Zapf Dingbats" charset="0"/>
              </a:rPr>
              <a:t>✔ </a:t>
            </a:r>
            <a:r>
              <a:rPr lang="en-US" sz="1800">
                <a:solidFill>
                  <a:srgbClr val="B40D08"/>
                </a:solidFill>
                <a:latin typeface="Comic Sans MS" charset="0"/>
              </a:rPr>
              <a:t>doublet splitting</a:t>
            </a:r>
            <a:r>
              <a:rPr lang="en-US" sz="1800">
                <a:solidFill>
                  <a:srgbClr val="2810D8"/>
                </a:solidFill>
                <a:latin typeface="Comic Sans MS" charset="0"/>
              </a:rPr>
              <a:t> </a:t>
            </a:r>
            <a:r>
              <a:rPr lang="en-US" sz="1800">
                <a:solidFill>
                  <a:schemeClr val="accent2"/>
                </a:solidFill>
                <a:latin typeface="Comic Sans MS" charset="0"/>
              </a:rPr>
              <a:t>determined by</a:t>
            </a:r>
            <a:r>
              <a:rPr lang="en-US" sz="1600">
                <a:solidFill>
                  <a:srgbClr val="2810D8"/>
                </a:solidFill>
                <a:latin typeface="Comic Sans MS" charset="0"/>
              </a:rPr>
              <a:t> </a:t>
            </a:r>
            <a:r>
              <a:rPr lang="en-US" sz="1600">
                <a:solidFill>
                  <a:srgbClr val="940049"/>
                </a:solidFill>
              </a:rPr>
              <a:t>D</a:t>
            </a:r>
            <a:r>
              <a:rPr lang="en-US" sz="1600">
                <a:solidFill>
                  <a:srgbClr val="940049"/>
                </a:solidFill>
                <a:latin typeface="Comic Sans MS" charset="0"/>
              </a:rPr>
              <a:t>, </a:t>
            </a:r>
            <a:r>
              <a:rPr lang="en-US" sz="2000">
                <a:solidFill>
                  <a:srgbClr val="940049"/>
                </a:solidFill>
              </a:rPr>
              <a:t>s</a:t>
            </a:r>
            <a:r>
              <a:rPr lang="en-US" sz="1600" baseline="-25000">
                <a:solidFill>
                  <a:srgbClr val="940049"/>
                </a:solidFill>
              </a:rPr>
              <a:t>L</a:t>
            </a:r>
            <a:r>
              <a:rPr lang="en-US" sz="1600">
                <a:solidFill>
                  <a:srgbClr val="940049"/>
                </a:solidFill>
                <a:latin typeface="Comic Sans MS" charset="0"/>
              </a:rPr>
              <a:t>, T</a:t>
            </a:r>
            <a:endParaRPr lang="en-US">
              <a:solidFill>
                <a:srgbClr val="2810D8"/>
              </a:solidFill>
              <a:latin typeface="Time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prob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1224" b="22223"/>
          <a:stretch>
            <a:fillRect/>
          </a:stretch>
        </p:blipFill>
        <p:spPr bwMode="auto">
          <a:xfrm>
            <a:off x="0" y="0"/>
            <a:ext cx="47244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Line 3"/>
          <p:cNvSpPr>
            <a:spLocks noChangeShapeType="1"/>
          </p:cNvSpPr>
          <p:nvPr/>
        </p:nvSpPr>
        <p:spPr bwMode="auto">
          <a:xfrm>
            <a:off x="3733800" y="2438400"/>
            <a:ext cx="6858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8" name="Line 4"/>
          <p:cNvSpPr>
            <a:spLocks noChangeShapeType="1"/>
          </p:cNvSpPr>
          <p:nvPr/>
        </p:nvSpPr>
        <p:spPr bwMode="auto">
          <a:xfrm>
            <a:off x="3505200" y="838200"/>
            <a:ext cx="6858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9" name="Line 5"/>
          <p:cNvSpPr>
            <a:spLocks noChangeShapeType="1"/>
          </p:cNvSpPr>
          <p:nvPr/>
        </p:nvSpPr>
        <p:spPr bwMode="auto">
          <a:xfrm>
            <a:off x="3505200" y="4267200"/>
            <a:ext cx="8382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2057400" y="6477000"/>
            <a:ext cx="9144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3276600" y="6172200"/>
            <a:ext cx="9906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6477000" y="4800600"/>
            <a:ext cx="6858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1513" name="Text Box 13"/>
          <p:cNvSpPr txBox="1">
            <a:spLocks noChangeArrowheads="1"/>
          </p:cNvSpPr>
          <p:nvPr/>
        </p:nvSpPr>
        <p:spPr bwMode="auto">
          <a:xfrm>
            <a:off x="7239000" y="5622925"/>
            <a:ext cx="1905000" cy="1077913"/>
          </a:xfrm>
          <a:prstGeom prst="rect">
            <a:avLst/>
          </a:prstGeom>
          <a:solidFill>
            <a:schemeClr val="bg1"/>
          </a:solidFill>
          <a:ln w="12700">
            <a:solidFill>
              <a:srgbClr val="00CCFF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eaLnBrk="1" hangingPunct="1"/>
            <a:r>
              <a:rPr kumimoji="1" lang="en-US" altLang="ja-JP" sz="1600" i="1">
                <a:solidFill>
                  <a:srgbClr val="DA271A"/>
                </a:solidFill>
                <a:latin typeface="Comic Sans MS" charset="0"/>
              </a:rPr>
              <a:t>High </a:t>
            </a:r>
            <a:r>
              <a:rPr kumimoji="1" lang="en-US" altLang="ja-JP" sz="1600" i="1">
                <a:solidFill>
                  <a:srgbClr val="1727F6"/>
                </a:solidFill>
                <a:latin typeface="Comic Sans MS" charset="0"/>
              </a:rPr>
              <a:t>resolution</a:t>
            </a:r>
            <a:r>
              <a:rPr kumimoji="1" lang="en-US" altLang="ja-JP" sz="1600" i="1">
                <a:solidFill>
                  <a:srgbClr val="DA271A"/>
                </a:solidFill>
                <a:latin typeface="Comic Sans MS" charset="0"/>
              </a:rPr>
              <a:t>, high </a:t>
            </a:r>
            <a:r>
              <a:rPr kumimoji="1" lang="en-US" altLang="ja-JP" sz="1600" i="1">
                <a:solidFill>
                  <a:srgbClr val="1727F6"/>
                </a:solidFill>
                <a:latin typeface="Comic Sans MS" charset="0"/>
              </a:rPr>
              <a:t>yield,</a:t>
            </a:r>
            <a:r>
              <a:rPr kumimoji="1" lang="en-US" altLang="ja-JP" sz="1600" i="1">
                <a:solidFill>
                  <a:srgbClr val="DA271A"/>
                </a:solidFill>
                <a:latin typeface="Comic Sans MS" charset="0"/>
              </a:rPr>
              <a:t> and </a:t>
            </a:r>
            <a:r>
              <a:rPr kumimoji="1" lang="en-US" altLang="ja-JP" sz="1600" i="1">
                <a:solidFill>
                  <a:srgbClr val="FF0000"/>
                </a:solidFill>
                <a:latin typeface="Comic Sans MS" charset="0"/>
              </a:rPr>
              <a:t>systematic</a:t>
            </a:r>
            <a:r>
              <a:rPr kumimoji="1" lang="en-US" altLang="ja-JP" sz="1600" i="1">
                <a:solidFill>
                  <a:srgbClr val="1727F6"/>
                </a:solidFill>
                <a:latin typeface="Comic Sans MS" charset="0"/>
              </a:rPr>
              <a:t> study</a:t>
            </a:r>
            <a:r>
              <a:rPr kumimoji="1" lang="en-US" altLang="ja-JP" sz="1600" i="1">
                <a:solidFill>
                  <a:srgbClr val="DA271A"/>
                </a:solidFill>
                <a:latin typeface="Comic Sans MS" charset="0"/>
              </a:rPr>
              <a:t> is </a:t>
            </a:r>
            <a:r>
              <a:rPr kumimoji="1" lang="en-US" altLang="ja-JP" sz="1600" i="1">
                <a:solidFill>
                  <a:srgbClr val="1727F6"/>
                </a:solidFill>
                <a:latin typeface="Comic Sans MS" charset="0"/>
              </a:rPr>
              <a:t>essential</a:t>
            </a:r>
            <a:endParaRPr kumimoji="1" lang="en-US" altLang="ja-JP" sz="1600" i="1">
              <a:solidFill>
                <a:srgbClr val="FF3300"/>
              </a:solidFill>
              <a:latin typeface="Comic Sans MS" charset="0"/>
            </a:endParaRPr>
          </a:p>
        </p:txBody>
      </p:sp>
      <p:sp>
        <p:nvSpPr>
          <p:cNvPr id="21514" name="Text Box 14"/>
          <p:cNvSpPr txBox="1">
            <a:spLocks noChangeArrowheads="1"/>
          </p:cNvSpPr>
          <p:nvPr/>
        </p:nvSpPr>
        <p:spPr bwMode="auto">
          <a:xfrm>
            <a:off x="7391400" y="4556125"/>
            <a:ext cx="1752600" cy="9398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FDEF43"/>
                </a:solidFill>
                <a:latin typeface="Comic Sans MS" charset="0"/>
              </a:rPr>
              <a:t>using electromagnetic probe</a:t>
            </a:r>
          </a:p>
        </p:txBody>
      </p:sp>
      <p:sp>
        <p:nvSpPr>
          <p:cNvPr id="21515" name="Text Box 15"/>
          <p:cNvSpPr txBox="1">
            <a:spLocks noChangeArrowheads="1"/>
          </p:cNvSpPr>
          <p:nvPr/>
        </p:nvSpPr>
        <p:spPr bwMode="auto">
          <a:xfrm>
            <a:off x="8077200" y="3946525"/>
            <a:ext cx="685800" cy="427038"/>
          </a:xfrm>
          <a:prstGeom prst="rect">
            <a:avLst/>
          </a:prstGeom>
          <a:solidFill>
            <a:srgbClr val="00FFFF"/>
          </a:solidFill>
          <a:ln w="15875">
            <a:solidFill>
              <a:srgbClr val="3399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i="1">
                <a:solidFill>
                  <a:srgbClr val="DA271A"/>
                </a:solidFill>
                <a:latin typeface="Comic Sans MS" charset="0"/>
              </a:rPr>
              <a:t>and</a:t>
            </a:r>
            <a:endParaRPr lang="en-US" sz="2400" b="0">
              <a:latin typeface="Arial" charset="0"/>
            </a:endParaRPr>
          </a:p>
        </p:txBody>
      </p:sp>
      <p:sp>
        <p:nvSpPr>
          <p:cNvPr id="21516" name="AutoShape 16"/>
          <p:cNvSpPr>
            <a:spLocks noChangeArrowheads="1"/>
          </p:cNvSpPr>
          <p:nvPr/>
        </p:nvSpPr>
        <p:spPr bwMode="auto">
          <a:xfrm flipH="1">
            <a:off x="7086600" y="4175125"/>
            <a:ext cx="228600" cy="1871663"/>
          </a:xfrm>
          <a:prstGeom prst="curvedRightArrow">
            <a:avLst>
              <a:gd name="adj1" fmla="val 163750"/>
              <a:gd name="adj2" fmla="val 327500"/>
              <a:gd name="adj3" fmla="val 33333"/>
            </a:avLst>
          </a:prstGeom>
          <a:solidFill>
            <a:srgbClr val="DA271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4924425" y="0"/>
            <a:ext cx="3838575" cy="1538288"/>
            <a:chOff x="3102" y="0"/>
            <a:chExt cx="2418" cy="969"/>
          </a:xfrm>
        </p:grpSpPr>
        <p:pic>
          <p:nvPicPr>
            <p:cNvPr id="21549" name="Picture 19" descr="BNL12Cpik"/>
            <p:cNvPicPr>
              <a:picLocks noChangeAspect="1" noChangeArrowheads="1"/>
            </p:cNvPicPr>
            <p:nvPr/>
          </p:nvPicPr>
          <p:blipFill>
            <a:blip r:embed="rId4">
              <a:lum bright="-18000" contrast="30000"/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2" y="0"/>
              <a:ext cx="1248" cy="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50" name="Text Box 20"/>
            <p:cNvSpPr txBox="1">
              <a:spLocks noChangeArrowheads="1"/>
            </p:cNvSpPr>
            <p:nvPr/>
          </p:nvSpPr>
          <p:spPr bwMode="auto">
            <a:xfrm>
              <a:off x="4704" y="240"/>
              <a:ext cx="816" cy="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 eaLnBrk="1" hangingPunct="1"/>
              <a:r>
                <a:rPr kumimoji="1" lang="en-US" altLang="ja-JP" sz="1200">
                  <a:solidFill>
                    <a:schemeClr val="hlink"/>
                  </a:solidFill>
                  <a:latin typeface="Comic Sans MS" charset="0"/>
                </a:rPr>
                <a:t>BNL   </a:t>
              </a:r>
              <a:r>
                <a:rPr kumimoji="1" lang="en-US" altLang="ja-JP" sz="1200">
                  <a:solidFill>
                    <a:schemeClr val="hlink"/>
                  </a:solidFill>
                  <a:latin typeface="Arial" charset="0"/>
                </a:rPr>
                <a:t> </a:t>
              </a:r>
              <a:r>
                <a:rPr kumimoji="1" lang="en-US" altLang="ja-JP">
                  <a:solidFill>
                    <a:srgbClr val="DA271A"/>
                  </a:solidFill>
                  <a:latin typeface="Comic Sans MS" charset="0"/>
                </a:rPr>
                <a:t>3</a:t>
              </a:r>
              <a:r>
                <a:rPr kumimoji="1" lang="en-US" altLang="ja-JP">
                  <a:solidFill>
                    <a:schemeClr val="hlink"/>
                  </a:solidFill>
                  <a:latin typeface="Comic Sans MS" charset="0"/>
                </a:rPr>
                <a:t> MeV</a:t>
              </a:r>
            </a:p>
          </p:txBody>
        </p:sp>
      </p:grp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5029200" y="609600"/>
            <a:ext cx="4114800" cy="2332038"/>
            <a:chOff x="3168" y="384"/>
            <a:chExt cx="2592" cy="1469"/>
          </a:xfrm>
        </p:grpSpPr>
        <p:pic>
          <p:nvPicPr>
            <p:cNvPr id="21545" name="Picture 22" descr="c12csfit"/>
            <p:cNvPicPr>
              <a:picLocks noChangeAspect="1" noChangeArrowheads="1"/>
            </p:cNvPicPr>
            <p:nvPr/>
          </p:nvPicPr>
          <p:blipFill>
            <a:blip r:embed="rId5">
              <a:lum bright="-18000" contrast="24000"/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912"/>
              <a:ext cx="1152" cy="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46" name="Text Box 23"/>
            <p:cNvSpPr txBox="1">
              <a:spLocks noChangeArrowheads="1"/>
            </p:cNvSpPr>
            <p:nvPr/>
          </p:nvSpPr>
          <p:spPr bwMode="auto">
            <a:xfrm>
              <a:off x="4512" y="1266"/>
              <a:ext cx="1248" cy="414"/>
            </a:xfrm>
            <a:prstGeom prst="rect">
              <a:avLst/>
            </a:pr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600">
                  <a:solidFill>
                    <a:srgbClr val="60F4FD"/>
                  </a:solidFill>
                  <a:latin typeface="Comic Sans MS" charset="0"/>
                </a:rPr>
                <a:t>Improving energy resolution</a:t>
              </a:r>
              <a:endParaRPr lang="en-US" sz="2400" b="0">
                <a:solidFill>
                  <a:srgbClr val="60F4FD"/>
                </a:solidFill>
                <a:latin typeface="Arial" charset="0"/>
              </a:endParaRPr>
            </a:p>
          </p:txBody>
        </p:sp>
        <p:sp>
          <p:nvSpPr>
            <p:cNvPr id="21547" name="AutoShape 24"/>
            <p:cNvSpPr>
              <a:spLocks noChangeArrowheads="1"/>
            </p:cNvSpPr>
            <p:nvPr/>
          </p:nvSpPr>
          <p:spPr bwMode="auto">
            <a:xfrm flipH="1">
              <a:off x="4368" y="384"/>
              <a:ext cx="144" cy="939"/>
            </a:xfrm>
            <a:prstGeom prst="curvedRightArrow">
              <a:avLst>
                <a:gd name="adj1" fmla="val 130417"/>
                <a:gd name="adj2" fmla="val 260833"/>
                <a:gd name="adj3" fmla="val 33333"/>
              </a:avLst>
            </a:prstGeom>
            <a:solidFill>
              <a:srgbClr val="0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1548" name="Text Box 25"/>
            <p:cNvSpPr txBox="1">
              <a:spLocks noChangeArrowheads="1"/>
            </p:cNvSpPr>
            <p:nvPr/>
          </p:nvSpPr>
          <p:spPr bwMode="auto">
            <a:xfrm>
              <a:off x="4608" y="960"/>
              <a:ext cx="1056" cy="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/>
              <a:r>
                <a:rPr lang="en-US" sz="1200">
                  <a:solidFill>
                    <a:schemeClr val="accent2"/>
                  </a:solidFill>
                  <a:latin typeface="Comic Sans MS" charset="0"/>
                </a:rPr>
                <a:t>KEK336  </a:t>
              </a:r>
              <a:r>
                <a:rPr lang="en-US" sz="1000">
                  <a:solidFill>
                    <a:schemeClr val="accent2"/>
                  </a:solidFill>
                  <a:latin typeface="Comic Sans MS" charset="0"/>
                </a:rPr>
                <a:t> </a:t>
              </a:r>
              <a:r>
                <a:rPr lang="en-US">
                  <a:solidFill>
                    <a:srgbClr val="DA271A"/>
                  </a:solidFill>
                  <a:latin typeface="Comic Sans MS" charset="0"/>
                </a:rPr>
                <a:t>2</a:t>
              </a:r>
              <a:r>
                <a:rPr lang="en-US">
                  <a:solidFill>
                    <a:schemeClr val="accent2"/>
                  </a:solidFill>
                  <a:latin typeface="Comic Sans MS" charset="0"/>
                </a:rPr>
                <a:t> MeV</a:t>
              </a:r>
              <a:endParaRPr lang="en-US" sz="1200">
                <a:solidFill>
                  <a:schemeClr val="accent2"/>
                </a:solidFill>
                <a:latin typeface="Comic Sans MS" charset="0"/>
              </a:endParaRPr>
            </a:p>
          </p:txBody>
        </p:sp>
      </p:grpSp>
      <p:sp>
        <p:nvSpPr>
          <p:cNvPr id="21519" name="Rectangle 26"/>
          <p:cNvSpPr>
            <a:spLocks noChangeArrowheads="1"/>
          </p:cNvSpPr>
          <p:nvPr/>
        </p:nvSpPr>
        <p:spPr bwMode="auto">
          <a:xfrm>
            <a:off x="1524000" y="6172200"/>
            <a:ext cx="7620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4953000" y="2514600"/>
            <a:ext cx="4191000" cy="2093913"/>
            <a:chOff x="3120" y="1584"/>
            <a:chExt cx="2640" cy="1319"/>
          </a:xfrm>
        </p:grpSpPr>
        <p:pic>
          <p:nvPicPr>
            <p:cNvPr id="21542" name="Picture 2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t="10568" r="7564"/>
            <a:stretch>
              <a:fillRect/>
            </a:stretch>
          </p:blipFill>
          <p:spPr bwMode="auto">
            <a:xfrm>
              <a:off x="3120" y="1920"/>
              <a:ext cx="1247" cy="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43" name="AutoShape 29"/>
            <p:cNvSpPr>
              <a:spLocks noChangeArrowheads="1"/>
            </p:cNvSpPr>
            <p:nvPr/>
          </p:nvSpPr>
          <p:spPr bwMode="auto">
            <a:xfrm flipH="1">
              <a:off x="4368" y="1584"/>
              <a:ext cx="144" cy="939"/>
            </a:xfrm>
            <a:prstGeom prst="curvedRightArrow">
              <a:avLst>
                <a:gd name="adj1" fmla="val 130417"/>
                <a:gd name="adj2" fmla="val 260833"/>
                <a:gd name="adj3" fmla="val 33333"/>
              </a:avLst>
            </a:prstGeom>
            <a:solidFill>
              <a:srgbClr val="0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1544" name="Text Box 30"/>
            <p:cNvSpPr txBox="1">
              <a:spLocks noChangeArrowheads="1"/>
            </p:cNvSpPr>
            <p:nvPr/>
          </p:nvSpPr>
          <p:spPr bwMode="auto">
            <a:xfrm>
              <a:off x="4656" y="1920"/>
              <a:ext cx="1104" cy="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/>
              <a:r>
                <a:rPr lang="en-US" sz="1200">
                  <a:solidFill>
                    <a:schemeClr val="accent2"/>
                  </a:solidFill>
                  <a:latin typeface="Comic Sans MS" charset="0"/>
                </a:rPr>
                <a:t>         </a:t>
              </a:r>
              <a:r>
                <a:rPr lang="en-US">
                  <a:solidFill>
                    <a:srgbClr val="DA271A"/>
                  </a:solidFill>
                  <a:latin typeface="Comic Sans MS" charset="0"/>
                </a:rPr>
                <a:t>~ 1.5</a:t>
              </a:r>
              <a:r>
                <a:rPr lang="en-US" sz="1200">
                  <a:solidFill>
                    <a:schemeClr val="accent2"/>
                  </a:solidFill>
                  <a:latin typeface="Comic Sans MS" charset="0"/>
                </a:rPr>
                <a:t> MeV</a:t>
              </a:r>
              <a:endParaRPr lang="en-US">
                <a:solidFill>
                  <a:schemeClr val="accent2"/>
                </a:solidFill>
                <a:latin typeface="Comic Sans MS" charset="0"/>
              </a:endParaRPr>
            </a:p>
          </p:txBody>
        </p:sp>
      </p:grpSp>
      <p:sp>
        <p:nvSpPr>
          <p:cNvPr id="21521" name="Oval 31"/>
          <p:cNvSpPr>
            <a:spLocks noChangeArrowheads="1"/>
          </p:cNvSpPr>
          <p:nvPr/>
        </p:nvSpPr>
        <p:spPr bwMode="auto">
          <a:xfrm>
            <a:off x="228600" y="2514600"/>
            <a:ext cx="228600" cy="457200"/>
          </a:xfrm>
          <a:prstGeom prst="ellipse">
            <a:avLst/>
          </a:prstGeom>
          <a:solidFill>
            <a:schemeClr val="bg1">
              <a:alpha val="0"/>
            </a:schemeClr>
          </a:solidFill>
          <a:ln w="25400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1522" name="Oval 32"/>
          <p:cNvSpPr>
            <a:spLocks noChangeArrowheads="1"/>
          </p:cNvSpPr>
          <p:nvPr/>
        </p:nvSpPr>
        <p:spPr bwMode="auto">
          <a:xfrm>
            <a:off x="228600" y="838200"/>
            <a:ext cx="228600" cy="457200"/>
          </a:xfrm>
          <a:prstGeom prst="ellipse">
            <a:avLst/>
          </a:prstGeom>
          <a:solidFill>
            <a:schemeClr val="bg1">
              <a:alpha val="0"/>
            </a:schemeClr>
          </a:solidFill>
          <a:ln w="25400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1523" name="Oval 33"/>
          <p:cNvSpPr>
            <a:spLocks noChangeArrowheads="1"/>
          </p:cNvSpPr>
          <p:nvPr/>
        </p:nvSpPr>
        <p:spPr bwMode="auto">
          <a:xfrm>
            <a:off x="241300" y="4267200"/>
            <a:ext cx="228600" cy="457200"/>
          </a:xfrm>
          <a:prstGeom prst="ellipse">
            <a:avLst/>
          </a:prstGeom>
          <a:solidFill>
            <a:schemeClr val="bg1">
              <a:alpha val="0"/>
            </a:schemeClr>
          </a:solidFill>
          <a:ln w="254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grpSp>
        <p:nvGrpSpPr>
          <p:cNvPr id="5" name="Group 34"/>
          <p:cNvGrpSpPr>
            <a:grpSpLocks/>
          </p:cNvGrpSpPr>
          <p:nvPr/>
        </p:nvGrpSpPr>
        <p:grpSpPr bwMode="auto">
          <a:xfrm>
            <a:off x="0" y="5410200"/>
            <a:ext cx="4419600" cy="1335088"/>
            <a:chOff x="0" y="3408"/>
            <a:chExt cx="2784" cy="841"/>
          </a:xfrm>
        </p:grpSpPr>
        <p:sp>
          <p:nvSpPr>
            <p:cNvPr id="21539" name="Text Box 35"/>
            <p:cNvSpPr txBox="1">
              <a:spLocks noChangeArrowheads="1"/>
            </p:cNvSpPr>
            <p:nvPr/>
          </p:nvSpPr>
          <p:spPr bwMode="auto">
            <a:xfrm>
              <a:off x="0" y="3408"/>
              <a:ext cx="2784" cy="259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it-IT" sz="1800">
                  <a:solidFill>
                    <a:srgbClr val="FDEF43"/>
                  </a:solidFill>
                  <a:latin typeface="Comic Sans MS" charset="0"/>
                </a:rPr>
                <a:t>new aspects of hyernuclear structure</a:t>
              </a:r>
              <a:endParaRPr lang="it-IT" sz="2400" b="0">
                <a:latin typeface="Arial" charset="0"/>
              </a:endParaRPr>
            </a:p>
          </p:txBody>
        </p:sp>
        <p:sp>
          <p:nvSpPr>
            <p:cNvPr id="21540" name="Text Box 36"/>
            <p:cNvSpPr txBox="1">
              <a:spLocks noChangeArrowheads="1"/>
            </p:cNvSpPr>
            <p:nvPr/>
          </p:nvSpPr>
          <p:spPr bwMode="auto">
            <a:xfrm>
              <a:off x="0" y="3736"/>
              <a:ext cx="2784" cy="213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it-IT" sz="1600">
                  <a:solidFill>
                    <a:srgbClr val="60F4FD"/>
                  </a:solidFill>
                  <a:latin typeface="Comic Sans MS" charset="0"/>
                </a:rPr>
                <a:t>production of </a:t>
              </a:r>
              <a:r>
                <a:rPr lang="it-IT" sz="1600">
                  <a:solidFill>
                    <a:srgbClr val="FF0000"/>
                  </a:solidFill>
                  <a:latin typeface="Comic Sans MS" charset="0"/>
                </a:rPr>
                <a:t>mirror</a:t>
              </a:r>
              <a:r>
                <a:rPr lang="it-IT" sz="1600">
                  <a:solidFill>
                    <a:srgbClr val="60F4FD"/>
                  </a:solidFill>
                  <a:latin typeface="Comic Sans MS" charset="0"/>
                </a:rPr>
                <a:t> hypernuclei</a:t>
              </a:r>
              <a:endParaRPr lang="it-IT" sz="2400" b="0">
                <a:latin typeface="Arial" charset="0"/>
              </a:endParaRPr>
            </a:p>
          </p:txBody>
        </p:sp>
        <p:sp>
          <p:nvSpPr>
            <p:cNvPr id="21541" name="Text Box 37"/>
            <p:cNvSpPr txBox="1">
              <a:spLocks noChangeArrowheads="1"/>
            </p:cNvSpPr>
            <p:nvPr/>
          </p:nvSpPr>
          <p:spPr bwMode="auto">
            <a:xfrm>
              <a:off x="0" y="4036"/>
              <a:ext cx="2784" cy="213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it-IT" sz="1600">
                  <a:solidFill>
                    <a:schemeClr val="bg1"/>
                  </a:solidFill>
                  <a:latin typeface="Comic Sans MS" charset="0"/>
                </a:rPr>
                <a:t>energy resolution </a:t>
              </a:r>
              <a:r>
                <a:rPr lang="it-IT" sz="1600">
                  <a:solidFill>
                    <a:schemeClr val="bg1"/>
                  </a:solidFill>
                  <a:latin typeface="Geneva CY" charset="0"/>
                </a:rPr>
                <a:t>~ </a:t>
              </a:r>
              <a:r>
                <a:rPr lang="it-IT" sz="1600">
                  <a:solidFill>
                    <a:schemeClr val="bg1"/>
                  </a:solidFill>
                  <a:latin typeface="Comic Sans MS" charset="0"/>
                </a:rPr>
                <a:t>500 KeV</a:t>
              </a:r>
              <a:endParaRPr lang="it-IT" sz="2400" b="0">
                <a:latin typeface="Arial" charset="0"/>
              </a:endParaRPr>
            </a:p>
          </p:txBody>
        </p:sp>
      </p:grpSp>
      <p:sp>
        <p:nvSpPr>
          <p:cNvPr id="21525" name="Oval 38"/>
          <p:cNvSpPr>
            <a:spLocks noChangeArrowheads="1"/>
          </p:cNvSpPr>
          <p:nvPr/>
        </p:nvSpPr>
        <p:spPr bwMode="auto">
          <a:xfrm>
            <a:off x="990600" y="304800"/>
            <a:ext cx="152400" cy="152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1526" name="Oval 39"/>
          <p:cNvSpPr>
            <a:spLocks noChangeArrowheads="1"/>
          </p:cNvSpPr>
          <p:nvPr/>
        </p:nvSpPr>
        <p:spPr bwMode="auto">
          <a:xfrm>
            <a:off x="1460500" y="1943100"/>
            <a:ext cx="152400" cy="152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1527" name="Oval 40"/>
          <p:cNvSpPr>
            <a:spLocks noChangeArrowheads="1"/>
          </p:cNvSpPr>
          <p:nvPr/>
        </p:nvSpPr>
        <p:spPr bwMode="auto">
          <a:xfrm>
            <a:off x="1485900" y="3581400"/>
            <a:ext cx="152400" cy="152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158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grpSp>
        <p:nvGrpSpPr>
          <p:cNvPr id="6" name="Group 44"/>
          <p:cNvGrpSpPr>
            <a:grpSpLocks/>
          </p:cNvGrpSpPr>
          <p:nvPr/>
        </p:nvGrpSpPr>
        <p:grpSpPr bwMode="auto">
          <a:xfrm>
            <a:off x="4343400" y="4648200"/>
            <a:ext cx="2592388" cy="2141538"/>
            <a:chOff x="2736" y="2928"/>
            <a:chExt cx="1633" cy="1349"/>
          </a:xfrm>
        </p:grpSpPr>
        <p:sp>
          <p:nvSpPr>
            <p:cNvPr id="21535" name="Rectangle 9"/>
            <p:cNvSpPr>
              <a:spLocks noChangeArrowheads="1"/>
            </p:cNvSpPr>
            <p:nvPr/>
          </p:nvSpPr>
          <p:spPr bwMode="auto">
            <a:xfrm>
              <a:off x="3648" y="2976"/>
              <a:ext cx="480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1536" name="Text Box 17"/>
            <p:cNvSpPr txBox="1">
              <a:spLocks noChangeArrowheads="1"/>
            </p:cNvSpPr>
            <p:nvPr/>
          </p:nvSpPr>
          <p:spPr bwMode="auto">
            <a:xfrm>
              <a:off x="3552" y="3014"/>
              <a:ext cx="635" cy="214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>
                  <a:solidFill>
                    <a:srgbClr val="DA271A"/>
                  </a:solidFill>
                  <a:latin typeface="Comic Sans MS" charset="0"/>
                </a:rPr>
                <a:t>635 KeV</a:t>
              </a:r>
            </a:p>
          </p:txBody>
        </p:sp>
        <p:pic>
          <p:nvPicPr>
            <p:cNvPr id="21537" name="Picture 42" descr="Presentation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4546" t="11766" r="30276" b="18591"/>
            <a:stretch>
              <a:fillRect/>
            </a:stretch>
          </p:blipFill>
          <p:spPr bwMode="auto">
            <a:xfrm>
              <a:off x="2736" y="2928"/>
              <a:ext cx="1633" cy="1349"/>
            </a:xfrm>
            <a:prstGeom prst="rect">
              <a:avLst/>
            </a:prstGeom>
            <a:noFill/>
            <a:ln w="9525">
              <a:solidFill>
                <a:schemeClr val="bg1">
                  <a:alpha val="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38" name="Text Box 43"/>
            <p:cNvSpPr txBox="1">
              <a:spLocks noChangeArrowheads="1"/>
            </p:cNvSpPr>
            <p:nvPr/>
          </p:nvSpPr>
          <p:spPr bwMode="auto">
            <a:xfrm>
              <a:off x="3589" y="2976"/>
              <a:ext cx="487" cy="158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900">
                  <a:solidFill>
                    <a:srgbClr val="DA271A"/>
                  </a:solidFill>
                  <a:latin typeface="Comic Sans MS" charset="0"/>
                </a:rPr>
                <a:t>635 KeV</a:t>
              </a:r>
              <a:endParaRPr lang="en-US" sz="1200">
                <a:solidFill>
                  <a:srgbClr val="DA271A"/>
                </a:solidFill>
                <a:latin typeface="Comic Sans MS" charset="0"/>
              </a:endParaRPr>
            </a:p>
          </p:txBody>
        </p:sp>
      </p:grpSp>
      <p:sp>
        <p:nvSpPr>
          <p:cNvPr id="21529" name="Oval 40"/>
          <p:cNvSpPr>
            <a:spLocks noChangeArrowheads="1"/>
          </p:cNvSpPr>
          <p:nvPr/>
        </p:nvSpPr>
        <p:spPr bwMode="auto">
          <a:xfrm>
            <a:off x="1803400" y="3670300"/>
            <a:ext cx="292100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1530" name="Oval 40"/>
          <p:cNvSpPr>
            <a:spLocks noChangeArrowheads="1"/>
          </p:cNvSpPr>
          <p:nvPr/>
        </p:nvSpPr>
        <p:spPr bwMode="auto">
          <a:xfrm>
            <a:off x="1828800" y="2019300"/>
            <a:ext cx="304800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cxnSp>
        <p:nvCxnSpPr>
          <p:cNvPr id="21531" name="Connettore 7 43"/>
          <p:cNvCxnSpPr>
            <a:cxnSpLocks noChangeShapeType="1"/>
          </p:cNvCxnSpPr>
          <p:nvPr/>
        </p:nvCxnSpPr>
        <p:spPr bwMode="auto">
          <a:xfrm rot="16200000" flipH="1">
            <a:off x="1314450" y="3022600"/>
            <a:ext cx="1530350" cy="44450"/>
          </a:xfrm>
          <a:prstGeom prst="curvedConnector3">
            <a:avLst>
              <a:gd name="adj1" fmla="val 50829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cxnSp>
        <p:nvCxnSpPr>
          <p:cNvPr id="21532" name="Connettore 1 45"/>
          <p:cNvCxnSpPr>
            <a:cxnSpLocks noChangeShapeType="1"/>
          </p:cNvCxnSpPr>
          <p:nvPr/>
        </p:nvCxnSpPr>
        <p:spPr bwMode="auto">
          <a:xfrm>
            <a:off x="3733800" y="677863"/>
            <a:ext cx="533400" cy="158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cxnSp>
        <p:nvCxnSpPr>
          <p:cNvPr id="21533" name="Connettore 1 46"/>
          <p:cNvCxnSpPr>
            <a:cxnSpLocks noChangeShapeType="1"/>
          </p:cNvCxnSpPr>
          <p:nvPr/>
        </p:nvCxnSpPr>
        <p:spPr bwMode="auto">
          <a:xfrm>
            <a:off x="3868738" y="4095750"/>
            <a:ext cx="533400" cy="1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cxnSp>
        <p:nvCxnSpPr>
          <p:cNvPr id="21534" name="Connettore 1 47"/>
          <p:cNvCxnSpPr>
            <a:cxnSpLocks noChangeShapeType="1"/>
          </p:cNvCxnSpPr>
          <p:nvPr/>
        </p:nvCxnSpPr>
        <p:spPr bwMode="auto">
          <a:xfrm flipV="1">
            <a:off x="3040063" y="2252663"/>
            <a:ext cx="838200" cy="1428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rcRect b="21939"/>
          <a:stretch>
            <a:fillRect/>
          </a:stretch>
        </p:blipFill>
        <p:spPr>
          <a:xfrm>
            <a:off x="0" y="0"/>
            <a:ext cx="3469342" cy="20574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7391400" y="0"/>
            <a:ext cx="1524000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HKS PID</a:t>
            </a:r>
          </a:p>
          <a:p>
            <a:endParaRPr lang="it-IT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(gas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Cherenkof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+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shower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counter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) </a:t>
            </a:r>
          </a:p>
          <a:p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e,</a:t>
            </a:r>
            <a:r>
              <a:rPr lang="it-IT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it-IT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rejection</a:t>
            </a:r>
            <a:r>
              <a:rPr lang="it-IT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 </a:t>
            </a:r>
            <a:r>
              <a:rPr lang="it-IT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10</a:t>
            </a:r>
            <a:r>
              <a:rPr lang="it-IT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5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3505200" y="0"/>
            <a:ext cx="3657600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HKS PID</a:t>
            </a:r>
          </a:p>
          <a:p>
            <a:endParaRPr lang="it-IT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just"/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3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TOF,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water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Cherenkiv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,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three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aerogel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Cerenkov</a:t>
            </a:r>
            <a:endParaRPr lang="it-IT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Power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rejection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capability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is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: </a:t>
            </a:r>
          </a:p>
          <a:p>
            <a:pPr algn="just"/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- In the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beam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: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K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: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10000: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1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:2000 </a:t>
            </a:r>
          </a:p>
          <a:p>
            <a:pPr algn="just"/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- in the on-line trigger 90: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1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:90 </a:t>
            </a:r>
          </a:p>
          <a:p>
            <a:pPr algn="just"/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-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after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analysis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it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is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0.01: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1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:0.02 </a:t>
            </a:r>
          </a:p>
          <a:p>
            <a:pPr algn="just"/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- so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for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rejection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power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is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10</a:t>
            </a:r>
            <a:r>
              <a:rPr lang="it-IT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6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</a:p>
          <a:p>
            <a:pPr algn="just"/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- and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for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10</a:t>
            </a:r>
            <a:r>
              <a:rPr lang="it-IT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5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dirty="0" smtClean="0"/>
              <a:t> </a:t>
            </a:r>
            <a:endParaRPr lang="it-IT" dirty="0" smtClean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971800"/>
            <a:ext cx="3792972" cy="2057400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4648200" y="5473005"/>
            <a:ext cx="434340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Elastic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scattering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measurement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off Pb-208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to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know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actual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thickness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the target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then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monitor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continuously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by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measuring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electron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scattering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rate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as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a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function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two-dimensional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positions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by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using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raster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information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. </a:t>
            </a:r>
            <a:endParaRPr lang="it-IT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4953000" y="5105400"/>
            <a:ext cx="3352800" cy="307777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solidFill>
                  <a:srgbClr val="FFFF00"/>
                </a:solidFill>
              </a:rPr>
              <a:t>&lt;</a:t>
            </a:r>
            <a:r>
              <a:rPr lang="it-IT" dirty="0" smtClean="0">
                <a:solidFill>
                  <a:srgbClr val="FFFF00"/>
                </a:solidFill>
                <a:latin typeface="Comic Sans MS"/>
                <a:cs typeface="Comic Sans MS"/>
              </a:rPr>
              <a:t>i</a:t>
            </a:r>
            <a:r>
              <a:rPr lang="it-IT" dirty="0" smtClean="0">
                <a:solidFill>
                  <a:srgbClr val="FFFF00"/>
                </a:solidFill>
              </a:rPr>
              <a:t>&gt; = 25 </a:t>
            </a:r>
            <a:r>
              <a:rPr lang="it-IT" dirty="0" err="1" smtClean="0">
                <a:solidFill>
                  <a:srgbClr val="FFFF00"/>
                </a:solidFill>
              </a:rPr>
              <a:t>mA</a:t>
            </a:r>
            <a:r>
              <a:rPr lang="it-IT" dirty="0" smtClean="0">
                <a:solidFill>
                  <a:srgbClr val="FFFF00"/>
                </a:solidFill>
              </a:rPr>
              <a:t>   - </a:t>
            </a:r>
            <a:r>
              <a:rPr lang="it-IT" dirty="0" smtClean="0">
                <a:solidFill>
                  <a:srgbClr val="FFFF00"/>
                </a:solidFill>
                <a:latin typeface="Comic Sans MS"/>
                <a:cs typeface="Comic Sans MS"/>
              </a:rPr>
              <a:t>100 mg/cm</a:t>
            </a:r>
            <a:r>
              <a:rPr lang="it-IT" baseline="30000" dirty="0" smtClean="0">
                <a:solidFill>
                  <a:srgbClr val="FFFF00"/>
                </a:solidFill>
                <a:latin typeface="Comic Sans MS"/>
                <a:cs typeface="Comic Sans MS"/>
              </a:rPr>
              <a:t>  </a:t>
            </a:r>
            <a:r>
              <a:rPr lang="it-IT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cryocooling</a:t>
            </a:r>
            <a:endParaRPr lang="it-IT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4"/>
          <a:srcRect r="28788" b="16575"/>
          <a:stretch>
            <a:fillRect/>
          </a:stretch>
        </p:blipFill>
        <p:spPr>
          <a:xfrm>
            <a:off x="0" y="4876800"/>
            <a:ext cx="3581400" cy="1917700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0" y="4492823"/>
            <a:ext cx="2514600" cy="307777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solidFill>
                  <a:srgbClr val="D3FCFF"/>
                </a:solidFill>
                <a:latin typeface="Comic Sans MS"/>
                <a:cs typeface="Comic Sans MS"/>
              </a:rPr>
              <a:t>PID </a:t>
            </a:r>
            <a:r>
              <a:rPr lang="it-IT" dirty="0" err="1" smtClean="0">
                <a:solidFill>
                  <a:srgbClr val="D3FCFF"/>
                </a:solidFill>
                <a:latin typeface="Symbol" charset="2"/>
                <a:cs typeface="Symbol" charset="2"/>
              </a:rPr>
              <a:t>p</a:t>
            </a:r>
            <a:r>
              <a:rPr lang="it-IT" dirty="0" smtClean="0">
                <a:solidFill>
                  <a:srgbClr val="D3FCFF"/>
                </a:solidFill>
                <a:latin typeface="Symbol" charset="2"/>
                <a:cs typeface="Symbol" charset="2"/>
              </a:rPr>
              <a:t>/</a:t>
            </a:r>
            <a:r>
              <a:rPr lang="it-IT" dirty="0" err="1" smtClean="0">
                <a:solidFill>
                  <a:srgbClr val="D3FCFF"/>
                </a:solidFill>
                <a:latin typeface="Symbol" charset="2"/>
                <a:cs typeface="Symbol" charset="2"/>
              </a:rPr>
              <a:t>K</a:t>
            </a:r>
            <a:r>
              <a:rPr lang="it-IT" dirty="0" smtClean="0">
                <a:solidFill>
                  <a:srgbClr val="D3FCFF"/>
                </a:solidFill>
                <a:latin typeface="Symbol" charset="2"/>
                <a:cs typeface="Symbol" charset="2"/>
              </a:rPr>
              <a:t> ~ 10</a:t>
            </a:r>
            <a:r>
              <a:rPr lang="it-IT" baseline="30000" dirty="0" smtClean="0">
                <a:solidFill>
                  <a:srgbClr val="D3FCFF"/>
                </a:solidFill>
                <a:latin typeface="Symbol" charset="2"/>
                <a:cs typeface="Symbol" charset="2"/>
              </a:rPr>
              <a:t>12</a:t>
            </a:r>
            <a:r>
              <a:rPr lang="it-IT" dirty="0" smtClean="0">
                <a:solidFill>
                  <a:srgbClr val="D3FCFF"/>
                </a:solidFill>
                <a:latin typeface="Symbol" charset="2"/>
                <a:cs typeface="Symbol" charset="2"/>
              </a:rPr>
              <a:t> </a:t>
            </a:r>
            <a:r>
              <a:rPr lang="it-IT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(</a:t>
            </a:r>
            <a:r>
              <a:rPr lang="it-IT" baseline="30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threshold</a:t>
            </a:r>
            <a:r>
              <a:rPr lang="it-IT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 + RICH)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endParaRPr lang="it-IT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28600" y="2457450"/>
            <a:ext cx="2362200" cy="1885950"/>
            <a:chOff x="3555" y="390"/>
            <a:chExt cx="975" cy="913"/>
          </a:xfrm>
          <a:solidFill>
            <a:schemeClr val="bg1"/>
          </a:solidFill>
        </p:grpSpPr>
        <p:pic>
          <p:nvPicPr>
            <p:cNvPr id="18" name="Picture 1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r="9735"/>
            <a:stretch>
              <a:fillRect/>
            </a:stretch>
          </p:blipFill>
          <p:spPr bwMode="auto">
            <a:xfrm>
              <a:off x="3555" y="516"/>
              <a:ext cx="975" cy="7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 Box 15"/>
            <p:cNvSpPr txBox="1">
              <a:spLocks noChangeArrowheads="1"/>
            </p:cNvSpPr>
            <p:nvPr/>
          </p:nvSpPr>
          <p:spPr bwMode="auto">
            <a:xfrm>
              <a:off x="3555" y="390"/>
              <a:ext cx="975" cy="1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D6241A"/>
                  </a:solidFill>
                  <a:latin typeface="Comic Sans MS" charset="0"/>
                </a:rPr>
                <a:t>RICH Detector</a:t>
              </a:r>
              <a:endParaRPr lang="en-US"/>
            </a:p>
          </p:txBody>
        </p:sp>
      </p:grpSp>
      <p:sp>
        <p:nvSpPr>
          <p:cNvPr id="20" name="CasellaDiTesto 19"/>
          <p:cNvSpPr txBox="1"/>
          <p:nvPr/>
        </p:nvSpPr>
        <p:spPr>
          <a:xfrm>
            <a:off x="4191000" y="2362200"/>
            <a:ext cx="4953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Targets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/>
            </a:r>
            <a:b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</a:b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standard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solid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+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waterfall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+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solid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cryocooled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for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Pb</a:t>
            </a:r>
            <a:endParaRPr lang="it-IT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3" grpId="0" animBg="1"/>
      <p:bldP spid="14" grpId="0" animBg="1"/>
      <p:bldP spid="16" grpId="0" animBg="1"/>
      <p:bldP spid="2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rcRect l="14548" t="48548" r="18529" b="7884"/>
          <a:stretch>
            <a:fillRect/>
          </a:stretch>
        </p:blipFill>
        <p:spPr>
          <a:xfrm>
            <a:off x="-1" y="76200"/>
            <a:ext cx="4191001" cy="318880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191000" y="2514600"/>
            <a:ext cx="4953000" cy="104644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To</a:t>
            </a:r>
            <a:r>
              <a:rPr lang="it-IT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have</a:t>
            </a:r>
            <a:r>
              <a:rPr lang="it-IT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 500 </a:t>
            </a:r>
            <a:r>
              <a:rPr lang="it-IT" sz="2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events</a:t>
            </a:r>
            <a:r>
              <a:rPr lang="it-IT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 in the </a:t>
            </a:r>
            <a:r>
              <a:rPr lang="it-IT" sz="2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g.s.</a:t>
            </a:r>
            <a:endParaRPr lang="it-IT" sz="2400" dirty="0" smtClean="0">
              <a:solidFill>
                <a:srgbClr val="FFFF00"/>
              </a:solidFill>
              <a:latin typeface="Comic Sans MS"/>
              <a:cs typeface="Comic Sans MS"/>
            </a:endParaRPr>
          </a:p>
          <a:p>
            <a:r>
              <a:rPr lang="it-IT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~ 263 </a:t>
            </a:r>
            <a:r>
              <a:rPr lang="it-IT" sz="2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hours</a:t>
            </a:r>
            <a:r>
              <a:rPr lang="it-IT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of</a:t>
            </a:r>
            <a:r>
              <a:rPr lang="it-IT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beam</a:t>
            </a:r>
            <a:r>
              <a:rPr lang="it-IT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time</a:t>
            </a:r>
            <a:r>
              <a:rPr lang="it-IT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</a:p>
          <a:p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4191000" y="0"/>
            <a:ext cx="4953000" cy="1938992"/>
          </a:xfrm>
          <a:prstGeom prst="rect">
            <a:avLst/>
          </a:prstGeom>
          <a:solidFill>
            <a:srgbClr val="9EFFCC"/>
          </a:solidFill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Qg</a:t>
            </a:r>
            <a:r>
              <a:rPr lang="it-IT" sz="24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 = </a:t>
            </a:r>
            <a:r>
              <a:rPr lang="it-IT" sz="24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6</a:t>
            </a:r>
            <a:r>
              <a:rPr lang="it-IT" sz="24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;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Assuming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12.36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nb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/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sr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(E-91-016) and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scaling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c.r.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from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400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12</a:t>
            </a:r>
            <a:r>
              <a:rPr lang="it-IT" sz="2400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B (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normalized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to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target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thickness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(500 mg/cm2)), 10</a:t>
            </a:r>
            <a:r>
              <a:rPr lang="it-IT" sz="24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A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beam</a:t>
            </a:r>
            <a:endParaRPr lang="it-IT" sz="24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733800"/>
            <a:ext cx="5896769" cy="289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Goals</a:t>
            </a:r>
            <a:r>
              <a:rPr lang="it-IT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of</a:t>
            </a:r>
            <a:r>
              <a:rPr lang="it-IT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 the </a:t>
            </a:r>
            <a:r>
              <a:rPr lang="it-IT" sz="2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proposal</a:t>
            </a:r>
            <a:r>
              <a:rPr lang="it-IT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(</a:t>
            </a:r>
            <a:r>
              <a:rPr lang="it-IT" sz="2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</a:t>
            </a:r>
            <a:r>
              <a:rPr lang="it-IT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)</a:t>
            </a:r>
            <a:endParaRPr lang="it-IT" sz="2400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0" y="381000"/>
            <a:ext cx="9144000" cy="6555642"/>
          </a:xfrm>
          <a:prstGeom prst="rect">
            <a:avLst/>
          </a:prstGeom>
          <a:solidFill>
            <a:srgbClr val="D3FC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.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Elementary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kaon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electroproduction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</a:p>
          <a:p>
            <a:pPr algn="just"/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/>
            </a:r>
            <a:b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</a:b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. Spectroscopy of light Λ-Hypernuclei </a:t>
            </a:r>
          </a:p>
          <a:p>
            <a:pPr algn="just"/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/>
            </a:r>
            <a:b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</a:b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. Spectroscopy of medium-heavy Λ-Hypernuclei </a:t>
            </a:r>
          </a:p>
          <a:p>
            <a:pPr algn="just"/>
            <a:endParaRPr lang="it-IT" sz="18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. Spectroscopy of heavy Λ-Hypernuclei </a:t>
            </a:r>
          </a:p>
          <a:p>
            <a:pPr algn="just"/>
            <a:endParaRPr lang="it-IT" sz="18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>
              <a:buFontTx/>
              <a:buChar char="-"/>
            </a:pPr>
            <a:endParaRPr lang="it-IT" sz="20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39961C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They</a:t>
            </a:r>
            <a:r>
              <a:rPr lang="it-IT" sz="2000" dirty="0" smtClean="0">
                <a:solidFill>
                  <a:srgbClr val="39961C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provide invaluable information on </a:t>
            </a:r>
          </a:p>
          <a:p>
            <a:pPr algn="just">
              <a:buFontTx/>
              <a:buChar char="-"/>
            </a:pP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N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interaction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</a:p>
          <a:p>
            <a:pPr algn="just"/>
            <a:endParaRPr lang="it-IT" sz="18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just">
              <a:buFontTx/>
              <a:buChar char="-"/>
            </a:pP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Charge Symmetry Breaking (CSB) in the Λ-N interaction</a:t>
            </a:r>
          </a:p>
          <a:p>
            <a:pPr algn="just"/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</a:p>
          <a:p>
            <a:pPr algn="just">
              <a:buFontTx/>
              <a:buChar char="-"/>
            </a:pP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Limits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of the mean field description of nuclei and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hypernuclei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</a:p>
          <a:p>
            <a:pPr algn="just">
              <a:buFontTx/>
              <a:buChar char="-"/>
            </a:pPr>
            <a:endParaRPr lang="it-IT" sz="18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just">
              <a:buFontTx/>
              <a:buChar char="-"/>
            </a:pP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Λ binding energy as a function of A for different nuclei than those probed with hadrons and structure of tri-axially deformed nucleus using a Λ as a probe. </a:t>
            </a:r>
          </a:p>
          <a:p>
            <a:pPr algn="just">
              <a:buFontTx/>
              <a:buChar char="-"/>
            </a:pPr>
            <a:endParaRPr lang="it-IT" sz="18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just">
              <a:buFontTx/>
              <a:buChar char="-"/>
            </a:pP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Energy level modification effects by adding a Λ </a:t>
            </a:r>
          </a:p>
          <a:p>
            <a:pPr algn="just"/>
            <a:endParaRPr lang="it-IT" sz="18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just"/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-  The role of the 3 body ΛNN interaction in Hypernuclei and Neutron Stars </a:t>
            </a:r>
            <a:endParaRPr lang="it-IT" sz="18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4" name="Rettangolo 3"/>
          <p:cNvSpPr/>
          <p:nvPr/>
        </p:nvSpPr>
        <p:spPr bwMode="auto">
          <a:xfrm>
            <a:off x="2209800" y="2819400"/>
            <a:ext cx="4876800" cy="533400"/>
          </a:xfrm>
          <a:prstGeom prst="rect">
            <a:avLst/>
          </a:prstGeom>
          <a:solidFill>
            <a:srgbClr val="FF0000">
              <a:alpha val="8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0" y="279400"/>
            <a:ext cx="6299200" cy="62992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304800"/>
            <a:ext cx="9144000" cy="6172200"/>
          </a:xfrm>
          <a:solidFill>
            <a:schemeClr val="bg1"/>
          </a:solidFill>
        </p:spPr>
        <p:txBody>
          <a:bodyPr/>
          <a:lstStyle/>
          <a:p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Assuming </a:t>
            </a:r>
            <a:r>
              <a:rPr lang="it-IT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25 A beam on 100 mg/cm2 </a:t>
            </a:r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(or 13 A beam on 200 mg/cm2), </a:t>
            </a:r>
            <a:r>
              <a:rPr lang="it-IT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signal</a:t>
            </a:r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counting</a:t>
            </a:r>
          </a:p>
          <a:p>
            <a:r>
              <a:rPr lang="it-IT" sz="1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rates</a:t>
            </a:r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will</a:t>
            </a:r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range</a:t>
            </a:r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from</a:t>
            </a:r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0.06 (</a:t>
            </a:r>
            <a:r>
              <a:rPr lang="it-IT" sz="14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g.s.</a:t>
            </a:r>
            <a:r>
              <a:rPr lang="it-IT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) </a:t>
            </a:r>
            <a:r>
              <a:rPr lang="it-IT" sz="14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to</a:t>
            </a:r>
            <a:r>
              <a:rPr lang="it-IT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0.21 (first </a:t>
            </a:r>
            <a:r>
              <a:rPr lang="it-IT" sz="14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p-shell</a:t>
            </a:r>
            <a:r>
              <a:rPr lang="it-IT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doublet</a:t>
            </a:r>
            <a:r>
              <a:rPr lang="it-IT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) </a:t>
            </a:r>
            <a:r>
              <a:rPr lang="it-IT" sz="14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counts</a:t>
            </a:r>
            <a:r>
              <a:rPr lang="it-IT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/</a:t>
            </a:r>
            <a:r>
              <a:rPr lang="it-IT" sz="14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h</a:t>
            </a:r>
            <a:endParaRPr lang="it-IT" sz="1400" b="1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endParaRPr lang="it-IT" sz="1400" b="1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● Corresponding </a:t>
            </a:r>
            <a:r>
              <a:rPr lang="it-IT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background</a:t>
            </a:r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will be around </a:t>
            </a:r>
            <a:r>
              <a:rPr lang="it-IT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0.1 counts/h/MeV</a:t>
            </a:r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. </a:t>
            </a:r>
          </a:p>
          <a:p>
            <a:r>
              <a:rPr lang="it-IT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Background </a:t>
            </a:r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in the </a:t>
            </a:r>
            <a:r>
              <a:rPr lang="it-IT" sz="1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spectral</a:t>
            </a:r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region</a:t>
            </a:r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interest </a:t>
            </a:r>
            <a:r>
              <a:rPr lang="it-IT" sz="1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is</a:t>
            </a:r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flat</a:t>
            </a:r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, </a:t>
            </a:r>
            <a:r>
              <a:rPr lang="it-IT" sz="1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very</a:t>
            </a:r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uniform</a:t>
            </a:r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after</a:t>
            </a:r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few</a:t>
            </a:r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days</a:t>
            </a:r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beam</a:t>
            </a:r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time</a:t>
            </a:r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. </a:t>
            </a:r>
            <a:r>
              <a:rPr lang="it-IT" sz="1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Expected</a:t>
            </a:r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spectrum</a:t>
            </a:r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is</a:t>
            </a:r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“</a:t>
            </a:r>
            <a:r>
              <a:rPr lang="it-IT" sz="1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simple</a:t>
            </a:r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”, </a:t>
            </a:r>
            <a:r>
              <a:rPr lang="it-IT" sz="1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as</a:t>
            </a:r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shown</a:t>
            </a:r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in Fig. 5-4 </a:t>
            </a:r>
            <a:r>
              <a:rPr lang="it-IT" sz="1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Proposal</a:t>
            </a:r>
            <a:endParaRPr lang="it-IT" sz="1400" b="1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● </a:t>
            </a:r>
            <a:r>
              <a:rPr lang="it-IT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Background</a:t>
            </a:r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is due to </a:t>
            </a:r>
            <a:r>
              <a:rPr lang="it-IT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random coincidences of e' </a:t>
            </a:r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(rates of the order of </a:t>
            </a:r>
            <a:r>
              <a:rPr lang="it-IT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40 kHz</a:t>
            </a:r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) and</a:t>
            </a:r>
          </a:p>
          <a:p>
            <a:r>
              <a:rPr lang="it-IT" sz="14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kaons</a:t>
            </a:r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(</a:t>
            </a:r>
            <a:r>
              <a:rPr lang="it-IT" sz="1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rates</a:t>
            </a:r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order</a:t>
            </a:r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100 Hz</a:t>
            </a:r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)</a:t>
            </a:r>
          </a:p>
          <a:p>
            <a:endParaRPr lang="it-IT" sz="1400" b="1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● Despite of the small signal rate and relatively high background, calculations show that</a:t>
            </a:r>
          </a:p>
          <a:p>
            <a:r>
              <a:rPr lang="it-IT" sz="1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also</a:t>
            </a:r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g.s.</a:t>
            </a:r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peak</a:t>
            </a:r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can </a:t>
            </a:r>
            <a:r>
              <a:rPr lang="it-IT" sz="1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be</a:t>
            </a:r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observed</a:t>
            </a:r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(</a:t>
            </a:r>
            <a:r>
              <a:rPr lang="it-IT" sz="1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peak</a:t>
            </a:r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significance</a:t>
            </a:r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&gt;</a:t>
            </a:r>
            <a:r>
              <a:rPr lang="it-IT" sz="1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4</a:t>
            </a:r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) in </a:t>
            </a:r>
            <a:r>
              <a:rPr lang="it-IT" sz="1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about</a:t>
            </a:r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5</a:t>
            </a:r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weeks</a:t>
            </a:r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beam</a:t>
            </a:r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time</a:t>
            </a:r>
            <a:endParaRPr lang="it-IT" sz="1400" b="1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(a day will be sufficient for 12C(e,e'K)12 B spectrum)</a:t>
            </a:r>
          </a:p>
          <a:p>
            <a:endParaRPr lang="it-IT" sz="1400" b="1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lang="it-IT" sz="14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Additional</a:t>
            </a:r>
            <a:r>
              <a:rPr lang="it-IT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remarks</a:t>
            </a:r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:</a:t>
            </a:r>
          </a:p>
          <a:p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● </a:t>
            </a:r>
            <a:r>
              <a:rPr lang="it-IT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Hadron rates </a:t>
            </a:r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will be of the order of </a:t>
            </a:r>
            <a:r>
              <a:rPr lang="it-IT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50 kHz </a:t>
            </a:r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(not an issue)</a:t>
            </a:r>
          </a:p>
          <a:p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● kaon identification can be performed by HKS detectors and selection in coincidence time(not an issue)</a:t>
            </a:r>
          </a:p>
          <a:p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● Signal calculations are performed by Millener-Motoba (reliable)</a:t>
            </a:r>
          </a:p>
          <a:p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● </a:t>
            </a:r>
            <a:r>
              <a:rPr lang="it-IT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Rates of e' in HRS </a:t>
            </a:r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are </a:t>
            </a:r>
            <a:r>
              <a:rPr lang="it-IT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based</a:t>
            </a:r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on calculation and </a:t>
            </a:r>
            <a:r>
              <a:rPr lang="it-IT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previous experiments </a:t>
            </a:r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(reliable)</a:t>
            </a:r>
          </a:p>
          <a:p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● </a:t>
            </a:r>
            <a:r>
              <a:rPr lang="it-IT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Rates of kaons in HKS </a:t>
            </a:r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are based on </a:t>
            </a:r>
            <a:r>
              <a:rPr lang="it-IT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previous experiments </a:t>
            </a:r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and </a:t>
            </a:r>
            <a:r>
              <a:rPr lang="it-IT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MonteCarlo</a:t>
            </a:r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simulations</a:t>
            </a:r>
          </a:p>
          <a:p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(</a:t>
            </a:r>
            <a:r>
              <a:rPr lang="it-IT" sz="1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reliable</a:t>
            </a:r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)</a:t>
            </a:r>
          </a:p>
          <a:p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● Radiative loss are not taken into accounts in the calculations, however it is a 10% effect</a:t>
            </a:r>
          </a:p>
          <a:p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and </a:t>
            </a:r>
            <a:r>
              <a:rPr lang="it-IT" sz="1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it</a:t>
            </a:r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could</a:t>
            </a:r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be</a:t>
            </a:r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partially</a:t>
            </a:r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recovered</a:t>
            </a:r>
            <a:r>
              <a:rPr lang="it-IT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in the data </a:t>
            </a:r>
            <a:r>
              <a:rPr lang="it-IT" sz="1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analysis</a:t>
            </a:r>
            <a:endParaRPr lang="it-IT" sz="14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5562600"/>
          </a:xfrm>
          <a:solidFill>
            <a:schemeClr val="bg1"/>
          </a:solidFill>
        </p:spPr>
        <p:txBody>
          <a:bodyPr/>
          <a:lstStyle/>
          <a:p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1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) con 25 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microA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e 100 mg/cm^2 si ha un fondo di 0.1 conteggi/ora/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MeV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, che è confrontabile con il fondo del nostro C-12, ma i conteggi nei picchi vanno da 0.06 conteggi/ora a 0.21 conteggi l'ora, cioè da 15 a 50 volte inferiori al nostro C-12. Questo lo rende "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challenging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". Ad ogni modo con i nostri calcoli mostriamo che si osserva anche il 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g.s.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con cinque settimane di fascio (il nostro C-12 ha preso dati dal 17 al 24 Aprile 2004, con il futuro 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setup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sarebbe bastato un solo giorno di fascio). 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) In questi conti c'è una sovrastima di segnale perché non teniamo conto delle perdite radiative (che comunque almeno in parte possono essere recuperate), questo è il 10% di errore che dice 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Nue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.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3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) come detto al punto 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1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), in realtà il fondo non è enorme, è il segnale che è piccolo.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 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In effetti il fondo viene dalle (moderatamente) alte rate di e', che tornano molto bene con conti e misure di 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Bogdan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(se non sbaglio le abbiamo corrette di conseguenza, ma erano già molto simili). Almeno fino alla 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shell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f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lo spettro è "semplice" e il fondo uniforme, quindi non esistono problemi di "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peak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searching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" o sottrazione del fondo.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4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) Per il segnale abbiamo usato i calcoli di 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Millener-Motoba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, nel calcolo delle rate di 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adroni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abbiamo usato le misure e le simulazioni di HKS, quindi lo spettro previsto è realistico, seppur ottenuto da 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calcoli analitici e non da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MonteCarlo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. </a:t>
            </a:r>
            <a:endParaRPr lang="it-IT" sz="16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39940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48437"/>
          <a:stretch>
            <a:fillRect/>
          </a:stretch>
        </p:blipFill>
        <p:spPr bwMode="auto">
          <a:xfrm>
            <a:off x="352425" y="3200400"/>
            <a:ext cx="41433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0"/>
            <a:ext cx="42195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59" name="Text Box 31"/>
          <p:cNvSpPr txBox="1">
            <a:spLocks noChangeArrowheads="1"/>
          </p:cNvSpPr>
          <p:nvPr/>
        </p:nvSpPr>
        <p:spPr bwMode="auto">
          <a:xfrm>
            <a:off x="533400" y="1143000"/>
            <a:ext cx="1827213" cy="400050"/>
          </a:xfrm>
          <a:prstGeom prst="rect">
            <a:avLst/>
          </a:prstGeom>
          <a:solidFill>
            <a:srgbClr val="99FFCC"/>
          </a:solidFill>
          <a:ln w="9525">
            <a:solidFill>
              <a:srgbClr val="0080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sz="1800" baseline="30000">
                <a:solidFill>
                  <a:srgbClr val="000000"/>
                </a:solidFill>
                <a:latin typeface="Verdana" charset="0"/>
              </a:rPr>
              <a:t>1</a:t>
            </a:r>
            <a:r>
              <a:rPr lang="it-IT" sz="1800">
                <a:solidFill>
                  <a:srgbClr val="000000"/>
                </a:solidFill>
                <a:latin typeface="Verdana" charset="0"/>
              </a:rPr>
              <a:t>H</a:t>
            </a:r>
            <a:r>
              <a:rPr lang="en-US" sz="1800" baseline="30000">
                <a:solidFill>
                  <a:srgbClr val="000000"/>
                </a:solidFill>
                <a:latin typeface="Verdana" charset="0"/>
              </a:rPr>
              <a:t> </a:t>
            </a:r>
            <a:r>
              <a:rPr lang="it-IT" sz="1800">
                <a:solidFill>
                  <a:srgbClr val="000000"/>
                </a:solidFill>
                <a:latin typeface="Verdana" charset="0"/>
              </a:rPr>
              <a:t>(e,e’K)</a:t>
            </a:r>
            <a:r>
              <a:rPr lang="it-IT" sz="2000">
                <a:solidFill>
                  <a:srgbClr val="000000"/>
                </a:solidFill>
              </a:rPr>
              <a:t>L,S</a:t>
            </a:r>
            <a:endParaRPr lang="it-IT" sz="180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39945" name="Rectangle 32"/>
          <p:cNvSpPr>
            <a:spLocks noChangeArrowheads="1"/>
          </p:cNvSpPr>
          <p:nvPr/>
        </p:nvSpPr>
        <p:spPr bwMode="auto">
          <a:xfrm>
            <a:off x="2443162" y="1676400"/>
            <a:ext cx="3762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2000" dirty="0" err="1">
                <a:solidFill>
                  <a:srgbClr val="000000"/>
                </a:solidFill>
              </a:rPr>
              <a:t>L</a:t>
            </a:r>
            <a:endParaRPr lang="it-IT" sz="2000" dirty="0">
              <a:solidFill>
                <a:srgbClr val="000000"/>
              </a:solidFill>
            </a:endParaRPr>
          </a:p>
        </p:txBody>
      </p:sp>
      <p:sp>
        <p:nvSpPr>
          <p:cNvPr id="39946" name="Rectangle 33"/>
          <p:cNvSpPr>
            <a:spLocks noChangeArrowheads="1"/>
          </p:cNvSpPr>
          <p:nvPr/>
        </p:nvSpPr>
        <p:spPr bwMode="auto">
          <a:xfrm>
            <a:off x="3733800" y="2286000"/>
            <a:ext cx="3381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sz="2000" dirty="0" err="1">
                <a:solidFill>
                  <a:srgbClr val="000000"/>
                </a:solidFill>
              </a:rPr>
              <a:t>S</a:t>
            </a:r>
            <a:endParaRPr lang="it-IT" sz="2000" dirty="0">
              <a:solidFill>
                <a:srgbClr val="000000"/>
              </a:solidFill>
            </a:endParaRPr>
          </a:p>
        </p:txBody>
      </p:sp>
      <p:sp>
        <p:nvSpPr>
          <p:cNvPr id="39947" name="Text Box 34"/>
          <p:cNvSpPr txBox="1">
            <a:spLocks noChangeArrowheads="1"/>
          </p:cNvSpPr>
          <p:nvPr/>
        </p:nvSpPr>
        <p:spPr bwMode="auto">
          <a:xfrm rot="-1327319">
            <a:off x="2624853" y="1850455"/>
            <a:ext cx="21986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it-IT" dirty="0">
                <a:latin typeface="Comic Sans MS" charset="0"/>
                <a:cs typeface="Comic Sans MS" charset="0"/>
              </a:rPr>
              <a:t>Energy </a:t>
            </a:r>
            <a:r>
              <a:rPr lang="it-IT" dirty="0" err="1">
                <a:latin typeface="Comic Sans MS" charset="0"/>
                <a:cs typeface="Comic Sans MS" charset="0"/>
              </a:rPr>
              <a:t>Calibration</a:t>
            </a:r>
            <a:r>
              <a:rPr lang="it-IT" dirty="0">
                <a:latin typeface="Comic Sans MS" charset="0"/>
                <a:cs typeface="Comic Sans MS" charset="0"/>
              </a:rPr>
              <a:t> </a:t>
            </a:r>
            <a:r>
              <a:rPr lang="it-IT" dirty="0" err="1">
                <a:latin typeface="Comic Sans MS" charset="0"/>
                <a:cs typeface="Comic Sans MS" charset="0"/>
              </a:rPr>
              <a:t>Run</a:t>
            </a:r>
            <a:endParaRPr lang="it-IT" sz="1800" dirty="0">
              <a:latin typeface="Comic Sans MS" charset="0"/>
              <a:cs typeface="Comic Sans MS" charset="0"/>
            </a:endParaRPr>
          </a:p>
        </p:txBody>
      </p:sp>
      <p:sp>
        <p:nvSpPr>
          <p:cNvPr id="39948" name="Line 35"/>
          <p:cNvSpPr>
            <a:spLocks noChangeShapeType="1"/>
          </p:cNvSpPr>
          <p:nvPr/>
        </p:nvSpPr>
        <p:spPr bwMode="auto">
          <a:xfrm flipV="1">
            <a:off x="2971800" y="4953000"/>
            <a:ext cx="1905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9" name="Text Box 37"/>
          <p:cNvSpPr txBox="1">
            <a:spLocks noChangeArrowheads="1"/>
          </p:cNvSpPr>
          <p:nvPr/>
        </p:nvSpPr>
        <p:spPr bwMode="auto">
          <a:xfrm>
            <a:off x="1619250" y="152400"/>
            <a:ext cx="630555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sz="2000" dirty="0">
                <a:solidFill>
                  <a:srgbClr val="3366FF"/>
                </a:solidFill>
                <a:latin typeface="Comic Sans MS" charset="0"/>
                <a:cs typeface="Comic Sans MS" charset="0"/>
              </a:rPr>
              <a:t>Results on the </a:t>
            </a:r>
            <a:r>
              <a:rPr lang="en-US" sz="2000" dirty="0">
                <a:solidFill>
                  <a:srgbClr val="991F24"/>
                </a:solidFill>
                <a:latin typeface="Comic Sans MS" charset="0"/>
                <a:cs typeface="Comic Sans MS" charset="0"/>
              </a:rPr>
              <a:t>WATERFALL</a:t>
            </a:r>
            <a:r>
              <a:rPr lang="en-US" sz="2000" dirty="0">
                <a:latin typeface="Comic Sans MS" charset="0"/>
                <a:cs typeface="Comic Sans MS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target</a:t>
            </a:r>
            <a:r>
              <a:rPr lang="en-US" sz="2000" dirty="0">
                <a:latin typeface="Comic Sans MS" charset="0"/>
                <a:cs typeface="Comic Sans MS" charset="0"/>
              </a:rPr>
              <a:t> - </a:t>
            </a:r>
            <a:r>
              <a:rPr lang="en-US" sz="2000" baseline="300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16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O</a:t>
            </a:r>
            <a:r>
              <a:rPr lang="en-US" sz="2000" dirty="0">
                <a:latin typeface="Comic Sans MS" charset="0"/>
                <a:cs typeface="Comic Sans MS" charset="0"/>
              </a:rPr>
              <a:t> and </a:t>
            </a:r>
            <a:r>
              <a:rPr lang="en-US" sz="2000" baseline="300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1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H</a:t>
            </a:r>
            <a:endParaRPr lang="it-IT" sz="2000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39950" name="Rectangle 16"/>
          <p:cNvSpPr>
            <a:spLocks noChangeArrowheads="1"/>
          </p:cNvSpPr>
          <p:nvPr/>
        </p:nvSpPr>
        <p:spPr bwMode="auto">
          <a:xfrm>
            <a:off x="141288" y="5867400"/>
            <a:ext cx="9002712" cy="900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71475" indent="-371475" algn="just">
              <a:lnSpc>
                <a:spcPct val="110000"/>
              </a:lnSpc>
              <a:buFont typeface="Wingdings" charset="0"/>
              <a:buChar char="Ø"/>
            </a:pPr>
            <a:r>
              <a:rPr lang="en-US" sz="1600" dirty="0">
                <a:solidFill>
                  <a:schemeClr val="accent2"/>
                </a:solidFill>
                <a:latin typeface="Comic Sans MS" charset="0"/>
                <a:cs typeface="Comic Sans MS" charset="0"/>
              </a:rPr>
              <a:t>Water </a:t>
            </a:r>
            <a:r>
              <a:rPr lang="en-US" sz="1600" dirty="0">
                <a:solidFill>
                  <a:srgbClr val="B21D1C"/>
                </a:solidFill>
                <a:latin typeface="Comic Sans MS" charset="0"/>
                <a:cs typeface="Comic Sans MS" charset="0"/>
              </a:rPr>
              <a:t>thickness</a:t>
            </a:r>
            <a:r>
              <a:rPr lang="en-US" sz="1600" dirty="0">
                <a:solidFill>
                  <a:schemeClr val="accent2"/>
                </a:solidFill>
                <a:latin typeface="Comic Sans MS" charset="0"/>
                <a:cs typeface="Comic Sans MS" charset="0"/>
              </a:rPr>
              <a:t> from elastic </a:t>
            </a:r>
            <a:r>
              <a:rPr lang="en-US" sz="1600" dirty="0">
                <a:solidFill>
                  <a:srgbClr val="B21D1C"/>
                </a:solidFill>
                <a:latin typeface="Comic Sans MS" charset="0"/>
                <a:cs typeface="Comic Sans MS" charset="0"/>
              </a:rPr>
              <a:t>cross section on H</a:t>
            </a:r>
            <a:endParaRPr lang="en-US" sz="1600" dirty="0">
              <a:solidFill>
                <a:schemeClr val="accent2"/>
              </a:solidFill>
              <a:latin typeface="Comic Sans MS" charset="0"/>
              <a:cs typeface="Comic Sans MS" charset="0"/>
            </a:endParaRPr>
          </a:p>
          <a:p>
            <a:pPr marL="371475" indent="-371475" algn="just">
              <a:lnSpc>
                <a:spcPct val="110000"/>
              </a:lnSpc>
              <a:buFont typeface="Wingdings" charset="0"/>
              <a:buChar char="Ø"/>
            </a:pPr>
            <a:r>
              <a:rPr lang="en-US" sz="1600" dirty="0">
                <a:solidFill>
                  <a:srgbClr val="B21D1C"/>
                </a:solidFill>
                <a:latin typeface="Comic Sans MS" charset="0"/>
                <a:cs typeface="Comic Sans MS" charset="0"/>
              </a:rPr>
              <a:t>Precise determination</a:t>
            </a:r>
            <a:r>
              <a:rPr lang="en-US" sz="1600" dirty="0">
                <a:solidFill>
                  <a:schemeClr val="accent2"/>
                </a:solidFill>
                <a:latin typeface="Comic Sans MS" charset="0"/>
                <a:cs typeface="Comic Sans MS" charset="0"/>
              </a:rPr>
              <a:t> of the </a:t>
            </a:r>
            <a:r>
              <a:rPr lang="en-US" sz="1600" dirty="0">
                <a:solidFill>
                  <a:srgbClr val="B21D1C"/>
                </a:solidFill>
                <a:latin typeface="Comic Sans MS" charset="0"/>
                <a:cs typeface="Comic Sans MS" charset="0"/>
              </a:rPr>
              <a:t>particle </a:t>
            </a:r>
            <a:r>
              <a:rPr lang="en-US" sz="1600" dirty="0" err="1">
                <a:solidFill>
                  <a:srgbClr val="B21D1C"/>
                </a:solidFill>
                <a:latin typeface="Comic Sans MS" charset="0"/>
                <a:cs typeface="Comic Sans MS" charset="0"/>
              </a:rPr>
              <a:t>momenta</a:t>
            </a:r>
            <a:r>
              <a:rPr lang="en-US" sz="1600" dirty="0">
                <a:solidFill>
                  <a:schemeClr val="accent2"/>
                </a:solidFill>
                <a:latin typeface="Comic Sans MS" charset="0"/>
                <a:cs typeface="Comic Sans MS" charset="0"/>
              </a:rPr>
              <a:t> and </a:t>
            </a:r>
            <a:r>
              <a:rPr lang="en-US" sz="1600" dirty="0">
                <a:solidFill>
                  <a:srgbClr val="B21D1C"/>
                </a:solidFill>
                <a:latin typeface="Comic Sans MS" charset="0"/>
                <a:cs typeface="Comic Sans MS" charset="0"/>
              </a:rPr>
              <a:t>beam energy</a:t>
            </a:r>
          </a:p>
          <a:p>
            <a:pPr marL="371475" indent="-371475" algn="just">
              <a:lnSpc>
                <a:spcPct val="110000"/>
              </a:lnSpc>
            </a:pPr>
            <a:r>
              <a:rPr lang="en-US" sz="1600" dirty="0">
                <a:solidFill>
                  <a:schemeClr val="accent2"/>
                </a:solidFill>
                <a:latin typeface="Comic Sans MS" charset="0"/>
                <a:cs typeface="Comic Sans MS" charset="0"/>
              </a:rPr>
              <a:t>    </a:t>
            </a:r>
            <a:r>
              <a:rPr lang="it-IT" sz="1600" dirty="0" err="1">
                <a:solidFill>
                  <a:schemeClr val="accent2"/>
                </a:solidFill>
                <a:latin typeface="Comic Sans MS" charset="0"/>
                <a:cs typeface="Comic Sans MS" charset="0"/>
              </a:rPr>
              <a:t>using</a:t>
            </a:r>
            <a:r>
              <a:rPr lang="it-IT" sz="1600" dirty="0">
                <a:solidFill>
                  <a:schemeClr val="accent2"/>
                </a:solidFill>
                <a:latin typeface="Comic Sans MS" charset="0"/>
                <a:cs typeface="Comic Sans MS" charset="0"/>
              </a:rPr>
              <a:t> the </a:t>
            </a:r>
            <a:r>
              <a:rPr lang="it-IT" sz="1600" dirty="0" err="1" smtClean="0">
                <a:solidFill>
                  <a:srgbClr val="B21D1C"/>
                </a:solidFill>
                <a:latin typeface="Symbol" charset="2"/>
                <a:cs typeface="Symbol" charset="2"/>
              </a:rPr>
              <a:t>L</a:t>
            </a:r>
            <a:r>
              <a:rPr lang="it-IT" sz="1600" dirty="0" smtClean="0">
                <a:solidFill>
                  <a:srgbClr val="B21D1C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>
                <a:solidFill>
                  <a:srgbClr val="B21D1C"/>
                </a:solidFill>
                <a:latin typeface="Comic Sans MS" charset="0"/>
                <a:cs typeface="Comic Sans MS" charset="0"/>
              </a:rPr>
              <a:t>and </a:t>
            </a:r>
            <a:r>
              <a:rPr lang="it-IT" sz="1600" dirty="0" err="1" smtClean="0">
                <a:solidFill>
                  <a:srgbClr val="B21D1C"/>
                </a:solidFill>
                <a:latin typeface="Symbol" charset="2"/>
                <a:cs typeface="Symbol" charset="2"/>
              </a:rPr>
              <a:t>S</a:t>
            </a:r>
            <a:r>
              <a:rPr lang="it-IT" sz="1600" dirty="0" smtClean="0">
                <a:solidFill>
                  <a:srgbClr val="B21D1C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B21D1C"/>
                </a:solidFill>
                <a:latin typeface="Comic Sans MS" charset="0"/>
                <a:cs typeface="Comic Sans MS" charset="0"/>
              </a:rPr>
              <a:t>peak</a:t>
            </a:r>
            <a:r>
              <a:rPr lang="it-IT" sz="1600" dirty="0">
                <a:solidFill>
                  <a:srgbClr val="B21D1C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B21D1C"/>
                </a:solidFill>
                <a:latin typeface="Comic Sans MS" charset="0"/>
                <a:cs typeface="Comic Sans MS" charset="0"/>
              </a:rPr>
              <a:t>reconstruction</a:t>
            </a:r>
            <a:r>
              <a:rPr lang="it-IT" sz="1600" dirty="0">
                <a:solidFill>
                  <a:schemeClr val="accent2"/>
                </a:solidFill>
                <a:latin typeface="Comic Sans MS" charset="0"/>
                <a:cs typeface="Comic Sans MS" charset="0"/>
              </a:rPr>
              <a:t> (</a:t>
            </a:r>
            <a:r>
              <a:rPr lang="it-IT" sz="1600" dirty="0" err="1">
                <a:solidFill>
                  <a:schemeClr val="accent2"/>
                </a:solidFill>
                <a:latin typeface="Comic Sans MS" charset="0"/>
                <a:cs typeface="Comic Sans MS" charset="0"/>
              </a:rPr>
              <a:t>energy</a:t>
            </a:r>
            <a:r>
              <a:rPr lang="it-IT" sz="1600" dirty="0">
                <a:solidFill>
                  <a:schemeClr val="accent2"/>
                </a:solidFill>
                <a:latin typeface="Comic Sans MS" charset="0"/>
                <a:cs typeface="Comic Sans MS" charset="0"/>
              </a:rPr>
              <a:t> scale </a:t>
            </a:r>
            <a:r>
              <a:rPr lang="it-IT" sz="1600" dirty="0" err="1">
                <a:solidFill>
                  <a:schemeClr val="accent2"/>
                </a:solidFill>
                <a:latin typeface="Comic Sans MS" charset="0"/>
                <a:cs typeface="Comic Sans MS" charset="0"/>
              </a:rPr>
              <a:t>calibration</a:t>
            </a:r>
            <a:r>
              <a:rPr lang="it-IT" sz="1600" dirty="0">
                <a:latin typeface="Comic Sans MS" charset="0"/>
                <a:cs typeface="Comic Sans MS" charset="0"/>
              </a:rPr>
              <a:t>)</a:t>
            </a: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799" y="2209800"/>
            <a:ext cx="4145259" cy="36261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/>
        </p:nvSpPr>
        <p:spPr>
          <a:xfrm>
            <a:off x="418749" y="393265"/>
            <a:ext cx="8229600" cy="706437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1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aseline="30000" dirty="0"/>
              <a:t>7</a:t>
            </a:r>
            <a:r>
              <a:rPr lang="en-US" altLang="ja-JP" dirty="0"/>
              <a:t>Li(</a:t>
            </a:r>
            <a:r>
              <a:rPr lang="en-US" altLang="ja-JP" dirty="0" err="1"/>
              <a:t>e,e’K</a:t>
            </a:r>
            <a:r>
              <a:rPr lang="en-US" altLang="ja-JP" baseline="30000" dirty="0" smtClean="0"/>
              <a:t>+</a:t>
            </a:r>
            <a:r>
              <a:rPr lang="en-US" altLang="ja-JP" dirty="0" smtClean="0"/>
              <a:t>)</a:t>
            </a:r>
            <a:r>
              <a:rPr lang="en-US" altLang="ja-JP" baseline="30000" dirty="0" smtClean="0"/>
              <a:t>7</a:t>
            </a:r>
            <a:r>
              <a:rPr lang="en-US" altLang="ja-JP" baseline="-25000" dirty="0" smtClean="0">
                <a:latin typeface="Symbol" pitchFamily="18" charset="2"/>
              </a:rPr>
              <a:t>L</a:t>
            </a:r>
            <a:r>
              <a:rPr lang="en-US" altLang="ja-JP" dirty="0" smtClean="0"/>
              <a:t>He</a:t>
            </a:r>
            <a:endParaRPr lang="en-US" altLang="ja-JP" dirty="0"/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141061" y="1047297"/>
            <a:ext cx="614623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First observation </a:t>
            </a:r>
            <a:r>
              <a:rPr lang="en-US" altLang="ja-JP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of </a:t>
            </a:r>
            <a:r>
              <a:rPr lang="en-US" altLang="ja-JP" sz="2400" b="1" baseline="30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7</a:t>
            </a:r>
            <a:r>
              <a:rPr lang="en-US" altLang="ja-JP" sz="2400" b="1" baseline="-25000" dirty="0">
                <a:solidFill>
                  <a:schemeClr val="accent2">
                    <a:lumMod val="60000"/>
                    <a:lumOff val="40000"/>
                  </a:schemeClr>
                </a:solidFill>
                <a:latin typeface="Symbol" pitchFamily="18" charset="2"/>
              </a:rPr>
              <a:t>L</a:t>
            </a:r>
            <a:r>
              <a:rPr lang="en-US" altLang="ja-JP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He w/ good statistics</a:t>
            </a:r>
          </a:p>
        </p:txBody>
      </p:sp>
      <p:sp>
        <p:nvSpPr>
          <p:cNvPr id="6" name="Text Box 47"/>
          <p:cNvSpPr txBox="1">
            <a:spLocks noChangeArrowheads="1"/>
          </p:cNvSpPr>
          <p:nvPr/>
        </p:nvSpPr>
        <p:spPr bwMode="auto">
          <a:xfrm>
            <a:off x="4461541" y="5941515"/>
            <a:ext cx="417646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400" dirty="0" smtClean="0"/>
              <a:t>JLab E01-011 collaboration, </a:t>
            </a:r>
          </a:p>
          <a:p>
            <a:r>
              <a:rPr lang="en-US" altLang="ja-JP" sz="1400" dirty="0" smtClean="0"/>
              <a:t>SNN et al., Phys. Rev. </a:t>
            </a:r>
            <a:r>
              <a:rPr lang="en-US" altLang="ja-JP" sz="1400" dirty="0" err="1" smtClean="0"/>
              <a:t>Lett</a:t>
            </a:r>
            <a:r>
              <a:rPr lang="en-US" altLang="ja-JP" sz="1400" dirty="0" smtClean="0"/>
              <a:t>. 110 (2013) 012502.</a:t>
            </a:r>
            <a:endParaRPr lang="en-US" altLang="ja-JP" sz="1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18683" b="881"/>
          <a:stretch/>
        </p:blipFill>
        <p:spPr bwMode="auto">
          <a:xfrm>
            <a:off x="573109" y="1927891"/>
            <a:ext cx="4737822" cy="39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テキスト ボックス 3"/>
          <p:cNvSpPr txBox="1"/>
          <p:nvPr/>
        </p:nvSpPr>
        <p:spPr>
          <a:xfrm>
            <a:off x="1017934" y="6018459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smtClean="0"/>
              <a:t>FWHM 0.63 MeV</a:t>
            </a:r>
            <a:endParaRPr kumimoji="1" lang="ja-JP" altLang="en-US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281562" y="2323491"/>
            <a:ext cx="3721377" cy="793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テキスト ボックス 1"/>
          <p:cNvSpPr txBox="1"/>
          <p:nvPr/>
        </p:nvSpPr>
        <p:spPr>
          <a:xfrm>
            <a:off x="5804890" y="3763651"/>
            <a:ext cx="29995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dirty="0" smtClean="0"/>
              <a:t>Last missing information of</a:t>
            </a:r>
          </a:p>
          <a:p>
            <a:r>
              <a:rPr lang="en-US" altLang="ja-JP" dirty="0" smtClean="0"/>
              <a:t>A=7 </a:t>
            </a:r>
            <a:r>
              <a:rPr lang="en-US" altLang="ja-JP" dirty="0" err="1" smtClean="0"/>
              <a:t>hypernuclear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iso</a:t>
            </a:r>
            <a:r>
              <a:rPr lang="en-US" altLang="ja-JP" dirty="0" smtClean="0"/>
              <a:t>-triplet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2" name="Text Box 2"/>
          <p:cNvSpPr txBox="1">
            <a:spLocks noChangeArrowheads="1"/>
          </p:cNvSpPr>
          <p:nvPr/>
        </p:nvSpPr>
        <p:spPr bwMode="auto">
          <a:xfrm>
            <a:off x="533400" y="228600"/>
            <a:ext cx="8281988" cy="58737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2800">
                <a:solidFill>
                  <a:srgbClr val="E0FB42"/>
                </a:solidFill>
                <a:latin typeface="Comic Sans MS" pitchFamily="-84" charset="0"/>
              </a:rPr>
              <a:t>R</a:t>
            </a:r>
            <a:r>
              <a:rPr lang="it-IT" sz="2800">
                <a:solidFill>
                  <a:srgbClr val="E0FB42"/>
                </a:solidFill>
                <a:latin typeface="Comic Sans MS" pitchFamily="-84" charset="0"/>
              </a:rPr>
              <a:t>ICH</a:t>
            </a:r>
            <a:r>
              <a:rPr lang="it-IT" sz="2400">
                <a:solidFill>
                  <a:srgbClr val="E0FB42"/>
                </a:solidFill>
                <a:latin typeface="Comic Sans MS" pitchFamily="-84" charset="0"/>
              </a:rPr>
              <a:t> detector</a:t>
            </a:r>
            <a:r>
              <a:rPr lang="en-US" sz="2400">
                <a:solidFill>
                  <a:srgbClr val="E0FB42"/>
                </a:solidFill>
                <a:latin typeface="Comic Sans MS" pitchFamily="-84" charset="0"/>
              </a:rPr>
              <a:t>  –C</a:t>
            </a:r>
            <a:r>
              <a:rPr lang="en-US" sz="2400" baseline="-25000">
                <a:solidFill>
                  <a:srgbClr val="E0FB42"/>
                </a:solidFill>
                <a:latin typeface="Comic Sans MS" pitchFamily="-84" charset="0"/>
              </a:rPr>
              <a:t>6</a:t>
            </a:r>
            <a:r>
              <a:rPr lang="en-US" sz="2400">
                <a:solidFill>
                  <a:srgbClr val="E0FB42"/>
                </a:solidFill>
                <a:latin typeface="Comic Sans MS" pitchFamily="-84" charset="0"/>
              </a:rPr>
              <a:t>F</a:t>
            </a:r>
            <a:r>
              <a:rPr lang="en-US" sz="2400" baseline="-25000">
                <a:solidFill>
                  <a:srgbClr val="E0FB42"/>
                </a:solidFill>
                <a:latin typeface="Comic Sans MS" pitchFamily="-84" charset="0"/>
              </a:rPr>
              <a:t>14</a:t>
            </a:r>
            <a:r>
              <a:rPr lang="en-US" sz="2400">
                <a:solidFill>
                  <a:srgbClr val="E0FB42"/>
                </a:solidFill>
                <a:latin typeface="Comic Sans MS" pitchFamily="-84" charset="0"/>
              </a:rPr>
              <a:t>/CsI proximity focusing RICH</a:t>
            </a:r>
            <a:endParaRPr lang="it-IT" sz="1800" b="0">
              <a:latin typeface="Verdana" pitchFamily="-84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52425" y="914400"/>
            <a:ext cx="3081338" cy="2376488"/>
            <a:chOff x="340" y="564"/>
            <a:chExt cx="2103" cy="1497"/>
          </a:xfrm>
        </p:grpSpPr>
        <p:pic>
          <p:nvPicPr>
            <p:cNvPr id="55323" name="Picture 4"/>
            <p:cNvPicPr>
              <a:picLocks noChangeAspect="1" noChangeArrowheads="1"/>
            </p:cNvPicPr>
            <p:nvPr/>
          </p:nvPicPr>
          <p:blipFill>
            <a:blip r:embed="rId4"/>
            <a:srcRect l="14087" t="11870" r="13435" b="48659"/>
            <a:stretch>
              <a:fillRect/>
            </a:stretch>
          </p:blipFill>
          <p:spPr bwMode="auto">
            <a:xfrm>
              <a:off x="348" y="564"/>
              <a:ext cx="2086" cy="1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324" name="Rectangle 5"/>
            <p:cNvSpPr>
              <a:spLocks noChangeArrowheads="1"/>
            </p:cNvSpPr>
            <p:nvPr/>
          </p:nvSpPr>
          <p:spPr bwMode="auto">
            <a:xfrm>
              <a:off x="340" y="572"/>
              <a:ext cx="2103" cy="1489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5325" name="Oval 6"/>
            <p:cNvSpPr>
              <a:spLocks noChangeArrowheads="1"/>
            </p:cNvSpPr>
            <p:nvPr/>
          </p:nvSpPr>
          <p:spPr bwMode="auto">
            <a:xfrm>
              <a:off x="1029" y="1149"/>
              <a:ext cx="90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graphicFrame>
          <p:nvGraphicFramePr>
            <p:cNvPr id="55301" name="Object 5"/>
            <p:cNvGraphicFramePr>
              <a:graphicFrameLocks noChangeAspect="1"/>
            </p:cNvGraphicFramePr>
            <p:nvPr/>
          </p:nvGraphicFramePr>
          <p:xfrm>
            <a:off x="834" y="1007"/>
            <a:ext cx="320" cy="238"/>
          </p:xfrm>
          <a:graphic>
            <a:graphicData uri="http://schemas.openxmlformats.org/presentationml/2006/ole">
              <p:oleObj spid="_x0000_s220162" name="Equation" r:id="rId5" imgW="228600" imgH="228600" progId="Equation.3">
                <p:embed/>
              </p:oleObj>
            </a:graphicData>
          </a:graphic>
        </p:graphicFrame>
      </p:grp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2878138" y="1431925"/>
            <a:ext cx="573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it-IT" b="0">
                <a:latin typeface="Arial" pitchFamily="-84" charset="0"/>
              </a:rPr>
              <a:t>“</a:t>
            </a:r>
            <a:r>
              <a:rPr lang="it-IT" sz="1200">
                <a:latin typeface="Arial" pitchFamily="-84" charset="0"/>
              </a:rPr>
              <a:t>MIP</a:t>
            </a:r>
            <a:r>
              <a:rPr lang="it-IT" b="0">
                <a:latin typeface="Arial" pitchFamily="-84" charset="0"/>
              </a:rPr>
              <a:t>”</a:t>
            </a:r>
          </a:p>
        </p:txBody>
      </p:sp>
      <p:graphicFrame>
        <p:nvGraphicFramePr>
          <p:cNvPr id="55298" name="Object 2"/>
          <p:cNvGraphicFramePr>
            <a:graphicFrameLocks noChangeAspect="1"/>
          </p:cNvGraphicFramePr>
          <p:nvPr/>
        </p:nvGraphicFramePr>
        <p:xfrm>
          <a:off x="3516313" y="762000"/>
          <a:ext cx="5484812" cy="4248150"/>
        </p:xfrm>
        <a:graphic>
          <a:graphicData uri="http://schemas.openxmlformats.org/presentationml/2006/ole">
            <p:oleObj spid="_x0000_s220163" name="Photo Editor Photo" r:id="rId6" imgW="23434771" imgH="17619048" progId="">
              <p:embed/>
            </p:oleObj>
          </a:graphicData>
        </a:graphic>
      </p:graphicFrame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365125" y="3429000"/>
            <a:ext cx="3081338" cy="2409825"/>
            <a:chOff x="3061" y="572"/>
            <a:chExt cx="2103" cy="1518"/>
          </a:xfrm>
        </p:grpSpPr>
        <p:pic>
          <p:nvPicPr>
            <p:cNvPr id="55321" name="Picture 11" descr="ev8run1608"/>
            <p:cNvPicPr>
              <a:picLocks noChangeAspect="1" noChangeArrowheads="1"/>
            </p:cNvPicPr>
            <p:nvPr/>
          </p:nvPicPr>
          <p:blipFill>
            <a:blip r:embed="rId7"/>
            <a:srcRect l="7108" t="9157" r="67093" b="4712"/>
            <a:stretch>
              <a:fillRect/>
            </a:stretch>
          </p:blipFill>
          <p:spPr bwMode="auto">
            <a:xfrm>
              <a:off x="3061" y="572"/>
              <a:ext cx="2087" cy="1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322" name="Rectangle 12"/>
            <p:cNvSpPr>
              <a:spLocks noChangeArrowheads="1"/>
            </p:cNvSpPr>
            <p:nvPr/>
          </p:nvSpPr>
          <p:spPr bwMode="auto">
            <a:xfrm>
              <a:off x="3061" y="580"/>
              <a:ext cx="2103" cy="1489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55306" name="Text Box 13"/>
          <p:cNvSpPr txBox="1">
            <a:spLocks noChangeArrowheads="1"/>
          </p:cNvSpPr>
          <p:nvPr/>
        </p:nvSpPr>
        <p:spPr bwMode="auto">
          <a:xfrm>
            <a:off x="3733800" y="5943600"/>
            <a:ext cx="3810000" cy="939800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it-IT" sz="1600">
                <a:solidFill>
                  <a:srgbClr val="B21D1C"/>
                </a:solidFill>
                <a:latin typeface="Comic Sans MS" pitchFamily="-84" charset="0"/>
              </a:rPr>
              <a:t>Performances </a:t>
            </a:r>
            <a:endParaRPr lang="en-US" sz="1600">
              <a:solidFill>
                <a:schemeClr val="accent2"/>
              </a:solidFill>
              <a:latin typeface="Comic Sans MS" pitchFamily="-84" charset="0"/>
            </a:endParaRPr>
          </a:p>
          <a:p>
            <a:pPr algn="l" eaLnBrk="1" hangingPunct="1"/>
            <a:r>
              <a:rPr lang="it-IT" sz="1600" i="1">
                <a:solidFill>
                  <a:schemeClr val="accent2"/>
                </a:solidFill>
                <a:latin typeface="Comic Sans MS" pitchFamily="-84" charset="0"/>
              </a:rPr>
              <a:t>- </a:t>
            </a:r>
            <a:r>
              <a:rPr lang="it-IT" sz="1600" i="1">
                <a:solidFill>
                  <a:srgbClr val="AA1C23"/>
                </a:solidFill>
                <a:latin typeface="Comic Sans MS" pitchFamily="-84" charset="0"/>
              </a:rPr>
              <a:t>N</a:t>
            </a:r>
            <a:r>
              <a:rPr lang="it-IT" sz="1600" i="1" baseline="-25000">
                <a:solidFill>
                  <a:srgbClr val="AA1C23"/>
                </a:solidFill>
                <a:latin typeface="Comic Sans MS" pitchFamily="-84" charset="0"/>
              </a:rPr>
              <a:t>p.e</a:t>
            </a:r>
            <a:r>
              <a:rPr lang="it-IT" sz="1600" i="1" baseline="-25000">
                <a:solidFill>
                  <a:schemeClr val="accent2"/>
                </a:solidFill>
                <a:latin typeface="Comic Sans MS" pitchFamily="-84" charset="0"/>
              </a:rPr>
              <a:t>.</a:t>
            </a:r>
            <a:r>
              <a:rPr lang="it-IT" sz="1600">
                <a:solidFill>
                  <a:schemeClr val="accent2"/>
                </a:solidFill>
                <a:latin typeface="Comic Sans MS" pitchFamily="-84" charset="0"/>
              </a:rPr>
              <a:t> # of detected photons(p.e.)</a:t>
            </a:r>
            <a:endParaRPr lang="en-US" sz="1600">
              <a:solidFill>
                <a:schemeClr val="accent2"/>
              </a:solidFill>
              <a:latin typeface="Comic Sans MS" pitchFamily="-84" charset="0"/>
            </a:endParaRPr>
          </a:p>
          <a:p>
            <a:pPr algn="l" eaLnBrk="1" hangingPunct="1"/>
            <a:r>
              <a:rPr lang="it-IT" sz="1600">
                <a:solidFill>
                  <a:schemeClr val="accent2"/>
                </a:solidFill>
                <a:latin typeface="Comic Sans MS" pitchFamily="-84" charset="0"/>
              </a:rPr>
              <a:t>- and </a:t>
            </a:r>
            <a:r>
              <a:rPr lang="en-US" sz="1600">
                <a:solidFill>
                  <a:schemeClr val="accent2"/>
                </a:solidFill>
                <a:latin typeface="Comic Sans MS" pitchFamily="-84" charset="0"/>
              </a:rPr>
              <a:t> </a:t>
            </a:r>
            <a:r>
              <a:rPr lang="it-IT" sz="1800">
                <a:solidFill>
                  <a:srgbClr val="AA1C23"/>
                </a:solidFill>
              </a:rPr>
              <a:t></a:t>
            </a:r>
            <a:r>
              <a:rPr lang="it-IT" sz="1800" baseline="-25000">
                <a:solidFill>
                  <a:srgbClr val="AA1C23"/>
                </a:solidFill>
              </a:rPr>
              <a:t></a:t>
            </a:r>
            <a:r>
              <a:rPr lang="it-IT" sz="1600">
                <a:solidFill>
                  <a:schemeClr val="accent2"/>
                </a:solidFill>
                <a:latin typeface="Comic Sans MS" pitchFamily="-84" charset="0"/>
              </a:rPr>
              <a:t>  (angular resolution)</a:t>
            </a:r>
          </a:p>
        </p:txBody>
      </p:sp>
      <p:graphicFrame>
        <p:nvGraphicFramePr>
          <p:cNvPr id="55299" name="Object 3"/>
          <p:cNvGraphicFramePr>
            <a:graphicFrameLocks noChangeAspect="1"/>
          </p:cNvGraphicFramePr>
          <p:nvPr/>
        </p:nvGraphicFramePr>
        <p:xfrm>
          <a:off x="7543800" y="5257800"/>
          <a:ext cx="1371600" cy="763588"/>
        </p:xfrm>
        <a:graphic>
          <a:graphicData uri="http://schemas.openxmlformats.org/presentationml/2006/ole">
            <p:oleObj spid="_x0000_s220164" name="Equation" r:id="rId8" imgW="812800" imgH="469900" progId="Equation.3">
              <p:embed/>
            </p:oleObj>
          </a:graphicData>
        </a:graphic>
      </p:graphicFrame>
      <p:sp>
        <p:nvSpPr>
          <p:cNvPr id="55307" name="Text Box 15"/>
          <p:cNvSpPr txBox="1">
            <a:spLocks noChangeArrowheads="1"/>
          </p:cNvSpPr>
          <p:nvPr/>
        </p:nvSpPr>
        <p:spPr bwMode="auto">
          <a:xfrm>
            <a:off x="7508875" y="4740275"/>
            <a:ext cx="1635125" cy="58737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  <a:latin typeface="Comic Sans MS" pitchFamily="-84" charset="0"/>
              </a:rPr>
              <a:t>Cherenkov angle resolution</a:t>
            </a:r>
            <a:endParaRPr lang="en-US">
              <a:latin typeface="Comic Sans MS" pitchFamily="-84" charset="0"/>
            </a:endParaRPr>
          </a:p>
        </p:txBody>
      </p:sp>
      <p:sp>
        <p:nvSpPr>
          <p:cNvPr id="55308" name="Text Box 16"/>
          <p:cNvSpPr txBox="1">
            <a:spLocks noChangeArrowheads="1"/>
          </p:cNvSpPr>
          <p:nvPr/>
        </p:nvSpPr>
        <p:spPr bwMode="auto">
          <a:xfrm>
            <a:off x="5334000" y="4953000"/>
            <a:ext cx="1965325" cy="33972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E0FB42"/>
                </a:solidFill>
                <a:latin typeface="Comic Sans MS" pitchFamily="-84" charset="0"/>
              </a:rPr>
              <a:t>Separation Power</a:t>
            </a:r>
            <a:endParaRPr lang="en-US" b="0">
              <a:latin typeface="Verdana" pitchFamily="-84" charset="0"/>
            </a:endParaRPr>
          </a:p>
        </p:txBody>
      </p:sp>
      <p:graphicFrame>
        <p:nvGraphicFramePr>
          <p:cNvPr id="55300" name="Object 4"/>
          <p:cNvGraphicFramePr>
            <a:graphicFrameLocks noChangeAspect="1"/>
          </p:cNvGraphicFramePr>
          <p:nvPr/>
        </p:nvGraphicFramePr>
        <p:xfrm>
          <a:off x="5562600" y="5334000"/>
          <a:ext cx="1403350" cy="385763"/>
        </p:xfrm>
        <a:graphic>
          <a:graphicData uri="http://schemas.openxmlformats.org/presentationml/2006/ole">
            <p:oleObj spid="_x0000_s220165" name="Equation" r:id="rId9" imgW="952500" imgH="241300" progId="Equation.3">
              <p:embed/>
            </p:oleObj>
          </a:graphicData>
        </a:graphic>
      </p:graphicFrame>
      <p:pic>
        <p:nvPicPr>
          <p:cNvPr id="204818" name="Picture 18"/>
          <p:cNvPicPr>
            <a:picLocks noChangeAspect="1" noChangeArrowheads="1"/>
          </p:cNvPicPr>
          <p:nvPr/>
        </p:nvPicPr>
        <p:blipFill>
          <a:blip r:embed="rId10"/>
          <a:srcRect b="5998"/>
          <a:stretch>
            <a:fillRect/>
          </a:stretch>
        </p:blipFill>
        <p:spPr bwMode="auto">
          <a:xfrm>
            <a:off x="0" y="3429000"/>
            <a:ext cx="3505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3441700" y="3429000"/>
            <a:ext cx="1395413" cy="1512888"/>
            <a:chOff x="2485" y="2160"/>
            <a:chExt cx="816" cy="953"/>
          </a:xfrm>
        </p:grpSpPr>
        <p:sp>
          <p:nvSpPr>
            <p:cNvPr id="55319" name="Oval 20"/>
            <p:cNvSpPr>
              <a:spLocks noChangeArrowheads="1"/>
            </p:cNvSpPr>
            <p:nvPr/>
          </p:nvSpPr>
          <p:spPr bwMode="auto">
            <a:xfrm>
              <a:off x="2530" y="2160"/>
              <a:ext cx="771" cy="363"/>
            </a:xfrm>
            <a:prstGeom prst="ellipse">
              <a:avLst/>
            </a:prstGeom>
            <a:noFill/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5320" name="AutoShape 21"/>
            <p:cNvSpPr>
              <a:spLocks noChangeArrowheads="1"/>
            </p:cNvSpPr>
            <p:nvPr/>
          </p:nvSpPr>
          <p:spPr bwMode="auto">
            <a:xfrm flipH="1" flipV="1">
              <a:off x="2485" y="2523"/>
              <a:ext cx="498" cy="59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12448 w 21600"/>
                <a:gd name="T13" fmla="*/ 2929 h 21600"/>
                <a:gd name="T14" fmla="*/ 18217 w 21600"/>
                <a:gd name="T15" fmla="*/ 926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8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0" y="5878513"/>
            <a:ext cx="4114800" cy="979487"/>
            <a:chOff x="91" y="2593"/>
            <a:chExt cx="2647" cy="549"/>
          </a:xfrm>
        </p:grpSpPr>
        <p:pic>
          <p:nvPicPr>
            <p:cNvPr id="55317" name="Picture 23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91" y="2784"/>
              <a:ext cx="2402" cy="358"/>
            </a:xfrm>
            <a:prstGeom prst="rect">
              <a:avLst/>
            </a:prstGeom>
            <a:gradFill rotWithShape="0">
              <a:gsLst>
                <a:gs pos="0">
                  <a:srgbClr val="C0C0C0"/>
                </a:gs>
                <a:gs pos="100000">
                  <a:srgbClr val="F5F5F5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</p:pic>
        <p:sp>
          <p:nvSpPr>
            <p:cNvPr id="204824" name="Text Box 24"/>
            <p:cNvSpPr txBox="1">
              <a:spLocks noChangeArrowheads="1"/>
            </p:cNvSpPr>
            <p:nvPr/>
          </p:nvSpPr>
          <p:spPr bwMode="auto">
            <a:xfrm>
              <a:off x="144" y="2593"/>
              <a:ext cx="2594" cy="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84" charset="0"/>
                  <a:ea typeface="Comic Sans MS" pitchFamily="-84" charset="0"/>
                  <a:cs typeface="Comic Sans MS" pitchFamily="-84" charset="0"/>
                </a:rPr>
                <a:t>N. of detected photoelectrons</a:t>
              </a:r>
              <a:endParaRPr lang="en-US" sz="180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84" charset="0"/>
                <a:ea typeface="Comic Sans MS" pitchFamily="-84" charset="0"/>
                <a:cs typeface="Comic Sans MS" pitchFamily="-84" charset="0"/>
              </a:endParaRPr>
            </a:p>
          </p:txBody>
        </p:sp>
      </p:grpSp>
      <p:sp>
        <p:nvSpPr>
          <p:cNvPr id="55312" name="Line 25"/>
          <p:cNvSpPr>
            <a:spLocks noChangeShapeType="1"/>
          </p:cNvSpPr>
          <p:nvPr/>
        </p:nvSpPr>
        <p:spPr bwMode="auto">
          <a:xfrm flipH="1" flipV="1">
            <a:off x="7467600" y="6350000"/>
            <a:ext cx="533400" cy="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5313" name="Line 26"/>
          <p:cNvSpPr>
            <a:spLocks noChangeShapeType="1"/>
          </p:cNvSpPr>
          <p:nvPr/>
        </p:nvSpPr>
        <p:spPr bwMode="auto">
          <a:xfrm flipH="1" flipV="1">
            <a:off x="7467600" y="6705600"/>
            <a:ext cx="533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5314" name="Text Box 27"/>
          <p:cNvSpPr txBox="1">
            <a:spLocks noChangeArrowheads="1"/>
          </p:cNvSpPr>
          <p:nvPr/>
        </p:nvSpPr>
        <p:spPr bwMode="auto">
          <a:xfrm>
            <a:off x="8001000" y="6197600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>
                <a:solidFill>
                  <a:schemeClr val="accent2"/>
                </a:solidFill>
                <a:latin typeface="Comic Sans MS" pitchFamily="-84" charset="0"/>
              </a:rPr>
              <a:t>maximize</a:t>
            </a:r>
            <a:endParaRPr lang="en-US" sz="2400" b="0">
              <a:latin typeface="Arial" pitchFamily="-84" charset="0"/>
            </a:endParaRPr>
          </a:p>
        </p:txBody>
      </p:sp>
      <p:sp>
        <p:nvSpPr>
          <p:cNvPr id="55315" name="Text Box 28"/>
          <p:cNvSpPr txBox="1">
            <a:spLocks noChangeArrowheads="1"/>
          </p:cNvSpPr>
          <p:nvPr/>
        </p:nvSpPr>
        <p:spPr bwMode="auto">
          <a:xfrm>
            <a:off x="8001000" y="6545263"/>
            <a:ext cx="914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>
                <a:solidFill>
                  <a:srgbClr val="B21D1C"/>
                </a:solidFill>
                <a:latin typeface="Comic Sans MS" pitchFamily="-84" charset="0"/>
              </a:rPr>
              <a:t>minimize</a:t>
            </a:r>
            <a:endParaRPr lang="en-US" sz="2400" b="0">
              <a:latin typeface="Arial" pitchFamily="-84" charset="0"/>
            </a:endParaRPr>
          </a:p>
        </p:txBody>
      </p:sp>
      <p:sp>
        <p:nvSpPr>
          <p:cNvPr id="55316" name="Ovale 28"/>
          <p:cNvSpPr>
            <a:spLocks noChangeArrowheads="1"/>
          </p:cNvSpPr>
          <p:nvPr/>
        </p:nvSpPr>
        <p:spPr bwMode="auto">
          <a:xfrm>
            <a:off x="8382000" y="5638800"/>
            <a:ext cx="457200" cy="381000"/>
          </a:xfrm>
          <a:prstGeom prst="ellipse">
            <a:avLst/>
          </a:prstGeom>
          <a:solidFill>
            <a:schemeClr val="bg1">
              <a:alpha val="1961"/>
            </a:schemeClr>
          </a:solidFill>
          <a:ln w="603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0" name="Immagine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05200" y="5105400"/>
            <a:ext cx="2349500" cy="88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0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7493000" y="1863725"/>
            <a:ext cx="304800" cy="873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7104063" y="1854200"/>
            <a:ext cx="146050" cy="873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02756" name="Text Box 4"/>
          <p:cNvSpPr txBox="1">
            <a:spLocks noChangeArrowheads="1"/>
          </p:cNvSpPr>
          <p:nvPr/>
        </p:nvSpPr>
        <p:spPr bwMode="auto">
          <a:xfrm>
            <a:off x="1600200" y="1371600"/>
            <a:ext cx="5105400" cy="446088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solidFill>
                  <a:schemeClr val="accent2"/>
                </a:solidFill>
                <a:latin typeface="Comic Sans MS" pitchFamily="-84" charset="0"/>
              </a:rPr>
              <a:t>Kaon Identification through Aerogels</a:t>
            </a:r>
            <a:endParaRPr lang="en-US" sz="2000" b="0">
              <a:latin typeface="Comic Sans MS" pitchFamily="-84" charset="0"/>
            </a:endParaRP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1752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latin typeface="Comic Sans MS" pitchFamily="-84" charset="0"/>
              </a:rPr>
              <a:t>The PID Challenge</a:t>
            </a:r>
            <a:endParaRPr lang="en-US" sz="2400">
              <a:solidFill>
                <a:srgbClr val="FF0000"/>
              </a:solidFill>
              <a:latin typeface="Comic Sans MS" pitchFamily="-84" charset="0"/>
            </a:endParaRPr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0" y="609600"/>
            <a:ext cx="9144000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ct val="55000"/>
              </a:lnSpc>
              <a:spcBef>
                <a:spcPct val="50000"/>
              </a:spcBef>
            </a:pPr>
            <a:r>
              <a:rPr lang="en-US" sz="1800">
                <a:solidFill>
                  <a:srgbClr val="0000FF"/>
                </a:solidFill>
                <a:latin typeface="Comic Sans MS" pitchFamily="-84" charset="0"/>
              </a:rPr>
              <a:t> Very forward  angle  ---&gt;  </a:t>
            </a:r>
            <a:r>
              <a:rPr lang="en-US" sz="1800">
                <a:solidFill>
                  <a:srgbClr val="FF0000"/>
                </a:solidFill>
                <a:latin typeface="Comic Sans MS" pitchFamily="-84" charset="0"/>
              </a:rPr>
              <a:t>high</a:t>
            </a:r>
            <a:r>
              <a:rPr lang="en-US" sz="1800">
                <a:solidFill>
                  <a:srgbClr val="0000FF"/>
                </a:solidFill>
                <a:latin typeface="Comic Sans MS" pitchFamily="-84" charset="0"/>
              </a:rPr>
              <a:t> background of </a:t>
            </a:r>
            <a:r>
              <a:rPr lang="en-US" sz="1800">
                <a:solidFill>
                  <a:srgbClr val="FF0000"/>
                </a:solidFill>
              </a:rPr>
              <a:t>p</a:t>
            </a:r>
            <a:r>
              <a:rPr lang="en-US" sz="1800">
                <a:solidFill>
                  <a:srgbClr val="0000FF"/>
                </a:solidFill>
                <a:latin typeface="Comic Sans MS" pitchFamily="-84" charset="0"/>
              </a:rPr>
              <a:t> and </a:t>
            </a:r>
            <a:r>
              <a:rPr lang="en-US" sz="1800">
                <a:solidFill>
                  <a:srgbClr val="FF0000"/>
                </a:solidFill>
                <a:latin typeface="Comic Sans MS" pitchFamily="-84" charset="0"/>
              </a:rPr>
              <a:t>p</a:t>
            </a:r>
          </a:p>
          <a:p>
            <a:pPr algn="l">
              <a:lnSpc>
                <a:spcPct val="55000"/>
              </a:lnSpc>
              <a:spcBef>
                <a:spcPct val="50000"/>
              </a:spcBef>
              <a:buFontTx/>
              <a:buChar char="-"/>
            </a:pPr>
            <a:r>
              <a:rPr lang="en-US" sz="1800" u="sng">
                <a:solidFill>
                  <a:srgbClr val="FF0000"/>
                </a:solidFill>
                <a:latin typeface="Comic Sans MS" pitchFamily="-84" charset="0"/>
              </a:rPr>
              <a:t>TOF and 2 aerogel</a:t>
            </a:r>
            <a:r>
              <a:rPr lang="en-US" sz="1800">
                <a:solidFill>
                  <a:srgbClr val="FF0000"/>
                </a:solidFill>
                <a:latin typeface="Comic Sans MS" pitchFamily="-84" charset="0"/>
              </a:rPr>
              <a:t> in </a:t>
            </a:r>
            <a:r>
              <a:rPr lang="en-US" sz="1800" u="sng">
                <a:solidFill>
                  <a:srgbClr val="FF0000"/>
                </a:solidFill>
                <a:latin typeface="Comic Sans MS" pitchFamily="-84" charset="0"/>
              </a:rPr>
              <a:t>not sufficient</a:t>
            </a:r>
            <a:r>
              <a:rPr lang="en-US" sz="1800">
                <a:solidFill>
                  <a:srgbClr val="FF0000"/>
                </a:solidFill>
                <a:latin typeface="Comic Sans MS" pitchFamily="-84" charset="0"/>
              </a:rPr>
              <a:t> for </a:t>
            </a:r>
            <a:r>
              <a:rPr lang="en-US" sz="1800" u="sng">
                <a:solidFill>
                  <a:srgbClr val="FF0000"/>
                </a:solidFill>
                <a:latin typeface="Comic Sans MS" pitchFamily="-84" charset="0"/>
              </a:rPr>
              <a:t>unambiguous K identification</a:t>
            </a:r>
            <a:r>
              <a:rPr lang="en-US" sz="1800">
                <a:solidFill>
                  <a:srgbClr val="FF0000"/>
                </a:solidFill>
                <a:latin typeface="Comic Sans MS" pitchFamily="-84" charset="0"/>
              </a:rPr>
              <a:t> !</a:t>
            </a:r>
            <a:endParaRPr lang="en-US" sz="1800">
              <a:solidFill>
                <a:srgbClr val="0000FF"/>
              </a:solidFill>
              <a:latin typeface="Times" pitchFamily="-84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0" y="1960563"/>
            <a:ext cx="3938588" cy="4821237"/>
            <a:chOff x="0" y="816"/>
            <a:chExt cx="2481" cy="3037"/>
          </a:xfrm>
        </p:grpSpPr>
        <p:sp>
          <p:nvSpPr>
            <p:cNvPr id="53267" name="Rectangle 8"/>
            <p:cNvSpPr>
              <a:spLocks noChangeArrowheads="1"/>
            </p:cNvSpPr>
            <p:nvPr/>
          </p:nvSpPr>
          <p:spPr bwMode="auto">
            <a:xfrm>
              <a:off x="133" y="2758"/>
              <a:ext cx="1374" cy="96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3268" name="Rectangle 9"/>
            <p:cNvSpPr>
              <a:spLocks noChangeArrowheads="1"/>
            </p:cNvSpPr>
            <p:nvPr/>
          </p:nvSpPr>
          <p:spPr bwMode="auto">
            <a:xfrm>
              <a:off x="459" y="2182"/>
              <a:ext cx="755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>
                  <a:solidFill>
                    <a:srgbClr val="00FFFF"/>
                  </a:solidFill>
                  <a:latin typeface="Comic Sans MS" pitchFamily="-84" charset="0"/>
                </a:rPr>
                <a:t>AERO1</a:t>
              </a:r>
            </a:p>
            <a:p>
              <a:pPr eaLnBrk="1" hangingPunct="1"/>
              <a:r>
                <a:rPr lang="en-US" sz="1800">
                  <a:solidFill>
                    <a:srgbClr val="00FFFF"/>
                  </a:solidFill>
                  <a:latin typeface="Comic Sans MS" pitchFamily="-84" charset="0"/>
                </a:rPr>
                <a:t> n=1.015</a:t>
              </a:r>
              <a:endParaRPr lang="it-IT" sz="2400">
                <a:solidFill>
                  <a:srgbClr val="00FFFF"/>
                </a:solidFill>
                <a:latin typeface="Comic Sans MS" pitchFamily="-84" charset="0"/>
              </a:endParaRPr>
            </a:p>
          </p:txBody>
        </p:sp>
        <p:sp>
          <p:nvSpPr>
            <p:cNvPr id="53269" name="Rectangle 10"/>
            <p:cNvSpPr>
              <a:spLocks noChangeArrowheads="1"/>
            </p:cNvSpPr>
            <p:nvPr/>
          </p:nvSpPr>
          <p:spPr bwMode="auto">
            <a:xfrm>
              <a:off x="1241" y="2182"/>
              <a:ext cx="755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>
                  <a:solidFill>
                    <a:schemeClr val="accent2"/>
                  </a:solidFill>
                  <a:latin typeface="Comic Sans MS" pitchFamily="-84" charset="0"/>
                </a:rPr>
                <a:t>AERO2</a:t>
              </a:r>
            </a:p>
            <a:p>
              <a:pPr eaLnBrk="1" hangingPunct="1"/>
              <a:r>
                <a:rPr lang="en-US" sz="1800">
                  <a:solidFill>
                    <a:schemeClr val="accent2"/>
                  </a:solidFill>
                  <a:latin typeface="Comic Sans MS" pitchFamily="-84" charset="0"/>
                </a:rPr>
                <a:t> n=1.055</a:t>
              </a:r>
              <a:endParaRPr lang="it-IT" sz="2400">
                <a:solidFill>
                  <a:schemeClr val="accent2"/>
                </a:solidFill>
                <a:latin typeface="Comic Sans MS" pitchFamily="-84" charset="0"/>
              </a:endParaRPr>
            </a:p>
          </p:txBody>
        </p:sp>
        <p:sp>
          <p:nvSpPr>
            <p:cNvPr id="53270" name="Rectangle 11"/>
            <p:cNvSpPr>
              <a:spLocks noChangeArrowheads="1"/>
            </p:cNvSpPr>
            <p:nvPr/>
          </p:nvSpPr>
          <p:spPr bwMode="auto">
            <a:xfrm>
              <a:off x="709" y="1137"/>
              <a:ext cx="266" cy="995"/>
            </a:xfrm>
            <a:prstGeom prst="rect">
              <a:avLst/>
            </a:prstGeom>
            <a:gradFill rotWithShape="0">
              <a:gsLst>
                <a:gs pos="0">
                  <a:srgbClr val="EFFFFF"/>
                </a:gs>
                <a:gs pos="50000">
                  <a:srgbClr val="CCFFFF"/>
                </a:gs>
                <a:gs pos="100000">
                  <a:srgbClr val="EFFFFF"/>
                </a:gs>
              </a:gsLst>
              <a:lin ang="0" scaled="1"/>
            </a:gradFill>
            <a:ln w="9525">
              <a:solidFill>
                <a:srgbClr val="EFFF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71" name="Rectangle 12"/>
            <p:cNvSpPr>
              <a:spLocks noChangeArrowheads="1"/>
            </p:cNvSpPr>
            <p:nvPr/>
          </p:nvSpPr>
          <p:spPr bwMode="auto">
            <a:xfrm>
              <a:off x="1440" y="1137"/>
              <a:ext cx="266" cy="995"/>
            </a:xfrm>
            <a:prstGeom prst="rect">
              <a:avLst/>
            </a:prstGeom>
            <a:gradFill rotWithShape="0">
              <a:gsLst>
                <a:gs pos="0">
                  <a:srgbClr val="DDFFFF"/>
                </a:gs>
                <a:gs pos="50000">
                  <a:srgbClr val="00FFFF"/>
                </a:gs>
                <a:gs pos="100000">
                  <a:srgbClr val="DDFFFF"/>
                </a:gs>
              </a:gsLst>
              <a:lin ang="0" scaled="1"/>
            </a:gradFill>
            <a:ln w="9525">
              <a:solidFill>
                <a:srgbClr val="EFFF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72" name="Line 13"/>
            <p:cNvSpPr>
              <a:spLocks noChangeShapeType="1"/>
            </p:cNvSpPr>
            <p:nvPr/>
          </p:nvSpPr>
          <p:spPr bwMode="auto">
            <a:xfrm>
              <a:off x="487" y="1311"/>
              <a:ext cx="1566" cy="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73" name="Line 14"/>
            <p:cNvSpPr>
              <a:spLocks noChangeShapeType="1"/>
            </p:cNvSpPr>
            <p:nvPr/>
          </p:nvSpPr>
          <p:spPr bwMode="auto">
            <a:xfrm>
              <a:off x="494" y="1582"/>
              <a:ext cx="1567" cy="1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74" name="Line 15"/>
            <p:cNvSpPr>
              <a:spLocks noChangeShapeType="1"/>
            </p:cNvSpPr>
            <p:nvPr/>
          </p:nvSpPr>
          <p:spPr bwMode="auto">
            <a:xfrm>
              <a:off x="487" y="1861"/>
              <a:ext cx="1566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75" name="Rectangle 16"/>
            <p:cNvSpPr>
              <a:spLocks noChangeArrowheads="1"/>
            </p:cNvSpPr>
            <p:nvPr/>
          </p:nvSpPr>
          <p:spPr bwMode="auto">
            <a:xfrm>
              <a:off x="277" y="1126"/>
              <a:ext cx="219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2400">
                  <a:solidFill>
                    <a:srgbClr val="FF0000"/>
                  </a:solidFill>
                  <a:latin typeface="Comic Sans MS" pitchFamily="-84" charset="0"/>
                </a:rPr>
                <a:t>p</a:t>
              </a:r>
              <a:endParaRPr lang="it-IT" sz="2400">
                <a:solidFill>
                  <a:srgbClr val="66FF66"/>
                </a:solidFill>
                <a:latin typeface="Comic Sans MS" pitchFamily="-84" charset="0"/>
              </a:endParaRPr>
            </a:p>
          </p:txBody>
        </p:sp>
        <p:sp>
          <p:nvSpPr>
            <p:cNvPr id="53276" name="Rectangle 17"/>
            <p:cNvSpPr>
              <a:spLocks noChangeArrowheads="1"/>
            </p:cNvSpPr>
            <p:nvPr/>
          </p:nvSpPr>
          <p:spPr bwMode="auto">
            <a:xfrm>
              <a:off x="277" y="1434"/>
              <a:ext cx="220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2400">
                  <a:solidFill>
                    <a:srgbClr val="0000FF"/>
                  </a:solidFill>
                  <a:latin typeface="Comic Sans MS" pitchFamily="-84" charset="0"/>
                </a:rPr>
                <a:t>k</a:t>
              </a:r>
              <a:endParaRPr lang="it-IT" sz="2400">
                <a:solidFill>
                  <a:srgbClr val="FF66CC"/>
                </a:solidFill>
                <a:latin typeface="Comic Sans MS" pitchFamily="-84" charset="0"/>
              </a:endParaRPr>
            </a:p>
          </p:txBody>
        </p:sp>
        <p:sp>
          <p:nvSpPr>
            <p:cNvPr id="53277" name="Rectangle 18"/>
            <p:cNvSpPr>
              <a:spLocks noChangeArrowheads="1"/>
            </p:cNvSpPr>
            <p:nvPr/>
          </p:nvSpPr>
          <p:spPr bwMode="auto">
            <a:xfrm>
              <a:off x="265" y="1683"/>
              <a:ext cx="239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2800">
                  <a:solidFill>
                    <a:srgbClr val="00FF00"/>
                  </a:solidFill>
                </a:rPr>
                <a:t>p</a:t>
              </a:r>
              <a:endParaRPr lang="it-IT" sz="2400">
                <a:solidFill>
                  <a:schemeClr val="accent2"/>
                </a:solidFill>
                <a:latin typeface="Comic Sans MS" pitchFamily="-84" charset="0"/>
              </a:endParaRPr>
            </a:p>
          </p:txBody>
        </p:sp>
        <p:sp>
          <p:nvSpPr>
            <p:cNvPr id="53278" name="Freeform 19"/>
            <p:cNvSpPr>
              <a:spLocks/>
            </p:cNvSpPr>
            <p:nvPr/>
          </p:nvSpPr>
          <p:spPr bwMode="auto">
            <a:xfrm rot="-726887">
              <a:off x="1588" y="1785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79" name="Freeform 20"/>
            <p:cNvSpPr>
              <a:spLocks/>
            </p:cNvSpPr>
            <p:nvPr/>
          </p:nvSpPr>
          <p:spPr bwMode="auto">
            <a:xfrm rot="625817">
              <a:off x="1575" y="1582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80" name="Freeform 21"/>
            <p:cNvSpPr>
              <a:spLocks/>
            </p:cNvSpPr>
            <p:nvPr/>
          </p:nvSpPr>
          <p:spPr bwMode="auto">
            <a:xfrm rot="585623">
              <a:off x="1588" y="1898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81" name="Freeform 22"/>
            <p:cNvSpPr>
              <a:spLocks/>
            </p:cNvSpPr>
            <p:nvPr/>
          </p:nvSpPr>
          <p:spPr bwMode="auto">
            <a:xfrm rot="-1069943">
              <a:off x="1499" y="1461"/>
              <a:ext cx="347" cy="46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82" name="Freeform 23"/>
            <p:cNvSpPr>
              <a:spLocks/>
            </p:cNvSpPr>
            <p:nvPr/>
          </p:nvSpPr>
          <p:spPr bwMode="auto">
            <a:xfrm rot="-527185">
              <a:off x="1499" y="1522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83" name="Freeform 24"/>
            <p:cNvSpPr>
              <a:spLocks/>
            </p:cNvSpPr>
            <p:nvPr/>
          </p:nvSpPr>
          <p:spPr bwMode="auto">
            <a:xfrm rot="1659467">
              <a:off x="1499" y="1647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84" name="Freeform 25"/>
            <p:cNvSpPr>
              <a:spLocks/>
            </p:cNvSpPr>
            <p:nvPr/>
          </p:nvSpPr>
          <p:spPr bwMode="auto">
            <a:xfrm>
              <a:off x="1440" y="1537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85" name="Freeform 26"/>
            <p:cNvSpPr>
              <a:spLocks/>
            </p:cNvSpPr>
            <p:nvPr/>
          </p:nvSpPr>
          <p:spPr bwMode="auto">
            <a:xfrm rot="2263499">
              <a:off x="1453" y="1932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86" name="Freeform 27"/>
            <p:cNvSpPr>
              <a:spLocks/>
            </p:cNvSpPr>
            <p:nvPr/>
          </p:nvSpPr>
          <p:spPr bwMode="auto">
            <a:xfrm rot="625817">
              <a:off x="844" y="1853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87" name="Freeform 28"/>
            <p:cNvSpPr>
              <a:spLocks/>
            </p:cNvSpPr>
            <p:nvPr/>
          </p:nvSpPr>
          <p:spPr bwMode="auto">
            <a:xfrm rot="-1069943">
              <a:off x="768" y="1732"/>
              <a:ext cx="347" cy="46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88" name="Freeform 29"/>
            <p:cNvSpPr>
              <a:spLocks/>
            </p:cNvSpPr>
            <p:nvPr/>
          </p:nvSpPr>
          <p:spPr bwMode="auto">
            <a:xfrm rot="-1069943">
              <a:off x="768" y="1763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89" name="Freeform 30"/>
            <p:cNvSpPr>
              <a:spLocks/>
            </p:cNvSpPr>
            <p:nvPr/>
          </p:nvSpPr>
          <p:spPr bwMode="auto">
            <a:xfrm rot="1659467">
              <a:off x="768" y="1918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90" name="Freeform 31"/>
            <p:cNvSpPr>
              <a:spLocks/>
            </p:cNvSpPr>
            <p:nvPr/>
          </p:nvSpPr>
          <p:spPr bwMode="auto">
            <a:xfrm>
              <a:off x="709" y="1808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91" name="Freeform 32"/>
            <p:cNvSpPr>
              <a:spLocks/>
            </p:cNvSpPr>
            <p:nvPr/>
          </p:nvSpPr>
          <p:spPr bwMode="auto">
            <a:xfrm rot="625817">
              <a:off x="1588" y="1861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92" name="Freeform 33"/>
            <p:cNvSpPr>
              <a:spLocks/>
            </p:cNvSpPr>
            <p:nvPr/>
          </p:nvSpPr>
          <p:spPr bwMode="auto">
            <a:xfrm rot="-1069943">
              <a:off x="1512" y="1740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93" name="Freeform 34"/>
            <p:cNvSpPr>
              <a:spLocks/>
            </p:cNvSpPr>
            <p:nvPr/>
          </p:nvSpPr>
          <p:spPr bwMode="auto">
            <a:xfrm rot="-1069943">
              <a:off x="1512" y="1770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94" name="Freeform 35"/>
            <p:cNvSpPr>
              <a:spLocks/>
            </p:cNvSpPr>
            <p:nvPr/>
          </p:nvSpPr>
          <p:spPr bwMode="auto">
            <a:xfrm rot="1659467">
              <a:off x="1512" y="1925"/>
              <a:ext cx="347" cy="46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95" name="Freeform 36"/>
            <p:cNvSpPr>
              <a:spLocks/>
            </p:cNvSpPr>
            <p:nvPr/>
          </p:nvSpPr>
          <p:spPr bwMode="auto">
            <a:xfrm>
              <a:off x="1453" y="1815"/>
              <a:ext cx="347" cy="46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96" name="Rectangle 37"/>
            <p:cNvSpPr>
              <a:spLocks noChangeArrowheads="1"/>
            </p:cNvSpPr>
            <p:nvPr/>
          </p:nvSpPr>
          <p:spPr bwMode="auto">
            <a:xfrm>
              <a:off x="0" y="816"/>
              <a:ext cx="2481" cy="30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97" name="Rectangle 38"/>
            <p:cNvSpPr>
              <a:spLocks noChangeArrowheads="1"/>
            </p:cNvSpPr>
            <p:nvPr/>
          </p:nvSpPr>
          <p:spPr bwMode="auto">
            <a:xfrm>
              <a:off x="432" y="912"/>
              <a:ext cx="1399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 b="0">
                  <a:latin typeface="Comic Sans MS" pitchFamily="-84" charset="0"/>
                </a:rPr>
                <a:t>p</a:t>
              </a:r>
              <a:r>
                <a:rPr lang="en-US" sz="1800" b="0" baseline="-25000">
                  <a:latin typeface="Comic Sans MS" pitchFamily="-84" charset="0"/>
                </a:rPr>
                <a:t>h</a:t>
              </a:r>
              <a:r>
                <a:rPr lang="en-US" sz="1800" b="0">
                  <a:latin typeface="Comic Sans MS" pitchFamily="-84" charset="0"/>
                </a:rPr>
                <a:t> = 1.7 : 2.5 GeV/c</a:t>
              </a:r>
              <a:endParaRPr lang="it-IT" sz="1800">
                <a:solidFill>
                  <a:schemeClr val="accent2"/>
                </a:solidFill>
                <a:latin typeface="Comic Sans MS" pitchFamily="-84" charset="0"/>
              </a:endParaRPr>
            </a:p>
          </p:txBody>
        </p:sp>
        <p:sp>
          <p:nvSpPr>
            <p:cNvPr id="53298" name="Rectangle 39"/>
            <p:cNvSpPr>
              <a:spLocks noChangeArrowheads="1"/>
            </p:cNvSpPr>
            <p:nvPr/>
          </p:nvSpPr>
          <p:spPr bwMode="auto">
            <a:xfrm>
              <a:off x="137" y="3382"/>
              <a:ext cx="134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00"/>
                  </a:solidFill>
                  <a:latin typeface="Verdana" pitchFamily="-84" charset="0"/>
                </a:rPr>
                <a:t>Protons = A1•A2</a:t>
              </a:r>
              <a:endParaRPr lang="it-IT" sz="2400" b="0">
                <a:latin typeface="Verdana" pitchFamily="-84" charset="0"/>
              </a:endParaRPr>
            </a:p>
          </p:txBody>
        </p:sp>
        <p:sp>
          <p:nvSpPr>
            <p:cNvPr id="53299" name="Line 40"/>
            <p:cNvSpPr>
              <a:spLocks noChangeShapeType="1"/>
            </p:cNvSpPr>
            <p:nvPr/>
          </p:nvSpPr>
          <p:spPr bwMode="auto">
            <a:xfrm>
              <a:off x="901" y="3398"/>
              <a:ext cx="133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3300" name="Line 41"/>
            <p:cNvSpPr>
              <a:spLocks noChangeShapeType="1"/>
            </p:cNvSpPr>
            <p:nvPr/>
          </p:nvSpPr>
          <p:spPr bwMode="auto">
            <a:xfrm>
              <a:off x="1152" y="3398"/>
              <a:ext cx="133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3301" name="Rectangle 42"/>
            <p:cNvSpPr>
              <a:spLocks noChangeArrowheads="1"/>
            </p:cNvSpPr>
            <p:nvPr/>
          </p:nvSpPr>
          <p:spPr bwMode="auto">
            <a:xfrm>
              <a:off x="148" y="2765"/>
              <a:ext cx="132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11E644"/>
                  </a:solidFill>
                  <a:latin typeface="Verdana" pitchFamily="-84" charset="0"/>
                </a:rPr>
                <a:t>Pions    = A1•A2</a:t>
              </a:r>
              <a:endParaRPr lang="it-IT" sz="2400" b="0">
                <a:latin typeface="Verdana" pitchFamily="-84" charset="0"/>
              </a:endParaRPr>
            </a:p>
          </p:txBody>
        </p:sp>
        <p:sp>
          <p:nvSpPr>
            <p:cNvPr id="53302" name="Rectangle 43"/>
            <p:cNvSpPr>
              <a:spLocks noChangeArrowheads="1"/>
            </p:cNvSpPr>
            <p:nvPr/>
          </p:nvSpPr>
          <p:spPr bwMode="auto">
            <a:xfrm>
              <a:off x="148" y="3062"/>
              <a:ext cx="133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0000FF"/>
                  </a:solidFill>
                  <a:latin typeface="Verdana" pitchFamily="-84" charset="0"/>
                </a:rPr>
                <a:t>Kaons   = A1•A2</a:t>
              </a:r>
              <a:endParaRPr lang="it-IT" sz="2400" b="0">
                <a:latin typeface="Verdana" pitchFamily="-84" charset="0"/>
              </a:endParaRPr>
            </a:p>
          </p:txBody>
        </p:sp>
        <p:sp>
          <p:nvSpPr>
            <p:cNvPr id="53303" name="Line 44"/>
            <p:cNvSpPr>
              <a:spLocks noChangeShapeType="1"/>
            </p:cNvSpPr>
            <p:nvPr/>
          </p:nvSpPr>
          <p:spPr bwMode="auto">
            <a:xfrm>
              <a:off x="945" y="3102"/>
              <a:ext cx="133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grpSp>
        <p:nvGrpSpPr>
          <p:cNvPr id="3" name="Group 45"/>
          <p:cNvGrpSpPr>
            <a:grpSpLocks/>
          </p:cNvGrpSpPr>
          <p:nvPr/>
        </p:nvGrpSpPr>
        <p:grpSpPr bwMode="auto">
          <a:xfrm>
            <a:off x="4478338" y="1889125"/>
            <a:ext cx="4430712" cy="4892675"/>
            <a:chOff x="2821" y="758"/>
            <a:chExt cx="2791" cy="3082"/>
          </a:xfrm>
        </p:grpSpPr>
        <p:pic>
          <p:nvPicPr>
            <p:cNvPr id="53257" name="Picture 4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80" y="816"/>
              <a:ext cx="2725" cy="3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258" name="Rectangle 47"/>
            <p:cNvSpPr>
              <a:spLocks noChangeArrowheads="1"/>
            </p:cNvSpPr>
            <p:nvPr/>
          </p:nvSpPr>
          <p:spPr bwMode="auto">
            <a:xfrm>
              <a:off x="2821" y="758"/>
              <a:ext cx="2791" cy="308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59" name="Rectangle 48"/>
            <p:cNvSpPr>
              <a:spLocks noChangeArrowheads="1"/>
            </p:cNvSpPr>
            <p:nvPr/>
          </p:nvSpPr>
          <p:spPr bwMode="auto">
            <a:xfrm>
              <a:off x="4664" y="1488"/>
              <a:ext cx="219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2400">
                  <a:solidFill>
                    <a:srgbClr val="FF0000"/>
                  </a:solidFill>
                  <a:latin typeface="Comic Sans MS" pitchFamily="-84" charset="0"/>
                </a:rPr>
                <a:t>p</a:t>
              </a:r>
              <a:endParaRPr lang="it-IT" sz="2400">
                <a:solidFill>
                  <a:srgbClr val="66FF66"/>
                </a:solidFill>
                <a:latin typeface="Comic Sans MS" pitchFamily="-84" charset="0"/>
              </a:endParaRPr>
            </a:p>
          </p:txBody>
        </p:sp>
        <p:sp>
          <p:nvSpPr>
            <p:cNvPr id="53260" name="Rectangle 49"/>
            <p:cNvSpPr>
              <a:spLocks noChangeArrowheads="1"/>
            </p:cNvSpPr>
            <p:nvPr/>
          </p:nvSpPr>
          <p:spPr bwMode="auto">
            <a:xfrm>
              <a:off x="4290" y="1248"/>
              <a:ext cx="220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2400">
                  <a:solidFill>
                    <a:srgbClr val="0000FF"/>
                  </a:solidFill>
                  <a:latin typeface="Comic Sans MS" pitchFamily="-84" charset="0"/>
                </a:rPr>
                <a:t>k</a:t>
              </a:r>
              <a:endParaRPr lang="it-IT" sz="2400">
                <a:solidFill>
                  <a:srgbClr val="FF66CC"/>
                </a:solidFill>
                <a:latin typeface="Comic Sans MS" pitchFamily="-84" charset="0"/>
              </a:endParaRPr>
            </a:p>
          </p:txBody>
        </p:sp>
        <p:sp>
          <p:nvSpPr>
            <p:cNvPr id="53261" name="AutoShape 50"/>
            <p:cNvSpPr>
              <a:spLocks noChangeArrowheads="1"/>
            </p:cNvSpPr>
            <p:nvPr/>
          </p:nvSpPr>
          <p:spPr bwMode="auto">
            <a:xfrm rot="1304804" flipH="1">
              <a:off x="3589" y="1525"/>
              <a:ext cx="99" cy="395"/>
            </a:xfrm>
            <a:prstGeom prst="downArrow">
              <a:avLst>
                <a:gd name="adj1" fmla="val 50000"/>
                <a:gd name="adj2" fmla="val 99747"/>
              </a:avLst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62" name="Rectangle 51"/>
            <p:cNvSpPr>
              <a:spLocks noChangeArrowheads="1"/>
            </p:cNvSpPr>
            <p:nvPr/>
          </p:nvSpPr>
          <p:spPr bwMode="auto">
            <a:xfrm>
              <a:off x="3202" y="1296"/>
              <a:ext cx="860" cy="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2000" b="0">
                  <a:solidFill>
                    <a:srgbClr val="FF0000"/>
                  </a:solidFill>
                  <a:latin typeface="Comic Sans MS" pitchFamily="-84" charset="0"/>
                </a:rPr>
                <a:t>All events</a:t>
              </a:r>
              <a:endParaRPr lang="it-IT" sz="2400">
                <a:solidFill>
                  <a:srgbClr val="FF5050"/>
                </a:solidFill>
                <a:latin typeface="Comic Sans MS" pitchFamily="-84" charset="0"/>
              </a:endParaRPr>
            </a:p>
          </p:txBody>
        </p:sp>
        <p:sp>
          <p:nvSpPr>
            <p:cNvPr id="53263" name="AutoShape 52"/>
            <p:cNvSpPr>
              <a:spLocks noChangeArrowheads="1"/>
            </p:cNvSpPr>
            <p:nvPr/>
          </p:nvSpPr>
          <p:spPr bwMode="auto">
            <a:xfrm>
              <a:off x="4298" y="1536"/>
              <a:ext cx="88" cy="449"/>
            </a:xfrm>
            <a:prstGeom prst="downArrow">
              <a:avLst>
                <a:gd name="adj1" fmla="val 50000"/>
                <a:gd name="adj2" fmla="val 127557"/>
              </a:avLst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64" name="Rectangle 53"/>
            <p:cNvSpPr>
              <a:spLocks noChangeArrowheads="1"/>
            </p:cNvSpPr>
            <p:nvPr/>
          </p:nvSpPr>
          <p:spPr bwMode="auto">
            <a:xfrm>
              <a:off x="3934" y="1008"/>
              <a:ext cx="239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2800">
                  <a:solidFill>
                    <a:srgbClr val="00FF00"/>
                  </a:solidFill>
                </a:rPr>
                <a:t>p</a:t>
              </a:r>
              <a:endParaRPr lang="it-IT" sz="2400">
                <a:solidFill>
                  <a:srgbClr val="333399"/>
                </a:solidFill>
                <a:latin typeface="Comic Sans MS" pitchFamily="-84" charset="0"/>
              </a:endParaRPr>
            </a:p>
          </p:txBody>
        </p:sp>
        <p:sp>
          <p:nvSpPr>
            <p:cNvPr id="53265" name="AutoShape 54"/>
            <p:cNvSpPr>
              <a:spLocks noChangeArrowheads="1"/>
            </p:cNvSpPr>
            <p:nvPr/>
          </p:nvSpPr>
          <p:spPr bwMode="auto">
            <a:xfrm>
              <a:off x="4298" y="2575"/>
              <a:ext cx="88" cy="449"/>
            </a:xfrm>
            <a:prstGeom prst="downArrow">
              <a:avLst>
                <a:gd name="adj1" fmla="val 50000"/>
                <a:gd name="adj2" fmla="val 127557"/>
              </a:avLst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66" name="Rectangle 55"/>
            <p:cNvSpPr>
              <a:spLocks noChangeArrowheads="1"/>
            </p:cNvSpPr>
            <p:nvPr/>
          </p:nvSpPr>
          <p:spPr bwMode="auto">
            <a:xfrm>
              <a:off x="4334" y="2458"/>
              <a:ext cx="220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2400">
                  <a:solidFill>
                    <a:srgbClr val="0000FF"/>
                  </a:solidFill>
                  <a:latin typeface="Comic Sans MS" pitchFamily="-84" charset="0"/>
                </a:rPr>
                <a:t>k</a:t>
              </a:r>
              <a:endParaRPr lang="it-IT" sz="2400">
                <a:solidFill>
                  <a:srgbClr val="FF66CC"/>
                </a:solidFill>
                <a:latin typeface="Comic Sans MS" pitchFamily="-8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346" name="Object 2"/>
          <p:cNvGraphicFramePr>
            <a:graphicFrameLocks noChangeAspect="1"/>
          </p:cNvGraphicFramePr>
          <p:nvPr/>
        </p:nvGraphicFramePr>
        <p:xfrm>
          <a:off x="2895600" y="762000"/>
          <a:ext cx="2667000" cy="1881188"/>
        </p:xfrm>
        <a:graphic>
          <a:graphicData uri="http://schemas.openxmlformats.org/presentationml/2006/ole">
            <p:oleObj spid="_x0000_s224258" name="Photo Editor Photo" r:id="rId4" imgW="6095238" imgH="4571429" progId="">
              <p:embed/>
            </p:oleObj>
          </a:graphicData>
        </a:graphic>
      </p:graphicFrame>
      <p:pic>
        <p:nvPicPr>
          <p:cNvPr id="57349" name="Picture 3" descr="IMG_0453"/>
          <p:cNvPicPr>
            <a:picLocks noChangeAspect="1" noChangeArrowheads="1"/>
          </p:cNvPicPr>
          <p:nvPr/>
        </p:nvPicPr>
        <p:blipFill>
          <a:blip r:embed="rId5"/>
          <a:srcRect r="9238"/>
          <a:stretch>
            <a:fillRect/>
          </a:stretch>
        </p:blipFill>
        <p:spPr bwMode="auto">
          <a:xfrm>
            <a:off x="0" y="762000"/>
            <a:ext cx="2360613" cy="195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0" name="Text Box 5"/>
          <p:cNvSpPr txBox="1">
            <a:spLocks noChangeArrowheads="1"/>
          </p:cNvSpPr>
          <p:nvPr/>
        </p:nvSpPr>
        <p:spPr bwMode="auto">
          <a:xfrm>
            <a:off x="1371600" y="76200"/>
            <a:ext cx="6834188" cy="658813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it-IT" sz="3200">
                <a:solidFill>
                  <a:srgbClr val="FEF849"/>
                </a:solidFill>
                <a:latin typeface="Comic Sans MS" pitchFamily="-84" charset="0"/>
              </a:rPr>
              <a:t>The </a:t>
            </a:r>
            <a:r>
              <a:rPr lang="it-IT" sz="3200">
                <a:solidFill>
                  <a:schemeClr val="bg1"/>
                </a:solidFill>
                <a:latin typeface="Comic Sans MS" pitchFamily="-84" charset="0"/>
              </a:rPr>
              <a:t>R</a:t>
            </a:r>
            <a:r>
              <a:rPr lang="it-IT" sz="2800">
                <a:solidFill>
                  <a:schemeClr val="bg1"/>
                </a:solidFill>
                <a:latin typeface="Comic Sans MS" pitchFamily="-84" charset="0"/>
              </a:rPr>
              <a:t>ICH detector</a:t>
            </a:r>
            <a:r>
              <a:rPr lang="it-IT" sz="2800">
                <a:solidFill>
                  <a:srgbClr val="FEF849"/>
                </a:solidFill>
                <a:latin typeface="Comic Sans MS" pitchFamily="-84" charset="0"/>
              </a:rPr>
              <a:t> at Jefferson Lab</a:t>
            </a:r>
            <a:endParaRPr lang="it-IT" sz="1800" b="0">
              <a:solidFill>
                <a:srgbClr val="FEF849"/>
              </a:solidFill>
              <a:latin typeface="Verdana" pitchFamily="-84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2743200"/>
            <a:ext cx="5638800" cy="4114800"/>
            <a:chOff x="280" y="245"/>
            <a:chExt cx="5304" cy="3908"/>
          </a:xfrm>
        </p:grpSpPr>
        <p:pic>
          <p:nvPicPr>
            <p:cNvPr id="57355" name="Picture 7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76" y="245"/>
              <a:ext cx="5208" cy="3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56" name="Rectangle 8"/>
            <p:cNvSpPr>
              <a:spLocks noChangeArrowheads="1"/>
            </p:cNvSpPr>
            <p:nvPr/>
          </p:nvSpPr>
          <p:spPr bwMode="auto">
            <a:xfrm>
              <a:off x="2928" y="245"/>
              <a:ext cx="72" cy="390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7357" name="Rectangle 9"/>
            <p:cNvSpPr>
              <a:spLocks noChangeArrowheads="1"/>
            </p:cNvSpPr>
            <p:nvPr/>
          </p:nvSpPr>
          <p:spPr bwMode="auto">
            <a:xfrm>
              <a:off x="280" y="1960"/>
              <a:ext cx="5304" cy="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</p:grpSp>
      <p:pic>
        <p:nvPicPr>
          <p:cNvPr id="57352" name="Picture 10" descr="rich_halla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72200" y="3962400"/>
            <a:ext cx="2401888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3" name="Text Box 11"/>
          <p:cNvSpPr txBox="1">
            <a:spLocks noChangeArrowheads="1"/>
          </p:cNvSpPr>
          <p:nvPr/>
        </p:nvSpPr>
        <p:spPr bwMode="auto">
          <a:xfrm>
            <a:off x="6248400" y="6019800"/>
            <a:ext cx="2590800" cy="58737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it-IT" b="0">
                <a:solidFill>
                  <a:srgbClr val="FEF849"/>
                </a:solidFill>
                <a:latin typeface="Comic Sans MS" pitchFamily="-84" charset="0"/>
              </a:rPr>
              <a:t>RICH flying to hunt kaons </a:t>
            </a:r>
          </a:p>
          <a:p>
            <a:pPr algn="l" eaLnBrk="1" hangingPunct="1"/>
            <a:r>
              <a:rPr lang="it-IT" b="0">
                <a:solidFill>
                  <a:srgbClr val="FEF849"/>
                </a:solidFill>
                <a:latin typeface="Comic Sans MS" pitchFamily="-84" charset="0"/>
              </a:rPr>
              <a:t>into the detector hut</a:t>
            </a:r>
            <a:r>
              <a:rPr lang="it-IT" sz="2400" b="0">
                <a:latin typeface="Verdana" pitchFamily="-84" charset="0"/>
              </a:rPr>
              <a:t> </a:t>
            </a:r>
          </a:p>
        </p:txBody>
      </p:sp>
      <p:graphicFrame>
        <p:nvGraphicFramePr>
          <p:cNvPr id="57347" name="Object 3"/>
          <p:cNvGraphicFramePr>
            <a:graphicFrameLocks noChangeAspect="1"/>
          </p:cNvGraphicFramePr>
          <p:nvPr/>
        </p:nvGraphicFramePr>
        <p:xfrm>
          <a:off x="6096000" y="762000"/>
          <a:ext cx="2838450" cy="2138363"/>
        </p:xfrm>
        <a:graphic>
          <a:graphicData uri="http://schemas.openxmlformats.org/presentationml/2006/ole">
            <p:oleObj spid="_x0000_s224259" name="Bitmap Image" r:id="rId8" imgW="6276190" imgH="5229955" progId="">
              <p:embed/>
            </p:oleObj>
          </a:graphicData>
        </a:graphic>
      </p:graphicFrame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/>
          <a:srcRect l="12698" t="15594" r="11111" b="1973"/>
          <a:stretch>
            <a:fillRect/>
          </a:stretch>
        </p:blipFill>
        <p:spPr bwMode="auto">
          <a:xfrm>
            <a:off x="685800" y="0"/>
            <a:ext cx="9144000" cy="673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7892" name="Object 4"/>
          <p:cNvGraphicFramePr>
            <a:graphicFrameLocks noChangeAspect="1"/>
          </p:cNvGraphicFramePr>
          <p:nvPr/>
        </p:nvGraphicFramePr>
        <p:xfrm>
          <a:off x="304800" y="762000"/>
          <a:ext cx="8534400" cy="5562600"/>
        </p:xfrm>
        <a:graphic>
          <a:graphicData uri="http://schemas.openxmlformats.org/presentationml/2006/ole">
            <p:oleObj spid="_x0000_s224260" name="Photo Editor Photo" r:id="rId10" imgW="15238095" imgH="11428571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836863"/>
            <a:ext cx="4495800" cy="239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12834"/>
          <a:stretch>
            <a:fillRect/>
          </a:stretch>
        </p:blipFill>
        <p:spPr bwMode="auto">
          <a:xfrm>
            <a:off x="7162800" y="0"/>
            <a:ext cx="1978025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438400" y="819150"/>
            <a:ext cx="1828800" cy="1960563"/>
            <a:chOff x="1872" y="563"/>
            <a:chExt cx="1152" cy="1162"/>
          </a:xfrm>
        </p:grpSpPr>
        <p:pic>
          <p:nvPicPr>
            <p:cNvPr id="31769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573"/>
              <a:ext cx="1152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70" name="Text Box 9"/>
            <p:cNvSpPr txBox="1">
              <a:spLocks noChangeArrowheads="1"/>
            </p:cNvSpPr>
            <p:nvPr/>
          </p:nvSpPr>
          <p:spPr bwMode="auto">
            <a:xfrm>
              <a:off x="1872" y="563"/>
              <a:ext cx="1152" cy="214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D6241A"/>
                  </a:solidFill>
                  <a:latin typeface="Comic Sans MS" charset="0"/>
                </a:rPr>
                <a:t>hadron arm</a:t>
              </a: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6781800" y="2500313"/>
            <a:ext cx="2362200" cy="1919287"/>
            <a:chOff x="4272" y="1536"/>
            <a:chExt cx="1488" cy="1209"/>
          </a:xfrm>
        </p:grpSpPr>
        <p:pic>
          <p:nvPicPr>
            <p:cNvPr id="31767" name="Picture 11" descr="sept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1536"/>
              <a:ext cx="1488" cy="1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68" name="Text Box 12"/>
            <p:cNvSpPr txBox="1">
              <a:spLocks noChangeArrowheads="1"/>
            </p:cNvSpPr>
            <p:nvPr/>
          </p:nvSpPr>
          <p:spPr bwMode="auto">
            <a:xfrm>
              <a:off x="4272" y="1536"/>
              <a:ext cx="864" cy="192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D6241A"/>
                  </a:solidFill>
                  <a:latin typeface="Comic Sans MS" charset="0"/>
                </a:rPr>
                <a:t>septum magnets</a:t>
              </a:r>
              <a:endParaRPr lang="en-US"/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4876800" y="304800"/>
            <a:ext cx="1905000" cy="1657350"/>
            <a:chOff x="3555" y="390"/>
            <a:chExt cx="975" cy="913"/>
          </a:xfrm>
        </p:grpSpPr>
        <p:pic>
          <p:nvPicPr>
            <p:cNvPr id="31765" name="Picture 1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r="9735"/>
            <a:stretch>
              <a:fillRect/>
            </a:stretch>
          </p:blipFill>
          <p:spPr bwMode="auto">
            <a:xfrm>
              <a:off x="3555" y="516"/>
              <a:ext cx="975" cy="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66" name="Text Box 15"/>
            <p:cNvSpPr txBox="1">
              <a:spLocks noChangeArrowheads="1"/>
            </p:cNvSpPr>
            <p:nvPr/>
          </p:nvSpPr>
          <p:spPr bwMode="auto">
            <a:xfrm>
              <a:off x="3555" y="390"/>
              <a:ext cx="975" cy="169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D6241A"/>
                  </a:solidFill>
                  <a:latin typeface="Comic Sans MS" charset="0"/>
                </a:rPr>
                <a:t>RICH Detector</a:t>
              </a:r>
              <a:endParaRPr lang="en-US"/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2743200" y="5253038"/>
            <a:ext cx="2032000" cy="1547812"/>
            <a:chOff x="1632" y="3216"/>
            <a:chExt cx="1440" cy="1104"/>
          </a:xfrm>
        </p:grpSpPr>
        <p:pic>
          <p:nvPicPr>
            <p:cNvPr id="31763" name="Picture 1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18927"/>
            <a:stretch>
              <a:fillRect/>
            </a:stretch>
          </p:blipFill>
          <p:spPr bwMode="auto">
            <a:xfrm>
              <a:off x="1632" y="3233"/>
              <a:ext cx="1440" cy="1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64" name="Text Box 18"/>
            <p:cNvSpPr txBox="1">
              <a:spLocks noChangeArrowheads="1"/>
            </p:cNvSpPr>
            <p:nvPr/>
          </p:nvSpPr>
          <p:spPr bwMode="auto">
            <a:xfrm>
              <a:off x="1632" y="3216"/>
              <a:ext cx="720" cy="192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chemeClr val="accent2"/>
                  </a:solidFill>
                  <a:latin typeface="Comic Sans MS" charset="0"/>
                </a:rPr>
                <a:t>electron arm</a:t>
              </a:r>
              <a:endParaRPr lang="en-US">
                <a:solidFill>
                  <a:schemeClr val="accent2"/>
                </a:solidFill>
                <a:latin typeface="Comic Sans MS" charset="0"/>
              </a:endParaRPr>
            </a:p>
          </p:txBody>
        </p:sp>
      </p:grpSp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2036763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438400"/>
            <a:ext cx="1450975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465638"/>
            <a:ext cx="19050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Picture 2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6200" y="4791075"/>
            <a:ext cx="22098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7" name="Text Box 24"/>
          <p:cNvSpPr txBox="1">
            <a:spLocks noChangeArrowheads="1"/>
          </p:cNvSpPr>
          <p:nvPr/>
        </p:nvSpPr>
        <p:spPr bwMode="auto">
          <a:xfrm>
            <a:off x="0" y="533400"/>
            <a:ext cx="1981200" cy="304800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chemeClr val="accent2"/>
                </a:solidFill>
                <a:latin typeface="Comic Sans MS" charset="0"/>
              </a:rPr>
              <a:t>aerogel first generation</a:t>
            </a:r>
            <a:endParaRPr lang="en-US"/>
          </a:p>
        </p:txBody>
      </p:sp>
      <p:graphicFrame>
        <p:nvGraphicFramePr>
          <p:cNvPr id="2073" name="Object 2"/>
          <p:cNvGraphicFramePr>
            <a:graphicFrameLocks noChangeAspect="1"/>
          </p:cNvGraphicFramePr>
          <p:nvPr/>
        </p:nvGraphicFramePr>
        <p:xfrm>
          <a:off x="7010400" y="990600"/>
          <a:ext cx="1981200" cy="1492250"/>
        </p:xfrm>
        <a:graphic>
          <a:graphicData uri="http://schemas.openxmlformats.org/presentationml/2006/ole">
            <p:oleObj spid="_x0000_s226306" name="Bitmap Image" r:id="rId13" imgW="6276190" imgH="5229955" progId="">
              <p:embed/>
            </p:oleObj>
          </a:graphicData>
        </a:graphic>
      </p:graphicFrame>
      <p:pic>
        <p:nvPicPr>
          <p:cNvPr id="31758" name="Picture 2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1638300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5" name="Text Box 27"/>
          <p:cNvSpPr txBox="1">
            <a:spLocks noChangeArrowheads="1"/>
          </p:cNvSpPr>
          <p:nvPr/>
        </p:nvSpPr>
        <p:spPr bwMode="auto">
          <a:xfrm>
            <a:off x="0" y="3429000"/>
            <a:ext cx="1981200" cy="268288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>
                <a:solidFill>
                  <a:schemeClr val="accent2"/>
                </a:solidFill>
                <a:latin typeface="Comic Sans MS" charset="0"/>
              </a:rPr>
              <a:t>aerogel second generation</a:t>
            </a:r>
            <a:endParaRPr lang="en-US"/>
          </a:p>
        </p:txBody>
      </p:sp>
      <p:sp>
        <p:nvSpPr>
          <p:cNvPr id="24" name="CasellaDiTesto 23"/>
          <p:cNvSpPr txBox="1">
            <a:spLocks noChangeArrowheads="1"/>
          </p:cNvSpPr>
          <p:nvPr/>
        </p:nvSpPr>
        <p:spPr bwMode="auto">
          <a:xfrm>
            <a:off x="5029200" y="6096000"/>
            <a:ext cx="4114800" cy="369888"/>
          </a:xfrm>
          <a:prstGeom prst="rect">
            <a:avLst/>
          </a:prstGeom>
          <a:solidFill>
            <a:srgbClr val="9EFFCC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just"/>
            <a:r>
              <a:rPr lang="it-IT" sz="1800">
                <a:solidFill>
                  <a:srgbClr val="FF0000"/>
                </a:solidFill>
                <a:latin typeface="Comic Sans MS" charset="0"/>
                <a:cs typeface="Comic Sans MS" charset="0"/>
              </a:rPr>
              <a:t>To be added to do the experiment</a:t>
            </a:r>
          </a:p>
        </p:txBody>
      </p:sp>
      <p:sp>
        <p:nvSpPr>
          <p:cNvPr id="31761" name="CasellaDiTesto 24"/>
          <p:cNvSpPr txBox="1">
            <a:spLocks noChangeArrowheads="1"/>
          </p:cNvSpPr>
          <p:nvPr/>
        </p:nvSpPr>
        <p:spPr bwMode="auto">
          <a:xfrm>
            <a:off x="381000" y="0"/>
            <a:ext cx="6629400" cy="46196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it-IT" sz="2400" dirty="0">
                <a:solidFill>
                  <a:schemeClr val="bg1"/>
                </a:solidFill>
                <a:latin typeface="Comic Sans MS" charset="0"/>
                <a:cs typeface="Comic Sans MS" charset="0"/>
              </a:rPr>
              <a:t>Hall A </a:t>
            </a:r>
            <a:r>
              <a:rPr lang="it-IT" sz="2400" dirty="0" smtClean="0">
                <a:solidFill>
                  <a:schemeClr val="bg1"/>
                </a:solidFill>
                <a:latin typeface="Comic Sans MS" charset="0"/>
                <a:cs typeface="Comic Sans MS" charset="0"/>
              </a:rPr>
              <a:t>detector </a:t>
            </a:r>
            <a:r>
              <a:rPr lang="it-IT" sz="2400" dirty="0" err="1">
                <a:solidFill>
                  <a:schemeClr val="bg1"/>
                </a:solidFill>
                <a:latin typeface="Comic Sans MS" charset="0"/>
                <a:cs typeface="Comic Sans MS" charset="0"/>
              </a:rPr>
              <a:t>setup</a:t>
            </a:r>
            <a:endParaRPr lang="it-IT" sz="2400" dirty="0">
              <a:solidFill>
                <a:schemeClr val="bg1"/>
              </a:solidFill>
              <a:latin typeface="Comic Sans MS" charset="0"/>
              <a:cs typeface="Comic Sans MS" charset="0"/>
            </a:endParaRPr>
          </a:p>
        </p:txBody>
      </p:sp>
      <p:pic>
        <p:nvPicPr>
          <p:cNvPr id="27" name="Picture 12" descr="run_2411_disp1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05000"/>
            <a:ext cx="20732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5" grpId="0" animBg="1" autoUpdateAnimBg="0"/>
      <p:bldP spid="2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759325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232150"/>
            <a:ext cx="3851275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"/>
            <a:ext cx="8509000" cy="654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027491" y="893094"/>
            <a:ext cx="3823230" cy="5078313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The </a:t>
            </a:r>
            <a:r>
              <a:rPr lang="it-IT" sz="14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observation</a:t>
            </a:r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of</a:t>
            </a:r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a </a:t>
            </a:r>
            <a:r>
              <a:rPr lang="it-IT" sz="14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very</a:t>
            </a:r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heavy</a:t>
            </a:r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pulsar </a:t>
            </a:r>
            <a:r>
              <a:rPr lang="it-IT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(M=1.97(</a:t>
            </a:r>
            <a:r>
              <a:rPr lang="it-IT" sz="14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4</a:t>
            </a:r>
            <a:r>
              <a:rPr lang="it-IT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) </a:t>
            </a:r>
            <a:r>
              <a:rPr lang="it-IT" sz="14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solar</a:t>
            </a:r>
            <a:r>
              <a:rPr lang="it-IT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masses</a:t>
            </a:r>
            <a:r>
              <a:rPr lang="it-IT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,</a:t>
            </a:r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Demorest</a:t>
            </a:r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et</a:t>
            </a:r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al. Nature 467 1081 (2010), </a:t>
            </a:r>
            <a:r>
              <a:rPr lang="it-IT" sz="14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severely</a:t>
            </a:r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constraints</a:t>
            </a:r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the </a:t>
            </a:r>
            <a:r>
              <a:rPr lang="it-IT" sz="14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equation</a:t>
            </a:r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of</a:t>
            </a:r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state at high </a:t>
            </a:r>
            <a:r>
              <a:rPr lang="it-IT" sz="14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densities</a:t>
            </a:r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with</a:t>
            </a:r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CCFFCC"/>
                </a:solidFill>
                <a:latin typeface="Comic Sans MS"/>
                <a:cs typeface="Comic Sans MS"/>
              </a:rPr>
              <a:t>implications</a:t>
            </a:r>
            <a:r>
              <a:rPr lang="it-IT" sz="1400" b="1" dirty="0" smtClean="0">
                <a:solidFill>
                  <a:srgbClr val="CCFFCC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CCFFCC"/>
                </a:solidFill>
                <a:latin typeface="Comic Sans MS"/>
                <a:cs typeface="Comic Sans MS"/>
              </a:rPr>
              <a:t>for</a:t>
            </a:r>
            <a:r>
              <a:rPr lang="it-IT" sz="1400" b="1" dirty="0" smtClean="0">
                <a:solidFill>
                  <a:srgbClr val="CCFFCC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CCFFCC"/>
                </a:solidFill>
                <a:latin typeface="Comic Sans MS"/>
                <a:cs typeface="Comic Sans MS"/>
              </a:rPr>
              <a:t>possible</a:t>
            </a:r>
            <a:r>
              <a:rPr lang="it-IT" sz="1400" b="1" dirty="0" smtClean="0">
                <a:solidFill>
                  <a:srgbClr val="CCFFCC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CCFFCC"/>
                </a:solidFill>
                <a:latin typeface="Comic Sans MS"/>
                <a:cs typeface="Comic Sans MS"/>
              </a:rPr>
              <a:t>hypernuclear</a:t>
            </a:r>
            <a:r>
              <a:rPr lang="it-IT" sz="1400" b="1" dirty="0" smtClean="0">
                <a:solidFill>
                  <a:srgbClr val="CCFFCC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CCFFCC"/>
                </a:solidFill>
                <a:latin typeface="Comic Sans MS"/>
                <a:cs typeface="Comic Sans MS"/>
              </a:rPr>
              <a:t>components</a:t>
            </a:r>
            <a:r>
              <a:rPr lang="it-IT" sz="1400" b="1" dirty="0" smtClean="0">
                <a:solidFill>
                  <a:srgbClr val="CCFFCC"/>
                </a:solidFill>
                <a:latin typeface="Comic Sans MS"/>
                <a:cs typeface="Comic Sans MS"/>
              </a:rPr>
              <a:t>.</a:t>
            </a:r>
          </a:p>
          <a:p>
            <a:pPr algn="just"/>
            <a:endParaRPr lang="it-IT" sz="2400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algn="just"/>
            <a:endParaRPr lang="it-IT" sz="2400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algn="just"/>
            <a:endParaRPr lang="it-IT" sz="2400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algn="just"/>
            <a:endParaRPr lang="it-IT" sz="2400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algn="just"/>
            <a:endParaRPr lang="it-IT" sz="2400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algn="just"/>
            <a:endParaRPr lang="it-IT" sz="2400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algn="just"/>
            <a:r>
              <a:rPr lang="it-IT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Further</a:t>
            </a:r>
            <a:r>
              <a:rPr lang="it-IT" dirty="0" smtClean="0">
                <a:solidFill>
                  <a:schemeClr val="bg1"/>
                </a:solidFill>
                <a:latin typeface="Times New Roman"/>
                <a:cs typeface="Times New Roman"/>
              </a:rPr>
              <a:t> information on </a:t>
            </a:r>
            <a:r>
              <a:rPr lang="it-IT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contributions</a:t>
            </a:r>
            <a:r>
              <a:rPr lang="it-IT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of</a:t>
            </a:r>
            <a:r>
              <a:rPr lang="it-IT" dirty="0" smtClean="0">
                <a:solidFill>
                  <a:schemeClr val="bg1"/>
                </a:solidFill>
                <a:latin typeface="Times New Roman"/>
                <a:cs typeface="Times New Roman"/>
              </a:rPr>
              <a:t> non </a:t>
            </a:r>
            <a:r>
              <a:rPr lang="it-IT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nucleonic</a:t>
            </a:r>
            <a:r>
              <a:rPr lang="it-IT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degrees</a:t>
            </a:r>
            <a:r>
              <a:rPr lang="it-IT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of</a:t>
            </a:r>
            <a:r>
              <a:rPr lang="it-IT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freedom</a:t>
            </a:r>
            <a:r>
              <a:rPr lang="it-IT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from</a:t>
            </a:r>
            <a:r>
              <a:rPr lang="it-IT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experiments</a:t>
            </a:r>
            <a:r>
              <a:rPr lang="it-IT" dirty="0" smtClean="0">
                <a:solidFill>
                  <a:schemeClr val="bg1"/>
                </a:solidFill>
                <a:latin typeface="Times New Roman"/>
                <a:cs typeface="Times New Roman"/>
              </a:rPr>
              <a:t> are </a:t>
            </a:r>
            <a:r>
              <a:rPr lang="it-IT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important</a:t>
            </a:r>
            <a:endParaRPr lang="it-IT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just"/>
            <a:endParaRPr lang="it-IT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just"/>
            <a:endParaRPr lang="it-IT" sz="24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8652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9EFFCC"/>
          </a:solidFill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it-IT" sz="24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vs </a:t>
            </a:r>
            <a:r>
              <a:rPr lang="it-IT" sz="24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lang="it-IT" sz="24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</a:t>
            </a:r>
            <a:endParaRPr lang="it-IT" sz="24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0591"/>
            <a:ext cx="9118600" cy="3470009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0" y="2133600"/>
            <a:ext cx="9144000" cy="193899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“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Therefore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is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great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importance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to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carry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out accurate </a:t>
            </a:r>
            <a:r>
              <a:rPr lang="it-IT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theoretical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calculations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hypernuclear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matter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and the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corresponding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hyperon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star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structure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,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as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much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as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possible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constrained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by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independent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experimental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information on the </a:t>
            </a:r>
            <a:r>
              <a:rPr lang="it-IT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hyperon-nucleon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interactions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.”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0" y="457200"/>
            <a:ext cx="914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H.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J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Schulze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and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Rjiken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,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Phys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Rev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 C84, 035801 (2011)</a:t>
            </a:r>
          </a:p>
          <a:p>
            <a:pPr algn="just"/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New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potential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(ESC08) 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and TBF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stiffen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EOS,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allowing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for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higher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maximum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masses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of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hyperon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stars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. </a:t>
            </a:r>
            <a:endParaRPr lang="it-IT" sz="2000" dirty="0" smtClean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0" y="5029200"/>
            <a:ext cx="9144000" cy="1446550"/>
          </a:xfrm>
          <a:prstGeom prst="rect">
            <a:avLst/>
          </a:prstGeom>
          <a:solidFill>
            <a:srgbClr val="D3FC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massive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neutron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stars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have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to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be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hybrid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stars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containing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a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core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nonbaryonic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(“quark”)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matter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,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since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possibility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them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being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nucleonic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stars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is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ruled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out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by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early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appearance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hyperons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</a:p>
          <a:p>
            <a:r>
              <a:rPr lang="it-IT" sz="28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it-IT" sz="2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appears</a:t>
            </a:r>
            <a:r>
              <a:rPr lang="it-IT" sz="2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earlier</a:t>
            </a:r>
            <a:r>
              <a:rPr lang="it-IT" sz="2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than</a:t>
            </a:r>
            <a:r>
              <a:rPr lang="it-IT" sz="2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8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endParaRPr lang="it-IT" sz="28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8420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it-IT" sz="28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Summary</a:t>
            </a:r>
            <a:r>
              <a:rPr lang="it-IT" sz="2800" dirty="0" smtClean="0">
                <a:solidFill>
                  <a:srgbClr val="FFFF00"/>
                </a:solidFill>
                <a:latin typeface="Comic Sans MS"/>
                <a:cs typeface="Comic Sans MS"/>
              </a:rPr>
              <a:t> and </a:t>
            </a:r>
            <a:r>
              <a:rPr lang="it-IT" sz="28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conclusions</a:t>
            </a:r>
            <a:endParaRPr lang="it-IT" sz="2800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0" y="558224"/>
            <a:ext cx="9144000" cy="584776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just">
              <a:buFont typeface="Zapf Dingbats" pitchFamily="-84" charset="2"/>
              <a:buChar char="✔"/>
            </a:pPr>
            <a:r>
              <a:rPr lang="it-IT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The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hypernculear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physics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is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an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important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part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modern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nuclear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and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hadronic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physics</a:t>
            </a:r>
            <a:endParaRPr lang="it-IT" sz="16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0" y="1295400"/>
            <a:ext cx="9144000" cy="830997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just">
              <a:buFont typeface="Zapf Dingbats" pitchFamily="-84" charset="2"/>
              <a:buChar char="✔"/>
            </a:pPr>
            <a:r>
              <a:rPr lang="it-IT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The (e,e’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K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)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experiments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performed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at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Jlab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in the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6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GeV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era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confirmed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specific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,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crucial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role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this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technique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in the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framework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experiments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performed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and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planned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in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other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facilties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.</a:t>
            </a:r>
            <a:endParaRPr lang="it-IT" sz="16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0" y="2286000"/>
            <a:ext cx="9144000" cy="156966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just">
              <a:buFont typeface="Zapf Dingbats" pitchFamily="-84" charset="2"/>
              <a:buChar char="✔"/>
            </a:pPr>
            <a:r>
              <a:rPr lang="it-IT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The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study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elementary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part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reaction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is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important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. The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proposed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angular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distribution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study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will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allow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to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answer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following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questions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:</a:t>
            </a:r>
          </a:p>
          <a:p>
            <a:pPr algn="just" eaLnBrk="1" hangingPunct="1">
              <a:buFontTx/>
              <a:buChar char="-"/>
            </a:pPr>
            <a:r>
              <a:rPr lang="it-IT" sz="1600" dirty="0" smtClean="0">
                <a:solidFill>
                  <a:srgbClr val="1727F6"/>
                </a:solidFill>
                <a:latin typeface="Comic Sans MS" charset="0"/>
              </a:rPr>
              <a:t> </a:t>
            </a:r>
            <a:r>
              <a:rPr lang="it-IT" sz="1600" dirty="0" err="1" smtClean="0">
                <a:solidFill>
                  <a:srgbClr val="1727F6"/>
                </a:solidFill>
                <a:latin typeface="Comic Sans MS" charset="0"/>
              </a:rPr>
              <a:t>does</a:t>
            </a:r>
            <a:r>
              <a:rPr lang="it-IT" sz="1600" dirty="0" smtClean="0">
                <a:solidFill>
                  <a:srgbClr val="1727F6"/>
                </a:solidFill>
                <a:latin typeface="Comic Sans MS" charset="0"/>
              </a:rPr>
              <a:t> the </a:t>
            </a:r>
            <a:r>
              <a:rPr lang="it-IT" sz="1600" dirty="0" smtClean="0">
                <a:solidFill>
                  <a:srgbClr val="DA271A"/>
                </a:solidFill>
                <a:latin typeface="Comic Sans MS" charset="0"/>
              </a:rPr>
              <a:t>cross </a:t>
            </a:r>
            <a:r>
              <a:rPr lang="it-IT" sz="1600" dirty="0" err="1" smtClean="0">
                <a:solidFill>
                  <a:srgbClr val="DA271A"/>
                </a:solidFill>
                <a:latin typeface="Comic Sans MS" charset="0"/>
              </a:rPr>
              <a:t>section</a:t>
            </a:r>
            <a:r>
              <a:rPr lang="it-IT" sz="1600" dirty="0" smtClean="0">
                <a:solidFill>
                  <a:srgbClr val="1727F6"/>
                </a:solidFill>
                <a:latin typeface="Comic Sans MS" charset="0"/>
              </a:rPr>
              <a:t> </a:t>
            </a:r>
            <a:r>
              <a:rPr lang="it-IT" sz="1600" dirty="0" err="1" smtClean="0">
                <a:solidFill>
                  <a:srgbClr val="1727F6"/>
                </a:solidFill>
                <a:latin typeface="Comic Sans MS" charset="0"/>
              </a:rPr>
              <a:t>for</a:t>
            </a:r>
            <a:r>
              <a:rPr lang="it-IT" sz="1600" dirty="0" smtClean="0">
                <a:solidFill>
                  <a:srgbClr val="1727F6"/>
                </a:solidFill>
                <a:latin typeface="Comic Sans MS" charset="0"/>
              </a:rPr>
              <a:t> the </a:t>
            </a:r>
            <a:r>
              <a:rPr lang="it-IT" sz="1600" dirty="0" err="1" smtClean="0">
                <a:solidFill>
                  <a:srgbClr val="1727F6"/>
                </a:solidFill>
                <a:latin typeface="Comic Sans MS" charset="0"/>
              </a:rPr>
              <a:t>photo-production</a:t>
            </a:r>
            <a:r>
              <a:rPr lang="it-IT" sz="1600" dirty="0" smtClean="0">
                <a:solidFill>
                  <a:srgbClr val="1727F6"/>
                </a:solidFill>
                <a:latin typeface="Comic Sans MS" charset="0"/>
              </a:rPr>
              <a:t> </a:t>
            </a:r>
            <a:r>
              <a:rPr lang="it-IT" sz="1600" dirty="0" smtClean="0">
                <a:solidFill>
                  <a:srgbClr val="DA271A"/>
                </a:solidFill>
                <a:latin typeface="Comic Sans MS" charset="0"/>
              </a:rPr>
              <a:t>continue</a:t>
            </a:r>
            <a:r>
              <a:rPr lang="it-IT" sz="1600" dirty="0" smtClean="0">
                <a:solidFill>
                  <a:srgbClr val="1727F6"/>
                </a:solidFill>
                <a:latin typeface="Comic Sans MS" charset="0"/>
              </a:rPr>
              <a:t> in </a:t>
            </a:r>
            <a:r>
              <a:rPr lang="it-IT" sz="1600" dirty="0" err="1" smtClean="0">
                <a:solidFill>
                  <a:srgbClr val="DA271A"/>
                </a:solidFill>
                <a:latin typeface="Comic Sans MS" charset="0"/>
              </a:rPr>
              <a:t>rising</a:t>
            </a:r>
            <a:r>
              <a:rPr lang="it-IT" sz="1600" dirty="0" smtClean="0">
                <a:solidFill>
                  <a:srgbClr val="1727F6"/>
                </a:solidFill>
                <a:latin typeface="Comic Sans MS" charset="0"/>
              </a:rPr>
              <a:t> </a:t>
            </a:r>
            <a:r>
              <a:rPr lang="it-IT" sz="1600" dirty="0" err="1" smtClean="0">
                <a:solidFill>
                  <a:srgbClr val="1727F6"/>
                </a:solidFill>
                <a:latin typeface="Comic Sans MS" charset="0"/>
              </a:rPr>
              <a:t>as</a:t>
            </a:r>
            <a:r>
              <a:rPr lang="it-IT" sz="1600" dirty="0" smtClean="0">
                <a:solidFill>
                  <a:srgbClr val="1727F6"/>
                </a:solidFill>
                <a:latin typeface="Comic Sans MS" charset="0"/>
              </a:rPr>
              <a:t> the </a:t>
            </a:r>
            <a:r>
              <a:rPr lang="it-IT" sz="1600" dirty="0" err="1" smtClean="0">
                <a:solidFill>
                  <a:srgbClr val="1727F6"/>
                </a:solidFill>
                <a:latin typeface="Comic Sans MS" charset="0"/>
              </a:rPr>
              <a:t>kaon</a:t>
            </a:r>
            <a:r>
              <a:rPr lang="it-IT" sz="1600" dirty="0" smtClean="0">
                <a:solidFill>
                  <a:srgbClr val="1727F6"/>
                </a:solidFill>
                <a:latin typeface="Comic Sans MS" charset="0"/>
              </a:rPr>
              <a:t> </a:t>
            </a:r>
            <a:r>
              <a:rPr lang="it-IT" sz="1600" dirty="0" smtClean="0">
                <a:solidFill>
                  <a:srgbClr val="DA271A"/>
                </a:solidFill>
                <a:latin typeface="Comic Sans MS" charset="0"/>
              </a:rPr>
              <a:t>angle</a:t>
            </a:r>
            <a:r>
              <a:rPr lang="it-IT" sz="1600" dirty="0" smtClean="0">
                <a:solidFill>
                  <a:srgbClr val="1727F6"/>
                </a:solidFill>
                <a:latin typeface="Comic Sans MS" charset="0"/>
              </a:rPr>
              <a:t>  </a:t>
            </a:r>
            <a:r>
              <a:rPr lang="it-IT" sz="1600" dirty="0" err="1" smtClean="0">
                <a:solidFill>
                  <a:srgbClr val="DA271A"/>
                </a:solidFill>
                <a:latin typeface="Comic Sans MS" charset="0"/>
              </a:rPr>
              <a:t>goes</a:t>
            </a:r>
            <a:r>
              <a:rPr lang="it-IT" sz="1600" dirty="0" smtClean="0">
                <a:solidFill>
                  <a:srgbClr val="DA271A"/>
                </a:solidFill>
                <a:latin typeface="Comic Sans MS" charset="0"/>
              </a:rPr>
              <a:t> </a:t>
            </a:r>
            <a:r>
              <a:rPr lang="it-IT" sz="1600" dirty="0" err="1" smtClean="0">
                <a:solidFill>
                  <a:srgbClr val="DA271A"/>
                </a:solidFill>
                <a:latin typeface="Comic Sans MS" charset="0"/>
              </a:rPr>
              <a:t>to</a:t>
            </a:r>
            <a:r>
              <a:rPr lang="it-IT" sz="1600" dirty="0" smtClean="0">
                <a:solidFill>
                  <a:srgbClr val="DA271A"/>
                </a:solidFill>
                <a:latin typeface="Comic Sans MS" charset="0"/>
              </a:rPr>
              <a:t> zero</a:t>
            </a:r>
            <a:r>
              <a:rPr lang="it-IT" sz="1600" dirty="0" smtClean="0">
                <a:solidFill>
                  <a:srgbClr val="1727F6"/>
                </a:solidFill>
                <a:latin typeface="Comic Sans MS" charset="0"/>
              </a:rPr>
              <a:t> or </a:t>
            </a:r>
            <a:r>
              <a:rPr lang="it-IT" sz="1600" dirty="0" err="1" smtClean="0">
                <a:solidFill>
                  <a:srgbClr val="1727F6"/>
                </a:solidFill>
                <a:latin typeface="Comic Sans MS" charset="0"/>
              </a:rPr>
              <a:t>is</a:t>
            </a:r>
            <a:r>
              <a:rPr lang="it-IT" sz="1600" dirty="0" smtClean="0">
                <a:solidFill>
                  <a:srgbClr val="1727F6"/>
                </a:solidFill>
                <a:latin typeface="Comic Sans MS" charset="0"/>
              </a:rPr>
              <a:t> </a:t>
            </a:r>
            <a:r>
              <a:rPr lang="it-IT" sz="1600" dirty="0" err="1" smtClean="0">
                <a:solidFill>
                  <a:srgbClr val="1727F6"/>
                </a:solidFill>
                <a:latin typeface="Comic Sans MS" charset="0"/>
              </a:rPr>
              <a:t>there</a:t>
            </a:r>
            <a:r>
              <a:rPr lang="it-IT" sz="1600" dirty="0" smtClean="0">
                <a:solidFill>
                  <a:srgbClr val="1727F6"/>
                </a:solidFill>
                <a:latin typeface="Comic Sans MS" charset="0"/>
              </a:rPr>
              <a:t> a plateau or </a:t>
            </a:r>
            <a:r>
              <a:rPr lang="it-IT" sz="1600" dirty="0" err="1" smtClean="0">
                <a:solidFill>
                  <a:srgbClr val="1727F6"/>
                </a:solidFill>
                <a:latin typeface="Comic Sans MS" charset="0"/>
              </a:rPr>
              <a:t>even</a:t>
            </a:r>
            <a:r>
              <a:rPr lang="it-IT" sz="1600" dirty="0" smtClean="0">
                <a:solidFill>
                  <a:srgbClr val="1727F6"/>
                </a:solidFill>
                <a:latin typeface="Comic Sans MS" charset="0"/>
              </a:rPr>
              <a:t> a </a:t>
            </a:r>
            <a:r>
              <a:rPr lang="it-IT" sz="1600" dirty="0" err="1" smtClean="0">
                <a:solidFill>
                  <a:srgbClr val="1727F6"/>
                </a:solidFill>
                <a:latin typeface="Comic Sans MS" charset="0"/>
              </a:rPr>
              <a:t>dip</a:t>
            </a:r>
            <a:r>
              <a:rPr lang="it-IT" sz="1600" dirty="0" smtClean="0">
                <a:solidFill>
                  <a:srgbClr val="1727F6"/>
                </a:solidFill>
                <a:latin typeface="Comic Sans MS" charset="0"/>
              </a:rPr>
              <a:t> </a:t>
            </a:r>
            <a:r>
              <a:rPr lang="it-IT" sz="1600" dirty="0" err="1" smtClean="0">
                <a:solidFill>
                  <a:srgbClr val="1727F6"/>
                </a:solidFill>
                <a:latin typeface="Comic Sans MS" charset="0"/>
              </a:rPr>
              <a:t>like</a:t>
            </a:r>
            <a:r>
              <a:rPr lang="it-IT" sz="1600" dirty="0" smtClean="0">
                <a:solidFill>
                  <a:srgbClr val="1727F6"/>
                </a:solidFill>
                <a:latin typeface="Comic Sans MS" charset="0"/>
              </a:rPr>
              <a:t> </a:t>
            </a:r>
            <a:r>
              <a:rPr lang="it-IT" sz="1600" dirty="0" err="1" smtClean="0">
                <a:solidFill>
                  <a:srgbClr val="1727F6"/>
                </a:solidFill>
                <a:latin typeface="Comic Sans MS" charset="0"/>
              </a:rPr>
              <a:t>for</a:t>
            </a:r>
            <a:r>
              <a:rPr lang="it-IT" sz="1600" dirty="0" smtClean="0">
                <a:solidFill>
                  <a:srgbClr val="1727F6"/>
                </a:solidFill>
                <a:latin typeface="Comic Sans MS" charset="0"/>
              </a:rPr>
              <a:t> the high </a:t>
            </a:r>
            <a:r>
              <a:rPr lang="it-IT" sz="1600" dirty="0" err="1" smtClean="0">
                <a:solidFill>
                  <a:srgbClr val="1727F6"/>
                </a:solidFill>
                <a:latin typeface="Comic Sans MS" charset="0"/>
              </a:rPr>
              <a:t>energy</a:t>
            </a:r>
            <a:r>
              <a:rPr lang="it-IT" sz="1600" dirty="0" smtClean="0">
                <a:solidFill>
                  <a:srgbClr val="1727F6"/>
                </a:solidFill>
                <a:latin typeface="Comic Sans MS" charset="0"/>
              </a:rPr>
              <a:t> data?</a:t>
            </a:r>
          </a:p>
          <a:p>
            <a:pPr algn="just" eaLnBrk="1" hangingPunct="1"/>
            <a:r>
              <a:rPr lang="it-IT" sz="1600" dirty="0" smtClean="0">
                <a:solidFill>
                  <a:srgbClr val="1727F6"/>
                </a:solidFill>
                <a:latin typeface="Comic Sans MS" charset="0"/>
              </a:rPr>
              <a:t>- </a:t>
            </a:r>
            <a:r>
              <a:rPr lang="it-IT" sz="1600" dirty="0" err="1" smtClean="0">
                <a:solidFill>
                  <a:srgbClr val="1727F6"/>
                </a:solidFill>
                <a:latin typeface="Comic Sans MS" charset="0"/>
              </a:rPr>
              <a:t>w</a:t>
            </a:r>
            <a:r>
              <a:rPr lang="en-US" sz="1600" dirty="0" smtClean="0">
                <a:solidFill>
                  <a:srgbClr val="1727F6"/>
                </a:solidFill>
                <a:latin typeface="Comic Sans MS" charset="0"/>
              </a:rPr>
              <a:t>hat is the angular dependence of the </a:t>
            </a:r>
            <a:r>
              <a:rPr lang="en-US" sz="1600" dirty="0" err="1" smtClean="0">
                <a:solidFill>
                  <a:srgbClr val="1727F6"/>
                </a:solidFill>
                <a:latin typeface="Comic Sans MS" charset="0"/>
              </a:rPr>
              <a:t>hypernuclear</a:t>
            </a:r>
            <a:r>
              <a:rPr lang="en-US" sz="1600" dirty="0" smtClean="0">
                <a:solidFill>
                  <a:srgbClr val="1727F6"/>
                </a:solidFill>
                <a:latin typeface="Comic Sans MS" charset="0"/>
              </a:rPr>
              <a:t> form factor at forward angle</a:t>
            </a:r>
          </a:p>
          <a:p>
            <a:pPr algn="just" eaLnBrk="1" hangingPunct="1"/>
            <a:r>
              <a:rPr lang="en-US" dirty="0" smtClean="0"/>
              <a:t>- </a:t>
            </a:r>
            <a:r>
              <a:rPr lang="en-US" sz="1600" dirty="0" smtClean="0">
                <a:solidFill>
                  <a:srgbClr val="1727F6"/>
                </a:solidFill>
                <a:latin typeface="Comic Sans MS" charset="0"/>
              </a:rPr>
              <a:t> is the </a:t>
            </a:r>
            <a:r>
              <a:rPr lang="en-US" sz="1600" dirty="0" err="1" smtClean="0">
                <a:solidFill>
                  <a:srgbClr val="1727F6"/>
                </a:solidFill>
                <a:latin typeface="Comic Sans MS" charset="0"/>
              </a:rPr>
              <a:t>hypernuclear</a:t>
            </a:r>
            <a:r>
              <a:rPr lang="en-US" sz="1600" dirty="0" smtClean="0">
                <a:solidFill>
                  <a:srgbClr val="1727F6"/>
                </a:solidFill>
                <a:latin typeface="Comic Sans MS" charset="0"/>
              </a:rPr>
              <a:t> angular dependence the same as the </a:t>
            </a:r>
            <a:r>
              <a:rPr lang="en-US" sz="1600" dirty="0" err="1" smtClean="0">
                <a:solidFill>
                  <a:srgbClr val="1727F6"/>
                </a:solidFill>
                <a:latin typeface="Comic Sans MS" charset="0"/>
              </a:rPr>
              <a:t>hypernuclear</a:t>
            </a:r>
            <a:r>
              <a:rPr lang="en-US" sz="1600" dirty="0" smtClean="0">
                <a:solidFill>
                  <a:srgbClr val="1727F6"/>
                </a:solidFill>
                <a:latin typeface="Comic Sans MS" charset="0"/>
              </a:rPr>
              <a:t> process?</a:t>
            </a:r>
            <a:r>
              <a:rPr lang="it-IT" sz="1600" dirty="0" smtClean="0">
                <a:solidFill>
                  <a:srgbClr val="1727F6"/>
                </a:solidFill>
                <a:latin typeface="Comic Sans MS" charset="0"/>
              </a:rPr>
              <a:t> </a:t>
            </a:r>
            <a:endParaRPr lang="it-IT" sz="16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0" y="4114800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0" y="4038600"/>
            <a:ext cx="9144000" cy="584776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just">
              <a:buFont typeface="Zapf Dingbats" pitchFamily="-84" charset="2"/>
              <a:buChar char="✔"/>
            </a:pPr>
            <a:r>
              <a:rPr lang="it-IT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The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study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few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body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will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provide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important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information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about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Charge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Symmetry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Breaking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. </a:t>
            </a:r>
            <a:endParaRPr lang="it-IT" sz="16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0" y="4749224"/>
            <a:ext cx="9144000" cy="830997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just">
              <a:buFont typeface="Zapf Dingbats" pitchFamily="-84" charset="2"/>
              <a:buChar char="✔"/>
            </a:pPr>
            <a:r>
              <a:rPr lang="it-IT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Interesting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comparison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betwen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theory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and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different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kind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calculations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,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namely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lattice QCD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calulations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, standard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Mcarlo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calulation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,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ab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initio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Mcalrlo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calculations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possible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in the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entire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A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range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endParaRPr lang="it-IT" sz="16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0" y="5715000"/>
            <a:ext cx="9144000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just">
              <a:buFont typeface="Zapf Dingbats" pitchFamily="-84" charset="2"/>
              <a:buChar char="✔"/>
            </a:pPr>
            <a:r>
              <a:rPr lang="it-IT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Confirmation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non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existence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or the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existence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a</a:t>
            </a:r>
            <a:r>
              <a:rPr lang="it-IT" sz="1600" dirty="0" smtClean="0">
                <a:solidFill>
                  <a:srgbClr val="0000FF"/>
                </a:solidFill>
                <a:latin typeface="Symbol" charset="2"/>
                <a:ea typeface="Zapf Dingbats"/>
                <a:cs typeface="Symbol" charset="2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Symbol" charset="2"/>
                <a:ea typeface="Zapf Dingbats"/>
                <a:cs typeface="Symbol" charset="2"/>
              </a:rPr>
              <a:t>L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n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bound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state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will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be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established</a:t>
            </a:r>
            <a:endParaRPr lang="it-IT" sz="16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0" y="533400"/>
            <a:ext cx="9144000" cy="1077218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just">
              <a:buFont typeface="Zapf Dingbats" pitchFamily="-84" charset="2"/>
              <a:buChar char="✔"/>
            </a:pPr>
            <a:r>
              <a:rPr lang="it-IT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The 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study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of 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medium and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heavy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hypernuclei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is an essential part of the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series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 of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measurements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we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propose,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fully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complementary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to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what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performed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and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proposed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with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(e,e’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K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)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reactions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and in the 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framework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experiments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performed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or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planned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at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other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facilities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  </a:t>
            </a:r>
            <a:endParaRPr lang="it-IT" sz="16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0" y="1762780"/>
            <a:ext cx="9144000" cy="584776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just">
              <a:buFont typeface="Zapf Dingbats" pitchFamily="-84" charset="2"/>
              <a:buChar char="✔"/>
            </a:pPr>
            <a:r>
              <a:rPr lang="it-IT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Important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information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will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be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obtained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on the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limits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description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hypernculei</a:t>
            </a:r>
            <a:endParaRPr lang="it-IT" sz="1600" dirty="0" smtClean="0">
              <a:solidFill>
                <a:srgbClr val="0000FF"/>
              </a:solidFill>
              <a:latin typeface="Comic Sans MS"/>
              <a:ea typeface="Zapf Dingbats"/>
              <a:cs typeface="Comic Sans MS"/>
            </a:endParaRPr>
          </a:p>
          <a:p>
            <a:pPr algn="just"/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 and nuclei in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terms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shell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model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/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mean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field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approximation</a:t>
            </a:r>
            <a:endParaRPr lang="it-IT" sz="16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0" y="2590800"/>
            <a:ext cx="9144000" cy="584776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just">
              <a:buFont typeface="Zapf Dingbats" pitchFamily="-84" charset="2"/>
              <a:buChar char="✔"/>
            </a:pPr>
            <a:r>
              <a:rPr lang="it-IT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The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crucial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role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three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body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interaction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both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in </a:t>
            </a:r>
            <a:r>
              <a:rPr lang="it-IT" sz="160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hypernuclei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and in the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structure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and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dynamics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neutron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stars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will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be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shown</a:t>
            </a:r>
            <a:endParaRPr lang="it-IT" sz="16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0" y="4233446"/>
            <a:ext cx="9144000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just">
              <a:buFont typeface="Zapf Dingbats" pitchFamily="-84" charset="2"/>
              <a:buChar char="✔"/>
            </a:pPr>
            <a:r>
              <a:rPr lang="it-IT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The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behaviour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Symbol" charset="2"/>
                <a:ea typeface="Zapf Dingbats"/>
                <a:cs typeface="Symbol" charset="2"/>
              </a:rPr>
              <a:t>L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binding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energy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as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function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A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will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be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extended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at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his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extreme</a:t>
            </a:r>
            <a:endParaRPr lang="it-IT" sz="16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0" y="3362980"/>
            <a:ext cx="9144000" cy="584776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just">
              <a:buFont typeface="Zapf Dingbats" pitchFamily="-84" charset="2"/>
              <a:buChar char="✔"/>
            </a:pP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Comparison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between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standard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shell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/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model-mean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field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calculations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and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microscopic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Mcarlo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consistent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calculations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will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show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their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valididy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in the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whole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A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range</a:t>
            </a:r>
            <a:endParaRPr lang="it-IT" sz="16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0" y="4843046"/>
            <a:ext cx="9144000" cy="584776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just">
              <a:buFont typeface="Zapf Dingbats" pitchFamily="-84" charset="2"/>
              <a:buChar char="✔"/>
            </a:pPr>
            <a:r>
              <a:rPr lang="it-IT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Comparison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(e,e’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K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)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with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(</a:t>
            </a:r>
            <a:r>
              <a:rPr lang="it-IT" sz="1600" dirty="0" err="1" smtClean="0">
                <a:solidFill>
                  <a:srgbClr val="0000FF"/>
                </a:solidFill>
                <a:latin typeface="Symbol" charset="2"/>
                <a:ea typeface="Zapf Dingbats"/>
                <a:cs typeface="Symbol" charset="2"/>
              </a:rPr>
              <a:t>p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,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K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)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results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might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reveal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limits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distinguishability</a:t>
            </a:r>
            <a:endParaRPr lang="it-IT" sz="1600" dirty="0" smtClean="0">
              <a:solidFill>
                <a:srgbClr val="FF0000"/>
              </a:solidFill>
              <a:latin typeface="Comic Sans MS"/>
              <a:ea typeface="Zapf Dingbats"/>
              <a:cs typeface="Comic Sans MS"/>
            </a:endParaRPr>
          </a:p>
          <a:p>
            <a:pPr algn="just"/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hyperon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in the dense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nuclear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medium</a:t>
            </a:r>
            <a:endParaRPr lang="it-IT" sz="16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0" y="5739824"/>
            <a:ext cx="9144000" cy="830997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just">
              <a:buFont typeface="Zapf Dingbats" pitchFamily="-84" charset="2"/>
              <a:buChar char="✔"/>
            </a:pPr>
            <a:r>
              <a:rPr lang="it-IT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Combining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informations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from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performed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and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proposed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(e,e’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K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)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experiment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will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/>
            </a:r>
            <a:b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</a:b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allow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a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step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forward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in the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comprehension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role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strangeness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in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our</a:t>
            </a:r>
            <a:endParaRPr lang="it-IT" sz="1600" dirty="0" smtClean="0">
              <a:solidFill>
                <a:srgbClr val="FF0000"/>
              </a:solidFill>
              <a:latin typeface="Comic Sans MS"/>
              <a:ea typeface="Zapf Dingbats"/>
              <a:cs typeface="Comic Sans MS"/>
            </a:endParaRPr>
          </a:p>
          <a:p>
            <a:pPr algn="just"/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 world.</a:t>
            </a:r>
            <a:endParaRPr lang="it-IT" sz="16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5" descr="model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195388"/>
            <a:ext cx="4959350" cy="309562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48131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b="0">
                <a:latin typeface="Arial" charset="0"/>
              </a:rPr>
              <a:t>10/13/09</a:t>
            </a:r>
          </a:p>
        </p:txBody>
      </p:sp>
      <p:sp>
        <p:nvSpPr>
          <p:cNvPr id="48132" name="Rectangle 16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8136" name="Line 11"/>
          <p:cNvSpPr>
            <a:spLocks noChangeShapeType="1"/>
          </p:cNvSpPr>
          <p:nvPr/>
        </p:nvSpPr>
        <p:spPr bwMode="auto">
          <a:xfrm flipH="1" flipV="1">
            <a:off x="5029200" y="2971800"/>
            <a:ext cx="1312863" cy="21336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7" name="Text Box 12"/>
          <p:cNvSpPr txBox="1">
            <a:spLocks noChangeArrowheads="1"/>
          </p:cNvSpPr>
          <p:nvPr/>
        </p:nvSpPr>
        <p:spPr bwMode="auto">
          <a:xfrm>
            <a:off x="4184650" y="4337050"/>
            <a:ext cx="4965700" cy="892552"/>
          </a:xfrm>
          <a:prstGeom prst="rect">
            <a:avLst/>
          </a:prstGeom>
          <a:solidFill>
            <a:srgbClr val="D3FC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sz="1600" dirty="0" smtClean="0">
                <a:solidFill>
                  <a:srgbClr val="215511"/>
                </a:solidFill>
                <a:latin typeface="Comic Sans MS" charset="0"/>
                <a:cs typeface="Comic Sans MS" charset="0"/>
              </a:rPr>
              <a:t>study </a:t>
            </a:r>
            <a:r>
              <a:rPr lang="en-US" sz="1600" dirty="0">
                <a:solidFill>
                  <a:srgbClr val="215511"/>
                </a:solidFill>
                <a:latin typeface="Comic Sans MS" charset="0"/>
                <a:cs typeface="Comic Sans MS" charset="0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angular dependence </a:t>
            </a:r>
            <a:r>
              <a:rPr lang="en-US" sz="1600" dirty="0">
                <a:solidFill>
                  <a:srgbClr val="215511"/>
                </a:solidFill>
                <a:latin typeface="Comic Sans MS" charset="0"/>
                <a:cs typeface="Comic Sans MS" charset="0"/>
              </a:rPr>
              <a:t>of </a:t>
            </a:r>
          </a:p>
          <a:p>
            <a:r>
              <a:rPr lang="en-US" sz="16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p(e,e</a:t>
            </a:r>
            <a:r>
              <a:rPr lang="ja-JP" altLang="en-US" sz="16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’</a:t>
            </a:r>
            <a:r>
              <a:rPr lang="en-US" sz="16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K)</a:t>
            </a:r>
            <a:r>
              <a:rPr lang="en-US" sz="1600" dirty="0">
                <a:solidFill>
                  <a:srgbClr val="FF0000"/>
                </a:solidFill>
                <a:cs typeface="Symbol" charset="0"/>
              </a:rPr>
              <a:t>L</a:t>
            </a:r>
            <a:r>
              <a:rPr lang="en-US" sz="1600" dirty="0">
                <a:solidFill>
                  <a:srgbClr val="215511"/>
                </a:solidFill>
                <a:cs typeface="Symbol" charset="0"/>
              </a:rPr>
              <a:t> </a:t>
            </a:r>
            <a:r>
              <a:rPr lang="en-US" sz="1600" dirty="0">
                <a:solidFill>
                  <a:srgbClr val="215511"/>
                </a:solidFill>
                <a:latin typeface="Comic Sans MS" charset="0"/>
                <a:cs typeface="Comic Sans MS" charset="0"/>
              </a:rPr>
              <a:t>and </a:t>
            </a:r>
            <a:r>
              <a:rPr lang="en-US" sz="1600" baseline="300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16</a:t>
            </a:r>
            <a:r>
              <a:rPr lang="en-US" sz="16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O(e,e</a:t>
            </a:r>
            <a:r>
              <a:rPr lang="ja-JP" altLang="en-US" sz="16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’</a:t>
            </a:r>
            <a:r>
              <a:rPr lang="en-US" sz="16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K)</a:t>
            </a:r>
            <a:r>
              <a:rPr lang="en-US" sz="1600" baseline="300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16</a:t>
            </a:r>
            <a:r>
              <a:rPr lang="en-US" sz="16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N</a:t>
            </a:r>
            <a:r>
              <a:rPr lang="en-US" sz="1600" baseline="-25000" dirty="0">
                <a:solidFill>
                  <a:srgbClr val="FF0000"/>
                </a:solidFill>
                <a:cs typeface="Symbol" charset="0"/>
              </a:rPr>
              <a:t>L</a:t>
            </a:r>
            <a:r>
              <a:rPr lang="en-US" sz="16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endParaRPr lang="en-US" sz="1600" dirty="0" smtClean="0">
              <a:solidFill>
                <a:srgbClr val="FF0000"/>
              </a:solidFill>
              <a:latin typeface="Comic Sans MS" charset="0"/>
              <a:cs typeface="Comic Sans MS" charset="0"/>
            </a:endParaRPr>
          </a:p>
          <a:p>
            <a:r>
              <a:rPr lang="en-US" sz="2000" u="sng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at small </a:t>
            </a:r>
            <a:r>
              <a:rPr lang="en-US" sz="2000" u="sng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kaon</a:t>
            </a:r>
            <a:r>
              <a:rPr lang="en-US" sz="2000" u="sng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angles and at </a:t>
            </a:r>
            <a:r>
              <a:rPr lang="en-US" sz="2000" u="sng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low Q</a:t>
            </a:r>
            <a:r>
              <a:rPr lang="en-US" sz="1600" baseline="300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2</a:t>
            </a:r>
            <a:endParaRPr lang="en-US" sz="1600" dirty="0">
              <a:solidFill>
                <a:srgbClr val="0000FF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48138" name="Oval 13"/>
          <p:cNvSpPr>
            <a:spLocks noChangeArrowheads="1"/>
          </p:cNvSpPr>
          <p:nvPr/>
        </p:nvSpPr>
        <p:spPr bwMode="auto">
          <a:xfrm>
            <a:off x="4618038" y="2743200"/>
            <a:ext cx="773112" cy="228600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8139" name="Text Box 15"/>
          <p:cNvSpPr txBox="1">
            <a:spLocks noChangeArrowheads="1"/>
          </p:cNvSpPr>
          <p:nvPr/>
        </p:nvSpPr>
        <p:spPr bwMode="auto">
          <a:xfrm>
            <a:off x="20638" y="15875"/>
            <a:ext cx="9123362" cy="646113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just"/>
            <a:r>
              <a:rPr lang="en-US" sz="2800" dirty="0">
                <a:latin typeface="Comic Sans MS" charset="0"/>
                <a:cs typeface="Comic Sans MS" charset="0"/>
              </a:rPr>
              <a:t>     R</a:t>
            </a:r>
            <a:r>
              <a:rPr lang="en-US" sz="2400" dirty="0">
                <a:latin typeface="Comic Sans MS" charset="0"/>
                <a:cs typeface="Comic Sans MS" charset="0"/>
              </a:rPr>
              <a:t>esults on 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H </a:t>
            </a:r>
            <a:r>
              <a:rPr lang="en-US" sz="2400" dirty="0">
                <a:latin typeface="Comic Sans MS" charset="0"/>
                <a:cs typeface="Comic Sans MS" charset="0"/>
              </a:rPr>
              <a:t>target – The </a:t>
            </a:r>
            <a:r>
              <a:rPr lang="it-IT" sz="2400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p</a:t>
            </a:r>
            <a:r>
              <a:rPr lang="it-IT" sz="24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(e,e’</a:t>
            </a:r>
            <a:r>
              <a:rPr lang="it-IT" sz="2400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K</a:t>
            </a:r>
            <a:r>
              <a:rPr lang="it-IT" sz="24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)</a:t>
            </a:r>
            <a:r>
              <a:rPr lang="it-IT" sz="2400" dirty="0" err="1">
                <a:solidFill>
                  <a:srgbClr val="800000"/>
                </a:solidFill>
                <a:cs typeface="Symbol" charset="0"/>
              </a:rPr>
              <a:t>L</a:t>
            </a:r>
            <a:r>
              <a:rPr lang="it-IT" sz="3600" dirty="0">
                <a:solidFill>
                  <a:srgbClr val="800000"/>
                </a:solidFill>
                <a:latin typeface="Comic Sans MS" charset="0"/>
                <a:cs typeface="Comic Sans MS" charset="0"/>
              </a:rPr>
              <a:t>  </a:t>
            </a:r>
            <a:r>
              <a:rPr lang="en-US" sz="3200" dirty="0">
                <a:latin typeface="Comic Sans MS" charset="0"/>
                <a:cs typeface="Comic Sans MS" charset="0"/>
              </a:rPr>
              <a:t>C</a:t>
            </a:r>
            <a:r>
              <a:rPr lang="en-US" sz="2400" dirty="0">
                <a:latin typeface="Comic Sans MS" charset="0"/>
                <a:cs typeface="Comic Sans MS" charset="0"/>
              </a:rPr>
              <a:t>ross </a:t>
            </a:r>
            <a:r>
              <a:rPr lang="en-US" sz="3200" dirty="0">
                <a:latin typeface="Comic Sans MS" charset="0"/>
                <a:cs typeface="Comic Sans MS" charset="0"/>
              </a:rPr>
              <a:t>S</a:t>
            </a:r>
            <a:r>
              <a:rPr lang="en-US" sz="2400" dirty="0">
                <a:latin typeface="Comic Sans MS" charset="0"/>
                <a:cs typeface="Comic Sans MS" charset="0"/>
              </a:rPr>
              <a:t>ection</a:t>
            </a:r>
            <a:endParaRPr lang="it-IT" sz="2400" dirty="0">
              <a:latin typeface="Comic Sans MS" charset="0"/>
              <a:cs typeface="Comic Sans MS" charset="0"/>
            </a:endParaRPr>
          </a:p>
        </p:txBody>
      </p:sp>
      <p:sp>
        <p:nvSpPr>
          <p:cNvPr id="48141" name="Rectangle 11"/>
          <p:cNvSpPr>
            <a:spLocks noChangeArrowheads="1"/>
          </p:cNvSpPr>
          <p:nvPr/>
        </p:nvSpPr>
        <p:spPr bwMode="auto">
          <a:xfrm>
            <a:off x="3886200" y="5257800"/>
            <a:ext cx="5257800" cy="1384995"/>
          </a:xfrm>
          <a:prstGeom prst="rect">
            <a:avLst/>
          </a:prstGeom>
          <a:solidFill>
            <a:srgbClr val="EBFFE2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Wingdings" charset="0"/>
                <a:cs typeface="Wingdings" charset="0"/>
              </a:rPr>
              <a:t></a:t>
            </a:r>
            <a:r>
              <a:rPr lang="en-US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None </a:t>
            </a:r>
            <a:r>
              <a:rPr lang="en-US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of the models is able to describe the data over the entire </a:t>
            </a:r>
            <a:r>
              <a:rPr lang="en-US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range</a:t>
            </a:r>
          </a:p>
          <a:p>
            <a:r>
              <a:rPr lang="en-US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</a:p>
          <a:p>
            <a:pPr algn="just"/>
            <a:r>
              <a:rPr lang="en-US" dirty="0" err="1" smtClean="0">
                <a:solidFill>
                  <a:srgbClr val="FF0000"/>
                </a:solidFill>
                <a:latin typeface="Wingdings" charset="0"/>
                <a:cs typeface="Wingdings" charset="0"/>
              </a:rPr>
              <a:t></a:t>
            </a:r>
            <a:r>
              <a:rPr lang="en-US" dirty="0" smtClean="0">
                <a:solidFill>
                  <a:srgbClr val="FF0000"/>
                </a:solidFill>
                <a:latin typeface="Wingdings" charset="0"/>
                <a:cs typeface="Wingdings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New data </a:t>
            </a:r>
            <a:r>
              <a:rPr lang="en-US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in </a:t>
            </a:r>
            <a:r>
              <a:rPr lang="en-US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electroproduction</a:t>
            </a:r>
            <a:r>
              <a:rPr lang="en-US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allows studying dynamics of the models – </a:t>
            </a:r>
            <a:r>
              <a:rPr lang="en-US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hadronic</a:t>
            </a:r>
            <a:r>
              <a:rPr lang="en-US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form factors,  </a:t>
            </a:r>
            <a:r>
              <a:rPr lang="en-US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longitudinal</a:t>
            </a:r>
            <a:r>
              <a:rPr lang="en-US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couplings…..</a:t>
            </a:r>
            <a:endParaRPr lang="en-US" dirty="0">
              <a:solidFill>
                <a:srgbClr val="0000FF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48142" name="CasellaDiTesto 13"/>
          <p:cNvSpPr txBox="1">
            <a:spLocks noChangeArrowheads="1"/>
          </p:cNvSpPr>
          <p:nvPr/>
        </p:nvSpPr>
        <p:spPr bwMode="auto">
          <a:xfrm>
            <a:off x="5181600" y="1676400"/>
            <a:ext cx="1219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it-IT">
                <a:latin typeface="Comic Sans MS" charset="0"/>
                <a:cs typeface="Comic Sans MS" charset="0"/>
              </a:rPr>
              <a:t>W</a:t>
            </a:r>
            <a:r>
              <a:rPr lang="it-IT"/>
              <a:t>=2.2 </a:t>
            </a:r>
            <a:r>
              <a:rPr lang="it-IT">
                <a:latin typeface="Comic Sans MS" charset="0"/>
                <a:cs typeface="Comic Sans MS" charset="0"/>
              </a:rPr>
              <a:t>GeV</a:t>
            </a: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762000"/>
            <a:ext cx="3733800" cy="3725924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0" y="4495800"/>
            <a:ext cx="3886200" cy="2062103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The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small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angle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behavior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cross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section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poorly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known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(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results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from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E94-107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running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at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higher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i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W</a:t>
            </a:r>
            <a:r>
              <a:rPr lang="it-IT" sz="1600" i="1" dirty="0" smtClean="0">
                <a:solidFill>
                  <a:srgbClr val="0000FF"/>
                </a:solidFill>
                <a:latin typeface="Comic Sans MS"/>
                <a:cs typeface="Comic Sans MS"/>
              </a:rPr>
              <a:t>). </a:t>
            </a:r>
          </a:p>
          <a:p>
            <a:pPr algn="just"/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CLAS, SAPHIR and LEPS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have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difficulty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reaching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angles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smaller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than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~20</a:t>
            </a:r>
            <a:r>
              <a:rPr lang="it-IT" sz="1600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o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. </a:t>
            </a:r>
          </a:p>
          <a:p>
            <a:pPr algn="just"/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This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experiment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will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cover the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range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q</a:t>
            </a:r>
            <a:r>
              <a:rPr lang="it-IT" sz="1600" baseline="-250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gk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~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0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and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allow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for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several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bins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.</a:t>
            </a:r>
            <a:r>
              <a:rPr lang="it-IT" sz="1600" i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endParaRPr lang="it-IT" sz="16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3" name="CasellaDiTesto 12"/>
          <p:cNvSpPr txBox="1">
            <a:spLocks noChangeArrowheads="1"/>
          </p:cNvSpPr>
          <p:nvPr/>
        </p:nvSpPr>
        <p:spPr bwMode="auto">
          <a:xfrm>
            <a:off x="5397500" y="4343400"/>
            <a:ext cx="18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499216"/>
            <a:ext cx="4343400" cy="320638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0"/>
            <a:ext cx="4343400" cy="3340651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4876800" y="533400"/>
            <a:ext cx="4038600" cy="33855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Dividing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up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by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elementary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cross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section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allows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to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remove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the strong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model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dependence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in the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hypernuclear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cross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section</a:t>
            </a:r>
            <a:endParaRPr lang="it-IT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endParaRPr lang="it-IT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The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remaining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angular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dependence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comes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mainly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from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the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nuclear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hypernuclear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sructure</a:t>
            </a:r>
            <a:endParaRPr lang="it-IT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just"/>
            <a:endParaRPr lang="it-IT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just"/>
            <a:endParaRPr lang="it-IT" dirty="0" smtClean="0">
              <a:solidFill>
                <a:srgbClr val="3366FF"/>
              </a:solidFill>
              <a:latin typeface="Comic Sans MS"/>
              <a:cs typeface="Comic Sans MS"/>
            </a:endParaRPr>
          </a:p>
          <a:p>
            <a:pPr algn="just"/>
            <a:r>
              <a:rPr lang="it-IT" dirty="0" smtClean="0">
                <a:solidFill>
                  <a:srgbClr val="3366FF"/>
                </a:solidFill>
                <a:latin typeface="Comic Sans MS"/>
                <a:cs typeface="Comic Sans MS"/>
              </a:rPr>
              <a:t>In the </a:t>
            </a:r>
            <a:r>
              <a:rPr lang="it-IT" dirty="0" err="1" smtClean="0">
                <a:solidFill>
                  <a:srgbClr val="3366FF"/>
                </a:solidFill>
                <a:latin typeface="Comic Sans MS"/>
                <a:cs typeface="Comic Sans MS"/>
              </a:rPr>
              <a:t>doublet</a:t>
            </a:r>
            <a:r>
              <a:rPr lang="it-IT" dirty="0" smtClean="0">
                <a:solidFill>
                  <a:srgbClr val="3366FF"/>
                </a:solidFill>
                <a:latin typeface="Comic Sans MS"/>
                <a:cs typeface="Comic Sans MS"/>
              </a:rPr>
              <a:t> case the </a:t>
            </a:r>
            <a:r>
              <a:rPr lang="it-IT" dirty="0" err="1" smtClean="0">
                <a:solidFill>
                  <a:srgbClr val="3366FF"/>
                </a:solidFill>
                <a:latin typeface="Comic Sans MS"/>
                <a:cs typeface="Comic Sans MS"/>
              </a:rPr>
              <a:t>sipn</a:t>
            </a:r>
            <a:r>
              <a:rPr lang="it-IT" dirty="0" smtClean="0">
                <a:solidFill>
                  <a:srgbClr val="3366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3366FF"/>
                </a:solidFill>
                <a:latin typeface="Comic Sans MS"/>
                <a:cs typeface="Comic Sans MS"/>
              </a:rPr>
              <a:t>flip</a:t>
            </a:r>
            <a:r>
              <a:rPr lang="it-IT" dirty="0" smtClean="0">
                <a:solidFill>
                  <a:srgbClr val="3366FF"/>
                </a:solidFill>
                <a:latin typeface="Comic Sans MS"/>
                <a:cs typeface="Comic Sans MS"/>
              </a:rPr>
              <a:t> part </a:t>
            </a:r>
            <a:r>
              <a:rPr lang="it-IT" dirty="0" err="1" smtClean="0">
                <a:solidFill>
                  <a:srgbClr val="3366FF"/>
                </a:solidFill>
                <a:latin typeface="Comic Sans MS"/>
                <a:cs typeface="Comic Sans MS"/>
              </a:rPr>
              <a:t>is</a:t>
            </a:r>
            <a:r>
              <a:rPr lang="it-IT" dirty="0" smtClean="0">
                <a:solidFill>
                  <a:srgbClr val="3366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3366FF"/>
                </a:solidFill>
                <a:latin typeface="Comic Sans MS"/>
                <a:cs typeface="Comic Sans MS"/>
              </a:rPr>
              <a:t>coupled</a:t>
            </a:r>
            <a:r>
              <a:rPr lang="it-IT" dirty="0" smtClean="0">
                <a:solidFill>
                  <a:srgbClr val="3366FF"/>
                </a:solidFill>
                <a:latin typeface="Comic Sans MS"/>
                <a:cs typeface="Comic Sans MS"/>
              </a:rPr>
              <a:t> in </a:t>
            </a:r>
            <a:r>
              <a:rPr lang="it-IT" dirty="0" err="1" smtClean="0">
                <a:solidFill>
                  <a:srgbClr val="3366FF"/>
                </a:solidFill>
                <a:latin typeface="Comic Sans MS"/>
                <a:cs typeface="Comic Sans MS"/>
              </a:rPr>
              <a:t>different</a:t>
            </a:r>
            <a:r>
              <a:rPr lang="it-IT" dirty="0" smtClean="0">
                <a:solidFill>
                  <a:srgbClr val="3366FF"/>
                </a:solidFill>
                <a:latin typeface="Comic Sans MS"/>
                <a:cs typeface="Comic Sans MS"/>
              </a:rPr>
              <a:t> way </a:t>
            </a:r>
            <a:r>
              <a:rPr lang="it-IT" dirty="0" err="1" smtClean="0">
                <a:solidFill>
                  <a:srgbClr val="3366FF"/>
                </a:solidFill>
                <a:latin typeface="Comic Sans MS"/>
                <a:cs typeface="Comic Sans MS"/>
              </a:rPr>
              <a:t>to</a:t>
            </a:r>
            <a:r>
              <a:rPr lang="it-IT" dirty="0" smtClean="0">
                <a:solidFill>
                  <a:srgbClr val="3366FF"/>
                </a:solidFill>
                <a:latin typeface="Comic Sans MS"/>
                <a:cs typeface="Comic Sans MS"/>
              </a:rPr>
              <a:t> the </a:t>
            </a:r>
            <a:r>
              <a:rPr lang="it-IT" dirty="0" err="1" smtClean="0">
                <a:solidFill>
                  <a:srgbClr val="3366FF"/>
                </a:solidFill>
                <a:latin typeface="Comic Sans MS"/>
                <a:cs typeface="Comic Sans MS"/>
              </a:rPr>
              <a:t>members</a:t>
            </a:r>
            <a:r>
              <a:rPr lang="it-IT" dirty="0" smtClean="0">
                <a:solidFill>
                  <a:srgbClr val="3366FF"/>
                </a:solidFill>
                <a:latin typeface="Comic Sans MS"/>
                <a:cs typeface="Comic Sans MS"/>
              </a:rPr>
              <a:t> </a:t>
            </a:r>
          </a:p>
          <a:p>
            <a:pPr algn="just"/>
            <a:r>
              <a:rPr lang="it-IT" dirty="0" smtClean="0">
                <a:solidFill>
                  <a:srgbClr val="3366FF"/>
                </a:solidFill>
                <a:latin typeface="Comic Sans MS"/>
                <a:cs typeface="Comic Sans MS"/>
              </a:rPr>
              <a:t>(</a:t>
            </a:r>
            <a:r>
              <a:rPr lang="it-IT" dirty="0" err="1" smtClean="0">
                <a:solidFill>
                  <a:srgbClr val="3366FF"/>
                </a:solidFill>
                <a:latin typeface="Comic Sans MS"/>
                <a:cs typeface="Comic Sans MS"/>
              </a:rPr>
              <a:t>allows</a:t>
            </a:r>
            <a:r>
              <a:rPr lang="it-IT" dirty="0" smtClean="0">
                <a:solidFill>
                  <a:srgbClr val="3366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3366FF"/>
                </a:solidFill>
                <a:latin typeface="Comic Sans MS"/>
                <a:cs typeface="Comic Sans MS"/>
              </a:rPr>
              <a:t>to</a:t>
            </a:r>
            <a:r>
              <a:rPr lang="it-IT" dirty="0" smtClean="0">
                <a:solidFill>
                  <a:srgbClr val="3366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3366FF"/>
                </a:solidFill>
                <a:latin typeface="Comic Sans MS"/>
                <a:cs typeface="Comic Sans MS"/>
              </a:rPr>
              <a:t>study</a:t>
            </a:r>
            <a:r>
              <a:rPr lang="it-IT" dirty="0" smtClean="0">
                <a:solidFill>
                  <a:srgbClr val="3366FF"/>
                </a:solidFill>
                <a:latin typeface="Comic Sans MS"/>
                <a:cs typeface="Comic Sans MS"/>
              </a:rPr>
              <a:t> the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elementary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part</a:t>
            </a:r>
            <a:r>
              <a:rPr lang="it-IT" dirty="0" smtClean="0">
                <a:solidFill>
                  <a:srgbClr val="3366FF"/>
                </a:solidFill>
                <a:latin typeface="Comic Sans MS"/>
                <a:cs typeface="Comic Sans MS"/>
              </a:rPr>
              <a:t>) </a:t>
            </a:r>
          </a:p>
          <a:p>
            <a:pPr algn="just"/>
            <a:endParaRPr lang="it-IT" dirty="0" smtClean="0">
              <a:solidFill>
                <a:srgbClr val="3366FF"/>
              </a:solidFill>
              <a:latin typeface="Comic Sans MS"/>
              <a:cs typeface="Comic Sans MS"/>
            </a:endParaRPr>
          </a:p>
          <a:p>
            <a:pPr algn="just"/>
            <a:endParaRPr lang="it-IT" sz="18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4953000" y="4369475"/>
            <a:ext cx="4114800" cy="2031325"/>
          </a:xfrm>
          <a:prstGeom prst="rect">
            <a:avLst/>
          </a:prstGeom>
          <a:solidFill>
            <a:srgbClr val="B7FFC5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solidFill>
                  <a:srgbClr val="DA271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en-US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The </a:t>
            </a:r>
            <a:r>
              <a:rPr lang="en-US" sz="1800" dirty="0">
                <a:solidFill>
                  <a:srgbClr val="8116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ratio</a:t>
            </a:r>
            <a:r>
              <a:rPr lang="en-US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of the </a:t>
            </a:r>
            <a:r>
              <a:rPr lang="en-US" sz="1800" dirty="0" err="1">
                <a:solidFill>
                  <a:srgbClr val="8116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hypernuclear</a:t>
            </a:r>
            <a:r>
              <a:rPr lang="en-US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and </a:t>
            </a:r>
            <a:r>
              <a:rPr lang="en-US" sz="1800" dirty="0">
                <a:solidFill>
                  <a:srgbClr val="8116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elementary</a:t>
            </a:r>
            <a:r>
              <a:rPr lang="en-US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cross section </a:t>
            </a:r>
            <a:r>
              <a:rPr lang="en-US" sz="18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doesn</a:t>
            </a:r>
            <a:r>
              <a:rPr lang="ja-JP" altLang="en-US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’</a:t>
            </a:r>
            <a:r>
              <a:rPr lang="en-US" sz="18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t</a:t>
            </a:r>
            <a:r>
              <a:rPr lang="en-US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depend strongly </a:t>
            </a:r>
            <a:r>
              <a:rPr lang="en-US" sz="1800" dirty="0">
                <a:solidFill>
                  <a:srgbClr val="8116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on </a:t>
            </a:r>
            <a:r>
              <a:rPr lang="en-US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the </a:t>
            </a:r>
            <a:r>
              <a:rPr lang="en-US" sz="18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electroproducion</a:t>
            </a:r>
            <a:r>
              <a:rPr lang="en-US" sz="1800" dirty="0">
                <a:solidFill>
                  <a:srgbClr val="8116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model </a:t>
            </a:r>
            <a:r>
              <a:rPr lang="en-US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and contains </a:t>
            </a:r>
            <a:r>
              <a:rPr lang="en-US" sz="1800" dirty="0">
                <a:solidFill>
                  <a:srgbClr val="8116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direct information</a:t>
            </a:r>
            <a:r>
              <a:rPr lang="en-US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on </a:t>
            </a:r>
            <a:r>
              <a:rPr lang="en-US" sz="1800" dirty="0" err="1" smtClean="0">
                <a:solidFill>
                  <a:srgbClr val="8116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hypernuclear</a:t>
            </a:r>
            <a:r>
              <a:rPr lang="en-US" sz="1800" dirty="0" smtClean="0">
                <a:solidFill>
                  <a:srgbClr val="8116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en-US" sz="1800" dirty="0">
                <a:solidFill>
                  <a:srgbClr val="8116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structure</a:t>
            </a:r>
            <a:r>
              <a:rPr lang="en-US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and </a:t>
            </a:r>
            <a:r>
              <a:rPr lang="en-US" sz="1800" dirty="0">
                <a:solidFill>
                  <a:srgbClr val="8116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production mechanism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250" y="685800"/>
            <a:ext cx="6413500" cy="58674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-76200"/>
            <a:ext cx="9144000" cy="492443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it-IT" sz="2600" dirty="0" err="1" smtClean="0">
                <a:solidFill>
                  <a:srgbClr val="FFF261"/>
                </a:solidFill>
                <a:latin typeface="Comic Sans MS"/>
                <a:cs typeface="Comic Sans MS"/>
              </a:rPr>
              <a:t>Beam</a:t>
            </a:r>
            <a:r>
              <a:rPr lang="it-IT" sz="2600" dirty="0" smtClean="0">
                <a:solidFill>
                  <a:srgbClr val="FFF261"/>
                </a:solidFill>
                <a:latin typeface="Comic Sans MS"/>
                <a:cs typeface="Comic Sans MS"/>
              </a:rPr>
              <a:t> </a:t>
            </a:r>
            <a:r>
              <a:rPr lang="it-IT" sz="2600" dirty="0" err="1" smtClean="0">
                <a:solidFill>
                  <a:srgbClr val="FFF261"/>
                </a:solidFill>
                <a:latin typeface="Comic Sans MS"/>
                <a:cs typeface="Comic Sans MS"/>
              </a:rPr>
              <a:t>time</a:t>
            </a:r>
            <a:r>
              <a:rPr lang="it-IT" sz="2600" dirty="0" smtClean="0">
                <a:solidFill>
                  <a:srgbClr val="FFF261"/>
                </a:solidFill>
                <a:latin typeface="Comic Sans MS"/>
                <a:cs typeface="Comic Sans MS"/>
              </a:rPr>
              <a:t> </a:t>
            </a:r>
            <a:r>
              <a:rPr lang="it-IT" sz="2600" dirty="0" err="1" smtClean="0">
                <a:solidFill>
                  <a:srgbClr val="FFF261"/>
                </a:solidFill>
                <a:latin typeface="Comic Sans MS"/>
                <a:cs typeface="Comic Sans MS"/>
              </a:rPr>
              <a:t>request</a:t>
            </a:r>
            <a:endParaRPr lang="it-IT" sz="2600" dirty="0">
              <a:solidFill>
                <a:srgbClr val="FFF261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solidFill>
            <a:srgbClr val="000080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eaLnBrk="1" hangingPunct="1"/>
            <a:r>
              <a:rPr lang="it-IT" sz="3200">
                <a:solidFill>
                  <a:srgbClr val="FEF849"/>
                </a:solidFill>
                <a:latin typeface="Comic Sans MS" charset="0"/>
              </a:rPr>
              <a:t>HYPERNUCLEAR PHYSICS</a:t>
            </a:r>
            <a:endParaRPr lang="it-IT" sz="3200" b="0">
              <a:latin typeface="Verdana" charset="0"/>
            </a:endParaRPr>
          </a:p>
        </p:txBody>
      </p:sp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0" y="533400"/>
            <a:ext cx="9144000" cy="4513263"/>
          </a:xfrm>
          <a:prstGeom prst="rect">
            <a:avLst/>
          </a:prstGeom>
          <a:solidFill>
            <a:srgbClr val="A4FF93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>
              <a:lnSpc>
                <a:spcPct val="120000"/>
              </a:lnSpc>
              <a:buFontTx/>
              <a:buBlip>
                <a:blip r:embed="rId3"/>
              </a:buBlip>
            </a:pPr>
            <a:r>
              <a:rPr lang="en-US" sz="1600" b="0" dirty="0">
                <a:latin typeface="Verdana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omic Sans MS" charset="0"/>
              </a:rPr>
              <a:t>Hypernuclei</a:t>
            </a:r>
            <a:r>
              <a:rPr lang="en-US" sz="2000" dirty="0">
                <a:solidFill>
                  <a:srgbClr val="0918AC"/>
                </a:solidFill>
                <a:latin typeface="Comic Sans MS" charset="0"/>
              </a:rPr>
              <a:t> are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</a:rPr>
              <a:t>bound states </a:t>
            </a:r>
            <a:r>
              <a:rPr lang="en-US" sz="2000" dirty="0">
                <a:solidFill>
                  <a:srgbClr val="0918AC"/>
                </a:solidFill>
                <a:latin typeface="Comic Sans MS" charset="0"/>
              </a:rPr>
              <a:t>of nucleons with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</a:rPr>
              <a:t>a strange baryon </a:t>
            </a:r>
            <a:r>
              <a:rPr lang="en-US" sz="2000" dirty="0">
                <a:solidFill>
                  <a:srgbClr val="0918AC"/>
                </a:solidFill>
                <a:latin typeface="Comic Sans MS" charset="0"/>
              </a:rPr>
              <a:t>(</a:t>
            </a:r>
            <a:r>
              <a:rPr lang="en-US" sz="2000" dirty="0">
                <a:solidFill>
                  <a:srgbClr val="0918AC"/>
                </a:solidFill>
                <a:cs typeface="Symbol" charset="0"/>
              </a:rPr>
              <a:t>L</a:t>
            </a:r>
            <a:r>
              <a:rPr lang="en-US" sz="2000" dirty="0">
                <a:solidFill>
                  <a:srgbClr val="0918AC"/>
                </a:solidFill>
                <a:latin typeface="Comic Sans MS" charset="0"/>
              </a:rPr>
              <a:t>) </a:t>
            </a:r>
          </a:p>
          <a:p>
            <a:pPr algn="just" eaLnBrk="1" hangingPunct="1">
              <a:lnSpc>
                <a:spcPct val="120000"/>
              </a:lnSpc>
            </a:pPr>
            <a:endParaRPr lang="en-US" sz="2000" dirty="0">
              <a:solidFill>
                <a:srgbClr val="0918AC"/>
              </a:solidFill>
              <a:latin typeface="Comic Sans MS" charset="0"/>
            </a:endParaRPr>
          </a:p>
          <a:p>
            <a:pPr algn="just" eaLnBrk="1" hangingPunct="1">
              <a:lnSpc>
                <a:spcPct val="120000"/>
              </a:lnSpc>
              <a:buFontTx/>
              <a:buBlip>
                <a:blip r:embed="rId3"/>
              </a:buBlip>
            </a:pPr>
            <a:r>
              <a:rPr lang="en-US" sz="2000" dirty="0">
                <a:solidFill>
                  <a:srgbClr val="0918AC"/>
                </a:solidFill>
                <a:latin typeface="Comic Sans MS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</a:rPr>
              <a:t>Extension</a:t>
            </a:r>
            <a:r>
              <a:rPr lang="en-US" sz="2000" dirty="0">
                <a:solidFill>
                  <a:srgbClr val="0918AC"/>
                </a:solidFill>
                <a:latin typeface="Comic Sans MS" charset="0"/>
              </a:rPr>
              <a:t> of physics on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</a:rPr>
              <a:t>N-N</a:t>
            </a:r>
            <a:r>
              <a:rPr lang="en-US" sz="2000" dirty="0">
                <a:solidFill>
                  <a:srgbClr val="0918AC"/>
                </a:solidFill>
                <a:latin typeface="Comic Sans MS" charset="0"/>
              </a:rPr>
              <a:t> interaction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</a:rPr>
              <a:t>to system with S#0 </a:t>
            </a:r>
          </a:p>
          <a:p>
            <a:pPr algn="just" eaLnBrk="1" hangingPunct="1">
              <a:lnSpc>
                <a:spcPct val="120000"/>
              </a:lnSpc>
            </a:pPr>
            <a:endParaRPr lang="en-US" sz="2000" dirty="0">
              <a:solidFill>
                <a:srgbClr val="0918AC"/>
              </a:solidFill>
              <a:latin typeface="Comic Sans MS" charset="0"/>
            </a:endParaRPr>
          </a:p>
          <a:p>
            <a:pPr algn="just" eaLnBrk="1" hangingPunct="1">
              <a:lnSpc>
                <a:spcPct val="120000"/>
              </a:lnSpc>
              <a:buFontTx/>
              <a:buBlip>
                <a:blip r:embed="rId3"/>
              </a:buBlip>
            </a:pPr>
            <a:endParaRPr lang="en-US" sz="2000" dirty="0">
              <a:solidFill>
                <a:srgbClr val="0918AC"/>
              </a:solidFill>
              <a:latin typeface="Comic Sans MS" charset="0"/>
            </a:endParaRPr>
          </a:p>
          <a:p>
            <a:pPr algn="just" eaLnBrk="1" hangingPunct="1">
              <a:lnSpc>
                <a:spcPct val="120000"/>
              </a:lnSpc>
              <a:buFontTx/>
              <a:buBlip>
                <a:blip r:embed="rId3"/>
              </a:buBlip>
            </a:pPr>
            <a:endParaRPr lang="en-US" sz="2000" dirty="0">
              <a:solidFill>
                <a:srgbClr val="0918AC"/>
              </a:solidFill>
              <a:latin typeface="Comic Sans MS" charset="0"/>
            </a:endParaRPr>
          </a:p>
          <a:p>
            <a:pPr algn="just" eaLnBrk="1" hangingPunct="1">
              <a:lnSpc>
                <a:spcPct val="120000"/>
              </a:lnSpc>
            </a:pPr>
            <a:endParaRPr lang="en-US" sz="2000" dirty="0">
              <a:solidFill>
                <a:srgbClr val="0918AC"/>
              </a:solidFill>
              <a:latin typeface="Comic Sans MS" charset="0"/>
            </a:endParaRPr>
          </a:p>
          <a:p>
            <a:pPr algn="just" eaLnBrk="1" hangingPunct="1">
              <a:lnSpc>
                <a:spcPct val="120000"/>
              </a:lnSpc>
              <a:buFontTx/>
              <a:buBlip>
                <a:blip r:embed="rId3"/>
              </a:buBlip>
            </a:pPr>
            <a:r>
              <a:rPr lang="en-US" sz="2000" dirty="0">
                <a:solidFill>
                  <a:srgbClr val="0918AC"/>
                </a:solidFill>
                <a:latin typeface="Comic Sans MS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</a:rPr>
              <a:t>Internal</a:t>
            </a:r>
            <a:r>
              <a:rPr lang="en-US" sz="2000" dirty="0">
                <a:solidFill>
                  <a:srgbClr val="0918AC"/>
                </a:solidFill>
                <a:latin typeface="Comic Sans MS" charset="0"/>
              </a:rPr>
              <a:t> nuclear shell </a:t>
            </a:r>
          </a:p>
          <a:p>
            <a:pPr algn="just" eaLnBrk="1" hangingPunct="1">
              <a:lnSpc>
                <a:spcPct val="120000"/>
              </a:lnSpc>
            </a:pPr>
            <a:r>
              <a:rPr lang="en-US" sz="2000" dirty="0">
                <a:solidFill>
                  <a:srgbClr val="0918AC"/>
                </a:solidFill>
                <a:latin typeface="Comic Sans MS" charset="0"/>
              </a:rPr>
              <a:t>  are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</a:rPr>
              <a:t>not Pauli-blocked</a:t>
            </a:r>
          </a:p>
          <a:p>
            <a:pPr algn="just" eaLnBrk="1" hangingPunct="1">
              <a:lnSpc>
                <a:spcPct val="120000"/>
              </a:lnSpc>
            </a:pPr>
            <a:r>
              <a:rPr lang="en-US" sz="2000" dirty="0">
                <a:solidFill>
                  <a:srgbClr val="0918AC"/>
                </a:solidFill>
                <a:latin typeface="Comic Sans MS" charset="0"/>
              </a:rPr>
              <a:t>  for hyperons</a:t>
            </a:r>
          </a:p>
          <a:p>
            <a:pPr algn="just" eaLnBrk="1" hangingPunct="1">
              <a:lnSpc>
                <a:spcPct val="120000"/>
              </a:lnSpc>
            </a:pPr>
            <a:endParaRPr lang="en-US" sz="2000" dirty="0">
              <a:solidFill>
                <a:srgbClr val="0918AC"/>
              </a:solidFill>
              <a:latin typeface="Comic Sans MS" charset="0"/>
            </a:endParaRPr>
          </a:p>
          <a:p>
            <a:pPr algn="just" eaLnBrk="1" hangingPunct="1">
              <a:lnSpc>
                <a:spcPct val="120000"/>
              </a:lnSpc>
              <a:buFontTx/>
              <a:buBlip>
                <a:blip r:embed="rId3"/>
              </a:buBlip>
            </a:pPr>
            <a:r>
              <a:rPr lang="en-US" sz="2000" dirty="0">
                <a:solidFill>
                  <a:srgbClr val="B21D1C"/>
                </a:solidFill>
                <a:latin typeface="Comic Sans MS" charset="0"/>
              </a:rPr>
              <a:t> Spectroscopy</a:t>
            </a:r>
            <a:endParaRPr lang="en-US" sz="2000" dirty="0">
              <a:solidFill>
                <a:srgbClr val="0918AC"/>
              </a:solidFill>
              <a:latin typeface="Comic Sans MS" charset="0"/>
            </a:endParaRPr>
          </a:p>
        </p:txBody>
      </p:sp>
      <p:pic>
        <p:nvPicPr>
          <p:cNvPr id="16388" name="Picture 6" descr="NMAT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676400"/>
            <a:ext cx="96678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7" descr="新規_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81200"/>
            <a:ext cx="6508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8" descr="新規_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895475"/>
            <a:ext cx="6254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9" descr="新規_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0113" y="2047875"/>
            <a:ext cx="623887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0" descr="新規_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743200"/>
            <a:ext cx="11969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Line 11"/>
          <p:cNvSpPr>
            <a:spLocks noChangeShapeType="1"/>
          </p:cNvSpPr>
          <p:nvPr/>
        </p:nvSpPr>
        <p:spPr bwMode="auto">
          <a:xfrm flipV="1">
            <a:off x="5638800" y="2286000"/>
            <a:ext cx="985838" cy="0"/>
          </a:xfrm>
          <a:prstGeom prst="line">
            <a:avLst/>
          </a:prstGeom>
          <a:noFill/>
          <a:ln w="57150">
            <a:solidFill>
              <a:srgbClr val="CC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4" name="Line 12"/>
          <p:cNvSpPr>
            <a:spLocks noChangeShapeType="1"/>
          </p:cNvSpPr>
          <p:nvPr/>
        </p:nvSpPr>
        <p:spPr bwMode="auto">
          <a:xfrm flipV="1">
            <a:off x="3886200" y="2362200"/>
            <a:ext cx="561975" cy="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5" name="Line 13"/>
          <p:cNvSpPr>
            <a:spLocks noChangeShapeType="1"/>
          </p:cNvSpPr>
          <p:nvPr/>
        </p:nvSpPr>
        <p:spPr bwMode="auto">
          <a:xfrm flipV="1">
            <a:off x="2133600" y="2362200"/>
            <a:ext cx="492125" cy="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396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200400"/>
            <a:ext cx="2971800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7" name="Text Box 17"/>
          <p:cNvSpPr txBox="1">
            <a:spLocks noChangeArrowheads="1"/>
          </p:cNvSpPr>
          <p:nvPr/>
        </p:nvSpPr>
        <p:spPr bwMode="auto">
          <a:xfrm>
            <a:off x="0" y="5754469"/>
            <a:ext cx="9144000" cy="64633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1800" dirty="0">
                <a:solidFill>
                  <a:srgbClr val="FEF849"/>
                </a:solidFill>
              </a:rPr>
              <a:t></a:t>
            </a:r>
            <a:r>
              <a:rPr lang="en-US" sz="1800" dirty="0">
                <a:solidFill>
                  <a:srgbClr val="FEF849"/>
                </a:solidFill>
                <a:latin typeface="Comic Sans MS" charset="0"/>
              </a:rPr>
              <a:t>-N interaction, mirror </a:t>
            </a:r>
            <a:r>
              <a:rPr lang="en-US" sz="1800" dirty="0" err="1">
                <a:solidFill>
                  <a:srgbClr val="FEF849"/>
                </a:solidFill>
                <a:latin typeface="Comic Sans MS" charset="0"/>
              </a:rPr>
              <a:t>hypernuclei,CSB</a:t>
            </a:r>
            <a:r>
              <a:rPr lang="en-US" sz="1800" dirty="0">
                <a:solidFill>
                  <a:srgbClr val="FEF849"/>
                </a:solidFill>
                <a:latin typeface="Comic Sans MS" charset="0"/>
              </a:rPr>
              <a:t>, </a:t>
            </a:r>
            <a:r>
              <a:rPr lang="en-US" sz="1800" dirty="0">
                <a:solidFill>
                  <a:srgbClr val="FEF849"/>
                </a:solidFill>
                <a:cs typeface="Symbol" charset="0"/>
              </a:rPr>
              <a:t>L </a:t>
            </a:r>
            <a:r>
              <a:rPr lang="en-US" sz="1800" dirty="0">
                <a:solidFill>
                  <a:srgbClr val="FEF849"/>
                </a:solidFill>
                <a:latin typeface="Comic Sans MS" charset="0"/>
              </a:rPr>
              <a:t>binding </a:t>
            </a:r>
            <a:r>
              <a:rPr lang="en-US" sz="1800" dirty="0" smtClean="0">
                <a:solidFill>
                  <a:srgbClr val="FEF849"/>
                </a:solidFill>
                <a:latin typeface="Comic Sans MS" charset="0"/>
              </a:rPr>
              <a:t>energy, limits of mean field description, the role of 3 body interaction in </a:t>
            </a:r>
            <a:r>
              <a:rPr lang="en-US" sz="1800" dirty="0" err="1" smtClean="0">
                <a:solidFill>
                  <a:srgbClr val="FEF849"/>
                </a:solidFill>
                <a:latin typeface="Comic Sans MS" charset="0"/>
              </a:rPr>
              <a:t>hypernucley</a:t>
            </a:r>
            <a:r>
              <a:rPr lang="en-US" sz="1800" dirty="0" smtClean="0">
                <a:solidFill>
                  <a:srgbClr val="FEF849"/>
                </a:solidFill>
                <a:latin typeface="Comic Sans MS" charset="0"/>
              </a:rPr>
              <a:t> and neutron stars….</a:t>
            </a:r>
            <a:endParaRPr lang="en-US" sz="1800" dirty="0">
              <a:latin typeface="Comic Sans MS" charset="0"/>
            </a:endParaRPr>
          </a:p>
        </p:txBody>
      </p:sp>
      <p:sp>
        <p:nvSpPr>
          <p:cNvPr id="16398" name="Text Box 18"/>
          <p:cNvSpPr txBox="1">
            <a:spLocks noChangeArrowheads="1"/>
          </p:cNvSpPr>
          <p:nvPr/>
        </p:nvSpPr>
        <p:spPr bwMode="auto">
          <a:xfrm>
            <a:off x="2438400" y="5176837"/>
            <a:ext cx="41148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>
                <a:solidFill>
                  <a:srgbClr val="B21D1C"/>
                </a:solidFill>
                <a:latin typeface="Comic Sans MS" charset="0"/>
              </a:rPr>
              <a:t>Ideal </a:t>
            </a:r>
            <a:r>
              <a:rPr lang="en-US" sz="2400">
                <a:solidFill>
                  <a:srgbClr val="0000FF"/>
                </a:solidFill>
                <a:latin typeface="Comic Sans MS" charset="0"/>
              </a:rPr>
              <a:t>laboratory</a:t>
            </a:r>
            <a:r>
              <a:rPr lang="en-US" sz="2400">
                <a:solidFill>
                  <a:srgbClr val="B21D1C"/>
                </a:solidFill>
                <a:latin typeface="Comic Sans MS" charset="0"/>
              </a:rPr>
              <a:t> to study</a:t>
            </a:r>
            <a:endParaRPr lang="en-US" sz="2400">
              <a:solidFill>
                <a:srgbClr val="0918AC"/>
              </a:solidFill>
              <a:latin typeface="Comic Sans MS" charset="0"/>
            </a:endParaRPr>
          </a:p>
        </p:txBody>
      </p:sp>
      <p:sp>
        <p:nvSpPr>
          <p:cNvPr id="16399" name="CasellaDiTesto 16"/>
          <p:cNvSpPr txBox="1">
            <a:spLocks noChangeArrowheads="1"/>
          </p:cNvSpPr>
          <p:nvPr/>
        </p:nvSpPr>
        <p:spPr bwMode="auto">
          <a:xfrm>
            <a:off x="6096000" y="3200400"/>
            <a:ext cx="3048000" cy="181588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just"/>
            <a:r>
              <a:rPr lang="it-IT" sz="1600" dirty="0" err="1">
                <a:solidFill>
                  <a:srgbClr val="FFFF00"/>
                </a:solidFill>
                <a:latin typeface="Comic Sans MS" charset="0"/>
                <a:cs typeface="Comic Sans MS" charset="0"/>
              </a:rPr>
              <a:t>This</a:t>
            </a:r>
            <a:r>
              <a:rPr lang="it-IT" sz="1600" dirty="0">
                <a:solidFill>
                  <a:srgbClr val="FFFF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>
                <a:solidFill>
                  <a:schemeClr val="bg1"/>
                </a:solidFill>
                <a:latin typeface="Comic Sans MS" charset="0"/>
                <a:cs typeface="Comic Sans MS" charset="0"/>
              </a:rPr>
              <a:t>“</a:t>
            </a:r>
            <a:r>
              <a:rPr lang="it-IT" sz="1600" dirty="0" err="1">
                <a:solidFill>
                  <a:schemeClr val="bg1"/>
                </a:solidFill>
                <a:latin typeface="Comic Sans MS" charset="0"/>
                <a:cs typeface="Comic Sans MS" charset="0"/>
              </a:rPr>
              <a:t>impurity</a:t>
            </a:r>
            <a:r>
              <a:rPr lang="it-IT" sz="1600" dirty="0">
                <a:solidFill>
                  <a:schemeClr val="bg1"/>
                </a:solidFill>
                <a:latin typeface="Comic Sans MS" charset="0"/>
                <a:cs typeface="Comic Sans MS" charset="0"/>
              </a:rPr>
              <a:t>” </a:t>
            </a:r>
            <a:r>
              <a:rPr lang="it-IT" sz="1600" dirty="0">
                <a:solidFill>
                  <a:srgbClr val="FFFF00"/>
                </a:solidFill>
                <a:latin typeface="Comic Sans MS" charset="0"/>
                <a:cs typeface="Comic Sans MS" charset="0"/>
              </a:rPr>
              <a:t>can </a:t>
            </a:r>
            <a:r>
              <a:rPr lang="it-IT" sz="1600" dirty="0" err="1">
                <a:solidFill>
                  <a:srgbClr val="FFFF00"/>
                </a:solidFill>
                <a:latin typeface="Comic Sans MS" charset="0"/>
                <a:cs typeface="Comic Sans MS" charset="0"/>
              </a:rPr>
              <a:t>be</a:t>
            </a:r>
            <a:r>
              <a:rPr lang="it-IT" sz="1600" dirty="0">
                <a:solidFill>
                  <a:srgbClr val="FFFF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FFFF00"/>
                </a:solidFill>
                <a:latin typeface="Comic Sans MS" charset="0"/>
                <a:cs typeface="Comic Sans MS" charset="0"/>
              </a:rPr>
              <a:t>used</a:t>
            </a:r>
            <a:r>
              <a:rPr lang="it-IT" sz="1600" dirty="0">
                <a:solidFill>
                  <a:srgbClr val="FFFF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FFFF00"/>
                </a:solidFill>
                <a:latin typeface="Comic Sans MS" charset="0"/>
                <a:cs typeface="Comic Sans MS" charset="0"/>
              </a:rPr>
              <a:t>as</a:t>
            </a:r>
            <a:r>
              <a:rPr lang="it-IT" sz="1600" dirty="0">
                <a:solidFill>
                  <a:srgbClr val="FFFF00"/>
                </a:solidFill>
                <a:latin typeface="Comic Sans MS" charset="0"/>
                <a:cs typeface="Comic Sans MS" charset="0"/>
              </a:rPr>
              <a:t> a </a:t>
            </a:r>
            <a:r>
              <a:rPr lang="it-IT" sz="1600" dirty="0">
                <a:solidFill>
                  <a:schemeClr val="bg1"/>
                </a:solidFill>
                <a:latin typeface="Comic Sans MS" charset="0"/>
                <a:cs typeface="Comic Sans MS" charset="0"/>
              </a:rPr>
              <a:t>probe</a:t>
            </a:r>
            <a:r>
              <a:rPr lang="it-IT" sz="1600" dirty="0">
                <a:solidFill>
                  <a:srgbClr val="FFFF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FFFF00"/>
                </a:solidFill>
                <a:latin typeface="Comic Sans MS" charset="0"/>
                <a:cs typeface="Comic Sans MS" charset="0"/>
              </a:rPr>
              <a:t>to</a:t>
            </a:r>
            <a:r>
              <a:rPr lang="it-IT" sz="1600" dirty="0">
                <a:solidFill>
                  <a:srgbClr val="FFFF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FFFF00"/>
                </a:solidFill>
                <a:latin typeface="Comic Sans MS" charset="0"/>
                <a:cs typeface="Comic Sans MS" charset="0"/>
              </a:rPr>
              <a:t>study</a:t>
            </a:r>
            <a:r>
              <a:rPr lang="it-IT" sz="1600" dirty="0">
                <a:solidFill>
                  <a:srgbClr val="FFFF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FFFF00"/>
                </a:solidFill>
                <a:latin typeface="Comic Sans MS" charset="0"/>
                <a:cs typeface="Comic Sans MS" charset="0"/>
              </a:rPr>
              <a:t>both</a:t>
            </a:r>
            <a:r>
              <a:rPr lang="it-IT" sz="1600" dirty="0">
                <a:solidFill>
                  <a:srgbClr val="FFFF00"/>
                </a:solidFill>
                <a:latin typeface="Comic Sans MS" charset="0"/>
                <a:cs typeface="Comic Sans MS" charset="0"/>
              </a:rPr>
              <a:t> the </a:t>
            </a:r>
            <a:r>
              <a:rPr lang="it-IT" sz="1600" dirty="0" err="1">
                <a:solidFill>
                  <a:srgbClr val="D3FCFF"/>
                </a:solidFill>
                <a:latin typeface="Comic Sans MS" charset="0"/>
                <a:cs typeface="Comic Sans MS" charset="0"/>
              </a:rPr>
              <a:t>structure</a:t>
            </a:r>
            <a:r>
              <a:rPr lang="it-IT" sz="1600" dirty="0">
                <a:solidFill>
                  <a:srgbClr val="D3FCFF"/>
                </a:solidFill>
                <a:latin typeface="Comic Sans MS" charset="0"/>
                <a:cs typeface="Comic Sans MS" charset="0"/>
              </a:rPr>
              <a:t> and </a:t>
            </a:r>
            <a:r>
              <a:rPr lang="it-IT" sz="1600" dirty="0" err="1">
                <a:solidFill>
                  <a:srgbClr val="D3FCFF"/>
                </a:solidFill>
                <a:latin typeface="Comic Sans MS" charset="0"/>
                <a:cs typeface="Comic Sans MS" charset="0"/>
              </a:rPr>
              <a:t>properties</a:t>
            </a:r>
            <a:r>
              <a:rPr lang="it-IT" sz="1600" dirty="0">
                <a:solidFill>
                  <a:srgbClr val="D3FC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D3FCFF"/>
                </a:solidFill>
                <a:latin typeface="Comic Sans MS" charset="0"/>
                <a:cs typeface="Comic Sans MS" charset="0"/>
              </a:rPr>
              <a:t>of</a:t>
            </a:r>
            <a:r>
              <a:rPr lang="it-IT" sz="1600" dirty="0">
                <a:solidFill>
                  <a:srgbClr val="D3FC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D3FCFF"/>
                </a:solidFill>
                <a:latin typeface="Comic Sans MS" charset="0"/>
                <a:cs typeface="Comic Sans MS" charset="0"/>
              </a:rPr>
              <a:t>baryons</a:t>
            </a:r>
            <a:r>
              <a:rPr lang="it-IT" sz="1600" dirty="0">
                <a:solidFill>
                  <a:srgbClr val="D3FCFF"/>
                </a:solidFill>
                <a:latin typeface="Comic Sans MS" charset="0"/>
                <a:cs typeface="Comic Sans MS" charset="0"/>
              </a:rPr>
              <a:t> in the </a:t>
            </a:r>
            <a:r>
              <a:rPr lang="it-IT" sz="1600" dirty="0" err="1">
                <a:solidFill>
                  <a:srgbClr val="D3FCFF"/>
                </a:solidFill>
                <a:latin typeface="Comic Sans MS" charset="0"/>
                <a:cs typeface="Comic Sans MS" charset="0"/>
              </a:rPr>
              <a:t>nuclear</a:t>
            </a:r>
            <a:r>
              <a:rPr lang="it-IT" sz="1600" dirty="0">
                <a:solidFill>
                  <a:srgbClr val="D3FCFF"/>
                </a:solidFill>
                <a:latin typeface="Comic Sans MS" charset="0"/>
                <a:cs typeface="Comic Sans MS" charset="0"/>
              </a:rPr>
              <a:t> medium </a:t>
            </a:r>
            <a:r>
              <a:rPr lang="it-IT" sz="1600" dirty="0">
                <a:solidFill>
                  <a:srgbClr val="FFFF00"/>
                </a:solidFill>
                <a:latin typeface="Comic Sans MS" charset="0"/>
                <a:cs typeface="Comic Sans MS" charset="0"/>
              </a:rPr>
              <a:t>and the </a:t>
            </a:r>
            <a:r>
              <a:rPr lang="it-IT" sz="1600" dirty="0" err="1">
                <a:solidFill>
                  <a:srgbClr val="A4FF93"/>
                </a:solidFill>
                <a:latin typeface="Comic Sans MS" charset="0"/>
                <a:cs typeface="Comic Sans MS" charset="0"/>
              </a:rPr>
              <a:t>structure</a:t>
            </a:r>
            <a:r>
              <a:rPr lang="it-IT" sz="1600" dirty="0">
                <a:solidFill>
                  <a:srgbClr val="A4FF93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A4FF93"/>
                </a:solidFill>
                <a:latin typeface="Comic Sans MS" charset="0"/>
                <a:cs typeface="Comic Sans MS" charset="0"/>
              </a:rPr>
              <a:t>of</a:t>
            </a:r>
            <a:r>
              <a:rPr lang="it-IT" sz="1600" dirty="0">
                <a:solidFill>
                  <a:srgbClr val="A4FF93"/>
                </a:solidFill>
                <a:latin typeface="Comic Sans MS" charset="0"/>
                <a:cs typeface="Comic Sans MS" charset="0"/>
              </a:rPr>
              <a:t> nuclei </a:t>
            </a:r>
            <a:r>
              <a:rPr lang="it-IT" sz="1600" dirty="0" err="1">
                <a:solidFill>
                  <a:srgbClr val="A4FF93"/>
                </a:solidFill>
                <a:latin typeface="Comic Sans MS" charset="0"/>
                <a:cs typeface="Comic Sans MS" charset="0"/>
              </a:rPr>
              <a:t>as</a:t>
            </a:r>
            <a:r>
              <a:rPr lang="it-IT" sz="1600" dirty="0">
                <a:solidFill>
                  <a:srgbClr val="A4FF93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 smtClean="0">
                <a:solidFill>
                  <a:srgbClr val="A4FF93"/>
                </a:solidFill>
                <a:latin typeface="Comic Sans MS" charset="0"/>
                <a:cs typeface="Comic Sans MS" charset="0"/>
              </a:rPr>
              <a:t>baryonic</a:t>
            </a:r>
            <a:r>
              <a:rPr lang="it-IT" sz="1600" dirty="0" smtClean="0">
                <a:solidFill>
                  <a:srgbClr val="A4FF93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A4FF93"/>
                </a:solidFill>
                <a:latin typeface="Comic Sans MS" charset="0"/>
                <a:cs typeface="Comic Sans MS" charset="0"/>
              </a:rPr>
              <a:t>many-body</a:t>
            </a:r>
            <a:r>
              <a:rPr lang="it-IT" sz="1600" dirty="0">
                <a:solidFill>
                  <a:srgbClr val="A4FF93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A4FF93"/>
                </a:solidFill>
                <a:latin typeface="Comic Sans MS" charset="0"/>
                <a:cs typeface="Comic Sans MS" charset="0"/>
              </a:rPr>
              <a:t>systems</a:t>
            </a:r>
            <a:r>
              <a:rPr lang="it-IT" sz="1600" dirty="0">
                <a:solidFill>
                  <a:srgbClr val="A4FF93"/>
                </a:solidFill>
                <a:latin typeface="Comic Sans MS" charset="0"/>
                <a:cs typeface="Comic Sans MS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"/>
            <a:ext cx="8509000" cy="654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027491" y="893094"/>
            <a:ext cx="3823230" cy="5078313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The </a:t>
            </a:r>
            <a:r>
              <a:rPr lang="it-IT" sz="14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observation</a:t>
            </a:r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of</a:t>
            </a:r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a </a:t>
            </a:r>
            <a:r>
              <a:rPr lang="it-IT" sz="14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very</a:t>
            </a:r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heavy</a:t>
            </a:r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pulsar </a:t>
            </a:r>
            <a:r>
              <a:rPr lang="it-IT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(M=1.97(</a:t>
            </a:r>
            <a:r>
              <a:rPr lang="it-IT" sz="14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4</a:t>
            </a:r>
            <a:r>
              <a:rPr lang="it-IT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) </a:t>
            </a:r>
            <a:r>
              <a:rPr lang="it-IT" sz="14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solar</a:t>
            </a:r>
            <a:r>
              <a:rPr lang="it-IT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masses</a:t>
            </a:r>
            <a:r>
              <a:rPr lang="it-IT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,</a:t>
            </a:r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Demorest</a:t>
            </a:r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et</a:t>
            </a:r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al. Nature 467 1081 (2010), </a:t>
            </a:r>
            <a:r>
              <a:rPr lang="it-IT" sz="14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severely</a:t>
            </a:r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constraints</a:t>
            </a:r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the </a:t>
            </a:r>
            <a:r>
              <a:rPr lang="it-IT" sz="14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equation</a:t>
            </a:r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of</a:t>
            </a:r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state at high </a:t>
            </a:r>
            <a:r>
              <a:rPr lang="it-IT" sz="14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densities</a:t>
            </a:r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with</a:t>
            </a:r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CCFFCC"/>
                </a:solidFill>
                <a:latin typeface="Comic Sans MS"/>
                <a:cs typeface="Comic Sans MS"/>
              </a:rPr>
              <a:t>implications</a:t>
            </a:r>
            <a:r>
              <a:rPr lang="it-IT" sz="1400" b="1" dirty="0" smtClean="0">
                <a:solidFill>
                  <a:srgbClr val="CCFFCC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CCFFCC"/>
                </a:solidFill>
                <a:latin typeface="Comic Sans MS"/>
                <a:cs typeface="Comic Sans MS"/>
              </a:rPr>
              <a:t>for</a:t>
            </a:r>
            <a:r>
              <a:rPr lang="it-IT" sz="1400" b="1" dirty="0" smtClean="0">
                <a:solidFill>
                  <a:srgbClr val="CCFFCC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CCFFCC"/>
                </a:solidFill>
                <a:latin typeface="Comic Sans MS"/>
                <a:cs typeface="Comic Sans MS"/>
              </a:rPr>
              <a:t>possible</a:t>
            </a:r>
            <a:r>
              <a:rPr lang="it-IT" sz="1400" b="1" dirty="0" smtClean="0">
                <a:solidFill>
                  <a:srgbClr val="CCFFCC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CCFFCC"/>
                </a:solidFill>
                <a:latin typeface="Comic Sans MS"/>
                <a:cs typeface="Comic Sans MS"/>
              </a:rPr>
              <a:t>hypernuclear</a:t>
            </a:r>
            <a:r>
              <a:rPr lang="it-IT" sz="1400" b="1" dirty="0" smtClean="0">
                <a:solidFill>
                  <a:srgbClr val="CCFFCC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CCFFCC"/>
                </a:solidFill>
                <a:latin typeface="Comic Sans MS"/>
                <a:cs typeface="Comic Sans MS"/>
              </a:rPr>
              <a:t>components</a:t>
            </a:r>
            <a:r>
              <a:rPr lang="it-IT" sz="1400" b="1" dirty="0" smtClean="0">
                <a:solidFill>
                  <a:srgbClr val="CCFFCC"/>
                </a:solidFill>
                <a:latin typeface="Comic Sans MS"/>
                <a:cs typeface="Comic Sans MS"/>
              </a:rPr>
              <a:t>.</a:t>
            </a:r>
          </a:p>
          <a:p>
            <a:pPr algn="just"/>
            <a:endParaRPr lang="it-IT" sz="2400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algn="just"/>
            <a:endParaRPr lang="it-IT" sz="2400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algn="just"/>
            <a:endParaRPr lang="it-IT" sz="2400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algn="just"/>
            <a:endParaRPr lang="it-IT" sz="2400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algn="just"/>
            <a:endParaRPr lang="it-IT" sz="2400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algn="just"/>
            <a:endParaRPr lang="it-IT" sz="2400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algn="just"/>
            <a:r>
              <a:rPr lang="it-IT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Further</a:t>
            </a:r>
            <a:r>
              <a:rPr lang="it-IT" dirty="0" smtClean="0">
                <a:solidFill>
                  <a:schemeClr val="bg1"/>
                </a:solidFill>
                <a:latin typeface="Times New Roman"/>
                <a:cs typeface="Times New Roman"/>
              </a:rPr>
              <a:t> information on </a:t>
            </a:r>
            <a:r>
              <a:rPr lang="it-IT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contributions</a:t>
            </a:r>
            <a:r>
              <a:rPr lang="it-IT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of</a:t>
            </a:r>
            <a:r>
              <a:rPr lang="it-IT" dirty="0" smtClean="0">
                <a:solidFill>
                  <a:schemeClr val="bg1"/>
                </a:solidFill>
                <a:latin typeface="Times New Roman"/>
                <a:cs typeface="Times New Roman"/>
              </a:rPr>
              <a:t> non </a:t>
            </a:r>
            <a:r>
              <a:rPr lang="it-IT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nucleonic</a:t>
            </a:r>
            <a:r>
              <a:rPr lang="it-IT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degrees</a:t>
            </a:r>
            <a:r>
              <a:rPr lang="it-IT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of</a:t>
            </a:r>
            <a:r>
              <a:rPr lang="it-IT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freedom</a:t>
            </a:r>
            <a:r>
              <a:rPr lang="it-IT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from</a:t>
            </a:r>
            <a:r>
              <a:rPr lang="it-IT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experiments</a:t>
            </a:r>
            <a:r>
              <a:rPr lang="it-IT" dirty="0" smtClean="0">
                <a:solidFill>
                  <a:schemeClr val="bg1"/>
                </a:solidFill>
                <a:latin typeface="Times New Roman"/>
                <a:cs typeface="Times New Roman"/>
              </a:rPr>
              <a:t> are </a:t>
            </a:r>
            <a:r>
              <a:rPr lang="it-IT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important</a:t>
            </a:r>
            <a:endParaRPr lang="it-IT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just"/>
            <a:endParaRPr lang="it-IT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just"/>
            <a:endParaRPr lang="it-IT" sz="24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8652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cross_section_vs_ang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7785" r="24300"/>
          <a:stretch>
            <a:fillRect/>
          </a:stretch>
        </p:blipFill>
        <p:spPr bwMode="auto">
          <a:xfrm>
            <a:off x="190500" y="1676400"/>
            <a:ext cx="277018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3529" t="39316" r="25565" b="46223"/>
          <a:stretch>
            <a:fillRect/>
          </a:stretch>
        </p:blipFill>
        <p:spPr bwMode="auto">
          <a:xfrm>
            <a:off x="0" y="5503863"/>
            <a:ext cx="3200400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7"/>
          <p:cNvSpPr txBox="1">
            <a:spLocks noChangeArrowheads="1"/>
          </p:cNvSpPr>
          <p:nvPr/>
        </p:nvSpPr>
        <p:spPr bwMode="auto">
          <a:xfrm>
            <a:off x="5562600" y="2362200"/>
            <a:ext cx="3581400" cy="46196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>
                <a:solidFill>
                  <a:srgbClr val="FEF849"/>
                </a:solidFill>
                <a:latin typeface="Comic Sans MS" charset="0"/>
              </a:rPr>
              <a:t>good energy resolution</a:t>
            </a:r>
          </a:p>
        </p:txBody>
      </p:sp>
      <p:sp>
        <p:nvSpPr>
          <p:cNvPr id="27653" name="Text Box 8"/>
          <p:cNvSpPr txBox="1">
            <a:spLocks noChangeArrowheads="1"/>
          </p:cNvSpPr>
          <p:nvPr/>
        </p:nvSpPr>
        <p:spPr bwMode="auto">
          <a:xfrm>
            <a:off x="4114800" y="152400"/>
            <a:ext cx="5029200" cy="46196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solidFill>
                  <a:srgbClr val="F2F2F2"/>
                </a:solidFill>
                <a:latin typeface="Comic Sans MS" charset="0"/>
              </a:rPr>
              <a:t>reasonable counting rates</a:t>
            </a:r>
          </a:p>
        </p:txBody>
      </p:sp>
      <p:sp>
        <p:nvSpPr>
          <p:cNvPr id="27654" name="Text Box 9"/>
          <p:cNvSpPr txBox="1">
            <a:spLocks noChangeArrowheads="1"/>
          </p:cNvSpPr>
          <p:nvPr/>
        </p:nvSpPr>
        <p:spPr bwMode="auto">
          <a:xfrm>
            <a:off x="5029200" y="777875"/>
            <a:ext cx="4038600" cy="51752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  <a:latin typeface="Comic Sans MS" charset="0"/>
              </a:rPr>
              <a:t>forward angle</a:t>
            </a:r>
          </a:p>
        </p:txBody>
      </p:sp>
      <p:sp>
        <p:nvSpPr>
          <p:cNvPr id="498698" name="Text Box 10"/>
          <p:cNvSpPr txBox="1">
            <a:spLocks noChangeArrowheads="1"/>
          </p:cNvSpPr>
          <p:nvPr/>
        </p:nvSpPr>
        <p:spPr bwMode="auto">
          <a:xfrm>
            <a:off x="4800600" y="1600200"/>
            <a:ext cx="3276600" cy="523875"/>
          </a:xfrm>
          <a:prstGeom prst="rect">
            <a:avLst/>
          </a:prstGeom>
          <a:solidFill>
            <a:srgbClr val="FFC5FF"/>
          </a:solidFill>
          <a:ln w="57150" cmpd="sng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septum magnets</a:t>
            </a:r>
            <a:endParaRPr lang="en-US" sz="2800">
              <a:solidFill>
                <a:srgbClr val="0000FF"/>
              </a:solidFill>
              <a:latin typeface="Comic Sans MS" charset="0"/>
            </a:endParaRPr>
          </a:p>
        </p:txBody>
      </p:sp>
      <p:sp>
        <p:nvSpPr>
          <p:cNvPr id="27656" name="Text Box 11"/>
          <p:cNvSpPr txBox="1">
            <a:spLocks noChangeArrowheads="1"/>
          </p:cNvSpPr>
          <p:nvPr/>
        </p:nvSpPr>
        <p:spPr bwMode="auto">
          <a:xfrm>
            <a:off x="4724400" y="3048000"/>
            <a:ext cx="4343400" cy="46196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  <a:latin typeface="Comic Sans MS" charset="0"/>
              </a:rPr>
              <a:t>     </a:t>
            </a:r>
            <a:r>
              <a:rPr lang="en-US" sz="2400">
                <a:solidFill>
                  <a:srgbClr val="FFFF00"/>
                </a:solidFill>
                <a:latin typeface="Comic Sans MS" charset="0"/>
              </a:rPr>
              <a:t>do not degrade HRS   </a:t>
            </a:r>
          </a:p>
        </p:txBody>
      </p:sp>
      <p:sp>
        <p:nvSpPr>
          <p:cNvPr id="27657" name="Text Box 12"/>
          <p:cNvSpPr txBox="1">
            <a:spLocks noChangeArrowheads="1"/>
          </p:cNvSpPr>
          <p:nvPr/>
        </p:nvSpPr>
        <p:spPr bwMode="auto">
          <a:xfrm>
            <a:off x="4038600" y="3733800"/>
            <a:ext cx="5105400" cy="46196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latin typeface="Comic Sans MS" charset="0"/>
              </a:rPr>
              <a:t>minimize beam energy instability</a:t>
            </a:r>
          </a:p>
        </p:txBody>
      </p:sp>
      <p:sp>
        <p:nvSpPr>
          <p:cNvPr id="27658" name="Text Box 13"/>
          <p:cNvSpPr txBox="1">
            <a:spLocks noChangeArrowheads="1"/>
          </p:cNvSpPr>
          <p:nvPr/>
        </p:nvSpPr>
        <p:spPr bwMode="auto">
          <a:xfrm>
            <a:off x="4038600" y="4419600"/>
            <a:ext cx="5105400" cy="461963"/>
          </a:xfrm>
          <a:prstGeom prst="rect">
            <a:avLst/>
          </a:prstGeom>
          <a:solidFill>
            <a:srgbClr val="B7FFC5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  </a:t>
            </a:r>
            <a:r>
              <a:rPr lang="ja-JP" altLang="en-US" sz="2400">
                <a:solidFill>
                  <a:srgbClr val="FF0000"/>
                </a:solidFill>
                <a:latin typeface="Comic Sans MS" charset="0"/>
              </a:rPr>
              <a:t>“</a:t>
            </a:r>
            <a:r>
              <a:rPr lang="en-US" sz="2400">
                <a:solidFill>
                  <a:srgbClr val="FF0000"/>
                </a:solidFill>
                <a:latin typeface="Comic Sans MS" charset="0"/>
              </a:rPr>
              <a:t>background free</a:t>
            </a:r>
            <a:r>
              <a:rPr lang="ja-JP" altLang="en-US" sz="2400">
                <a:solidFill>
                  <a:srgbClr val="FF0000"/>
                </a:solidFill>
                <a:latin typeface="Comic Sans MS" charset="0"/>
              </a:rPr>
              <a:t>”</a:t>
            </a:r>
            <a:r>
              <a:rPr lang="en-US" sz="2400">
                <a:solidFill>
                  <a:srgbClr val="FF0000"/>
                </a:solidFill>
                <a:latin typeface="Comic Sans MS" charset="0"/>
              </a:rPr>
              <a:t> spectrum</a:t>
            </a:r>
          </a:p>
        </p:txBody>
      </p:sp>
      <p:sp>
        <p:nvSpPr>
          <p:cNvPr id="27659" name="Text Box 14"/>
          <p:cNvSpPr txBox="1">
            <a:spLocks noChangeArrowheads="1"/>
          </p:cNvSpPr>
          <p:nvPr/>
        </p:nvSpPr>
        <p:spPr bwMode="auto">
          <a:xfrm>
            <a:off x="4051300" y="5105400"/>
            <a:ext cx="4800600" cy="461963"/>
          </a:xfrm>
          <a:prstGeom prst="rect">
            <a:avLst/>
          </a:prstGeom>
          <a:solidFill>
            <a:srgbClr val="B7FFC5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  <a:latin typeface="Comic Sans MS" charset="0"/>
              </a:rPr>
              <a:t>  </a:t>
            </a:r>
            <a:r>
              <a:rPr lang="en-US" sz="2400">
                <a:solidFill>
                  <a:srgbClr val="FF0000"/>
                </a:solidFill>
                <a:latin typeface="Comic Sans MS" charset="0"/>
              </a:rPr>
              <a:t>unambiguous K identification</a:t>
            </a:r>
          </a:p>
        </p:txBody>
      </p:sp>
      <p:sp>
        <p:nvSpPr>
          <p:cNvPr id="498704" name="Text Box 16"/>
          <p:cNvSpPr txBox="1">
            <a:spLocks noChangeArrowheads="1"/>
          </p:cNvSpPr>
          <p:nvPr/>
        </p:nvSpPr>
        <p:spPr bwMode="auto">
          <a:xfrm>
            <a:off x="4724400" y="6270625"/>
            <a:ext cx="3276600" cy="587375"/>
          </a:xfrm>
          <a:prstGeom prst="rect">
            <a:avLst/>
          </a:prstGeom>
          <a:solidFill>
            <a:srgbClr val="FFD7BE"/>
          </a:solidFill>
          <a:ln w="57150" cmpd="sng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rgbClr val="B21D1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RICH detector</a:t>
            </a:r>
            <a:endParaRPr lang="en-US" sz="2400">
              <a:latin typeface="Comic Sans MS" charset="0"/>
            </a:endParaRPr>
          </a:p>
        </p:txBody>
      </p:sp>
      <p:sp>
        <p:nvSpPr>
          <p:cNvPr id="27661" name="Text Box 20"/>
          <p:cNvSpPr txBox="1">
            <a:spLocks noChangeArrowheads="1"/>
          </p:cNvSpPr>
          <p:nvPr/>
        </p:nvSpPr>
        <p:spPr bwMode="auto">
          <a:xfrm>
            <a:off x="4038600" y="5715000"/>
            <a:ext cx="4800600" cy="461963"/>
          </a:xfrm>
          <a:prstGeom prst="rect">
            <a:avLst/>
          </a:prstGeom>
          <a:solidFill>
            <a:srgbClr val="B7FFC5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High P</a:t>
            </a:r>
            <a:r>
              <a:rPr lang="en-US" sz="2400" baseline="-25000">
                <a:solidFill>
                  <a:srgbClr val="FF0000"/>
                </a:solidFill>
                <a:latin typeface="Comic Sans MS" charset="0"/>
              </a:rPr>
              <a:t>k</a:t>
            </a:r>
            <a:r>
              <a:rPr lang="en-US" sz="2400">
                <a:solidFill>
                  <a:srgbClr val="FF0000"/>
                </a:solidFill>
                <a:latin typeface="Comic Sans MS" charset="0"/>
              </a:rPr>
              <a:t>/high E</a:t>
            </a:r>
            <a:r>
              <a:rPr lang="en-US" sz="2400" baseline="-25000">
                <a:solidFill>
                  <a:srgbClr val="FF0000"/>
                </a:solidFill>
                <a:latin typeface="Comic Sans MS" charset="0"/>
              </a:rPr>
              <a:t>in</a:t>
            </a:r>
            <a:r>
              <a:rPr lang="en-US" sz="2400">
                <a:solidFill>
                  <a:srgbClr val="FF0000"/>
                </a:solidFill>
                <a:latin typeface="Comic Sans MS" charset="0"/>
              </a:rPr>
              <a:t> (Kaon survival)</a:t>
            </a:r>
          </a:p>
        </p:txBody>
      </p:sp>
      <p:pic>
        <p:nvPicPr>
          <p:cNvPr id="27662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2819400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3" name="Text Box 5"/>
          <p:cNvSpPr txBox="1">
            <a:spLocks noChangeArrowheads="1"/>
          </p:cNvSpPr>
          <p:nvPr/>
        </p:nvSpPr>
        <p:spPr bwMode="auto">
          <a:xfrm>
            <a:off x="2438400" y="1447800"/>
            <a:ext cx="2209800" cy="830263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>
              <a:spcBef>
                <a:spcPct val="50000"/>
              </a:spcBef>
              <a:buFontTx/>
              <a:buAutoNum type="arabicPeriod"/>
            </a:pPr>
            <a:r>
              <a:rPr lang="en-US" sz="1200">
                <a:solidFill>
                  <a:srgbClr val="0000FF"/>
                </a:solidFill>
              </a:rPr>
              <a:t>D</a:t>
            </a:r>
            <a:r>
              <a:rPr lang="en-US" sz="1200">
                <a:solidFill>
                  <a:srgbClr val="0000FF"/>
                </a:solidFill>
                <a:latin typeface="Comic Sans MS" charset="0"/>
              </a:rPr>
              <a:t>E</a:t>
            </a:r>
            <a:r>
              <a:rPr lang="en-US" sz="1200" baseline="-25000">
                <a:solidFill>
                  <a:srgbClr val="0000FF"/>
                </a:solidFill>
                <a:latin typeface="Comic Sans MS" charset="0"/>
              </a:rPr>
              <a:t>beam</a:t>
            </a:r>
            <a:r>
              <a:rPr lang="en-US" sz="1200">
                <a:solidFill>
                  <a:srgbClr val="0000FF"/>
                </a:solidFill>
                <a:latin typeface="Comic Sans MS" charset="0"/>
              </a:rPr>
              <a:t>/E</a:t>
            </a:r>
            <a:r>
              <a:rPr lang="en-US" sz="1200">
                <a:solidFill>
                  <a:srgbClr val="FF0000"/>
                </a:solidFill>
                <a:latin typeface="Comic Sans MS" charset="0"/>
              </a:rPr>
              <a:t> : 2.5 x </a:t>
            </a:r>
            <a:r>
              <a:rPr lang="en-US" sz="1200">
                <a:solidFill>
                  <a:srgbClr val="0000FF"/>
                </a:solidFill>
                <a:latin typeface="Comic Sans MS" charset="0"/>
              </a:rPr>
              <a:t>10</a:t>
            </a:r>
            <a:r>
              <a:rPr lang="en-US" sz="1200" baseline="30000">
                <a:solidFill>
                  <a:srgbClr val="0000FF"/>
                </a:solidFill>
                <a:latin typeface="Comic Sans MS" charset="0"/>
              </a:rPr>
              <a:t>-5</a:t>
            </a:r>
            <a:r>
              <a:rPr lang="en-US" sz="1200">
                <a:solidFill>
                  <a:srgbClr val="FF0000"/>
                </a:solidFill>
                <a:latin typeface="Comic Sans MS" charset="0"/>
              </a:rPr>
              <a:t> </a:t>
            </a:r>
          </a:p>
          <a:p>
            <a:pPr algn="l">
              <a:spcBef>
                <a:spcPct val="50000"/>
              </a:spcBef>
            </a:pPr>
            <a:r>
              <a:rPr lang="en-US" sz="1200">
                <a:solidFill>
                  <a:srgbClr val="FF0000"/>
                </a:solidFill>
                <a:latin typeface="Comic Sans MS" charset="0"/>
              </a:rPr>
              <a:t>2. </a:t>
            </a:r>
            <a:r>
              <a:rPr lang="en-US" sz="1200">
                <a:solidFill>
                  <a:srgbClr val="0000FF"/>
                </a:solidFill>
              </a:rPr>
              <a:t>D</a:t>
            </a:r>
            <a:r>
              <a:rPr lang="en-US" sz="1200">
                <a:solidFill>
                  <a:srgbClr val="0000FF"/>
                </a:solidFill>
                <a:latin typeface="Comic Sans MS" charset="0"/>
              </a:rPr>
              <a:t>P/P</a:t>
            </a:r>
            <a:r>
              <a:rPr lang="en-US" sz="1200">
                <a:solidFill>
                  <a:srgbClr val="FF0000"/>
                </a:solidFill>
                <a:latin typeface="Comic Sans MS" charset="0"/>
              </a:rPr>
              <a:t>     :  ~ </a:t>
            </a:r>
            <a:r>
              <a:rPr lang="en-US" sz="1200">
                <a:solidFill>
                  <a:srgbClr val="0000FF"/>
                </a:solidFill>
                <a:latin typeface="Comic Sans MS" charset="0"/>
              </a:rPr>
              <a:t>10</a:t>
            </a:r>
            <a:r>
              <a:rPr lang="en-US" sz="1200" baseline="30000">
                <a:solidFill>
                  <a:srgbClr val="0000FF"/>
                </a:solidFill>
                <a:latin typeface="Comic Sans MS" charset="0"/>
              </a:rPr>
              <a:t>-4</a:t>
            </a:r>
          </a:p>
          <a:p>
            <a:pPr algn="l">
              <a:spcBef>
                <a:spcPct val="50000"/>
              </a:spcBef>
              <a:buFont typeface="Times" charset="0"/>
              <a:buNone/>
            </a:pPr>
            <a:r>
              <a:rPr lang="en-US" sz="1200">
                <a:solidFill>
                  <a:srgbClr val="FF0000"/>
                </a:solidFill>
                <a:latin typeface="Comic Sans MS" charset="0"/>
              </a:rPr>
              <a:t>3. Straggling, energy loss…</a:t>
            </a:r>
          </a:p>
        </p:txBody>
      </p:sp>
      <p:sp>
        <p:nvSpPr>
          <p:cNvPr id="27664" name="Rectangle 9"/>
          <p:cNvSpPr>
            <a:spLocks noChangeArrowheads="1"/>
          </p:cNvSpPr>
          <p:nvPr/>
        </p:nvSpPr>
        <p:spPr bwMode="auto">
          <a:xfrm>
            <a:off x="2971800" y="2286000"/>
            <a:ext cx="1357313" cy="36988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Comic Sans MS" charset="0"/>
                <a:cs typeface="Comic Sans MS" charset="0"/>
              </a:rPr>
              <a:t>~ 600 keV</a:t>
            </a:r>
            <a:endParaRPr lang="it-IT" sz="1800">
              <a:solidFill>
                <a:schemeClr val="bg1"/>
              </a:solidFill>
              <a:latin typeface="Comic Sans MS" charset="0"/>
              <a:cs typeface="Comic Sans MS" charset="0"/>
            </a:endParaRPr>
          </a:p>
        </p:txBody>
      </p:sp>
      <p:cxnSp>
        <p:nvCxnSpPr>
          <p:cNvPr id="27665" name="Connettore 2 21"/>
          <p:cNvCxnSpPr>
            <a:cxnSpLocks noChangeShapeType="1"/>
          </p:cNvCxnSpPr>
          <p:nvPr/>
        </p:nvCxnSpPr>
        <p:spPr bwMode="auto">
          <a:xfrm rot="10800000">
            <a:off x="8191500" y="1862138"/>
            <a:ext cx="952500" cy="4762"/>
          </a:xfrm>
          <a:prstGeom prst="straightConnector1">
            <a:avLst/>
          </a:prstGeom>
          <a:noFill/>
          <a:ln w="1143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cxnSp>
        <p:nvCxnSpPr>
          <p:cNvPr id="27666" name="Connettore 2 27"/>
          <p:cNvCxnSpPr>
            <a:cxnSpLocks noChangeShapeType="1"/>
          </p:cNvCxnSpPr>
          <p:nvPr/>
        </p:nvCxnSpPr>
        <p:spPr bwMode="auto">
          <a:xfrm rot="10800000">
            <a:off x="8153400" y="6472238"/>
            <a:ext cx="952500" cy="4762"/>
          </a:xfrm>
          <a:prstGeom prst="straightConnector1">
            <a:avLst/>
          </a:prstGeom>
          <a:noFill/>
          <a:ln w="1143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0" y="0"/>
            <a:ext cx="472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/>
            <a:endParaRPr lang="it-IT" sz="2400" b="0">
              <a:latin typeface="Times New Roman" charset="0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2155" r="15524" b="83333"/>
          <a:stretch>
            <a:fillRect/>
          </a:stretch>
        </p:blipFill>
        <p:spPr bwMode="auto">
          <a:xfrm>
            <a:off x="139700" y="2908300"/>
            <a:ext cx="3924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12393"/>
          <a:stretch>
            <a:fillRect/>
          </a:stretch>
        </p:blipFill>
        <p:spPr bwMode="auto">
          <a:xfrm>
            <a:off x="-25400" y="228600"/>
            <a:ext cx="5105400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2590800" y="2209800"/>
            <a:ext cx="2895600" cy="51911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sz="2800">
                <a:solidFill>
                  <a:schemeClr val="bg1"/>
                </a:solidFill>
              </a:rPr>
              <a:t>L</a:t>
            </a:r>
            <a:r>
              <a:rPr lang="en-US" sz="2400">
                <a:solidFill>
                  <a:schemeClr val="bg1"/>
                </a:solidFill>
                <a:latin typeface="Comic Sans MS" charset="0"/>
              </a:rPr>
              <a:t>N</a:t>
            </a:r>
            <a:r>
              <a:rPr lang="en-US" sz="2400">
                <a:solidFill>
                  <a:srgbClr val="FAFF12"/>
                </a:solidFill>
                <a:latin typeface="Comic Sans MS" charset="0"/>
              </a:rPr>
              <a:t> interaction</a:t>
            </a:r>
            <a:endParaRPr lang="en-US">
              <a:latin typeface="Comic Sans MS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04800" y="2895600"/>
            <a:ext cx="3886200" cy="1752600"/>
            <a:chOff x="96" y="2138"/>
            <a:chExt cx="2352" cy="934"/>
          </a:xfrm>
        </p:grpSpPr>
        <p:pic>
          <p:nvPicPr>
            <p:cNvPr id="23574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t="25000" b="16667"/>
            <a:stretch>
              <a:fillRect/>
            </a:stretch>
          </p:blipFill>
          <p:spPr bwMode="auto">
            <a:xfrm>
              <a:off x="96" y="2400"/>
              <a:ext cx="2352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75" name="Text Box 9"/>
            <p:cNvSpPr txBox="1">
              <a:spLocks noChangeArrowheads="1"/>
            </p:cNvSpPr>
            <p:nvPr/>
          </p:nvSpPr>
          <p:spPr bwMode="auto">
            <a:xfrm>
              <a:off x="672" y="2138"/>
              <a:ext cx="336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>
                  <a:latin typeface="Comic Sans MS" charset="0"/>
                </a:rPr>
                <a:t>(r)</a:t>
              </a:r>
            </a:p>
          </p:txBody>
        </p:sp>
      </p:grpSp>
      <p:pic>
        <p:nvPicPr>
          <p:cNvPr id="23559" name="Picture 10" descr="fake_Li_spectrum_ro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2373" t="24480" r="10980" b="13116"/>
          <a:stretch>
            <a:fillRect/>
          </a:stretch>
        </p:blipFill>
        <p:spPr bwMode="auto">
          <a:xfrm>
            <a:off x="7391400" y="2667000"/>
            <a:ext cx="652463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Rectangle 11"/>
          <p:cNvSpPr>
            <a:spLocks noChangeArrowheads="1"/>
          </p:cNvSpPr>
          <p:nvPr/>
        </p:nvSpPr>
        <p:spPr bwMode="auto">
          <a:xfrm>
            <a:off x="-1323975" y="15462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endParaRPr lang="it-IT" sz="2400" b="0">
              <a:latin typeface="Arial" charset="0"/>
            </a:endParaRPr>
          </a:p>
        </p:txBody>
      </p:sp>
      <p:pic>
        <p:nvPicPr>
          <p:cNvPr id="23561" name="Picture 12" descr="mauro-c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2878" t="25490" r="14394" b="14706"/>
          <a:stretch>
            <a:fillRect/>
          </a:stretch>
        </p:blipFill>
        <p:spPr bwMode="auto">
          <a:xfrm>
            <a:off x="4419600" y="2959100"/>
            <a:ext cx="2895600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3165"/>
          <a:stretch>
            <a:fillRect/>
          </a:stretch>
        </p:blipFill>
        <p:spPr bwMode="auto">
          <a:xfrm>
            <a:off x="5041900" y="228600"/>
            <a:ext cx="41148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3" name="Rectangle 15"/>
          <p:cNvSpPr>
            <a:spLocks noChangeArrowheads="1"/>
          </p:cNvSpPr>
          <p:nvPr/>
        </p:nvSpPr>
        <p:spPr bwMode="auto">
          <a:xfrm>
            <a:off x="0" y="5137150"/>
            <a:ext cx="8763000" cy="730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it-IT" sz="1800">
                <a:solidFill>
                  <a:srgbClr val="0918AC"/>
                </a:solidFill>
                <a:latin typeface="Comic Sans MS Bold" charset="0"/>
              </a:rPr>
              <a:t>Each of the </a:t>
            </a:r>
            <a:r>
              <a:rPr lang="it-IT" sz="1800">
                <a:solidFill>
                  <a:srgbClr val="B21D1C"/>
                </a:solidFill>
                <a:latin typeface="Comic Sans MS Bold" charset="0"/>
              </a:rPr>
              <a:t>5 radial integral</a:t>
            </a:r>
            <a:r>
              <a:rPr lang="it-IT" sz="1800">
                <a:solidFill>
                  <a:srgbClr val="0918AC"/>
                </a:solidFill>
                <a:latin typeface="Comic Sans MS Bold" charset="0"/>
              </a:rPr>
              <a:t> (</a:t>
            </a:r>
            <a:r>
              <a:rPr lang="it-IT" sz="1800">
                <a:solidFill>
                  <a:srgbClr val="B21D1C"/>
                </a:solidFill>
                <a:latin typeface="Comic Sans MS Bold" charset="0"/>
              </a:rPr>
              <a:t>V, </a:t>
            </a:r>
            <a:r>
              <a:rPr lang="it-IT" sz="1800">
                <a:solidFill>
                  <a:srgbClr val="B21D1C"/>
                </a:solidFill>
              </a:rPr>
              <a:t>D</a:t>
            </a:r>
            <a:r>
              <a:rPr lang="it-IT" sz="1800">
                <a:solidFill>
                  <a:srgbClr val="B21D1C"/>
                </a:solidFill>
                <a:latin typeface="Comic Sans MS Bold" charset="0"/>
              </a:rPr>
              <a:t>, S</a:t>
            </a:r>
            <a:r>
              <a:rPr lang="it-IT" sz="1800" baseline="-25000">
                <a:solidFill>
                  <a:srgbClr val="B21D1C"/>
                </a:solidFill>
              </a:rPr>
              <a:t>L </a:t>
            </a:r>
            <a:r>
              <a:rPr lang="it-IT" sz="1800">
                <a:solidFill>
                  <a:srgbClr val="B21D1C"/>
                </a:solidFill>
                <a:latin typeface="Comic Sans MS Bold" charset="0"/>
              </a:rPr>
              <a:t>, S</a:t>
            </a:r>
            <a:r>
              <a:rPr lang="it-IT" sz="1800" baseline="-25000">
                <a:solidFill>
                  <a:srgbClr val="B21D1C"/>
                </a:solidFill>
                <a:latin typeface="Comic Sans MS Bold" charset="0"/>
              </a:rPr>
              <a:t>N</a:t>
            </a:r>
            <a:r>
              <a:rPr lang="it-IT" sz="1800">
                <a:solidFill>
                  <a:srgbClr val="B21D1C"/>
                </a:solidFill>
                <a:latin typeface="Comic Sans MS Bold" charset="0"/>
              </a:rPr>
              <a:t>, T</a:t>
            </a:r>
            <a:r>
              <a:rPr lang="it-IT" sz="1800">
                <a:solidFill>
                  <a:srgbClr val="0918AC"/>
                </a:solidFill>
                <a:latin typeface="Comic Sans MS Bold" charset="0"/>
              </a:rPr>
              <a:t>) can be  </a:t>
            </a:r>
            <a:r>
              <a:rPr lang="it-IT" sz="1800">
                <a:solidFill>
                  <a:srgbClr val="B21D1C"/>
                </a:solidFill>
                <a:latin typeface="Comic Sans MS Bold" charset="0"/>
              </a:rPr>
              <a:t>phenomenologically determined</a:t>
            </a:r>
            <a:r>
              <a:rPr lang="it-IT" sz="1800">
                <a:solidFill>
                  <a:srgbClr val="0918AC"/>
                </a:solidFill>
                <a:latin typeface="Comic Sans MS Bold" charset="0"/>
              </a:rPr>
              <a:t> from the </a:t>
            </a:r>
            <a:r>
              <a:rPr lang="it-IT" sz="1800">
                <a:solidFill>
                  <a:srgbClr val="B21D1C"/>
                </a:solidFill>
                <a:latin typeface="Comic Sans MS Bold" charset="0"/>
              </a:rPr>
              <a:t>low lying</a:t>
            </a:r>
            <a:r>
              <a:rPr lang="it-IT" sz="1800">
                <a:solidFill>
                  <a:srgbClr val="0918AC"/>
                </a:solidFill>
                <a:latin typeface="Comic Sans MS Bold" charset="0"/>
              </a:rPr>
              <a:t> level </a:t>
            </a:r>
            <a:r>
              <a:rPr lang="it-IT" sz="1800">
                <a:solidFill>
                  <a:srgbClr val="B21D1C"/>
                </a:solidFill>
                <a:latin typeface="Comic Sans MS Bold" charset="0"/>
              </a:rPr>
              <a:t>structure</a:t>
            </a:r>
            <a:r>
              <a:rPr lang="it-IT" sz="1800">
                <a:solidFill>
                  <a:srgbClr val="0918AC"/>
                </a:solidFill>
                <a:latin typeface="Comic Sans MS Bold" charset="0"/>
              </a:rPr>
              <a:t> of </a:t>
            </a:r>
            <a:r>
              <a:rPr lang="it-IT" sz="1800">
                <a:solidFill>
                  <a:srgbClr val="B21D1C"/>
                </a:solidFill>
                <a:latin typeface="Comic Sans MS Bold" charset="0"/>
              </a:rPr>
              <a:t>p-shell</a:t>
            </a:r>
            <a:r>
              <a:rPr lang="it-IT" sz="1800">
                <a:solidFill>
                  <a:srgbClr val="0918AC"/>
                </a:solidFill>
                <a:latin typeface="Comic Sans MS Bold" charset="0"/>
              </a:rPr>
              <a:t> hypernuclei</a:t>
            </a:r>
            <a:endParaRPr lang="it-IT" b="0" i="1">
              <a:solidFill>
                <a:srgbClr val="991F24"/>
              </a:solidFill>
              <a:latin typeface="Verdana" charset="0"/>
            </a:endParaRPr>
          </a:p>
        </p:txBody>
      </p:sp>
      <p:sp>
        <p:nvSpPr>
          <p:cNvPr id="23564" name="Text Box 16"/>
          <p:cNvSpPr txBox="1">
            <a:spLocks noChangeArrowheads="1"/>
          </p:cNvSpPr>
          <p:nvPr/>
        </p:nvSpPr>
        <p:spPr bwMode="auto">
          <a:xfrm>
            <a:off x="0" y="6248400"/>
            <a:ext cx="8915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endParaRPr lang="it-IT"/>
          </a:p>
        </p:txBody>
      </p:sp>
      <p:sp>
        <p:nvSpPr>
          <p:cNvPr id="23565" name="Text Box 18"/>
          <p:cNvSpPr txBox="1">
            <a:spLocks noChangeArrowheads="1"/>
          </p:cNvSpPr>
          <p:nvPr/>
        </p:nvSpPr>
        <p:spPr bwMode="auto">
          <a:xfrm>
            <a:off x="1117600" y="2565400"/>
            <a:ext cx="2286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Comic Sans MS" charset="0"/>
              </a:rPr>
              <a:t>V</a:t>
            </a:r>
          </a:p>
        </p:txBody>
      </p:sp>
      <p:sp>
        <p:nvSpPr>
          <p:cNvPr id="23566" name="Text Box 19"/>
          <p:cNvSpPr txBox="1">
            <a:spLocks noChangeArrowheads="1"/>
          </p:cNvSpPr>
          <p:nvPr/>
        </p:nvSpPr>
        <p:spPr bwMode="auto">
          <a:xfrm>
            <a:off x="457200" y="3657600"/>
            <a:ext cx="4572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endParaRPr lang="it-IT">
              <a:latin typeface="Comic Sans MS" charset="0"/>
            </a:endParaRPr>
          </a:p>
        </p:txBody>
      </p:sp>
      <p:sp>
        <p:nvSpPr>
          <p:cNvPr id="23567" name="Text Box 20"/>
          <p:cNvSpPr txBox="1">
            <a:spLocks noChangeArrowheads="1"/>
          </p:cNvSpPr>
          <p:nvPr/>
        </p:nvSpPr>
        <p:spPr bwMode="auto">
          <a:xfrm>
            <a:off x="-88900" y="3657600"/>
            <a:ext cx="5334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Comic Sans MS" charset="0"/>
              </a:rPr>
              <a:t>S</a:t>
            </a:r>
            <a:r>
              <a:rPr lang="en-US" baseline="-25000"/>
              <a:t>L</a:t>
            </a:r>
            <a:endParaRPr lang="en-US">
              <a:latin typeface="Comic Sans MS" charset="0"/>
            </a:endParaRPr>
          </a:p>
        </p:txBody>
      </p:sp>
      <p:sp>
        <p:nvSpPr>
          <p:cNvPr id="23568" name="Text Box 21"/>
          <p:cNvSpPr txBox="1">
            <a:spLocks noChangeArrowheads="1"/>
          </p:cNvSpPr>
          <p:nvPr/>
        </p:nvSpPr>
        <p:spPr bwMode="auto">
          <a:xfrm>
            <a:off x="-63500" y="3962400"/>
            <a:ext cx="5334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Comic Sans MS" charset="0"/>
              </a:rPr>
              <a:t>S</a:t>
            </a:r>
            <a:r>
              <a:rPr lang="en-US" baseline="-25000">
                <a:latin typeface="Comic Sans MS" charset="0"/>
              </a:rPr>
              <a:t>N</a:t>
            </a:r>
            <a:r>
              <a:rPr lang="en-US"/>
              <a:t> </a:t>
            </a:r>
            <a:endParaRPr lang="en-US">
              <a:latin typeface="Comic Sans MS" charset="0"/>
            </a:endParaRPr>
          </a:p>
        </p:txBody>
      </p:sp>
      <p:sp>
        <p:nvSpPr>
          <p:cNvPr id="23569" name="Text Box 22"/>
          <p:cNvSpPr txBox="1">
            <a:spLocks noChangeArrowheads="1"/>
          </p:cNvSpPr>
          <p:nvPr/>
        </p:nvSpPr>
        <p:spPr bwMode="auto">
          <a:xfrm>
            <a:off x="304800" y="4267200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endParaRPr lang="it-IT"/>
          </a:p>
        </p:txBody>
      </p:sp>
      <p:sp>
        <p:nvSpPr>
          <p:cNvPr id="23570" name="Text Box 23"/>
          <p:cNvSpPr txBox="1">
            <a:spLocks noChangeArrowheads="1"/>
          </p:cNvSpPr>
          <p:nvPr/>
        </p:nvSpPr>
        <p:spPr bwMode="auto">
          <a:xfrm>
            <a:off x="381000" y="47244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endParaRPr lang="it-IT"/>
          </a:p>
        </p:txBody>
      </p:sp>
      <p:sp>
        <p:nvSpPr>
          <p:cNvPr id="23571" name="Text Box 25"/>
          <p:cNvSpPr txBox="1">
            <a:spLocks noChangeArrowheads="1"/>
          </p:cNvSpPr>
          <p:nvPr/>
        </p:nvSpPr>
        <p:spPr bwMode="auto">
          <a:xfrm>
            <a:off x="-63500" y="34163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D</a:t>
            </a:r>
            <a:endParaRPr lang="en-US">
              <a:latin typeface="Comic Sans MS" charset="0"/>
            </a:endParaRPr>
          </a:p>
        </p:txBody>
      </p:sp>
      <p:sp>
        <p:nvSpPr>
          <p:cNvPr id="23572" name="Text Box 26"/>
          <p:cNvSpPr txBox="1">
            <a:spLocks noChangeArrowheads="1"/>
          </p:cNvSpPr>
          <p:nvPr/>
        </p:nvSpPr>
        <p:spPr bwMode="auto">
          <a:xfrm>
            <a:off x="-76200" y="42672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T</a:t>
            </a:r>
          </a:p>
        </p:txBody>
      </p:sp>
      <p:sp>
        <p:nvSpPr>
          <p:cNvPr id="23573" name="Text Box 6"/>
          <p:cNvSpPr txBox="1">
            <a:spLocks noChangeArrowheads="1"/>
          </p:cNvSpPr>
          <p:nvPr/>
        </p:nvSpPr>
        <p:spPr bwMode="auto">
          <a:xfrm>
            <a:off x="0" y="6096000"/>
            <a:ext cx="9144000" cy="677863"/>
          </a:xfrm>
          <a:prstGeom prst="rect">
            <a:avLst/>
          </a:prstGeom>
          <a:solidFill>
            <a:srgbClr val="03F7D6"/>
          </a:solidFill>
          <a:ln w="38100">
            <a:solidFill>
              <a:srgbClr val="00008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just"/>
            <a:r>
              <a:rPr lang="en-US" sz="1800">
                <a:solidFill>
                  <a:schemeClr val="accent2"/>
                </a:solidFill>
                <a:latin typeface="Zapf Dingbats" charset="0"/>
                <a:cs typeface="Zapf Dingbats" charset="0"/>
              </a:rPr>
              <a:t>✔ </a:t>
            </a:r>
            <a:r>
              <a:rPr lang="en-US" sz="1800">
                <a:solidFill>
                  <a:schemeClr val="accent2"/>
                </a:solidFill>
                <a:latin typeface="Comic Sans MS" charset="0"/>
              </a:rPr>
              <a:t>most of</a:t>
            </a:r>
            <a:r>
              <a:rPr lang="en-US" sz="1800">
                <a:solidFill>
                  <a:srgbClr val="2810D8"/>
                </a:solidFill>
                <a:latin typeface="Comic Sans MS" charset="0"/>
              </a:rPr>
              <a:t> </a:t>
            </a:r>
            <a:r>
              <a:rPr lang="en-US" sz="1800">
                <a:solidFill>
                  <a:srgbClr val="B40D08"/>
                </a:solidFill>
                <a:latin typeface="Comic Sans MS" charset="0"/>
              </a:rPr>
              <a:t>information</a:t>
            </a:r>
            <a:r>
              <a:rPr lang="en-US" sz="1800">
                <a:solidFill>
                  <a:srgbClr val="2810D8"/>
                </a:solidFill>
                <a:latin typeface="Comic Sans MS" charset="0"/>
              </a:rPr>
              <a:t> </a:t>
            </a:r>
            <a:r>
              <a:rPr lang="en-US" sz="1800">
                <a:solidFill>
                  <a:schemeClr val="accent2"/>
                </a:solidFill>
                <a:latin typeface="Comic Sans MS" charset="0"/>
              </a:rPr>
              <a:t>is carried out by the</a:t>
            </a:r>
            <a:r>
              <a:rPr lang="en-US" sz="1800">
                <a:solidFill>
                  <a:srgbClr val="2810D8"/>
                </a:solidFill>
                <a:latin typeface="Comic Sans MS" charset="0"/>
              </a:rPr>
              <a:t> </a:t>
            </a:r>
            <a:r>
              <a:rPr lang="en-US" sz="1800">
                <a:solidFill>
                  <a:srgbClr val="B40D08"/>
                </a:solidFill>
                <a:latin typeface="Comic Sans MS" charset="0"/>
              </a:rPr>
              <a:t>spin</a:t>
            </a:r>
            <a:r>
              <a:rPr lang="en-US" sz="1800">
                <a:solidFill>
                  <a:srgbClr val="2810D8"/>
                </a:solidFill>
                <a:latin typeface="Comic Sans MS" charset="0"/>
              </a:rPr>
              <a:t> </a:t>
            </a:r>
            <a:r>
              <a:rPr lang="en-US" sz="1800">
                <a:solidFill>
                  <a:schemeClr val="accent2"/>
                </a:solidFill>
                <a:latin typeface="Comic Sans MS" charset="0"/>
              </a:rPr>
              <a:t>dependent part</a:t>
            </a:r>
            <a:r>
              <a:rPr lang="en-US" sz="1800">
                <a:solidFill>
                  <a:srgbClr val="2810D8"/>
                </a:solidFill>
                <a:latin typeface="Comic Sans MS" charset="0"/>
              </a:rPr>
              <a:t>  </a:t>
            </a:r>
          </a:p>
          <a:p>
            <a:pPr algn="just"/>
            <a:r>
              <a:rPr lang="en-US" sz="1800">
                <a:solidFill>
                  <a:srgbClr val="B40D08"/>
                </a:solidFill>
                <a:latin typeface="Zapf Dingbats" charset="0"/>
                <a:cs typeface="Zapf Dingbats" charset="0"/>
              </a:rPr>
              <a:t>✔ </a:t>
            </a:r>
            <a:r>
              <a:rPr lang="en-US" sz="1800">
                <a:solidFill>
                  <a:srgbClr val="B40D08"/>
                </a:solidFill>
                <a:latin typeface="Comic Sans MS" charset="0"/>
              </a:rPr>
              <a:t>doublet splitting</a:t>
            </a:r>
            <a:r>
              <a:rPr lang="en-US" sz="1800">
                <a:solidFill>
                  <a:srgbClr val="2810D8"/>
                </a:solidFill>
                <a:latin typeface="Comic Sans MS" charset="0"/>
              </a:rPr>
              <a:t> </a:t>
            </a:r>
            <a:r>
              <a:rPr lang="en-US" sz="1800">
                <a:solidFill>
                  <a:schemeClr val="accent2"/>
                </a:solidFill>
                <a:latin typeface="Comic Sans MS" charset="0"/>
              </a:rPr>
              <a:t>determined by</a:t>
            </a:r>
            <a:r>
              <a:rPr lang="en-US" sz="1600">
                <a:solidFill>
                  <a:srgbClr val="2810D8"/>
                </a:solidFill>
                <a:latin typeface="Comic Sans MS" charset="0"/>
              </a:rPr>
              <a:t> </a:t>
            </a:r>
            <a:r>
              <a:rPr lang="en-US" sz="1600">
                <a:solidFill>
                  <a:srgbClr val="940049"/>
                </a:solidFill>
              </a:rPr>
              <a:t>D</a:t>
            </a:r>
            <a:r>
              <a:rPr lang="en-US" sz="1600">
                <a:solidFill>
                  <a:srgbClr val="940049"/>
                </a:solidFill>
                <a:latin typeface="Comic Sans MS" charset="0"/>
              </a:rPr>
              <a:t>, </a:t>
            </a:r>
            <a:r>
              <a:rPr lang="en-US" sz="2000">
                <a:solidFill>
                  <a:srgbClr val="940049"/>
                </a:solidFill>
              </a:rPr>
              <a:t>s</a:t>
            </a:r>
            <a:r>
              <a:rPr lang="en-US" sz="1600" baseline="-25000">
                <a:solidFill>
                  <a:srgbClr val="940049"/>
                </a:solidFill>
              </a:rPr>
              <a:t>L</a:t>
            </a:r>
            <a:r>
              <a:rPr lang="en-US" sz="1600">
                <a:solidFill>
                  <a:srgbClr val="940049"/>
                </a:solidFill>
                <a:latin typeface="Comic Sans MS" charset="0"/>
              </a:rPr>
              <a:t>, T</a:t>
            </a:r>
            <a:endParaRPr lang="en-US">
              <a:solidFill>
                <a:srgbClr val="2810D8"/>
              </a:solidFill>
              <a:latin typeface="Time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"/>
            <a:ext cx="8509000" cy="654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027491" y="893094"/>
            <a:ext cx="3823230" cy="5078313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The </a:t>
            </a:r>
            <a:r>
              <a:rPr lang="it-IT" sz="14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observation</a:t>
            </a:r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of</a:t>
            </a:r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a </a:t>
            </a:r>
            <a:r>
              <a:rPr lang="it-IT" sz="14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very</a:t>
            </a:r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heavy</a:t>
            </a:r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pulsar </a:t>
            </a:r>
            <a:r>
              <a:rPr lang="it-IT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(M=1.97(</a:t>
            </a:r>
            <a:r>
              <a:rPr lang="it-IT" sz="14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4</a:t>
            </a:r>
            <a:r>
              <a:rPr lang="it-IT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) </a:t>
            </a:r>
            <a:r>
              <a:rPr lang="it-IT" sz="14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solar</a:t>
            </a:r>
            <a:r>
              <a:rPr lang="it-IT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masses</a:t>
            </a:r>
            <a:r>
              <a:rPr lang="it-IT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,</a:t>
            </a:r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Demorest</a:t>
            </a:r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et</a:t>
            </a:r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al. Nature 467 1081 (2010), </a:t>
            </a:r>
            <a:r>
              <a:rPr lang="it-IT" sz="14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severely</a:t>
            </a:r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constraints</a:t>
            </a:r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the </a:t>
            </a:r>
            <a:r>
              <a:rPr lang="it-IT" sz="14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equation</a:t>
            </a:r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of</a:t>
            </a:r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state at high </a:t>
            </a:r>
            <a:r>
              <a:rPr lang="it-IT" sz="14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densities</a:t>
            </a:r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with</a:t>
            </a:r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CCFFCC"/>
                </a:solidFill>
                <a:latin typeface="Comic Sans MS"/>
                <a:cs typeface="Comic Sans MS"/>
              </a:rPr>
              <a:t>implications</a:t>
            </a:r>
            <a:r>
              <a:rPr lang="it-IT" sz="1400" b="1" dirty="0" smtClean="0">
                <a:solidFill>
                  <a:srgbClr val="CCFFCC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CCFFCC"/>
                </a:solidFill>
                <a:latin typeface="Comic Sans MS"/>
                <a:cs typeface="Comic Sans MS"/>
              </a:rPr>
              <a:t>for</a:t>
            </a:r>
            <a:r>
              <a:rPr lang="it-IT" sz="1400" b="1" dirty="0" smtClean="0">
                <a:solidFill>
                  <a:srgbClr val="CCFFCC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CCFFCC"/>
                </a:solidFill>
                <a:latin typeface="Comic Sans MS"/>
                <a:cs typeface="Comic Sans MS"/>
              </a:rPr>
              <a:t>possible</a:t>
            </a:r>
            <a:r>
              <a:rPr lang="it-IT" sz="1400" b="1" dirty="0" smtClean="0">
                <a:solidFill>
                  <a:srgbClr val="CCFFCC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CCFFCC"/>
                </a:solidFill>
                <a:latin typeface="Comic Sans MS"/>
                <a:cs typeface="Comic Sans MS"/>
              </a:rPr>
              <a:t>hypernuclear</a:t>
            </a:r>
            <a:r>
              <a:rPr lang="it-IT" sz="1400" b="1" dirty="0" smtClean="0">
                <a:solidFill>
                  <a:srgbClr val="CCFFCC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CCFFCC"/>
                </a:solidFill>
                <a:latin typeface="Comic Sans MS"/>
                <a:cs typeface="Comic Sans MS"/>
              </a:rPr>
              <a:t>components</a:t>
            </a:r>
            <a:r>
              <a:rPr lang="it-IT" sz="1400" b="1" dirty="0" smtClean="0">
                <a:solidFill>
                  <a:srgbClr val="CCFFCC"/>
                </a:solidFill>
                <a:latin typeface="Comic Sans MS"/>
                <a:cs typeface="Comic Sans MS"/>
              </a:rPr>
              <a:t>.</a:t>
            </a:r>
          </a:p>
          <a:p>
            <a:pPr algn="just"/>
            <a:endParaRPr lang="it-IT" sz="2400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algn="just"/>
            <a:endParaRPr lang="it-IT" sz="2400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algn="just"/>
            <a:endParaRPr lang="it-IT" sz="2400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algn="just"/>
            <a:endParaRPr lang="it-IT" sz="2400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algn="just"/>
            <a:endParaRPr lang="it-IT" sz="2400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algn="just"/>
            <a:endParaRPr lang="it-IT" sz="2400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algn="just"/>
            <a:r>
              <a:rPr lang="it-IT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Further</a:t>
            </a:r>
            <a:r>
              <a:rPr lang="it-IT" dirty="0" smtClean="0">
                <a:solidFill>
                  <a:schemeClr val="bg1"/>
                </a:solidFill>
                <a:latin typeface="Times New Roman"/>
                <a:cs typeface="Times New Roman"/>
              </a:rPr>
              <a:t> information on </a:t>
            </a:r>
            <a:r>
              <a:rPr lang="it-IT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contributions</a:t>
            </a:r>
            <a:r>
              <a:rPr lang="it-IT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of</a:t>
            </a:r>
            <a:r>
              <a:rPr lang="it-IT" dirty="0" smtClean="0">
                <a:solidFill>
                  <a:schemeClr val="bg1"/>
                </a:solidFill>
                <a:latin typeface="Times New Roman"/>
                <a:cs typeface="Times New Roman"/>
              </a:rPr>
              <a:t> non </a:t>
            </a:r>
            <a:r>
              <a:rPr lang="it-IT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nucleonic</a:t>
            </a:r>
            <a:r>
              <a:rPr lang="it-IT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degrees</a:t>
            </a:r>
            <a:r>
              <a:rPr lang="it-IT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of</a:t>
            </a:r>
            <a:r>
              <a:rPr lang="it-IT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freedom</a:t>
            </a:r>
            <a:r>
              <a:rPr lang="it-IT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from</a:t>
            </a:r>
            <a:r>
              <a:rPr lang="it-IT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experiments</a:t>
            </a:r>
            <a:r>
              <a:rPr lang="it-IT" dirty="0" smtClean="0">
                <a:solidFill>
                  <a:schemeClr val="bg1"/>
                </a:solidFill>
                <a:latin typeface="Times New Roman"/>
                <a:cs typeface="Times New Roman"/>
              </a:rPr>
              <a:t> are </a:t>
            </a:r>
            <a:r>
              <a:rPr lang="it-IT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important</a:t>
            </a:r>
            <a:endParaRPr lang="it-IT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just"/>
            <a:endParaRPr lang="it-IT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just"/>
            <a:endParaRPr lang="it-IT" sz="24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8652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prob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1224" b="22223"/>
          <a:stretch>
            <a:fillRect/>
          </a:stretch>
        </p:blipFill>
        <p:spPr bwMode="auto">
          <a:xfrm>
            <a:off x="0" y="0"/>
            <a:ext cx="47244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Line 3"/>
          <p:cNvSpPr>
            <a:spLocks noChangeShapeType="1"/>
          </p:cNvSpPr>
          <p:nvPr/>
        </p:nvSpPr>
        <p:spPr bwMode="auto">
          <a:xfrm>
            <a:off x="3733800" y="2438400"/>
            <a:ext cx="6858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8" name="Line 4"/>
          <p:cNvSpPr>
            <a:spLocks noChangeShapeType="1"/>
          </p:cNvSpPr>
          <p:nvPr/>
        </p:nvSpPr>
        <p:spPr bwMode="auto">
          <a:xfrm>
            <a:off x="3505200" y="838200"/>
            <a:ext cx="6858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9" name="Line 5"/>
          <p:cNvSpPr>
            <a:spLocks noChangeShapeType="1"/>
          </p:cNvSpPr>
          <p:nvPr/>
        </p:nvSpPr>
        <p:spPr bwMode="auto">
          <a:xfrm>
            <a:off x="3505200" y="4267200"/>
            <a:ext cx="8382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2057400" y="6477000"/>
            <a:ext cx="9144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3276600" y="6172200"/>
            <a:ext cx="9906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6477000" y="4800600"/>
            <a:ext cx="6858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1513" name="Text Box 13"/>
          <p:cNvSpPr txBox="1">
            <a:spLocks noChangeArrowheads="1"/>
          </p:cNvSpPr>
          <p:nvPr/>
        </p:nvSpPr>
        <p:spPr bwMode="auto">
          <a:xfrm>
            <a:off x="7239000" y="5622925"/>
            <a:ext cx="1905000" cy="1077913"/>
          </a:xfrm>
          <a:prstGeom prst="rect">
            <a:avLst/>
          </a:prstGeom>
          <a:solidFill>
            <a:schemeClr val="bg1"/>
          </a:solidFill>
          <a:ln w="12700">
            <a:solidFill>
              <a:srgbClr val="00CCFF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eaLnBrk="1" hangingPunct="1"/>
            <a:r>
              <a:rPr kumimoji="1" lang="en-US" altLang="ja-JP" sz="1600" i="1">
                <a:solidFill>
                  <a:srgbClr val="DA271A"/>
                </a:solidFill>
                <a:latin typeface="Comic Sans MS" charset="0"/>
              </a:rPr>
              <a:t>High </a:t>
            </a:r>
            <a:r>
              <a:rPr kumimoji="1" lang="en-US" altLang="ja-JP" sz="1600" i="1">
                <a:solidFill>
                  <a:srgbClr val="1727F6"/>
                </a:solidFill>
                <a:latin typeface="Comic Sans MS" charset="0"/>
              </a:rPr>
              <a:t>resolution</a:t>
            </a:r>
            <a:r>
              <a:rPr kumimoji="1" lang="en-US" altLang="ja-JP" sz="1600" i="1">
                <a:solidFill>
                  <a:srgbClr val="DA271A"/>
                </a:solidFill>
                <a:latin typeface="Comic Sans MS" charset="0"/>
              </a:rPr>
              <a:t>, high </a:t>
            </a:r>
            <a:r>
              <a:rPr kumimoji="1" lang="en-US" altLang="ja-JP" sz="1600" i="1">
                <a:solidFill>
                  <a:srgbClr val="1727F6"/>
                </a:solidFill>
                <a:latin typeface="Comic Sans MS" charset="0"/>
              </a:rPr>
              <a:t>yield,</a:t>
            </a:r>
            <a:r>
              <a:rPr kumimoji="1" lang="en-US" altLang="ja-JP" sz="1600" i="1">
                <a:solidFill>
                  <a:srgbClr val="DA271A"/>
                </a:solidFill>
                <a:latin typeface="Comic Sans MS" charset="0"/>
              </a:rPr>
              <a:t> and </a:t>
            </a:r>
            <a:r>
              <a:rPr kumimoji="1" lang="en-US" altLang="ja-JP" sz="1600" i="1">
                <a:solidFill>
                  <a:srgbClr val="FF0000"/>
                </a:solidFill>
                <a:latin typeface="Comic Sans MS" charset="0"/>
              </a:rPr>
              <a:t>systematic</a:t>
            </a:r>
            <a:r>
              <a:rPr kumimoji="1" lang="en-US" altLang="ja-JP" sz="1600" i="1">
                <a:solidFill>
                  <a:srgbClr val="1727F6"/>
                </a:solidFill>
                <a:latin typeface="Comic Sans MS" charset="0"/>
              </a:rPr>
              <a:t> study</a:t>
            </a:r>
            <a:r>
              <a:rPr kumimoji="1" lang="en-US" altLang="ja-JP" sz="1600" i="1">
                <a:solidFill>
                  <a:srgbClr val="DA271A"/>
                </a:solidFill>
                <a:latin typeface="Comic Sans MS" charset="0"/>
              </a:rPr>
              <a:t> is </a:t>
            </a:r>
            <a:r>
              <a:rPr kumimoji="1" lang="en-US" altLang="ja-JP" sz="1600" i="1">
                <a:solidFill>
                  <a:srgbClr val="1727F6"/>
                </a:solidFill>
                <a:latin typeface="Comic Sans MS" charset="0"/>
              </a:rPr>
              <a:t>essential</a:t>
            </a:r>
            <a:endParaRPr kumimoji="1" lang="en-US" altLang="ja-JP" sz="1600" i="1">
              <a:solidFill>
                <a:srgbClr val="FF3300"/>
              </a:solidFill>
              <a:latin typeface="Comic Sans MS" charset="0"/>
            </a:endParaRPr>
          </a:p>
        </p:txBody>
      </p:sp>
      <p:sp>
        <p:nvSpPr>
          <p:cNvPr id="21514" name="Text Box 14"/>
          <p:cNvSpPr txBox="1">
            <a:spLocks noChangeArrowheads="1"/>
          </p:cNvSpPr>
          <p:nvPr/>
        </p:nvSpPr>
        <p:spPr bwMode="auto">
          <a:xfrm>
            <a:off x="7391400" y="4556125"/>
            <a:ext cx="1752600" cy="9398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FDEF43"/>
                </a:solidFill>
                <a:latin typeface="Comic Sans MS" charset="0"/>
              </a:rPr>
              <a:t>using electromagnetic probe</a:t>
            </a:r>
          </a:p>
        </p:txBody>
      </p:sp>
      <p:sp>
        <p:nvSpPr>
          <p:cNvPr id="21515" name="Text Box 15"/>
          <p:cNvSpPr txBox="1">
            <a:spLocks noChangeArrowheads="1"/>
          </p:cNvSpPr>
          <p:nvPr/>
        </p:nvSpPr>
        <p:spPr bwMode="auto">
          <a:xfrm>
            <a:off x="8077200" y="3946525"/>
            <a:ext cx="685800" cy="427038"/>
          </a:xfrm>
          <a:prstGeom prst="rect">
            <a:avLst/>
          </a:prstGeom>
          <a:solidFill>
            <a:srgbClr val="00FFFF"/>
          </a:solidFill>
          <a:ln w="15875">
            <a:solidFill>
              <a:srgbClr val="3399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i="1">
                <a:solidFill>
                  <a:srgbClr val="DA271A"/>
                </a:solidFill>
                <a:latin typeface="Comic Sans MS" charset="0"/>
              </a:rPr>
              <a:t>and</a:t>
            </a:r>
            <a:endParaRPr lang="en-US" sz="2400" b="0">
              <a:latin typeface="Arial" charset="0"/>
            </a:endParaRPr>
          </a:p>
        </p:txBody>
      </p:sp>
      <p:sp>
        <p:nvSpPr>
          <p:cNvPr id="21516" name="AutoShape 16"/>
          <p:cNvSpPr>
            <a:spLocks noChangeArrowheads="1"/>
          </p:cNvSpPr>
          <p:nvPr/>
        </p:nvSpPr>
        <p:spPr bwMode="auto">
          <a:xfrm flipH="1">
            <a:off x="7086600" y="4175125"/>
            <a:ext cx="228600" cy="1871663"/>
          </a:xfrm>
          <a:prstGeom prst="curvedRightArrow">
            <a:avLst>
              <a:gd name="adj1" fmla="val 163750"/>
              <a:gd name="adj2" fmla="val 327500"/>
              <a:gd name="adj3" fmla="val 33333"/>
            </a:avLst>
          </a:prstGeom>
          <a:solidFill>
            <a:srgbClr val="DA271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4924425" y="0"/>
            <a:ext cx="3838575" cy="1538288"/>
            <a:chOff x="3102" y="0"/>
            <a:chExt cx="2418" cy="969"/>
          </a:xfrm>
        </p:grpSpPr>
        <p:pic>
          <p:nvPicPr>
            <p:cNvPr id="21549" name="Picture 19" descr="BNL12Cpik"/>
            <p:cNvPicPr>
              <a:picLocks noChangeAspect="1" noChangeArrowheads="1"/>
            </p:cNvPicPr>
            <p:nvPr/>
          </p:nvPicPr>
          <p:blipFill>
            <a:blip r:embed="rId4">
              <a:lum bright="-18000" contrast="30000"/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2" y="0"/>
              <a:ext cx="1248" cy="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50" name="Text Box 20"/>
            <p:cNvSpPr txBox="1">
              <a:spLocks noChangeArrowheads="1"/>
            </p:cNvSpPr>
            <p:nvPr/>
          </p:nvSpPr>
          <p:spPr bwMode="auto">
            <a:xfrm>
              <a:off x="4704" y="240"/>
              <a:ext cx="816" cy="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 eaLnBrk="1" hangingPunct="1"/>
              <a:r>
                <a:rPr kumimoji="1" lang="en-US" altLang="ja-JP" sz="1200">
                  <a:solidFill>
                    <a:schemeClr val="hlink"/>
                  </a:solidFill>
                  <a:latin typeface="Comic Sans MS" charset="0"/>
                </a:rPr>
                <a:t>BNL   </a:t>
              </a:r>
              <a:r>
                <a:rPr kumimoji="1" lang="en-US" altLang="ja-JP" sz="1200">
                  <a:solidFill>
                    <a:schemeClr val="hlink"/>
                  </a:solidFill>
                  <a:latin typeface="Arial" charset="0"/>
                </a:rPr>
                <a:t> </a:t>
              </a:r>
              <a:r>
                <a:rPr kumimoji="1" lang="en-US" altLang="ja-JP">
                  <a:solidFill>
                    <a:srgbClr val="DA271A"/>
                  </a:solidFill>
                  <a:latin typeface="Comic Sans MS" charset="0"/>
                </a:rPr>
                <a:t>3</a:t>
              </a:r>
              <a:r>
                <a:rPr kumimoji="1" lang="en-US" altLang="ja-JP">
                  <a:solidFill>
                    <a:schemeClr val="hlink"/>
                  </a:solidFill>
                  <a:latin typeface="Comic Sans MS" charset="0"/>
                </a:rPr>
                <a:t> MeV</a:t>
              </a:r>
            </a:p>
          </p:txBody>
        </p:sp>
      </p:grp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5029200" y="609600"/>
            <a:ext cx="4114800" cy="2332038"/>
            <a:chOff x="3168" y="384"/>
            <a:chExt cx="2592" cy="1469"/>
          </a:xfrm>
        </p:grpSpPr>
        <p:pic>
          <p:nvPicPr>
            <p:cNvPr id="21545" name="Picture 22" descr="c12csfit"/>
            <p:cNvPicPr>
              <a:picLocks noChangeAspect="1" noChangeArrowheads="1"/>
            </p:cNvPicPr>
            <p:nvPr/>
          </p:nvPicPr>
          <p:blipFill>
            <a:blip r:embed="rId5">
              <a:lum bright="-18000" contrast="24000"/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912"/>
              <a:ext cx="1152" cy="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46" name="Text Box 23"/>
            <p:cNvSpPr txBox="1">
              <a:spLocks noChangeArrowheads="1"/>
            </p:cNvSpPr>
            <p:nvPr/>
          </p:nvSpPr>
          <p:spPr bwMode="auto">
            <a:xfrm>
              <a:off x="4512" y="1266"/>
              <a:ext cx="1248" cy="414"/>
            </a:xfrm>
            <a:prstGeom prst="rect">
              <a:avLst/>
            </a:pr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600">
                  <a:solidFill>
                    <a:srgbClr val="60F4FD"/>
                  </a:solidFill>
                  <a:latin typeface="Comic Sans MS" charset="0"/>
                </a:rPr>
                <a:t>Improving energy resolution</a:t>
              </a:r>
              <a:endParaRPr lang="en-US" sz="2400" b="0">
                <a:solidFill>
                  <a:srgbClr val="60F4FD"/>
                </a:solidFill>
                <a:latin typeface="Arial" charset="0"/>
              </a:endParaRPr>
            </a:p>
          </p:txBody>
        </p:sp>
        <p:sp>
          <p:nvSpPr>
            <p:cNvPr id="21547" name="AutoShape 24"/>
            <p:cNvSpPr>
              <a:spLocks noChangeArrowheads="1"/>
            </p:cNvSpPr>
            <p:nvPr/>
          </p:nvSpPr>
          <p:spPr bwMode="auto">
            <a:xfrm flipH="1">
              <a:off x="4368" y="384"/>
              <a:ext cx="144" cy="939"/>
            </a:xfrm>
            <a:prstGeom prst="curvedRightArrow">
              <a:avLst>
                <a:gd name="adj1" fmla="val 130417"/>
                <a:gd name="adj2" fmla="val 260833"/>
                <a:gd name="adj3" fmla="val 33333"/>
              </a:avLst>
            </a:prstGeom>
            <a:solidFill>
              <a:srgbClr val="0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1548" name="Text Box 25"/>
            <p:cNvSpPr txBox="1">
              <a:spLocks noChangeArrowheads="1"/>
            </p:cNvSpPr>
            <p:nvPr/>
          </p:nvSpPr>
          <p:spPr bwMode="auto">
            <a:xfrm>
              <a:off x="4608" y="960"/>
              <a:ext cx="1056" cy="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/>
              <a:r>
                <a:rPr lang="en-US" sz="1200">
                  <a:solidFill>
                    <a:schemeClr val="accent2"/>
                  </a:solidFill>
                  <a:latin typeface="Comic Sans MS" charset="0"/>
                </a:rPr>
                <a:t>KEK336  </a:t>
              </a:r>
              <a:r>
                <a:rPr lang="en-US" sz="1000">
                  <a:solidFill>
                    <a:schemeClr val="accent2"/>
                  </a:solidFill>
                  <a:latin typeface="Comic Sans MS" charset="0"/>
                </a:rPr>
                <a:t> </a:t>
              </a:r>
              <a:r>
                <a:rPr lang="en-US">
                  <a:solidFill>
                    <a:srgbClr val="DA271A"/>
                  </a:solidFill>
                  <a:latin typeface="Comic Sans MS" charset="0"/>
                </a:rPr>
                <a:t>2</a:t>
              </a:r>
              <a:r>
                <a:rPr lang="en-US">
                  <a:solidFill>
                    <a:schemeClr val="accent2"/>
                  </a:solidFill>
                  <a:latin typeface="Comic Sans MS" charset="0"/>
                </a:rPr>
                <a:t> MeV</a:t>
              </a:r>
              <a:endParaRPr lang="en-US" sz="1200">
                <a:solidFill>
                  <a:schemeClr val="accent2"/>
                </a:solidFill>
                <a:latin typeface="Comic Sans MS" charset="0"/>
              </a:endParaRPr>
            </a:p>
          </p:txBody>
        </p:sp>
      </p:grpSp>
      <p:sp>
        <p:nvSpPr>
          <p:cNvPr id="21519" name="Rectangle 26"/>
          <p:cNvSpPr>
            <a:spLocks noChangeArrowheads="1"/>
          </p:cNvSpPr>
          <p:nvPr/>
        </p:nvSpPr>
        <p:spPr bwMode="auto">
          <a:xfrm>
            <a:off x="1524000" y="6172200"/>
            <a:ext cx="7620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4953000" y="2514600"/>
            <a:ext cx="4191000" cy="2093913"/>
            <a:chOff x="3120" y="1584"/>
            <a:chExt cx="2640" cy="1319"/>
          </a:xfrm>
        </p:grpSpPr>
        <p:pic>
          <p:nvPicPr>
            <p:cNvPr id="21542" name="Picture 2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t="10568" r="7564"/>
            <a:stretch>
              <a:fillRect/>
            </a:stretch>
          </p:blipFill>
          <p:spPr bwMode="auto">
            <a:xfrm>
              <a:off x="3120" y="1920"/>
              <a:ext cx="1247" cy="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43" name="AutoShape 29"/>
            <p:cNvSpPr>
              <a:spLocks noChangeArrowheads="1"/>
            </p:cNvSpPr>
            <p:nvPr/>
          </p:nvSpPr>
          <p:spPr bwMode="auto">
            <a:xfrm flipH="1">
              <a:off x="4368" y="1584"/>
              <a:ext cx="144" cy="939"/>
            </a:xfrm>
            <a:prstGeom prst="curvedRightArrow">
              <a:avLst>
                <a:gd name="adj1" fmla="val 130417"/>
                <a:gd name="adj2" fmla="val 260833"/>
                <a:gd name="adj3" fmla="val 33333"/>
              </a:avLst>
            </a:prstGeom>
            <a:solidFill>
              <a:srgbClr val="0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1544" name="Text Box 30"/>
            <p:cNvSpPr txBox="1">
              <a:spLocks noChangeArrowheads="1"/>
            </p:cNvSpPr>
            <p:nvPr/>
          </p:nvSpPr>
          <p:spPr bwMode="auto">
            <a:xfrm>
              <a:off x="4656" y="1920"/>
              <a:ext cx="1104" cy="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/>
              <a:r>
                <a:rPr lang="en-US" sz="1200">
                  <a:solidFill>
                    <a:schemeClr val="accent2"/>
                  </a:solidFill>
                  <a:latin typeface="Comic Sans MS" charset="0"/>
                </a:rPr>
                <a:t>         </a:t>
              </a:r>
              <a:r>
                <a:rPr lang="en-US">
                  <a:solidFill>
                    <a:srgbClr val="DA271A"/>
                  </a:solidFill>
                  <a:latin typeface="Comic Sans MS" charset="0"/>
                </a:rPr>
                <a:t>~ 1.5</a:t>
              </a:r>
              <a:r>
                <a:rPr lang="en-US" sz="1200">
                  <a:solidFill>
                    <a:schemeClr val="accent2"/>
                  </a:solidFill>
                  <a:latin typeface="Comic Sans MS" charset="0"/>
                </a:rPr>
                <a:t> MeV</a:t>
              </a:r>
              <a:endParaRPr lang="en-US">
                <a:solidFill>
                  <a:schemeClr val="accent2"/>
                </a:solidFill>
                <a:latin typeface="Comic Sans MS" charset="0"/>
              </a:endParaRPr>
            </a:p>
          </p:txBody>
        </p:sp>
      </p:grpSp>
      <p:sp>
        <p:nvSpPr>
          <p:cNvPr id="21521" name="Oval 31"/>
          <p:cNvSpPr>
            <a:spLocks noChangeArrowheads="1"/>
          </p:cNvSpPr>
          <p:nvPr/>
        </p:nvSpPr>
        <p:spPr bwMode="auto">
          <a:xfrm>
            <a:off x="228600" y="2514600"/>
            <a:ext cx="228600" cy="457200"/>
          </a:xfrm>
          <a:prstGeom prst="ellipse">
            <a:avLst/>
          </a:prstGeom>
          <a:solidFill>
            <a:schemeClr val="bg1">
              <a:alpha val="0"/>
            </a:schemeClr>
          </a:solidFill>
          <a:ln w="25400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1522" name="Oval 32"/>
          <p:cNvSpPr>
            <a:spLocks noChangeArrowheads="1"/>
          </p:cNvSpPr>
          <p:nvPr/>
        </p:nvSpPr>
        <p:spPr bwMode="auto">
          <a:xfrm>
            <a:off x="228600" y="838200"/>
            <a:ext cx="228600" cy="457200"/>
          </a:xfrm>
          <a:prstGeom prst="ellipse">
            <a:avLst/>
          </a:prstGeom>
          <a:solidFill>
            <a:schemeClr val="bg1">
              <a:alpha val="0"/>
            </a:schemeClr>
          </a:solidFill>
          <a:ln w="25400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1523" name="Oval 33"/>
          <p:cNvSpPr>
            <a:spLocks noChangeArrowheads="1"/>
          </p:cNvSpPr>
          <p:nvPr/>
        </p:nvSpPr>
        <p:spPr bwMode="auto">
          <a:xfrm>
            <a:off x="241300" y="4267200"/>
            <a:ext cx="228600" cy="457200"/>
          </a:xfrm>
          <a:prstGeom prst="ellipse">
            <a:avLst/>
          </a:prstGeom>
          <a:solidFill>
            <a:schemeClr val="bg1">
              <a:alpha val="0"/>
            </a:schemeClr>
          </a:solidFill>
          <a:ln w="254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grpSp>
        <p:nvGrpSpPr>
          <p:cNvPr id="5" name="Group 34"/>
          <p:cNvGrpSpPr>
            <a:grpSpLocks/>
          </p:cNvGrpSpPr>
          <p:nvPr/>
        </p:nvGrpSpPr>
        <p:grpSpPr bwMode="auto">
          <a:xfrm>
            <a:off x="0" y="5410200"/>
            <a:ext cx="4419600" cy="1335088"/>
            <a:chOff x="0" y="3408"/>
            <a:chExt cx="2784" cy="841"/>
          </a:xfrm>
        </p:grpSpPr>
        <p:sp>
          <p:nvSpPr>
            <p:cNvPr id="21539" name="Text Box 35"/>
            <p:cNvSpPr txBox="1">
              <a:spLocks noChangeArrowheads="1"/>
            </p:cNvSpPr>
            <p:nvPr/>
          </p:nvSpPr>
          <p:spPr bwMode="auto">
            <a:xfrm>
              <a:off x="0" y="3408"/>
              <a:ext cx="2784" cy="259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it-IT" sz="1800">
                  <a:solidFill>
                    <a:srgbClr val="FDEF43"/>
                  </a:solidFill>
                  <a:latin typeface="Comic Sans MS" charset="0"/>
                </a:rPr>
                <a:t>new aspects of hyernuclear structure</a:t>
              </a:r>
              <a:endParaRPr lang="it-IT" sz="2400" b="0">
                <a:latin typeface="Arial" charset="0"/>
              </a:endParaRPr>
            </a:p>
          </p:txBody>
        </p:sp>
        <p:sp>
          <p:nvSpPr>
            <p:cNvPr id="21540" name="Text Box 36"/>
            <p:cNvSpPr txBox="1">
              <a:spLocks noChangeArrowheads="1"/>
            </p:cNvSpPr>
            <p:nvPr/>
          </p:nvSpPr>
          <p:spPr bwMode="auto">
            <a:xfrm>
              <a:off x="0" y="3736"/>
              <a:ext cx="2784" cy="213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it-IT" sz="1600">
                  <a:solidFill>
                    <a:srgbClr val="60F4FD"/>
                  </a:solidFill>
                  <a:latin typeface="Comic Sans MS" charset="0"/>
                </a:rPr>
                <a:t>production of </a:t>
              </a:r>
              <a:r>
                <a:rPr lang="it-IT" sz="1600">
                  <a:solidFill>
                    <a:srgbClr val="FF0000"/>
                  </a:solidFill>
                  <a:latin typeface="Comic Sans MS" charset="0"/>
                </a:rPr>
                <a:t>mirror</a:t>
              </a:r>
              <a:r>
                <a:rPr lang="it-IT" sz="1600">
                  <a:solidFill>
                    <a:srgbClr val="60F4FD"/>
                  </a:solidFill>
                  <a:latin typeface="Comic Sans MS" charset="0"/>
                </a:rPr>
                <a:t> hypernuclei</a:t>
              </a:r>
              <a:endParaRPr lang="it-IT" sz="2400" b="0">
                <a:latin typeface="Arial" charset="0"/>
              </a:endParaRPr>
            </a:p>
          </p:txBody>
        </p:sp>
        <p:sp>
          <p:nvSpPr>
            <p:cNvPr id="21541" name="Text Box 37"/>
            <p:cNvSpPr txBox="1">
              <a:spLocks noChangeArrowheads="1"/>
            </p:cNvSpPr>
            <p:nvPr/>
          </p:nvSpPr>
          <p:spPr bwMode="auto">
            <a:xfrm>
              <a:off x="0" y="4036"/>
              <a:ext cx="2784" cy="213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it-IT" sz="1600">
                  <a:solidFill>
                    <a:schemeClr val="bg1"/>
                  </a:solidFill>
                  <a:latin typeface="Comic Sans MS" charset="0"/>
                </a:rPr>
                <a:t>energy resolution </a:t>
              </a:r>
              <a:r>
                <a:rPr lang="it-IT" sz="1600">
                  <a:solidFill>
                    <a:schemeClr val="bg1"/>
                  </a:solidFill>
                  <a:latin typeface="Geneva CY" charset="0"/>
                </a:rPr>
                <a:t>~ </a:t>
              </a:r>
              <a:r>
                <a:rPr lang="it-IT" sz="1600">
                  <a:solidFill>
                    <a:schemeClr val="bg1"/>
                  </a:solidFill>
                  <a:latin typeface="Comic Sans MS" charset="0"/>
                </a:rPr>
                <a:t>500 KeV</a:t>
              </a:r>
              <a:endParaRPr lang="it-IT" sz="2400" b="0">
                <a:latin typeface="Arial" charset="0"/>
              </a:endParaRPr>
            </a:p>
          </p:txBody>
        </p:sp>
      </p:grpSp>
      <p:sp>
        <p:nvSpPr>
          <p:cNvPr id="21525" name="Oval 38"/>
          <p:cNvSpPr>
            <a:spLocks noChangeArrowheads="1"/>
          </p:cNvSpPr>
          <p:nvPr/>
        </p:nvSpPr>
        <p:spPr bwMode="auto">
          <a:xfrm>
            <a:off x="990600" y="304800"/>
            <a:ext cx="152400" cy="152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1526" name="Oval 39"/>
          <p:cNvSpPr>
            <a:spLocks noChangeArrowheads="1"/>
          </p:cNvSpPr>
          <p:nvPr/>
        </p:nvSpPr>
        <p:spPr bwMode="auto">
          <a:xfrm>
            <a:off x="1460500" y="1943100"/>
            <a:ext cx="152400" cy="152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1527" name="Oval 40"/>
          <p:cNvSpPr>
            <a:spLocks noChangeArrowheads="1"/>
          </p:cNvSpPr>
          <p:nvPr/>
        </p:nvSpPr>
        <p:spPr bwMode="auto">
          <a:xfrm>
            <a:off x="1485900" y="3581400"/>
            <a:ext cx="152400" cy="152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158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grpSp>
        <p:nvGrpSpPr>
          <p:cNvPr id="6" name="Group 44"/>
          <p:cNvGrpSpPr>
            <a:grpSpLocks/>
          </p:cNvGrpSpPr>
          <p:nvPr/>
        </p:nvGrpSpPr>
        <p:grpSpPr bwMode="auto">
          <a:xfrm>
            <a:off x="4343400" y="4648200"/>
            <a:ext cx="2592388" cy="2141538"/>
            <a:chOff x="2736" y="2928"/>
            <a:chExt cx="1633" cy="1349"/>
          </a:xfrm>
        </p:grpSpPr>
        <p:sp>
          <p:nvSpPr>
            <p:cNvPr id="21535" name="Rectangle 9"/>
            <p:cNvSpPr>
              <a:spLocks noChangeArrowheads="1"/>
            </p:cNvSpPr>
            <p:nvPr/>
          </p:nvSpPr>
          <p:spPr bwMode="auto">
            <a:xfrm>
              <a:off x="3648" y="2976"/>
              <a:ext cx="480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1536" name="Text Box 17"/>
            <p:cNvSpPr txBox="1">
              <a:spLocks noChangeArrowheads="1"/>
            </p:cNvSpPr>
            <p:nvPr/>
          </p:nvSpPr>
          <p:spPr bwMode="auto">
            <a:xfrm>
              <a:off x="3552" y="3014"/>
              <a:ext cx="635" cy="214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>
                  <a:solidFill>
                    <a:srgbClr val="DA271A"/>
                  </a:solidFill>
                  <a:latin typeface="Comic Sans MS" charset="0"/>
                </a:rPr>
                <a:t>635 KeV</a:t>
              </a:r>
            </a:p>
          </p:txBody>
        </p:sp>
        <p:pic>
          <p:nvPicPr>
            <p:cNvPr id="21537" name="Picture 42" descr="Presentation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4546" t="11766" r="30276" b="18591"/>
            <a:stretch>
              <a:fillRect/>
            </a:stretch>
          </p:blipFill>
          <p:spPr bwMode="auto">
            <a:xfrm>
              <a:off x="2736" y="2928"/>
              <a:ext cx="1633" cy="1349"/>
            </a:xfrm>
            <a:prstGeom prst="rect">
              <a:avLst/>
            </a:prstGeom>
            <a:noFill/>
            <a:ln w="9525">
              <a:solidFill>
                <a:schemeClr val="bg1">
                  <a:alpha val="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38" name="Text Box 43"/>
            <p:cNvSpPr txBox="1">
              <a:spLocks noChangeArrowheads="1"/>
            </p:cNvSpPr>
            <p:nvPr/>
          </p:nvSpPr>
          <p:spPr bwMode="auto">
            <a:xfrm>
              <a:off x="3589" y="2976"/>
              <a:ext cx="487" cy="158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900">
                  <a:solidFill>
                    <a:srgbClr val="DA271A"/>
                  </a:solidFill>
                  <a:latin typeface="Comic Sans MS" charset="0"/>
                </a:rPr>
                <a:t>635 KeV</a:t>
              </a:r>
              <a:endParaRPr lang="en-US" sz="1200">
                <a:solidFill>
                  <a:srgbClr val="DA271A"/>
                </a:solidFill>
                <a:latin typeface="Comic Sans MS" charset="0"/>
              </a:endParaRPr>
            </a:p>
          </p:txBody>
        </p:sp>
      </p:grpSp>
      <p:sp>
        <p:nvSpPr>
          <p:cNvPr id="21529" name="Oval 40"/>
          <p:cNvSpPr>
            <a:spLocks noChangeArrowheads="1"/>
          </p:cNvSpPr>
          <p:nvPr/>
        </p:nvSpPr>
        <p:spPr bwMode="auto">
          <a:xfrm>
            <a:off x="1803400" y="3670300"/>
            <a:ext cx="292100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1530" name="Oval 40"/>
          <p:cNvSpPr>
            <a:spLocks noChangeArrowheads="1"/>
          </p:cNvSpPr>
          <p:nvPr/>
        </p:nvSpPr>
        <p:spPr bwMode="auto">
          <a:xfrm>
            <a:off x="1828800" y="2019300"/>
            <a:ext cx="304800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cxnSp>
        <p:nvCxnSpPr>
          <p:cNvPr id="21531" name="Connettore 7 43"/>
          <p:cNvCxnSpPr>
            <a:cxnSpLocks noChangeShapeType="1"/>
          </p:cNvCxnSpPr>
          <p:nvPr/>
        </p:nvCxnSpPr>
        <p:spPr bwMode="auto">
          <a:xfrm rot="16200000" flipH="1">
            <a:off x="1314450" y="3022600"/>
            <a:ext cx="1530350" cy="44450"/>
          </a:xfrm>
          <a:prstGeom prst="curvedConnector3">
            <a:avLst>
              <a:gd name="adj1" fmla="val 50829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cxnSp>
        <p:nvCxnSpPr>
          <p:cNvPr id="21532" name="Connettore 1 45"/>
          <p:cNvCxnSpPr>
            <a:cxnSpLocks noChangeShapeType="1"/>
          </p:cNvCxnSpPr>
          <p:nvPr/>
        </p:nvCxnSpPr>
        <p:spPr bwMode="auto">
          <a:xfrm>
            <a:off x="3733800" y="677863"/>
            <a:ext cx="533400" cy="158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cxnSp>
        <p:nvCxnSpPr>
          <p:cNvPr id="21533" name="Connettore 1 46"/>
          <p:cNvCxnSpPr>
            <a:cxnSpLocks noChangeShapeType="1"/>
          </p:cNvCxnSpPr>
          <p:nvPr/>
        </p:nvCxnSpPr>
        <p:spPr bwMode="auto">
          <a:xfrm>
            <a:off x="3868738" y="4095750"/>
            <a:ext cx="533400" cy="1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cxnSp>
        <p:nvCxnSpPr>
          <p:cNvPr id="21534" name="Connettore 1 47"/>
          <p:cNvCxnSpPr>
            <a:cxnSpLocks noChangeShapeType="1"/>
          </p:cNvCxnSpPr>
          <p:nvPr/>
        </p:nvCxnSpPr>
        <p:spPr bwMode="auto">
          <a:xfrm flipV="1">
            <a:off x="3040063" y="2252663"/>
            <a:ext cx="838200" cy="1428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cross_section_vs_ang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7785" r="24300"/>
          <a:stretch>
            <a:fillRect/>
          </a:stretch>
        </p:blipFill>
        <p:spPr bwMode="auto">
          <a:xfrm>
            <a:off x="190500" y="1676400"/>
            <a:ext cx="277018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3529" t="39316" r="25565" b="46223"/>
          <a:stretch>
            <a:fillRect/>
          </a:stretch>
        </p:blipFill>
        <p:spPr bwMode="auto">
          <a:xfrm>
            <a:off x="0" y="5503863"/>
            <a:ext cx="3200400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7"/>
          <p:cNvSpPr txBox="1">
            <a:spLocks noChangeArrowheads="1"/>
          </p:cNvSpPr>
          <p:nvPr/>
        </p:nvSpPr>
        <p:spPr bwMode="auto">
          <a:xfrm>
            <a:off x="5562600" y="2362200"/>
            <a:ext cx="3581400" cy="46196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>
                <a:solidFill>
                  <a:srgbClr val="FEF849"/>
                </a:solidFill>
                <a:latin typeface="Comic Sans MS" charset="0"/>
              </a:rPr>
              <a:t>good energy resolution</a:t>
            </a:r>
          </a:p>
        </p:txBody>
      </p:sp>
      <p:sp>
        <p:nvSpPr>
          <p:cNvPr id="27653" name="Text Box 8"/>
          <p:cNvSpPr txBox="1">
            <a:spLocks noChangeArrowheads="1"/>
          </p:cNvSpPr>
          <p:nvPr/>
        </p:nvSpPr>
        <p:spPr bwMode="auto">
          <a:xfrm>
            <a:off x="4114800" y="152400"/>
            <a:ext cx="5029200" cy="46196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solidFill>
                  <a:srgbClr val="F2F2F2"/>
                </a:solidFill>
                <a:latin typeface="Comic Sans MS" charset="0"/>
              </a:rPr>
              <a:t>reasonable counting rates</a:t>
            </a:r>
          </a:p>
        </p:txBody>
      </p:sp>
      <p:sp>
        <p:nvSpPr>
          <p:cNvPr id="27654" name="Text Box 9"/>
          <p:cNvSpPr txBox="1">
            <a:spLocks noChangeArrowheads="1"/>
          </p:cNvSpPr>
          <p:nvPr/>
        </p:nvSpPr>
        <p:spPr bwMode="auto">
          <a:xfrm>
            <a:off x="5029200" y="777875"/>
            <a:ext cx="4038600" cy="51752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  <a:latin typeface="Comic Sans MS" charset="0"/>
              </a:rPr>
              <a:t>forward angle</a:t>
            </a:r>
          </a:p>
        </p:txBody>
      </p:sp>
      <p:sp>
        <p:nvSpPr>
          <p:cNvPr id="498698" name="Text Box 10"/>
          <p:cNvSpPr txBox="1">
            <a:spLocks noChangeArrowheads="1"/>
          </p:cNvSpPr>
          <p:nvPr/>
        </p:nvSpPr>
        <p:spPr bwMode="auto">
          <a:xfrm>
            <a:off x="4800600" y="1600200"/>
            <a:ext cx="3276600" cy="523875"/>
          </a:xfrm>
          <a:prstGeom prst="rect">
            <a:avLst/>
          </a:prstGeom>
          <a:solidFill>
            <a:srgbClr val="FFC5FF"/>
          </a:solidFill>
          <a:ln w="57150" cmpd="sng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septum magnets</a:t>
            </a:r>
            <a:endParaRPr lang="en-US" sz="2800">
              <a:solidFill>
                <a:srgbClr val="0000FF"/>
              </a:solidFill>
              <a:latin typeface="Comic Sans MS" charset="0"/>
            </a:endParaRPr>
          </a:p>
        </p:txBody>
      </p:sp>
      <p:sp>
        <p:nvSpPr>
          <p:cNvPr id="27656" name="Text Box 11"/>
          <p:cNvSpPr txBox="1">
            <a:spLocks noChangeArrowheads="1"/>
          </p:cNvSpPr>
          <p:nvPr/>
        </p:nvSpPr>
        <p:spPr bwMode="auto">
          <a:xfrm>
            <a:off x="4724400" y="3048000"/>
            <a:ext cx="4343400" cy="46196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  <a:latin typeface="Comic Sans MS" charset="0"/>
              </a:rPr>
              <a:t>     </a:t>
            </a:r>
            <a:r>
              <a:rPr lang="en-US" sz="2400">
                <a:solidFill>
                  <a:srgbClr val="FFFF00"/>
                </a:solidFill>
                <a:latin typeface="Comic Sans MS" charset="0"/>
              </a:rPr>
              <a:t>do not degrade HRS   </a:t>
            </a:r>
          </a:p>
        </p:txBody>
      </p:sp>
      <p:sp>
        <p:nvSpPr>
          <p:cNvPr id="27657" name="Text Box 12"/>
          <p:cNvSpPr txBox="1">
            <a:spLocks noChangeArrowheads="1"/>
          </p:cNvSpPr>
          <p:nvPr/>
        </p:nvSpPr>
        <p:spPr bwMode="auto">
          <a:xfrm>
            <a:off x="4038600" y="3733800"/>
            <a:ext cx="5105400" cy="46196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latin typeface="Comic Sans MS" charset="0"/>
              </a:rPr>
              <a:t>minimize beam energy instability</a:t>
            </a:r>
          </a:p>
        </p:txBody>
      </p:sp>
      <p:sp>
        <p:nvSpPr>
          <p:cNvPr id="27658" name="Text Box 13"/>
          <p:cNvSpPr txBox="1">
            <a:spLocks noChangeArrowheads="1"/>
          </p:cNvSpPr>
          <p:nvPr/>
        </p:nvSpPr>
        <p:spPr bwMode="auto">
          <a:xfrm>
            <a:off x="4038600" y="4419600"/>
            <a:ext cx="5105400" cy="461963"/>
          </a:xfrm>
          <a:prstGeom prst="rect">
            <a:avLst/>
          </a:prstGeom>
          <a:solidFill>
            <a:srgbClr val="B7FFC5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  </a:t>
            </a:r>
            <a:r>
              <a:rPr lang="ja-JP" altLang="en-US" sz="2400">
                <a:solidFill>
                  <a:srgbClr val="FF0000"/>
                </a:solidFill>
                <a:latin typeface="Comic Sans MS" charset="0"/>
              </a:rPr>
              <a:t>“</a:t>
            </a:r>
            <a:r>
              <a:rPr lang="en-US" sz="2400">
                <a:solidFill>
                  <a:srgbClr val="FF0000"/>
                </a:solidFill>
                <a:latin typeface="Comic Sans MS" charset="0"/>
              </a:rPr>
              <a:t>background free</a:t>
            </a:r>
            <a:r>
              <a:rPr lang="ja-JP" altLang="en-US" sz="2400">
                <a:solidFill>
                  <a:srgbClr val="FF0000"/>
                </a:solidFill>
                <a:latin typeface="Comic Sans MS" charset="0"/>
              </a:rPr>
              <a:t>”</a:t>
            </a:r>
            <a:r>
              <a:rPr lang="en-US" sz="2400">
                <a:solidFill>
                  <a:srgbClr val="FF0000"/>
                </a:solidFill>
                <a:latin typeface="Comic Sans MS" charset="0"/>
              </a:rPr>
              <a:t> spectrum</a:t>
            </a:r>
          </a:p>
        </p:txBody>
      </p:sp>
      <p:sp>
        <p:nvSpPr>
          <p:cNvPr id="27659" name="Text Box 14"/>
          <p:cNvSpPr txBox="1">
            <a:spLocks noChangeArrowheads="1"/>
          </p:cNvSpPr>
          <p:nvPr/>
        </p:nvSpPr>
        <p:spPr bwMode="auto">
          <a:xfrm>
            <a:off x="4051300" y="5105400"/>
            <a:ext cx="4800600" cy="461963"/>
          </a:xfrm>
          <a:prstGeom prst="rect">
            <a:avLst/>
          </a:prstGeom>
          <a:solidFill>
            <a:srgbClr val="B7FFC5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  <a:latin typeface="Comic Sans MS" charset="0"/>
              </a:rPr>
              <a:t>  </a:t>
            </a:r>
            <a:r>
              <a:rPr lang="en-US" sz="2400">
                <a:solidFill>
                  <a:srgbClr val="FF0000"/>
                </a:solidFill>
                <a:latin typeface="Comic Sans MS" charset="0"/>
              </a:rPr>
              <a:t>unambiguous K identification</a:t>
            </a:r>
          </a:p>
        </p:txBody>
      </p:sp>
      <p:sp>
        <p:nvSpPr>
          <p:cNvPr id="498704" name="Text Box 16"/>
          <p:cNvSpPr txBox="1">
            <a:spLocks noChangeArrowheads="1"/>
          </p:cNvSpPr>
          <p:nvPr/>
        </p:nvSpPr>
        <p:spPr bwMode="auto">
          <a:xfrm>
            <a:off x="4724400" y="6270625"/>
            <a:ext cx="3276600" cy="587375"/>
          </a:xfrm>
          <a:prstGeom prst="rect">
            <a:avLst/>
          </a:prstGeom>
          <a:solidFill>
            <a:srgbClr val="FFD7BE"/>
          </a:solidFill>
          <a:ln w="57150" cmpd="sng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rgbClr val="B21D1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RICH detector</a:t>
            </a:r>
            <a:endParaRPr lang="en-US" sz="2400">
              <a:latin typeface="Comic Sans MS" charset="0"/>
            </a:endParaRPr>
          </a:p>
        </p:txBody>
      </p:sp>
      <p:sp>
        <p:nvSpPr>
          <p:cNvPr id="27661" name="Text Box 20"/>
          <p:cNvSpPr txBox="1">
            <a:spLocks noChangeArrowheads="1"/>
          </p:cNvSpPr>
          <p:nvPr/>
        </p:nvSpPr>
        <p:spPr bwMode="auto">
          <a:xfrm>
            <a:off x="4038600" y="5715000"/>
            <a:ext cx="4800600" cy="461963"/>
          </a:xfrm>
          <a:prstGeom prst="rect">
            <a:avLst/>
          </a:prstGeom>
          <a:solidFill>
            <a:srgbClr val="B7FFC5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High P</a:t>
            </a:r>
            <a:r>
              <a:rPr lang="en-US" sz="2400" baseline="-25000">
                <a:solidFill>
                  <a:srgbClr val="FF0000"/>
                </a:solidFill>
                <a:latin typeface="Comic Sans MS" charset="0"/>
              </a:rPr>
              <a:t>k</a:t>
            </a:r>
            <a:r>
              <a:rPr lang="en-US" sz="2400">
                <a:solidFill>
                  <a:srgbClr val="FF0000"/>
                </a:solidFill>
                <a:latin typeface="Comic Sans MS" charset="0"/>
              </a:rPr>
              <a:t>/high E</a:t>
            </a:r>
            <a:r>
              <a:rPr lang="en-US" sz="2400" baseline="-25000">
                <a:solidFill>
                  <a:srgbClr val="FF0000"/>
                </a:solidFill>
                <a:latin typeface="Comic Sans MS" charset="0"/>
              </a:rPr>
              <a:t>in</a:t>
            </a:r>
            <a:r>
              <a:rPr lang="en-US" sz="2400">
                <a:solidFill>
                  <a:srgbClr val="FF0000"/>
                </a:solidFill>
                <a:latin typeface="Comic Sans MS" charset="0"/>
              </a:rPr>
              <a:t> (Kaon survival)</a:t>
            </a:r>
          </a:p>
        </p:txBody>
      </p:sp>
      <p:pic>
        <p:nvPicPr>
          <p:cNvPr id="27662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2819400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3" name="Text Box 5"/>
          <p:cNvSpPr txBox="1">
            <a:spLocks noChangeArrowheads="1"/>
          </p:cNvSpPr>
          <p:nvPr/>
        </p:nvSpPr>
        <p:spPr bwMode="auto">
          <a:xfrm>
            <a:off x="2438400" y="1447800"/>
            <a:ext cx="2209800" cy="830263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>
              <a:spcBef>
                <a:spcPct val="50000"/>
              </a:spcBef>
              <a:buFontTx/>
              <a:buAutoNum type="arabicPeriod"/>
            </a:pPr>
            <a:r>
              <a:rPr lang="en-US" sz="1200">
                <a:solidFill>
                  <a:srgbClr val="0000FF"/>
                </a:solidFill>
              </a:rPr>
              <a:t>D</a:t>
            </a:r>
            <a:r>
              <a:rPr lang="en-US" sz="1200">
                <a:solidFill>
                  <a:srgbClr val="0000FF"/>
                </a:solidFill>
                <a:latin typeface="Comic Sans MS" charset="0"/>
              </a:rPr>
              <a:t>E</a:t>
            </a:r>
            <a:r>
              <a:rPr lang="en-US" sz="1200" baseline="-25000">
                <a:solidFill>
                  <a:srgbClr val="0000FF"/>
                </a:solidFill>
                <a:latin typeface="Comic Sans MS" charset="0"/>
              </a:rPr>
              <a:t>beam</a:t>
            </a:r>
            <a:r>
              <a:rPr lang="en-US" sz="1200">
                <a:solidFill>
                  <a:srgbClr val="0000FF"/>
                </a:solidFill>
                <a:latin typeface="Comic Sans MS" charset="0"/>
              </a:rPr>
              <a:t>/E</a:t>
            </a:r>
            <a:r>
              <a:rPr lang="en-US" sz="1200">
                <a:solidFill>
                  <a:srgbClr val="FF0000"/>
                </a:solidFill>
                <a:latin typeface="Comic Sans MS" charset="0"/>
              </a:rPr>
              <a:t> : 2.5 x </a:t>
            </a:r>
            <a:r>
              <a:rPr lang="en-US" sz="1200">
                <a:solidFill>
                  <a:srgbClr val="0000FF"/>
                </a:solidFill>
                <a:latin typeface="Comic Sans MS" charset="0"/>
              </a:rPr>
              <a:t>10</a:t>
            </a:r>
            <a:r>
              <a:rPr lang="en-US" sz="1200" baseline="30000">
                <a:solidFill>
                  <a:srgbClr val="0000FF"/>
                </a:solidFill>
                <a:latin typeface="Comic Sans MS" charset="0"/>
              </a:rPr>
              <a:t>-5</a:t>
            </a:r>
            <a:r>
              <a:rPr lang="en-US" sz="1200">
                <a:solidFill>
                  <a:srgbClr val="FF0000"/>
                </a:solidFill>
                <a:latin typeface="Comic Sans MS" charset="0"/>
              </a:rPr>
              <a:t> </a:t>
            </a:r>
          </a:p>
          <a:p>
            <a:pPr algn="l">
              <a:spcBef>
                <a:spcPct val="50000"/>
              </a:spcBef>
            </a:pPr>
            <a:r>
              <a:rPr lang="en-US" sz="1200">
                <a:solidFill>
                  <a:srgbClr val="FF0000"/>
                </a:solidFill>
                <a:latin typeface="Comic Sans MS" charset="0"/>
              </a:rPr>
              <a:t>2. </a:t>
            </a:r>
            <a:r>
              <a:rPr lang="en-US" sz="1200">
                <a:solidFill>
                  <a:srgbClr val="0000FF"/>
                </a:solidFill>
              </a:rPr>
              <a:t>D</a:t>
            </a:r>
            <a:r>
              <a:rPr lang="en-US" sz="1200">
                <a:solidFill>
                  <a:srgbClr val="0000FF"/>
                </a:solidFill>
                <a:latin typeface="Comic Sans MS" charset="0"/>
              </a:rPr>
              <a:t>P/P</a:t>
            </a:r>
            <a:r>
              <a:rPr lang="en-US" sz="1200">
                <a:solidFill>
                  <a:srgbClr val="FF0000"/>
                </a:solidFill>
                <a:latin typeface="Comic Sans MS" charset="0"/>
              </a:rPr>
              <a:t>     :  ~ </a:t>
            </a:r>
            <a:r>
              <a:rPr lang="en-US" sz="1200">
                <a:solidFill>
                  <a:srgbClr val="0000FF"/>
                </a:solidFill>
                <a:latin typeface="Comic Sans MS" charset="0"/>
              </a:rPr>
              <a:t>10</a:t>
            </a:r>
            <a:r>
              <a:rPr lang="en-US" sz="1200" baseline="30000">
                <a:solidFill>
                  <a:srgbClr val="0000FF"/>
                </a:solidFill>
                <a:latin typeface="Comic Sans MS" charset="0"/>
              </a:rPr>
              <a:t>-4</a:t>
            </a:r>
          </a:p>
          <a:p>
            <a:pPr algn="l">
              <a:spcBef>
                <a:spcPct val="50000"/>
              </a:spcBef>
              <a:buFont typeface="Times" charset="0"/>
              <a:buNone/>
            </a:pPr>
            <a:r>
              <a:rPr lang="en-US" sz="1200">
                <a:solidFill>
                  <a:srgbClr val="FF0000"/>
                </a:solidFill>
                <a:latin typeface="Comic Sans MS" charset="0"/>
              </a:rPr>
              <a:t>3. Straggling, energy loss…</a:t>
            </a:r>
          </a:p>
        </p:txBody>
      </p:sp>
      <p:sp>
        <p:nvSpPr>
          <p:cNvPr id="27664" name="Rectangle 9"/>
          <p:cNvSpPr>
            <a:spLocks noChangeArrowheads="1"/>
          </p:cNvSpPr>
          <p:nvPr/>
        </p:nvSpPr>
        <p:spPr bwMode="auto">
          <a:xfrm>
            <a:off x="2971800" y="2286000"/>
            <a:ext cx="1357313" cy="36988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Comic Sans MS" charset="0"/>
                <a:cs typeface="Comic Sans MS" charset="0"/>
              </a:rPr>
              <a:t>~ 600 keV</a:t>
            </a:r>
            <a:endParaRPr lang="it-IT" sz="1800">
              <a:solidFill>
                <a:schemeClr val="bg1"/>
              </a:solidFill>
              <a:latin typeface="Comic Sans MS" charset="0"/>
              <a:cs typeface="Comic Sans MS" charset="0"/>
            </a:endParaRPr>
          </a:p>
        </p:txBody>
      </p:sp>
      <p:cxnSp>
        <p:nvCxnSpPr>
          <p:cNvPr id="27665" name="Connettore 2 21"/>
          <p:cNvCxnSpPr>
            <a:cxnSpLocks noChangeShapeType="1"/>
          </p:cNvCxnSpPr>
          <p:nvPr/>
        </p:nvCxnSpPr>
        <p:spPr bwMode="auto">
          <a:xfrm rot="10800000">
            <a:off x="8191500" y="1862138"/>
            <a:ext cx="952500" cy="4762"/>
          </a:xfrm>
          <a:prstGeom prst="straightConnector1">
            <a:avLst/>
          </a:prstGeom>
          <a:noFill/>
          <a:ln w="1143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cxnSp>
        <p:nvCxnSpPr>
          <p:cNvPr id="27666" name="Connettore 2 27"/>
          <p:cNvCxnSpPr>
            <a:cxnSpLocks noChangeShapeType="1"/>
          </p:cNvCxnSpPr>
          <p:nvPr/>
        </p:nvCxnSpPr>
        <p:spPr bwMode="auto">
          <a:xfrm rot="10800000">
            <a:off x="8153400" y="6472238"/>
            <a:ext cx="952500" cy="4762"/>
          </a:xfrm>
          <a:prstGeom prst="straightConnector1">
            <a:avLst/>
          </a:prstGeom>
          <a:noFill/>
          <a:ln w="1143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9"/>
          <p:cNvGrpSpPr/>
          <p:nvPr/>
        </p:nvGrpSpPr>
        <p:grpSpPr>
          <a:xfrm>
            <a:off x="4520264" y="4590544"/>
            <a:ext cx="458233" cy="425972"/>
            <a:chOff x="2483768" y="6354121"/>
            <a:chExt cx="504056" cy="387247"/>
          </a:xfrm>
        </p:grpSpPr>
        <p:sp>
          <p:nvSpPr>
            <p:cNvPr id="11" name="テキスト ボックス 10"/>
            <p:cNvSpPr txBox="1"/>
            <p:nvPr/>
          </p:nvSpPr>
          <p:spPr>
            <a:xfrm>
              <a:off x="2555776" y="6415676"/>
              <a:ext cx="432048" cy="307777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1400" dirty="0" smtClean="0">
                  <a:solidFill>
                    <a:schemeClr val="bg1"/>
                  </a:solidFill>
                  <a:latin typeface="+mj-lt"/>
                </a:rPr>
                <a:t>K</a:t>
              </a:r>
              <a:endParaRPr kumimoji="1" lang="ja-JP" altLang="en-US" sz="14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2483768" y="6354121"/>
              <a:ext cx="32252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baseline="30000" dirty="0" smtClean="0">
                  <a:solidFill>
                    <a:schemeClr val="bg1"/>
                  </a:solidFill>
                  <a:latin typeface="Symbol" pitchFamily="18" charset="2"/>
                </a:rPr>
                <a:t>40</a:t>
              </a:r>
              <a:endParaRPr lang="ja-JP" altLang="en-US" sz="1600" dirty="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2483768" y="6372036"/>
              <a:ext cx="2904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baseline="-25000" dirty="0" smtClean="0">
                  <a:solidFill>
                    <a:schemeClr val="bg1"/>
                  </a:solidFill>
                  <a:latin typeface="Symbol" pitchFamily="18" charset="2"/>
                </a:rPr>
                <a:t>L</a:t>
              </a:r>
              <a:endParaRPr lang="ja-JP" altLang="en-US" dirty="0"/>
            </a:p>
          </p:txBody>
        </p:sp>
      </p:grp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57938"/>
            <a:ext cx="8427486" cy="4795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正方形/長方形 25"/>
          <p:cNvSpPr/>
          <p:nvPr/>
        </p:nvSpPr>
        <p:spPr>
          <a:xfrm>
            <a:off x="5382157" y="4610266"/>
            <a:ext cx="2520280" cy="17909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13"/>
          <p:cNvGrpSpPr/>
          <p:nvPr/>
        </p:nvGrpSpPr>
        <p:grpSpPr>
          <a:xfrm>
            <a:off x="6084168" y="4568126"/>
            <a:ext cx="504056" cy="445050"/>
            <a:chOff x="2483768" y="6318855"/>
            <a:chExt cx="504056" cy="404591"/>
          </a:xfrm>
        </p:grpSpPr>
        <p:sp>
          <p:nvSpPr>
            <p:cNvPr id="15" name="テキスト ボックス 14"/>
            <p:cNvSpPr txBox="1"/>
            <p:nvPr/>
          </p:nvSpPr>
          <p:spPr>
            <a:xfrm>
              <a:off x="2555776" y="6415670"/>
              <a:ext cx="432048" cy="307776"/>
            </a:xfrm>
            <a:prstGeom prst="rect">
              <a:avLst/>
            </a:prstGeom>
            <a:solidFill>
              <a:srgbClr val="92D050"/>
            </a:solidFill>
            <a:ln w="539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1400" dirty="0" smtClean="0">
                  <a:solidFill>
                    <a:schemeClr val="bg1"/>
                  </a:solidFill>
                  <a:latin typeface="+mj-lt"/>
                </a:rPr>
                <a:t>K</a:t>
              </a:r>
              <a:endParaRPr kumimoji="1" lang="ja-JP" altLang="en-US" sz="14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2483768" y="6354121"/>
              <a:ext cx="322524" cy="338554"/>
            </a:xfrm>
            <a:prstGeom prst="rect">
              <a:avLst/>
            </a:prstGeom>
            <a:ln w="53975"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ja-JP" sz="1600" baseline="30000" dirty="0" smtClean="0">
                  <a:solidFill>
                    <a:schemeClr val="bg1"/>
                  </a:solidFill>
                  <a:latin typeface="Symbol" pitchFamily="18" charset="2"/>
                </a:rPr>
                <a:t>44</a:t>
              </a:r>
              <a:endParaRPr lang="ja-JP" altLang="en-US" sz="1600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2535460" y="6318855"/>
              <a:ext cx="290464" cy="369332"/>
            </a:xfrm>
            <a:prstGeom prst="rect">
              <a:avLst/>
            </a:prstGeom>
            <a:ln w="53975"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ja-JP" baseline="-25000" dirty="0" smtClean="0">
                  <a:solidFill>
                    <a:schemeClr val="bg1"/>
                  </a:solidFill>
                  <a:latin typeface="Symbol" pitchFamily="18" charset="2"/>
                </a:rPr>
                <a:t>L</a:t>
              </a:r>
              <a:endParaRPr lang="ja-JP" altLang="en-US" dirty="0"/>
            </a:p>
          </p:txBody>
        </p:sp>
      </p:grpSp>
      <p:grpSp>
        <p:nvGrpSpPr>
          <p:cNvPr id="10" name="グループ化 17"/>
          <p:cNvGrpSpPr/>
          <p:nvPr/>
        </p:nvGrpSpPr>
        <p:grpSpPr>
          <a:xfrm>
            <a:off x="7812360" y="4624782"/>
            <a:ext cx="504056" cy="388394"/>
            <a:chOff x="2483768" y="6354121"/>
            <a:chExt cx="504056" cy="388394"/>
          </a:xfrm>
        </p:grpSpPr>
        <p:sp>
          <p:nvSpPr>
            <p:cNvPr id="19" name="テキスト ボックス 18"/>
            <p:cNvSpPr txBox="1"/>
            <p:nvPr/>
          </p:nvSpPr>
          <p:spPr>
            <a:xfrm>
              <a:off x="2555776" y="6415676"/>
              <a:ext cx="432048" cy="307777"/>
            </a:xfrm>
            <a:prstGeom prst="rect">
              <a:avLst/>
            </a:prstGeom>
            <a:solidFill>
              <a:srgbClr val="92D050"/>
            </a:solidFill>
            <a:ln w="539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1400" dirty="0" smtClean="0">
                  <a:solidFill>
                    <a:schemeClr val="bg1"/>
                  </a:solidFill>
                  <a:latin typeface="+mj-lt"/>
                </a:rPr>
                <a:t>K</a:t>
              </a:r>
              <a:endParaRPr kumimoji="1" lang="ja-JP" altLang="en-US" sz="14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2483768" y="6354121"/>
              <a:ext cx="322524" cy="338554"/>
            </a:xfrm>
            <a:prstGeom prst="rect">
              <a:avLst/>
            </a:prstGeom>
            <a:ln w="53975"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ja-JP" sz="1600" baseline="30000" dirty="0" smtClean="0">
                  <a:solidFill>
                    <a:schemeClr val="bg1"/>
                  </a:solidFill>
                  <a:latin typeface="Symbol" pitchFamily="18" charset="2"/>
                </a:rPr>
                <a:t>48</a:t>
              </a:r>
              <a:endParaRPr lang="ja-JP" altLang="en-US" sz="1600" dirty="0"/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2510113" y="6373183"/>
              <a:ext cx="290464" cy="369332"/>
            </a:xfrm>
            <a:prstGeom prst="rect">
              <a:avLst/>
            </a:prstGeom>
            <a:ln w="53975"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ja-JP" baseline="-25000" dirty="0" smtClean="0">
                  <a:solidFill>
                    <a:schemeClr val="bg1"/>
                  </a:solidFill>
                  <a:latin typeface="Symbol" pitchFamily="18" charset="2"/>
                </a:rPr>
                <a:t>L</a:t>
              </a:r>
              <a:endParaRPr lang="ja-JP" altLang="en-US" dirty="0"/>
            </a:p>
          </p:txBody>
        </p:sp>
      </p:grpSp>
      <p:grpSp>
        <p:nvGrpSpPr>
          <p:cNvPr id="14" name="グループ化 27"/>
          <p:cNvGrpSpPr/>
          <p:nvPr/>
        </p:nvGrpSpPr>
        <p:grpSpPr>
          <a:xfrm>
            <a:off x="5148064" y="4155156"/>
            <a:ext cx="504056" cy="425972"/>
            <a:chOff x="2483768" y="6354121"/>
            <a:chExt cx="504056" cy="387247"/>
          </a:xfrm>
        </p:grpSpPr>
        <p:sp>
          <p:nvSpPr>
            <p:cNvPr id="29" name="テキスト ボックス 28"/>
            <p:cNvSpPr txBox="1"/>
            <p:nvPr/>
          </p:nvSpPr>
          <p:spPr>
            <a:xfrm>
              <a:off x="2555776" y="6415676"/>
              <a:ext cx="432048" cy="307777"/>
            </a:xfrm>
            <a:prstGeom prst="rect">
              <a:avLst/>
            </a:prstGeom>
            <a:solidFill>
              <a:srgbClr val="92D050"/>
            </a:solidFill>
            <a:ln w="539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1400" dirty="0" err="1" smtClean="0">
                  <a:solidFill>
                    <a:schemeClr val="bg1"/>
                  </a:solidFill>
                  <a:latin typeface="+mj-lt"/>
                </a:rPr>
                <a:t>Sc</a:t>
              </a:r>
              <a:endParaRPr kumimoji="1" lang="ja-JP" altLang="en-US" sz="14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0" name="正方形/長方形 29"/>
            <p:cNvSpPr/>
            <p:nvPr/>
          </p:nvSpPr>
          <p:spPr>
            <a:xfrm>
              <a:off x="2483768" y="6354121"/>
              <a:ext cx="322524" cy="338554"/>
            </a:xfrm>
            <a:prstGeom prst="rect">
              <a:avLst/>
            </a:prstGeom>
            <a:ln w="53975"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ja-JP" sz="1600" baseline="30000" dirty="0" smtClean="0">
                  <a:solidFill>
                    <a:schemeClr val="bg1"/>
                  </a:solidFill>
                  <a:latin typeface="Symbol" pitchFamily="18" charset="2"/>
                </a:rPr>
                <a:t>48</a:t>
              </a:r>
              <a:endParaRPr lang="ja-JP" altLang="en-US" sz="1600" dirty="0"/>
            </a:p>
          </p:txBody>
        </p:sp>
        <p:sp>
          <p:nvSpPr>
            <p:cNvPr id="31" name="正方形/長方形 30"/>
            <p:cNvSpPr/>
            <p:nvPr/>
          </p:nvSpPr>
          <p:spPr>
            <a:xfrm>
              <a:off x="2483768" y="6372036"/>
              <a:ext cx="290464" cy="369332"/>
            </a:xfrm>
            <a:prstGeom prst="rect">
              <a:avLst/>
            </a:prstGeom>
            <a:ln w="53975"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ja-JP" baseline="-25000" dirty="0" smtClean="0">
                  <a:solidFill>
                    <a:schemeClr val="bg1"/>
                  </a:solidFill>
                  <a:latin typeface="Symbol" pitchFamily="18" charset="2"/>
                </a:rPr>
                <a:t>L</a:t>
              </a:r>
              <a:endParaRPr lang="ja-JP" altLang="en-US" dirty="0"/>
            </a:p>
          </p:txBody>
        </p:sp>
      </p:grpSp>
      <p:grpSp>
        <p:nvGrpSpPr>
          <p:cNvPr id="18" name="グループ化 31"/>
          <p:cNvGrpSpPr/>
          <p:nvPr/>
        </p:nvGrpSpPr>
        <p:grpSpPr>
          <a:xfrm>
            <a:off x="4572000" y="4569758"/>
            <a:ext cx="504056" cy="515426"/>
            <a:chOff x="2483768" y="6354121"/>
            <a:chExt cx="504056" cy="387247"/>
          </a:xfrm>
        </p:grpSpPr>
        <p:sp>
          <p:nvSpPr>
            <p:cNvPr id="33" name="テキスト ボックス 32"/>
            <p:cNvSpPr txBox="1"/>
            <p:nvPr/>
          </p:nvSpPr>
          <p:spPr>
            <a:xfrm>
              <a:off x="2555776" y="6415676"/>
              <a:ext cx="432048" cy="231237"/>
            </a:xfrm>
            <a:prstGeom prst="rect">
              <a:avLst/>
            </a:prstGeom>
            <a:solidFill>
              <a:srgbClr val="92D050"/>
            </a:solidFill>
            <a:ln w="539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1400" dirty="0" smtClean="0">
                  <a:solidFill>
                    <a:schemeClr val="bg1"/>
                  </a:solidFill>
                  <a:latin typeface="+mj-lt"/>
                </a:rPr>
                <a:t>K</a:t>
              </a:r>
              <a:endParaRPr kumimoji="1" lang="ja-JP" altLang="en-US" sz="14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4" name="正方形/長方形 33"/>
            <p:cNvSpPr/>
            <p:nvPr/>
          </p:nvSpPr>
          <p:spPr>
            <a:xfrm>
              <a:off x="2483768" y="6354121"/>
              <a:ext cx="322524" cy="254361"/>
            </a:xfrm>
            <a:prstGeom prst="rect">
              <a:avLst/>
            </a:prstGeom>
            <a:ln w="53975"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ja-JP" sz="1600" baseline="30000" dirty="0" smtClean="0">
                  <a:solidFill>
                    <a:schemeClr val="bg1"/>
                  </a:solidFill>
                  <a:latin typeface="Symbol" pitchFamily="18" charset="2"/>
                </a:rPr>
                <a:t>40</a:t>
              </a:r>
              <a:endParaRPr lang="ja-JP" altLang="en-US" sz="1600" dirty="0"/>
            </a:p>
          </p:txBody>
        </p:sp>
        <p:sp>
          <p:nvSpPr>
            <p:cNvPr id="35" name="正方形/長方形 34"/>
            <p:cNvSpPr/>
            <p:nvPr/>
          </p:nvSpPr>
          <p:spPr>
            <a:xfrm>
              <a:off x="2483768" y="6372036"/>
              <a:ext cx="290464" cy="369332"/>
            </a:xfrm>
            <a:prstGeom prst="rect">
              <a:avLst/>
            </a:prstGeom>
            <a:ln w="53975"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ja-JP" baseline="-25000" dirty="0" smtClean="0">
                  <a:solidFill>
                    <a:schemeClr val="bg1"/>
                  </a:solidFill>
                  <a:latin typeface="Symbol" pitchFamily="18" charset="2"/>
                </a:rPr>
                <a:t>L</a:t>
              </a:r>
              <a:endParaRPr lang="ja-JP" altLang="en-US" dirty="0"/>
            </a:p>
          </p:txBody>
        </p:sp>
      </p:grpSp>
      <p:sp>
        <p:nvSpPr>
          <p:cNvPr id="5" name="テキスト ボックス 4"/>
          <p:cNvSpPr txBox="1"/>
          <p:nvPr/>
        </p:nvSpPr>
        <p:spPr>
          <a:xfrm>
            <a:off x="288313" y="6176337"/>
            <a:ext cx="503664" cy="276999"/>
          </a:xfrm>
          <a:prstGeom prst="rect">
            <a:avLst/>
          </a:prstGeom>
          <a:solidFill>
            <a:srgbClr val="92D050"/>
          </a:solidFill>
          <a:ln w="539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1"/>
                </a:solidFill>
                <a:latin typeface="Symbol" pitchFamily="18" charset="2"/>
              </a:rPr>
              <a:t>[LN]</a:t>
            </a:r>
            <a:endParaRPr kumimoji="1" lang="ja-JP" altLang="en-US" sz="1200" dirty="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96873" y="6453336"/>
            <a:ext cx="502718" cy="369332"/>
          </a:xfrm>
          <a:prstGeom prst="rect">
            <a:avLst/>
          </a:prstGeom>
          <a:solidFill>
            <a:srgbClr val="92D050"/>
          </a:solidFill>
          <a:ln w="539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chemeClr val="bg1"/>
                </a:solidFill>
                <a:latin typeface="Symbol" pitchFamily="18" charset="2"/>
              </a:rPr>
              <a:t>L</a:t>
            </a:r>
            <a:endParaRPr kumimoji="1" lang="ja-JP" altLang="en-US" dirty="0">
              <a:solidFill>
                <a:schemeClr val="bg1"/>
              </a:solidFill>
              <a:latin typeface="Symbol" pitchFamily="18" charset="2"/>
            </a:endParaRPr>
          </a:p>
        </p:txBody>
      </p:sp>
      <p:grpSp>
        <p:nvGrpSpPr>
          <p:cNvPr id="22" name="グループ化 8"/>
          <p:cNvGrpSpPr/>
          <p:nvPr/>
        </p:nvGrpSpPr>
        <p:grpSpPr>
          <a:xfrm>
            <a:off x="8448809" y="2583762"/>
            <a:ext cx="554462" cy="406265"/>
            <a:chOff x="2483768" y="6372036"/>
            <a:chExt cx="504056" cy="369332"/>
          </a:xfrm>
        </p:grpSpPr>
        <p:sp>
          <p:nvSpPr>
            <p:cNvPr id="6" name="テキスト ボックス 5"/>
            <p:cNvSpPr txBox="1"/>
            <p:nvPr/>
          </p:nvSpPr>
          <p:spPr>
            <a:xfrm>
              <a:off x="2555776" y="6415676"/>
              <a:ext cx="432048" cy="307777"/>
            </a:xfrm>
            <a:prstGeom prst="rect">
              <a:avLst/>
            </a:prstGeom>
            <a:solidFill>
              <a:srgbClr val="92D050"/>
            </a:solidFill>
            <a:ln w="539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1400" dirty="0" err="1" smtClean="0">
                  <a:solidFill>
                    <a:schemeClr val="bg1"/>
                  </a:solidFill>
                  <a:latin typeface="+mj-lt"/>
                </a:rPr>
                <a:t>Tl</a:t>
              </a:r>
              <a:endParaRPr kumimoji="1" lang="ja-JP" altLang="en-US" sz="14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2483768" y="6431639"/>
              <a:ext cx="362600" cy="235962"/>
            </a:xfrm>
            <a:prstGeom prst="rect">
              <a:avLst/>
            </a:prstGeom>
            <a:ln w="53975"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ja-JP" sz="1400" baseline="30000" dirty="0" smtClean="0">
                  <a:solidFill>
                    <a:schemeClr val="bg1"/>
                  </a:solidFill>
                  <a:latin typeface="Symbol" pitchFamily="18" charset="2"/>
                </a:rPr>
                <a:t>208</a:t>
              </a:r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2489224" y="6372036"/>
              <a:ext cx="290464" cy="369332"/>
            </a:xfrm>
            <a:prstGeom prst="rect">
              <a:avLst/>
            </a:prstGeom>
            <a:ln w="53975"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ja-JP" baseline="-25000" dirty="0" smtClean="0">
                  <a:solidFill>
                    <a:schemeClr val="bg1"/>
                  </a:solidFill>
                  <a:latin typeface="Symbol" pitchFamily="18" charset="2"/>
                </a:rPr>
                <a:t>L</a:t>
              </a:r>
              <a:endParaRPr lang="ja-JP" altLang="en-US" dirty="0"/>
            </a:p>
          </p:txBody>
        </p:sp>
      </p:grpSp>
      <p:grpSp>
        <p:nvGrpSpPr>
          <p:cNvPr id="27" name="グループ化 35"/>
          <p:cNvGrpSpPr/>
          <p:nvPr/>
        </p:nvGrpSpPr>
        <p:grpSpPr>
          <a:xfrm>
            <a:off x="1115616" y="5805271"/>
            <a:ext cx="432048" cy="594813"/>
            <a:chOff x="2483768" y="6410799"/>
            <a:chExt cx="432048" cy="369332"/>
          </a:xfrm>
        </p:grpSpPr>
        <p:sp>
          <p:nvSpPr>
            <p:cNvPr id="37" name="テキスト ボックス 36"/>
            <p:cNvSpPr txBox="1"/>
            <p:nvPr/>
          </p:nvSpPr>
          <p:spPr>
            <a:xfrm>
              <a:off x="2555776" y="6424136"/>
              <a:ext cx="360040" cy="210216"/>
            </a:xfrm>
            <a:prstGeom prst="rect">
              <a:avLst/>
            </a:prstGeom>
            <a:solidFill>
              <a:srgbClr val="92D050"/>
            </a:solidFill>
            <a:ln w="539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ja-JP" sz="1400" dirty="0">
                  <a:solidFill>
                    <a:schemeClr val="bg1"/>
                  </a:solidFill>
                  <a:latin typeface="+mj-lt"/>
                </a:rPr>
                <a:t>H</a:t>
              </a:r>
              <a:endParaRPr kumimoji="1" lang="ja-JP" altLang="en-US" sz="14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8" name="正方形/長方形 37"/>
            <p:cNvSpPr/>
            <p:nvPr/>
          </p:nvSpPr>
          <p:spPr>
            <a:xfrm>
              <a:off x="2483768" y="6424129"/>
              <a:ext cx="253596" cy="210215"/>
            </a:xfrm>
            <a:prstGeom prst="rect">
              <a:avLst/>
            </a:prstGeom>
            <a:ln w="53975"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ja-JP" sz="1600" baseline="30000" dirty="0" smtClean="0">
                  <a:solidFill>
                    <a:schemeClr val="bg1"/>
                  </a:solidFill>
                  <a:latin typeface="Symbol" pitchFamily="18" charset="2"/>
                </a:rPr>
                <a:t>4</a:t>
              </a:r>
              <a:endParaRPr lang="ja-JP" altLang="en-US" sz="1600" dirty="0"/>
            </a:p>
          </p:txBody>
        </p:sp>
        <p:sp>
          <p:nvSpPr>
            <p:cNvPr id="39" name="正方形/長方形 38"/>
            <p:cNvSpPr/>
            <p:nvPr/>
          </p:nvSpPr>
          <p:spPr>
            <a:xfrm>
              <a:off x="2490711" y="6410799"/>
              <a:ext cx="290464" cy="369332"/>
            </a:xfrm>
            <a:prstGeom prst="rect">
              <a:avLst/>
            </a:prstGeom>
            <a:ln w="53975"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ja-JP" baseline="-25000" dirty="0" smtClean="0">
                  <a:solidFill>
                    <a:schemeClr val="bg1"/>
                  </a:solidFill>
                  <a:latin typeface="Symbol" pitchFamily="18" charset="2"/>
                </a:rPr>
                <a:t>L</a:t>
              </a:r>
              <a:endParaRPr lang="ja-JP" altLang="en-US" dirty="0"/>
            </a:p>
          </p:txBody>
        </p:sp>
      </p:grpSp>
      <p:grpSp>
        <p:nvGrpSpPr>
          <p:cNvPr id="28" name="グループ化 21"/>
          <p:cNvGrpSpPr/>
          <p:nvPr/>
        </p:nvGrpSpPr>
        <p:grpSpPr>
          <a:xfrm>
            <a:off x="4239953" y="2567898"/>
            <a:ext cx="504056" cy="479760"/>
            <a:chOff x="2483768" y="6344873"/>
            <a:chExt cx="504056" cy="396495"/>
          </a:xfrm>
        </p:grpSpPr>
        <p:sp>
          <p:nvSpPr>
            <p:cNvPr id="23" name="テキスト ボックス 22"/>
            <p:cNvSpPr txBox="1"/>
            <p:nvPr/>
          </p:nvSpPr>
          <p:spPr>
            <a:xfrm>
              <a:off x="2555776" y="6415676"/>
              <a:ext cx="432048" cy="307777"/>
            </a:xfrm>
            <a:prstGeom prst="rect">
              <a:avLst/>
            </a:prstGeom>
            <a:solidFill>
              <a:srgbClr val="92D050"/>
            </a:solidFill>
            <a:ln w="4762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1400" dirty="0" smtClean="0">
                  <a:solidFill>
                    <a:schemeClr val="bg1"/>
                  </a:solidFill>
                  <a:latin typeface="+mj-lt"/>
                </a:rPr>
                <a:t>Mg</a:t>
              </a:r>
              <a:endParaRPr kumimoji="1" lang="ja-JP" altLang="en-US" sz="14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2483768" y="6372036"/>
              <a:ext cx="2904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baseline="-25000" dirty="0" smtClean="0">
                  <a:solidFill>
                    <a:schemeClr val="bg1"/>
                  </a:solidFill>
                  <a:latin typeface="Symbol" pitchFamily="18" charset="2"/>
                </a:rPr>
                <a:t>L</a:t>
              </a:r>
              <a:endParaRPr lang="ja-JP" altLang="en-US" dirty="0"/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2483768" y="6344873"/>
              <a:ext cx="32252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baseline="30000" dirty="0" smtClean="0">
                  <a:solidFill>
                    <a:schemeClr val="bg1"/>
                  </a:solidFill>
                  <a:latin typeface="Symbol" pitchFamily="18" charset="2"/>
                </a:rPr>
                <a:t>27</a:t>
              </a:r>
              <a:endParaRPr lang="ja-JP" altLang="en-US" sz="1600" dirty="0"/>
            </a:p>
          </p:txBody>
        </p:sp>
      </p:grpSp>
      <p:sp>
        <p:nvSpPr>
          <p:cNvPr id="41" name="角丸四角形 40"/>
          <p:cNvSpPr/>
          <p:nvPr/>
        </p:nvSpPr>
        <p:spPr>
          <a:xfrm rot="18914893">
            <a:off x="363249" y="4287600"/>
            <a:ext cx="3046666" cy="1776202"/>
          </a:xfrm>
          <a:prstGeom prst="roundRect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41"/>
          <p:cNvGrpSpPr/>
          <p:nvPr/>
        </p:nvGrpSpPr>
        <p:grpSpPr>
          <a:xfrm>
            <a:off x="2722836" y="4178351"/>
            <a:ext cx="465956" cy="515426"/>
            <a:chOff x="2483768" y="6354121"/>
            <a:chExt cx="465956" cy="387247"/>
          </a:xfrm>
        </p:grpSpPr>
        <p:sp>
          <p:nvSpPr>
            <p:cNvPr id="43" name="テキスト ボックス 42"/>
            <p:cNvSpPr txBox="1"/>
            <p:nvPr/>
          </p:nvSpPr>
          <p:spPr>
            <a:xfrm>
              <a:off x="2517676" y="6380068"/>
              <a:ext cx="432048" cy="307777"/>
            </a:xfrm>
            <a:prstGeom prst="rect">
              <a:avLst/>
            </a:prstGeom>
            <a:solidFill>
              <a:srgbClr val="92D050"/>
            </a:solidFill>
            <a:ln w="539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ja-JP" sz="1400" dirty="0">
                  <a:solidFill>
                    <a:schemeClr val="bg1"/>
                  </a:solidFill>
                  <a:latin typeface="+mj-lt"/>
                </a:rPr>
                <a:t>B</a:t>
              </a:r>
              <a:endParaRPr kumimoji="1" lang="ja-JP" altLang="en-US" sz="14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4" name="正方形/長方形 43"/>
            <p:cNvSpPr/>
            <p:nvPr/>
          </p:nvSpPr>
          <p:spPr>
            <a:xfrm>
              <a:off x="2483768" y="6354121"/>
              <a:ext cx="322524" cy="254361"/>
            </a:xfrm>
            <a:prstGeom prst="rect">
              <a:avLst/>
            </a:prstGeom>
            <a:ln w="53975"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ja-JP" sz="1600" baseline="30000" dirty="0" smtClean="0">
                  <a:solidFill>
                    <a:schemeClr val="bg1"/>
                  </a:solidFill>
                  <a:latin typeface="Symbol" pitchFamily="18" charset="2"/>
                </a:rPr>
                <a:t>12</a:t>
              </a:r>
              <a:endParaRPr lang="ja-JP" altLang="en-US" sz="1600" dirty="0"/>
            </a:p>
          </p:txBody>
        </p:sp>
        <p:sp>
          <p:nvSpPr>
            <p:cNvPr id="45" name="正方形/長方形 44"/>
            <p:cNvSpPr/>
            <p:nvPr/>
          </p:nvSpPr>
          <p:spPr>
            <a:xfrm>
              <a:off x="2483768" y="6372036"/>
              <a:ext cx="290464" cy="369332"/>
            </a:xfrm>
            <a:prstGeom prst="rect">
              <a:avLst/>
            </a:prstGeom>
            <a:ln w="53975"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ja-JP" baseline="-25000" dirty="0" smtClean="0">
                  <a:solidFill>
                    <a:schemeClr val="bg1"/>
                  </a:solidFill>
                  <a:latin typeface="Symbol" pitchFamily="18" charset="2"/>
                </a:rPr>
                <a:t>L</a:t>
              </a:r>
              <a:endParaRPr lang="ja-JP" altLang="en-US" dirty="0"/>
            </a:p>
          </p:txBody>
        </p:sp>
      </p:grpSp>
      <p:sp>
        <p:nvSpPr>
          <p:cNvPr id="48" name="CasellaDiTesto 47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48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Hypernuclear</a:t>
            </a:r>
            <a:r>
              <a:rPr kumimoji="1" lang="en-US" altLang="ja-JP" sz="4800" dirty="0" smtClean="0">
                <a:solidFill>
                  <a:srgbClr val="FFFF00"/>
                </a:solidFill>
                <a:latin typeface="Comic Sans MS"/>
                <a:cs typeface="Comic Sans MS"/>
              </a:rPr>
              <a:t> Chart</a:t>
            </a:r>
            <a:endParaRPr lang="it-IT" sz="48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3612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5" grpId="0" animBg="1"/>
      <p:bldP spid="4" grpId="0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654325" y="1371600"/>
            <a:ext cx="7243798" cy="523220"/>
          </a:xfrm>
          <a:prstGeom prst="rect">
            <a:avLst/>
          </a:prstGeom>
          <a:solidFill>
            <a:srgbClr val="D3FFFC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Established lightest </a:t>
            </a:r>
            <a:r>
              <a:rPr kumimoji="1" lang="en-US" altLang="ja-JP" sz="2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hypernuycleus</a:t>
            </a:r>
            <a:r>
              <a:rPr kumimoji="1" lang="en-US" altLang="ja-JP" sz="2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= </a:t>
            </a:r>
            <a:r>
              <a:rPr kumimoji="1" lang="en-US" altLang="ja-JP" sz="2800" b="1" baseline="30000" dirty="0" smtClean="0">
                <a:solidFill>
                  <a:srgbClr val="0000FF"/>
                </a:solidFill>
              </a:rPr>
              <a:t>3</a:t>
            </a:r>
            <a:r>
              <a:rPr kumimoji="1" lang="en-US" altLang="ja-JP" sz="2800" b="1" baseline="-25000" dirty="0" smtClean="0">
                <a:solidFill>
                  <a:srgbClr val="0000FF"/>
                </a:solidFill>
                <a:latin typeface="Symbol" pitchFamily="18" charset="2"/>
              </a:rPr>
              <a:t>L</a:t>
            </a:r>
            <a:r>
              <a:rPr kumimoji="1" lang="en-US" altLang="ja-JP" sz="2800" b="1" dirty="0" smtClean="0">
                <a:solidFill>
                  <a:srgbClr val="0000FF"/>
                </a:solidFill>
              </a:rPr>
              <a:t>H</a:t>
            </a:r>
            <a:endParaRPr kumimoji="1" lang="ja-JP" altLang="en-US" sz="2800" b="1" dirty="0">
              <a:solidFill>
                <a:srgbClr val="0000FF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48103" y="2057400"/>
            <a:ext cx="89958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Hyp</a:t>
            </a:r>
            <a:r>
              <a:rPr kumimoji="1" lang="en-US" altLang="ja-JP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-HI experiment at GSI</a:t>
            </a:r>
            <a:r>
              <a:rPr kumimoji="1" lang="en-US" altLang="ja-JP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; indication of </a:t>
            </a:r>
            <a:r>
              <a:rPr kumimoji="1" lang="en-US" altLang="ja-JP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a structure in d + p</a:t>
            </a:r>
            <a:r>
              <a:rPr kumimoji="1" lang="en-US" altLang="ja-JP" sz="1800" b="1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-</a:t>
            </a:r>
            <a:r>
              <a:rPr kumimoji="1" lang="en-US" altLang="ja-JP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invariant mass</a:t>
            </a:r>
            <a:endParaRPr kumimoji="1" lang="ja-JP" altLang="en-US" sz="18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grpSp>
        <p:nvGrpSpPr>
          <p:cNvPr id="2" name="グループ化 16"/>
          <p:cNvGrpSpPr/>
          <p:nvPr/>
        </p:nvGrpSpPr>
        <p:grpSpPr>
          <a:xfrm>
            <a:off x="76200" y="2514600"/>
            <a:ext cx="4303629" cy="2723704"/>
            <a:chOff x="435627" y="2718212"/>
            <a:chExt cx="4303629" cy="272370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27" y="2718212"/>
              <a:ext cx="4248472" cy="2693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3026427" y="5195695"/>
              <a:ext cx="171282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000" i="1" dirty="0" err="1" smtClean="0">
                  <a:solidFill>
                    <a:srgbClr val="FF0000"/>
                  </a:solidFill>
                  <a:latin typeface="Comic Sans MS"/>
                  <a:cs typeface="Comic Sans MS"/>
                </a:rPr>
                <a:t>T.R.Saito</a:t>
              </a:r>
              <a:r>
                <a:rPr kumimoji="1" lang="en-US" altLang="ja-JP" sz="1000" i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, NUFRA2011</a:t>
              </a:r>
              <a:endParaRPr kumimoji="1" lang="ja-JP" altLang="en-US" sz="1000" i="1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7" name="テキスト ボックス 6"/>
          <p:cNvSpPr txBox="1"/>
          <p:nvPr/>
        </p:nvSpPr>
        <p:spPr>
          <a:xfrm>
            <a:off x="5379998" y="3581400"/>
            <a:ext cx="2809115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3200" b="1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  <a:r>
              <a:rPr kumimoji="1" lang="en-US" altLang="ja-JP" sz="32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d(e,e’K</a:t>
            </a:r>
            <a:r>
              <a:rPr kumimoji="1" lang="en-US" altLang="ja-JP" sz="3200" b="1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+</a:t>
            </a:r>
            <a:r>
              <a:rPr kumimoji="1" lang="en-US" altLang="ja-JP" sz="32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)</a:t>
            </a:r>
            <a:r>
              <a:rPr kumimoji="1" lang="en-US" altLang="ja-JP" sz="3200" b="1" dirty="0" smtClean="0">
                <a:solidFill>
                  <a:srgbClr val="0000FF"/>
                </a:solidFill>
              </a:rPr>
              <a:t>[</a:t>
            </a:r>
            <a:r>
              <a:rPr kumimoji="1" lang="en-US" altLang="ja-JP" sz="32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n</a:t>
            </a:r>
            <a:r>
              <a:rPr kumimoji="1" lang="en-US" altLang="ja-JP" sz="3200" b="1" dirty="0" smtClean="0">
                <a:solidFill>
                  <a:srgbClr val="0000FF"/>
                </a:solidFill>
                <a:latin typeface="Symbol" pitchFamily="18" charset="2"/>
              </a:rPr>
              <a:t>L</a:t>
            </a:r>
            <a:r>
              <a:rPr kumimoji="1" lang="en-US" altLang="ja-JP" sz="3200" b="1" dirty="0" smtClean="0">
                <a:solidFill>
                  <a:srgbClr val="0000FF"/>
                </a:solidFill>
              </a:rPr>
              <a:t>]</a:t>
            </a:r>
            <a:endParaRPr kumimoji="1" lang="ja-JP" altLang="en-US" sz="3200" b="1" dirty="0">
              <a:solidFill>
                <a:srgbClr val="0000FF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4648200" y="2914045"/>
            <a:ext cx="4495800" cy="400110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ja-JP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Indication of a </a:t>
            </a:r>
            <a:r>
              <a:rPr lang="en-US" altLang="ja-JP" sz="20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n</a:t>
            </a:r>
            <a:r>
              <a:rPr lang="en-US" altLang="ja-JP" sz="2000" b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altLang="ja-JP" sz="20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 </a:t>
            </a:r>
            <a:r>
              <a:rPr lang="en-US" altLang="ja-JP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bound state ?</a:t>
            </a:r>
            <a:endParaRPr lang="ja-JP" altLang="en-US" sz="20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-140906" y="762000"/>
            <a:ext cx="936110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1.</a:t>
            </a:r>
            <a:r>
              <a:rPr kumimoji="1" lang="en-US" altLang="ja-JP" sz="20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kumimoji="1" lang="en-US" altLang="ja-JP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Search of [</a:t>
            </a:r>
            <a:r>
              <a:rPr lang="en-US" altLang="ja-JP" sz="20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n</a:t>
            </a:r>
            <a:r>
              <a:rPr lang="en-US" altLang="ja-JP" sz="2000" b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altLang="ja-JP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] bound state and study of n-</a:t>
            </a:r>
            <a:r>
              <a:rPr lang="en-US" altLang="ja-JP" sz="20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altLang="ja-JP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interaction through FSI</a:t>
            </a:r>
            <a:r>
              <a:rPr lang="en-US" altLang="ja-JP" sz="2000" b="1" dirty="0" smtClean="0">
                <a:solidFill>
                  <a:srgbClr val="FF0000"/>
                </a:solidFill>
                <a:latin typeface="+mj-lt"/>
              </a:rPr>
              <a:t>.</a:t>
            </a:r>
            <a:endParaRPr kumimoji="1" lang="ja-JP" alt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19600" y="4267200"/>
            <a:ext cx="4800600" cy="83099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ja-JP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Direct method  to search or set upper limit  on this exotic system. </a:t>
            </a:r>
          </a:p>
          <a:p>
            <a:pPr algn="just"/>
            <a:r>
              <a:rPr kumimoji="1" lang="en-US" altLang="ja-JP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           </a:t>
            </a:r>
            <a:r>
              <a:rPr lang="en-US" altLang="ja-JP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(charge 0, S=-1 nuclei</a:t>
            </a:r>
            <a:r>
              <a:rPr lang="en-US" altLang="ja-JP" sz="1600" b="1" dirty="0" smtClean="0">
                <a:solidFill>
                  <a:srgbClr val="0000FF"/>
                </a:solidFill>
              </a:rPr>
              <a:t>)</a:t>
            </a:r>
            <a:endParaRPr kumimoji="1" lang="ja-JP" altLang="en-US" sz="1600" b="1" dirty="0">
              <a:solidFill>
                <a:srgbClr val="0000FF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0" y="5319117"/>
            <a:ext cx="6781799" cy="15388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ja-JP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Electro-production data of </a:t>
            </a:r>
            <a:r>
              <a:rPr lang="en-US" altLang="ja-JP" sz="1600" b="1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  <a:r>
              <a:rPr lang="en-US" altLang="ja-JP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d(e,e’K</a:t>
            </a:r>
            <a:r>
              <a:rPr lang="en-US" altLang="ja-JP" sz="1600" b="1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+</a:t>
            </a:r>
            <a:r>
              <a:rPr lang="en-US" altLang="ja-JP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) provide also </a:t>
            </a:r>
            <a:r>
              <a:rPr lang="en-US" altLang="ja-JP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information of </a:t>
            </a:r>
            <a:r>
              <a:rPr lang="en-US" altLang="ja-JP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n</a:t>
            </a:r>
            <a:r>
              <a:rPr lang="en-US" altLang="ja-JP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-</a:t>
            </a:r>
            <a:r>
              <a:rPr lang="en-US" altLang="ja-JP" sz="16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L </a:t>
            </a:r>
            <a:r>
              <a:rPr lang="en-US" altLang="ja-JP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interaction through FSI </a:t>
            </a:r>
          </a:p>
          <a:p>
            <a:pPr algn="just"/>
            <a:r>
              <a:rPr lang="en-US" altLang="ja-JP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(shape of missing mass spectrum of  quasi free</a:t>
            </a:r>
            <a:r>
              <a:rPr lang="en-US" altLang="ja-JP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altLang="ja-JP" sz="16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L </a:t>
            </a:r>
            <a:r>
              <a:rPr lang="en-US" altLang="ja-JP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production)</a:t>
            </a:r>
            <a:r>
              <a:rPr lang="en-US" altLang="ja-JP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</a:p>
          <a:p>
            <a:pPr algn="just"/>
            <a:r>
              <a:rPr lang="en-US" altLang="ja-JP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(not very sensitive to deuteron </a:t>
            </a:r>
            <a:r>
              <a:rPr lang="en-US" altLang="ja-JP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w.f.and</a:t>
            </a:r>
            <a:r>
              <a:rPr lang="en-US" altLang="ja-JP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basic production mechanism)</a:t>
            </a:r>
            <a:endParaRPr lang="ja-JP" altLang="en-US" sz="1600" b="1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ctr"/>
            <a:endParaRPr kumimoji="1" lang="ja-JP" altLang="en-US" b="1" dirty="0">
              <a:solidFill>
                <a:srgbClr val="0000FF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825940" y="5939135"/>
            <a:ext cx="226215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dirty="0" err="1" smtClean="0">
                <a:latin typeface="Comic Sans MS"/>
                <a:cs typeface="Comic Sans MS"/>
              </a:rPr>
              <a:t>R.A.Adelseck</a:t>
            </a:r>
            <a:r>
              <a:rPr kumimoji="1" lang="en-US" altLang="ja-JP" sz="1200" dirty="0" smtClean="0">
                <a:latin typeface="Comic Sans MS"/>
                <a:cs typeface="Comic Sans MS"/>
              </a:rPr>
              <a:t> &amp; </a:t>
            </a:r>
            <a:r>
              <a:rPr kumimoji="1" lang="en-US" altLang="ja-JP" sz="1200" dirty="0" err="1" smtClean="0">
                <a:latin typeface="Comic Sans MS"/>
                <a:cs typeface="Comic Sans MS"/>
              </a:rPr>
              <a:t>L.E.Wright</a:t>
            </a:r>
            <a:endParaRPr kumimoji="1" lang="en-US" altLang="ja-JP" sz="1200" dirty="0" smtClean="0">
              <a:latin typeface="Comic Sans MS"/>
              <a:cs typeface="Comic Sans MS"/>
            </a:endParaRPr>
          </a:p>
          <a:p>
            <a:r>
              <a:rPr lang="en-US" altLang="ja-JP" sz="1200" dirty="0" smtClean="0">
                <a:latin typeface="Comic Sans MS"/>
                <a:cs typeface="Comic Sans MS"/>
              </a:rPr>
              <a:t>PRC 39(1989) 580</a:t>
            </a:r>
            <a:r>
              <a:rPr lang="en-US" altLang="ja-JP" sz="1200" dirty="0" smtClean="0"/>
              <a:t>.</a:t>
            </a:r>
            <a:endParaRPr kumimoji="1" lang="ja-JP" altLang="en-US" sz="1200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-1" y="35278"/>
            <a:ext cx="9142715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Few-body physics with strangeness</a:t>
            </a:r>
            <a:endParaRPr lang="it-IT" sz="2400" b="1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1115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73000992"/>
              </p:ext>
            </p:extLst>
          </p:nvPr>
        </p:nvGraphicFramePr>
        <p:xfrm>
          <a:off x="360040" y="1340768"/>
          <a:ext cx="8532440" cy="52838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110"/>
                <a:gridCol w="2133110"/>
                <a:gridCol w="2133110"/>
                <a:gridCol w="2133110"/>
              </a:tblGrid>
              <a:tr h="1131406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Hall-A (E94-107)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Hall-C (E05-115)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PR12-13-002</a:t>
                      </a:r>
                    </a:p>
                    <a:p>
                      <a:r>
                        <a:rPr kumimoji="1" lang="en-US" altLang="ja-JP" dirty="0" smtClean="0"/>
                        <a:t>New</a:t>
                      </a:r>
                      <a:r>
                        <a:rPr kumimoji="1" lang="en-US" altLang="ja-JP" baseline="0" dirty="0" smtClean="0"/>
                        <a:t> Experiment</a:t>
                      </a:r>
                    </a:p>
                    <a:p>
                      <a:r>
                        <a:rPr kumimoji="1" lang="en-US" altLang="ja-JP" baseline="0" dirty="0" smtClean="0"/>
                        <a:t>In Hall-A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646518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Beam Energy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aseline="0" dirty="0" smtClean="0">
                          <a:solidFill>
                            <a:schemeClr val="bg1"/>
                          </a:solidFill>
                        </a:rPr>
                        <a:t>3.7 </a:t>
                      </a:r>
                      <a:r>
                        <a:rPr kumimoji="1" lang="en-US" altLang="ja-JP" dirty="0" err="1" smtClean="0">
                          <a:solidFill>
                            <a:schemeClr val="bg1"/>
                          </a:solidFill>
                        </a:rPr>
                        <a:t>GeV</a:t>
                      </a:r>
                      <a:endParaRPr kumimoji="1" lang="en-US" altLang="ja-JP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kumimoji="1" lang="en-US" altLang="ja-JP" dirty="0" smtClean="0">
                          <a:solidFill>
                            <a:schemeClr val="bg1"/>
                          </a:solidFill>
                        </a:rPr>
                        <a:t>Low</a:t>
                      </a:r>
                      <a:r>
                        <a:rPr kumimoji="1" lang="en-US" altLang="ja-JP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kumimoji="1" lang="en-US" altLang="ja-JP" baseline="0" dirty="0" err="1" smtClean="0">
                          <a:solidFill>
                            <a:schemeClr val="bg1"/>
                          </a:solidFill>
                        </a:rPr>
                        <a:t>Brems</a:t>
                      </a:r>
                      <a:r>
                        <a:rPr kumimoji="1" lang="en-US" altLang="ja-JP" baseline="0" dirty="0" smtClean="0">
                          <a:solidFill>
                            <a:schemeClr val="bg1"/>
                          </a:solidFill>
                        </a:rPr>
                        <a:t>.</a:t>
                      </a:r>
                      <a:r>
                        <a:rPr kumimoji="1" lang="en-US" altLang="ja-JP" dirty="0" smtClean="0">
                          <a:solidFill>
                            <a:schemeClr val="bg1"/>
                          </a:solidFill>
                        </a:rPr>
                        <a:t> e’ BG.</a:t>
                      </a:r>
                      <a:endParaRPr kumimoji="1" lang="ja-JP" alt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2.3</a:t>
                      </a:r>
                      <a:r>
                        <a:rPr kumimoji="1" lang="en-US" altLang="ja-JP" baseline="0" dirty="0" smtClean="0"/>
                        <a:t> </a:t>
                      </a:r>
                      <a:r>
                        <a:rPr kumimoji="1" lang="en-US" altLang="ja-JP" baseline="0" dirty="0" err="1" smtClean="0"/>
                        <a:t>GeV</a:t>
                      </a:r>
                      <a:endParaRPr kumimoji="1" lang="en-US" altLang="ja-JP" sz="16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baseline="0" dirty="0" smtClean="0">
                          <a:solidFill>
                            <a:srgbClr val="FF0000"/>
                          </a:solidFill>
                        </a:rPr>
                        <a:t>4.5 </a:t>
                      </a:r>
                      <a:r>
                        <a:rPr kumimoji="1" lang="en-US" altLang="ja-JP" b="1" baseline="0" dirty="0" err="1" smtClean="0">
                          <a:solidFill>
                            <a:srgbClr val="FF0000"/>
                          </a:solidFill>
                        </a:rPr>
                        <a:t>GeV</a:t>
                      </a:r>
                      <a:endParaRPr kumimoji="1" lang="en-US" altLang="ja-JP" b="1" baseline="0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kumimoji="1" lang="en-US" altLang="ja-JP" b="1" baseline="0" dirty="0" smtClean="0">
                          <a:solidFill>
                            <a:srgbClr val="FF0000"/>
                          </a:solidFill>
                        </a:rPr>
                        <a:t>Lower </a:t>
                      </a:r>
                      <a:r>
                        <a:rPr kumimoji="1" lang="en-US" altLang="ja-JP" b="1" baseline="0" dirty="0" err="1" smtClean="0">
                          <a:solidFill>
                            <a:srgbClr val="FF0000"/>
                          </a:solidFill>
                        </a:rPr>
                        <a:t>Brems</a:t>
                      </a:r>
                      <a:r>
                        <a:rPr kumimoji="1" lang="en-US" altLang="ja-JP" b="1" baseline="0" dirty="0" smtClean="0">
                          <a:solidFill>
                            <a:srgbClr val="FF0000"/>
                          </a:solidFill>
                        </a:rPr>
                        <a:t> BG.</a:t>
                      </a:r>
                    </a:p>
                  </a:txBody>
                  <a:tcPr/>
                </a:tc>
              </a:tr>
              <a:tr h="655497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Virtual Photon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 smtClean="0">
                          <a:solidFill>
                            <a:schemeClr val="bg1"/>
                          </a:solidFill>
                        </a:rPr>
                        <a:t>E</a:t>
                      </a:r>
                      <a:r>
                        <a:rPr kumimoji="1" lang="en-US" altLang="ja-JP" dirty="0" err="1" smtClean="0">
                          <a:solidFill>
                            <a:schemeClr val="bg1"/>
                          </a:solidFill>
                          <a:latin typeface="Symbol" pitchFamily="18" charset="2"/>
                        </a:rPr>
                        <a:t>g</a:t>
                      </a:r>
                      <a:r>
                        <a:rPr kumimoji="1" lang="en-US" altLang="ja-JP" dirty="0" smtClean="0">
                          <a:solidFill>
                            <a:schemeClr val="bg1"/>
                          </a:solidFill>
                          <a:latin typeface="Symbol" pitchFamily="18" charset="2"/>
                        </a:rPr>
                        <a:t> </a:t>
                      </a:r>
                      <a:r>
                        <a:rPr kumimoji="1" lang="en-US" altLang="ja-JP" dirty="0" smtClean="0">
                          <a:solidFill>
                            <a:schemeClr val="bg1"/>
                          </a:solidFill>
                        </a:rPr>
                        <a:t> = 2.3 </a:t>
                      </a:r>
                      <a:r>
                        <a:rPr kumimoji="1" lang="en-US" altLang="ja-JP" dirty="0" err="1" smtClean="0">
                          <a:solidFill>
                            <a:schemeClr val="bg1"/>
                          </a:solidFill>
                        </a:rPr>
                        <a:t>GeV</a:t>
                      </a:r>
                      <a:endParaRPr kumimoji="1" lang="ja-JP" alt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 smtClean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kumimoji="1" lang="en-US" altLang="ja-JP" dirty="0" err="1" smtClean="0">
                          <a:solidFill>
                            <a:srgbClr val="FF0000"/>
                          </a:solidFill>
                          <a:latin typeface="Symbol" pitchFamily="18" charset="2"/>
                        </a:rPr>
                        <a:t>g</a:t>
                      </a:r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  <a:latin typeface="Symbol" pitchFamily="18" charset="2"/>
                        </a:rPr>
                        <a:t> </a:t>
                      </a:r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= 1.5 </a:t>
                      </a:r>
                      <a:r>
                        <a:rPr kumimoji="1" lang="en-US" altLang="ja-JP" dirty="0" err="1" smtClean="0">
                          <a:solidFill>
                            <a:srgbClr val="FF0000"/>
                          </a:solidFill>
                        </a:rPr>
                        <a:t>GeV</a:t>
                      </a:r>
                      <a:endParaRPr kumimoji="1" lang="en-US" altLang="ja-JP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Larger </a:t>
                      </a:r>
                      <a:r>
                        <a:rPr kumimoji="1" lang="en-US" altLang="ja-JP" dirty="0" err="1" smtClean="0">
                          <a:solidFill>
                            <a:srgbClr val="FF0000"/>
                          </a:solidFill>
                          <a:latin typeface="Symbol" pitchFamily="18" charset="2"/>
                        </a:rPr>
                        <a:t>s</a:t>
                      </a:r>
                      <a:r>
                        <a:rPr kumimoji="1" lang="en-US" altLang="ja-JP" baseline="-25000" dirty="0" err="1" smtClean="0">
                          <a:solidFill>
                            <a:srgbClr val="FF0000"/>
                          </a:solidFill>
                          <a:latin typeface="Symbol" pitchFamily="18" charset="2"/>
                        </a:rPr>
                        <a:t>L</a:t>
                      </a:r>
                      <a:endParaRPr kumimoji="1" lang="ja-JP" altLang="en-US" baseline="-25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 err="1" smtClean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kumimoji="1" lang="en-US" altLang="ja-JP" b="1" dirty="0" err="1" smtClean="0">
                          <a:solidFill>
                            <a:srgbClr val="FF0000"/>
                          </a:solidFill>
                          <a:latin typeface="Symbol" pitchFamily="18" charset="2"/>
                        </a:rPr>
                        <a:t>g</a:t>
                      </a:r>
                      <a:r>
                        <a:rPr kumimoji="1" lang="en-US" altLang="ja-JP" b="1" dirty="0" smtClean="0">
                          <a:solidFill>
                            <a:srgbClr val="FF0000"/>
                          </a:solidFill>
                          <a:latin typeface="Symbol" pitchFamily="18" charset="2"/>
                        </a:rPr>
                        <a:t> </a:t>
                      </a:r>
                      <a:r>
                        <a:rPr kumimoji="1" lang="en-US" altLang="ja-JP" b="1" dirty="0" smtClean="0">
                          <a:solidFill>
                            <a:srgbClr val="FF0000"/>
                          </a:solidFill>
                        </a:rPr>
                        <a:t>= 1.5 </a:t>
                      </a:r>
                      <a:r>
                        <a:rPr kumimoji="1" lang="en-US" altLang="ja-JP" b="1" dirty="0" err="1" smtClean="0">
                          <a:solidFill>
                            <a:srgbClr val="FF0000"/>
                          </a:solidFill>
                        </a:rPr>
                        <a:t>GeV</a:t>
                      </a:r>
                      <a:endParaRPr kumimoji="1" lang="en-US" altLang="ja-JP" b="1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kumimoji="1" lang="en-US" altLang="ja-JP" b="1" dirty="0" smtClean="0">
                          <a:solidFill>
                            <a:srgbClr val="FF0000"/>
                          </a:solidFill>
                        </a:rPr>
                        <a:t>Larger </a:t>
                      </a:r>
                      <a:r>
                        <a:rPr kumimoji="1" lang="en-US" altLang="ja-JP" b="1" dirty="0" err="1" smtClean="0">
                          <a:solidFill>
                            <a:srgbClr val="FF0000"/>
                          </a:solidFill>
                          <a:latin typeface="Symbol" pitchFamily="18" charset="2"/>
                        </a:rPr>
                        <a:t>s</a:t>
                      </a:r>
                      <a:r>
                        <a:rPr kumimoji="1" lang="en-US" altLang="ja-JP" b="1" baseline="-25000" dirty="0" err="1" smtClean="0">
                          <a:solidFill>
                            <a:srgbClr val="FF0000"/>
                          </a:solidFill>
                          <a:latin typeface="Symbol" pitchFamily="18" charset="2"/>
                        </a:rPr>
                        <a:t>L</a:t>
                      </a:r>
                      <a:endParaRPr kumimoji="1" lang="ja-JP" altLang="en-US" b="1" baseline="-2500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655497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Charge</a:t>
                      </a:r>
                      <a:r>
                        <a:rPr kumimoji="1" lang="en-US" altLang="ja-JP" baseline="0" dirty="0" smtClean="0"/>
                        <a:t> Separation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SC</a:t>
                      </a:r>
                      <a:r>
                        <a:rPr kumimoji="1" lang="en-US" altLang="ja-JP" baseline="0" dirty="0" smtClean="0">
                          <a:solidFill>
                            <a:srgbClr val="FF0000"/>
                          </a:solidFill>
                        </a:rPr>
                        <a:t> se</a:t>
                      </a:r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ptum</a:t>
                      </a:r>
                    </a:p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Easier</a:t>
                      </a:r>
                      <a:r>
                        <a:rPr kumimoji="1" lang="en-US" altLang="ja-JP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kumimoji="1" lang="en-US" altLang="ja-JP" baseline="0" dirty="0" err="1" smtClean="0">
                          <a:solidFill>
                            <a:srgbClr val="FF0000"/>
                          </a:solidFill>
                        </a:rPr>
                        <a:t>calib</a:t>
                      </a:r>
                      <a:r>
                        <a:rPr kumimoji="1" lang="en-US" altLang="ja-JP" baseline="0" dirty="0" smtClean="0">
                          <a:solidFill>
                            <a:srgbClr val="FF0000"/>
                          </a:solidFill>
                        </a:rPr>
                        <a:t>.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Splitter</a:t>
                      </a:r>
                    </a:p>
                    <a:p>
                      <a:r>
                        <a:rPr kumimoji="1" lang="en-US" altLang="ja-JP" dirty="0" smtClean="0"/>
                        <a:t>Larger S.A.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 smtClean="0">
                          <a:solidFill>
                            <a:srgbClr val="FF0000"/>
                          </a:solidFill>
                        </a:rPr>
                        <a:t>SC + New Septa</a:t>
                      </a:r>
                    </a:p>
                    <a:p>
                      <a:r>
                        <a:rPr kumimoji="1" lang="en-US" altLang="ja-JP" sz="1600" b="0" baseline="0" dirty="0" smtClean="0">
                          <a:solidFill>
                            <a:srgbClr val="FF0000"/>
                          </a:solidFill>
                        </a:rPr>
                        <a:t>Easier </a:t>
                      </a:r>
                      <a:r>
                        <a:rPr kumimoji="1" lang="en-US" altLang="ja-JP" sz="1600" b="0" baseline="0" dirty="0" err="1" smtClean="0">
                          <a:solidFill>
                            <a:srgbClr val="FF0000"/>
                          </a:solidFill>
                        </a:rPr>
                        <a:t>calib</a:t>
                      </a:r>
                      <a:r>
                        <a:rPr kumimoji="1" lang="en-US" altLang="ja-JP" sz="1600" b="0" baseline="0" dirty="0" smtClean="0">
                          <a:solidFill>
                            <a:srgbClr val="FF0000"/>
                          </a:solidFill>
                        </a:rPr>
                        <a:t>., Opt. SA</a:t>
                      </a:r>
                      <a:endParaRPr kumimoji="1" lang="ja-JP" altLang="en-US" sz="1600" b="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655497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K Spectrometer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HRS (2.0</a:t>
                      </a:r>
                      <a:r>
                        <a:rPr kumimoji="1" lang="en-US" altLang="ja-JP" baseline="0" dirty="0" smtClean="0"/>
                        <a:t> </a:t>
                      </a:r>
                      <a:r>
                        <a:rPr kumimoji="1" lang="en-US" altLang="ja-JP" baseline="0" dirty="0" err="1" smtClean="0"/>
                        <a:t>GeV</a:t>
                      </a:r>
                      <a:r>
                        <a:rPr kumimoji="1" lang="en-US" altLang="ja-JP" baseline="0" dirty="0" smtClean="0"/>
                        <a:t>/c)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HKS (1.2GeV/c)</a:t>
                      </a:r>
                    </a:p>
                    <a:p>
                      <a:r>
                        <a:rPr kumimoji="1" lang="en-US" altLang="ja-JP" sz="1400" baseline="0" dirty="0" smtClean="0">
                          <a:solidFill>
                            <a:srgbClr val="FF0000"/>
                          </a:solidFill>
                        </a:rPr>
                        <a:t>Larger S.A., Easier PID</a:t>
                      </a:r>
                      <a:endParaRPr kumimoji="1" lang="ja-JP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 smtClean="0">
                          <a:solidFill>
                            <a:srgbClr val="FF0000"/>
                          </a:solidFill>
                        </a:rPr>
                        <a:t>HKS (1.2GeV/c)</a:t>
                      </a:r>
                    </a:p>
                    <a:p>
                      <a:r>
                        <a:rPr kumimoji="1" lang="en-US" altLang="ja-JP" sz="1400" b="0" baseline="0" dirty="0" smtClean="0">
                          <a:solidFill>
                            <a:srgbClr val="FF0000"/>
                          </a:solidFill>
                        </a:rPr>
                        <a:t>Larger S.A., Easier PID</a:t>
                      </a:r>
                      <a:endParaRPr kumimoji="1" lang="ja-JP" altLang="en-US" sz="1400" b="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655497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e</a:t>
                      </a:r>
                      <a:r>
                        <a:rPr kumimoji="1" lang="en-US" altLang="ja-JP" baseline="0" dirty="0" smtClean="0"/>
                        <a:t>’ Spectrometer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HRS (1.4 </a:t>
                      </a:r>
                      <a:r>
                        <a:rPr kumimoji="1" lang="en-US" altLang="ja-JP" dirty="0" err="1" smtClean="0">
                          <a:solidFill>
                            <a:srgbClr val="FF0000"/>
                          </a:solidFill>
                        </a:rPr>
                        <a:t>GeV</a:t>
                      </a:r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/c)</a:t>
                      </a:r>
                    </a:p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Higher momentum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HES (0.8 </a:t>
                      </a:r>
                      <a:r>
                        <a:rPr kumimoji="1" lang="en-US" altLang="ja-JP" dirty="0" err="1" smtClean="0"/>
                        <a:t>GeV</a:t>
                      </a:r>
                      <a:r>
                        <a:rPr kumimoji="1" lang="en-US" altLang="ja-JP" dirty="0" smtClean="0"/>
                        <a:t>/c)</a:t>
                      </a:r>
                    </a:p>
                    <a:p>
                      <a:r>
                        <a:rPr kumimoji="1" lang="en-US" altLang="ja-JP" dirty="0" smtClean="0"/>
                        <a:t>Low</a:t>
                      </a:r>
                      <a:r>
                        <a:rPr kumimoji="1" lang="en-US" altLang="ja-JP" baseline="0" dirty="0" smtClean="0"/>
                        <a:t> momentum</a:t>
                      </a:r>
                    </a:p>
                    <a:p>
                      <a:r>
                        <a:rPr kumimoji="1" lang="en-US" altLang="ja-JP" sz="1600" baseline="0" dirty="0" smtClean="0"/>
                        <a:t>High res., Short Orb.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 smtClean="0">
                          <a:solidFill>
                            <a:srgbClr val="FF0000"/>
                          </a:solidFill>
                        </a:rPr>
                        <a:t>HRS (3.0 </a:t>
                      </a:r>
                      <a:r>
                        <a:rPr kumimoji="1" lang="en-US" altLang="ja-JP" b="1" dirty="0" err="1" smtClean="0">
                          <a:solidFill>
                            <a:srgbClr val="FF0000"/>
                          </a:solidFill>
                        </a:rPr>
                        <a:t>GeV</a:t>
                      </a:r>
                      <a:r>
                        <a:rPr kumimoji="1" lang="en-US" altLang="ja-JP" b="1" dirty="0" smtClean="0">
                          <a:solidFill>
                            <a:srgbClr val="FF0000"/>
                          </a:solidFill>
                        </a:rPr>
                        <a:t>/c)</a:t>
                      </a:r>
                    </a:p>
                    <a:p>
                      <a:endParaRPr kumimoji="1" lang="ja-JP" altLang="en-US" b="1" dirty="0"/>
                    </a:p>
                  </a:txBody>
                  <a:tcPr/>
                </a:tc>
              </a:tr>
              <a:tr h="655497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Decay </a:t>
                      </a:r>
                      <a:r>
                        <a:rPr kumimoji="1" lang="en-US" altLang="ja-JP" dirty="0" smtClean="0">
                          <a:latin typeface="Symbol" pitchFamily="18" charset="2"/>
                        </a:rPr>
                        <a:t>p</a:t>
                      </a:r>
                      <a:r>
                        <a:rPr kumimoji="1" lang="en-US" altLang="ja-JP" dirty="0" smtClean="0"/>
                        <a:t> Spectroscopy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 smtClean="0">
                          <a:solidFill>
                            <a:srgbClr val="FF0000"/>
                          </a:solidFill>
                        </a:rPr>
                        <a:t>HES</a:t>
                      </a:r>
                      <a:r>
                        <a:rPr kumimoji="1" lang="en-US" altLang="ja-JP" b="1" baseline="0" dirty="0" smtClean="0">
                          <a:solidFill>
                            <a:srgbClr val="FF0000"/>
                          </a:solidFill>
                        </a:rPr>
                        <a:t> + ENGE</a:t>
                      </a:r>
                    </a:p>
                    <a:p>
                      <a:r>
                        <a:rPr kumimoji="1" lang="en-US" altLang="ja-JP" b="1" baseline="0" dirty="0" smtClean="0">
                          <a:solidFill>
                            <a:srgbClr val="FF0000"/>
                          </a:solidFill>
                        </a:rPr>
                        <a:t>(90-140 MeV/c)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FFFF00"/>
                </a:solidFill>
                <a:latin typeface="Comic Sans MS"/>
                <a:cs typeface="Comic Sans MS"/>
              </a:rPr>
              <a:t>Hall-A setup vs. Hall-C setup</a:t>
            </a:r>
            <a:endParaRPr lang="it-IT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2366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/>
          <p:cNvSpPr txBox="1"/>
          <p:nvPr/>
        </p:nvSpPr>
        <p:spPr>
          <a:xfrm>
            <a:off x="838200" y="685800"/>
            <a:ext cx="6250153" cy="400110"/>
          </a:xfrm>
          <a:prstGeom prst="rect">
            <a:avLst/>
          </a:prstGeom>
          <a:solidFill>
            <a:srgbClr val="D3FFFC"/>
          </a:solidFill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rgbClr val="FF0000"/>
                </a:solidFill>
                <a:latin typeface="Comic Sans MS"/>
                <a:cs typeface="Comic Sans MS"/>
              </a:rPr>
              <a:t>2</a:t>
            </a:r>
            <a:r>
              <a:rPr kumimoji="1" lang="en-US" altLang="ja-JP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. Charge Symmetry Breaking of </a:t>
            </a:r>
            <a:r>
              <a:rPr kumimoji="1" lang="en-US" altLang="ja-JP" sz="20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kumimoji="1" lang="en-US" altLang="ja-JP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N interaction</a:t>
            </a:r>
            <a:endParaRPr kumimoji="1" lang="ja-JP" altLang="en-US" sz="20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79510" y="1607468"/>
            <a:ext cx="4476695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5044263" y="1655723"/>
            <a:ext cx="386643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A=4,iso-doublet </a:t>
            </a:r>
            <a:r>
              <a:rPr kumimoji="1" lang="en-US" altLang="ja-JP" sz="20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hypernucleus</a:t>
            </a:r>
            <a:endParaRPr kumimoji="1" lang="ja-JP" altLang="en-US" sz="20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631300" y="6019800"/>
            <a:ext cx="356211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A=7,iso-triplet </a:t>
            </a:r>
            <a:r>
              <a:rPr kumimoji="1" lang="en-US" altLang="ja-JP" sz="20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hypernuclei</a:t>
            </a:r>
            <a:endParaRPr kumimoji="1" lang="ja-JP" altLang="en-US" sz="20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grpSp>
        <p:nvGrpSpPr>
          <p:cNvPr id="2" name="グループ化 17"/>
          <p:cNvGrpSpPr/>
          <p:nvPr/>
        </p:nvGrpSpPr>
        <p:grpSpPr>
          <a:xfrm>
            <a:off x="185984" y="4169246"/>
            <a:ext cx="5132364" cy="2378263"/>
            <a:chOff x="185984" y="4169246"/>
            <a:chExt cx="5132364" cy="2378263"/>
          </a:xfrm>
        </p:grpSpPr>
        <p:grpSp>
          <p:nvGrpSpPr>
            <p:cNvPr id="3" name="グループ化 11"/>
            <p:cNvGrpSpPr/>
            <p:nvPr/>
          </p:nvGrpSpPr>
          <p:grpSpPr>
            <a:xfrm>
              <a:off x="185984" y="4169246"/>
              <a:ext cx="5132364" cy="2378263"/>
              <a:chOff x="185984" y="4169246"/>
              <a:chExt cx="5132364" cy="2378263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5984" y="4169246"/>
                <a:ext cx="5132364" cy="2378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テキスト ボックス 7"/>
              <p:cNvSpPr txBox="1"/>
              <p:nvPr/>
            </p:nvSpPr>
            <p:spPr>
              <a:xfrm>
                <a:off x="481156" y="5506085"/>
                <a:ext cx="1508521" cy="246221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000" b="1" dirty="0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JLab E01-011 (HKS)</a:t>
                </a:r>
                <a:endParaRPr kumimoji="1" lang="ja-JP" altLang="en-US" sz="1000" b="1" dirty="0">
                  <a:solidFill>
                    <a:srgbClr val="FF0000"/>
                  </a:solidFill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13" name="左矢印 12"/>
            <p:cNvSpPr/>
            <p:nvPr/>
          </p:nvSpPr>
          <p:spPr>
            <a:xfrm>
              <a:off x="2051720" y="5661248"/>
              <a:ext cx="792088" cy="309991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3057126" y="5661248"/>
              <a:ext cx="1809873" cy="523220"/>
            </a:xfrm>
            <a:prstGeom prst="rect">
              <a:avLst/>
            </a:prstGeom>
            <a:solidFill>
              <a:srgbClr val="CBFFF3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Recently measured </a:t>
              </a:r>
            </a:p>
            <a:p>
              <a:r>
                <a:rPr kumimoji="1" lang="en-US" altLang="ja-JP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at JLab Hall-C</a:t>
              </a:r>
              <a:endParaRPr kumimoji="1" lang="ja-JP" altLang="en-US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19" name="テキスト ボックス 18"/>
          <p:cNvSpPr txBox="1"/>
          <p:nvPr/>
        </p:nvSpPr>
        <p:spPr>
          <a:xfrm>
            <a:off x="5415613" y="3778204"/>
            <a:ext cx="3661692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>
                <a:solidFill>
                  <a:schemeClr val="bg1"/>
                </a:solidFill>
                <a:latin typeface="Comic Sans MS"/>
                <a:cs typeface="Comic Sans MS"/>
              </a:rPr>
              <a:t>Phenomenological CSB potential</a:t>
            </a:r>
            <a:endParaRPr kumimoji="1" lang="ja-JP" altLang="en-US" sz="18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375676" y="2667000"/>
            <a:ext cx="32584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Introduced to explain A=4.</a:t>
            </a:r>
            <a:endParaRPr kumimoji="1" lang="ja-JP" altLang="en-US" sz="18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731185" y="4809025"/>
            <a:ext cx="321113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NOT </a:t>
            </a:r>
            <a:r>
              <a:rPr lang="en-US" altLang="ja-JP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n</a:t>
            </a:r>
            <a:r>
              <a:rPr lang="en-US" altLang="ja-JP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ecessary for A=7</a:t>
            </a:r>
            <a:endParaRPr kumimoji="1" lang="ja-JP" altLang="en-US" sz="20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21" name="下矢印 20"/>
          <p:cNvSpPr/>
          <p:nvPr/>
        </p:nvSpPr>
        <p:spPr>
          <a:xfrm>
            <a:off x="6868701" y="4365104"/>
            <a:ext cx="936104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下矢印 25"/>
          <p:cNvSpPr/>
          <p:nvPr/>
        </p:nvSpPr>
        <p:spPr>
          <a:xfrm rot="10800000">
            <a:off x="6804248" y="3167447"/>
            <a:ext cx="936104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28851" y="3988979"/>
            <a:ext cx="5946935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altLang="ja-JP" sz="3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Re-check of A=4 system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41796" y="2819400"/>
            <a:ext cx="1539403" cy="307777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  <a:latin typeface="Comic Sans MS"/>
                <a:cs typeface="Comic Sans MS"/>
              </a:rPr>
              <a:t>Decay </a:t>
            </a:r>
            <a:r>
              <a:rPr kumimoji="1" lang="en-US" altLang="ja-JP" dirty="0" err="1" smtClean="0">
                <a:solidFill>
                  <a:schemeClr val="bg1"/>
                </a:solidFill>
                <a:latin typeface="Symbol" pitchFamily="18" charset="2"/>
              </a:rPr>
              <a:t>p</a:t>
            </a:r>
            <a:r>
              <a:rPr kumimoji="1" lang="en-US" altLang="ja-JP" dirty="0" smtClean="0">
                <a:solidFill>
                  <a:schemeClr val="bg1"/>
                </a:solidFill>
                <a:latin typeface="Symbol" pitchFamily="18" charset="2"/>
              </a:rPr>
              <a:t> </a:t>
            </a:r>
            <a:r>
              <a:rPr kumimoji="1" lang="en-US" altLang="ja-JP" dirty="0" smtClean="0">
                <a:solidFill>
                  <a:schemeClr val="bg1"/>
                </a:solidFill>
                <a:latin typeface="Comic Sans MS"/>
                <a:cs typeface="Comic Sans MS"/>
              </a:rPr>
              <a:t>@ </a:t>
            </a:r>
            <a:r>
              <a:rPr kumimoji="1" lang="en-US" altLang="ja-JP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Jlab</a:t>
            </a:r>
            <a:endParaRPr kumimoji="1" lang="ja-JP" altLang="en-US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84212" y="1691516"/>
            <a:ext cx="1983068" cy="307777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baseline="30000" dirty="0" smtClean="0">
                <a:solidFill>
                  <a:schemeClr val="bg1"/>
                </a:solidFill>
              </a:rPr>
              <a:t>4</a:t>
            </a:r>
            <a:r>
              <a:rPr kumimoji="1" lang="en-US" altLang="ja-JP" b="1" dirty="0" smtClean="0">
                <a:solidFill>
                  <a:schemeClr val="bg1"/>
                </a:solidFill>
              </a:rPr>
              <a:t>H</a:t>
            </a:r>
            <a:r>
              <a:rPr kumimoji="1" lang="en-US" altLang="ja-JP" b="1" dirty="0" smtClean="0">
                <a:solidFill>
                  <a:schemeClr val="bg1"/>
                </a:solidFill>
                <a:latin typeface="Comic Sans MS"/>
                <a:cs typeface="Comic Sans MS"/>
              </a:rPr>
              <a:t>e(e,e’K</a:t>
            </a:r>
            <a:r>
              <a:rPr kumimoji="1" lang="en-US" altLang="ja-JP" b="1" baseline="30000" dirty="0" smtClean="0">
                <a:solidFill>
                  <a:schemeClr val="bg1"/>
                </a:solidFill>
              </a:rPr>
              <a:t>+</a:t>
            </a:r>
            <a:r>
              <a:rPr kumimoji="1" lang="en-US" altLang="ja-JP" b="1" dirty="0" smtClean="0">
                <a:solidFill>
                  <a:schemeClr val="bg1"/>
                </a:solidFill>
              </a:rPr>
              <a:t>)</a:t>
            </a:r>
            <a:r>
              <a:rPr lang="en-US" altLang="ja-JP" b="1" baseline="30000" dirty="0">
                <a:solidFill>
                  <a:schemeClr val="bg1"/>
                </a:solidFill>
              </a:rPr>
              <a:t> </a:t>
            </a:r>
            <a:r>
              <a:rPr lang="en-US" altLang="ja-JP" b="1" baseline="30000" dirty="0" smtClean="0">
                <a:solidFill>
                  <a:schemeClr val="bg1"/>
                </a:solidFill>
              </a:rPr>
              <a:t>4</a:t>
            </a:r>
            <a:r>
              <a:rPr lang="en-US" altLang="ja-JP" b="1" baseline="-25000" dirty="0" smtClean="0">
                <a:solidFill>
                  <a:schemeClr val="bg1"/>
                </a:solidFill>
                <a:latin typeface="Symbol" pitchFamily="18" charset="2"/>
              </a:rPr>
              <a:t>L</a:t>
            </a:r>
            <a:r>
              <a:rPr lang="en-US" altLang="ja-JP" b="1" dirty="0" smtClean="0">
                <a:solidFill>
                  <a:schemeClr val="bg1"/>
                </a:solidFill>
              </a:rPr>
              <a:t>H </a:t>
            </a:r>
            <a:r>
              <a:rPr lang="en-US" altLang="ja-JP" b="1" dirty="0" smtClean="0">
                <a:solidFill>
                  <a:schemeClr val="bg1"/>
                </a:solidFill>
                <a:latin typeface="Comic Sans MS"/>
                <a:cs typeface="Comic Sans MS"/>
              </a:rPr>
              <a:t>@Jlab</a:t>
            </a:r>
            <a:endParaRPr kumimoji="1" lang="ja-JP" altLang="en-US" b="1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505200" y="2574806"/>
            <a:ext cx="1075391" cy="235962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aseline="30000" dirty="0" smtClean="0">
                <a:solidFill>
                  <a:schemeClr val="bg1"/>
                </a:solidFill>
                <a:latin typeface="Comic Sans MS"/>
                <a:cs typeface="Comic Sans MS"/>
              </a:rPr>
              <a:t>E13 @ J-PARC</a:t>
            </a:r>
            <a:endParaRPr kumimoji="1" lang="ja-JP" altLang="en-US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cxnSp>
        <p:nvCxnSpPr>
          <p:cNvPr id="27" name="直線矢印コネクタ 26"/>
          <p:cNvCxnSpPr/>
          <p:nvPr/>
        </p:nvCxnSpPr>
        <p:spPr>
          <a:xfrm>
            <a:off x="3131840" y="2276872"/>
            <a:ext cx="0" cy="1070595"/>
          </a:xfrm>
          <a:prstGeom prst="straightConnector1">
            <a:avLst/>
          </a:prstGeom>
          <a:ln w="412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Few-body physics with strangeness</a:t>
            </a:r>
            <a:endParaRPr lang="it-IT" sz="2800" dirty="0">
              <a:latin typeface="Comic Sans MS"/>
              <a:cs typeface="Comic Sans MS"/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76200" y="1219200"/>
            <a:ext cx="4800600" cy="307777"/>
          </a:xfrm>
          <a:prstGeom prst="rect">
            <a:avLst/>
          </a:prstGeom>
          <a:solidFill>
            <a:srgbClr val="CBFFF3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Measurinng</a:t>
            </a:r>
            <a:r>
              <a:rPr lang="it-IT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binding</a:t>
            </a:r>
            <a:r>
              <a:rPr lang="it-IT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energies</a:t>
            </a:r>
            <a:r>
              <a:rPr lang="it-IT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of</a:t>
            </a:r>
            <a:r>
              <a:rPr lang="it-IT" dirty="0" smtClean="0">
                <a:solidFill>
                  <a:srgbClr val="000090"/>
                </a:solidFill>
                <a:latin typeface="Comic Sans MS"/>
                <a:cs typeface="Comic Sans MS"/>
              </a:rPr>
              <a:t> the </a:t>
            </a:r>
            <a:r>
              <a:rPr lang="it-IT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g.s.</a:t>
            </a:r>
            <a:r>
              <a:rPr lang="it-IT" dirty="0" smtClean="0">
                <a:solidFill>
                  <a:srgbClr val="000090"/>
                </a:solidFill>
                <a:latin typeface="Comic Sans MS"/>
                <a:cs typeface="Comic Sans MS"/>
              </a:rPr>
              <a:t> 0</a:t>
            </a:r>
            <a:r>
              <a:rPr lang="it-IT" baseline="30000" dirty="0" smtClean="0">
                <a:solidFill>
                  <a:srgbClr val="000090"/>
                </a:solidFill>
                <a:latin typeface="Comic Sans MS"/>
                <a:cs typeface="Comic Sans MS"/>
              </a:rPr>
              <a:t>+</a:t>
            </a:r>
            <a:r>
              <a:rPr lang="it-IT" dirty="0" smtClean="0">
                <a:solidFill>
                  <a:srgbClr val="000090"/>
                </a:solidFill>
                <a:latin typeface="Comic Sans MS"/>
                <a:cs typeface="Comic Sans MS"/>
              </a:rPr>
              <a:t> and 1</a:t>
            </a:r>
            <a:r>
              <a:rPr lang="it-IT" baseline="30000" dirty="0" smtClean="0">
                <a:solidFill>
                  <a:srgbClr val="000090"/>
                </a:solidFill>
                <a:latin typeface="Comic Sans MS"/>
                <a:cs typeface="Comic Sans MS"/>
              </a:rPr>
              <a:t>+</a:t>
            </a:r>
            <a:endParaRPr lang="it-IT" baseline="300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cxnSp>
        <p:nvCxnSpPr>
          <p:cNvPr id="32" name="Connettore 1 31"/>
          <p:cNvCxnSpPr/>
          <p:nvPr/>
        </p:nvCxnSpPr>
        <p:spPr bwMode="auto">
          <a:xfrm>
            <a:off x="2057400" y="2247900"/>
            <a:ext cx="7620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Connettore 1 34"/>
          <p:cNvCxnSpPr/>
          <p:nvPr/>
        </p:nvCxnSpPr>
        <p:spPr bwMode="auto">
          <a:xfrm>
            <a:off x="2057400" y="2095500"/>
            <a:ext cx="7620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Connettore 1 35"/>
          <p:cNvCxnSpPr/>
          <p:nvPr/>
        </p:nvCxnSpPr>
        <p:spPr bwMode="auto">
          <a:xfrm>
            <a:off x="2057400" y="3198812"/>
            <a:ext cx="7620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Connettore 1 36"/>
          <p:cNvCxnSpPr/>
          <p:nvPr/>
        </p:nvCxnSpPr>
        <p:spPr bwMode="auto">
          <a:xfrm>
            <a:off x="2057400" y="3427412"/>
            <a:ext cx="7620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Connettore 2 33"/>
          <p:cNvCxnSpPr/>
          <p:nvPr/>
        </p:nvCxnSpPr>
        <p:spPr bwMode="auto">
          <a:xfrm rot="5400000">
            <a:off x="2895600" y="2819400"/>
            <a:ext cx="1066800" cy="158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ash"/>
            <a:round/>
            <a:headEnd type="arrow"/>
            <a:tailEnd type="arrow"/>
          </a:ln>
          <a:effectLst/>
        </p:spPr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1424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5"/>
          <p:cNvGrpSpPr/>
          <p:nvPr/>
        </p:nvGrpSpPr>
        <p:grpSpPr>
          <a:xfrm>
            <a:off x="2555776" y="2817912"/>
            <a:ext cx="4227892" cy="2592288"/>
            <a:chOff x="2771800" y="2708920"/>
            <a:chExt cx="4227892" cy="2592288"/>
          </a:xfrm>
        </p:grpSpPr>
        <p:sp>
          <p:nvSpPr>
            <p:cNvPr id="14" name="円/楕円 13"/>
            <p:cNvSpPr/>
            <p:nvPr/>
          </p:nvSpPr>
          <p:spPr>
            <a:xfrm>
              <a:off x="2771800" y="2708920"/>
              <a:ext cx="4227892" cy="2592288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円/楕円 14"/>
            <p:cNvSpPr/>
            <p:nvPr/>
          </p:nvSpPr>
          <p:spPr>
            <a:xfrm>
              <a:off x="3125742" y="2935228"/>
              <a:ext cx="3520008" cy="2158256"/>
            </a:xfrm>
            <a:prstGeom prst="ellipse">
              <a:avLst/>
            </a:prstGeom>
            <a:solidFill>
              <a:schemeClr val="bg2">
                <a:alpha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3" name="角丸四角形 12"/>
          <p:cNvSpPr/>
          <p:nvPr/>
        </p:nvSpPr>
        <p:spPr>
          <a:xfrm>
            <a:off x="5148064" y="5216184"/>
            <a:ext cx="3965040" cy="1184616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角丸四角形 8"/>
          <p:cNvSpPr/>
          <p:nvPr/>
        </p:nvSpPr>
        <p:spPr>
          <a:xfrm>
            <a:off x="35496" y="5127162"/>
            <a:ext cx="4689303" cy="1273638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角丸四角形 7"/>
          <p:cNvSpPr/>
          <p:nvPr/>
        </p:nvSpPr>
        <p:spPr>
          <a:xfrm>
            <a:off x="1295400" y="1219200"/>
            <a:ext cx="6061248" cy="1905000"/>
          </a:xfrm>
          <a:prstGeom prst="roundRect">
            <a:avLst/>
          </a:prstGeom>
          <a:solidFill>
            <a:srgbClr val="D3FF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608863" y="3227492"/>
            <a:ext cx="22365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High quality </a:t>
            </a:r>
          </a:p>
          <a:p>
            <a:pPr algn="ctr"/>
            <a:r>
              <a:rPr kumimoji="1" lang="en-US" altLang="ja-JP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medium heavy </a:t>
            </a:r>
          </a:p>
          <a:p>
            <a:pPr algn="ctr"/>
            <a:r>
              <a:rPr kumimoji="1" lang="en-US" altLang="ja-JP" sz="2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hypernuclear</a:t>
            </a:r>
            <a:r>
              <a:rPr kumimoji="1" lang="en-US" altLang="ja-JP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</a:p>
          <a:p>
            <a:pPr algn="ctr"/>
            <a:r>
              <a:rPr kumimoji="1" lang="en-US" altLang="ja-JP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spectroscopy</a:t>
            </a:r>
            <a:endParaRPr kumimoji="1" lang="ja-JP" altLang="en-US" sz="24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681381" y="1279029"/>
            <a:ext cx="5408376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Single particle nature of </a:t>
            </a:r>
            <a:r>
              <a:rPr kumimoji="1" lang="en-US" altLang="ja-JP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L </a:t>
            </a:r>
            <a:r>
              <a:rPr kumimoji="1" lang="en-US" altLang="ja-JP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in nuclear medium</a:t>
            </a:r>
          </a:p>
          <a:p>
            <a:r>
              <a:rPr lang="en-US" altLang="ja-JP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A dependence of </a:t>
            </a:r>
            <a:r>
              <a:rPr lang="en-US" altLang="ja-JP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en-US" altLang="ja-JP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binding energy</a:t>
            </a:r>
          </a:p>
          <a:p>
            <a:r>
              <a:rPr lang="en-US" altLang="ja-JP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Limits of the mean field </a:t>
            </a:r>
          </a:p>
          <a:p>
            <a:r>
              <a:rPr lang="en-US" altLang="ja-JP" sz="1800" i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ls</a:t>
            </a:r>
            <a:r>
              <a:rPr lang="en-US" altLang="ja-JP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splitting in the heavy nuclei beyond </a:t>
            </a:r>
            <a:r>
              <a:rPr lang="en-US" altLang="ja-JP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</a:t>
            </a:r>
            <a:r>
              <a:rPr lang="en-US" altLang="ja-JP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shell</a:t>
            </a:r>
          </a:p>
          <a:p>
            <a:r>
              <a:rPr kumimoji="1" lang="en-US" altLang="ja-JP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Input for mean field and </a:t>
            </a:r>
            <a:r>
              <a:rPr kumimoji="1" lang="en-US" altLang="ja-JP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Mcarlo</a:t>
            </a:r>
            <a:r>
              <a:rPr kumimoji="1" lang="en-US" altLang="ja-JP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theories</a:t>
            </a:r>
          </a:p>
          <a:p>
            <a:endParaRPr lang="en-US" altLang="ja-JP" dirty="0">
              <a:latin typeface="Comic Sans MS"/>
              <a:cs typeface="Comic Sans M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-457200" y="5229761"/>
            <a:ext cx="53062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Collective motion of core nucleus</a:t>
            </a:r>
          </a:p>
          <a:p>
            <a:pPr algn="ctr"/>
            <a:endParaRPr lang="en-US" altLang="ja-JP" sz="2000" b="1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ctr"/>
            <a:r>
              <a:rPr lang="en-US" altLang="ja-JP" sz="2000" b="1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altLang="ja-JP" sz="20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 Tri-axial deformation of core nucleus</a:t>
            </a:r>
          </a:p>
          <a:p>
            <a:pPr algn="ctr"/>
            <a:endParaRPr kumimoji="1" lang="en-US" altLang="ja-JP" sz="2000" b="1" dirty="0">
              <a:solidFill>
                <a:srgbClr val="0000FF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354951" y="5232737"/>
            <a:ext cx="32894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Modify nature of core</a:t>
            </a:r>
          </a:p>
          <a:p>
            <a:pPr algn="ctr"/>
            <a:endParaRPr lang="en-US" altLang="ja-JP" sz="2000" b="1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algn="ctr"/>
            <a:r>
              <a:rPr lang="en-US" altLang="ja-JP" sz="2000" b="1" dirty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en-US" altLang="ja-JP" sz="20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   </a:t>
            </a:r>
            <a:r>
              <a:rPr lang="en-US" altLang="ja-JP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energy level inversion  </a:t>
            </a:r>
            <a:endParaRPr kumimoji="1" lang="ja-JP" altLang="en-US" sz="20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908524" y="609600"/>
            <a:ext cx="323958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400" b="1" i="1" dirty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kumimoji="1" lang="en-US" altLang="ja-JP" sz="2400" b="1" i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 </a:t>
            </a:r>
            <a:r>
              <a:rPr kumimoji="1" lang="en-US" altLang="ja-JP" sz="2400" b="1" i="1" dirty="0" smtClean="0">
                <a:solidFill>
                  <a:srgbClr val="0000FF"/>
                </a:solidFill>
                <a:latin typeface="Comic Sans MS"/>
                <a:cs typeface="Comic Sans MS"/>
              </a:rPr>
              <a:t>in nuclear medium</a:t>
            </a:r>
            <a:endParaRPr kumimoji="1" lang="ja-JP" altLang="en-US" sz="2400" b="1" i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593187" y="4719935"/>
            <a:ext cx="239841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i="1" dirty="0" smtClean="0">
                <a:solidFill>
                  <a:srgbClr val="000090"/>
                </a:solidFill>
                <a:latin typeface="Symbol" pitchFamily="18" charset="2"/>
              </a:rPr>
              <a:t>L</a:t>
            </a:r>
            <a:r>
              <a:rPr kumimoji="1" lang="en-US" altLang="ja-JP" sz="2400" i="1" dirty="0" smtClean="0">
                <a:solidFill>
                  <a:srgbClr val="000090"/>
                </a:solidFill>
                <a:latin typeface="+mj-lt"/>
              </a:rPr>
              <a:t> as an impurity</a:t>
            </a:r>
            <a:endParaRPr kumimoji="1" lang="ja-JP" altLang="en-US" sz="2400" i="1" dirty="0">
              <a:solidFill>
                <a:srgbClr val="00009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01651" y="4643735"/>
            <a:ext cx="193674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i="1" dirty="0" smtClean="0">
                <a:solidFill>
                  <a:srgbClr val="000090"/>
                </a:solidFill>
                <a:latin typeface="Symbol" pitchFamily="18" charset="2"/>
              </a:rPr>
              <a:t>L</a:t>
            </a:r>
            <a:r>
              <a:rPr kumimoji="1" lang="en-US" altLang="ja-JP" sz="2400" b="1" i="1" dirty="0" smtClean="0">
                <a:solidFill>
                  <a:srgbClr val="000090"/>
                </a:solidFill>
                <a:latin typeface="+mj-lt"/>
              </a:rPr>
              <a:t> as a probe</a:t>
            </a:r>
            <a:endParaRPr kumimoji="1" lang="ja-JP" altLang="en-US" sz="2400" b="1" i="1" dirty="0">
              <a:solidFill>
                <a:srgbClr val="000090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Medium heavy </a:t>
            </a:r>
            <a:r>
              <a:rPr kumimoji="1" lang="en-US" altLang="ja-JP" sz="32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hypernuclei</a:t>
            </a:r>
            <a:endParaRPr lang="it-IT" sz="3200" b="1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6486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Symbol" charset="2"/>
            <a:ea typeface="ＭＳ Ｐゴシック" charset="-128"/>
            <a:cs typeface="ＭＳ Ｐゴシック" charset="-128"/>
            <a:sym typeface="Symbol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Symbol" charset="2"/>
            <a:ea typeface="ＭＳ Ｐゴシック" charset="-128"/>
            <a:cs typeface="ＭＳ Ｐゴシック" charset="-128"/>
            <a:sym typeface="Symbol" charset="2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12759</TotalTime>
  <Words>6455</Words>
  <Application>Microsoft Macintosh PowerPoint</Application>
  <PresentationFormat>Presentazione su schermo (4:3)</PresentationFormat>
  <Paragraphs>871</Paragraphs>
  <Slides>70</Slides>
  <Notes>14</Notes>
  <HiddenSlides>0</HiddenSlides>
  <MMClips>0</MMClips>
  <ScaleCrop>false</ScaleCrop>
  <HeadingPairs>
    <vt:vector size="6" baseType="variant">
      <vt:variant>
        <vt:lpstr>Modello struttura</vt:lpstr>
      </vt:variant>
      <vt:variant>
        <vt:i4>1</vt:i4>
      </vt:variant>
      <vt:variant>
        <vt:lpstr>Server OLE incorporati</vt:lpstr>
      </vt:variant>
      <vt:variant>
        <vt:i4>3</vt:i4>
      </vt:variant>
      <vt:variant>
        <vt:lpstr>Titoli diapositive</vt:lpstr>
      </vt:variant>
      <vt:variant>
        <vt:i4>70</vt:i4>
      </vt:variant>
    </vt:vector>
  </HeadingPairs>
  <TitlesOfParts>
    <vt:vector size="74" baseType="lpstr">
      <vt:lpstr>Blank Presentation</vt:lpstr>
      <vt:lpstr>Equation</vt:lpstr>
      <vt:lpstr>Photo Editor Photo</vt:lpstr>
      <vt:lpstr>Bitmap Image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Responses to  Physics Technical Reviews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Backup slides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</vt:vector>
  </TitlesOfParts>
  <Company>Franco Garibaldi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Franco Garibaldi</cp:lastModifiedBy>
  <cp:revision>888</cp:revision>
  <cp:lastPrinted>2012-08-24T14:10:36Z</cp:lastPrinted>
  <dcterms:created xsi:type="dcterms:W3CDTF">2013-06-17T17:58:39Z</dcterms:created>
  <dcterms:modified xsi:type="dcterms:W3CDTF">2013-06-17T19:46:07Z</dcterms:modified>
</cp:coreProperties>
</file>