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9" r:id="rId5"/>
    <p:sldId id="279" r:id="rId6"/>
    <p:sldId id="258" r:id="rId7"/>
    <p:sldId id="261" r:id="rId8"/>
    <p:sldId id="260" r:id="rId9"/>
    <p:sldId id="262" r:id="rId10"/>
    <p:sldId id="264" r:id="rId11"/>
    <p:sldId id="263" r:id="rId12"/>
    <p:sldId id="265" r:id="rId13"/>
    <p:sldId id="266" r:id="rId14"/>
    <p:sldId id="267" r:id="rId15"/>
    <p:sldId id="269" r:id="rId16"/>
    <p:sldId id="277" r:id="rId17"/>
    <p:sldId id="270" r:id="rId18"/>
    <p:sldId id="276" r:id="rId19"/>
    <p:sldId id="271" r:id="rId20"/>
    <p:sldId id="272" r:id="rId21"/>
    <p:sldId id="273" r:id="rId22"/>
    <p:sldId id="274" r:id="rId23"/>
    <p:sldId id="275" r:id="rId24"/>
    <p:sldId id="280" r:id="rId25"/>
    <p:sldId id="281" r:id="rId26"/>
    <p:sldId id="282" r:id="rId27"/>
    <p:sldId id="284" r:id="rId28"/>
    <p:sldId id="288" r:id="rId29"/>
    <p:sldId id="292" r:id="rId30"/>
    <p:sldId id="293" r:id="rId31"/>
    <p:sldId id="295" r:id="rId32"/>
    <p:sldId id="294" r:id="rId33"/>
    <p:sldId id="305" r:id="rId34"/>
    <p:sldId id="268" r:id="rId35"/>
    <p:sldId id="296" r:id="rId36"/>
    <p:sldId id="297" r:id="rId37"/>
    <p:sldId id="299" r:id="rId38"/>
    <p:sldId id="298" r:id="rId39"/>
    <p:sldId id="300" r:id="rId40"/>
    <p:sldId id="307" r:id="rId41"/>
    <p:sldId id="302" r:id="rId42"/>
    <p:sldId id="303" r:id="rId43"/>
    <p:sldId id="30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129"/>
    <a:srgbClr val="0066FF"/>
    <a:srgbClr val="CC5076"/>
    <a:srgbClr val="FFCCFF"/>
    <a:srgbClr val="FFDDFF"/>
    <a:srgbClr val="DDFBFF"/>
    <a:srgbClr val="FFFF99"/>
    <a:srgbClr val="00CC00"/>
    <a:srgbClr val="00DBD6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9" autoAdjust="0"/>
    <p:restoredTop sz="95591" autoAdjust="0"/>
  </p:normalViewPr>
  <p:slideViewPr>
    <p:cSldViewPr>
      <p:cViewPr>
        <p:scale>
          <a:sx n="70" d="100"/>
          <a:sy n="70" d="100"/>
        </p:scale>
        <p:origin x="-12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10" Type="http://schemas.openxmlformats.org/officeDocument/2006/relationships/image" Target="../media/image18.wmf"/><Relationship Id="rId4" Type="http://schemas.openxmlformats.org/officeDocument/2006/relationships/image" Target="../media/image12.wmf"/><Relationship Id="rId9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3.wmf"/><Relationship Id="rId7" Type="http://schemas.openxmlformats.org/officeDocument/2006/relationships/image" Target="../media/image66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2.wmf"/><Relationship Id="rId9" Type="http://schemas.openxmlformats.org/officeDocument/2006/relationships/image" Target="../media/image6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2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6.bin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3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9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8.bin"/><Relationship Id="rId15" Type="http://schemas.openxmlformats.org/officeDocument/2006/relationships/image" Target="../media/image21.png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19200"/>
            <a:ext cx="8534400" cy="2232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PR12-13-001 :</a:t>
            </a:r>
            <a:r>
              <a:rPr lang="en-US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Measurements and Studies of a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Nuclear Dependence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= </a:t>
            </a:r>
            <a:r>
              <a:rPr lang="en-US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baseline="-250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baseline="-250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aseline="-250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aseline="-250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962400"/>
            <a:ext cx="8458200" cy="1752600"/>
          </a:xfrm>
        </p:spPr>
        <p:txBody>
          <a:bodyPr>
            <a:no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Simona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Malace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>
                <a:solidFill>
                  <a:schemeClr val="tx1"/>
                </a:solidFill>
              </a:rPr>
              <a:t> - contact (</a:t>
            </a:r>
            <a:r>
              <a:rPr lang="en-US" sz="2600" dirty="0" err="1" smtClean="0">
                <a:solidFill>
                  <a:schemeClr val="tx1"/>
                </a:solidFill>
              </a:rPr>
              <a:t>JLab</a:t>
            </a:r>
            <a:r>
              <a:rPr lang="en-US" sz="26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Eric Christy (Hampton U.), Dave Gaskell (</a:t>
            </a:r>
            <a:r>
              <a:rPr lang="en-US" sz="2600" dirty="0" err="1" smtClean="0">
                <a:solidFill>
                  <a:schemeClr val="tx1"/>
                </a:solidFill>
              </a:rPr>
              <a:t>JLab</a:t>
            </a:r>
            <a:r>
              <a:rPr lang="en-US" sz="2600" dirty="0" smtClean="0">
                <a:solidFill>
                  <a:schemeClr val="tx1"/>
                </a:solidFill>
              </a:rPr>
              <a:t>), </a:t>
            </a:r>
            <a:r>
              <a:rPr lang="en-US" sz="2600" dirty="0" err="1" smtClean="0">
                <a:solidFill>
                  <a:schemeClr val="tx1"/>
                </a:solidFill>
              </a:rPr>
              <a:t>Thia</a:t>
            </a:r>
            <a:r>
              <a:rPr lang="en-US" sz="2600" dirty="0" smtClean="0">
                <a:solidFill>
                  <a:schemeClr val="tx1"/>
                </a:solidFill>
              </a:rPr>
              <a:t> Keppel (</a:t>
            </a:r>
            <a:r>
              <a:rPr lang="en-US" sz="2600" dirty="0" err="1" smtClean="0">
                <a:solidFill>
                  <a:schemeClr val="tx1"/>
                </a:solidFill>
              </a:rPr>
              <a:t>JLab</a:t>
            </a:r>
            <a:r>
              <a:rPr lang="en-US" sz="2600" dirty="0" smtClean="0">
                <a:solidFill>
                  <a:schemeClr val="tx1"/>
                </a:solidFill>
              </a:rPr>
              <a:t>), Patricia </a:t>
            </a:r>
            <a:r>
              <a:rPr lang="en-US" sz="2600" dirty="0" err="1" smtClean="0">
                <a:solidFill>
                  <a:schemeClr val="tx1"/>
                </a:solidFill>
              </a:rPr>
              <a:t>Solvignon</a:t>
            </a:r>
            <a:r>
              <a:rPr lang="en-US" sz="2600" dirty="0" smtClean="0">
                <a:solidFill>
                  <a:schemeClr val="tx1"/>
                </a:solidFill>
              </a:rPr>
              <a:t> (</a:t>
            </a:r>
            <a:r>
              <a:rPr lang="en-US" sz="2600" dirty="0" err="1" smtClean="0">
                <a:solidFill>
                  <a:schemeClr val="tx1"/>
                </a:solidFill>
              </a:rPr>
              <a:t>JLab</a:t>
            </a:r>
            <a:r>
              <a:rPr lang="en-US" sz="2600" dirty="0" smtClean="0">
                <a:solidFill>
                  <a:schemeClr val="tx1"/>
                </a:solidFill>
              </a:rPr>
              <a:t> &amp; NHU) 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and the </a:t>
            </a:r>
            <a:r>
              <a:rPr lang="en-US" sz="2600" b="1" dirty="0" smtClean="0">
                <a:solidFill>
                  <a:srgbClr val="0066FF"/>
                </a:solidFill>
              </a:rPr>
              <a:t>PR12-13-001 Collaboration</a:t>
            </a:r>
            <a:endParaRPr lang="en-US" sz="2600" b="1" dirty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49780" t="18750" r="15081" b="9375"/>
          <a:stretch>
            <a:fillRect/>
          </a:stretch>
        </p:blipFill>
        <p:spPr bwMode="auto">
          <a:xfrm>
            <a:off x="76200" y="1973580"/>
            <a:ext cx="4114789" cy="473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191000" y="1752600"/>
            <a:ext cx="495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“Since </a:t>
            </a:r>
            <a:r>
              <a:rPr lang="en-US" sz="2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the nuclear dependence of R has not as yet been systematically measured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we shall test two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assumptions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for ∆R…”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2800290"/>
            <a:ext cx="3506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1) (Absolute) </a:t>
            </a:r>
            <a:r>
              <a:rPr lang="en-US" sz="2000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000" b="1" baseline="-25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 – R</a:t>
            </a:r>
            <a:r>
              <a:rPr lang="en-US" sz="2000" b="1" baseline="-25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000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 = 0.04</a:t>
            </a:r>
            <a:endParaRPr lang="en-US" sz="2000" b="1" dirty="0">
              <a:solidFill>
                <a:srgbClr val="F371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3257490"/>
            <a:ext cx="3954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2) (Relative) </a:t>
            </a:r>
            <a:r>
              <a:rPr lang="en-US" sz="2000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(R</a:t>
            </a:r>
            <a:r>
              <a:rPr lang="en-US" sz="2000" b="1" baseline="-25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 – R</a:t>
            </a:r>
            <a:r>
              <a:rPr lang="en-US" sz="2000" b="1" baseline="-25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000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)/R</a:t>
            </a:r>
            <a:r>
              <a:rPr lang="en-US" sz="2000" b="1" baseline="-25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 = 30%</a:t>
            </a:r>
            <a:endParaRPr lang="en-US" sz="2000" b="1" dirty="0">
              <a:solidFill>
                <a:srgbClr val="F371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3400" y="3745468"/>
            <a:ext cx="467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Both assumptions based on NMC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i="1" baseline="-25000" dirty="0" err="1" smtClean="0">
                <a:latin typeface="Arial" pitchFamily="34" charset="0"/>
                <a:cs typeface="Arial" pitchFamily="34" charset="0"/>
              </a:rPr>
              <a:t>Sn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– R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462909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EMC, BCDMS, NMC: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Symbol" pitchFamily="18" charset="2"/>
              </a:rPr>
              <a:t>e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~ 1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4972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Implications of a Possible Nuclear Dependence of R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74289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V. </a:t>
            </a:r>
            <a:r>
              <a:rPr lang="en-US" sz="2000" i="1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Guzey</a:t>
            </a:r>
            <a:r>
              <a:rPr lang="en-US" sz="2000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et al., PRC 86 045201 (2012)</a:t>
            </a:r>
            <a:endParaRPr lang="en-US" sz="2000" i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1197114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The impact of a </a:t>
            </a:r>
            <a:r>
              <a:rPr lang="en-GB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non-zero </a:t>
            </a:r>
            <a:r>
              <a:rPr lang="en-GB" sz="2000" dirty="0" smtClean="0">
                <a:solidFill>
                  <a:srgbClr val="0066FF"/>
                </a:solidFill>
                <a:latin typeface="Symbol" pitchFamily="18" charset="2"/>
                <a:ea typeface="Luxi Sans" charset="0"/>
                <a:cs typeface="Arial" pitchFamily="34" charset="0"/>
              </a:rPr>
              <a:t>D</a:t>
            </a:r>
            <a:r>
              <a:rPr lang="en-GB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R 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for </a:t>
            </a:r>
            <a:r>
              <a:rPr lang="en-GB" sz="20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the </a:t>
            </a:r>
            <a:r>
              <a:rPr lang="en-GB" sz="2000" i="1" dirty="0" err="1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antishadowing</a:t>
            </a:r>
            <a:r>
              <a:rPr lang="en-GB" sz="20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 region</a:t>
            </a:r>
            <a:r>
              <a:rPr lang="en-GB" sz="2000" b="1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GB" sz="2000" dirty="0" smtClean="0">
                <a:latin typeface="Arial" pitchFamily="34" charset="0"/>
                <a:ea typeface="Luxi Sans" charset="0"/>
                <a:cs typeface="Arial" pitchFamily="34" charset="0"/>
              </a:rPr>
              <a:t>has been analyzed</a:t>
            </a:r>
            <a:endParaRPr lang="en-GB" sz="2000" baseline="30000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4171890"/>
            <a:ext cx="533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Two data sets have been analyzed:</a:t>
            </a:r>
            <a:endParaRPr lang="en-GB" sz="2000" baseline="30000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5105400" y="4981588"/>
          <a:ext cx="1524000" cy="698500"/>
        </p:xfrm>
        <a:graphic>
          <a:graphicData uri="http://schemas.openxmlformats.org/presentationml/2006/ole">
            <p:oleObj spid="_x0000_s20481" name="Equation" r:id="rId4" imgW="774360" imgH="355320" progId="Equation.3">
              <p:embed/>
            </p:oleObj>
          </a:graphicData>
        </a:graphic>
      </p:graphicFrame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6815893" y="4953000"/>
          <a:ext cx="1566107" cy="717562"/>
        </p:xfrm>
        <a:graphic>
          <a:graphicData uri="http://schemas.openxmlformats.org/presentationml/2006/ole">
            <p:oleObj spid="_x0000_s20482" name="Equation" r:id="rId5" imgW="774360" imgH="35532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724400" y="569589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SLAC: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Symbol" pitchFamily="18" charset="2"/>
              </a:rPr>
              <a:t>e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&lt; 1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5137150" y="6096000"/>
          <a:ext cx="2576286" cy="685800"/>
        </p:xfrm>
        <a:graphic>
          <a:graphicData uri="http://schemas.openxmlformats.org/presentationml/2006/ole">
            <p:oleObj spid="_x0000_s20483" name="Equation" r:id="rId6" imgW="1333440" imgH="355320" progId="Equation.3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990600" y="2743200"/>
            <a:ext cx="1371600" cy="228600"/>
          </a:xfrm>
          <a:prstGeom prst="rect">
            <a:avLst/>
          </a:prstGeom>
          <a:noFill/>
          <a:ln w="9525">
            <a:solidFill>
              <a:srgbClr val="F37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67000" y="2057400"/>
            <a:ext cx="1371600" cy="228600"/>
          </a:xfrm>
          <a:prstGeom prst="rect">
            <a:avLst/>
          </a:prstGeom>
          <a:noFill/>
          <a:ln w="9525">
            <a:solidFill>
              <a:srgbClr val="F37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1" grpId="0"/>
      <p:bldP spid="14" grpId="0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4972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Implications of a Possible Nuclear Dependence of R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8623" t="17708" r="28550" b="6250"/>
          <a:stretch>
            <a:fillRect/>
          </a:stretch>
        </p:blipFill>
        <p:spPr bwMode="auto">
          <a:xfrm>
            <a:off x="4675305" y="1443970"/>
            <a:ext cx="3545071" cy="461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16984" t="15625" r="54319" b="12500"/>
          <a:stretch>
            <a:fillRect/>
          </a:stretch>
        </p:blipFill>
        <p:spPr bwMode="auto">
          <a:xfrm>
            <a:off x="609600" y="1447800"/>
            <a:ext cx="3285753" cy="462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66669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V. </a:t>
            </a:r>
            <a:r>
              <a:rPr lang="en-US" sz="2000" i="1" dirty="0" err="1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Guzey</a:t>
            </a:r>
            <a:r>
              <a:rPr lang="en-US" sz="2000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 et al., PRC 86 045201 (2012)</a:t>
            </a:r>
            <a:endParaRPr lang="en-US" sz="2000" i="1" dirty="0">
              <a:solidFill>
                <a:srgbClr val="F371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04769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The impact of a </a:t>
            </a:r>
            <a:r>
              <a:rPr lang="en-GB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non-zero </a:t>
            </a:r>
            <a:r>
              <a:rPr lang="en-GB" sz="2000" dirty="0" smtClean="0">
                <a:solidFill>
                  <a:srgbClr val="F37129"/>
                </a:solidFill>
                <a:latin typeface="Symbol" pitchFamily="18" charset="2"/>
                <a:ea typeface="Luxi Sans" charset="0"/>
                <a:cs typeface="Arial" pitchFamily="34" charset="0"/>
              </a:rPr>
              <a:t>D</a:t>
            </a:r>
            <a:r>
              <a:rPr lang="en-GB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 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for </a:t>
            </a:r>
            <a:r>
              <a:rPr lang="en-GB" sz="2000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the </a:t>
            </a:r>
            <a:r>
              <a:rPr lang="en-GB" sz="2000" i="1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antishadowing</a:t>
            </a:r>
            <a:r>
              <a:rPr lang="en-GB" sz="2000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region</a:t>
            </a:r>
            <a:endParaRPr lang="en-GB" sz="2000" baseline="30000" dirty="0" smtClean="0">
              <a:solidFill>
                <a:srgbClr val="F37129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638169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Antishadowing</a:t>
            </a:r>
            <a:r>
              <a:rPr lang="en-GB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from longitudinal photons?</a:t>
            </a:r>
            <a:endParaRPr lang="en-GB" sz="2000" baseline="-25000" dirty="0" smtClean="0">
              <a:solidFill>
                <a:srgbClr val="F37129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81000" y="2743200"/>
            <a:ext cx="5029200" cy="3657600"/>
            <a:chOff x="381000" y="2743200"/>
            <a:chExt cx="5029200" cy="3657600"/>
          </a:xfrm>
        </p:grpSpPr>
        <p:sp>
          <p:nvSpPr>
            <p:cNvPr id="10" name="Rectangle 9"/>
            <p:cNvSpPr/>
            <p:nvPr/>
          </p:nvSpPr>
          <p:spPr>
            <a:xfrm>
              <a:off x="381000" y="6000690"/>
              <a:ext cx="5029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000"/>
                </a:spcBef>
                <a:buFont typeface="Wingdings"/>
                <a:buChar char="à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000" dirty="0" smtClean="0">
                  <a:solidFill>
                    <a:srgbClr val="000000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 </a:t>
              </a:r>
              <a:r>
                <a:rPr lang="en-GB" sz="2000" dirty="0" err="1" smtClean="0">
                  <a:solidFill>
                    <a:srgbClr val="000000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Antishadowing</a:t>
              </a:r>
              <a:r>
                <a:rPr lang="en-GB" sz="2000" dirty="0" smtClean="0">
                  <a:solidFill>
                    <a:srgbClr val="000000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 disappears for </a:t>
              </a:r>
              <a:r>
                <a:rPr lang="en-GB" sz="2000" dirty="0" smtClean="0">
                  <a:solidFill>
                    <a:srgbClr val="0066FF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F</a:t>
              </a:r>
              <a:r>
                <a:rPr lang="en-GB" sz="2000" baseline="-25000" dirty="0" smtClean="0">
                  <a:solidFill>
                    <a:srgbClr val="0066FF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1</a:t>
              </a:r>
              <a:r>
                <a:rPr lang="en-GB" sz="2000" dirty="0" smtClean="0">
                  <a:solidFill>
                    <a:srgbClr val="000000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 ratio, </a:t>
              </a:r>
              <a:endParaRPr lang="en-GB" sz="2000" baseline="-25000" dirty="0" smtClean="0">
                <a:solidFill>
                  <a:srgbClr val="FF0000"/>
                </a:solidFill>
                <a:latin typeface="Arial" pitchFamily="34" charset="0"/>
                <a:ea typeface="Luxi Sans" charset="0"/>
                <a:cs typeface="Arial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752600" y="2743200"/>
              <a:ext cx="3192761" cy="2209800"/>
              <a:chOff x="1752600" y="2743200"/>
              <a:chExt cx="3192761" cy="22098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962400" y="3048000"/>
                <a:ext cx="9829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b="1" dirty="0" smtClean="0">
                    <a:solidFill>
                      <a:srgbClr val="0066FF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F</a:t>
                </a:r>
                <a:r>
                  <a:rPr lang="en-GB" sz="2000" b="1" baseline="-25000" dirty="0" smtClean="0">
                    <a:solidFill>
                      <a:srgbClr val="0066FF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1</a:t>
                </a:r>
                <a:r>
                  <a:rPr lang="en-GB" sz="2000" b="1" baseline="30000" dirty="0" smtClean="0">
                    <a:solidFill>
                      <a:srgbClr val="0066FF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A/</a:t>
                </a:r>
                <a:r>
                  <a:rPr lang="en-GB" sz="2000" b="1" dirty="0" smtClean="0">
                    <a:solidFill>
                      <a:srgbClr val="0066FF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F</a:t>
                </a:r>
                <a:r>
                  <a:rPr lang="en-GB" sz="2000" b="1" baseline="-25000" dirty="0" smtClean="0">
                    <a:solidFill>
                      <a:srgbClr val="0066FF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1</a:t>
                </a:r>
                <a:r>
                  <a:rPr lang="en-GB" sz="2000" b="1" baseline="30000" dirty="0" smtClean="0">
                    <a:solidFill>
                      <a:srgbClr val="0066FF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D</a:t>
                </a:r>
                <a:endParaRPr lang="en-US" sz="2000" b="1" baseline="30000" dirty="0">
                  <a:solidFill>
                    <a:srgbClr val="0066FF"/>
                  </a:solidFill>
                </a:endParaRPr>
              </a:p>
            </p:txBody>
          </p:sp>
          <p:cxnSp>
            <p:nvCxnSpPr>
              <p:cNvPr id="22" name="Straight Arrow Connector 21"/>
              <p:cNvCxnSpPr>
                <a:endCxn id="20" idx="1"/>
              </p:cNvCxnSpPr>
              <p:nvPr/>
            </p:nvCxnSpPr>
            <p:spPr>
              <a:xfrm>
                <a:off x="2133600" y="2743200"/>
                <a:ext cx="1828800" cy="504855"/>
              </a:xfrm>
              <a:prstGeom prst="straightConnector1">
                <a:avLst/>
              </a:prstGeom>
              <a:ln>
                <a:solidFill>
                  <a:srgbClr val="0066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endCxn id="20" idx="1"/>
              </p:cNvCxnSpPr>
              <p:nvPr/>
            </p:nvCxnSpPr>
            <p:spPr>
              <a:xfrm flipV="1">
                <a:off x="1752600" y="3248055"/>
                <a:ext cx="2209800" cy="1704945"/>
              </a:xfrm>
              <a:prstGeom prst="straightConnector1">
                <a:avLst/>
              </a:prstGeom>
              <a:ln>
                <a:solidFill>
                  <a:srgbClr val="0066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/>
          <p:cNvGrpSpPr/>
          <p:nvPr/>
        </p:nvGrpSpPr>
        <p:grpSpPr>
          <a:xfrm>
            <a:off x="1828800" y="2514600"/>
            <a:ext cx="4988069" cy="3886200"/>
            <a:chOff x="1828800" y="2514600"/>
            <a:chExt cx="4988069" cy="3886200"/>
          </a:xfrm>
        </p:grpSpPr>
        <p:grpSp>
          <p:nvGrpSpPr>
            <p:cNvPr id="19" name="Group 18"/>
            <p:cNvGrpSpPr/>
            <p:nvPr/>
          </p:nvGrpSpPr>
          <p:grpSpPr>
            <a:xfrm>
              <a:off x="2057400" y="2514600"/>
              <a:ext cx="4759469" cy="3886200"/>
              <a:chOff x="2057400" y="2514600"/>
              <a:chExt cx="4759469" cy="38862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970039" y="2590800"/>
                <a:ext cx="9829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b="1" dirty="0" smtClean="0">
                    <a:solidFill>
                      <a:srgbClr val="FF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F</a:t>
                </a:r>
                <a:r>
                  <a:rPr lang="en-GB" sz="2000" b="1" baseline="-25000" dirty="0" smtClean="0">
                    <a:solidFill>
                      <a:srgbClr val="FF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2</a:t>
                </a:r>
                <a:r>
                  <a:rPr lang="en-GB" sz="2000" b="1" baseline="30000" dirty="0" smtClean="0">
                    <a:solidFill>
                      <a:srgbClr val="FF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A/</a:t>
                </a:r>
                <a:r>
                  <a:rPr lang="en-GB" sz="2000" b="1" dirty="0" smtClean="0">
                    <a:solidFill>
                      <a:srgbClr val="FF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F</a:t>
                </a:r>
                <a:r>
                  <a:rPr lang="en-GB" sz="2000" b="1" baseline="-25000" dirty="0" smtClean="0">
                    <a:solidFill>
                      <a:srgbClr val="FF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2</a:t>
                </a:r>
                <a:r>
                  <a:rPr lang="en-GB" sz="2000" b="1" baseline="30000" dirty="0" smtClean="0">
                    <a:solidFill>
                      <a:srgbClr val="FF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D</a:t>
                </a:r>
                <a:endParaRPr lang="en-US" sz="2000" b="1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029200" y="6000690"/>
                <a:ext cx="17876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000"/>
                  </a:spcBef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2000" dirty="0" smtClean="0">
                    <a:solidFill>
                      <a:srgbClr val="00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remains for </a:t>
                </a:r>
                <a:r>
                  <a:rPr lang="en-GB" sz="2000" dirty="0" smtClean="0">
                    <a:solidFill>
                      <a:srgbClr val="FF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F</a:t>
                </a:r>
                <a:r>
                  <a:rPr lang="en-GB" sz="2000" baseline="-25000" dirty="0" smtClean="0">
                    <a:solidFill>
                      <a:srgbClr val="FF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2</a:t>
                </a:r>
              </a:p>
            </p:txBody>
          </p:sp>
          <p:cxnSp>
            <p:nvCxnSpPr>
              <p:cNvPr id="17" name="Straight Arrow Connector 16"/>
              <p:cNvCxnSpPr>
                <a:endCxn id="12" idx="1"/>
              </p:cNvCxnSpPr>
              <p:nvPr/>
            </p:nvCxnSpPr>
            <p:spPr>
              <a:xfrm>
                <a:off x="2057400" y="2514600"/>
                <a:ext cx="1912639" cy="27625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/>
            <p:cNvCxnSpPr>
              <a:endCxn id="12" idx="1"/>
            </p:cNvCxnSpPr>
            <p:nvPr/>
          </p:nvCxnSpPr>
          <p:spPr>
            <a:xfrm flipV="1">
              <a:off x="1828800" y="2790855"/>
              <a:ext cx="2141239" cy="1933545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4972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Implications of a Possible Nuclear Dependence of R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846892"/>
            <a:ext cx="9067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Recent </a:t>
            </a:r>
            <a:r>
              <a:rPr lang="en-GB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comparison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between the </a:t>
            </a:r>
            <a:r>
              <a:rPr lang="en-GB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size of the EMC effect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, -</a:t>
            </a:r>
            <a:r>
              <a:rPr lang="en-GB" dirty="0" err="1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dR</a:t>
            </a:r>
            <a:r>
              <a:rPr lang="en-GB" baseline="-25000" dirty="0" err="1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EMC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/</a:t>
            </a:r>
            <a:r>
              <a:rPr lang="en-GB" dirty="0" err="1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dx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, and the </a:t>
            </a:r>
            <a:r>
              <a:rPr lang="en-GB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relative number of short-range correlations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, SRC scale factor  </a:t>
            </a:r>
            <a:r>
              <a:rPr lang="en-GB" sz="14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Phys. Rev. </a:t>
            </a:r>
            <a:r>
              <a:rPr lang="en-GB" sz="1400" i="1" dirty="0" err="1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Lett</a:t>
            </a:r>
            <a:r>
              <a:rPr lang="en-GB" sz="14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. 106 052301 (2010)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474113"/>
            <a:ext cx="571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Robust correlation between the two observable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90500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They measure the same relative effect for </a:t>
            </a:r>
            <a:r>
              <a:rPr lang="en-US" sz="19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Be</a:t>
            </a:r>
            <a:r>
              <a:rPr lang="en-US" sz="19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 small average density but EMC effect comparable to heavier nuclei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3028890"/>
            <a:ext cx="26965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u="sng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Possible Conclusions</a:t>
            </a:r>
            <a:r>
              <a:rPr lang="en-US" sz="2000" i="1" dirty="0" smtClean="0">
                <a:latin typeface="Arial" pitchFamily="34" charset="0"/>
                <a:ea typeface="Luxi Sans" charset="0"/>
                <a:cs typeface="Arial" pitchFamily="34" charset="0"/>
              </a:rPr>
              <a:t>:</a:t>
            </a:r>
            <a:endParaRPr lang="en-US" sz="2000" b="1" i="1" dirty="0">
              <a:solidFill>
                <a:srgbClr val="F3712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3480137"/>
            <a:ext cx="46482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The SRC and EMC effect: a common (as yet unknown) origin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267200"/>
            <a:ext cx="464820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SRC: measure of some quantity like local density experienced by a nucleon in a correlated pair which gives rise to the EMC effect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5943600"/>
            <a:ext cx="655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GB" sz="20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If R is A-dependent this interpretation needs revision</a:t>
            </a:r>
            <a:endParaRPr lang="en-GB" sz="2000" i="1" baseline="30000" dirty="0" smtClean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5562600"/>
            <a:ext cx="121700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i="1" u="sng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However:</a:t>
            </a:r>
            <a:endParaRPr lang="en-US" sz="1900" b="1" i="1" dirty="0">
              <a:solidFill>
                <a:srgbClr val="0066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6324600"/>
            <a:ext cx="929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GB" sz="19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Does the correlation between </a:t>
            </a:r>
            <a:r>
              <a:rPr lang="en-GB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-</a:t>
            </a:r>
            <a:r>
              <a:rPr lang="en-GB" sz="1900" i="1" dirty="0" err="1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dR</a:t>
            </a:r>
            <a:r>
              <a:rPr lang="en-GB" sz="1900" i="1" baseline="-25000" dirty="0" err="1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EMC</a:t>
            </a:r>
            <a:r>
              <a:rPr lang="en-GB" sz="19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/</a:t>
            </a:r>
            <a:r>
              <a:rPr lang="en-GB" sz="1900" i="1" dirty="0" err="1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dx</a:t>
            </a:r>
            <a:r>
              <a:rPr lang="en-GB" sz="19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 and SRC apply the same to F</a:t>
            </a:r>
            <a:r>
              <a:rPr lang="en-GB" sz="1900" i="1" baseline="-25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GB" sz="19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, F</a:t>
            </a:r>
            <a:r>
              <a:rPr lang="en-GB" sz="1900" i="1" baseline="-25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1</a:t>
            </a:r>
            <a:r>
              <a:rPr lang="en-GB" sz="19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, F</a:t>
            </a:r>
            <a:r>
              <a:rPr lang="en-GB" sz="1900" i="1" baseline="-25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L</a:t>
            </a:r>
            <a:r>
              <a:rPr lang="en-GB" sz="19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?  </a:t>
            </a:r>
            <a:endParaRPr lang="en-GB" sz="1900" i="1" baseline="30000" dirty="0" smtClean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732069" y="1824943"/>
            <a:ext cx="4398369" cy="4185636"/>
            <a:chOff x="5943600" y="1828800"/>
            <a:chExt cx="4488132" cy="4271057"/>
          </a:xfrm>
        </p:grpSpPr>
        <p:pic>
          <p:nvPicPr>
            <p:cNvPr id="2662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2123" t="23958" r="11567" b="14583"/>
            <a:stretch>
              <a:fillRect/>
            </a:stretch>
          </p:blipFill>
          <p:spPr bwMode="auto">
            <a:xfrm>
              <a:off x="5943600" y="1828800"/>
              <a:ext cx="4488132" cy="427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5600" y="1981200"/>
              <a:ext cx="18288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3426" t="17708" r="35578" b="10417"/>
          <a:stretch>
            <a:fillRect/>
          </a:stretch>
        </p:blipFill>
        <p:spPr bwMode="auto">
          <a:xfrm>
            <a:off x="4800600" y="1828800"/>
            <a:ext cx="4267241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562600" y="2362200"/>
            <a:ext cx="1676400" cy="533400"/>
          </a:xfrm>
          <a:prstGeom prst="rect">
            <a:avLst/>
          </a:prstGeom>
          <a:noFill/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4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0"/>
            <a:ext cx="59689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Central Kinematics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3382" t="18750" r="27379" b="14583"/>
          <a:stretch>
            <a:fillRect/>
          </a:stretch>
        </p:blipFill>
        <p:spPr bwMode="auto">
          <a:xfrm>
            <a:off x="4882786" y="838200"/>
            <a:ext cx="4074145" cy="389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5105400" y="3893802"/>
            <a:ext cx="2895600" cy="2811798"/>
            <a:chOff x="5105400" y="3893802"/>
            <a:chExt cx="2895600" cy="2811798"/>
          </a:xfrm>
        </p:grpSpPr>
        <p:grpSp>
          <p:nvGrpSpPr>
            <p:cNvPr id="17" name="Group 16"/>
            <p:cNvGrpSpPr/>
            <p:nvPr/>
          </p:nvGrpSpPr>
          <p:grpSpPr>
            <a:xfrm>
              <a:off x="5105400" y="4724400"/>
              <a:ext cx="2895600" cy="1981200"/>
              <a:chOff x="5105400" y="4724400"/>
              <a:chExt cx="2895600" cy="198120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2299" t="51008" r="86093" b="33736"/>
              <a:stretch>
                <a:fillRect/>
              </a:stretch>
            </p:blipFill>
            <p:spPr bwMode="auto">
              <a:xfrm>
                <a:off x="5105400" y="4892040"/>
                <a:ext cx="24003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889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9194" t="65625" r="30893" b="7292"/>
              <a:stretch>
                <a:fillRect/>
              </a:stretch>
            </p:blipFill>
            <p:spPr bwMode="auto">
              <a:xfrm>
                <a:off x="5410200" y="4724400"/>
                <a:ext cx="2590800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5870910" y="3893802"/>
              <a:ext cx="114222" cy="914871"/>
              <a:chOff x="5870910" y="3893802"/>
              <a:chExt cx="114222" cy="91487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870910" y="3893802"/>
                <a:ext cx="114222" cy="229071"/>
              </a:xfrm>
              <a:prstGeom prst="rect">
                <a:avLst/>
              </a:prstGeom>
              <a:noFill/>
              <a:ln w="1905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V="1">
                <a:off x="5946919" y="4121831"/>
                <a:ext cx="0" cy="686842"/>
              </a:xfrm>
              <a:prstGeom prst="straightConnector1">
                <a:avLst/>
              </a:prstGeom>
              <a:ln w="19050">
                <a:solidFill>
                  <a:srgbClr val="0066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/>
          <p:nvPr/>
        </p:nvGrpSpPr>
        <p:grpSpPr>
          <a:xfrm>
            <a:off x="7128131" y="5181600"/>
            <a:ext cx="2015869" cy="531174"/>
            <a:chOff x="7128131" y="5342073"/>
            <a:chExt cx="2015869" cy="531174"/>
          </a:xfrm>
        </p:grpSpPr>
        <p:sp>
          <p:nvSpPr>
            <p:cNvPr id="13" name="Rectangle 12"/>
            <p:cNvSpPr/>
            <p:nvPr/>
          </p:nvSpPr>
          <p:spPr>
            <a:xfrm>
              <a:off x="7128131" y="5342073"/>
              <a:ext cx="152400" cy="381000"/>
            </a:xfrm>
            <a:prstGeom prst="rect">
              <a:avLst/>
            </a:prstGeom>
            <a:noFill/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280531" y="5646873"/>
              <a:ext cx="685800" cy="0"/>
            </a:xfrm>
            <a:prstGeom prst="straightConnector1">
              <a:avLst/>
            </a:prstGeom>
            <a:ln w="19050">
              <a:solidFill>
                <a:srgbClr val="00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7890131" y="5473137"/>
              <a:ext cx="12538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i="1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(E, E’, </a:t>
              </a:r>
              <a:r>
                <a:rPr lang="en-US" sz="2000" b="1" i="1" dirty="0" smtClean="0">
                  <a:solidFill>
                    <a:srgbClr val="0066FF"/>
                  </a:solidFill>
                  <a:latin typeface="Symbol" pitchFamily="18" charset="2"/>
                  <a:sym typeface="Wingdings" pitchFamily="2" charset="2"/>
                </a:rPr>
                <a:t>q</a:t>
              </a:r>
              <a:r>
                <a:rPr lang="en-US" sz="2000" b="1" i="1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) </a:t>
              </a:r>
              <a:endParaRPr lang="en-US" sz="2000" b="1" dirty="0">
                <a:solidFill>
                  <a:srgbClr val="0066FF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128131" y="3513273"/>
            <a:ext cx="1676400" cy="762000"/>
          </a:xfrm>
          <a:prstGeom prst="rect">
            <a:avLst/>
          </a:prstGeom>
          <a:noFill/>
          <a:ln>
            <a:solidFill>
              <a:srgbClr val="F37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8600" y="838200"/>
            <a:ext cx="457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We propose to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extract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000" baseline="-25000" dirty="0" err="1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lnSpc>
                <a:spcPct val="100000"/>
              </a:lnSpc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000" b="1" baseline="-25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– R</a:t>
            </a:r>
            <a:r>
              <a:rPr lang="en-US" sz="2000" b="1" baseline="-25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</a:t>
            </a:r>
            <a:r>
              <a:rPr lang="en-US" sz="2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Be, C, Cu, Ag, Au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, F</a:t>
            </a:r>
            <a:r>
              <a:rPr lang="en-US" sz="2000" baseline="-25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, F</a:t>
            </a:r>
            <a:r>
              <a:rPr lang="en-US" sz="2000" baseline="-25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, F</a:t>
            </a:r>
            <a:r>
              <a:rPr lang="en-US" sz="2000" baseline="-25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in a model-independent fashion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 a x range from 0.1 to 0.6 and Q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from 1 to 5 GeV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000" baseline="30000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" y="2559784"/>
            <a:ext cx="457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For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each L/T extraction (black stars)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we would use:</a:t>
            </a:r>
          </a:p>
          <a:p>
            <a:pPr>
              <a:lnSpc>
                <a:spcPct val="100000"/>
              </a:lnSpc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  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both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Hall C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spectrometers,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SHMS and HMS</a:t>
            </a:r>
          </a:p>
          <a:p>
            <a:pPr>
              <a:lnSpc>
                <a:spcPct val="100000"/>
              </a:lnSpc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  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up to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6 beam energies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: 4 standard (4.4, 6.6, 8.8, 11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GeV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) and 2 non-standard (5.5 and 7.7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GeV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)</a:t>
            </a:r>
          </a:p>
          <a:p>
            <a:pPr>
              <a:lnSpc>
                <a:spcPct val="100000"/>
              </a:lnSpc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aseline="30000" dirty="0" smtClean="0"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   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D, Be, C, Cu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targets; for most L/Ts we will also use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H, Ag and Au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targets</a:t>
            </a:r>
            <a:endParaRPr lang="en-US" sz="2000" baseline="30000" dirty="0" smtClean="0">
              <a:solidFill>
                <a:srgbClr val="000000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600" y="5791200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Statistical goal: 0.2 – 0.5% (depending on the target) in a W</a:t>
            </a:r>
            <a:r>
              <a:rPr lang="en-US" sz="2000" baseline="30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bin of 0.1 GeV</a:t>
            </a:r>
            <a:r>
              <a:rPr lang="en-US" sz="2000" baseline="30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endParaRPr lang="en-US" sz="2000" b="1" baseline="30000" dirty="0" smtClean="0">
              <a:solidFill>
                <a:srgbClr val="A33DC3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2513" y="0"/>
            <a:ext cx="44830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Kinematics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8785" t="22916" r="51391" b="11458"/>
          <a:stretch>
            <a:fillRect/>
          </a:stretch>
        </p:blipFill>
        <p:spPr bwMode="auto">
          <a:xfrm>
            <a:off x="1783118" y="1295400"/>
            <a:ext cx="4922482" cy="45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" y="6096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SHMS has a large momentum “bite”: we will collect a wealth of data within the spectrometers acceptance  </a:t>
            </a:r>
            <a:endParaRPr lang="en-US" sz="2000" baseline="30000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791200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Besides the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model-independent L/T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separations at the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central kinematics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, we can perform </a:t>
            </a:r>
            <a:r>
              <a:rPr lang="en-US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minimally model-dependent L/Ts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within the spectrometers </a:t>
            </a:r>
            <a:r>
              <a:rPr lang="en-US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acceptance </a:t>
            </a:r>
            <a:endParaRPr lang="en-US" sz="2000" baseline="30000" dirty="0" smtClean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0"/>
            <a:ext cx="78406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Backgrounds and Corrections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762000"/>
            <a:ext cx="41248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Charge-Symmetric Background</a:t>
            </a:r>
            <a:endParaRPr lang="en-US" sz="22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981200"/>
            <a:ext cx="23342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Pion</a:t>
            </a:r>
            <a:r>
              <a:rPr lang="en-US" sz="22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 Background</a:t>
            </a:r>
            <a:endParaRPr lang="en-US" sz="22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321314"/>
            <a:ext cx="28841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Radiative</a:t>
            </a:r>
            <a:r>
              <a:rPr lang="en-US" sz="22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 Corrections</a:t>
            </a:r>
            <a:endParaRPr lang="en-US" sz="22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197114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Largest contribution 20% (less at most kinematics); the background will be measured with same spectrometer as the signal</a:t>
            </a:r>
            <a:endParaRPr lang="en-US" sz="2000" baseline="30000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241929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Upper limits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on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  <a:ea typeface="Luxi Sans" charset="0"/>
                <a:cs typeface="Arial" pitchFamily="34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/e ratio: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2800290"/>
            <a:ext cx="4341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200:1 for H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 &lt; 2% contamination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838200" y="3192958"/>
            <a:ext cx="4341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100:1 for D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 &lt; 1% contamination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838200" y="3562290"/>
            <a:ext cx="5217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Be, C, Cu, Ag, Au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 &lt;&lt; 1% contamination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" y="4835604"/>
            <a:ext cx="784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Elastic/</a:t>
            </a:r>
            <a:r>
              <a:rPr lang="en-US" sz="2000" dirty="0" err="1" smtClean="0">
                <a:latin typeface="Arial" pitchFamily="34" charset="0"/>
                <a:ea typeface="Luxi Sans" charset="0"/>
                <a:cs typeface="Arial" pitchFamily="34" charset="0"/>
              </a:rPr>
              <a:t>quasielstic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ea typeface="Luxi Sans" charset="0"/>
                <a:cs typeface="Arial" pitchFamily="34" charset="0"/>
              </a:rPr>
              <a:t>radiative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 effects: &lt; 20%</a:t>
            </a:r>
            <a:endParaRPr lang="en-US" sz="2000" baseline="30000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5388114"/>
            <a:ext cx="784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Total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radiative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effects within 40%</a:t>
            </a:r>
            <a:endParaRPr lang="en-US" sz="2000" baseline="30000" dirty="0" smtClean="0">
              <a:solidFill>
                <a:srgbClr val="F37129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5921514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To test our understanding of external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radiative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corrections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we will take measurements on a 6% </a:t>
            </a:r>
            <a:r>
              <a:rPr lang="en-US" sz="2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r.l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. Cu target at x = 0.1, 0.275 and 0.4</a:t>
            </a:r>
            <a:endParaRPr lang="en-US" sz="2000" baseline="30000" dirty="0" smtClean="0">
              <a:solidFill>
                <a:srgbClr val="F37129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90600" y="3962400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Much smaller at most settings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0"/>
            <a:ext cx="78406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Backgrounds and Corrections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 l="16618" t="42708" r="47657" b="34375"/>
          <a:stretch>
            <a:fillRect/>
          </a:stretch>
        </p:blipFill>
        <p:spPr bwMode="auto">
          <a:xfrm>
            <a:off x="381000" y="5029200"/>
            <a:ext cx="4648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" y="685800"/>
            <a:ext cx="28376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Coulomb Corrections</a:t>
            </a:r>
            <a:endParaRPr lang="en-US" sz="22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4267200"/>
            <a:ext cx="8686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We will take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additional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measurements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to constrain/verify Coulomb corrections procedure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1430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à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Electrons scattering from nuclei can be accelerated/decelerated in the Coulomb field of the nucleus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38600" y="1676400"/>
            <a:ext cx="3653223" cy="707886"/>
            <a:chOff x="1219200" y="1905000"/>
            <a:chExt cx="3653223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219200" y="1905000"/>
              <a:ext cx="16787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2000" baseline="-25000" dirty="0" err="1" smtClean="0"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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</a:t>
              </a:r>
              <a:r>
                <a:rPr lang="en-US" sz="2000" baseline="-25000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 + V</a:t>
              </a:r>
              <a:r>
                <a:rPr lang="en-US" sz="2000" baseline="-25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0</a:t>
              </a:r>
            </a:p>
            <a:p>
              <a:r>
                <a:rPr lang="en-US" sz="2000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</a:t>
              </a:r>
              <a:r>
                <a:rPr lang="en-US" sz="2000" baseline="-25000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</a:t>
              </a:r>
              <a:r>
                <a:rPr lang="en-US" sz="2000" baseline="-25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’ 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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</a:t>
              </a:r>
              <a:r>
                <a:rPr lang="en-US" sz="2000" baseline="-25000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</a:t>
              </a:r>
              <a:r>
                <a:rPr lang="en-US" sz="2000" baseline="-25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’ 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– V</a:t>
              </a:r>
              <a:r>
                <a:rPr lang="en-US" sz="2000" baseline="-25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0</a:t>
              </a:r>
              <a:endParaRPr lang="en-US" sz="2000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95600" y="2057400"/>
              <a:ext cx="197682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V</a:t>
              </a:r>
              <a:r>
                <a:rPr lang="en-US" sz="2000" baseline="-25000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0</a:t>
              </a:r>
              <a:r>
                <a:rPr lang="en-US" sz="2000" baseline="-25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 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= 3</a:t>
              </a:r>
              <a:r>
                <a:rPr lang="en-US" sz="2000" dirty="0" smtClean="0">
                  <a:latin typeface="Symbol" pitchFamily="18" charset="2"/>
                  <a:cs typeface="Arial" pitchFamily="34" charset="0"/>
                  <a:sym typeface="Wingdings" pitchFamily="2" charset="2"/>
                </a:rPr>
                <a:t>a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(Z-1)/2R</a:t>
              </a:r>
              <a:endParaRPr lang="en-US" sz="2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66800" y="1752600"/>
            <a:ext cx="381000" cy="304800"/>
            <a:chOff x="914400" y="1828800"/>
            <a:chExt cx="381000" cy="3048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914400" y="1828800"/>
              <a:ext cx="0" cy="304800"/>
            </a:xfrm>
            <a:prstGeom prst="line">
              <a:avLst/>
            </a:prstGeom>
            <a:ln>
              <a:solidFill>
                <a:srgbClr val="F371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914400" y="2133600"/>
              <a:ext cx="381000" cy="0"/>
            </a:xfrm>
            <a:prstGeom prst="straightConnector1">
              <a:avLst/>
            </a:prstGeom>
            <a:ln>
              <a:solidFill>
                <a:srgbClr val="F3712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459048" y="1828800"/>
            <a:ext cx="2579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change in kinematics</a:t>
            </a:r>
            <a:endParaRPr lang="en-US" sz="2000" i="1" dirty="0">
              <a:solidFill>
                <a:srgbClr val="F3712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2797314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à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At our kinematics correction no larger than 5% for Au (estimation within the </a:t>
            </a:r>
            <a:r>
              <a:rPr lang="en-US" sz="2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ffective</a:t>
            </a:r>
            <a:r>
              <a:rPr lang="en-US" sz="2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omentum</a:t>
            </a:r>
            <a:r>
              <a:rPr lang="en-US" sz="2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pproximation)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81800" y="2234625"/>
            <a:ext cx="213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electrostatic potential at center of nucleus</a:t>
            </a:r>
            <a:endParaRPr lang="en-US" sz="1600" i="1" dirty="0">
              <a:solidFill>
                <a:srgbClr val="0066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05400" y="5276671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At fixed </a:t>
            </a:r>
            <a:r>
              <a:rPr lang="en-US" dirty="0" smtClean="0">
                <a:solidFill>
                  <a:srgbClr val="F37129"/>
                </a:solidFill>
                <a:latin typeface="Symbol" pitchFamily="18" charset="2"/>
                <a:cs typeface="Arial" pitchFamily="34" charset="0"/>
              </a:rPr>
              <a:t>e</a:t>
            </a:r>
            <a:r>
              <a:rPr lang="en-US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we expect </a:t>
            </a:r>
            <a:r>
              <a:rPr lang="en-US" dirty="0" err="1" smtClean="0">
                <a:solidFill>
                  <a:srgbClr val="F37129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baseline="-25000" dirty="0" err="1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Au</a:t>
            </a:r>
            <a:r>
              <a:rPr lang="en-US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dirty="0" err="1" smtClean="0">
                <a:solidFill>
                  <a:srgbClr val="F37129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baseline="-25000" dirty="0" err="1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en-US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scale with Q</a:t>
            </a:r>
            <a:r>
              <a:rPr lang="en-US" baseline="30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any measured </a:t>
            </a:r>
            <a:r>
              <a:rPr lang="en-US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variation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would be mostly </a:t>
            </a:r>
            <a:r>
              <a:rPr lang="en-US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due to Coulomb corrections</a:t>
            </a:r>
            <a:endParaRPr lang="en-US" dirty="0">
              <a:solidFill>
                <a:srgbClr val="F3712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0"/>
            <a:ext cx="46564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Projections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9960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Poin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-to-point</a:t>
            </a: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syst.: we assumed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1.8 % for individual cross sections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and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1.1 % for the cross section ratios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(mostly based on the 6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GeV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performance)</a:t>
            </a:r>
            <a:endParaRPr lang="en-US" sz="2000" b="1" baseline="30000" dirty="0" smtClean="0">
              <a:solidFill>
                <a:srgbClr val="A33DC3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3200400"/>
            <a:ext cx="23622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Symbol" pitchFamily="18" charset="2"/>
                <a:cs typeface="Arial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Reduced cross section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randomized using 1.8% syst.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4648200"/>
            <a:ext cx="23622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Symbol" pitchFamily="18" charset="2"/>
                <a:cs typeface="Arial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andomized reduced cross section fitted to extract R and its uncertainty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8600" y="1417251"/>
            <a:ext cx="3003120" cy="1097349"/>
            <a:chOff x="3048000" y="1569651"/>
            <a:chExt cx="3003120" cy="1097349"/>
          </a:xfrm>
        </p:grpSpPr>
        <p:graphicFrame>
          <p:nvGraphicFramePr>
            <p:cNvPr id="21506" name="Object 2"/>
            <p:cNvGraphicFramePr>
              <a:graphicFrameLocks noChangeAspect="1"/>
            </p:cNvGraphicFramePr>
            <p:nvPr/>
          </p:nvGraphicFramePr>
          <p:xfrm>
            <a:off x="3048000" y="1786583"/>
            <a:ext cx="3003120" cy="880417"/>
          </p:xfrm>
          <a:graphic>
            <a:graphicData uri="http://schemas.openxmlformats.org/presentationml/2006/ole">
              <p:oleObj spid="_x0000_s21506" name="Equation" r:id="rId3" imgW="1079280" imgH="330120" progId="Equation.3">
                <p:embed/>
              </p:oleObj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3301757" y="1569651"/>
              <a:ext cx="8130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rgbClr val="F37129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model</a:t>
              </a:r>
              <a:endParaRPr lang="en-US" i="1" dirty="0">
                <a:solidFill>
                  <a:srgbClr val="F37129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705600" y="3176081"/>
            <a:ext cx="2438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Symbol" pitchFamily="18" charset="2"/>
                <a:cs typeface="Arial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Cross section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ratio randomized using 1.1% syst.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6019800" y="1673997"/>
          <a:ext cx="3370262" cy="752735"/>
        </p:xfrm>
        <a:graphic>
          <a:graphicData uri="http://schemas.openxmlformats.org/presentationml/2006/ole">
            <p:oleObj spid="_x0000_s21507" name="Equation" r:id="rId4" imgW="1523880" imgH="355320" progId="Equation.3">
              <p:embed/>
            </p:oleObj>
          </a:graphicData>
        </a:graphic>
      </p:graphicFrame>
      <p:sp>
        <p:nvSpPr>
          <p:cNvPr id="26" name="Rectangle 25"/>
          <p:cNvSpPr/>
          <p:nvPr/>
        </p:nvSpPr>
        <p:spPr>
          <a:xfrm>
            <a:off x="5892557" y="144780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model</a:t>
            </a:r>
            <a:endParaRPr lang="en-US" i="1" dirty="0">
              <a:solidFill>
                <a:srgbClr val="F3712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05600" y="4724400"/>
            <a:ext cx="21336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andomized cross section ratio fitted to extract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-R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its uncertainty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419600" y="2232660"/>
            <a:ext cx="2209800" cy="4472940"/>
            <a:chOff x="4419600" y="2232660"/>
            <a:chExt cx="2209800" cy="447294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9780" t="40625" r="47877" b="44792"/>
            <a:stretch>
              <a:fillRect/>
            </a:stretch>
          </p:blipFill>
          <p:spPr bwMode="auto">
            <a:xfrm rot="5400000">
              <a:off x="5334000" y="1851660"/>
              <a:ext cx="304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24"/>
            <p:cNvGrpSpPr/>
            <p:nvPr/>
          </p:nvGrpSpPr>
          <p:grpSpPr>
            <a:xfrm>
              <a:off x="4419600" y="2590800"/>
              <a:ext cx="2209800" cy="4114800"/>
              <a:chOff x="4419600" y="2590800"/>
              <a:chExt cx="2209800" cy="4114800"/>
            </a:xfrm>
          </p:grpSpPr>
          <p:pic>
            <p:nvPicPr>
              <p:cNvPr id="21508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6159" t="18750" r="51977" b="6250"/>
              <a:stretch>
                <a:fillRect/>
              </a:stretch>
            </p:blipFill>
            <p:spPr bwMode="auto">
              <a:xfrm>
                <a:off x="4495800" y="2590800"/>
                <a:ext cx="2133600" cy="411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4419600" y="4114800"/>
                <a:ext cx="152400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2392760" y="2308860"/>
            <a:ext cx="2179240" cy="4451604"/>
            <a:chOff x="2392760" y="2308860"/>
            <a:chExt cx="2179240" cy="4451604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9696" t="32754" r="88352" b="37153"/>
            <a:stretch>
              <a:fillRect/>
            </a:stretch>
          </p:blipFill>
          <p:spPr bwMode="auto">
            <a:xfrm rot="5400000">
              <a:off x="3467100" y="1432560"/>
              <a:ext cx="2286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 l="48023" t="18750" r="31480" b="6250"/>
            <a:stretch>
              <a:fillRect/>
            </a:stretch>
          </p:blipFill>
          <p:spPr bwMode="auto">
            <a:xfrm>
              <a:off x="2392760" y="2590800"/>
              <a:ext cx="2026840" cy="416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6352" y="0"/>
            <a:ext cx="667464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Q</a:t>
            </a:r>
            <a:r>
              <a:rPr lang="en-US" sz="3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Coverage for </a:t>
            </a:r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</a:t>
            </a:r>
            <a:r>
              <a:rPr lang="en-US" sz="34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</a:t>
            </a:r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R</a:t>
            </a:r>
            <a:r>
              <a:rPr lang="en-US" sz="34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</a:t>
            </a:r>
            <a:endParaRPr lang="en-US" sz="3400" baseline="-25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996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DIS</a:t>
            </a: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world data on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model-independent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</a:t>
            </a:r>
            <a:r>
              <a:rPr lang="en-US" sz="2000" baseline="-25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A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- R</a:t>
            </a:r>
            <a:r>
              <a:rPr lang="en-US" sz="2000" baseline="-25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D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extraction: E140 (Fe, Au)</a:t>
            </a:r>
            <a:endParaRPr lang="en-US" sz="2000" b="1" baseline="30000" dirty="0" smtClean="0">
              <a:solidFill>
                <a:srgbClr val="A33DC3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410200"/>
            <a:ext cx="8915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We </a:t>
            </a:r>
            <a:r>
              <a:rPr lang="en-US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would map in detail both the x and Q</a:t>
            </a:r>
            <a:r>
              <a:rPr lang="en-US" sz="2000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 dependence of R</a:t>
            </a:r>
            <a:r>
              <a:rPr lang="en-US" sz="20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A</a:t>
            </a:r>
            <a:r>
              <a:rPr lang="en-US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 – R</a:t>
            </a:r>
            <a:r>
              <a:rPr lang="en-US" sz="20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for nuclear targets: </a:t>
            </a:r>
            <a:r>
              <a:rPr lang="en-US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Be, C, Cu, Ag, Au</a:t>
            </a:r>
            <a:endParaRPr lang="en-US" sz="2000" b="1" baseline="-25000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96000"/>
            <a:ext cx="8915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We would set the </a:t>
            </a:r>
            <a:r>
              <a:rPr lang="en-US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most precise constraint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to date on</a:t>
            </a:r>
            <a:r>
              <a:rPr lang="en-US" sz="20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possible nuclear modifications of R</a:t>
            </a:r>
            <a:endParaRPr lang="en-US" sz="2000" b="1" baseline="-25000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 l="24231" t="12500" r="30088" b="7292"/>
          <a:stretch>
            <a:fillRect/>
          </a:stretch>
        </p:blipFill>
        <p:spPr bwMode="auto">
          <a:xfrm>
            <a:off x="4450064" y="1295400"/>
            <a:ext cx="4160536" cy="410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24597" t="12500" r="30224" b="6250"/>
          <a:stretch>
            <a:fillRect/>
          </a:stretch>
        </p:blipFill>
        <p:spPr bwMode="auto">
          <a:xfrm>
            <a:off x="381000" y="1325880"/>
            <a:ext cx="4114800" cy="41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 l="24817" t="12500" r="30088" b="7292"/>
          <a:stretch>
            <a:fillRect/>
          </a:stretch>
        </p:blipFill>
        <p:spPr bwMode="auto">
          <a:xfrm>
            <a:off x="381000" y="1316736"/>
            <a:ext cx="4107165" cy="410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print"/>
          <a:srcRect l="24817" t="12500" r="30088" b="7292"/>
          <a:stretch>
            <a:fillRect/>
          </a:stretch>
        </p:blipFill>
        <p:spPr bwMode="auto">
          <a:xfrm>
            <a:off x="4503435" y="1303037"/>
            <a:ext cx="4107165" cy="410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38200" y="990600"/>
            <a:ext cx="6858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pitchFamily="2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sporadic coverage in x</a:t>
            </a:r>
            <a:endParaRPr lang="en-US" sz="2000" b="1" baseline="30000" dirty="0" smtClean="0">
              <a:solidFill>
                <a:srgbClr val="F37129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8073" y="1447801"/>
            <a:ext cx="4212527" cy="421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1447801"/>
            <a:ext cx="4212527" cy="421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50951" t="16667" r="9810" b="11458"/>
          <a:stretch>
            <a:fillRect/>
          </a:stretch>
        </p:blipFill>
        <p:spPr bwMode="auto">
          <a:xfrm>
            <a:off x="4450044" y="1474470"/>
            <a:ext cx="4084356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 l="9370" t="16667" r="51392" b="11458"/>
          <a:stretch>
            <a:fillRect/>
          </a:stretch>
        </p:blipFill>
        <p:spPr bwMode="auto">
          <a:xfrm>
            <a:off x="259148" y="1474470"/>
            <a:ext cx="4084252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0" y="0"/>
            <a:ext cx="59452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Q</a:t>
            </a:r>
            <a:r>
              <a:rPr lang="en-US" sz="3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Coverage for </a:t>
            </a:r>
            <a:r>
              <a:rPr lang="en-US" sz="34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</a:t>
            </a:r>
            <a:r>
              <a:rPr lang="en-US" sz="3400" baseline="-250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</a:t>
            </a:r>
            <a:endParaRPr lang="en-US" sz="3400" baseline="-25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33400"/>
            <a:ext cx="8763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19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DIS</a:t>
            </a: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19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world data on proton</a:t>
            </a:r>
            <a:r>
              <a:rPr lang="en-US" sz="19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model-independent, </a:t>
            </a:r>
            <a:r>
              <a:rPr lang="en-US" sz="19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dedicated L/Ts experiments</a:t>
            </a:r>
            <a:r>
              <a:rPr lang="en-US" sz="19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: E140x (3) and E99-118 (2)</a:t>
            </a:r>
            <a:endParaRPr lang="en-US" sz="1900" b="1" baseline="30000" dirty="0" smtClean="0">
              <a:solidFill>
                <a:srgbClr val="A33DC3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143000"/>
            <a:ext cx="6858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pitchFamily="2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sporadic coverage in x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; </a:t>
            </a:r>
            <a:r>
              <a:rPr lang="en-US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NO Q</a:t>
            </a:r>
            <a:r>
              <a:rPr lang="en-US" baseline="30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coverage at fixed x </a:t>
            </a:r>
            <a:endParaRPr lang="en-US" b="1" baseline="30000" dirty="0" smtClean="0">
              <a:solidFill>
                <a:srgbClr val="F37129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63880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We </a:t>
            </a:r>
            <a:r>
              <a:rPr lang="en-US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would map both the x and Q</a:t>
            </a:r>
            <a:r>
              <a:rPr lang="en-US" sz="2000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 dependence of </a:t>
            </a:r>
            <a:r>
              <a:rPr lang="en-US" sz="20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R</a:t>
            </a:r>
            <a:r>
              <a:rPr lang="en-US" sz="2000" baseline="-250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p</a:t>
            </a:r>
            <a:endParaRPr lang="en-US" sz="2000" b="1" baseline="-25000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1980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b="1" dirty="0" smtClean="0">
                <a:latin typeface="Arial" pitchFamily="34" charset="0"/>
                <a:ea typeface="Luxi Sans" charset="0"/>
                <a:cs typeface="Arial" pitchFamily="34" charset="0"/>
              </a:rPr>
              <a:t>Systematic </a:t>
            </a:r>
            <a:r>
              <a:rPr lang="en-US" sz="2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study of R</a:t>
            </a:r>
            <a:r>
              <a:rPr lang="en-US" sz="2000" b="1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sz="2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 - </a:t>
            </a:r>
            <a:r>
              <a:rPr lang="en-US" sz="20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R</a:t>
            </a:r>
            <a:r>
              <a:rPr lang="en-US" sz="2000" b="1" baseline="-250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p</a:t>
            </a:r>
            <a:endParaRPr lang="en-US" sz="2000" b="1" baseline="-25000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0080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Provide </a:t>
            </a:r>
            <a:r>
              <a:rPr lang="en-US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constraints for PDF fits (gluon included)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: CTEQ-</a:t>
            </a:r>
            <a:r>
              <a:rPr lang="en-US" sz="2000" dirty="0" err="1" smtClean="0">
                <a:latin typeface="Arial" pitchFamily="34" charset="0"/>
                <a:ea typeface="Luxi Sans" charset="0"/>
                <a:cs typeface="Arial" pitchFamily="34" charset="0"/>
              </a:rPr>
              <a:t>JLab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 Collaboration</a:t>
            </a:r>
            <a:endParaRPr lang="en-US" sz="2000" b="1" baseline="-25000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533400"/>
          <a:ext cx="8991600" cy="618665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57400"/>
                <a:gridCol w="6934200"/>
              </a:tblGrid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Instituion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Collaborators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8259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JLab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Covrig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300" baseline="0" dirty="0" err="1" smtClean="0">
                          <a:latin typeface="Arial" pitchFamily="34" charset="0"/>
                          <a:cs typeface="Arial" pitchFamily="34" charset="0"/>
                        </a:rPr>
                        <a:t>Ent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baseline="0" dirty="0" err="1" smtClean="0">
                          <a:latin typeface="Arial" pitchFamily="34" charset="0"/>
                          <a:cs typeface="Arial" pitchFamily="34" charset="0"/>
                        </a:rPr>
                        <a:t>Fenker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baseline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Gaskell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baseline="0" dirty="0" err="1" smtClean="0">
                          <a:latin typeface="Arial" pitchFamily="34" charset="0"/>
                          <a:cs typeface="Arial" pitchFamily="34" charset="0"/>
                        </a:rPr>
                        <a:t>Higinbotham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baseline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Keppel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baseline="0" dirty="0" err="1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Malace</a:t>
                      </a:r>
                      <a:r>
                        <a:rPr lang="en-US" sz="1300" baseline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 (contact), </a:t>
                      </a:r>
                      <a:r>
                        <a:rPr lang="en-US" sz="1300" baseline="0" dirty="0" err="1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Solvignon</a:t>
                      </a:r>
                      <a:r>
                        <a:rPr lang="en-US" sz="1300" baseline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baseline="0" dirty="0" err="1" smtClean="0">
                          <a:latin typeface="Arial" pitchFamily="34" charset="0"/>
                          <a:cs typeface="Arial" pitchFamily="34" charset="0"/>
                        </a:rPr>
                        <a:t>Sawatzky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, Wood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3956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Hampton U.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Accardi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Albayrak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Christy,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Diefenbach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Gueye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 Han,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300" baseline="0" dirty="0" err="1" smtClean="0">
                          <a:latin typeface="Arial" pitchFamily="34" charset="0"/>
                          <a:cs typeface="Arial" pitchFamily="34" charset="0"/>
                        </a:rPr>
                        <a:t>Kalantarians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, Kohl, Monaghan, Zhu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Carnegie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 Melon U.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Mamyan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Florida International U.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Boeglin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 Markowitz, Reinhold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James Madison U.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Niculescu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baseline="0" dirty="0" err="1" smtClean="0">
                          <a:latin typeface="Arial" pitchFamily="34" charset="0"/>
                          <a:cs typeface="Arial" pitchFamily="34" charset="0"/>
                        </a:rPr>
                        <a:t>Niculescu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LANL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Huang, Jiang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Regina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Huber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727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MIT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Sulkosky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Mississippi</a:t>
                      </a:r>
                      <a:r>
                        <a:rPr lang="en-US" sz="1300" baseline="0" dirty="0" smtClean="0">
                          <a:latin typeface="Arial" pitchFamily="34" charset="0"/>
                          <a:cs typeface="Arial" pitchFamily="34" charset="0"/>
                        </a:rPr>
                        <a:t> State U.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Dunne, </a:t>
                      </a:r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Dutta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Huston U.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Daniel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Rochester U.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Bodek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UVa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Day, Keller, </a:t>
                      </a:r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Rondon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 Ye, </a:t>
                      </a:r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Yurov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Yerevan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Asaturyan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Mkrtchyan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Mkrtchyan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Tadevosyan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Zhamkochyan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Kurchatov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 Institute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Guzey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NC A&amp;T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Amidouch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Danagoulian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XUL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Wasselmann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ODU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Weinstein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57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Zagreb U.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Arial" pitchFamily="34" charset="0"/>
                          <a:cs typeface="Arial" pitchFamily="34" charset="0"/>
                        </a:rPr>
                        <a:t>Androic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0" y="0"/>
            <a:ext cx="263828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Collaboration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838200"/>
            <a:ext cx="1676400" cy="838200"/>
          </a:xfrm>
          <a:prstGeom prst="rect">
            <a:avLst/>
          </a:prstGeom>
          <a:noFill/>
          <a:ln w="19050">
            <a:solidFill>
              <a:srgbClr val="F37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42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0"/>
            <a:ext cx="75911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x Coverage for </a:t>
            </a:r>
            <a:r>
              <a:rPr lang="en-US" sz="34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</a:t>
            </a:r>
            <a:r>
              <a:rPr lang="en-US" sz="3400" baseline="-250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</a:t>
            </a:r>
            <a:r>
              <a:rPr lang="en-US" sz="34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</a:t>
            </a:r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</a:t>
            </a:r>
            <a:r>
              <a:rPr lang="en-US" sz="34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</a:t>
            </a:r>
            <a:r>
              <a:rPr lang="en-US" sz="3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R</a:t>
            </a:r>
            <a:r>
              <a:rPr lang="en-US" sz="34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</a:t>
            </a:r>
            <a:endParaRPr lang="en-US" sz="3400" baseline="-25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28111" t="50487" r="29722" b="13542"/>
          <a:stretch>
            <a:fillRect/>
          </a:stretch>
        </p:blipFill>
        <p:spPr bwMode="auto">
          <a:xfrm>
            <a:off x="237751" y="2337814"/>
            <a:ext cx="4224537" cy="202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30454" t="16667" r="24451" b="9375"/>
          <a:stretch>
            <a:fillRect/>
          </a:stretch>
        </p:blipFill>
        <p:spPr bwMode="auto">
          <a:xfrm>
            <a:off x="4462288" y="2276873"/>
            <a:ext cx="4224512" cy="389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632936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We would 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map in detail the </a:t>
            </a:r>
            <a:r>
              <a:rPr lang="en-US" sz="1900" dirty="0" err="1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antishadowing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and most of 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the EMC effect region </a:t>
            </a: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to answer the fundamental question if and to what extent R is modified in nuclear medium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60020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 Offer 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experimental constraints </a:t>
            </a: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on the 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interpretation</a:t>
            </a:r>
            <a:r>
              <a:rPr lang="en-US" sz="19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of nuclear modifications observed in </a:t>
            </a:r>
            <a:r>
              <a:rPr lang="en-US" sz="1900" dirty="0" err="1" smtClean="0">
                <a:solidFill>
                  <a:srgbClr val="0066FF"/>
                </a:solidFill>
                <a:latin typeface="Symbol" pitchFamily="18" charset="2"/>
                <a:ea typeface="Luxi Sans" charset="0"/>
                <a:cs typeface="Arial" pitchFamily="34" charset="0"/>
              </a:rPr>
              <a:t>s</a:t>
            </a:r>
            <a:r>
              <a:rPr lang="en-US" sz="1900" baseline="-25000" dirty="0" err="1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A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/</a:t>
            </a:r>
            <a:r>
              <a:rPr lang="en-US" sz="1900" dirty="0" err="1" smtClean="0">
                <a:solidFill>
                  <a:srgbClr val="0066FF"/>
                </a:solidFill>
                <a:latin typeface="Symbol" pitchFamily="18" charset="2"/>
                <a:ea typeface="Luxi Sans" charset="0"/>
                <a:cs typeface="Arial" pitchFamily="34" charset="0"/>
              </a:rPr>
              <a:t>s</a:t>
            </a:r>
            <a:r>
              <a:rPr lang="en-US" sz="1900" baseline="-25000" dirty="0" err="1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 in DIS</a:t>
            </a:r>
            <a:endParaRPr lang="en-US" sz="1900" b="1" baseline="-25000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419600"/>
            <a:ext cx="457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 The wealth of high-precision data would/could also provide experimental </a:t>
            </a:r>
            <a:r>
              <a:rPr lang="en-US" sz="19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constraints on PDFs </a:t>
            </a: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(and nuclear modifications of PDFs)</a:t>
            </a:r>
            <a:endParaRPr lang="en-US" sz="1900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5845314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F</a:t>
            </a:r>
            <a:r>
              <a:rPr lang="en-US" sz="2000" b="1" i="1" baseline="-25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L</a:t>
            </a:r>
            <a:r>
              <a:rPr lang="en-US" sz="2000" b="1" i="1" baseline="50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p</a:t>
            </a:r>
            <a:r>
              <a:rPr lang="en-US" sz="2000" i="1" baseline="50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 : </a:t>
            </a:r>
            <a:r>
              <a:rPr lang="en-US" sz="2000" i="1" dirty="0" smtClean="0">
                <a:latin typeface="Arial" pitchFamily="34" charset="0"/>
                <a:ea typeface="Luxi Sans" charset="0"/>
                <a:cs typeface="Arial" pitchFamily="34" charset="0"/>
              </a:rPr>
              <a:t>~</a:t>
            </a:r>
            <a:r>
              <a:rPr lang="en-US" sz="1900" i="1" dirty="0" smtClean="0">
                <a:latin typeface="Arial" pitchFamily="34" charset="0"/>
                <a:ea typeface="Luxi Sans" charset="0"/>
                <a:cs typeface="Arial" pitchFamily="34" charset="0"/>
              </a:rPr>
              <a:t>50% contribution from gluon distributions at x = 0.1</a:t>
            </a:r>
            <a:endParaRPr lang="en-US" sz="1900" dirty="0"/>
          </a:p>
        </p:txBody>
      </p:sp>
      <p:sp>
        <p:nvSpPr>
          <p:cNvPr id="9" name="TextBox 8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15000" y="6248400"/>
            <a:ext cx="2177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Luxi Sans" charset="0"/>
                <a:cs typeface="Arial" pitchFamily="34" charset="0"/>
              </a:rPr>
              <a:t>Be, C, Cu, Ag, Au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3495" y="0"/>
            <a:ext cx="36987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Beam Time Request</a:t>
            </a:r>
            <a:endParaRPr lang="en-US" sz="3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4597" t="22917" r="17423" b="14583"/>
          <a:stretch>
            <a:fillRect/>
          </a:stretch>
        </p:blipFill>
        <p:spPr bwMode="auto">
          <a:xfrm>
            <a:off x="1283915" y="1066800"/>
            <a:ext cx="641228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l="12884" t="50000" r="25037" b="26042"/>
          <a:stretch>
            <a:fillRect/>
          </a:stretch>
        </p:blipFill>
        <p:spPr bwMode="auto">
          <a:xfrm>
            <a:off x="1135387" y="5334000"/>
            <a:ext cx="6865613" cy="148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629960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We ask for a </a:t>
            </a:r>
            <a:r>
              <a:rPr lang="en-US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total of 34 PAC days</a:t>
            </a:r>
            <a:endParaRPr lang="en-US" sz="2000" b="1" baseline="30000" dirty="0" smtClean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979313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2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Only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9 PAC days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will be spent at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non-standard beam energies</a:t>
            </a:r>
            <a:endParaRPr lang="en-US" sz="2000" b="1" baseline="30000" dirty="0" smtClean="0">
              <a:solidFill>
                <a:srgbClr val="F37129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1295400"/>
            <a:ext cx="6400800" cy="3048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5800" y="5410200"/>
            <a:ext cx="685800" cy="1295400"/>
          </a:xfrm>
          <a:prstGeom prst="rect">
            <a:avLst/>
          </a:prstGeom>
          <a:noFill/>
          <a:ln w="19050">
            <a:solidFill>
              <a:srgbClr val="F37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67400" y="5410200"/>
            <a:ext cx="685800" cy="1295400"/>
          </a:xfrm>
          <a:prstGeom prst="rect">
            <a:avLst/>
          </a:prstGeom>
          <a:noFill/>
          <a:ln w="19050">
            <a:solidFill>
              <a:srgbClr val="F37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0"/>
            <a:ext cx="186993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  <a:endParaRPr lang="en-US" sz="3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629960"/>
            <a:ext cx="8991600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19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We ask for a 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total of 34 PAC days to map in detail </a:t>
            </a: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(both in x and Q</a:t>
            </a:r>
            <a:r>
              <a:rPr lang="en-US" sz="1900" baseline="30000" dirty="0" smtClean="0"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) 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the </a:t>
            </a:r>
            <a:r>
              <a:rPr lang="en-US" sz="1900" dirty="0" err="1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antishadowing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and most of 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the EMC effect region with measurements of R </a:t>
            </a:r>
            <a:r>
              <a:rPr lang="en-US" sz="1900" dirty="0" smtClean="0">
                <a:latin typeface="Arial" pitchFamily="34" charset="0"/>
                <a:ea typeface="Luxi Sans" charset="0"/>
                <a:cs typeface="Arial" pitchFamily="34" charset="0"/>
              </a:rPr>
              <a:t>to answer the fundamental question 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if and to what extent </a:t>
            </a:r>
            <a:r>
              <a:rPr lang="en-US" sz="19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 = </a:t>
            </a:r>
            <a:r>
              <a:rPr lang="en-US" sz="1900" dirty="0" err="1" smtClean="0">
                <a:solidFill>
                  <a:srgbClr val="F37129"/>
                </a:solidFill>
                <a:latin typeface="Symbol" pitchFamily="18" charset="2"/>
                <a:ea typeface="Luxi Sans" charset="0"/>
                <a:cs typeface="Arial" pitchFamily="34" charset="0"/>
              </a:rPr>
              <a:t>s</a:t>
            </a:r>
            <a:r>
              <a:rPr lang="en-US" sz="1900" baseline="-25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L</a:t>
            </a:r>
            <a:r>
              <a:rPr lang="en-US" sz="19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/</a:t>
            </a:r>
            <a:r>
              <a:rPr lang="en-US" sz="1900" dirty="0" err="1" smtClean="0">
                <a:solidFill>
                  <a:srgbClr val="F37129"/>
                </a:solidFill>
                <a:latin typeface="Symbol" pitchFamily="18" charset="2"/>
                <a:ea typeface="Luxi Sans" charset="0"/>
                <a:cs typeface="Arial" pitchFamily="34" charset="0"/>
              </a:rPr>
              <a:t>s</a:t>
            </a:r>
            <a:r>
              <a:rPr lang="en-US" sz="1900" baseline="-25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T</a:t>
            </a:r>
            <a:r>
              <a:rPr lang="en-US" sz="19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 is modified in nuclear medium </a:t>
            </a:r>
            <a:endParaRPr lang="en-US" sz="1900" b="1" baseline="30000" dirty="0" smtClean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4474964"/>
            <a:ext cx="8991600" cy="2154436"/>
          </a:xfrm>
          <a:prstGeom prst="rect">
            <a:avLst/>
          </a:prstGeom>
          <a:solidFill>
            <a:srgbClr val="DDFB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The L/T ratio of the nuclear DIS cross section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 an essential input in the extraction of </a:t>
            </a:r>
            <a:r>
              <a:rPr lang="en-US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nuclear structure functions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 the study of the </a:t>
            </a:r>
            <a:r>
              <a:rPr lang="en-US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nuclear modification of the quark-gluon structure of the free nucleon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The proposed experiment would cover both the </a:t>
            </a:r>
            <a:r>
              <a:rPr lang="en-US" b="1" i="1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antishadowing</a:t>
            </a:r>
            <a:r>
              <a:rPr lang="en-US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region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… and the </a:t>
            </a:r>
            <a:r>
              <a:rPr lang="en-US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region of the EMC effect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800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Understanding the physical mechanisms acting in both these regions represents a major challenge and is a central objective of the 12 </a:t>
            </a:r>
            <a:r>
              <a:rPr lang="en-US" b="1" i="1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nuclear physics program.”</a:t>
            </a:r>
            <a:endParaRPr lang="en-US" b="1" i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019490"/>
            <a:ext cx="51653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ea typeface="Luxi Sans" charset="0"/>
                <a:cs typeface="Arial" pitchFamily="34" charset="0"/>
              </a:rPr>
              <a:t>Quote from Theory TAC for PR12-13-001: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152400" y="1956137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19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We will perform </a:t>
            </a:r>
            <a:r>
              <a:rPr lang="en-US" sz="1900" i="1" dirty="0" smtClean="0">
                <a:latin typeface="Arial" pitchFamily="34" charset="0"/>
                <a:ea typeface="Luxi Sans" charset="0"/>
                <a:cs typeface="Arial" pitchFamily="34" charset="0"/>
              </a:rPr>
              <a:t>model-independent L/Ts </a:t>
            </a:r>
            <a:r>
              <a:rPr lang="en-US" sz="19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on </a:t>
            </a:r>
            <a:r>
              <a:rPr lang="en-US" sz="19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H, D, Be, C, Cu, Ag, Au</a:t>
            </a:r>
            <a:r>
              <a:rPr lang="en-US" sz="19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and </a:t>
            </a:r>
            <a:r>
              <a:rPr lang="en-US" sz="1900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minimally model-dependent L/Ts </a:t>
            </a:r>
            <a:r>
              <a:rPr lang="en-US" sz="19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(due to the large acceptance of Hall C spectrometers)</a:t>
            </a:r>
            <a:endParaRPr lang="en-US" sz="1900" b="1" baseline="30000" dirty="0" smtClean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3048000"/>
            <a:ext cx="8991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We will provide one of the most comprehensive, precise L/T data set on H and nuclear </a:t>
            </a: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targets</a:t>
            </a:r>
            <a:endParaRPr lang="en-US" sz="1900" b="1" baseline="30000" dirty="0" smtClean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552286" y="2685888"/>
            <a:ext cx="26697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Backup</a:t>
            </a:r>
            <a:endParaRPr lang="en-US" sz="6600" baseline="-25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1752600"/>
            <a:ext cx="8001000" cy="4495800"/>
            <a:chOff x="152400" y="1752600"/>
            <a:chExt cx="8001000" cy="4495800"/>
          </a:xfrm>
        </p:grpSpPr>
        <p:sp>
          <p:nvSpPr>
            <p:cNvPr id="3" name="Rectangle 2"/>
            <p:cNvSpPr/>
            <p:nvPr/>
          </p:nvSpPr>
          <p:spPr>
            <a:xfrm>
              <a:off x="152400" y="2233136"/>
              <a:ext cx="76200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buClrTx/>
                <a:buFont typeface="Wingdings"/>
                <a:buChar char="à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200" dirty="0" smtClean="0">
                  <a:solidFill>
                    <a:srgbClr val="000000"/>
                  </a:solidFill>
                  <a:ea typeface="Luxi Sans" charset="0"/>
                  <a:cs typeface="Luxi Sans" charset="0"/>
                </a:rPr>
                <a:t> </a:t>
              </a:r>
              <a:r>
                <a:rPr lang="en-US" sz="2000" dirty="0" smtClean="0">
                  <a:latin typeface="Arial" pitchFamily="34" charset="0"/>
                  <a:ea typeface="Luxi Sans" charset="0"/>
                  <a:cs typeface="Arial" pitchFamily="34" charset="0"/>
                </a:rPr>
                <a:t>Nuclear dependence of R, experimental status: NMC, HERMES</a:t>
              </a:r>
              <a:endParaRPr lang="en-US" sz="2000" b="1" baseline="30000" dirty="0" smtClean="0">
                <a:latin typeface="Arial" pitchFamily="34" charset="0"/>
                <a:ea typeface="Luxi Sans" charset="0"/>
                <a:cs typeface="Arial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52400" y="3074313"/>
              <a:ext cx="8001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buClrTx/>
                <a:buFont typeface="Wingdings"/>
                <a:buChar char="à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200" dirty="0" smtClean="0">
                  <a:solidFill>
                    <a:srgbClr val="000000"/>
                  </a:solidFill>
                  <a:ea typeface="Luxi Sans" charset="0"/>
                  <a:cs typeface="Luxi Sans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R1990</a:t>
              </a:r>
              <a:endParaRPr lang="en-US" sz="2000" b="1" baseline="30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2400" y="3836313"/>
              <a:ext cx="8001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buClrTx/>
                <a:buFont typeface="Wingdings"/>
                <a:buChar char="à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200" dirty="0" smtClean="0">
                  <a:solidFill>
                    <a:srgbClr val="000000"/>
                  </a:solidFill>
                  <a:ea typeface="Luxi Sans" charset="0"/>
                  <a:cs typeface="Luxi Sans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Coulomb corrections</a:t>
              </a:r>
              <a:endParaRPr lang="en-US" sz="2000" b="1" baseline="30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2400" y="4750713"/>
              <a:ext cx="8001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buClrTx/>
                <a:buFont typeface="Wingdings"/>
                <a:buChar char="à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200" dirty="0" smtClean="0">
                  <a:solidFill>
                    <a:srgbClr val="000000"/>
                  </a:solidFill>
                  <a:ea typeface="Luxi Sans" charset="0"/>
                  <a:cs typeface="Luxi Sans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Why as many</a:t>
              </a:r>
              <a:r>
                <a:rPr lang="en-US" sz="2000" dirty="0" smtClean="0">
                  <a:solidFill>
                    <a:srgbClr val="000000"/>
                  </a:solidFill>
                  <a:ea typeface="Luxi Sans" charset="0"/>
                  <a:cs typeface="Luxi Sans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beam energies as possible?</a:t>
              </a:r>
              <a:endParaRPr lang="en-US" sz="2000" b="1" baseline="30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2400" y="5284113"/>
              <a:ext cx="8001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buClrTx/>
                <a:buFont typeface="Wingdings"/>
                <a:buChar char="à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200" dirty="0" smtClean="0">
                  <a:solidFill>
                    <a:srgbClr val="000000"/>
                  </a:solidFill>
                  <a:ea typeface="Luxi Sans" charset="0"/>
                  <a:cs typeface="Luxi Sans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Backgrounds and corrections</a:t>
              </a:r>
              <a:endParaRPr lang="en-US" sz="2000" b="1" baseline="30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2400" y="5817513"/>
              <a:ext cx="8001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buClrTx/>
                <a:buFont typeface="Wingdings"/>
                <a:buChar char="à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200" dirty="0" smtClean="0">
                  <a:solidFill>
                    <a:srgbClr val="000000"/>
                  </a:solidFill>
                  <a:ea typeface="Luxi Sans" charset="0"/>
                  <a:cs typeface="Luxi Sans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Systematics</a:t>
              </a:r>
              <a:endParaRPr lang="en-US" sz="2000" b="1" baseline="30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2400" y="1752600"/>
              <a:ext cx="8001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buClrTx/>
                <a:buFont typeface="Wingdings"/>
                <a:buChar char="à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200" dirty="0" smtClean="0">
                  <a:solidFill>
                    <a:srgbClr val="000000"/>
                  </a:solidFill>
                  <a:ea typeface="Luxi Sans" charset="0"/>
                  <a:cs typeface="Luxi Sans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Structure functions</a:t>
              </a:r>
              <a:endParaRPr lang="en-US" sz="2000" b="1" baseline="30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43000" y="568404"/>
            <a:ext cx="26697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Backup</a:t>
            </a:r>
            <a:endParaRPr lang="en-US" sz="6600" baseline="-25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76800" y="3528022"/>
            <a:ext cx="4240438" cy="2720378"/>
            <a:chOff x="2438400" y="2057400"/>
            <a:chExt cx="4038512" cy="2590836"/>
          </a:xfrm>
        </p:grpSpPr>
        <p:pic>
          <p:nvPicPr>
            <p:cNvPr id="409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90" t="51041" r="78917" b="26042"/>
            <a:stretch>
              <a:fillRect/>
            </a:stretch>
          </p:blipFill>
          <p:spPr bwMode="auto">
            <a:xfrm>
              <a:off x="2438400" y="2133600"/>
              <a:ext cx="4038512" cy="2514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Straight Connector 3"/>
            <p:cNvCxnSpPr/>
            <p:nvPr/>
          </p:nvCxnSpPr>
          <p:spPr>
            <a:xfrm flipV="1">
              <a:off x="3429000" y="2057400"/>
              <a:ext cx="0" cy="2286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895600" y="2386584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447800" y="0"/>
            <a:ext cx="62903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Spin-Averaged Structure Functions</a:t>
            </a:r>
            <a:endParaRPr lang="en-US" sz="3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76200" y="2259349"/>
          <a:ext cx="9050338" cy="941051"/>
        </p:xfrm>
        <a:graphic>
          <a:graphicData uri="http://schemas.openxmlformats.org/presentationml/2006/ole">
            <p:oleObj spid="_x0000_s41986" name="Equation" r:id="rId4" imgW="3276360" imgH="355320" progId="Equation.3">
              <p:embed/>
            </p:oleObj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488228" y="582949"/>
            <a:ext cx="2893772" cy="1842603"/>
            <a:chOff x="6021628" y="1334461"/>
            <a:chExt cx="2893772" cy="1842603"/>
          </a:xfrm>
        </p:grpSpPr>
        <p:grpSp>
          <p:nvGrpSpPr>
            <p:cNvPr id="11" name="Group 5"/>
            <p:cNvGrpSpPr/>
            <p:nvPr/>
          </p:nvGrpSpPr>
          <p:grpSpPr>
            <a:xfrm>
              <a:off x="6021628" y="1334461"/>
              <a:ext cx="2893772" cy="1637339"/>
              <a:chOff x="382506" y="1975120"/>
              <a:chExt cx="3215302" cy="1819266"/>
            </a:xfrm>
          </p:grpSpPr>
          <p:grpSp>
            <p:nvGrpSpPr>
              <p:cNvPr id="14" name="Group 59"/>
              <p:cNvGrpSpPr/>
              <p:nvPr/>
            </p:nvGrpSpPr>
            <p:grpSpPr>
              <a:xfrm>
                <a:off x="382506" y="1975120"/>
                <a:ext cx="3173476" cy="1819266"/>
                <a:chOff x="950548" y="1102261"/>
                <a:chExt cx="2644563" cy="1516055"/>
              </a:xfrm>
            </p:grpSpPr>
            <p:grpSp>
              <p:nvGrpSpPr>
                <p:cNvPr id="20" name="Group 58"/>
                <p:cNvGrpSpPr/>
                <p:nvPr/>
              </p:nvGrpSpPr>
              <p:grpSpPr>
                <a:xfrm rot="16200000">
                  <a:off x="2855309" y="1839493"/>
                  <a:ext cx="744664" cy="734940"/>
                  <a:chOff x="2996504" y="1254546"/>
                  <a:chExt cx="744664" cy="734940"/>
                </a:xfrm>
              </p:grpSpPr>
              <p:sp>
                <p:nvSpPr>
                  <p:cNvPr id="41" name="Line 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96504" y="1562374"/>
                    <a:ext cx="432137" cy="427112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7030A0"/>
                      </a:solidFill>
                    </a:endParaRPr>
                  </a:p>
                </p:txBody>
              </p:sp>
              <p:sp>
                <p:nvSpPr>
                  <p:cNvPr id="42" name="Line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8193" y="1254546"/>
                    <a:ext cx="372975" cy="369394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7030A0"/>
                      </a:solidFill>
                    </a:endParaRPr>
                  </a:p>
                </p:txBody>
              </p:sp>
            </p:grpSp>
            <p:grpSp>
              <p:nvGrpSpPr>
                <p:cNvPr id="21" name="Group 121"/>
                <p:cNvGrpSpPr>
                  <a:grpSpLocks/>
                </p:cNvGrpSpPr>
                <p:nvPr/>
              </p:nvGrpSpPr>
              <p:grpSpPr bwMode="auto">
                <a:xfrm>
                  <a:off x="950548" y="1102261"/>
                  <a:ext cx="2637846" cy="1516055"/>
                  <a:chOff x="1767" y="927"/>
                  <a:chExt cx="2051" cy="1182"/>
                </a:xfrm>
              </p:grpSpPr>
              <p:grpSp>
                <p:nvGrpSpPr>
                  <p:cNvPr id="28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2346" y="1389"/>
                    <a:ext cx="726" cy="152"/>
                    <a:chOff x="2397" y="2877"/>
                    <a:chExt cx="726" cy="152"/>
                  </a:xfrm>
                </p:grpSpPr>
                <p:sp>
                  <p:nvSpPr>
                    <p:cNvPr id="38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2397" y="2877"/>
                      <a:ext cx="386" cy="15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44"/>
                        </a:cxn>
                        <a:cxn ang="0">
                          <a:pos x="83" y="0"/>
                        </a:cxn>
                        <a:cxn ang="0">
                          <a:pos x="166" y="144"/>
                        </a:cxn>
                        <a:cxn ang="0">
                          <a:pos x="249" y="0"/>
                        </a:cxn>
                        <a:cxn ang="0">
                          <a:pos x="332" y="144"/>
                        </a:cxn>
                        <a:cxn ang="0">
                          <a:pos x="387" y="48"/>
                        </a:cxn>
                      </a:cxnLst>
                      <a:rect l="0" t="0" r="r" b="b"/>
                      <a:pathLst>
                        <a:path w="387" h="152">
                          <a:moveTo>
                            <a:pt x="0" y="144"/>
                          </a:moveTo>
                          <a:cubicBezTo>
                            <a:pt x="27" y="72"/>
                            <a:pt x="55" y="0"/>
                            <a:pt x="83" y="0"/>
                          </a:cubicBezTo>
                          <a:cubicBezTo>
                            <a:pt x="111" y="0"/>
                            <a:pt x="138" y="144"/>
                            <a:pt x="166" y="144"/>
                          </a:cubicBezTo>
                          <a:cubicBezTo>
                            <a:pt x="194" y="144"/>
                            <a:pt x="221" y="0"/>
                            <a:pt x="249" y="0"/>
                          </a:cubicBezTo>
                          <a:cubicBezTo>
                            <a:pt x="277" y="0"/>
                            <a:pt x="309" y="136"/>
                            <a:pt x="332" y="144"/>
                          </a:cubicBezTo>
                          <a:cubicBezTo>
                            <a:pt x="355" y="152"/>
                            <a:pt x="370" y="80"/>
                            <a:pt x="387" y="48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accent5">
                          <a:lumMod val="50000"/>
                        </a:schemeClr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39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2737" y="2877"/>
                      <a:ext cx="386" cy="15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44"/>
                        </a:cxn>
                        <a:cxn ang="0">
                          <a:pos x="83" y="0"/>
                        </a:cxn>
                        <a:cxn ang="0">
                          <a:pos x="166" y="144"/>
                        </a:cxn>
                        <a:cxn ang="0">
                          <a:pos x="249" y="0"/>
                        </a:cxn>
                        <a:cxn ang="0">
                          <a:pos x="332" y="144"/>
                        </a:cxn>
                        <a:cxn ang="0">
                          <a:pos x="387" y="48"/>
                        </a:cxn>
                      </a:cxnLst>
                      <a:rect l="0" t="0" r="r" b="b"/>
                      <a:pathLst>
                        <a:path w="387" h="152">
                          <a:moveTo>
                            <a:pt x="0" y="144"/>
                          </a:moveTo>
                          <a:cubicBezTo>
                            <a:pt x="27" y="72"/>
                            <a:pt x="55" y="0"/>
                            <a:pt x="83" y="0"/>
                          </a:cubicBezTo>
                          <a:cubicBezTo>
                            <a:pt x="111" y="0"/>
                            <a:pt x="138" y="144"/>
                            <a:pt x="166" y="144"/>
                          </a:cubicBezTo>
                          <a:cubicBezTo>
                            <a:pt x="194" y="144"/>
                            <a:pt x="221" y="0"/>
                            <a:pt x="249" y="0"/>
                          </a:cubicBezTo>
                          <a:cubicBezTo>
                            <a:pt x="277" y="0"/>
                            <a:pt x="309" y="136"/>
                            <a:pt x="332" y="144"/>
                          </a:cubicBezTo>
                          <a:cubicBezTo>
                            <a:pt x="355" y="152"/>
                            <a:pt x="370" y="80"/>
                            <a:pt x="387" y="48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accent5">
                          <a:lumMod val="50000"/>
                        </a:schemeClr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40" name="Line 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33" y="2928"/>
                      <a:ext cx="47" cy="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accent5">
                          <a:lumMod val="50000"/>
                        </a:schemeClr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7030A0"/>
                        </a:solidFill>
                      </a:endParaRPr>
                    </a:p>
                  </p:txBody>
                </p:sp>
              </p:grpSp>
              <p:grpSp>
                <p:nvGrpSpPr>
                  <p:cNvPr id="29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776" y="1536"/>
                    <a:ext cx="579" cy="573"/>
                    <a:chOff x="576" y="3360"/>
                    <a:chExt cx="579" cy="573"/>
                  </a:xfrm>
                </p:grpSpPr>
                <p:sp>
                  <p:nvSpPr>
                    <p:cNvPr id="36" name="Line 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76" y="3600"/>
                      <a:ext cx="336" cy="33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5">
                          <a:lumMod val="50000"/>
                        </a:schemeClr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37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65" y="3360"/>
                      <a:ext cx="290" cy="28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5">
                          <a:lumMod val="50000"/>
                        </a:schemeClr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7030A0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Group 87"/>
                  <p:cNvGrpSpPr>
                    <a:grpSpLocks/>
                  </p:cNvGrpSpPr>
                  <p:nvPr/>
                </p:nvGrpSpPr>
                <p:grpSpPr bwMode="auto">
                  <a:xfrm>
                    <a:off x="3239" y="927"/>
                    <a:ext cx="579" cy="573"/>
                    <a:chOff x="743" y="3423"/>
                    <a:chExt cx="579" cy="573"/>
                  </a:xfrm>
                </p:grpSpPr>
                <p:sp>
                  <p:nvSpPr>
                    <p:cNvPr id="34" name="Line 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43" y="3663"/>
                      <a:ext cx="336" cy="33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5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35" name="Line 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32" y="3423"/>
                      <a:ext cx="290" cy="28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5">
                          <a:lumMod val="50000"/>
                        </a:schemeClr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7030A0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90"/>
                  <p:cNvGrpSpPr>
                    <a:grpSpLocks/>
                  </p:cNvGrpSpPr>
                  <p:nvPr/>
                </p:nvGrpSpPr>
                <p:grpSpPr bwMode="auto">
                  <a:xfrm rot="-5400000">
                    <a:off x="1771" y="969"/>
                    <a:ext cx="584" cy="591"/>
                    <a:chOff x="559" y="3348"/>
                    <a:chExt cx="584" cy="591"/>
                  </a:xfrm>
                </p:grpSpPr>
                <p:sp>
                  <p:nvSpPr>
                    <p:cNvPr id="32" name="Line 9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59" y="3601"/>
                      <a:ext cx="332" cy="33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5">
                          <a:lumMod val="50000"/>
                        </a:schemeClr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33" name="Line 9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57" y="3348"/>
                      <a:ext cx="286" cy="28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5">
                          <a:lumMod val="50000"/>
                        </a:schemeClr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7030A0"/>
                        </a:solidFill>
                      </a:endParaRPr>
                    </a:p>
                  </p:txBody>
                </p:sp>
              </p:grpSp>
            </p:grpSp>
            <p:graphicFrame>
              <p:nvGraphicFramePr>
                <p:cNvPr id="22" name="Object 3"/>
                <p:cNvGraphicFramePr>
                  <a:graphicFrameLocks noChangeAspect="1"/>
                </p:cNvGraphicFramePr>
                <p:nvPr/>
              </p:nvGraphicFramePr>
              <p:xfrm>
                <a:off x="2072115" y="1864261"/>
                <a:ext cx="211932" cy="381000"/>
              </p:xfrm>
              <a:graphic>
                <a:graphicData uri="http://schemas.openxmlformats.org/presentationml/2006/ole">
                  <p:oleObj spid="_x0000_s41987" name="Equation" r:id="rId5" imgW="126720" imgH="164880" progId="Equation.3">
                    <p:embed/>
                  </p:oleObj>
                </a:graphicData>
              </a:graphic>
            </p:graphicFrame>
            <p:grpSp>
              <p:nvGrpSpPr>
                <p:cNvPr id="23" name="Group 55"/>
                <p:cNvGrpSpPr/>
                <p:nvPr/>
              </p:nvGrpSpPr>
              <p:grpSpPr>
                <a:xfrm>
                  <a:off x="2618560" y="1606927"/>
                  <a:ext cx="389959" cy="371962"/>
                  <a:chOff x="24115068" y="7739621"/>
                  <a:chExt cx="649932" cy="619936"/>
                </a:xfrm>
              </p:grpSpPr>
              <p:sp>
                <p:nvSpPr>
                  <p:cNvPr id="24" name="Oval 23"/>
                  <p:cNvSpPr/>
                  <p:nvPr/>
                </p:nvSpPr>
                <p:spPr>
                  <a:xfrm>
                    <a:off x="24115068" y="7739621"/>
                    <a:ext cx="649932" cy="619936"/>
                  </a:xfrm>
                  <a:prstGeom prst="ellipse">
                    <a:avLst/>
                  </a:prstGeom>
                  <a:solidFill>
                    <a:srgbClr val="FF3399"/>
                  </a:solidFill>
                  <a:ln>
                    <a:noFill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>
                  <a:xfrm>
                    <a:off x="24422036" y="7889606"/>
                    <a:ext cx="142985" cy="13638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>
                  <a:xfrm>
                    <a:off x="24472031" y="8089585"/>
                    <a:ext cx="142985" cy="136386"/>
                  </a:xfrm>
                  <a:prstGeom prst="ellipse">
                    <a:avLst/>
                  </a:prstGeom>
                  <a:solidFill>
                    <a:srgbClr val="B9EDFD"/>
                  </a:solidFill>
                  <a:ln>
                    <a:noFill/>
                  </a:ln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Oval 26"/>
                  <p:cNvSpPr/>
                  <p:nvPr/>
                </p:nvSpPr>
                <p:spPr>
                  <a:xfrm>
                    <a:off x="24215058" y="8039590"/>
                    <a:ext cx="142985" cy="136386"/>
                  </a:xfrm>
                  <a:prstGeom prst="ellipse">
                    <a:avLst/>
                  </a:prstGeom>
                  <a:solidFill>
                    <a:srgbClr val="2BF586"/>
                  </a:solidFill>
                  <a:ln>
                    <a:noFill/>
                  </a:ln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5" name="TextBox 14"/>
              <p:cNvSpPr txBox="1"/>
              <p:nvPr/>
            </p:nvSpPr>
            <p:spPr>
              <a:xfrm>
                <a:off x="415639" y="3200400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mic Sans MS" pitchFamily="66" charset="0"/>
                  </a:rPr>
                  <a:t>e</a:t>
                </a:r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15636" y="2285996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mic Sans MS" pitchFamily="66" charset="0"/>
                  </a:rPr>
                  <a:t>e</a:t>
                </a:r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452258" y="2937163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mic Sans MS" pitchFamily="66" charset="0"/>
                  </a:rPr>
                  <a:t>p</a:t>
                </a:r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158839" y="3103420"/>
                <a:ext cx="3882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mic Sans MS" pitchFamily="66" charset="0"/>
                  </a:rPr>
                  <a:t>M</a:t>
                </a:r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172692" y="2244437"/>
                <a:ext cx="425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mic Sans MS" pitchFamily="66" charset="0"/>
                  </a:rPr>
                  <a:t>W</a:t>
                </a:r>
                <a:endParaRPr lang="en-US" dirty="0">
                  <a:latin typeface="Comic Sans MS" pitchFamily="66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686961" y="1524000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QED + QCD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48400" y="2438400"/>
              <a:ext cx="2514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Virtual photon: </a:t>
              </a:r>
            </a:p>
            <a:p>
              <a:pPr algn="ctr"/>
              <a:r>
                <a:rPr lang="en-US" sz="1400" dirty="0" smtClean="0"/>
                <a:t>longitudinally /transversely polarized </a:t>
              </a:r>
              <a:endParaRPr lang="en-US" sz="1400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6200" y="940713"/>
            <a:ext cx="43316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Observables – cross sections</a:t>
            </a:r>
            <a:r>
              <a:rPr lang="en-US" sz="22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200" dirty="0">
              <a:solidFill>
                <a:srgbClr val="F3712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52400" y="1421149"/>
            <a:ext cx="3352800" cy="838200"/>
            <a:chOff x="304800" y="2286000"/>
            <a:chExt cx="3352800" cy="838200"/>
          </a:xfrm>
        </p:grpSpPr>
        <p:graphicFrame>
          <p:nvGraphicFramePr>
            <p:cNvPr id="45" name="Object 44"/>
            <p:cNvGraphicFramePr>
              <a:graphicFrameLocks noChangeAspect="1"/>
            </p:cNvGraphicFramePr>
            <p:nvPr/>
          </p:nvGraphicFramePr>
          <p:xfrm>
            <a:off x="304800" y="2286000"/>
            <a:ext cx="870439" cy="838200"/>
          </p:xfrm>
          <a:graphic>
            <a:graphicData uri="http://schemas.openxmlformats.org/presentationml/2006/ole">
              <p:oleObj spid="_x0000_s41988" name="Equation" r:id="rId6" imgW="342720" imgH="330120" progId="Equation.3">
                <p:embed/>
              </p:oleObj>
            </a:graphicData>
          </a:graphic>
        </p:graphicFrame>
        <p:graphicFrame>
          <p:nvGraphicFramePr>
            <p:cNvPr id="46" name="Object 13"/>
            <p:cNvGraphicFramePr>
              <a:graphicFrameLocks noChangeAspect="1"/>
            </p:cNvGraphicFramePr>
            <p:nvPr/>
          </p:nvGraphicFramePr>
          <p:xfrm>
            <a:off x="1366838" y="2438400"/>
            <a:ext cx="1071562" cy="446088"/>
          </p:xfrm>
          <a:graphic>
            <a:graphicData uri="http://schemas.openxmlformats.org/presentationml/2006/ole">
              <p:oleObj spid="_x0000_s41989" name="Equation" r:id="rId7" imgW="457200" imgH="190440" progId="Equation.3">
                <p:embed/>
              </p:oleObj>
            </a:graphicData>
          </a:graphic>
        </p:graphicFrame>
        <p:graphicFrame>
          <p:nvGraphicFramePr>
            <p:cNvPr id="47" name="Object 14"/>
            <p:cNvGraphicFramePr>
              <a:graphicFrameLocks noChangeAspect="1"/>
            </p:cNvGraphicFramePr>
            <p:nvPr/>
          </p:nvGraphicFramePr>
          <p:xfrm>
            <a:off x="2586037" y="2449512"/>
            <a:ext cx="1071563" cy="446088"/>
          </p:xfrm>
          <a:graphic>
            <a:graphicData uri="http://schemas.openxmlformats.org/presentationml/2006/ole">
              <p:oleObj spid="_x0000_s41990" name="Equation" r:id="rId8" imgW="457200" imgH="190440" progId="Equation.3">
                <p:embed/>
              </p:oleObj>
            </a:graphicData>
          </a:graphic>
        </p:graphicFrame>
      </p:grpSp>
      <p:graphicFrame>
        <p:nvGraphicFramePr>
          <p:cNvPr id="48" name="Object 15"/>
          <p:cNvGraphicFramePr>
            <a:graphicFrameLocks noChangeAspect="1"/>
          </p:cNvGraphicFramePr>
          <p:nvPr/>
        </p:nvGraphicFramePr>
        <p:xfrm>
          <a:off x="3733800" y="1497349"/>
          <a:ext cx="862012" cy="742950"/>
        </p:xfrm>
        <a:graphic>
          <a:graphicData uri="http://schemas.openxmlformats.org/presentationml/2006/ole">
            <p:oleObj spid="_x0000_s41991" name="Equation" r:id="rId9" imgW="368280" imgH="317160" progId="Equation.3">
              <p:embed/>
            </p:oleObj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0" y="4267200"/>
            <a:ext cx="5003869" cy="504825"/>
            <a:chOff x="228600" y="5895975"/>
            <a:chExt cx="5003869" cy="504825"/>
          </a:xfrm>
        </p:grpSpPr>
        <p:graphicFrame>
          <p:nvGraphicFramePr>
            <p:cNvPr id="50" name="Object 49"/>
            <p:cNvGraphicFramePr>
              <a:graphicFrameLocks noChangeAspect="1"/>
            </p:cNvGraphicFramePr>
            <p:nvPr/>
          </p:nvGraphicFramePr>
          <p:xfrm>
            <a:off x="228600" y="5895975"/>
            <a:ext cx="2925763" cy="504825"/>
          </p:xfrm>
          <a:graphic>
            <a:graphicData uri="http://schemas.openxmlformats.org/presentationml/2006/ole">
              <p:oleObj spid="_x0000_s41992" name="Equation" r:id="rId10" imgW="1104840" imgH="190440" progId="Equation.3">
                <p:embed/>
              </p:oleObj>
            </a:graphicData>
          </a:graphic>
        </p:graphicFrame>
        <p:sp>
          <p:nvSpPr>
            <p:cNvPr id="51" name="TextBox 50"/>
            <p:cNvSpPr txBox="1"/>
            <p:nvPr/>
          </p:nvSpPr>
          <p:spPr>
            <a:xfrm>
              <a:off x="3124200" y="6000690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37129"/>
                  </a:solidFill>
                  <a:latin typeface="Arial" pitchFamily="34" charset="0"/>
                  <a:cs typeface="Arial" pitchFamily="34" charset="0"/>
                </a:rPr>
                <a:t>purely transverse</a:t>
              </a:r>
              <a:endParaRPr lang="en-US" b="1" dirty="0">
                <a:solidFill>
                  <a:srgbClr val="F3712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53" name="Object 7"/>
          <p:cNvGraphicFramePr>
            <a:graphicFrameLocks noChangeAspect="1"/>
          </p:cNvGraphicFramePr>
          <p:nvPr/>
        </p:nvGraphicFramePr>
        <p:xfrm>
          <a:off x="0" y="3505200"/>
          <a:ext cx="5041901" cy="874713"/>
        </p:xfrm>
        <a:graphic>
          <a:graphicData uri="http://schemas.openxmlformats.org/presentationml/2006/ole">
            <p:oleObj spid="_x0000_s41993" name="Equation" r:id="rId11" imgW="1904760" imgH="330120" progId="Equation.3">
              <p:embed/>
            </p:oleObj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76200" y="3200400"/>
            <a:ext cx="57567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Model Parameters – Structure Functions</a:t>
            </a:r>
            <a:r>
              <a:rPr lang="en-US" sz="2200" dirty="0" smtClean="0"/>
              <a:t>: </a:t>
            </a:r>
            <a:endParaRPr lang="en-US" sz="22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0" y="4876800"/>
            <a:ext cx="4611534" cy="762001"/>
            <a:chOff x="228599" y="6019799"/>
            <a:chExt cx="4611534" cy="762001"/>
          </a:xfrm>
        </p:grpSpPr>
        <p:sp>
          <p:nvSpPr>
            <p:cNvPr id="57" name="TextBox 56"/>
            <p:cNvSpPr txBox="1"/>
            <p:nvPr/>
          </p:nvSpPr>
          <p:spPr>
            <a:xfrm>
              <a:off x="2590799" y="6153090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37129"/>
                  </a:solidFill>
                  <a:latin typeface="Arial" pitchFamily="34" charset="0"/>
                  <a:cs typeface="Arial" pitchFamily="34" charset="0"/>
                </a:rPr>
                <a:t>purely longitudinal</a:t>
              </a:r>
              <a:endParaRPr lang="en-US" b="1" dirty="0">
                <a:solidFill>
                  <a:srgbClr val="F37129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58" name="Object 57"/>
            <p:cNvGraphicFramePr>
              <a:graphicFrameLocks noChangeAspect="1"/>
            </p:cNvGraphicFramePr>
            <p:nvPr/>
          </p:nvGraphicFramePr>
          <p:xfrm>
            <a:off x="228599" y="6019799"/>
            <a:ext cx="2413313" cy="762001"/>
          </p:xfrm>
          <a:graphic>
            <a:graphicData uri="http://schemas.openxmlformats.org/presentationml/2006/ole">
              <p:oleObj spid="_x0000_s41994" name="Equation" r:id="rId12" imgW="965160" imgH="304560" progId="Equation.3">
                <p:embed/>
              </p:oleObj>
            </a:graphicData>
          </a:graphic>
        </p:graphicFrame>
      </p:grpSp>
      <p:grpSp>
        <p:nvGrpSpPr>
          <p:cNvPr id="59" name="Group 58"/>
          <p:cNvGrpSpPr/>
          <p:nvPr/>
        </p:nvGrpSpPr>
        <p:grpSpPr>
          <a:xfrm>
            <a:off x="76200" y="5589657"/>
            <a:ext cx="5919788" cy="1192143"/>
            <a:chOff x="457200" y="5589657"/>
            <a:chExt cx="5919788" cy="1192143"/>
          </a:xfrm>
        </p:grpSpPr>
        <p:pic>
          <p:nvPicPr>
            <p:cNvPr id="60" name="Picture 3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7200" y="6058852"/>
              <a:ext cx="5919788" cy="722948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A33DC3"/>
              </a:solidFill>
              <a:round/>
              <a:headEnd/>
              <a:tailEnd/>
            </a:ln>
            <a:effectLst/>
          </p:spPr>
        </p:pic>
        <p:sp>
          <p:nvSpPr>
            <p:cNvPr id="61" name="Bent Arrow 60"/>
            <p:cNvSpPr/>
            <p:nvPr/>
          </p:nvSpPr>
          <p:spPr>
            <a:xfrm>
              <a:off x="838200" y="5608320"/>
              <a:ext cx="685800" cy="716280"/>
            </a:xfrm>
            <a:prstGeom prst="bentArrow">
              <a:avLst>
                <a:gd name="adj1" fmla="val 9678"/>
                <a:gd name="adj2" fmla="val 25000"/>
                <a:gd name="adj3" fmla="val 25000"/>
                <a:gd name="adj4" fmla="val 43750"/>
              </a:avLst>
            </a:prstGeom>
            <a:noFill/>
            <a:ln>
              <a:solidFill>
                <a:srgbClr val="85B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Bent Arrow 61"/>
            <p:cNvSpPr/>
            <p:nvPr/>
          </p:nvSpPr>
          <p:spPr>
            <a:xfrm flipH="1">
              <a:off x="4800600" y="5608320"/>
              <a:ext cx="685800" cy="716280"/>
            </a:xfrm>
            <a:prstGeom prst="bentArrow">
              <a:avLst>
                <a:gd name="adj1" fmla="val 9678"/>
                <a:gd name="adj2" fmla="val 25000"/>
                <a:gd name="adj3" fmla="val 25000"/>
                <a:gd name="adj4" fmla="val 43750"/>
              </a:avLst>
            </a:prstGeom>
            <a:noFill/>
            <a:ln>
              <a:solidFill>
                <a:srgbClr val="85B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447800" y="5589657"/>
              <a:ext cx="3438762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b="1" i="1" dirty="0" smtClean="0">
                  <a:solidFill>
                    <a:srgbClr val="F37129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F</a:t>
              </a:r>
              <a:r>
                <a:rPr lang="en-US" sz="1700" b="1" i="1" baseline="-25000" dirty="0" smtClean="0">
                  <a:solidFill>
                    <a:srgbClr val="F37129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L</a:t>
              </a:r>
              <a:r>
                <a:rPr lang="en-US" sz="1700" i="1" dirty="0" smtClean="0">
                  <a:solidFill>
                    <a:srgbClr val="F37129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 </a:t>
              </a:r>
              <a:r>
                <a:rPr lang="en-US" sz="1700" b="1" i="1" dirty="0" smtClean="0">
                  <a:solidFill>
                    <a:srgbClr val="F37129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directly connected to gluons</a:t>
              </a:r>
              <a:endParaRPr lang="en-US" sz="1700" dirty="0">
                <a:solidFill>
                  <a:srgbClr val="F3712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33400" y="6324600"/>
              <a:ext cx="838200" cy="304800"/>
            </a:xfrm>
            <a:prstGeom prst="rect">
              <a:avLst/>
            </a:prstGeom>
            <a:noFill/>
            <a:ln>
              <a:solidFill>
                <a:srgbClr val="85B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029200" y="6324600"/>
              <a:ext cx="838200" cy="304800"/>
            </a:xfrm>
            <a:prstGeom prst="rect">
              <a:avLst/>
            </a:prstGeom>
            <a:noFill/>
            <a:ln>
              <a:solidFill>
                <a:srgbClr val="85B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R: Model-Dependent Extractions</a:t>
            </a:r>
            <a:endParaRPr lang="en-US" sz="3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35913"/>
            <a:ext cx="21034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NMC</a:t>
            </a: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u="sng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2200" b="1" u="sng" baseline="-25000" dirty="0" err="1" smtClean="0">
                <a:latin typeface="Arial" pitchFamily="34" charset="0"/>
                <a:cs typeface="Arial" pitchFamily="34" charset="0"/>
              </a:rPr>
              <a:t>Sn</a:t>
            </a: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 - R</a:t>
            </a:r>
            <a:r>
              <a:rPr lang="en-US" sz="2200" b="1" u="sng" baseline="-25000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22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682079"/>
            <a:ext cx="330571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i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Nucl</a:t>
            </a:r>
            <a:r>
              <a:rPr lang="en-US" sz="19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 Phys. B 481, 23 (1996)</a:t>
            </a:r>
            <a:endParaRPr lang="en-US" sz="19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5800" y="1981200"/>
            <a:ext cx="7620000" cy="4800600"/>
            <a:chOff x="609600" y="1295400"/>
            <a:chExt cx="7620000" cy="4800600"/>
          </a:xfrm>
        </p:grpSpPr>
        <p:sp>
          <p:nvSpPr>
            <p:cNvPr id="10" name="Rectangle 9"/>
            <p:cNvSpPr/>
            <p:nvPr/>
          </p:nvSpPr>
          <p:spPr>
            <a:xfrm>
              <a:off x="4267200" y="2209800"/>
              <a:ext cx="2819400" cy="685800"/>
            </a:xfrm>
            <a:prstGeom prst="rect">
              <a:avLst/>
            </a:prstGeom>
            <a:solidFill>
              <a:srgbClr val="FFDDFF"/>
            </a:solidFill>
            <a:ln>
              <a:solidFill>
                <a:srgbClr val="F371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09600" y="1295400"/>
              <a:ext cx="7620000" cy="4800600"/>
              <a:chOff x="609600" y="1295400"/>
              <a:chExt cx="7620000" cy="4800600"/>
            </a:xfrm>
          </p:grpSpPr>
          <p:pic>
            <p:nvPicPr>
              <p:cNvPr id="43011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9546" t="33333" r="21889" b="11458"/>
              <a:stretch>
                <a:fillRect/>
              </a:stretch>
            </p:blipFill>
            <p:spPr bwMode="auto">
              <a:xfrm>
                <a:off x="609600" y="1295400"/>
                <a:ext cx="7620000" cy="4038600"/>
              </a:xfrm>
              <a:prstGeom prst="rect">
                <a:avLst/>
              </a:prstGeom>
              <a:noFill/>
              <a:ln w="9525">
                <a:solidFill>
                  <a:srgbClr val="F37129"/>
                </a:solidFill>
                <a:miter lim="800000"/>
                <a:headEnd/>
                <a:tailEnd/>
              </a:ln>
            </p:spPr>
          </p:pic>
          <p:pic>
            <p:nvPicPr>
              <p:cNvPr id="4301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0498" t="51042" r="21523" b="37500"/>
              <a:stretch>
                <a:fillRect/>
              </a:stretch>
            </p:blipFill>
            <p:spPr bwMode="auto">
              <a:xfrm>
                <a:off x="609600" y="5257800"/>
                <a:ext cx="7620000" cy="838200"/>
              </a:xfrm>
              <a:prstGeom prst="rect">
                <a:avLst/>
              </a:prstGeom>
              <a:noFill/>
              <a:ln w="9525">
                <a:solidFill>
                  <a:srgbClr val="F37129"/>
                </a:solidFill>
                <a:miter lim="800000"/>
                <a:headEnd/>
                <a:tailEnd/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781800" y="5791200"/>
                <a:ext cx="13716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267200" y="2209800"/>
              <a:ext cx="2819400" cy="685800"/>
            </a:xfrm>
            <a:prstGeom prst="rect">
              <a:avLst/>
            </a:prstGeom>
            <a:noFill/>
            <a:ln w="28575">
              <a:solidFill>
                <a:srgbClr val="F371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66800" y="2209800"/>
              <a:ext cx="914400" cy="609600"/>
            </a:xfrm>
            <a:prstGeom prst="rect">
              <a:avLst/>
            </a:prstGeom>
            <a:noFill/>
            <a:ln w="28575">
              <a:solidFill>
                <a:srgbClr val="F371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90600" y="4724400"/>
              <a:ext cx="7162800" cy="0"/>
            </a:xfrm>
            <a:prstGeom prst="line">
              <a:avLst/>
            </a:prstGeom>
            <a:ln w="28575">
              <a:solidFill>
                <a:srgbClr val="F371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62000" y="5029200"/>
              <a:ext cx="5181600" cy="0"/>
            </a:xfrm>
            <a:prstGeom prst="line">
              <a:avLst/>
            </a:prstGeom>
            <a:ln w="28575">
              <a:solidFill>
                <a:srgbClr val="F371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62000" y="5257800"/>
              <a:ext cx="7315200" cy="0"/>
            </a:xfrm>
            <a:prstGeom prst="line">
              <a:avLst/>
            </a:prstGeom>
            <a:ln w="28575">
              <a:solidFill>
                <a:srgbClr val="F371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62000" y="5562600"/>
              <a:ext cx="7315200" cy="0"/>
            </a:xfrm>
            <a:prstGeom prst="line">
              <a:avLst/>
            </a:prstGeom>
            <a:ln w="28575">
              <a:solidFill>
                <a:srgbClr val="F371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62000" y="5791200"/>
              <a:ext cx="4648200" cy="0"/>
            </a:xfrm>
            <a:prstGeom prst="line">
              <a:avLst/>
            </a:prstGeom>
            <a:ln w="28575">
              <a:solidFill>
                <a:srgbClr val="F371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5943600" y="1611868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From published paper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152400" y="11430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3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muon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beam energies but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  <a:ea typeface="Luxi Sans" charset="0"/>
                <a:cs typeface="Arial" pitchFamily="34" charset="0"/>
              </a:rPr>
              <a:t>D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R extracted using Q</a:t>
            </a:r>
            <a:r>
              <a:rPr lang="en-US" sz="2000" baseline="30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dependent fit at fixed x</a:t>
            </a:r>
            <a:endParaRPr lang="en-US" sz="2000" b="1" baseline="30000" dirty="0" smtClean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8111" t="19792" r="28551" b="8333"/>
          <a:stretch>
            <a:fillRect/>
          </a:stretch>
        </p:blipFill>
        <p:spPr bwMode="auto">
          <a:xfrm>
            <a:off x="4572000" y="1584960"/>
            <a:ext cx="4511018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 l="20498" t="34375" r="21523" b="50000"/>
          <a:stretch>
            <a:fillRect/>
          </a:stretch>
        </p:blipFill>
        <p:spPr bwMode="auto">
          <a:xfrm>
            <a:off x="685800" y="57150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152400" y="1752600"/>
            <a:ext cx="4415850" cy="3733800"/>
            <a:chOff x="152400" y="1219200"/>
            <a:chExt cx="4415850" cy="3733800"/>
          </a:xfrm>
        </p:grpSpPr>
        <p:grpSp>
          <p:nvGrpSpPr>
            <p:cNvPr id="8" name="Group 7"/>
            <p:cNvGrpSpPr/>
            <p:nvPr/>
          </p:nvGrpSpPr>
          <p:grpSpPr>
            <a:xfrm>
              <a:off x="152400" y="1524000"/>
              <a:ext cx="4343400" cy="3429000"/>
              <a:chOff x="1143000" y="1295400"/>
              <a:chExt cx="4343400" cy="3429000"/>
            </a:xfrm>
          </p:grpSpPr>
          <p:pic>
            <p:nvPicPr>
              <p:cNvPr id="44035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6809" t="29167" r="30307" b="23958"/>
              <a:stretch>
                <a:fillRect/>
              </a:stretch>
            </p:blipFill>
            <p:spPr bwMode="auto">
              <a:xfrm>
                <a:off x="3810000" y="1295400"/>
                <a:ext cx="1676400" cy="3429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8697" t="29167" r="50805" b="23958"/>
              <a:stretch>
                <a:fillRect/>
              </a:stretch>
            </p:blipFill>
            <p:spPr bwMode="auto">
              <a:xfrm>
                <a:off x="1143000" y="1295400"/>
                <a:ext cx="2667000" cy="3429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152400" y="3505200"/>
              <a:ext cx="4343400" cy="1295400"/>
            </a:xfrm>
            <a:prstGeom prst="rect">
              <a:avLst/>
            </a:prstGeom>
            <a:noFill/>
            <a:ln w="12700">
              <a:solidFill>
                <a:srgbClr val="F371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600" y="1219200"/>
              <a:ext cx="43396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Fit results at fixed x (and running Q</a:t>
              </a:r>
              <a:r>
                <a:rPr lang="en-US" b="1" i="1" baseline="30000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2</a:t>
              </a:r>
              <a:r>
                <a:rPr lang="en-US" b="1" i="1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) </a:t>
              </a:r>
              <a:endParaRPr lang="en-US" b="1" i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R: Model-Dependent Extractions</a:t>
            </a:r>
            <a:endParaRPr lang="en-US" sz="3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635913"/>
            <a:ext cx="21034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NMC</a:t>
            </a: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u="sng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2200" b="1" u="sng" baseline="-25000" dirty="0" err="1" smtClean="0">
                <a:latin typeface="Arial" pitchFamily="34" charset="0"/>
                <a:cs typeface="Arial" pitchFamily="34" charset="0"/>
              </a:rPr>
              <a:t>Sn</a:t>
            </a: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 - R</a:t>
            </a:r>
            <a:r>
              <a:rPr lang="en-US" sz="2200" b="1" u="sng" baseline="-25000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22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33600" y="682079"/>
            <a:ext cx="330571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i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Nucl</a:t>
            </a:r>
            <a:r>
              <a:rPr lang="en-US" sz="19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 Phys. B 481, 23 (1996)</a:t>
            </a:r>
            <a:endParaRPr lang="en-US" sz="19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1295400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From published paper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 l="51537" t="29167" r="18009" b="7292"/>
          <a:stretch>
            <a:fillRect/>
          </a:stretch>
        </p:blipFill>
        <p:spPr bwMode="auto">
          <a:xfrm>
            <a:off x="4587222" y="1512626"/>
            <a:ext cx="4556778" cy="534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0953" y="712113"/>
            <a:ext cx="3704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HERMES: </a:t>
            </a:r>
            <a:r>
              <a:rPr lang="en-US" sz="2200" b="1" u="sng" baseline="30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200" b="1" u="sng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He/D, N/D, Kr/D</a:t>
            </a:r>
            <a:endParaRPr lang="en-US" sz="2200" baseline="-25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5304" y="3874826"/>
            <a:ext cx="4469096" cy="2971800"/>
            <a:chOff x="255304" y="2514600"/>
            <a:chExt cx="4469096" cy="2971800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1537" t="66530" r="18595" b="13542"/>
            <a:stretch>
              <a:fillRect/>
            </a:stretch>
          </p:blipFill>
          <p:spPr bwMode="auto">
            <a:xfrm>
              <a:off x="255304" y="3810000"/>
              <a:ext cx="4469096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1537" t="23957" r="18595" b="60644"/>
            <a:stretch>
              <a:fillRect/>
            </a:stretch>
          </p:blipFill>
          <p:spPr bwMode="auto">
            <a:xfrm>
              <a:off x="255304" y="2514600"/>
              <a:ext cx="4469096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10"/>
          <p:cNvSpPr/>
          <p:nvPr/>
        </p:nvSpPr>
        <p:spPr>
          <a:xfrm>
            <a:off x="5334001" y="1030069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Cross section ratio at fixed x, running Q</a:t>
            </a:r>
            <a:r>
              <a:rPr lang="en-US" b="1" i="1" baseline="30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US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and </a:t>
            </a:r>
            <a:r>
              <a:rPr lang="en-US" b="1" i="1" dirty="0" smtClean="0">
                <a:solidFill>
                  <a:srgbClr val="0066FF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e</a:t>
            </a:r>
            <a:r>
              <a:rPr lang="en-US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en-US" b="1" i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R: Model-Dependent Extractions</a:t>
            </a:r>
            <a:endParaRPr lang="en-US" sz="3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62400" y="773668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Phys. </a:t>
            </a:r>
            <a:r>
              <a:rPr lang="en-US" i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Lett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 B 567, 339 (2003)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2400" y="1143000"/>
            <a:ext cx="44196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1 beam energy</a:t>
            </a:r>
          </a:p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R</a:t>
            </a:r>
            <a:r>
              <a:rPr lang="en-US" sz="2000" baseline="-25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/R</a:t>
            </a:r>
            <a:r>
              <a:rPr lang="en-US" sz="2000" baseline="-25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D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extracted at fixed x by fitting the cross section ratio as a function of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  <a:ea typeface="Luxi Sans" charset="0"/>
                <a:cs typeface="Arial" pitchFamily="34" charset="0"/>
              </a:rPr>
              <a:t>e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with R</a:t>
            </a:r>
            <a:r>
              <a:rPr lang="en-US" sz="2000" baseline="-25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/R</a:t>
            </a:r>
            <a:r>
              <a:rPr lang="en-US" sz="2000" baseline="-25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and F</a:t>
            </a:r>
            <a:r>
              <a:rPr lang="en-US" sz="2000" baseline="-25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sz="2000" baseline="30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/F</a:t>
            </a:r>
            <a:r>
              <a:rPr lang="en-US" sz="2000" baseline="-25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sz="2000" baseline="30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as free parameters </a:t>
            </a:r>
            <a:r>
              <a:rPr lang="en-US" sz="1900" b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under the assumption that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:</a:t>
            </a:r>
            <a:endParaRPr lang="en-US" sz="2000" b="1" baseline="30000" dirty="0" smtClean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3124200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</a:t>
            </a:r>
            <a:r>
              <a:rPr lang="en-US" b="1" baseline="-25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A</a:t>
            </a:r>
            <a:r>
              <a:rPr lang="en-US" b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/R</a:t>
            </a:r>
            <a:r>
              <a:rPr lang="en-US" b="1" baseline="-25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b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and F</a:t>
            </a:r>
            <a:r>
              <a:rPr lang="en-US" b="1" baseline="-25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b="1" baseline="30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A</a:t>
            </a:r>
            <a:r>
              <a:rPr lang="en-US" b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/F</a:t>
            </a:r>
            <a:r>
              <a:rPr lang="en-US" b="1" baseline="-25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b="1" baseline="30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b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are constant over the Q</a:t>
            </a:r>
            <a:r>
              <a:rPr lang="en-US" b="1" baseline="30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range covered by the data </a:t>
            </a:r>
            <a:endParaRPr lang="en-US" b="1" dirty="0">
              <a:solidFill>
                <a:srgbClr val="F3712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R1990: Model-Dependent Extraction</a:t>
            </a:r>
            <a:endParaRPr lang="en-US" sz="3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12113"/>
            <a:ext cx="29322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SLAC: Whitlow </a:t>
            </a:r>
            <a:r>
              <a:rPr lang="en-US" sz="2200" b="1" i="1" u="sng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et al.</a:t>
            </a:r>
            <a:endParaRPr lang="en-US" sz="22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47" y="1219200"/>
            <a:ext cx="411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Combined re-analysis of 8 SLAC experiments to extract </a:t>
            </a:r>
            <a:r>
              <a:rPr lang="en-US" sz="2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</a:t>
            </a:r>
            <a:r>
              <a:rPr lang="en-US" sz="2000" baseline="-25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p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, R</a:t>
            </a:r>
            <a:r>
              <a:rPr lang="en-US" sz="2000" baseline="-25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and R</a:t>
            </a:r>
            <a:r>
              <a:rPr lang="en-US" sz="2000" baseline="-25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- </a:t>
            </a:r>
            <a:r>
              <a:rPr lang="en-US" sz="2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</a:t>
            </a:r>
            <a:r>
              <a:rPr lang="en-US" sz="2000" baseline="-25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p</a:t>
            </a:r>
            <a:endParaRPr lang="en-US" sz="2000" b="1" i="1" baseline="-25000" dirty="0" smtClean="0">
              <a:solidFill>
                <a:srgbClr val="F37129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67200" y="1154668"/>
            <a:ext cx="4800600" cy="2807732"/>
            <a:chOff x="4343400" y="914400"/>
            <a:chExt cx="4800600" cy="2807732"/>
          </a:xfrm>
        </p:grpSpPr>
        <p:pic>
          <p:nvPicPr>
            <p:cNvPr id="675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7526" t="45834" r="35578" b="20833"/>
            <a:stretch>
              <a:fillRect/>
            </a:stretch>
          </p:blipFill>
          <p:spPr bwMode="auto">
            <a:xfrm>
              <a:off x="4343400" y="914400"/>
              <a:ext cx="48006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4419600" y="3048000"/>
              <a:ext cx="3581400" cy="304800"/>
            </a:xfrm>
            <a:prstGeom prst="rect">
              <a:avLst/>
            </a:prstGeom>
            <a:noFill/>
            <a:ln>
              <a:solidFill>
                <a:srgbClr val="F371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365566" y="3352800"/>
              <a:ext cx="43951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37129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The only L/T experiment (on D, Fe, Au)</a:t>
              </a:r>
              <a:endParaRPr lang="en-US" b="1" dirty="0">
                <a:solidFill>
                  <a:srgbClr val="F37129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647" y="2362200"/>
            <a:ext cx="4114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  <a:ea typeface="Luxi Sans" charset="0"/>
                <a:cs typeface="Arial" pitchFamily="34" charset="0"/>
              </a:rPr>
              <a:t> </a:t>
            </a:r>
            <a:r>
              <a:rPr lang="en-US" sz="2000" i="1" dirty="0" smtClean="0">
                <a:latin typeface="Arial" pitchFamily="34" charset="0"/>
                <a:ea typeface="Luxi Sans" charset="0"/>
                <a:cs typeface="Arial" pitchFamily="34" charset="0"/>
              </a:rPr>
              <a:t>The data from the other 7 experiments were normalized to E140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 by fitting cross sections to a model with normalization factors as free parameters</a:t>
            </a:r>
            <a:endParaRPr lang="en-US" sz="2000" b="1" i="1" baseline="-25000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1400" y="762000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Phys. </a:t>
            </a:r>
            <a:r>
              <a:rPr lang="en-US" i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Lett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 B 250 (1990)</a:t>
            </a:r>
            <a:endParaRPr lang="en-US" b="1" dirty="0">
              <a:solidFill>
                <a:srgbClr val="00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47" y="4114800"/>
            <a:ext cx="4869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The normalized cross sections were binned in intervals of x and Q</a:t>
            </a:r>
            <a:r>
              <a:rPr lang="en-US" sz="2000" baseline="30000" dirty="0" smtClean="0">
                <a:latin typeface="Arial" pitchFamily="34" charset="0"/>
                <a:ea typeface="Luxi Sans" charset="0"/>
                <a:cs typeface="Arial" pitchFamily="34" charset="0"/>
              </a:rPr>
              <a:t>2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and a </a:t>
            </a:r>
            <a:r>
              <a:rPr lang="en-US" sz="2000" i="1" dirty="0" smtClean="0">
                <a:latin typeface="Arial" pitchFamily="34" charset="0"/>
                <a:ea typeface="Luxi Sans" charset="0"/>
                <a:cs typeface="Arial" pitchFamily="34" charset="0"/>
              </a:rPr>
              <a:t>bin-centering corrections was applied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(probably to extract R at FIXED x and Q</a:t>
            </a:r>
            <a:r>
              <a:rPr lang="en-US" sz="2000" baseline="30000" dirty="0" smtClean="0"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)</a:t>
            </a:r>
            <a:endParaRPr lang="en-US" sz="2000" b="1" i="1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5139" t="43750" r="26208" b="10417"/>
          <a:stretch>
            <a:fillRect/>
          </a:stretch>
        </p:blipFill>
        <p:spPr bwMode="auto">
          <a:xfrm>
            <a:off x="4892040" y="4099579"/>
            <a:ext cx="4023360" cy="268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4800" y="5791200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Note: R1998 included more data 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 E140x, NMC, CCFR, CDHSW</a:t>
            </a:r>
            <a:endParaRPr lang="en-US" sz="2000" b="1" i="1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Coulomb Corrections</a:t>
            </a:r>
            <a:endParaRPr lang="en-US" sz="3400" i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24597" t="33333" r="20937" b="10417"/>
          <a:stretch>
            <a:fillRect/>
          </a:stretch>
        </p:blipFill>
        <p:spPr bwMode="auto">
          <a:xfrm>
            <a:off x="335216" y="990600"/>
            <a:ext cx="8503984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0" y="63246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Slide from D. Gaskell</a:t>
            </a:r>
            <a:endParaRPr lang="en-US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4212" y="0"/>
            <a:ext cx="153118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Outline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609600"/>
            <a:ext cx="6505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2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Nuclear dependence of R: experimental status  </a:t>
            </a:r>
            <a:endParaRPr lang="en-US" sz="22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66800"/>
            <a:ext cx="6928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2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Implications of a possible nuclear dependence of R</a:t>
            </a:r>
            <a:endParaRPr lang="en-US" sz="22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524000"/>
            <a:ext cx="35333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the </a:t>
            </a:r>
            <a:r>
              <a:rPr lang="en-US" sz="2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antishadowing</a:t>
            </a: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region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692" y="1981200"/>
            <a:ext cx="3119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the EMC effect region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540913"/>
            <a:ext cx="48878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2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PR12-13-001: experimental details</a:t>
            </a:r>
            <a:endParaRPr lang="en-US" sz="22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2998113"/>
            <a:ext cx="28264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kinematic coverage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3455313"/>
            <a:ext cx="78678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backgrounds and corrections to the measured cross section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2185" y="3912513"/>
            <a:ext cx="41937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charge-symmetric background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4369713"/>
            <a:ext cx="24817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pion</a:t>
            </a: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background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4826913"/>
            <a:ext cx="29209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radiative</a:t>
            </a: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corrections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5257800"/>
            <a:ext cx="3062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Coulomb corrections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5638800"/>
            <a:ext cx="40194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2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Projections: </a:t>
            </a:r>
            <a:r>
              <a:rPr lang="en-US" sz="2200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</a:t>
            </a:r>
            <a:r>
              <a:rPr lang="en-US" sz="2200" baseline="-25000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proton</a:t>
            </a:r>
            <a:r>
              <a:rPr lang="en-US" sz="22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R</a:t>
            </a:r>
            <a:r>
              <a:rPr lang="en-US" sz="2200" baseline="-25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</a:t>
            </a:r>
            <a:r>
              <a:rPr lang="en-US" sz="22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- R</a:t>
            </a:r>
            <a:r>
              <a:rPr lang="en-US" sz="2200" baseline="-25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</a:t>
            </a:r>
            <a:endParaRPr lang="en-US" sz="2200" baseline="-250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6096000"/>
            <a:ext cx="29097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2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Beam time request</a:t>
            </a:r>
            <a:endParaRPr lang="en-US" sz="2200" baseline="-250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42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Coulomb Corrections</a:t>
            </a:r>
            <a:endParaRPr lang="en-US" sz="3400" i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23426" t="23958" r="22108" b="12500"/>
          <a:stretch>
            <a:fillRect/>
          </a:stretch>
        </p:blipFill>
        <p:spPr bwMode="auto">
          <a:xfrm>
            <a:off x="335216" y="762000"/>
            <a:ext cx="8503984" cy="557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0" y="641246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Slide from D. Gaskell</a:t>
            </a:r>
            <a:endParaRPr lang="en-US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Why as Many Beam Energies as Possible?</a:t>
            </a:r>
            <a:endParaRPr lang="en-US" sz="3400" i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91000" y="974361"/>
            <a:ext cx="4945380" cy="5883639"/>
            <a:chOff x="4495800" y="1066800"/>
            <a:chExt cx="4495800" cy="5348763"/>
          </a:xfrm>
        </p:grpSpPr>
        <p:grpSp>
          <p:nvGrpSpPr>
            <p:cNvPr id="4" name="Group 20"/>
            <p:cNvGrpSpPr/>
            <p:nvPr/>
          </p:nvGrpSpPr>
          <p:grpSpPr>
            <a:xfrm>
              <a:off x="4495800" y="1066800"/>
              <a:ext cx="4495800" cy="5348763"/>
              <a:chOff x="4495800" y="1066800"/>
              <a:chExt cx="4495800" cy="5348763"/>
            </a:xfrm>
          </p:grpSpPr>
          <p:grpSp>
            <p:nvGrpSpPr>
              <p:cNvPr id="6" name="Group 8"/>
              <p:cNvGrpSpPr>
                <a:grpSpLocks/>
              </p:cNvGrpSpPr>
              <p:nvPr/>
            </p:nvGrpSpPr>
            <p:grpSpPr bwMode="auto">
              <a:xfrm>
                <a:off x="4613275" y="1119187"/>
                <a:ext cx="4343400" cy="5296376"/>
                <a:chOff x="2906" y="705"/>
                <a:chExt cx="2736" cy="3033"/>
              </a:xfrm>
            </p:grpSpPr>
            <p:pic>
              <p:nvPicPr>
                <p:cNvPr id="9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906" y="705"/>
                  <a:ext cx="2736" cy="303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grpSp>
              <p:nvGrpSpPr>
                <p:cNvPr id="10" name="Group 5"/>
                <p:cNvGrpSpPr>
                  <a:grpSpLocks/>
                </p:cNvGrpSpPr>
                <p:nvPr/>
              </p:nvGrpSpPr>
              <p:grpSpPr bwMode="auto">
                <a:xfrm>
                  <a:off x="3340" y="774"/>
                  <a:ext cx="1130" cy="282"/>
                  <a:chOff x="3340" y="774"/>
                  <a:chExt cx="1130" cy="282"/>
                </a:xfrm>
              </p:grpSpPr>
              <p:sp>
                <p:nvSpPr>
                  <p:cNvPr id="11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3340" y="862"/>
                    <a:ext cx="283" cy="0"/>
                  </a:xfrm>
                  <a:prstGeom prst="line">
                    <a:avLst/>
                  </a:prstGeom>
                  <a:noFill/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81" y="774"/>
                    <a:ext cx="789" cy="282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lIns="90000" tIns="45000" rIns="90000" bIns="45000"/>
                  <a:lstStyle/>
                  <a:p>
                    <a:pPr>
                      <a:lnSpc>
                        <a:spcPct val="100000"/>
                      </a:lnSpc>
                      <a:buClrTx/>
                      <a:buFontTx/>
                      <a:buNone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</a:pPr>
                    <a:r>
                      <a:rPr lang="en-US" sz="1200">
                        <a:solidFill>
                          <a:srgbClr val="003366"/>
                        </a:solidFill>
                        <a:ea typeface="Luxi Sans" charset="0"/>
                        <a:cs typeface="Luxi Sans" charset="0"/>
                      </a:rPr>
                      <a:t>MRST2004+TM</a:t>
                    </a:r>
                  </a:p>
                  <a:p>
                    <a:pPr>
                      <a:lnSpc>
                        <a:spcPct val="100000"/>
                      </a:lnSpc>
                      <a:buClrTx/>
                      <a:buFontTx/>
                      <a:buNone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</a:pPr>
                    <a:r>
                      <a:rPr lang="en-US" sz="1200">
                        <a:solidFill>
                          <a:srgbClr val="003366"/>
                        </a:solidFill>
                        <a:ea typeface="Luxi Sans" charset="0"/>
                        <a:cs typeface="Luxi Sans" charset="0"/>
                      </a:rPr>
                      <a:t>MRST2004</a:t>
                    </a:r>
                  </a:p>
                </p:txBody>
              </p:sp>
              <p:sp>
                <p:nvSpPr>
                  <p:cNvPr id="13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351" y="1006"/>
                    <a:ext cx="283" cy="0"/>
                  </a:xfrm>
                  <a:prstGeom prst="line">
                    <a:avLst/>
                  </a:prstGeom>
                  <a:noFill/>
                  <a:ln w="936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4572000" y="1066800"/>
                <a:ext cx="44196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495800" y="1143000"/>
                <a:ext cx="304800" cy="1371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477000" y="24384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200" y="1856363"/>
            <a:ext cx="4495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~ 200 individual L/T separations</a:t>
            </a:r>
            <a:endParaRPr lang="en-US" sz="2200" baseline="30000" dirty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2593300"/>
            <a:ext cx="4495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200" b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one of the most precise L/T ever performed: it became a benchmark for this type of experiments</a:t>
            </a:r>
            <a:endParaRPr lang="en-US" sz="2200" b="1" baseline="30000" dirty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" y="4268450"/>
            <a:ext cx="4191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data have been since included in global fits of F</a:t>
            </a:r>
            <a:r>
              <a:rPr lang="en-US" sz="2200" baseline="-25000" dirty="0" smtClean="0">
                <a:latin typeface="Arial" pitchFamily="34" charset="0"/>
                <a:ea typeface="Luxi Sans" charset="0"/>
                <a:cs typeface="Arial" pitchFamily="34" charset="0"/>
              </a:rPr>
              <a:t>1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, F</a:t>
            </a:r>
            <a:r>
              <a:rPr lang="en-US" sz="2200" baseline="-25000" dirty="0" smtClean="0">
                <a:latin typeface="Arial" pitchFamily="34" charset="0"/>
                <a:ea typeface="Luxi Sans" charset="0"/>
                <a:cs typeface="Arial" pitchFamily="34" charset="0"/>
              </a:rPr>
              <a:t>L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, R, F</a:t>
            </a:r>
            <a:r>
              <a:rPr lang="en-US" sz="2200" baseline="-25000" dirty="0" smtClean="0"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 and used for F</a:t>
            </a:r>
            <a:r>
              <a:rPr lang="en-US" sz="2200" baseline="-25000" dirty="0" smtClean="0">
                <a:latin typeface="Arial" pitchFamily="34" charset="0"/>
                <a:ea typeface="Luxi Sans" charset="0"/>
                <a:cs typeface="Arial" pitchFamily="34" charset="0"/>
              </a:rPr>
              <a:t>L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 moments calculations</a:t>
            </a:r>
            <a:endParaRPr lang="en-US" sz="2200" baseline="30000" dirty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1" y="968514"/>
            <a:ext cx="457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E94-110  (</a:t>
            </a:r>
            <a:r>
              <a:rPr lang="en-US" sz="20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Hall C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Y. Liang, Ph.D. Thesis, Hampton 2002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400" y="5943600"/>
            <a:ext cx="23984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7 beam energies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Why as Many Beam Energies as Possible?</a:t>
            </a:r>
            <a:endParaRPr lang="en-US" sz="3400" i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33382" t="15625" r="48463" b="6250"/>
          <a:stretch>
            <a:fillRect/>
          </a:stretch>
        </p:blipFill>
        <p:spPr bwMode="auto">
          <a:xfrm>
            <a:off x="194335" y="1428750"/>
            <a:ext cx="224406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43200" y="1600200"/>
            <a:ext cx="289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7 (many) beam energies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10000" y="2362200"/>
            <a:ext cx="0" cy="381000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743200" y="2819400"/>
            <a:ext cx="2895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many </a:t>
            </a:r>
            <a:r>
              <a:rPr lang="en-US" sz="2200" b="1" i="1" dirty="0" smtClean="0">
                <a:solidFill>
                  <a:srgbClr val="F37129"/>
                </a:solidFill>
                <a:latin typeface="Symbol" pitchFamily="18" charset="2"/>
                <a:cs typeface="Arial" pitchFamily="34" charset="0"/>
              </a:rPr>
              <a:t>e</a:t>
            </a:r>
            <a:r>
              <a:rPr lang="en-US" sz="2200" b="1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 points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10000" y="3429000"/>
            <a:ext cx="0" cy="381000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438400" y="3886200"/>
            <a:ext cx="2743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It could be checked that the average deviation of the data used to perform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Rosenbluth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L/Ts from the linear fit was consistent with the </a:t>
            </a:r>
            <a:r>
              <a:rPr lang="en-US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estimated </a:t>
            </a:r>
            <a:r>
              <a:rPr lang="en-US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point-to-point </a:t>
            </a:r>
            <a:r>
              <a:rPr lang="en-US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uncertainty of 1.6 %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05400" y="1306792"/>
            <a:ext cx="3977664" cy="5246408"/>
            <a:chOff x="5105400" y="1021102"/>
            <a:chExt cx="3977664" cy="5246408"/>
          </a:xfrm>
        </p:grpSpPr>
        <p:pic>
          <p:nvPicPr>
            <p:cNvPr id="737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3602" t="13542" r="32430" b="9375"/>
            <a:stretch>
              <a:fillRect/>
            </a:stretch>
          </p:blipFill>
          <p:spPr bwMode="auto">
            <a:xfrm>
              <a:off x="5105400" y="1021102"/>
              <a:ext cx="3977664" cy="5074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656059" y="5867400"/>
              <a:ext cx="310694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2000" b="1" dirty="0" err="1" smtClean="0"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sz="2000" b="1" baseline="-25000" dirty="0" err="1" smtClean="0">
                  <a:latin typeface="Arial" pitchFamily="34" charset="0"/>
                  <a:cs typeface="Arial" pitchFamily="34" charset="0"/>
                </a:rPr>
                <a:t>data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 – </a:t>
              </a:r>
              <a:r>
                <a:rPr lang="en-US" sz="2000" b="1" dirty="0" err="1" smtClean="0"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sz="2000" b="1" baseline="-25000" dirty="0" err="1" smtClean="0">
                  <a:latin typeface="Arial" pitchFamily="34" charset="0"/>
                  <a:cs typeface="Arial" pitchFamily="34" charset="0"/>
                </a:rPr>
                <a:t>fit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)*100/</a:t>
              </a:r>
              <a:r>
                <a:rPr lang="en-US" sz="2000" b="1" dirty="0" err="1" smtClean="0"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sz="2000" b="1" baseline="-25000" dirty="0" err="1" smtClean="0">
                  <a:latin typeface="Arial" pitchFamily="34" charset="0"/>
                  <a:cs typeface="Arial" pitchFamily="34" charset="0"/>
                </a:rPr>
                <a:t>data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  (%)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15658" y="1143000"/>
              <a:ext cx="1399742" cy="7848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0 &lt; </a:t>
              </a:r>
              <a:r>
                <a:rPr lang="en-US" sz="1500" b="1" dirty="0" smtClean="0">
                  <a:latin typeface="Symbol" pitchFamily="18" charset="2"/>
                </a:rPr>
                <a:t>e</a:t>
              </a:r>
              <a:r>
                <a:rPr lang="en-US" sz="1500" b="1" dirty="0" smtClean="0"/>
                <a:t> &lt; 0.34</a:t>
              </a:r>
            </a:p>
            <a:p>
              <a:r>
                <a:rPr lang="en-US" sz="1500" b="1" dirty="0" smtClean="0"/>
                <a:t>sigma = </a:t>
              </a:r>
              <a:r>
                <a:rPr lang="en-US" sz="1500" b="1" dirty="0" smtClean="0">
                  <a:solidFill>
                    <a:srgbClr val="0066FF"/>
                  </a:solidFill>
                </a:rPr>
                <a:t>1.4869</a:t>
              </a:r>
            </a:p>
            <a:p>
              <a:r>
                <a:rPr lang="en-US" sz="1500" b="1" dirty="0" smtClean="0"/>
                <a:t>err = 0.2789 </a:t>
              </a:r>
              <a:endParaRPr lang="en-US" sz="15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43800" y="2819400"/>
              <a:ext cx="1399742" cy="7848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0.34 &lt; </a:t>
              </a:r>
              <a:r>
                <a:rPr lang="en-US" sz="1500" b="1" dirty="0" smtClean="0">
                  <a:latin typeface="Symbol" pitchFamily="18" charset="2"/>
                </a:rPr>
                <a:t>e</a:t>
              </a:r>
              <a:r>
                <a:rPr lang="en-US" sz="1500" b="1" dirty="0" smtClean="0"/>
                <a:t> &lt; 0.67</a:t>
              </a:r>
            </a:p>
            <a:p>
              <a:r>
                <a:rPr lang="en-US" sz="1500" b="1" dirty="0" smtClean="0"/>
                <a:t>sigma = </a:t>
              </a:r>
              <a:r>
                <a:rPr lang="en-US" sz="1500" b="1" dirty="0" smtClean="0">
                  <a:solidFill>
                    <a:srgbClr val="0066FF"/>
                  </a:solidFill>
                </a:rPr>
                <a:t>1.7281</a:t>
              </a:r>
            </a:p>
            <a:p>
              <a:r>
                <a:rPr lang="en-US" sz="1500" b="1" dirty="0" smtClean="0"/>
                <a:t>err = 0.0829 </a:t>
              </a:r>
              <a:endParaRPr lang="en-US" sz="15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43800" y="4549170"/>
              <a:ext cx="1399742" cy="7848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0.67 &lt; </a:t>
              </a:r>
              <a:r>
                <a:rPr lang="en-US" sz="1500" b="1" dirty="0" smtClean="0">
                  <a:latin typeface="Symbol" pitchFamily="18" charset="2"/>
                </a:rPr>
                <a:t>e</a:t>
              </a:r>
              <a:r>
                <a:rPr lang="en-US" sz="1500" b="1" dirty="0" smtClean="0"/>
                <a:t> &lt; 1</a:t>
              </a:r>
            </a:p>
            <a:p>
              <a:r>
                <a:rPr lang="en-US" sz="1500" b="1" dirty="0" smtClean="0"/>
                <a:t>sigma = </a:t>
              </a:r>
              <a:r>
                <a:rPr lang="en-US" sz="1500" b="1" dirty="0" smtClean="0">
                  <a:solidFill>
                    <a:srgbClr val="0066FF"/>
                  </a:solidFill>
                </a:rPr>
                <a:t>1.5654</a:t>
              </a:r>
            </a:p>
            <a:p>
              <a:r>
                <a:rPr lang="en-US" sz="1500" b="1" dirty="0" smtClean="0"/>
                <a:t>err = 0.0629 </a:t>
              </a:r>
              <a:endParaRPr lang="en-US" sz="15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201" y="762000"/>
            <a:ext cx="601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E94-110  (</a:t>
            </a:r>
            <a:r>
              <a:rPr lang="en-US" sz="20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Hall C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Y. Liang, Ph.D. Thesis, American University 2002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24597" t="17708" r="30893" b="7291"/>
          <a:stretch>
            <a:fillRect/>
          </a:stretch>
        </p:blipFill>
        <p:spPr bwMode="auto">
          <a:xfrm>
            <a:off x="2986974" y="838200"/>
            <a:ext cx="6080826" cy="576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Why as Many Beam Energies as Possible?</a:t>
            </a:r>
            <a:endParaRPr lang="en-US" sz="3400" i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016913"/>
            <a:ext cx="457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PR12-13-001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2514600"/>
            <a:ext cx="3352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Without non-standard beam energies: uncertainty on R extraction larger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057400"/>
            <a:ext cx="4571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Example: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4419600"/>
            <a:ext cx="2666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Out of 27 central L/Ts, 10 have the lowest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point provided by a 5.5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beam energy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0"/>
            <a:ext cx="78406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PR12-13-001: Backgrounds and Corrections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 l="49780" t="19792" r="9810" b="9375"/>
          <a:stretch>
            <a:fillRect/>
          </a:stretch>
        </p:blipFill>
        <p:spPr bwMode="auto">
          <a:xfrm>
            <a:off x="4541556" y="1874539"/>
            <a:ext cx="4206245" cy="414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50366" t="14583" r="10395" b="15625"/>
          <a:stretch>
            <a:fillRect/>
          </a:stretch>
        </p:blipFill>
        <p:spPr bwMode="auto">
          <a:xfrm>
            <a:off x="304800" y="1874539"/>
            <a:ext cx="4084356" cy="40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print"/>
          <a:srcRect l="14056" t="59375" r="26208" b="31250"/>
          <a:stretch>
            <a:fillRect/>
          </a:stretch>
        </p:blipFill>
        <p:spPr bwMode="auto">
          <a:xfrm>
            <a:off x="1005893" y="1219200"/>
            <a:ext cx="6995107" cy="61722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762000"/>
            <a:ext cx="403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sz="2200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Corrections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6019800"/>
            <a:ext cx="9067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the correction to the inelastic contribution is not as model sensitive as for the elastic and the Q-E case; the inelastic model can be improved via iterations</a:t>
            </a:r>
            <a:endParaRPr lang="en-US" sz="2000" baseline="30000" dirty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0"/>
            <a:ext cx="78406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PR12-13-001: Backgrounds and Corrections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838200"/>
            <a:ext cx="5486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Charge-Symmetric Background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14056" t="26042" r="24451" b="19792"/>
          <a:stretch>
            <a:fillRect/>
          </a:stretch>
        </p:blipFill>
        <p:spPr bwMode="auto">
          <a:xfrm>
            <a:off x="152400" y="2270814"/>
            <a:ext cx="8801041" cy="435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1425714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Where non-negligible it will be measured at the same kinematics and with the same spectrometer as the signal</a:t>
            </a:r>
            <a:endParaRPr lang="en-US" sz="2000" b="1" dirty="0" smtClean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5857" t="22917" r="18594" b="13542"/>
          <a:stretch>
            <a:fillRect/>
          </a:stretch>
        </p:blipFill>
        <p:spPr bwMode="auto">
          <a:xfrm>
            <a:off x="76200" y="2514600"/>
            <a:ext cx="9043410" cy="427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0"/>
            <a:ext cx="78406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PR12-13-001: Backgrounds and Corrections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09600"/>
            <a:ext cx="5486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Pion</a:t>
            </a:r>
            <a:r>
              <a:rPr lang="en-US" sz="2200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Background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99060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Example: Hydrogen – largest 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/e ratio of all targets</a:t>
            </a:r>
            <a:endParaRPr lang="en-US" sz="2000" b="1" dirty="0" smtClean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75260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For most kinematics </a:t>
            </a:r>
            <a:r>
              <a:rPr lang="en-US" sz="2000" dirty="0" smtClean="0">
                <a:solidFill>
                  <a:srgbClr val="F37129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/e &lt; 10:1</a:t>
            </a:r>
            <a:endParaRPr lang="en-US" sz="2000" b="1" dirty="0" smtClean="0">
              <a:solidFill>
                <a:srgbClr val="F371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37160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For very few  kinematics p/e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(100:1 -- 200:1)</a:t>
            </a:r>
            <a:endParaRPr lang="en-US" sz="2000" b="1" dirty="0" smtClean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213360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With a 10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-4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rejection factor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For most kinematics </a:t>
            </a:r>
            <a:r>
              <a:rPr lang="en-US" sz="2000" dirty="0" smtClean="0">
                <a:solidFill>
                  <a:srgbClr val="F37129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</a:rPr>
              <a:t> contamination &lt; 0.1 %</a:t>
            </a:r>
            <a:endParaRPr lang="en-US" sz="2000" b="1" dirty="0" smtClean="0">
              <a:solidFill>
                <a:srgbClr val="F3712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0"/>
            <a:ext cx="78406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PR12-13-001: Backgrounds and Corrections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838200"/>
            <a:ext cx="5486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Coulomb Corrections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l="9956" t="20833" r="22694" b="12500"/>
          <a:stretch>
            <a:fillRect/>
          </a:stretch>
        </p:blipFill>
        <p:spPr bwMode="auto">
          <a:xfrm>
            <a:off x="228600" y="1524000"/>
            <a:ext cx="8763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0"/>
            <a:ext cx="36464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PR12-13-001: Rates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l="14375" t="34375" r="24930" b="24950"/>
          <a:stretch>
            <a:fillRect/>
          </a:stretch>
        </p:blipFill>
        <p:spPr bwMode="auto">
          <a:xfrm>
            <a:off x="152400" y="1447800"/>
            <a:ext cx="8686800" cy="327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1000" y="97149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We adjusted the current to keep the detector rates below 600 kHz</a:t>
            </a:r>
            <a:endParaRPr lang="en-US" sz="2000" b="1" dirty="0" smtClean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1713" t="75050" r="22694" b="11458"/>
          <a:stretch>
            <a:fillRect/>
          </a:stretch>
        </p:blipFill>
        <p:spPr bwMode="auto">
          <a:xfrm>
            <a:off x="76200" y="4953000"/>
            <a:ext cx="8961124" cy="103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716946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PR12-13-001: Running Times per Target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l="15504" t="17708" r="27164" b="33936"/>
          <a:stretch>
            <a:fillRect/>
          </a:stretch>
        </p:blipFill>
        <p:spPr bwMode="auto">
          <a:xfrm>
            <a:off x="405092" y="1061928"/>
            <a:ext cx="8205508" cy="389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613" t="67160" r="19766" b="21875"/>
          <a:stretch>
            <a:fillRect/>
          </a:stretch>
        </p:blipFill>
        <p:spPr bwMode="auto">
          <a:xfrm>
            <a:off x="91414" y="5181600"/>
            <a:ext cx="89763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3276600"/>
            <a:ext cx="3657600" cy="6984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2080" tIns="41040" rIns="82080" bIns="4104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817563" algn="l"/>
                <a:tab pos="1638300" algn="l"/>
                <a:tab pos="2459038" algn="l"/>
                <a:tab pos="3279775" algn="l"/>
                <a:tab pos="4100513" algn="l"/>
                <a:tab pos="4921250" algn="l"/>
                <a:tab pos="5741988" algn="l"/>
                <a:tab pos="6562725" algn="l"/>
                <a:tab pos="7383463" algn="l"/>
                <a:tab pos="8204200" algn="l"/>
                <a:tab pos="9024938" algn="l"/>
                <a:tab pos="9845675" algn="l"/>
                <a:tab pos="1066641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Symbol" pitchFamily="16" charset="2"/>
              </a:rPr>
              <a:t>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transverse flux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FontTx/>
              <a:buNone/>
              <a:tabLst>
                <a:tab pos="0" algn="l"/>
                <a:tab pos="817563" algn="l"/>
                <a:tab pos="1638300" algn="l"/>
                <a:tab pos="2459038" algn="l"/>
                <a:tab pos="3279775" algn="l"/>
                <a:tab pos="4100513" algn="l"/>
                <a:tab pos="4921250" algn="l"/>
                <a:tab pos="5741988" algn="l"/>
                <a:tab pos="6562725" algn="l"/>
                <a:tab pos="7383463" algn="l"/>
                <a:tab pos="8204200" algn="l"/>
                <a:tab pos="9024938" algn="l"/>
                <a:tab pos="9845675" algn="l"/>
                <a:tab pos="1066641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Symbol" pitchFamily="16" charset="2"/>
              </a:rPr>
              <a:t>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 relative longitudinal flux</a:t>
            </a:r>
          </a:p>
        </p:txBody>
      </p:sp>
      <p:graphicFrame>
        <p:nvGraphicFramePr>
          <p:cNvPr id="3" name="Object 7"/>
          <p:cNvGraphicFramePr>
            <a:graphicFrameLocks noChangeAspect="1"/>
          </p:cNvGraphicFramePr>
          <p:nvPr/>
        </p:nvGraphicFramePr>
        <p:xfrm>
          <a:off x="371475" y="2057400"/>
          <a:ext cx="3438525" cy="1008853"/>
        </p:xfrm>
        <a:graphic>
          <a:graphicData uri="http://schemas.openxmlformats.org/presentationml/2006/ole">
            <p:oleObj spid="_x0000_s1026" name="Equation" r:id="rId3" imgW="1079280" imgH="330120" progId="Equation.3">
              <p:embed/>
            </p:oleObj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974067" y="762000"/>
            <a:ext cx="5158266" cy="4191000"/>
            <a:chOff x="3733800" y="838200"/>
            <a:chExt cx="5158266" cy="4191000"/>
          </a:xfrm>
        </p:grpSpPr>
        <p:grpSp>
          <p:nvGrpSpPr>
            <p:cNvPr id="5" name="Group 35"/>
            <p:cNvGrpSpPr/>
            <p:nvPr/>
          </p:nvGrpSpPr>
          <p:grpSpPr>
            <a:xfrm>
              <a:off x="4953000" y="838200"/>
              <a:ext cx="3810000" cy="4191000"/>
              <a:chOff x="4953000" y="838200"/>
              <a:chExt cx="3810000" cy="4191000"/>
            </a:xfrm>
          </p:grpSpPr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6398" t="27083" r="54319" b="15625"/>
              <a:stretch>
                <a:fillRect/>
              </a:stretch>
            </p:blipFill>
            <p:spPr bwMode="auto">
              <a:xfrm>
                <a:off x="4953000" y="838200"/>
                <a:ext cx="3810000" cy="419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2" name="Straight Connector 11"/>
              <p:cNvCxnSpPr/>
              <p:nvPr/>
            </p:nvCxnSpPr>
            <p:spPr>
              <a:xfrm>
                <a:off x="5334000" y="1981200"/>
                <a:ext cx="3352800" cy="0"/>
              </a:xfrm>
              <a:prstGeom prst="line">
                <a:avLst/>
              </a:prstGeom>
              <a:ln>
                <a:solidFill>
                  <a:srgbClr val="0066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Left Brace 12"/>
              <p:cNvSpPr/>
              <p:nvPr/>
            </p:nvSpPr>
            <p:spPr>
              <a:xfrm>
                <a:off x="8458200" y="1295400"/>
                <a:ext cx="152400" cy="685800"/>
              </a:xfrm>
              <a:prstGeom prst="leftBrace">
                <a:avLst/>
              </a:prstGeom>
              <a:ln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6" name="Object 8"/>
            <p:cNvGraphicFramePr>
              <a:graphicFrameLocks noChangeAspect="1"/>
            </p:cNvGraphicFramePr>
            <p:nvPr/>
          </p:nvGraphicFramePr>
          <p:xfrm>
            <a:off x="3805238" y="2144712"/>
            <a:ext cx="1071562" cy="446088"/>
          </p:xfrm>
          <a:graphic>
            <a:graphicData uri="http://schemas.openxmlformats.org/presentationml/2006/ole">
              <p:oleObj spid="_x0000_s1027" name="Equation" r:id="rId5" imgW="457200" imgH="190440" progId="Equation.3">
                <p:embed/>
              </p:oleObj>
            </a:graphicData>
          </a:graphic>
        </p:graphicFrame>
        <p:cxnSp>
          <p:nvCxnSpPr>
            <p:cNvPr id="7" name="Straight Arrow Connector 6"/>
            <p:cNvCxnSpPr/>
            <p:nvPr/>
          </p:nvCxnSpPr>
          <p:spPr>
            <a:xfrm flipH="1">
              <a:off x="4865133" y="1981200"/>
              <a:ext cx="468867" cy="304800"/>
            </a:xfrm>
            <a:prstGeom prst="straightConnector1">
              <a:avLst/>
            </a:prstGeom>
            <a:ln>
              <a:solidFill>
                <a:srgbClr val="00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733800" y="2526268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intercept</a:t>
              </a:r>
              <a:endParaRPr lang="en-US" dirty="0">
                <a:solidFill>
                  <a:srgbClr val="0066FF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9" name="Object 9"/>
            <p:cNvGraphicFramePr>
              <a:graphicFrameLocks noChangeAspect="1"/>
            </p:cNvGraphicFramePr>
            <p:nvPr/>
          </p:nvGraphicFramePr>
          <p:xfrm>
            <a:off x="7462838" y="1371600"/>
            <a:ext cx="1071562" cy="446087"/>
          </p:xfrm>
          <a:graphic>
            <a:graphicData uri="http://schemas.openxmlformats.org/presentationml/2006/ole">
              <p:oleObj spid="_x0000_s1028" name="Equation" r:id="rId6" imgW="457200" imgH="190440" progId="Equation.3">
                <p:embed/>
              </p:oleObj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 rot="16200000">
              <a:off x="8339350" y="1478066"/>
              <a:ext cx="7360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slope</a:t>
              </a:r>
              <a:endParaRPr lang="en-US" dirty="0">
                <a:solidFill>
                  <a:srgbClr val="0066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200" y="839450"/>
            <a:ext cx="5410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The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L &amp; T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contributions are separated by performing a </a:t>
            </a:r>
            <a:r>
              <a:rPr lang="en-US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fit of the reduced cross section dependence with </a:t>
            </a:r>
            <a:r>
              <a:rPr lang="en-US" sz="2200" dirty="0" smtClean="0">
                <a:solidFill>
                  <a:srgbClr val="0066FF"/>
                </a:solidFill>
                <a:latin typeface="Symbol" pitchFamily="18" charset="2"/>
                <a:ea typeface="Luxi Sans" charset="0"/>
                <a:cs typeface="Luxi Sans" charset="0"/>
              </a:rPr>
              <a:t>e</a:t>
            </a:r>
            <a:r>
              <a:rPr lang="en-US" sz="2200" dirty="0" smtClean="0">
                <a:solidFill>
                  <a:srgbClr val="0066FF"/>
                </a:solidFill>
                <a:ea typeface="Luxi Sans" charset="0"/>
                <a:cs typeface="Luxi Sans" charset="0"/>
              </a:rPr>
              <a:t> </a:t>
            </a:r>
            <a:r>
              <a:rPr lang="en-US" sz="22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at </a:t>
            </a:r>
            <a:r>
              <a:rPr lang="en-US" sz="2200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fixed x and Q</a:t>
            </a:r>
            <a:r>
              <a:rPr lang="en-US" sz="2200" i="1" baseline="30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sz="2200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endParaRPr lang="en-US" sz="2200" i="1" baseline="30000" dirty="0">
              <a:solidFill>
                <a:srgbClr val="F37129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4295507"/>
            <a:ext cx="586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Requirements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for precise L/T extractions: </a:t>
            </a:r>
            <a:endParaRPr lang="en-US" sz="2000" baseline="30000" dirty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4848017"/>
            <a:ext cx="86868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As many </a:t>
            </a:r>
            <a:r>
              <a:rPr lang="en-US" sz="2000" dirty="0" smtClean="0">
                <a:latin typeface="Symbol" pitchFamily="18" charset="2"/>
              </a:rPr>
              <a:t>e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points as possible spanning a large interval from 0 to 1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</a:p>
          <a:p>
            <a:r>
              <a:rPr lang="en-US" sz="2000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as many (E, E’, </a:t>
            </a:r>
            <a:r>
              <a:rPr lang="en-US" sz="2000" i="1" dirty="0" smtClean="0">
                <a:solidFill>
                  <a:srgbClr val="F37129"/>
                </a:solidFill>
                <a:latin typeface="Symbol" pitchFamily="18" charset="2"/>
                <a:sym typeface="Wingdings" pitchFamily="2" charset="2"/>
              </a:rPr>
              <a:t>q</a:t>
            </a:r>
            <a:r>
              <a:rPr lang="en-US" sz="2000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 settings as possible</a:t>
            </a:r>
          </a:p>
          <a:p>
            <a:endParaRPr lang="en-US" sz="500" i="1" dirty="0" smtClean="0">
              <a:solidFill>
                <a:srgbClr val="CC5076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Very good control of point-to-point </a:t>
            </a:r>
            <a:r>
              <a:rPr lang="en-US" sz="2000" i="1" dirty="0" err="1" smtClean="0">
                <a:solidFill>
                  <a:srgbClr val="F3712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systematics</a:t>
            </a:r>
            <a:r>
              <a:rPr lang="en-US" sz="2000" i="1" dirty="0" smtClean="0">
                <a:solidFill>
                  <a:srgbClr val="F3712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1-2 % on the reduced cross section translates into 10-15 % on F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</a:t>
            </a:r>
            <a:endParaRPr lang="en-US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3000" y="0"/>
            <a:ext cx="705116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Formalism: the </a:t>
            </a:r>
            <a:r>
              <a:rPr lang="en-US" sz="3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Rosenbluth</a:t>
            </a:r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Technique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4099" y="6274713"/>
            <a:ext cx="55587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L/Ts needed in order to access F</a:t>
            </a:r>
            <a:r>
              <a:rPr lang="en-US" sz="2200" b="1" i="1" baseline="-25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L</a:t>
            </a:r>
            <a:r>
              <a:rPr lang="en-US" sz="2200" b="1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, F</a:t>
            </a:r>
            <a:r>
              <a:rPr lang="en-US" sz="2200" b="1" i="1" baseline="-25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1</a:t>
            </a:r>
            <a:r>
              <a:rPr lang="en-US" sz="2200" b="1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, F</a:t>
            </a:r>
            <a:r>
              <a:rPr lang="en-US" sz="2200" b="1" i="1" baseline="-25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endParaRPr lang="en-US" sz="2200" b="1" i="1" baseline="-25000" dirty="0">
              <a:solidFill>
                <a:srgbClr val="00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42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113" y="0"/>
            <a:ext cx="47398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PR12-13-001: </a:t>
            </a:r>
            <a:r>
              <a:rPr lang="en-US" sz="3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Systematics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l="21669" t="14583" r="33821" b="26042"/>
          <a:stretch>
            <a:fillRect/>
          </a:stretch>
        </p:blipFill>
        <p:spPr bwMode="auto">
          <a:xfrm>
            <a:off x="1249611" y="1066800"/>
            <a:ext cx="6370389" cy="477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78920" y="5943600"/>
            <a:ext cx="7503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Table adapted from V.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Tvaskis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thesis (Hall C – E99-118, L/T experiment)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9182" y="0"/>
            <a:ext cx="22472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Systematics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23426" t="18750" r="23865" b="12500"/>
          <a:stretch>
            <a:fillRect/>
          </a:stretch>
        </p:blipFill>
        <p:spPr bwMode="auto">
          <a:xfrm>
            <a:off x="838200" y="1752600"/>
            <a:ext cx="6172242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" y="830759"/>
            <a:ext cx="891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Elastic data provide constraints on possible offsets in beam energy, scattered electron momentum and scattered electron angle </a:t>
            </a:r>
            <a:endParaRPr lang="en-US" sz="2200" baseline="30000" dirty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629400" y="29718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162800" y="2743200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ea typeface="Luxi Sans" charset="0"/>
                <a:cs typeface="Arial" pitchFamily="34" charset="0"/>
              </a:rPr>
              <a:t>proton mass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60221" y="6412468"/>
            <a:ext cx="5207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Y. Liang, Ph.D. Thesis, American University 2002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0536" y="0"/>
            <a:ext cx="43426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Systematics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2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effects?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0" y="1752600"/>
            <a:ext cx="5334000" cy="3295710"/>
            <a:chOff x="0" y="1905000"/>
            <a:chExt cx="5334000" cy="3295710"/>
          </a:xfrm>
        </p:grpSpPr>
        <p:pic>
          <p:nvPicPr>
            <p:cNvPr id="829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3821" t="16667" r="14934" b="32552"/>
            <a:stretch>
              <a:fillRect/>
            </a:stretch>
          </p:blipFill>
          <p:spPr bwMode="auto">
            <a:xfrm>
              <a:off x="0" y="1905000"/>
              <a:ext cx="53340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762000" y="4800600"/>
              <a:ext cx="4114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Rosenbluth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L/Ts from SLAC E140</a:t>
              </a:r>
              <a:endParaRPr lang="en-US" sz="20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7620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Two-photon exchange effects are investigated by looking for </a:t>
            </a:r>
            <a:r>
              <a:rPr lang="en-US" sz="2200" dirty="0" smtClean="0">
                <a:latin typeface="Symbol" pitchFamily="18" charset="2"/>
                <a:ea typeface="Luxi Sans" charset="0"/>
                <a:cs typeface="Arial" pitchFamily="34" charset="0"/>
              </a:rPr>
              <a:t>e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 dependent non-</a:t>
            </a:r>
            <a:r>
              <a:rPr lang="en-US" sz="2200" dirty="0" err="1" smtClean="0">
                <a:latin typeface="Arial" pitchFamily="34" charset="0"/>
                <a:ea typeface="Luxi Sans" charset="0"/>
                <a:cs typeface="Arial" pitchFamily="34" charset="0"/>
              </a:rPr>
              <a:t>linearities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 in existing </a:t>
            </a:r>
            <a:r>
              <a:rPr lang="en-US" sz="2200" dirty="0" err="1" smtClean="0">
                <a:latin typeface="Arial" pitchFamily="34" charset="0"/>
                <a:ea typeface="Luxi Sans" charset="0"/>
                <a:cs typeface="Arial" pitchFamily="34" charset="0"/>
              </a:rPr>
              <a:t>Rosenbluth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 L/Ts</a:t>
            </a:r>
            <a:endParaRPr lang="en-US" sz="2200" baseline="30000" dirty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00" y="5181600"/>
            <a:ext cx="7315200" cy="1524000"/>
            <a:chOff x="762000" y="5181600"/>
            <a:chExt cx="7315200" cy="1524000"/>
          </a:xfrm>
        </p:grpSpPr>
        <p:pic>
          <p:nvPicPr>
            <p:cNvPr id="522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7204" t="32292" r="26574" b="47916"/>
            <a:stretch>
              <a:fillRect/>
            </a:stretch>
          </p:blipFill>
          <p:spPr bwMode="auto">
            <a:xfrm>
              <a:off x="762000" y="5181600"/>
              <a:ext cx="73152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886200" y="6324600"/>
              <a:ext cx="411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33602" t="19792" r="14861" b="15625"/>
          <a:stretch>
            <a:fillRect/>
          </a:stretch>
        </p:blipFill>
        <p:spPr bwMode="auto">
          <a:xfrm>
            <a:off x="0" y="1600200"/>
            <a:ext cx="4693889" cy="33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10536" y="0"/>
            <a:ext cx="43426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Systematics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2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effects?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Two-photon exchange effects are investigated by looking for </a:t>
            </a:r>
            <a:r>
              <a:rPr lang="en-US" sz="2200" dirty="0" smtClean="0">
                <a:latin typeface="Symbol" pitchFamily="18" charset="2"/>
                <a:ea typeface="Luxi Sans" charset="0"/>
                <a:cs typeface="Arial" pitchFamily="34" charset="0"/>
              </a:rPr>
              <a:t>e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 dependent non-</a:t>
            </a:r>
            <a:r>
              <a:rPr lang="en-US" sz="2200" dirty="0" err="1" smtClean="0">
                <a:latin typeface="Arial" pitchFamily="34" charset="0"/>
                <a:ea typeface="Luxi Sans" charset="0"/>
                <a:cs typeface="Arial" pitchFamily="34" charset="0"/>
              </a:rPr>
              <a:t>linearities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 in existing </a:t>
            </a:r>
            <a:r>
              <a:rPr lang="en-US" sz="2200" dirty="0" err="1" smtClean="0">
                <a:latin typeface="Arial" pitchFamily="34" charset="0"/>
                <a:ea typeface="Luxi Sans" charset="0"/>
                <a:cs typeface="Arial" pitchFamily="34" charset="0"/>
              </a:rPr>
              <a:t>Rosenbluth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 L/Ts</a:t>
            </a:r>
            <a:endParaRPr lang="en-US" sz="2200" baseline="30000" dirty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00600" y="1752583"/>
            <a:ext cx="4267200" cy="2514617"/>
            <a:chOff x="4800600" y="1600200"/>
            <a:chExt cx="4267200" cy="2514617"/>
          </a:xfrm>
        </p:grpSpPr>
        <p:pic>
          <p:nvPicPr>
            <p:cNvPr id="839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8068" t="23958" r="15080" b="34375"/>
            <a:stretch>
              <a:fillRect/>
            </a:stretch>
          </p:blipFill>
          <p:spPr bwMode="auto">
            <a:xfrm>
              <a:off x="4800600" y="1981200"/>
              <a:ext cx="4267200" cy="2133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6319873" y="1600200"/>
              <a:ext cx="16049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66FF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(data – fit)/fit</a:t>
              </a:r>
              <a:endParaRPr lang="en-US" sz="2000" dirty="0">
                <a:solidFill>
                  <a:srgbClr val="0066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029200" y="4724400"/>
            <a:ext cx="411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No evidence of </a:t>
            </a:r>
            <a:r>
              <a:rPr lang="en-US" sz="2200" dirty="0" smtClean="0">
                <a:latin typeface="Symbol" pitchFamily="18" charset="2"/>
                <a:ea typeface="Luxi Sans" charset="0"/>
                <a:cs typeface="Arial" pitchFamily="34" charset="0"/>
              </a:rPr>
              <a:t>e</a:t>
            </a:r>
            <a:r>
              <a:rPr lang="en-US" sz="2200" dirty="0" smtClean="0">
                <a:latin typeface="Arial" pitchFamily="34" charset="0"/>
                <a:ea typeface="Luxi Sans" charset="0"/>
                <a:cs typeface="Arial" pitchFamily="34" charset="0"/>
              </a:rPr>
              <a:t>-dependent TPE is found</a:t>
            </a:r>
            <a:endParaRPr lang="en-US" sz="2200" baseline="30000" dirty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1604" y="0"/>
            <a:ext cx="570739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Formalism: R</a:t>
            </a:r>
            <a:r>
              <a:rPr lang="en-US" sz="35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R</a:t>
            </a:r>
            <a:r>
              <a:rPr lang="en-US" sz="35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</a:t>
            </a:r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Extraction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92880" y="1524000"/>
            <a:ext cx="5074920" cy="1920240"/>
            <a:chOff x="3200400" y="914400"/>
            <a:chExt cx="5638800" cy="2133600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7570" t="57291" r="42021" b="13542"/>
            <a:stretch>
              <a:fillRect/>
            </a:stretch>
          </p:blipFill>
          <p:spPr bwMode="auto">
            <a:xfrm>
              <a:off x="3581400" y="914400"/>
              <a:ext cx="52578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5227" t="39583" r="81844" b="48959"/>
            <a:stretch>
              <a:fillRect/>
            </a:stretch>
          </p:blipFill>
          <p:spPr bwMode="auto">
            <a:xfrm>
              <a:off x="3200400" y="1371600"/>
              <a:ext cx="381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215790" y="1676400"/>
          <a:ext cx="4051410" cy="906463"/>
        </p:xfrm>
        <a:graphic>
          <a:graphicData uri="http://schemas.openxmlformats.org/presentationml/2006/ole">
            <p:oleObj spid="_x0000_s29699" name="Equation" r:id="rId4" imgW="1523880" imgH="355320" progId="Equation.3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76200" y="785336"/>
            <a:ext cx="9067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</a:t>
            </a:r>
            <a:r>
              <a:rPr lang="en-US" sz="2000" baseline="-25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A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– R</a:t>
            </a:r>
            <a:r>
              <a:rPr lang="en-US" sz="2000" baseline="-25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and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37129"/>
                </a:solidFill>
                <a:latin typeface="Symbol" pitchFamily="18" charset="2"/>
                <a:ea typeface="Luxi Sans" charset="0"/>
                <a:cs typeface="Arial" pitchFamily="34" charset="0"/>
              </a:rPr>
              <a:t>s</a:t>
            </a:r>
            <a:r>
              <a:rPr lang="en-US" sz="2000" baseline="-25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A</a:t>
            </a:r>
            <a:r>
              <a:rPr lang="en-US" sz="2000" baseline="30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T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/</a:t>
            </a:r>
            <a:r>
              <a:rPr lang="en-US" sz="2000" dirty="0" err="1" smtClean="0">
                <a:solidFill>
                  <a:srgbClr val="F37129"/>
                </a:solidFill>
                <a:latin typeface="Symbol" pitchFamily="18" charset="2"/>
                <a:ea typeface="Luxi Sans" charset="0"/>
                <a:cs typeface="Arial" pitchFamily="34" charset="0"/>
              </a:rPr>
              <a:t>s</a:t>
            </a:r>
            <a:r>
              <a:rPr lang="en-US" sz="2000" baseline="-25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sz="2000" baseline="30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T</a:t>
            </a:r>
            <a:r>
              <a:rPr lang="en-US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ea typeface="Luxi Sans" charset="0"/>
                <a:cs typeface="Arial" pitchFamily="34" charset="0"/>
              </a:rPr>
              <a:t>are extracted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by performing a </a:t>
            </a:r>
            <a:r>
              <a:rPr lang="en-US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fit of the cross section ratio dependence with </a:t>
            </a:r>
            <a:r>
              <a:rPr lang="en-US" sz="2200" dirty="0" smtClean="0">
                <a:solidFill>
                  <a:srgbClr val="0066FF"/>
                </a:solidFill>
                <a:latin typeface="Symbol" pitchFamily="18" charset="2"/>
                <a:ea typeface="Luxi Sans" charset="0"/>
                <a:cs typeface="Luxi Sans" charset="0"/>
              </a:rPr>
              <a:t>e</a:t>
            </a:r>
            <a:r>
              <a:rPr lang="en-US" sz="2200" dirty="0" smtClean="0">
                <a:solidFill>
                  <a:srgbClr val="0066FF"/>
                </a:solidFill>
                <a:latin typeface="Arial Rounded MT Bold" pitchFamily="34" charset="0"/>
                <a:ea typeface="Luxi Sans" charset="0"/>
                <a:cs typeface="Luxi Sans" charset="0"/>
              </a:rPr>
              <a:t>’</a:t>
            </a:r>
            <a:r>
              <a:rPr lang="en-US" sz="2200" dirty="0" smtClean="0">
                <a:solidFill>
                  <a:srgbClr val="0066FF"/>
                </a:solidFill>
                <a:ea typeface="Luxi Sans" charset="0"/>
                <a:cs typeface="Luxi Sans" charset="0"/>
              </a:rPr>
              <a:t> </a:t>
            </a:r>
            <a:r>
              <a:rPr lang="en-US" sz="22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at </a:t>
            </a:r>
            <a:r>
              <a:rPr lang="en-US" sz="2200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fixed x and Q</a:t>
            </a:r>
            <a:r>
              <a:rPr lang="en-US" sz="2200" i="1" baseline="30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sz="2200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endParaRPr lang="en-US" sz="2200" i="1" baseline="30000" dirty="0">
              <a:solidFill>
                <a:srgbClr val="F37129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1295400" y="2543175"/>
          <a:ext cx="1722438" cy="809625"/>
        </p:xfrm>
        <a:graphic>
          <a:graphicData uri="http://schemas.openxmlformats.org/presentationml/2006/ole">
            <p:oleObj spid="_x0000_s29700" name="Equation" r:id="rId5" imgW="647640" imgH="317160" progId="Equation.3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4832975" y="3352800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Example: </a:t>
            </a:r>
            <a:r>
              <a:rPr lang="en-US" i="1" dirty="0" smtClean="0">
                <a:latin typeface="Arial" pitchFamily="34" charset="0"/>
                <a:ea typeface="Luxi Sans" charset="0"/>
                <a:cs typeface="Arial" pitchFamily="34" charset="0"/>
              </a:rPr>
              <a:t>extraction from SLAC E140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067090" y="3810000"/>
            <a:ext cx="6000710" cy="3048000"/>
            <a:chOff x="3067090" y="3810000"/>
            <a:chExt cx="6000710" cy="3048000"/>
          </a:xfrm>
        </p:grpSpPr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17204" t="28125" r="21303" b="17708"/>
            <a:stretch>
              <a:fillRect/>
            </a:stretch>
          </p:blipFill>
          <p:spPr bwMode="auto">
            <a:xfrm>
              <a:off x="3067090" y="3810000"/>
              <a:ext cx="6000710" cy="2971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4419600" y="6488668"/>
              <a:ext cx="3399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latin typeface="Arial" pitchFamily="34" charset="0"/>
                  <a:ea typeface="Luxi Sans" charset="0"/>
                  <a:cs typeface="Arial" pitchFamily="34" charset="0"/>
                </a:rPr>
                <a:t>Phys. Rev. D 86 054009 (2012)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76200" y="3760113"/>
            <a:ext cx="3048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R: small quantity (&lt; 1)</a:t>
            </a:r>
            <a:endParaRPr lang="en-US" sz="2200" i="1" baseline="30000" dirty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00200" y="4267200"/>
            <a:ext cx="0" cy="331113"/>
          </a:xfrm>
          <a:prstGeom prst="straightConnector1">
            <a:avLst/>
          </a:prstGeom>
          <a:ln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4667071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Even a </a:t>
            </a:r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small R</a:t>
            </a:r>
            <a:r>
              <a:rPr lang="en-US" b="1" i="1" baseline="-25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A</a:t>
            </a:r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– R</a:t>
            </a:r>
            <a:r>
              <a:rPr lang="en-US" b="1" i="1" baseline="-25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in absolute value could imply </a:t>
            </a:r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non-negligible nuclear medium modifications of R</a:t>
            </a:r>
            <a:endParaRPr lang="en-US" b="1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5257800" y="5541264"/>
            <a:ext cx="722376" cy="847344"/>
            <a:chOff x="5257800" y="5541264"/>
            <a:chExt cx="722376" cy="847344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5971032" y="5550408"/>
              <a:ext cx="0" cy="838200"/>
            </a:xfrm>
            <a:prstGeom prst="straightConnector1">
              <a:avLst/>
            </a:prstGeom>
            <a:ln w="19050">
              <a:solidFill>
                <a:srgbClr val="F3712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257800" y="5541264"/>
              <a:ext cx="722376" cy="0"/>
            </a:xfrm>
            <a:prstGeom prst="straightConnector1">
              <a:avLst/>
            </a:prstGeom>
            <a:ln w="19050">
              <a:solidFill>
                <a:srgbClr val="F3712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228600" y="5943600"/>
            <a:ext cx="2721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x = 0.175, Q</a:t>
            </a:r>
            <a:r>
              <a:rPr lang="en-US" b="1" i="1" baseline="30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US" b="1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= 4 GeV</a:t>
            </a:r>
            <a:r>
              <a:rPr lang="en-US" b="1" i="1" baseline="30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</a:p>
          <a:p>
            <a:pPr algn="ctr"/>
            <a:r>
              <a:rPr lang="en-US" b="1" i="1" dirty="0" smtClean="0">
                <a:solidFill>
                  <a:srgbClr val="F37129"/>
                </a:solidFill>
                <a:latin typeface="Symbol" pitchFamily="18" charset="2"/>
                <a:ea typeface="Luxi Sans" charset="0"/>
                <a:cs typeface="Arial" pitchFamily="34" charset="0"/>
              </a:rPr>
              <a:t>D</a:t>
            </a:r>
            <a:r>
              <a:rPr lang="en-US" b="1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 = 0.04 </a:t>
            </a:r>
            <a:r>
              <a:rPr lang="en-US" b="1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  <a:sym typeface="Wingdings" pitchFamily="2" charset="2"/>
              </a:rPr>
              <a:t> 20% effect</a:t>
            </a:r>
            <a:endParaRPr lang="en-US" b="1" dirty="0">
              <a:solidFill>
                <a:srgbClr val="F3712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23129" y="5269468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 = 0.2</a:t>
            </a:r>
            <a:endParaRPr lang="en-US" b="1" dirty="0">
              <a:solidFill>
                <a:srgbClr val="F3712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42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437" y="0"/>
            <a:ext cx="86709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Nuclear Dependence of R: Experimental Status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200" y="685800"/>
            <a:ext cx="441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100" b="1" i="1" u="sng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Model-dependent</a:t>
            </a:r>
            <a:r>
              <a:rPr lang="en-US" sz="2100" u="sng" dirty="0" smtClean="0">
                <a:latin typeface="Arial" pitchFamily="34" charset="0"/>
                <a:ea typeface="Luxi Sans" charset="0"/>
                <a:cs typeface="Arial" pitchFamily="34" charset="0"/>
              </a:rPr>
              <a:t> extractions</a:t>
            </a:r>
            <a:r>
              <a:rPr lang="en-US" sz="2100" dirty="0" smtClean="0">
                <a:latin typeface="Arial" pitchFamily="34" charset="0"/>
                <a:ea typeface="Luxi Sans" charset="0"/>
                <a:cs typeface="Arial" pitchFamily="34" charset="0"/>
              </a:rPr>
              <a:t>:</a:t>
            </a:r>
            <a:endParaRPr lang="en-US" sz="2100" i="1" baseline="30000" dirty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03113"/>
            <a:ext cx="4953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100" b="1" i="1" u="sng" dirty="0" smtClean="0">
                <a:solidFill>
                  <a:srgbClr val="00CC00"/>
                </a:solidFill>
                <a:latin typeface="Arial" pitchFamily="34" charset="0"/>
                <a:ea typeface="Luxi Sans" charset="0"/>
                <a:cs typeface="Arial" pitchFamily="34" charset="0"/>
              </a:rPr>
              <a:t>Model-independent </a:t>
            </a:r>
            <a:r>
              <a:rPr lang="en-US" sz="2100" u="sng" dirty="0" smtClean="0">
                <a:latin typeface="Arial" pitchFamily="34" charset="0"/>
                <a:ea typeface="Luxi Sans" charset="0"/>
                <a:cs typeface="Arial" pitchFamily="34" charset="0"/>
              </a:rPr>
              <a:t>extractions</a:t>
            </a:r>
            <a:r>
              <a:rPr lang="en-US" sz="2100" dirty="0" smtClean="0">
                <a:latin typeface="Arial" pitchFamily="34" charset="0"/>
                <a:ea typeface="Luxi Sans" charset="0"/>
                <a:cs typeface="Arial" pitchFamily="34" charset="0"/>
              </a:rPr>
              <a:t>:</a:t>
            </a:r>
            <a:endParaRPr lang="en-US" sz="2100" i="1" baseline="30000" dirty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419600" y="1234589"/>
            <a:ext cx="4641244" cy="2346811"/>
            <a:chOff x="4114800" y="1417023"/>
            <a:chExt cx="4641244" cy="2346811"/>
          </a:xfrm>
        </p:grpSpPr>
        <p:sp>
          <p:nvSpPr>
            <p:cNvPr id="8" name="TextBox 7"/>
            <p:cNvSpPr txBox="1"/>
            <p:nvPr/>
          </p:nvSpPr>
          <p:spPr>
            <a:xfrm>
              <a:off x="4114800" y="1417023"/>
              <a:ext cx="41200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sz="22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 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NMC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:</a:t>
              </a:r>
              <a:r>
                <a:rPr lang="en-US" sz="2000" dirty="0" smtClean="0">
                  <a:solidFill>
                    <a:srgbClr val="CC5076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</a:t>
              </a:r>
              <a:r>
                <a:rPr lang="en-US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Phys. </a:t>
              </a:r>
              <a:r>
                <a:rPr lang="en-US" i="1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Lett</a:t>
              </a:r>
              <a:r>
                <a:rPr lang="en-US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. B 294, 120 (1992)</a:t>
              </a:r>
              <a:endParaRPr lang="en-US" i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495800" y="1847910"/>
              <a:ext cx="3879850" cy="685800"/>
              <a:chOff x="4572000" y="1847910"/>
              <a:chExt cx="3879850" cy="685800"/>
            </a:xfrm>
          </p:grpSpPr>
          <p:graphicFrame>
            <p:nvGraphicFramePr>
              <p:cNvPr id="12" name="Object 11"/>
              <p:cNvGraphicFramePr>
                <a:graphicFrameLocks noChangeAspect="1"/>
              </p:cNvGraphicFramePr>
              <p:nvPr/>
            </p:nvGraphicFramePr>
            <p:xfrm>
              <a:off x="4582745" y="2189201"/>
              <a:ext cx="3869105" cy="344509"/>
            </p:xfrm>
            <a:graphic>
              <a:graphicData uri="http://schemas.openxmlformats.org/presentationml/2006/ole">
                <p:oleObj spid="_x0000_s2050" name="Equation" r:id="rId3" imgW="1854000" imgH="164880" progId="Equation.3">
                  <p:embed/>
                </p:oleObj>
              </a:graphicData>
            </a:graphic>
          </p:graphicFrame>
          <p:graphicFrame>
            <p:nvGraphicFramePr>
              <p:cNvPr id="13" name="Object 12"/>
              <p:cNvGraphicFramePr>
                <a:graphicFrameLocks noChangeAspect="1"/>
              </p:cNvGraphicFramePr>
              <p:nvPr/>
            </p:nvGraphicFramePr>
            <p:xfrm>
              <a:off x="4654550" y="1847910"/>
              <a:ext cx="2813050" cy="398073"/>
            </p:xfrm>
            <a:graphic>
              <a:graphicData uri="http://schemas.openxmlformats.org/presentationml/2006/ole">
                <p:oleObj spid="_x0000_s2051" name="Equation" r:id="rId4" imgW="1346040" imgH="190440" progId="Equation.3">
                  <p:embed/>
                </p:oleObj>
              </a:graphicData>
            </a:graphic>
          </p:graphicFrame>
          <p:sp>
            <p:nvSpPr>
              <p:cNvPr id="14" name="Rectangle 13"/>
              <p:cNvSpPr/>
              <p:nvPr/>
            </p:nvSpPr>
            <p:spPr>
              <a:xfrm>
                <a:off x="4572000" y="1874223"/>
                <a:ext cx="3879850" cy="659487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489450" y="2636223"/>
              <a:ext cx="3892550" cy="724865"/>
              <a:chOff x="4489450" y="2782273"/>
              <a:chExt cx="3892550" cy="724865"/>
            </a:xfrm>
          </p:grpSpPr>
          <p:graphicFrame>
            <p:nvGraphicFramePr>
              <p:cNvPr id="16" name="Object 15"/>
              <p:cNvGraphicFramePr>
                <a:graphicFrameLocks noChangeAspect="1"/>
              </p:cNvGraphicFramePr>
              <p:nvPr/>
            </p:nvGraphicFramePr>
            <p:xfrm>
              <a:off x="4489450" y="3142046"/>
              <a:ext cx="3892550" cy="365092"/>
            </p:xfrm>
            <a:graphic>
              <a:graphicData uri="http://schemas.openxmlformats.org/presentationml/2006/ole">
                <p:oleObj spid="_x0000_s2052" name="Equation" r:id="rId5" imgW="1892160" imgH="177480" progId="Equation.3">
                  <p:embed/>
                </p:oleObj>
              </a:graphicData>
            </a:graphic>
          </p:graphicFrame>
          <p:graphicFrame>
            <p:nvGraphicFramePr>
              <p:cNvPr id="17" name="Object 16"/>
              <p:cNvGraphicFramePr>
                <a:graphicFrameLocks noChangeAspect="1"/>
              </p:cNvGraphicFramePr>
              <p:nvPr/>
            </p:nvGraphicFramePr>
            <p:xfrm>
              <a:off x="4541838" y="2782273"/>
              <a:ext cx="2849562" cy="399459"/>
            </p:xfrm>
            <a:graphic>
              <a:graphicData uri="http://schemas.openxmlformats.org/presentationml/2006/ole">
                <p:oleObj spid="_x0000_s2053" name="Equation" r:id="rId6" imgW="1358640" imgH="190440" progId="Equation.3">
                  <p:embed/>
                </p:oleObj>
              </a:graphicData>
            </a:graphic>
          </p:graphicFrame>
          <p:sp>
            <p:nvSpPr>
              <p:cNvPr id="18" name="Rectangle 17"/>
              <p:cNvSpPr/>
              <p:nvPr/>
            </p:nvSpPr>
            <p:spPr>
              <a:xfrm>
                <a:off x="4495800" y="2800733"/>
                <a:ext cx="3886200" cy="648673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4419600" y="3379113"/>
              <a:ext cx="4336444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00" i="1" dirty="0" smtClean="0">
                  <a:latin typeface="Arial" pitchFamily="34" charset="0"/>
                  <a:ea typeface="Luxi Sans" charset="0"/>
                  <a:cs typeface="Arial" pitchFamily="34" charset="0"/>
                </a:rPr>
                <a:t>Conclusion: </a:t>
              </a:r>
              <a:r>
                <a:rPr lang="en-US" sz="1900" b="1" i="1" dirty="0" smtClean="0">
                  <a:latin typeface="Symbol" pitchFamily="18" charset="2"/>
                  <a:ea typeface="Luxi Sans" charset="0"/>
                  <a:cs typeface="Arial" pitchFamily="34" charset="0"/>
                </a:rPr>
                <a:t>D</a:t>
              </a:r>
              <a:r>
                <a:rPr lang="en-US" sz="1900" b="1" i="1" dirty="0" smtClean="0">
                  <a:latin typeface="Arial" pitchFamily="34" charset="0"/>
                  <a:ea typeface="Luxi Sans" charset="0"/>
                  <a:cs typeface="Arial" pitchFamily="34" charset="0"/>
                </a:rPr>
                <a:t>R consistent with zero </a:t>
              </a:r>
              <a:endParaRPr lang="en-US" sz="1900" b="1" i="1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95800" y="3708220"/>
            <a:ext cx="4122738" cy="1549580"/>
            <a:chOff x="4495800" y="3555820"/>
            <a:chExt cx="4122738" cy="1549580"/>
          </a:xfrm>
        </p:grpSpPr>
        <p:grpSp>
          <p:nvGrpSpPr>
            <p:cNvPr id="27" name="Group 26"/>
            <p:cNvGrpSpPr/>
            <p:nvPr/>
          </p:nvGrpSpPr>
          <p:grpSpPr>
            <a:xfrm>
              <a:off x="4495800" y="3555820"/>
              <a:ext cx="4122738" cy="1162170"/>
              <a:chOff x="4184650" y="3733800"/>
              <a:chExt cx="4122738" cy="116217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184650" y="3733800"/>
                <a:ext cx="406874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Wingdings" pitchFamily="2" charset="2"/>
                  <a:buChar char="§"/>
                </a:pPr>
                <a:r>
                  <a:rPr lang="en-US" sz="2200" dirty="0" smtClean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NMC</a:t>
                </a:r>
                <a:r>
                  <a:rPr lang="en-US" sz="2000" dirty="0" smtClean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:</a:t>
                </a:r>
                <a:r>
                  <a:rPr lang="en-US" sz="2000" dirty="0" smtClean="0">
                    <a:solidFill>
                      <a:srgbClr val="F37129"/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 </a:t>
                </a:r>
                <a:r>
                  <a:rPr lang="en-US" i="1" dirty="0" err="1" smtClean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Nucl</a:t>
                </a:r>
                <a:r>
                  <a:rPr lang="en-US" i="1" dirty="0" smtClean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. Phys. B 481, 23 (1996)</a:t>
                </a:r>
                <a:endParaRPr lang="en-US" i="1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552950" y="4191180"/>
                <a:ext cx="3754438" cy="704790"/>
                <a:chOff x="4552950" y="4260910"/>
                <a:chExt cx="3754438" cy="704790"/>
              </a:xfrm>
            </p:grpSpPr>
            <p:graphicFrame>
              <p:nvGraphicFramePr>
                <p:cNvPr id="23" name="Object 22"/>
                <p:cNvGraphicFramePr>
                  <a:graphicFrameLocks noChangeAspect="1"/>
                </p:cNvGraphicFramePr>
                <p:nvPr/>
              </p:nvGraphicFramePr>
              <p:xfrm>
                <a:off x="4552950" y="4610100"/>
                <a:ext cx="3754438" cy="355600"/>
              </p:xfrm>
              <a:graphic>
                <a:graphicData uri="http://schemas.openxmlformats.org/presentationml/2006/ole">
                  <p:oleObj spid="_x0000_s2054" name="Equation" r:id="rId7" imgW="1879560" imgH="177480" progId="Equation.3">
                    <p:embed/>
                  </p:oleObj>
                </a:graphicData>
              </a:graphic>
            </p:graphicFrame>
            <p:graphicFrame>
              <p:nvGraphicFramePr>
                <p:cNvPr id="24" name="Object 23"/>
                <p:cNvGraphicFramePr>
                  <a:graphicFrameLocks noChangeAspect="1"/>
                </p:cNvGraphicFramePr>
                <p:nvPr/>
              </p:nvGraphicFramePr>
              <p:xfrm>
                <a:off x="4641850" y="4260910"/>
                <a:ext cx="2736850" cy="387290"/>
              </p:xfrm>
              <a:graphic>
                <a:graphicData uri="http://schemas.openxmlformats.org/presentationml/2006/ole">
                  <p:oleObj spid="_x0000_s2055" name="Equation" r:id="rId8" imgW="1346040" imgH="190440" progId="Equation.3">
                    <p:embed/>
                  </p:oleObj>
                </a:graphicData>
              </a:graphic>
            </p:graphicFrame>
            <p:sp>
              <p:nvSpPr>
                <p:cNvPr id="25" name="Rectangle 24"/>
                <p:cNvSpPr/>
                <p:nvPr/>
              </p:nvSpPr>
              <p:spPr>
                <a:xfrm>
                  <a:off x="4565650" y="4267200"/>
                  <a:ext cx="3727450" cy="685800"/>
                </a:xfrm>
                <a:prstGeom prst="rect">
                  <a:avLst/>
                </a:prstGeom>
                <a:noFill/>
                <a:ln w="95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8" name="Rectangle 27"/>
            <p:cNvSpPr/>
            <p:nvPr/>
          </p:nvSpPr>
          <p:spPr>
            <a:xfrm>
              <a:off x="4800600" y="4705290"/>
              <a:ext cx="24192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i="1" dirty="0" smtClean="0">
                  <a:latin typeface="Symbol" pitchFamily="18" charset="2"/>
                  <a:ea typeface="Luxi Sans" charset="0"/>
                  <a:cs typeface="Arial" pitchFamily="34" charset="0"/>
                </a:rPr>
                <a:t>D</a:t>
              </a:r>
              <a:r>
                <a:rPr lang="en-US" sz="2000" b="1" i="1" dirty="0" smtClean="0">
                  <a:latin typeface="Arial" pitchFamily="34" charset="0"/>
                  <a:ea typeface="Luxi Sans" charset="0"/>
                  <a:cs typeface="Arial" pitchFamily="34" charset="0"/>
                </a:rPr>
                <a:t>R: positive shift?</a:t>
              </a:r>
              <a:endParaRPr lang="en-US" sz="2000" b="1" i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27084" y="5334000"/>
            <a:ext cx="4649030" cy="1219200"/>
            <a:chOff x="4527084" y="4876800"/>
            <a:chExt cx="4649030" cy="1219200"/>
          </a:xfrm>
        </p:grpSpPr>
        <p:sp>
          <p:nvSpPr>
            <p:cNvPr id="7" name="TextBox 6"/>
            <p:cNvSpPr txBox="1"/>
            <p:nvPr/>
          </p:nvSpPr>
          <p:spPr>
            <a:xfrm>
              <a:off x="4527084" y="4876800"/>
              <a:ext cx="46490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sz="22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 </a:t>
              </a:r>
              <a:r>
                <a:rPr lang="en-US" sz="2000" b="1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HERMES: </a:t>
              </a:r>
              <a:r>
                <a:rPr lang="en-US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Phys. </a:t>
              </a:r>
              <a:r>
                <a:rPr lang="en-US" i="1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Lett</a:t>
              </a:r>
              <a:r>
                <a:rPr lang="en-US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. B 567, 339 (2003)</a:t>
              </a:r>
              <a:endParaRPr lang="en-US" i="1" dirty="0" smtClean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/>
          </p:nvGraphicFramePr>
          <p:xfrm>
            <a:off x="4876800" y="5324475"/>
            <a:ext cx="3222625" cy="400050"/>
          </p:xfrm>
          <a:graphic>
            <a:graphicData uri="http://schemas.openxmlformats.org/presentationml/2006/ole">
              <p:oleObj spid="_x0000_s2056" name="Equation" r:id="rId9" imgW="1536480" imgH="190440" progId="Equation.3">
                <p:embed/>
              </p:oleObj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/>
          </p:nvGraphicFramePr>
          <p:xfrm>
            <a:off x="4875212" y="5705475"/>
            <a:ext cx="1906588" cy="390525"/>
          </p:xfrm>
          <a:graphic>
            <a:graphicData uri="http://schemas.openxmlformats.org/presentationml/2006/ole">
              <p:oleObj spid="_x0000_s2057" name="Equation" r:id="rId10" imgW="927000" imgH="190440" progId="Equation.3">
                <p:embed/>
              </p:oleObj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4876800" y="5324475"/>
              <a:ext cx="3276600" cy="762000"/>
            </a:xfrm>
            <a:prstGeom prst="rect">
              <a:avLst/>
            </a:prstGeom>
            <a:noFill/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25631" y="5257800"/>
            <a:ext cx="4525598" cy="1524000"/>
            <a:chOff x="125631" y="5257800"/>
            <a:chExt cx="4525598" cy="1524000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/>
          </p:nvGraphicFramePr>
          <p:xfrm>
            <a:off x="457200" y="6035675"/>
            <a:ext cx="1881187" cy="365125"/>
          </p:xfrm>
          <a:graphic>
            <a:graphicData uri="http://schemas.openxmlformats.org/presentationml/2006/ole">
              <p:oleObj spid="_x0000_s2058" name="Equation" r:id="rId11" imgW="914400" imgH="177480" progId="Equation.3">
                <p:embed/>
              </p:oleObj>
            </a:graphicData>
          </a:graphic>
        </p:graphicFrame>
        <p:grpSp>
          <p:nvGrpSpPr>
            <p:cNvPr id="46" name="Group 45"/>
            <p:cNvGrpSpPr/>
            <p:nvPr/>
          </p:nvGrpSpPr>
          <p:grpSpPr>
            <a:xfrm>
              <a:off x="125631" y="5257800"/>
              <a:ext cx="4525598" cy="1524000"/>
              <a:chOff x="125631" y="5257800"/>
              <a:chExt cx="4525598" cy="152400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25631" y="5257800"/>
                <a:ext cx="452559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Wingdings" pitchFamily="2" charset="2"/>
                  <a:buChar char="§"/>
                </a:pPr>
                <a:r>
                  <a:rPr lang="en-US" sz="2200" dirty="0" smtClean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 </a:t>
                </a:r>
                <a:r>
                  <a:rPr lang="en-US" sz="2000" b="1" dirty="0" smtClean="0">
                    <a:solidFill>
                      <a:srgbClr val="00CC00"/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SLAC (E140): </a:t>
                </a:r>
                <a:r>
                  <a:rPr lang="en-US" i="1" dirty="0" smtClean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Phys. </a:t>
                </a:r>
                <a:r>
                  <a:rPr lang="en-US" i="1" dirty="0" err="1" smtClean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Lett</a:t>
                </a:r>
                <a:r>
                  <a:rPr lang="en-US" i="1" dirty="0" smtClean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. D 49 (1993)</a:t>
                </a:r>
                <a:endParaRPr lang="en-US" b="1" dirty="0">
                  <a:solidFill>
                    <a:srgbClr val="00CC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aphicFrame>
            <p:nvGraphicFramePr>
              <p:cNvPr id="34" name="Object 33"/>
              <p:cNvGraphicFramePr>
                <a:graphicFrameLocks noChangeAspect="1"/>
              </p:cNvGraphicFramePr>
              <p:nvPr/>
            </p:nvGraphicFramePr>
            <p:xfrm>
              <a:off x="479425" y="5638800"/>
              <a:ext cx="2743200" cy="400050"/>
            </p:xfrm>
            <a:graphic>
              <a:graphicData uri="http://schemas.openxmlformats.org/presentationml/2006/ole">
                <p:oleObj spid="_x0000_s2059" name="Equation" r:id="rId12" imgW="1307880" imgH="190440" progId="Equation.3">
                  <p:embed/>
                </p:oleObj>
              </a:graphicData>
            </a:graphic>
          </p:graphicFrame>
          <p:sp>
            <p:nvSpPr>
              <p:cNvPr id="35" name="Rectangle 34"/>
              <p:cNvSpPr/>
              <p:nvPr/>
            </p:nvSpPr>
            <p:spPr>
              <a:xfrm>
                <a:off x="228600" y="6381690"/>
                <a:ext cx="33586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i="1" dirty="0" smtClean="0">
                    <a:latin typeface="Arial" pitchFamily="34" charset="0"/>
                    <a:ea typeface="Luxi Sans" charset="0"/>
                    <a:cs typeface="Arial" pitchFamily="34" charset="0"/>
                  </a:rPr>
                  <a:t> </a:t>
                </a:r>
                <a:r>
                  <a:rPr lang="en-US" sz="2000" b="1" i="1" dirty="0" smtClean="0">
                    <a:solidFill>
                      <a:srgbClr val="00CC00"/>
                    </a:solidFill>
                    <a:latin typeface="Symbol" pitchFamily="18" charset="2"/>
                    <a:ea typeface="Luxi Sans" charset="0"/>
                    <a:cs typeface="Arial" pitchFamily="34" charset="0"/>
                  </a:rPr>
                  <a:t>D</a:t>
                </a:r>
                <a:r>
                  <a:rPr lang="en-US" sz="2000" b="1" i="1" dirty="0" smtClean="0">
                    <a:solidFill>
                      <a:srgbClr val="00CC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R consistent with zero? </a:t>
                </a:r>
                <a:endParaRPr lang="en-US" sz="2000" b="1" i="1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57200" y="5715000"/>
                <a:ext cx="2743200" cy="685800"/>
              </a:xfrm>
              <a:prstGeom prst="rect">
                <a:avLst/>
              </a:prstGeom>
              <a:noFill/>
              <a:ln w="952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437099" y="851916"/>
            <a:ext cx="3753901" cy="4101084"/>
            <a:chOff x="437099" y="851916"/>
            <a:chExt cx="3753901" cy="410108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 l="16398" t="18750" r="46613" b="9375"/>
            <a:stretch>
              <a:fillRect/>
            </a:stretch>
          </p:blipFill>
          <p:spPr bwMode="auto">
            <a:xfrm>
              <a:off x="437099" y="851916"/>
              <a:ext cx="3753901" cy="4101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3276600" y="1295400"/>
              <a:ext cx="685800" cy="457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26777" y="783319"/>
            <a:ext cx="3840423" cy="4169681"/>
            <a:chOff x="1676400" y="783319"/>
            <a:chExt cx="3840423" cy="4169681"/>
          </a:xfrm>
        </p:grpSpPr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4" cstate="print"/>
            <a:srcRect l="25769" t="14583" r="33236" b="6250"/>
            <a:stretch>
              <a:fillRect/>
            </a:stretch>
          </p:blipFill>
          <p:spPr bwMode="auto">
            <a:xfrm>
              <a:off x="1676400" y="783319"/>
              <a:ext cx="3840423" cy="4169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40"/>
            <p:cNvSpPr/>
            <p:nvPr/>
          </p:nvSpPr>
          <p:spPr>
            <a:xfrm>
              <a:off x="4572000" y="914400"/>
              <a:ext cx="838200" cy="381000"/>
            </a:xfrm>
            <a:prstGeom prst="rect">
              <a:avLst/>
            </a:prstGeom>
            <a:noFill/>
            <a:ln w="1270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7200" y="783319"/>
            <a:ext cx="3785620" cy="4169681"/>
            <a:chOff x="2895600" y="783319"/>
            <a:chExt cx="3785620" cy="4169681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5" cstate="print"/>
            <a:srcRect l="25988" t="14583" r="33602" b="6250"/>
            <a:stretch>
              <a:fillRect/>
            </a:stretch>
          </p:blipFill>
          <p:spPr bwMode="auto">
            <a:xfrm>
              <a:off x="2895600" y="783319"/>
              <a:ext cx="3785620" cy="4169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tangle 43"/>
            <p:cNvSpPr/>
            <p:nvPr/>
          </p:nvSpPr>
          <p:spPr>
            <a:xfrm>
              <a:off x="5715000" y="1752600"/>
              <a:ext cx="762000" cy="381000"/>
            </a:xfrm>
            <a:prstGeom prst="rect">
              <a:avLst/>
            </a:prstGeom>
            <a:noFill/>
            <a:ln w="127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8842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437" y="0"/>
            <a:ext cx="86709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Nuclear Dependence of R: Experimental Status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45900" t="35417" r="13104" b="11458"/>
          <a:stretch>
            <a:fillRect/>
          </a:stretch>
        </p:blipFill>
        <p:spPr bwMode="auto">
          <a:xfrm>
            <a:off x="228600" y="3505200"/>
            <a:ext cx="4267241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" y="7399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GB" sz="2000" b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Coulomb effects 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have not been accounted for in the SLAC E140 analysis (</a:t>
            </a:r>
            <a:r>
              <a:rPr lang="en-GB" sz="2000" b="1" i="1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correction is non-negligible </a:t>
            </a:r>
            <a:r>
              <a:rPr lang="en-GB" sz="2000" b="1" i="1" dirty="0" smtClean="0">
                <a:latin typeface="Arial" pitchFamily="34" charset="0"/>
                <a:ea typeface="Luxi Sans" charset="0"/>
                <a:cs typeface="Arial" pitchFamily="34" charset="0"/>
              </a:rPr>
              <a:t>at SLAC and </a:t>
            </a:r>
            <a:r>
              <a:rPr lang="en-GB" sz="2000" b="1" i="1" dirty="0" err="1" smtClean="0">
                <a:latin typeface="Arial" pitchFamily="34" charset="0"/>
                <a:ea typeface="Luxi Sans" charset="0"/>
                <a:cs typeface="Arial" pitchFamily="34" charset="0"/>
              </a:rPr>
              <a:t>JLab</a:t>
            </a:r>
            <a:r>
              <a:rPr lang="en-GB" sz="2000" b="1" i="1" dirty="0" smtClean="0">
                <a:latin typeface="Arial" pitchFamily="34" charset="0"/>
                <a:ea typeface="Luxi Sans" charset="0"/>
                <a:cs typeface="Arial" pitchFamily="34" charset="0"/>
              </a:rPr>
              <a:t> kinematics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)</a:t>
            </a:r>
            <a:endParaRPr lang="en-GB" sz="2000" baseline="30000" dirty="0" smtClean="0">
              <a:solidFill>
                <a:srgbClr val="00CC00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5019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GB" sz="2000" dirty="0" smtClean="0">
                <a:latin typeface="Arial" pitchFamily="34" charset="0"/>
                <a:ea typeface="Luxi Sans" charset="0"/>
                <a:cs typeface="Arial" pitchFamily="34" charset="0"/>
              </a:rPr>
              <a:t>Re-analysis of combined data sets from E140 (Fe), E139 (Fe) and Hall C (Cu) at x = 0.5 and Q</a:t>
            </a:r>
            <a:r>
              <a:rPr lang="en-GB" sz="2000" baseline="30000" dirty="0" smtClean="0"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  <a:r>
              <a:rPr lang="en-GB" sz="2000" dirty="0" smtClean="0">
                <a:latin typeface="Arial" pitchFamily="34" charset="0"/>
                <a:ea typeface="Luxi Sans" charset="0"/>
                <a:cs typeface="Arial" pitchFamily="34" charset="0"/>
              </a:rPr>
              <a:t> = 4 - 5 GeV</a:t>
            </a:r>
            <a:r>
              <a:rPr lang="en-GB" sz="2000" baseline="30000" dirty="0" smtClean="0">
                <a:latin typeface="Arial" pitchFamily="34" charset="0"/>
                <a:ea typeface="Luxi Sans" charset="0"/>
                <a:cs typeface="Arial" pitchFamily="34" charset="0"/>
              </a:rPr>
              <a:t>2   </a:t>
            </a:r>
            <a:r>
              <a:rPr lang="en-GB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arXiv:0906:0512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1" y="2156936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Coulomb corrections calculated within the Effective Momentum Approximation framework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842736"/>
            <a:ext cx="845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the </a:t>
            </a:r>
            <a:r>
              <a:rPr lang="en-US" sz="2000" dirty="0" smtClean="0">
                <a:latin typeface="Symbol" pitchFamily="18" charset="2"/>
                <a:cs typeface="Arial" pitchFamily="34" charset="0"/>
                <a:sym typeface="Wingdings" pitchFamily="2" charset="2"/>
              </a:rPr>
              <a:t>e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’ dependence of the cross section ratios </a:t>
            </a:r>
            <a:r>
              <a:rPr lang="en-US" sz="2000" dirty="0" err="1" smtClean="0">
                <a:latin typeface="Symbol" pitchFamily="18" charset="2"/>
                <a:cs typeface="Arial" pitchFamily="34" charset="0"/>
                <a:sym typeface="Wingdings" pitchFamily="2" charset="2"/>
              </a:rPr>
              <a:t>s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/</a:t>
            </a:r>
            <a:r>
              <a:rPr lang="en-US" sz="2000" dirty="0" err="1" smtClean="0">
                <a:latin typeface="Symbol" pitchFamily="18" charset="2"/>
                <a:cs typeface="Arial" pitchFamily="34" charset="0"/>
                <a:sym typeface="Wingdings" pitchFamily="2" charset="2"/>
              </a:rPr>
              <a:t>s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has been fitted to extract R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- R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D</a:t>
            </a:r>
            <a:endParaRPr lang="en-US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7800" y="4251960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37129"/>
                </a:solidFill>
                <a:latin typeface="Symbol" pitchFamily="18" charset="2"/>
                <a:ea typeface="Luxi Sans" charset="0"/>
                <a:cs typeface="Arial" pitchFamily="34" charset="0"/>
              </a:rPr>
              <a:t>D</a:t>
            </a:r>
            <a:r>
              <a:rPr lang="en-US" b="1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 consistent with zero </a:t>
            </a:r>
            <a:endParaRPr lang="en-US" dirty="0">
              <a:solidFill>
                <a:srgbClr val="F3712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8309" y="6488668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No Coulomb Corrections</a:t>
            </a:r>
            <a:endParaRPr lang="en-US" dirty="0">
              <a:solidFill>
                <a:srgbClr val="F371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42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572000" y="3581400"/>
            <a:ext cx="4237519" cy="3276600"/>
            <a:chOff x="4572000" y="3581400"/>
            <a:chExt cx="4237519" cy="3276600"/>
          </a:xfrm>
        </p:grpSpPr>
        <p:pic>
          <p:nvPicPr>
            <p:cNvPr id="3174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23426" t="31250" r="37335" b="18750"/>
            <a:stretch>
              <a:fillRect/>
            </a:stretch>
          </p:blipFill>
          <p:spPr bwMode="auto">
            <a:xfrm>
              <a:off x="4572000" y="3581400"/>
              <a:ext cx="4237519" cy="3035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6664266" y="4114800"/>
              <a:ext cx="19928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solidFill>
                    <a:srgbClr val="0066FF"/>
                  </a:solidFill>
                  <a:latin typeface="Symbol" pitchFamily="18" charset="2"/>
                  <a:ea typeface="Luxi Sans" charset="0"/>
                  <a:cs typeface="Arial" pitchFamily="34" charset="0"/>
                </a:rPr>
                <a:t>D</a:t>
              </a:r>
              <a:r>
                <a:rPr lang="en-US" b="1" i="1" dirty="0" smtClean="0">
                  <a:solidFill>
                    <a:srgbClr val="0066FF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R 2</a:t>
              </a:r>
              <a:r>
                <a:rPr lang="en-US" b="1" i="1" dirty="0" smtClean="0">
                  <a:solidFill>
                    <a:srgbClr val="0066FF"/>
                  </a:solidFill>
                  <a:latin typeface="Symbol" pitchFamily="18" charset="2"/>
                  <a:ea typeface="Luxi Sans" charset="0"/>
                  <a:cs typeface="Arial" pitchFamily="34" charset="0"/>
                </a:rPr>
                <a:t>s</a:t>
              </a:r>
              <a:r>
                <a:rPr lang="en-US" b="1" i="1" dirty="0" smtClean="0">
                  <a:solidFill>
                    <a:srgbClr val="0066FF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 from zero </a:t>
              </a:r>
              <a:endParaRPr lang="en-US" dirty="0">
                <a:solidFill>
                  <a:srgbClr val="0066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12336" y="6488668"/>
              <a:ext cx="31064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solidFill>
                    <a:srgbClr val="0066FF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With Coulomb Corrections</a:t>
              </a:r>
              <a:endParaRPr lang="en-US" dirty="0">
                <a:solidFill>
                  <a:srgbClr val="0066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2400" y="280029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E00-002 (Hall C)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: preliminary, publ. drafted</a:t>
            </a:r>
            <a:endParaRPr lang="en-GB" sz="2000" baseline="30000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437" y="0"/>
            <a:ext cx="86709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Nuclear Dependence of R: Experimental Status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66690"/>
            <a:ext cx="5186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Published/Preliminary extractions from </a:t>
            </a:r>
            <a:r>
              <a:rPr lang="en-US" sz="2000" b="1" u="sng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JLab</a:t>
            </a:r>
            <a:endParaRPr lang="en-US" sz="2000" b="1" u="sng" baseline="-250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5769" t="42708" r="28550" b="17708"/>
          <a:stretch>
            <a:fillRect/>
          </a:stretch>
        </p:blipFill>
        <p:spPr bwMode="auto">
          <a:xfrm>
            <a:off x="0" y="4465281"/>
            <a:ext cx="4754898" cy="231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6200" y="1066800"/>
            <a:ext cx="510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L/T separations on </a:t>
            </a:r>
            <a:r>
              <a:rPr lang="en-GB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proton and deuteron at low Q</a:t>
            </a:r>
            <a:r>
              <a:rPr lang="en-GB" sz="2000" baseline="30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1828800"/>
            <a:ext cx="487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E99-118 (Hall C)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: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PRL 98 142301 (2007)</a:t>
            </a:r>
            <a:endParaRPr lang="en-GB" sz="2000" baseline="30000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304800" y="3276600"/>
          <a:ext cx="2620962" cy="387350"/>
        </p:xfrm>
        <a:graphic>
          <a:graphicData uri="http://schemas.openxmlformats.org/presentationml/2006/ole">
            <p:oleObj spid="_x0000_s3075" name="Equation" r:id="rId4" imgW="1117440" imgH="16488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228600" y="3733800"/>
            <a:ext cx="487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Conclusion: </a:t>
            </a:r>
            <a:r>
              <a:rPr lang="en-GB" sz="2000" b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~20% effect in deuterium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600" y="2286000"/>
            <a:ext cx="2667000" cy="387350"/>
            <a:chOff x="365125" y="2286000"/>
            <a:chExt cx="2667000" cy="387350"/>
          </a:xfrm>
        </p:grpSpPr>
        <p:graphicFrame>
          <p:nvGraphicFramePr>
            <p:cNvPr id="3076" name="Object 4"/>
            <p:cNvGraphicFramePr>
              <a:graphicFrameLocks noChangeAspect="1"/>
            </p:cNvGraphicFramePr>
            <p:nvPr/>
          </p:nvGraphicFramePr>
          <p:xfrm>
            <a:off x="381000" y="2286000"/>
            <a:ext cx="2651125" cy="387350"/>
          </p:xfrm>
          <a:graphic>
            <a:graphicData uri="http://schemas.openxmlformats.org/presentationml/2006/ole">
              <p:oleObj spid="_x0000_s3076" name="Equation" r:id="rId5" imgW="1130040" imgH="164880" progId="Equation.3">
                <p:embed/>
              </p:oleObj>
            </a:graphicData>
          </a:graphic>
        </p:graphicFrame>
        <p:sp>
          <p:nvSpPr>
            <p:cNvPr id="16" name="Rectangle 15"/>
            <p:cNvSpPr/>
            <p:nvPr/>
          </p:nvSpPr>
          <p:spPr>
            <a:xfrm>
              <a:off x="365125" y="2286000"/>
              <a:ext cx="2666999" cy="381000"/>
            </a:xfrm>
            <a:prstGeom prst="rect">
              <a:avLst/>
            </a:prstGeom>
            <a:noFill/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304800" y="3276600"/>
            <a:ext cx="2667000" cy="381000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334000" y="838200"/>
            <a:ext cx="3718586" cy="3596621"/>
            <a:chOff x="5181600" y="838200"/>
            <a:chExt cx="3718586" cy="359662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8697" t="21875" r="35578" b="16667"/>
            <a:stretch>
              <a:fillRect/>
            </a:stretch>
          </p:blipFill>
          <p:spPr bwMode="auto">
            <a:xfrm>
              <a:off x="5181600" y="838200"/>
              <a:ext cx="3718586" cy="3596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>
            <a:xfrm>
              <a:off x="6096000" y="3501311"/>
              <a:ext cx="233429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i="1" dirty="0" smtClean="0">
                  <a:solidFill>
                    <a:srgbClr val="F37129"/>
                  </a:solidFill>
                  <a:latin typeface="Symbol" pitchFamily="18" charset="2"/>
                  <a:ea typeface="Luxi Sans" charset="0"/>
                  <a:cs typeface="Arial" pitchFamily="34" charset="0"/>
                </a:rPr>
                <a:t>D</a:t>
              </a:r>
              <a:r>
                <a:rPr lang="en-US" sz="2000" b="1" i="1" dirty="0" smtClean="0">
                  <a:solidFill>
                    <a:srgbClr val="F37129"/>
                  </a:solidFill>
                  <a:latin typeface="Arial" pitchFamily="34" charset="0"/>
                  <a:ea typeface="Luxi Sans" charset="0"/>
                  <a:cs typeface="Arial" pitchFamily="34" charset="0"/>
                </a:rPr>
                <a:t>R: negative shift</a:t>
              </a:r>
              <a:endParaRPr lang="en-US" sz="2000" b="1" i="1" dirty="0">
                <a:solidFill>
                  <a:srgbClr val="F37129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828800" y="4648200"/>
            <a:ext cx="2334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F37129"/>
                </a:solidFill>
                <a:latin typeface="Symbol" pitchFamily="18" charset="2"/>
                <a:ea typeface="Luxi Sans" charset="0"/>
                <a:cs typeface="Arial" pitchFamily="34" charset="0"/>
              </a:rPr>
              <a:t>D</a:t>
            </a:r>
            <a:r>
              <a:rPr lang="en-US" sz="2000" b="1" i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R: negative shift</a:t>
            </a:r>
            <a:endParaRPr lang="en-US" sz="2000" b="1" i="1" dirty="0">
              <a:solidFill>
                <a:srgbClr val="F37129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24400" y="4549914"/>
            <a:ext cx="441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L/T separations on </a:t>
            </a:r>
            <a:r>
              <a:rPr lang="en-GB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D and Al, C, Cu, Fe in the resonance region</a:t>
            </a:r>
            <a:endParaRPr lang="en-GB" sz="2000" baseline="30000" dirty="0" smtClean="0">
              <a:solidFill>
                <a:srgbClr val="0066FF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76800" y="5314890"/>
            <a:ext cx="464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E04-001/E06-109 (Hall C)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: under analysis</a:t>
            </a:r>
            <a:endParaRPr lang="en-GB" sz="2000" baseline="30000" dirty="0" smtClean="0"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76800" y="6096000"/>
            <a:ext cx="449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Preliminary: </a:t>
            </a:r>
            <a:r>
              <a:rPr lang="en-GB" sz="2000" b="1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R</a:t>
            </a:r>
            <a:r>
              <a:rPr lang="en-GB" sz="2000" b="1" baseline="-25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Al,Cu,C</a:t>
            </a:r>
            <a:r>
              <a:rPr lang="en-GB" sz="2000" b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– R</a:t>
            </a:r>
            <a:r>
              <a:rPr lang="en-GB" sz="2000" b="1" baseline="-25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D</a:t>
            </a:r>
            <a:r>
              <a:rPr lang="en-GB" sz="2000" b="1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negative shift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42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4972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Implications of a Possible Nuclear Dependence of R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14400" y="1508333"/>
            <a:ext cx="7086600" cy="853867"/>
            <a:chOff x="990600" y="822533"/>
            <a:chExt cx="7086600" cy="853867"/>
          </a:xfrm>
        </p:grpSpPr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1117600" y="850232"/>
            <a:ext cx="3683000" cy="775368"/>
          </p:xfrm>
          <a:graphic>
            <a:graphicData uri="http://schemas.openxmlformats.org/presentationml/2006/ole">
              <p:oleObj spid="_x0000_s4098" name="Equation" r:id="rId3" imgW="1688760" imgH="355320" progId="Equation.3">
                <p:embed/>
              </p:oleObj>
            </a:graphicData>
          </a:graphic>
        </p:graphicFrame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5029200" y="822533"/>
            <a:ext cx="2971800" cy="777667"/>
          </p:xfrm>
          <a:graphic>
            <a:graphicData uri="http://schemas.openxmlformats.org/presentationml/2006/ole">
              <p:oleObj spid="_x0000_s4099" name="Equation" r:id="rId4" imgW="1358640" imgH="355320" progId="Equation.3">
                <p:embed/>
              </p:oleObj>
            </a:graphicData>
          </a:graphic>
        </p:graphicFrame>
        <p:sp>
          <p:nvSpPr>
            <p:cNvPr id="18" name="Rectangle 17"/>
            <p:cNvSpPr/>
            <p:nvPr/>
          </p:nvSpPr>
          <p:spPr>
            <a:xfrm>
              <a:off x="990600" y="838200"/>
              <a:ext cx="7086600" cy="838200"/>
            </a:xfrm>
            <a:prstGeom prst="rect">
              <a:avLst/>
            </a:prstGeom>
            <a:noFill/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2631186"/>
            <a:ext cx="5406390" cy="3998214"/>
            <a:chOff x="2209800" y="2994660"/>
            <a:chExt cx="4914900" cy="3634740"/>
          </a:xfrm>
        </p:grpSpPr>
        <p:grpSp>
          <p:nvGrpSpPr>
            <p:cNvPr id="24" name="Group 21"/>
            <p:cNvGrpSpPr/>
            <p:nvPr/>
          </p:nvGrpSpPr>
          <p:grpSpPr>
            <a:xfrm>
              <a:off x="2362200" y="2994660"/>
              <a:ext cx="4762500" cy="3634740"/>
              <a:chOff x="2286000" y="2743200"/>
              <a:chExt cx="4762500" cy="3634740"/>
            </a:xfrm>
          </p:grpSpPr>
          <p:grpSp>
            <p:nvGrpSpPr>
              <p:cNvPr id="26" name="Group 16"/>
              <p:cNvGrpSpPr/>
              <p:nvPr/>
            </p:nvGrpSpPr>
            <p:grpSpPr>
              <a:xfrm>
                <a:off x="2286000" y="2743200"/>
                <a:ext cx="4762500" cy="3634740"/>
                <a:chOff x="1947333" y="2286000"/>
                <a:chExt cx="5291667" cy="4038600"/>
              </a:xfrm>
            </p:grpSpPr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45421" t="26042" r="13909" b="18750"/>
                <a:stretch>
                  <a:fillRect/>
                </a:stretch>
              </p:blipFill>
              <p:spPr bwMode="auto">
                <a:xfrm>
                  <a:off x="1947333" y="2286000"/>
                  <a:ext cx="5291667" cy="403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2889504" y="3505200"/>
                  <a:ext cx="0" cy="2667000"/>
                </a:xfrm>
                <a:prstGeom prst="line">
                  <a:avLst/>
                </a:prstGeom>
                <a:ln w="19050">
                  <a:solidFill>
                    <a:srgbClr val="00CC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3831336" y="3505200"/>
                  <a:ext cx="0" cy="2667000"/>
                </a:xfrm>
                <a:prstGeom prst="line">
                  <a:avLst/>
                </a:prstGeom>
                <a:ln w="19050">
                  <a:solidFill>
                    <a:srgbClr val="00CC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6172200" y="3505200"/>
                  <a:ext cx="0" cy="2667000"/>
                </a:xfrm>
                <a:prstGeom prst="line">
                  <a:avLst/>
                </a:prstGeom>
                <a:ln w="19050">
                  <a:solidFill>
                    <a:srgbClr val="00CC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Rectangle 26"/>
              <p:cNvSpPr/>
              <p:nvPr/>
            </p:nvSpPr>
            <p:spPr>
              <a:xfrm>
                <a:off x="2775535" y="5955268"/>
                <a:ext cx="18004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err="1" smtClean="0">
                    <a:solidFill>
                      <a:srgbClr val="00CC00"/>
                    </a:solidFill>
                    <a:latin typeface="Arial" pitchFamily="34" charset="0"/>
                    <a:cs typeface="Arial" pitchFamily="34" charset="0"/>
                  </a:rPr>
                  <a:t>antishadowing</a:t>
                </a:r>
                <a:endParaRPr lang="en-US" b="1" dirty="0">
                  <a:solidFill>
                    <a:srgbClr val="00CC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419600" y="3962400"/>
                <a:ext cx="13731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>
                    <a:solidFill>
                      <a:srgbClr val="00CC00"/>
                    </a:solidFill>
                    <a:latin typeface="Arial" pitchFamily="34" charset="0"/>
                    <a:cs typeface="Arial" pitchFamily="34" charset="0"/>
                  </a:rPr>
                  <a:t>EMC effect</a:t>
                </a:r>
                <a:endParaRPr lang="en-US" b="1" dirty="0">
                  <a:solidFill>
                    <a:srgbClr val="00CC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2167" t="43056" r="55230" b="45370"/>
            <a:stretch>
              <a:fillRect/>
            </a:stretch>
          </p:blipFill>
          <p:spPr bwMode="auto">
            <a:xfrm>
              <a:off x="2209800" y="4267200"/>
              <a:ext cx="3048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Rectangle 33"/>
          <p:cNvSpPr/>
          <p:nvPr/>
        </p:nvSpPr>
        <p:spPr>
          <a:xfrm>
            <a:off x="5410200" y="3395008"/>
            <a:ext cx="3733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rgbClr val="0066FF"/>
                </a:solidFill>
                <a:latin typeface="Arial" pitchFamily="34" charset="0"/>
                <a:ea typeface="Luxi Sans" charset="0"/>
                <a:cs typeface="Arial" pitchFamily="34" charset="0"/>
              </a:rPr>
              <a:t>A very well measured behaviour like the EMC effect still offers surprises 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– </a:t>
            </a:r>
            <a:r>
              <a:rPr lang="en-GB" sz="2000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the tension between low </a:t>
            </a:r>
            <a:r>
              <a:rPr lang="en-GB" sz="2000" i="1" dirty="0" smtClean="0">
                <a:solidFill>
                  <a:srgbClr val="000000"/>
                </a:solidFill>
                <a:latin typeface="Symbol" pitchFamily="18" charset="2"/>
                <a:ea typeface="Luxi Sans" charset="0"/>
                <a:cs typeface="Arial" pitchFamily="34" charset="0"/>
              </a:rPr>
              <a:t>e</a:t>
            </a:r>
            <a:r>
              <a:rPr lang="en-GB" sz="2000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</a:t>
            </a:r>
            <a:r>
              <a:rPr lang="en-GB" sz="2000" i="1" dirty="0" err="1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JLab</a:t>
            </a:r>
            <a:r>
              <a:rPr lang="en-GB" sz="2000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and high </a:t>
            </a:r>
            <a:r>
              <a:rPr lang="en-GB" sz="2000" i="1" dirty="0" smtClean="0">
                <a:solidFill>
                  <a:srgbClr val="000000"/>
                </a:solidFill>
                <a:latin typeface="Symbol" pitchFamily="18" charset="2"/>
                <a:ea typeface="Luxi Sans" charset="0"/>
                <a:cs typeface="Arial" pitchFamily="34" charset="0"/>
              </a:rPr>
              <a:t>e</a:t>
            </a:r>
            <a:r>
              <a:rPr lang="en-GB" sz="2000" i="1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SLAC data on heavy targets </a:t>
            </a:r>
            <a:endParaRPr lang="en-GB" sz="2000" i="1" baseline="30000" dirty="0" smtClean="0">
              <a:solidFill>
                <a:srgbClr val="00CC00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200" y="6858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Not enough experimental evidence to support the often made assumption of </a:t>
            </a:r>
            <a:r>
              <a:rPr lang="en-GB" sz="2000" dirty="0" smtClean="0">
                <a:solidFill>
                  <a:srgbClr val="000000"/>
                </a:solidFill>
                <a:latin typeface="Symbol" pitchFamily="18" charset="2"/>
                <a:ea typeface="Luxi Sans" charset="0"/>
                <a:cs typeface="Arial" pitchFamily="34" charset="0"/>
              </a:rPr>
              <a:t>D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R = 0 when transitioning from cross section ratio to structure function ratio</a:t>
            </a:r>
            <a:endParaRPr lang="en-GB" sz="2000" baseline="30000" dirty="0" smtClean="0">
              <a:solidFill>
                <a:srgbClr val="00CC00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10200" y="5410200"/>
            <a:ext cx="365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 Is there </a:t>
            </a:r>
            <a:r>
              <a:rPr lang="en-GB" sz="2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gluonic</a:t>
            </a:r>
            <a:r>
              <a:rPr lang="en-GB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(spin-0) contribution to the </a:t>
            </a:r>
            <a:r>
              <a:rPr lang="en-GB" sz="2000" dirty="0" err="1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antishadowing</a:t>
            </a:r>
            <a:r>
              <a:rPr lang="en-GB" sz="2000" dirty="0" smtClean="0">
                <a:solidFill>
                  <a:srgbClr val="F37129"/>
                </a:solidFill>
                <a:latin typeface="Arial" pitchFamily="34" charset="0"/>
                <a:ea typeface="Luxi Sans" charset="0"/>
                <a:cs typeface="Arial" pitchFamily="34" charset="0"/>
              </a:rPr>
              <a:t> and/or to the EMC effect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Luxi Sans" charset="0"/>
                <a:cs typeface="Arial" pitchFamily="34" charset="0"/>
              </a:rPr>
              <a:t>?</a:t>
            </a:r>
            <a:endParaRPr lang="en-GB" sz="2000" baseline="30000" dirty="0" smtClean="0">
              <a:solidFill>
                <a:srgbClr val="00CC00"/>
              </a:solidFill>
              <a:latin typeface="Arial" pitchFamily="34" charset="0"/>
              <a:ea typeface="Luxi Sans" charset="0"/>
              <a:cs typeface="Arial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057400" y="2644914"/>
            <a:ext cx="7010400" cy="3908286"/>
            <a:chOff x="2057400" y="2644914"/>
            <a:chExt cx="7010400" cy="3908286"/>
          </a:xfrm>
        </p:grpSpPr>
        <p:grpSp>
          <p:nvGrpSpPr>
            <p:cNvPr id="22" name="Group 21"/>
            <p:cNvGrpSpPr/>
            <p:nvPr/>
          </p:nvGrpSpPr>
          <p:grpSpPr>
            <a:xfrm>
              <a:off x="2057400" y="2644914"/>
              <a:ext cx="7010400" cy="3527286"/>
              <a:chOff x="2057400" y="2644914"/>
              <a:chExt cx="7010400" cy="3527286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410200" y="2644914"/>
                <a:ext cx="3657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000"/>
                  </a:spcBef>
                  <a:buFont typeface="Wingdings"/>
                  <a:buChar char="à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2000" dirty="0" smtClean="0">
                    <a:solidFill>
                      <a:srgbClr val="00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 Why we see </a:t>
                </a:r>
                <a:r>
                  <a:rPr lang="en-GB" sz="2000" dirty="0" err="1" smtClean="0">
                    <a:solidFill>
                      <a:srgbClr val="00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antishadowing</a:t>
                </a:r>
                <a:r>
                  <a:rPr lang="en-GB" sz="2000" dirty="0" smtClean="0">
                    <a:solidFill>
                      <a:srgbClr val="00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 in DIS but not in </a:t>
                </a:r>
                <a:r>
                  <a:rPr lang="en-GB" sz="2000" dirty="0" err="1" smtClean="0">
                    <a:solidFill>
                      <a:srgbClr val="00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Drell</a:t>
                </a:r>
                <a:r>
                  <a:rPr lang="en-GB" sz="2000" dirty="0" smtClean="0">
                    <a:solidFill>
                      <a:srgbClr val="000000"/>
                    </a:solidFill>
                    <a:latin typeface="Arial" pitchFamily="34" charset="0"/>
                    <a:ea typeface="Luxi Sans" charset="0"/>
                    <a:cs typeface="Arial" pitchFamily="34" charset="0"/>
                  </a:rPr>
                  <a:t>-Yan?</a:t>
                </a:r>
                <a:endParaRPr lang="en-GB" sz="2000" baseline="30000" dirty="0" smtClean="0">
                  <a:solidFill>
                    <a:srgbClr val="00CC00"/>
                  </a:solidFill>
                  <a:latin typeface="Arial" pitchFamily="34" charset="0"/>
                  <a:ea typeface="Luxi Sans" charset="0"/>
                  <a:cs typeface="Arial" pitchFamily="34" charset="0"/>
                </a:endParaRPr>
              </a:p>
            </p:txBody>
          </p:sp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49780" t="15865" r="9810" b="10417"/>
              <a:stretch>
                <a:fillRect/>
              </a:stretch>
            </p:blipFill>
            <p:spPr bwMode="auto">
              <a:xfrm>
                <a:off x="2057400" y="2667000"/>
                <a:ext cx="3417574" cy="3505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" name="Rectangle 40"/>
            <p:cNvSpPr/>
            <p:nvPr/>
          </p:nvSpPr>
          <p:spPr>
            <a:xfrm>
              <a:off x="4267200" y="6096000"/>
              <a:ext cx="152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0" y="2590800"/>
            <a:ext cx="5486400" cy="4038600"/>
            <a:chOff x="-38125" y="2590800"/>
            <a:chExt cx="5486400" cy="4038600"/>
          </a:xfrm>
        </p:grpSpPr>
        <p:grpSp>
          <p:nvGrpSpPr>
            <p:cNvPr id="38" name="Group 37"/>
            <p:cNvGrpSpPr/>
            <p:nvPr/>
          </p:nvGrpSpPr>
          <p:grpSpPr>
            <a:xfrm>
              <a:off x="-38125" y="2590800"/>
              <a:ext cx="5486400" cy="4038600"/>
              <a:chOff x="-38125" y="2590800"/>
              <a:chExt cx="5486400" cy="4038600"/>
            </a:xfrm>
          </p:grpSpPr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8916" t="15625" r="14861" b="17708"/>
              <a:stretch>
                <a:fillRect/>
              </a:stretch>
            </p:blipFill>
            <p:spPr bwMode="auto">
              <a:xfrm>
                <a:off x="-38125" y="2590800"/>
                <a:ext cx="5486400" cy="36576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762000" y="6248400"/>
                <a:ext cx="24384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4191000" y="61722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842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4581</TotalTime>
  <Words>2932</Words>
  <Application>Microsoft Office PowerPoint</Application>
  <PresentationFormat>On-screen Show (4:3)</PresentationFormat>
  <Paragraphs>350</Paragraphs>
  <Slides>43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Equation</vt:lpstr>
      <vt:lpstr>PR12-13-001 : Precision Measurements and Studies of a Possible Nuclear Dependence of R = sL/sT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Measurements and Studies of a Possible Nuclear Dependence of R = sL/sT</dc:title>
  <dc:creator/>
  <cp:lastModifiedBy>Preferred Customer</cp:lastModifiedBy>
  <cp:revision>556</cp:revision>
  <dcterms:created xsi:type="dcterms:W3CDTF">2006-08-16T00:00:00Z</dcterms:created>
  <dcterms:modified xsi:type="dcterms:W3CDTF">2013-06-17T19:58:13Z</dcterms:modified>
</cp:coreProperties>
</file>