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9" r:id="rId4"/>
    <p:sldId id="258" r:id="rId5"/>
    <p:sldId id="265" r:id="rId6"/>
    <p:sldId id="266" r:id="rId7"/>
    <p:sldId id="267" r:id="rId8"/>
    <p:sldId id="272" r:id="rId9"/>
    <p:sldId id="279" r:id="rId10"/>
    <p:sldId id="280" r:id="rId11"/>
    <p:sldId id="271" r:id="rId12"/>
    <p:sldId id="281" r:id="rId13"/>
    <p:sldId id="273" r:id="rId14"/>
    <p:sldId id="274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1"/>
    <p:restoredTop sz="94599"/>
  </p:normalViewPr>
  <p:slideViewPr>
    <p:cSldViewPr snapToGrid="0" snapToObjects="1">
      <p:cViewPr varScale="1">
        <p:scale>
          <a:sx n="115" d="100"/>
          <a:sy n="115" d="100"/>
        </p:scale>
        <p:origin x="88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78FB1-49C7-534E-BE68-D994C4C9F8BE}" type="datetimeFigureOut">
              <a:rPr lang="en-US" smtClean="0"/>
              <a:t>3/3/20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B0B295-4723-AA47-AC19-5E0981E0C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803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_bkg1.png"/>
          <p:cNvPicPr>
            <a:picLocks noChangeAspect="1"/>
          </p:cNvPicPr>
          <p:nvPr/>
        </p:nvPicPr>
        <p:blipFill>
          <a:blip r:embed="rId2" cstate="print"/>
          <a:srcRect t="2948"/>
          <a:stretch>
            <a:fillRect/>
          </a:stretch>
        </p:blipFill>
        <p:spPr bwMode="auto">
          <a:xfrm>
            <a:off x="71063" y="0"/>
            <a:ext cx="9001881" cy="665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38025" y="1238251"/>
            <a:ext cx="7489976" cy="3370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64835" tIns="32417" rIns="64835" bIns="32417">
            <a:spAutoFit/>
          </a:bodyPr>
          <a:lstStyle/>
          <a:p>
            <a:pPr defTabSz="342747" eaLnBrk="0" hangingPunct="0">
              <a:lnSpc>
                <a:spcPct val="90000"/>
              </a:lnSpc>
              <a:defRPr/>
            </a:pPr>
            <a:endParaRPr lang="en-US" sz="1950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071938"/>
            <a:ext cx="6096000" cy="1143000"/>
          </a:xfrm>
        </p:spPr>
        <p:txBody>
          <a:bodyPr/>
          <a:lstStyle>
            <a:lvl1pPr marL="0" indent="0" algn="ctr">
              <a:buNone/>
              <a:defRPr/>
            </a:lvl1pPr>
            <a:lvl2pPr marL="324176" indent="0" algn="ctr">
              <a:buNone/>
              <a:defRPr/>
            </a:lvl2pPr>
            <a:lvl3pPr marL="648352" indent="0" algn="ctr">
              <a:buNone/>
              <a:defRPr/>
            </a:lvl3pPr>
            <a:lvl4pPr marL="972527" indent="0" algn="ctr">
              <a:buNone/>
              <a:defRPr/>
            </a:lvl4pPr>
            <a:lvl5pPr marL="1296704" indent="0" algn="ctr">
              <a:buNone/>
              <a:defRPr/>
            </a:lvl5pPr>
            <a:lvl6pPr marL="1620879" indent="0" algn="ctr">
              <a:buNone/>
              <a:defRPr/>
            </a:lvl6pPr>
            <a:lvl7pPr marL="1945055" indent="0" algn="ctr">
              <a:buNone/>
              <a:defRPr/>
            </a:lvl7pPr>
            <a:lvl8pPr marL="2269230" indent="0" algn="ctr">
              <a:buNone/>
              <a:defRPr/>
            </a:lvl8pPr>
            <a:lvl9pPr marL="259340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9" y="3201431"/>
            <a:ext cx="9001124" cy="370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6061" tIns="22425" rIns="56061" bIns="22425"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-152400" y="6387149"/>
            <a:ext cx="9448800" cy="261833"/>
          </a:xfrm>
          <a:prstGeom prst="rect">
            <a:avLst/>
          </a:prstGeom>
          <a:noFill/>
        </p:spPr>
        <p:txBody>
          <a:bodyPr wrap="square" lIns="64865" tIns="32432" rIns="64865" bIns="32432" rtlCol="0">
            <a:spAutoFit/>
          </a:bodyPr>
          <a:lstStyle/>
          <a:p>
            <a:pPr algn="ctr"/>
            <a:r>
              <a:rPr lang="en-US" sz="638" kern="1200" dirty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This material is based upon work supported by the U.S. Department of Energy Office of Science under Cooperative Agreement DE-SC0000661, the State of Michigan and</a:t>
            </a:r>
            <a:r>
              <a:rPr lang="en-US" sz="638" kern="1200" baseline="0" dirty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 Michigan </a:t>
            </a:r>
          </a:p>
          <a:p>
            <a:pPr algn="ctr"/>
            <a:r>
              <a:rPr lang="en-US" sz="638" kern="1200" baseline="0" dirty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  State University. </a:t>
            </a:r>
            <a:r>
              <a:rPr lang="en-US" sz="638" kern="1200" dirty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Michigan State University designs and establishes FRIB as a DOE Office of Science National User Facility in support of the mission of the Office of Nuclear Physics.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011412" y="415240"/>
            <a:ext cx="2743200" cy="20999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471295"/>
            <a:ext cx="1600200" cy="204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595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78" y="1320109"/>
            <a:ext cx="7864929" cy="2571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68531" tIns="34265" rIns="68531" bIns="34265">
            <a:spAutoFit/>
          </a:bodyPr>
          <a:lstStyle/>
          <a:p>
            <a:pPr defTabSz="342747" eaLnBrk="0" hangingPunct="0">
              <a:lnSpc>
                <a:spcPct val="90000"/>
              </a:lnSpc>
              <a:defRPr/>
            </a:pPr>
            <a:endParaRPr lang="en-US" sz="1350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06"/>
            <a:ext cx="9144000" cy="2769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68531" tIns="34265" rIns="68531" bIns="34265">
            <a:spAutoFit/>
          </a:bodyPr>
          <a:lstStyle/>
          <a:p>
            <a:pPr defTabSz="342747">
              <a:defRPr/>
            </a:pPr>
            <a:endParaRPr lang="en-US" sz="1350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5027414"/>
          </a:xfrm>
        </p:spPr>
        <p:txBody>
          <a:bodyPr/>
          <a:lstStyle>
            <a:lvl3pPr>
              <a:defRPr sz="135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343482"/>
            <a:ext cx="8991600" cy="3703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75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/>
              <a:t>A.I. for Nuclear Physics Workshop, Mar 3-6, 2020, Newport News, VA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32577"/>
            <a:ext cx="9137923" cy="7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081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778" y="1320109"/>
            <a:ext cx="7864929" cy="2571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68531" tIns="34265" rIns="68531" bIns="34265">
            <a:spAutoFit/>
          </a:bodyPr>
          <a:lstStyle/>
          <a:p>
            <a:pPr defTabSz="342747" eaLnBrk="0" hangingPunct="0">
              <a:lnSpc>
                <a:spcPct val="90000"/>
              </a:lnSpc>
              <a:defRPr/>
            </a:pPr>
            <a:endParaRPr lang="en-US" sz="1350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5405" y="3009306"/>
            <a:ext cx="9144000" cy="2769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68531" tIns="34265" rIns="68531" bIns="34265">
            <a:spAutoFit/>
          </a:bodyPr>
          <a:lstStyle/>
          <a:p>
            <a:pPr defTabSz="342747">
              <a:defRPr/>
            </a:pPr>
            <a:endParaRPr lang="en-US" sz="1350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4266900"/>
          </a:xfrm>
        </p:spPr>
        <p:txBody>
          <a:bodyPr/>
          <a:lstStyle>
            <a:lvl3pPr>
              <a:defRPr sz="135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343482"/>
            <a:ext cx="8991600" cy="3703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75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/>
              <a:t>A.I. for Nuclear Physics Workshop, Mar 3-6, 2020, Newport News, VA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0" y="5447409"/>
            <a:ext cx="9144000" cy="6858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68549" tIns="34275" rIns="68549" bIns="34275" anchor="ctr"/>
          <a:lstStyle/>
          <a:p>
            <a:endParaRPr lang="en-US" sz="1350" dirty="0"/>
          </a:p>
        </p:txBody>
      </p:sp>
      <p:sp>
        <p:nvSpPr>
          <p:cNvPr id="12" name="Rectangle 9"/>
          <p:cNvSpPr>
            <a:spLocks noChangeArrowheads="1"/>
          </p:cNvSpPr>
          <p:nvPr userDrawn="1"/>
        </p:nvSpPr>
        <p:spPr bwMode="auto">
          <a:xfrm>
            <a:off x="0" y="6057009"/>
            <a:ext cx="9144000" cy="76200"/>
          </a:xfrm>
          <a:prstGeom prst="rect">
            <a:avLst/>
          </a:prstGeom>
          <a:solidFill>
            <a:srgbClr val="006633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68549" tIns="34275" rIns="68549" bIns="34275" anchor="ctr"/>
          <a:lstStyle/>
          <a:p>
            <a:endParaRPr lang="en-US" sz="1350" dirty="0"/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5460114"/>
            <a:ext cx="9067122" cy="584200"/>
          </a:xfrm>
        </p:spPr>
        <p:txBody>
          <a:bodyPr anchor="ctr"/>
          <a:lstStyle>
            <a:lvl1pPr marL="102824" indent="0">
              <a:spcBef>
                <a:spcPts val="0"/>
              </a:spcBef>
              <a:buNone/>
              <a:defRPr b="1" baseline="0"/>
            </a:lvl1pPr>
          </a:lstStyle>
          <a:p>
            <a:pPr lvl="0"/>
            <a:r>
              <a:rPr lang="en-US" dirty="0"/>
              <a:t>Add takeaway message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32577"/>
            <a:ext cx="9137923" cy="7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745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alf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9778" y="1320109"/>
            <a:ext cx="7864929" cy="2571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68531" tIns="34265" rIns="68531" bIns="34265">
            <a:spAutoFit/>
          </a:bodyPr>
          <a:lstStyle/>
          <a:p>
            <a:pPr defTabSz="342747" eaLnBrk="0" hangingPunct="0">
              <a:lnSpc>
                <a:spcPct val="90000"/>
              </a:lnSpc>
              <a:defRPr/>
            </a:pPr>
            <a:endParaRPr lang="en-US" sz="1350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15405" y="3009306"/>
            <a:ext cx="9144000" cy="2769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68531" tIns="34265" rIns="68531" bIns="34265">
            <a:spAutoFit/>
          </a:bodyPr>
          <a:lstStyle/>
          <a:p>
            <a:pPr defTabSz="342747">
              <a:defRPr/>
            </a:pPr>
            <a:endParaRPr lang="en-US" sz="1350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2" y="339905"/>
            <a:ext cx="8991598" cy="3703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100"/>
            <a:ext cx="4423230" cy="5027414"/>
          </a:xfrm>
        </p:spPr>
        <p:txBody>
          <a:bodyPr/>
          <a:lstStyle>
            <a:lvl3pPr>
              <a:defRPr sz="135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644574" y="1071569"/>
            <a:ext cx="4423227" cy="5027414"/>
          </a:xfrm>
        </p:spPr>
        <p:txBody>
          <a:bodyPr/>
          <a:lstStyle>
            <a:lvl3pPr>
              <a:defRPr sz="135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75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/>
              <a:t>A.I. for Nuclear Physics Workshop, Mar 3-6, 2020, Newport News, VA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4F88C639-55E7-4D97-AC8D-4B42A6736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32577"/>
            <a:ext cx="9137923" cy="7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820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9778" y="1320109"/>
            <a:ext cx="7864929" cy="2571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68531" tIns="34265" rIns="68531" bIns="34265">
            <a:spAutoFit/>
          </a:bodyPr>
          <a:lstStyle/>
          <a:p>
            <a:pPr defTabSz="342747" eaLnBrk="0" hangingPunct="0">
              <a:lnSpc>
                <a:spcPct val="90000"/>
              </a:lnSpc>
              <a:defRPr/>
            </a:pPr>
            <a:endParaRPr lang="en-US" sz="1350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15405" y="3009306"/>
            <a:ext cx="9144000" cy="2769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68531" tIns="34265" rIns="68531" bIns="34265">
            <a:spAutoFit/>
          </a:bodyPr>
          <a:lstStyle/>
          <a:p>
            <a:pPr defTabSz="342747">
              <a:defRPr/>
            </a:pPr>
            <a:endParaRPr lang="en-US" sz="1350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39905"/>
            <a:ext cx="8991600" cy="3703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1"/>
            <a:ext cx="8991604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76200" y="3581402"/>
            <a:ext cx="8991604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75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/>
              <a:t>A.I. for Nuclear Physics Workshop, Mar 3-6, 2020, Newport News, VA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BCDB990A-6268-4898-A641-7F04AAB15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32577"/>
            <a:ext cx="9137923" cy="7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452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r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69778" y="1320109"/>
            <a:ext cx="7864929" cy="2571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68531" tIns="34265" rIns="68531" bIns="34265">
            <a:spAutoFit/>
          </a:bodyPr>
          <a:lstStyle/>
          <a:p>
            <a:pPr defTabSz="342747" eaLnBrk="0" hangingPunct="0">
              <a:lnSpc>
                <a:spcPct val="90000"/>
              </a:lnSpc>
              <a:defRPr/>
            </a:pPr>
            <a:endParaRPr lang="en-US" sz="1350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115405" y="3009306"/>
            <a:ext cx="9144000" cy="2769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68531" tIns="34265" rIns="68531" bIns="34265">
            <a:spAutoFit/>
          </a:bodyPr>
          <a:lstStyle/>
          <a:p>
            <a:pPr defTabSz="342747">
              <a:defRPr/>
            </a:pPr>
            <a:endParaRPr lang="en-US" sz="1350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2" y="339905"/>
            <a:ext cx="8991598" cy="3703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101"/>
            <a:ext cx="4419600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4625531" y="1067101"/>
            <a:ext cx="4442275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76207" y="3581402"/>
            <a:ext cx="4419599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625531" y="3581402"/>
            <a:ext cx="4442275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75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/>
              <a:t>A.I. for Nuclear Physics Workshop, Mar 3-6, 2020, Newport News, VA</a:t>
            </a:r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74887700-F8AD-4E75-9DA6-99EB4D276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32577"/>
            <a:ext cx="9137923" cy="7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500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8" y="1320109"/>
            <a:ext cx="7864929" cy="2571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68531" tIns="34265" rIns="68531" bIns="34265">
            <a:spAutoFit/>
          </a:bodyPr>
          <a:lstStyle/>
          <a:p>
            <a:pPr defTabSz="342747" eaLnBrk="0" hangingPunct="0">
              <a:lnSpc>
                <a:spcPct val="90000"/>
              </a:lnSpc>
              <a:defRPr/>
            </a:pPr>
            <a:endParaRPr lang="en-US" sz="1350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115405" y="3009306"/>
            <a:ext cx="9144000" cy="2769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68531" tIns="34265" rIns="68531" bIns="34265">
            <a:spAutoFit/>
          </a:bodyPr>
          <a:lstStyle/>
          <a:p>
            <a:pPr defTabSz="342747">
              <a:defRPr/>
            </a:pPr>
            <a:endParaRPr lang="en-US" sz="1350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39905"/>
            <a:ext cx="8991600" cy="3703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75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/>
              <a:t>A.I. for Nuclear Physics Workshop, Mar 3-6, 2020, Newport News, VA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CF988859-7953-4624-98C4-717249B46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32577"/>
            <a:ext cx="9137923" cy="7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713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clea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778" y="1320109"/>
            <a:ext cx="7864929" cy="2571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68531" tIns="34265" rIns="68531" bIns="34265">
            <a:spAutoFit/>
          </a:bodyPr>
          <a:lstStyle/>
          <a:p>
            <a:pPr defTabSz="342747" eaLnBrk="0" hangingPunct="0">
              <a:lnSpc>
                <a:spcPct val="90000"/>
              </a:lnSpc>
              <a:defRPr/>
            </a:pPr>
            <a:endParaRPr lang="en-US" sz="1350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15405" y="3009306"/>
            <a:ext cx="9144000" cy="2769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68531" tIns="34265" rIns="68531" bIns="34265">
            <a:spAutoFit/>
          </a:bodyPr>
          <a:lstStyle/>
          <a:p>
            <a:pPr defTabSz="342747">
              <a:defRPr/>
            </a:pPr>
            <a:endParaRPr lang="en-US" sz="1350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39905"/>
            <a:ext cx="8991600" cy="3703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75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/>
              <a:t>A.I. for Nuclear Physics Workshop, Mar 3-6, 2020, Newport News, VA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888FC917-2F4D-45AC-AA7A-EF80FFB23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89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C3846-AF7E-304A-8596-31BFF4B2E6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245868"/>
            <a:ext cx="6858000" cy="1264095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86EF47-AB35-3740-991A-572E0CC63B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C78EB7-F1AB-F94C-9502-293646BEF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0A8BC-7CDD-F145-AD3C-1F773948D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D445-A883-E248-9A9C-51945DA5C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20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97" y="134075"/>
            <a:ext cx="8992810" cy="370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6076" tIns="22431" rIns="56076" bIns="22431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97" y="1067100"/>
            <a:ext cx="8992810" cy="502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40681" y="6356450"/>
            <a:ext cx="4241321" cy="364628"/>
          </a:xfrm>
          <a:prstGeom prst="rect">
            <a:avLst/>
          </a:prstGeom>
        </p:spPr>
        <p:txBody>
          <a:bodyPr lIns="0" tIns="45712" rIns="0" bIns="45712" anchor="b"/>
          <a:lstStyle>
            <a:lvl1pPr algn="r" eaLnBrk="0" hangingPunct="0">
              <a:lnSpc>
                <a:spcPct val="90000"/>
              </a:lnSpc>
              <a:defRPr sz="75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/>
              <a:t>A.I. for Nuclear Physics Workshop, Mar 3-6, 2020, Newport News, VA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356450"/>
            <a:ext cx="762000" cy="364628"/>
          </a:xfrm>
          <a:prstGeom prst="rect">
            <a:avLst/>
          </a:prstGeom>
        </p:spPr>
        <p:txBody>
          <a:bodyPr vert="horz" wrap="square" lIns="0" tIns="45712" rIns="0" bIns="45712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defRPr sz="750">
                <a:solidFill>
                  <a:srgbClr val="064308"/>
                </a:solidFill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, Slide </a:t>
            </a:r>
            <a:fld id="{D30A2C6D-39BC-4576-856C-8743CF76C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05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dt="0"/>
  <p:txStyles>
    <p:titleStyle>
      <a:lvl1pPr algn="ctr" defTabSz="60247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24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algn="ctr" defTabSz="60247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24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defTabSz="60247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24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defTabSz="60247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24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defTabSz="60247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24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342777" algn="ctr" defTabSz="60581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2400" b="1">
          <a:solidFill>
            <a:srgbClr val="064308"/>
          </a:solidFill>
          <a:latin typeface="Arial" charset="0"/>
          <a:ea typeface="Arial" charset="0"/>
          <a:cs typeface="Arial" charset="0"/>
        </a:defRPr>
      </a:lvl6pPr>
      <a:lvl7pPr marL="685556" algn="ctr" defTabSz="60581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2400" b="1">
          <a:solidFill>
            <a:srgbClr val="064308"/>
          </a:solidFill>
          <a:latin typeface="Arial" charset="0"/>
          <a:ea typeface="Arial" charset="0"/>
          <a:cs typeface="Arial" charset="0"/>
        </a:defRPr>
      </a:lvl7pPr>
      <a:lvl8pPr marL="1028332" algn="ctr" defTabSz="60581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2400" b="1">
          <a:solidFill>
            <a:srgbClr val="064308"/>
          </a:solidFill>
          <a:latin typeface="Arial" charset="0"/>
          <a:ea typeface="Arial" charset="0"/>
          <a:cs typeface="Arial" charset="0"/>
        </a:defRPr>
      </a:lvl8pPr>
      <a:lvl9pPr marL="1371111" algn="ctr" defTabSz="60581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2400" b="1">
          <a:solidFill>
            <a:srgbClr val="064308"/>
          </a:solidFill>
          <a:latin typeface="Arial" charset="0"/>
          <a:ea typeface="Arial" charset="0"/>
          <a:cs typeface="Arial" charset="0"/>
        </a:defRPr>
      </a:lvl9pPr>
    </p:titleStyle>
    <p:bodyStyle>
      <a:lvl1pPr marL="135134" indent="-135134" algn="l" defTabSz="602470" rtl="0" eaLnBrk="1" fontAlgn="base" hangingPunct="1">
        <a:lnSpc>
          <a:spcPct val="90000"/>
        </a:lnSpc>
        <a:spcBef>
          <a:spcPts val="905"/>
        </a:spcBef>
        <a:spcAft>
          <a:spcPct val="0"/>
        </a:spcAft>
        <a:buSzPct val="100000"/>
        <a:buFont typeface="Wingdings" pitchFamily="2" charset="2"/>
        <a:buChar char="§"/>
        <a:defRPr sz="1650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marL="272519" indent="-113738" algn="l" defTabSz="602470" rtl="0" eaLnBrk="1" fontAlgn="base" hangingPunct="1">
        <a:lnSpc>
          <a:spcPct val="90000"/>
        </a:lnSpc>
        <a:spcBef>
          <a:spcPts val="151"/>
        </a:spcBef>
        <a:spcAft>
          <a:spcPct val="0"/>
        </a:spcAft>
        <a:buSzPct val="100000"/>
        <a:buFont typeface="Arial" pitchFamily="34" charset="0"/>
        <a:buChar char="•"/>
        <a:defRPr sz="1500">
          <a:solidFill>
            <a:schemeClr val="tx1"/>
          </a:solidFill>
          <a:latin typeface="Arial" charset="0"/>
          <a:ea typeface="ＭＳ Ｐゴシック" charset="-128"/>
          <a:cs typeface="ＭＳ Ｐゴシック"/>
        </a:defRPr>
      </a:lvl2pPr>
      <a:lvl3pPr marL="443688" indent="-120494" algn="l" defTabSz="602470" rtl="0" eaLnBrk="1" fontAlgn="base" hangingPunct="1">
        <a:lnSpc>
          <a:spcPct val="90000"/>
        </a:lnSpc>
        <a:spcBef>
          <a:spcPts val="151"/>
        </a:spcBef>
        <a:spcAft>
          <a:spcPct val="0"/>
        </a:spcAft>
        <a:buSzPct val="100000"/>
        <a:buFont typeface="Lucida Grande" charset="0"/>
        <a:buChar char="»"/>
        <a:defRPr>
          <a:solidFill>
            <a:schemeClr val="tx1"/>
          </a:solidFill>
          <a:latin typeface="Arial" charset="0"/>
          <a:ea typeface="ヒラギノ角ゴ Pro W3" pitchFamily="-111" charset="-128"/>
          <a:cs typeface="ヒラギノ角ゴ Pro W3" pitchFamily="-111" charset="-128"/>
        </a:defRPr>
      </a:lvl3pPr>
      <a:lvl4pPr marL="546164" indent="-100224" algn="l" defTabSz="602470" rtl="0" eaLnBrk="1" fontAlgn="base" hangingPunct="1">
        <a:lnSpc>
          <a:spcPct val="90000"/>
        </a:lnSpc>
        <a:spcBef>
          <a:spcPts val="151"/>
        </a:spcBef>
        <a:spcAft>
          <a:spcPct val="0"/>
        </a:spcAft>
        <a:buClr>
          <a:srgbClr val="999999"/>
        </a:buClr>
        <a:buSzPct val="100000"/>
        <a:buFont typeface="Arial" pitchFamily="34" charset="0"/>
        <a:buChar char="•"/>
        <a:defRPr sz="12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4pPr>
      <a:lvl5pPr marL="752243" indent="-135134" algn="l" defTabSz="602470" rtl="0" eaLnBrk="1" fontAlgn="base" hangingPunct="1">
        <a:lnSpc>
          <a:spcPct val="90000"/>
        </a:lnSpc>
        <a:spcBef>
          <a:spcPts val="151"/>
        </a:spcBef>
        <a:spcAft>
          <a:spcPct val="0"/>
        </a:spcAft>
        <a:buClr>
          <a:srgbClr val="999999"/>
        </a:buClr>
        <a:buSzPct val="100000"/>
        <a:buFont typeface="Lucida Grande" charset="0"/>
        <a:buChar char="»"/>
        <a:defRPr sz="105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5pPr>
      <a:lvl6pPr marL="1667471" indent="-113069" algn="l" defTabSz="605813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975">
          <a:solidFill>
            <a:schemeClr val="tx1"/>
          </a:solidFill>
          <a:latin typeface="Helvetica" charset="0"/>
          <a:ea typeface="+mn-ea"/>
          <a:cs typeface="+mn-cs"/>
        </a:defRPr>
      </a:lvl6pPr>
      <a:lvl7pPr marL="2010250" indent="-113069" algn="l" defTabSz="605813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975">
          <a:solidFill>
            <a:schemeClr val="tx1"/>
          </a:solidFill>
          <a:latin typeface="Helvetica" charset="0"/>
          <a:ea typeface="+mn-ea"/>
          <a:cs typeface="+mn-cs"/>
        </a:defRPr>
      </a:lvl7pPr>
      <a:lvl8pPr marL="2353029" indent="-113069" algn="l" defTabSz="605813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975">
          <a:solidFill>
            <a:schemeClr val="tx1"/>
          </a:solidFill>
          <a:latin typeface="Helvetica" charset="0"/>
          <a:ea typeface="+mn-ea"/>
          <a:cs typeface="+mn-cs"/>
        </a:defRPr>
      </a:lvl8pPr>
      <a:lvl9pPr marL="2695805" indent="-113069" algn="l" defTabSz="605813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975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68555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777" algn="l" defTabSz="68555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556" algn="l" defTabSz="68555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32" algn="l" defTabSz="68555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11" algn="l" defTabSz="68555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90" algn="l" defTabSz="68555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668" algn="l" defTabSz="68555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445" algn="l" defTabSz="68555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222" algn="l" defTabSz="68555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70585B3F-FC8C-CF48-8F73-FF21FA2715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0590" y="4529138"/>
            <a:ext cx="3691890" cy="671512"/>
          </a:xfrm>
        </p:spPr>
        <p:txBody>
          <a:bodyPr/>
          <a:lstStyle/>
          <a:p>
            <a:r>
              <a:rPr lang="en-US" b="1" dirty="0">
                <a:latin typeface="Chalkboard" panose="03050602040202020205" pitchFamily="66" charset="77"/>
              </a:rPr>
              <a:t>Yue Hao</a:t>
            </a:r>
          </a:p>
          <a:p>
            <a:r>
              <a:rPr lang="en-US" b="1" dirty="0">
                <a:latin typeface="Chalkboard" panose="03050602040202020205" pitchFamily="66" charset="77"/>
              </a:rPr>
              <a:t>FRIB/NSCL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D453534-3C57-6442-A5B6-90E22BD96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9" y="3056794"/>
            <a:ext cx="9001124" cy="1345387"/>
          </a:xfrm>
        </p:spPr>
        <p:txBody>
          <a:bodyPr/>
          <a:lstStyle/>
          <a:p>
            <a:r>
              <a:rPr lang="en-US" dirty="0">
                <a:latin typeface="Chalkboard" panose="03050602040202020205" pitchFamily="66" charset="77"/>
              </a:rPr>
              <a:t>Preliminary Application of Bayesian Inference </a:t>
            </a:r>
            <a:br>
              <a:rPr lang="en-US" dirty="0">
                <a:latin typeface="Chalkboard" panose="03050602040202020205" pitchFamily="66" charset="77"/>
              </a:rPr>
            </a:br>
            <a:r>
              <a:rPr lang="en-US" dirty="0">
                <a:latin typeface="Chalkboard" panose="03050602040202020205" pitchFamily="66" charset="77"/>
              </a:rPr>
              <a:t>in Accelerator Commissioning</a:t>
            </a:r>
            <a:br>
              <a:rPr lang="en-US" dirty="0">
                <a:latin typeface="Chalkboard" panose="03050602040202020205" pitchFamily="66" charset="77"/>
              </a:rPr>
            </a:br>
            <a:br>
              <a:rPr lang="en-US" dirty="0">
                <a:latin typeface="Chalkboard" panose="03050602040202020205" pitchFamily="66" charset="77"/>
              </a:rPr>
            </a:br>
            <a:endParaRPr lang="en-US" dirty="0"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03679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95662-F74C-B840-90E9-E193D586B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2" y="339905"/>
            <a:ext cx="8991598" cy="370325"/>
          </a:xfrm>
        </p:spPr>
        <p:txBody>
          <a:bodyPr/>
          <a:lstStyle/>
          <a:p>
            <a:r>
              <a:rPr lang="en-US" dirty="0"/>
              <a:t>Quadrupole Scan Example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810BD-2E0E-D447-B5F8-1D8F2931E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A.I. for Nuclear Physics Workshop, Mar 3-6, 2020, Newport News, VA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CA26E-C0E4-2946-80CD-B30D84811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4F88C639-55E7-4D97-AC8D-4B42A67367B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176D820-909E-D24B-AE0A-B90CE9008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8828" y="1960136"/>
            <a:ext cx="3891733" cy="29377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155B1B8-DF6E-754C-81C4-86A599ED0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6809" y="1034492"/>
            <a:ext cx="5196468" cy="249884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9272997-178E-CA4D-8327-C7C0FDC6C8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3384" y="3533340"/>
            <a:ext cx="4135913" cy="237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99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64261-CB18-4F4F-B03D-81DC67DFF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 Scan, Result</a:t>
            </a:r>
            <a:r>
              <a:rPr lang="zh-CN" altLang="en-US" dirty="0"/>
              <a:t> </a:t>
            </a:r>
            <a:r>
              <a:rPr lang="en-US" altLang="zh-CN" dirty="0"/>
              <a:t>Comparison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D1EFE-A098-144D-A520-B436ADC9F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A.I. for Nuclear Physics Workshop, Mar 3-6, 2020, Newport News, VA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0A7589-98E1-D942-9E07-A6D437DFB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4F88C639-55E7-4D97-AC8D-4B42A67367B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4D7336-0AC2-AF4F-84FB-A18865632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1" y="1705576"/>
            <a:ext cx="4114800" cy="2743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198E2A-85BF-5948-8FC3-81C15B9FE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1705576"/>
            <a:ext cx="4114800" cy="2743200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DC0CB30-BF22-7945-A609-0400E19575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276639"/>
              </p:ext>
            </p:extLst>
          </p:nvPr>
        </p:nvGraphicFramePr>
        <p:xfrm>
          <a:off x="57150" y="4627880"/>
          <a:ext cx="9010650" cy="125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970">
                  <a:extLst>
                    <a:ext uri="{9D8B030D-6E8A-4147-A177-3AD203B41FA5}">
                      <a16:colId xmlns:a16="http://schemas.microsoft.com/office/drawing/2014/main" val="2061341713"/>
                    </a:ext>
                  </a:extLst>
                </a:gridCol>
                <a:gridCol w="1218038">
                  <a:extLst>
                    <a:ext uri="{9D8B030D-6E8A-4147-A177-3AD203B41FA5}">
                      <a16:colId xmlns:a16="http://schemas.microsoft.com/office/drawing/2014/main" val="288598"/>
                    </a:ext>
                  </a:extLst>
                </a:gridCol>
                <a:gridCol w="570382">
                  <a:extLst>
                    <a:ext uri="{9D8B030D-6E8A-4147-A177-3AD203B41FA5}">
                      <a16:colId xmlns:a16="http://schemas.microsoft.com/office/drawing/2014/main" val="939408182"/>
                    </a:ext>
                  </a:extLst>
                </a:gridCol>
                <a:gridCol w="686918">
                  <a:extLst>
                    <a:ext uri="{9D8B030D-6E8A-4147-A177-3AD203B41FA5}">
                      <a16:colId xmlns:a16="http://schemas.microsoft.com/office/drawing/2014/main" val="914968410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047043266"/>
                    </a:ext>
                  </a:extLst>
                </a:gridCol>
                <a:gridCol w="537210">
                  <a:extLst>
                    <a:ext uri="{9D8B030D-6E8A-4147-A177-3AD203B41FA5}">
                      <a16:colId xmlns:a16="http://schemas.microsoft.com/office/drawing/2014/main" val="1893175934"/>
                    </a:ext>
                  </a:extLst>
                </a:gridCol>
                <a:gridCol w="674370">
                  <a:extLst>
                    <a:ext uri="{9D8B030D-6E8A-4147-A177-3AD203B41FA5}">
                      <a16:colId xmlns:a16="http://schemas.microsoft.com/office/drawing/2014/main" val="104187561"/>
                    </a:ext>
                  </a:extLst>
                </a:gridCol>
                <a:gridCol w="743903">
                  <a:extLst>
                    <a:ext uri="{9D8B030D-6E8A-4147-A177-3AD203B41FA5}">
                      <a16:colId xmlns:a16="http://schemas.microsoft.com/office/drawing/2014/main" val="3650614490"/>
                    </a:ext>
                  </a:extLst>
                </a:gridCol>
                <a:gridCol w="743903">
                  <a:extLst>
                    <a:ext uri="{9D8B030D-6E8A-4147-A177-3AD203B41FA5}">
                      <a16:colId xmlns:a16="http://schemas.microsoft.com/office/drawing/2014/main" val="2675698000"/>
                    </a:ext>
                  </a:extLst>
                </a:gridCol>
                <a:gridCol w="743903">
                  <a:extLst>
                    <a:ext uri="{9D8B030D-6E8A-4147-A177-3AD203B41FA5}">
                      <a16:colId xmlns:a16="http://schemas.microsoft.com/office/drawing/2014/main" val="3058723902"/>
                    </a:ext>
                  </a:extLst>
                </a:gridCol>
                <a:gridCol w="743903">
                  <a:extLst>
                    <a:ext uri="{9D8B030D-6E8A-4147-A177-3AD203B41FA5}">
                      <a16:colId xmlns:a16="http://schemas.microsoft.com/office/drawing/2014/main" val="2707202764"/>
                    </a:ext>
                  </a:extLst>
                </a:gridCol>
              </a:tblGrid>
              <a:tr h="350486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emit_x</a:t>
                      </a:r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[mm-</a:t>
                      </a:r>
                      <a:r>
                        <a:rPr lang="en-US" sz="1400" dirty="0" err="1"/>
                        <a:t>mrad</a:t>
                      </a:r>
                      <a:r>
                        <a:rPr lang="en-US" sz="1400" dirty="0"/>
                        <a:t>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β</a:t>
                      </a:r>
                      <a:r>
                        <a:rPr lang="en-US" sz="1400" baseline="-25000" dirty="0"/>
                        <a:t>x</a:t>
                      </a:r>
                      <a:r>
                        <a:rPr lang="en-US" sz="1400" baseline="0" dirty="0"/>
                        <a:t> [m]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⍺</a:t>
                      </a:r>
                      <a:r>
                        <a:rPr lang="en-US" sz="1400" baseline="-25000" dirty="0"/>
                        <a:t>x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emit_y</a:t>
                      </a:r>
                      <a:endParaRPr lang="en-US" sz="14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[mm-</a:t>
                      </a:r>
                      <a:r>
                        <a:rPr lang="en-US" sz="1400" dirty="0" err="1"/>
                        <a:t>mrad</a:t>
                      </a:r>
                      <a:r>
                        <a:rPr lang="en-US" sz="1400" dirty="0"/>
                        <a:t>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β</a:t>
                      </a:r>
                      <a:r>
                        <a:rPr lang="en-US" sz="1400" baseline="-25000" dirty="0"/>
                        <a:t>y</a:t>
                      </a:r>
                      <a:r>
                        <a:rPr lang="en-US" sz="1400" baseline="0" dirty="0"/>
                        <a:t> [m]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⍺</a:t>
                      </a:r>
                      <a:r>
                        <a:rPr lang="en-US" sz="1400" baseline="-25000" dirty="0"/>
                        <a:t>y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C</a:t>
                      </a:r>
                      <a:r>
                        <a:rPr lang="en-US" sz="1400" baseline="-25000" dirty="0" err="1"/>
                        <a:t>xy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C</a:t>
                      </a:r>
                      <a:r>
                        <a:rPr lang="en-US" sz="1400" baseline="-25000" dirty="0" err="1"/>
                        <a:t>xy</a:t>
                      </a:r>
                      <a:r>
                        <a:rPr lang="en-US" sz="1400" baseline="-25000" dirty="0"/>
                        <a:t>’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C</a:t>
                      </a:r>
                      <a:r>
                        <a:rPr lang="en-US" sz="1400" baseline="-25000" dirty="0" err="1"/>
                        <a:t>x’y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C</a:t>
                      </a:r>
                      <a:r>
                        <a:rPr lang="en-US" sz="1400" baseline="-25000" dirty="0" err="1"/>
                        <a:t>x’y</a:t>
                      </a:r>
                      <a:r>
                        <a:rPr lang="en-US" sz="1400" baseline="-25000" dirty="0"/>
                        <a:t>’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0736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Bayesian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4"/>
                          </a:solidFill>
                        </a:rPr>
                        <a:t>0.104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4"/>
                          </a:solidFill>
                        </a:rPr>
                        <a:t>2.76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4"/>
                          </a:solidFill>
                        </a:rPr>
                        <a:t>-2.38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4"/>
                          </a:solidFill>
                        </a:rPr>
                        <a:t>0.049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1"/>
                          </a:solidFill>
                        </a:rPr>
                        <a:t>1.37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1"/>
                          </a:solidFill>
                        </a:rPr>
                        <a:t>-0.31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1"/>
                          </a:solidFill>
                        </a:rPr>
                        <a:t>0.26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2"/>
                          </a:solidFill>
                        </a:rPr>
                        <a:t>0.63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1"/>
                          </a:solidFill>
                        </a:rPr>
                        <a:t>-0.08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2"/>
                          </a:solidFill>
                        </a:rPr>
                        <a:t>0.51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8741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Optimizer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4"/>
                          </a:solidFill>
                        </a:rPr>
                        <a:t>0.119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4"/>
                          </a:solidFill>
                        </a:rPr>
                        <a:t>2.76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4"/>
                          </a:solidFill>
                        </a:rPr>
                        <a:t>-2.26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4"/>
                          </a:solidFill>
                        </a:rPr>
                        <a:t>0.05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1"/>
                          </a:solidFill>
                        </a:rPr>
                        <a:t>1.51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1"/>
                          </a:solidFill>
                        </a:rPr>
                        <a:t>-0.42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1"/>
                          </a:solidFill>
                        </a:rPr>
                        <a:t>0.34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2"/>
                          </a:solidFill>
                        </a:rPr>
                        <a:t>0.26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1"/>
                          </a:solidFill>
                        </a:rPr>
                        <a:t>-0.06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2"/>
                          </a:solidFill>
                        </a:rPr>
                        <a:t>0.01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63961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7881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52635-1019-F544-8D43-E5A62444B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95% Confidence Interval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072C65-D289-4944-850D-D1930010A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A.I. for Nuclear Physics Workshop, Mar 3-6, 2020, Newport News, VA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51E90-0451-CF4F-B6F6-1CE96CFF7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4F88C639-55E7-4D97-AC8D-4B42A67367B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C3398B-4686-4649-AED9-2328D8022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81" y="1674616"/>
            <a:ext cx="4057650" cy="33452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2FC650-39B6-CA45-A5CB-ABDC07D80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187" y="1674616"/>
            <a:ext cx="4057650" cy="33452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177D08A-7933-FA4F-88E0-7D249285F9FA}"/>
              </a:ext>
            </a:extLst>
          </p:cNvPr>
          <p:cNvSpPr/>
          <p:nvPr/>
        </p:nvSpPr>
        <p:spPr>
          <a:xfrm>
            <a:off x="4638153" y="5318820"/>
            <a:ext cx="4124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mic Sans MS" panose="030F0902030302020204" pitchFamily="66" charset="0"/>
              </a:rPr>
              <a:t>@ Olivier </a:t>
            </a:r>
            <a:r>
              <a:rPr lang="en-US" dirty="0" err="1">
                <a:latin typeface="Comic Sans MS" panose="030F0902030302020204" pitchFamily="66" charset="0"/>
              </a:rPr>
              <a:t>Coudray</a:t>
            </a:r>
            <a:r>
              <a:rPr lang="en-US" dirty="0">
                <a:latin typeface="Comic Sans MS" panose="030F0902030302020204" pitchFamily="66" charset="0"/>
              </a:rPr>
              <a:t>, </a:t>
            </a:r>
            <a:r>
              <a:rPr lang="en-US" dirty="0" err="1">
                <a:latin typeface="Comic Sans MS" panose="030F0902030302020204" pitchFamily="66" charset="0"/>
              </a:rPr>
              <a:t>Clément</a:t>
            </a:r>
            <a:r>
              <a:rPr lang="en-US" dirty="0">
                <a:latin typeface="Comic Sans MS" panose="030F0902030302020204" pitchFamily="66" charset="0"/>
              </a:rPr>
              <a:t> Mantoux</a:t>
            </a:r>
          </a:p>
        </p:txBody>
      </p:sp>
    </p:spTree>
    <p:extLst>
      <p:ext uri="{BB962C8B-B14F-4D97-AF65-F5344CB8AC3E}">
        <p14:creationId xmlns:p14="http://schemas.microsoft.com/office/powerpoint/2010/main" val="3476584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DA15666-61FF-814D-B44A-E6D69C0E0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We have to go far beyond the simple examples to make it useful in FRIB.</a:t>
            </a:r>
          </a:p>
          <a:p>
            <a:endParaRPr lang="en-US" sz="2000" dirty="0"/>
          </a:p>
          <a:p>
            <a:r>
              <a:rPr lang="en-US" sz="2000" dirty="0"/>
              <a:t>Involving larger amount of data and higher dimension.</a:t>
            </a:r>
          </a:p>
          <a:p>
            <a:pPr lvl="1"/>
            <a:r>
              <a:rPr lang="en-US" sz="1800" dirty="0"/>
              <a:t>If we take more measurement at different location, the result solenoid scan can be very different and does not have the suspicious behavior.</a:t>
            </a:r>
          </a:p>
          <a:p>
            <a:pPr lvl="1"/>
            <a:r>
              <a:rPr lang="en-US" sz="1800" dirty="0"/>
              <a:t>Can we get the indication of ‘more measurement needed’ from inference procedure?</a:t>
            </a:r>
          </a:p>
          <a:p>
            <a:pPr lvl="1"/>
            <a:r>
              <a:rPr lang="en-US" sz="1800" dirty="0"/>
              <a:t>It seems that the convergence is harder to achieve in this example.  An indicator?</a:t>
            </a:r>
          </a:p>
          <a:p>
            <a:endParaRPr lang="en-US" sz="2000" dirty="0"/>
          </a:p>
          <a:p>
            <a:r>
              <a:rPr lang="en-US" sz="2000" dirty="0"/>
              <a:t>Deal with the difference between the model and machine</a:t>
            </a:r>
          </a:p>
          <a:p>
            <a:pPr lvl="1"/>
            <a:r>
              <a:rPr lang="en-US" sz="1800" dirty="0"/>
              <a:t>We infer the best parameter of the linear model</a:t>
            </a:r>
          </a:p>
          <a:p>
            <a:pPr lvl="1"/>
            <a:r>
              <a:rPr lang="en-US" sz="1800" dirty="0"/>
              <a:t>Model can not handle all situations by simply adjusting parameter.</a:t>
            </a:r>
          </a:p>
          <a:p>
            <a:pPr lvl="1"/>
            <a:r>
              <a:rPr lang="en-US" sz="1800" dirty="0"/>
              <a:t>The difference will be modeled by Gaussian Process.  </a:t>
            </a:r>
          </a:p>
          <a:p>
            <a:pPr lvl="1"/>
            <a:r>
              <a:rPr lang="en-US" sz="1800" dirty="0"/>
              <a:t>Comparison of ‘Gaussian Process only’ and ‘Model + Gaussian Process’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803B91-C7FF-F04D-B284-2F12FDF26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 based on Model Inference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D8852-115E-CA48-A5EB-D6434B1664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A.I. for Nuclear Physics Workshop, Mar 3-6, 2020, Newport News, VA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75109-EBA9-6149-A938-C2E3DEF0C1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4F88C639-55E7-4D97-AC8D-4B42A67367B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358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002896-9902-2A40-A032-79E266FB0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Beyond the particle motion, described by Maxwell Equation, we don’t have very precise/quick models to predict the data.</a:t>
            </a:r>
          </a:p>
          <a:p>
            <a:endParaRPr lang="en-US" sz="2000" dirty="0"/>
          </a:p>
          <a:p>
            <a:r>
              <a:rPr lang="en-US" sz="2000" dirty="0"/>
              <a:t>Modern accelerators with high speed interlink/network usually store gigantic amount of data of very high number of dimensions.</a:t>
            </a:r>
          </a:p>
          <a:p>
            <a:endParaRPr lang="en-US" sz="2000" dirty="0"/>
          </a:p>
          <a:p>
            <a:r>
              <a:rPr lang="en-US" sz="2000" dirty="0"/>
              <a:t>The performance of the accelerator, on the contrary, are evaluated with small amount of parameters</a:t>
            </a:r>
          </a:p>
          <a:p>
            <a:pPr lvl="1"/>
            <a:r>
              <a:rPr lang="en-US" sz="1800" dirty="0"/>
              <a:t>Beam energy and its stability</a:t>
            </a:r>
          </a:p>
          <a:p>
            <a:pPr lvl="1"/>
            <a:r>
              <a:rPr lang="en-US" sz="1800" dirty="0"/>
              <a:t>Beam power and its stability</a:t>
            </a:r>
          </a:p>
          <a:p>
            <a:pPr lvl="1"/>
            <a:r>
              <a:rPr lang="en-US" sz="1800" dirty="0"/>
              <a:t>Radiation and beam loss control</a:t>
            </a:r>
          </a:p>
          <a:p>
            <a:pPr lvl="1"/>
            <a:r>
              <a:rPr lang="en-US" sz="1800" dirty="0"/>
              <a:t>Machine availability </a:t>
            </a:r>
          </a:p>
          <a:p>
            <a:r>
              <a:rPr lang="en-US" sz="1950" dirty="0"/>
              <a:t>We plan to study the data driven model to predict the machine behavior and increase the performance.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C4C730-84D8-D74E-A201-E6D6A12EB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Driven Models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C79497-E441-0140-9919-92B3267B5F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A.I. for Nuclear Physics Workshop, Mar 3-6, 2020, Newport News, VA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1A5A6B-CBDF-0A47-A338-248DB699EC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914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FAAFAE-AE7C-444E-8CD3-EDCC32DE6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thank Dr. Léo </a:t>
            </a:r>
            <a:r>
              <a:rPr lang="en-US" dirty="0" err="1"/>
              <a:t>Neufcourt</a:t>
            </a:r>
            <a:r>
              <a:rPr lang="en-US" dirty="0"/>
              <a:t> for his kind help in Bayesian Inference and Olivier </a:t>
            </a:r>
            <a:r>
              <a:rPr lang="en-US" dirty="0" err="1"/>
              <a:t>Coudray</a:t>
            </a:r>
            <a:r>
              <a:rPr lang="en-US" dirty="0"/>
              <a:t>, </a:t>
            </a:r>
            <a:r>
              <a:rPr lang="en-US" dirty="0" err="1"/>
              <a:t>Clément</a:t>
            </a:r>
            <a:r>
              <a:rPr lang="en-US" dirty="0"/>
              <a:t> Mantoux for independent check of the examples during their summer program at MSU.</a:t>
            </a:r>
          </a:p>
          <a:p>
            <a:endParaRPr lang="en-US" dirty="0"/>
          </a:p>
          <a:p>
            <a:r>
              <a:rPr lang="en-US" dirty="0"/>
              <a:t>We also would like to thank Dr. </a:t>
            </a:r>
            <a:r>
              <a:rPr lang="en-US" dirty="0" err="1"/>
              <a:t>Tomofumi</a:t>
            </a:r>
            <a:r>
              <a:rPr lang="en-US" dirty="0"/>
              <a:t> </a:t>
            </a:r>
            <a:r>
              <a:rPr lang="en-US" dirty="0" err="1"/>
              <a:t>Maruta</a:t>
            </a:r>
            <a:r>
              <a:rPr lang="en-US" dirty="0"/>
              <a:t> and Dr. Takashi Yoshimoto in Accelerator Physics Department of FRIB/NSCL for their measurement data and fitting results.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DD5A34-FE51-2D45-A1EC-64BD768C9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1D5241-CAF3-A94D-8115-E7F0F344C5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A.I. for Nuclear Physics Workshop, Mar 3-6, 2020, Newport News, VA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5E1117-B00F-9543-A88D-DF2491D544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105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DB49350-6B16-1D47-B49E-3F99B67D52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4920" y="1044760"/>
            <a:ext cx="6324600" cy="292419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14B2F9F-BE0D-B34C-85BC-1E981C498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FRIB accelerator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739D8E-10AC-7942-B36B-0C5539E9F0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A.I. for Nuclear Physics Workshop, Mar 3-6, 2020, Newport News, VA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1B89EA-B6E1-DC44-9B23-3C57E2AB73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13FAE5-3D68-8941-B1F9-36D1FD75C99B}"/>
              </a:ext>
            </a:extLst>
          </p:cNvPr>
          <p:cNvSpPr txBox="1"/>
          <p:nvPr/>
        </p:nvSpPr>
        <p:spPr>
          <a:xfrm>
            <a:off x="76200" y="4219900"/>
            <a:ext cx="3257550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FRIB is expected to deliver the largest ion beam power.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200 MeV Uranium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400 KW beam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 availability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134BB9-6EB1-A849-8D61-179A6BA65450}"/>
              </a:ext>
            </a:extLst>
          </p:cNvPr>
          <p:cNvSpPr txBox="1"/>
          <p:nvPr/>
        </p:nvSpPr>
        <p:spPr>
          <a:xfrm>
            <a:off x="3623311" y="4219900"/>
            <a:ext cx="5444490" cy="1477328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Our efforts to achieve the goal: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</a:rPr>
              <a:t>Build reliable hardware and precise installation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Better model to describe and predict the machine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Effective Machine and personnel protection</a:t>
            </a:r>
          </a:p>
        </p:txBody>
      </p:sp>
    </p:spTree>
    <p:extLst>
      <p:ext uri="{BB962C8B-B14F-4D97-AF65-F5344CB8AC3E}">
        <p14:creationId xmlns:p14="http://schemas.microsoft.com/office/powerpoint/2010/main" val="1496578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998E390-2876-6343-BC46-C50A886FF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control accelerator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25A8B8-8F9A-5C44-87CF-1BC64D3934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A.I. for Nuclear Physics Workshop, Mar 3-6, 2020, Newport News, VA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EE4276-CA41-D64F-B74A-7B2FFABC8B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607A8E4-072B-CC4A-82D9-B2C7FBC1B636}"/>
              </a:ext>
            </a:extLst>
          </p:cNvPr>
          <p:cNvSpPr/>
          <p:nvPr/>
        </p:nvSpPr>
        <p:spPr>
          <a:xfrm>
            <a:off x="594360" y="1775008"/>
            <a:ext cx="2468880" cy="76581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A19555F-5E2A-C24A-BF0F-EF734F2B6FC6}"/>
              </a:ext>
            </a:extLst>
          </p:cNvPr>
          <p:cNvSpPr/>
          <p:nvPr/>
        </p:nvSpPr>
        <p:spPr>
          <a:xfrm>
            <a:off x="6198870" y="1775008"/>
            <a:ext cx="2468880" cy="76581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Model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AB2BDB8-5455-AC4F-9AD1-C02A20306268}"/>
              </a:ext>
            </a:extLst>
          </p:cNvPr>
          <p:cNvCxnSpPr/>
          <p:nvPr/>
        </p:nvCxnSpPr>
        <p:spPr>
          <a:xfrm>
            <a:off x="3188970" y="1986346"/>
            <a:ext cx="29032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27F20B9-D5B1-2E4C-B68C-0E794C2F5BBF}"/>
              </a:ext>
            </a:extLst>
          </p:cNvPr>
          <p:cNvCxnSpPr>
            <a:cxnSpLocks/>
          </p:cNvCxnSpPr>
          <p:nvPr/>
        </p:nvCxnSpPr>
        <p:spPr>
          <a:xfrm flipH="1">
            <a:off x="3188970" y="2340124"/>
            <a:ext cx="29032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8FED548-A051-8349-8A14-376C318882AD}"/>
              </a:ext>
            </a:extLst>
          </p:cNvPr>
          <p:cNvSpPr txBox="1"/>
          <p:nvPr/>
        </p:nvSpPr>
        <p:spPr>
          <a:xfrm>
            <a:off x="3188970" y="1617014"/>
            <a:ext cx="2788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Measurement, refinement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C10E65-CFD4-3944-B249-FA8450986A16}"/>
              </a:ext>
            </a:extLst>
          </p:cNvPr>
          <p:cNvSpPr txBox="1"/>
          <p:nvPr/>
        </p:nvSpPr>
        <p:spPr>
          <a:xfrm>
            <a:off x="3284220" y="2340123"/>
            <a:ext cx="2788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Optimization, tuning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CE61D8F-6240-D249-8EA5-CD095336DEB7}"/>
              </a:ext>
            </a:extLst>
          </p:cNvPr>
          <p:cNvSpPr/>
          <p:nvPr/>
        </p:nvSpPr>
        <p:spPr>
          <a:xfrm>
            <a:off x="6492240" y="2778721"/>
            <a:ext cx="2175510" cy="54843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Physics Model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A03E676D-D8FA-514B-A590-D4F232815A82}"/>
              </a:ext>
            </a:extLst>
          </p:cNvPr>
          <p:cNvSpPr/>
          <p:nvPr/>
        </p:nvSpPr>
        <p:spPr>
          <a:xfrm>
            <a:off x="6492240" y="3509725"/>
            <a:ext cx="2175510" cy="54843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based Model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7D6EE7D-A865-9C49-887B-EBC647577C5F}"/>
              </a:ext>
            </a:extLst>
          </p:cNvPr>
          <p:cNvSpPr/>
          <p:nvPr/>
        </p:nvSpPr>
        <p:spPr>
          <a:xfrm>
            <a:off x="6198870" y="2778721"/>
            <a:ext cx="179070" cy="127943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F557AE-6477-A44F-8981-54A07BF100BF}"/>
              </a:ext>
            </a:extLst>
          </p:cNvPr>
          <p:cNvSpPr txBox="1"/>
          <p:nvPr/>
        </p:nvSpPr>
        <p:spPr>
          <a:xfrm>
            <a:off x="3446145" y="3173099"/>
            <a:ext cx="2465070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Parameters in Model: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Beam parameters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Element locations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Machine settings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E-/B- Field Profiles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06A95C-D145-7D4F-93FC-5DB62D9CAE8C}"/>
              </a:ext>
            </a:extLst>
          </p:cNvPr>
          <p:cNvSpPr txBox="1"/>
          <p:nvPr/>
        </p:nvSpPr>
        <p:spPr>
          <a:xfrm>
            <a:off x="421005" y="2828930"/>
            <a:ext cx="2737485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Measured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Beam position, intensity, energy and loss count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Readback of settings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Environment data (temp, pressure, vacuum,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54906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2FE177-00AA-F346-A4F2-61FFC342B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of Applying Bayesian Inference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CCD522C-4B64-EC4F-82DB-739E80E071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721225" y="1736215"/>
            <a:ext cx="4422775" cy="3417598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FCC6109-750D-2640-A54A-DA744AF77BE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6202" y="1099643"/>
            <a:ext cx="5109026" cy="5027414"/>
          </a:xfrm>
        </p:spPr>
        <p:txBody>
          <a:bodyPr/>
          <a:lstStyle/>
          <a:p>
            <a:r>
              <a:rPr lang="en-US" sz="2000" dirty="0"/>
              <a:t>Motivation:</a:t>
            </a:r>
          </a:p>
          <a:p>
            <a:pPr lvl="1"/>
            <a:r>
              <a:rPr lang="en-US" sz="1800" dirty="0"/>
              <a:t>Some parameters in accelerator can not be measured directly</a:t>
            </a:r>
          </a:p>
          <a:p>
            <a:pPr lvl="1"/>
            <a:r>
              <a:rPr lang="en-US" sz="1850" dirty="0"/>
              <a:t>These parameter can be used in accelerator model to predict the machine </a:t>
            </a:r>
          </a:p>
          <a:p>
            <a:pPr lvl="1"/>
            <a:r>
              <a:rPr lang="en-US" sz="1850" dirty="0"/>
              <a:t>This can be done with fitting the model to the measurement data using optimizers.</a:t>
            </a:r>
          </a:p>
          <a:p>
            <a:pPr lvl="2"/>
            <a:r>
              <a:rPr lang="en-US" sz="1700" dirty="0"/>
              <a:t>Only results are given, how reliable?</a:t>
            </a:r>
          </a:p>
          <a:p>
            <a:pPr lvl="2"/>
            <a:r>
              <a:rPr lang="en-US" sz="1700" dirty="0"/>
              <a:t>Prone to be have local minimum problem</a:t>
            </a:r>
          </a:p>
          <a:p>
            <a:pPr lvl="2"/>
            <a:r>
              <a:rPr lang="en-US" sz="1700" dirty="0"/>
              <a:t>Hard to scale to high dimensional problem</a:t>
            </a:r>
          </a:p>
          <a:p>
            <a:pPr lvl="2"/>
            <a:r>
              <a:rPr lang="en-US" sz="1700" dirty="0"/>
              <a:t>Depend on the definition of the penalty function</a:t>
            </a:r>
          </a:p>
          <a:p>
            <a:pPr lvl="1"/>
            <a:endParaRPr lang="en-US" sz="1850" dirty="0"/>
          </a:p>
          <a:p>
            <a:r>
              <a:rPr lang="en-US" sz="2000" dirty="0"/>
              <a:t>Expectations from Bayesian method</a:t>
            </a:r>
          </a:p>
          <a:p>
            <a:pPr lvl="1"/>
            <a:r>
              <a:rPr lang="en-US" sz="1850" dirty="0"/>
              <a:t>Provide statistics information on reliability</a:t>
            </a:r>
          </a:p>
          <a:p>
            <a:pPr lvl="1"/>
            <a:r>
              <a:rPr lang="en-US" sz="1850" dirty="0"/>
              <a:t>Better scaling to high dimensional problem</a:t>
            </a:r>
          </a:p>
          <a:p>
            <a:pPr lvl="1"/>
            <a:r>
              <a:rPr lang="en-US" sz="1850" dirty="0"/>
              <a:t>Less local minimum problem</a:t>
            </a:r>
          </a:p>
          <a:p>
            <a:pPr lvl="1"/>
            <a:r>
              <a:rPr lang="en-US" sz="1850" dirty="0"/>
              <a:t>Suggest the future experiment</a:t>
            </a:r>
          </a:p>
          <a:p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3B2717-4CA5-0B44-89B2-17A93C323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A.I. for Nuclear Physics Workshop, Mar 3-6, 2020, Newport News, VA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B2D8F9-CEEF-724B-A656-4866970EF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64D984-19BC-484F-BE4B-B294A6FAEAB3}"/>
              </a:ext>
            </a:extLst>
          </p:cNvPr>
          <p:cNvSpPr txBox="1"/>
          <p:nvPr/>
        </p:nvSpPr>
        <p:spPr>
          <a:xfrm>
            <a:off x="6261341" y="5130284"/>
            <a:ext cx="203454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FRIB Front-End</a:t>
            </a:r>
          </a:p>
        </p:txBody>
      </p:sp>
    </p:spTree>
    <p:extLst>
      <p:ext uri="{BB962C8B-B14F-4D97-AF65-F5344CB8AC3E}">
        <p14:creationId xmlns:p14="http://schemas.microsoft.com/office/powerpoint/2010/main" val="1427124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E6D75-2E7E-8447-8A6C-B72952FB7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 to Solve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5FD62-4D7C-3042-B833-0DE1620E9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A.I. for Nuclear Physics Workshop, Mar 3-6, 2020, Newport News, VA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2F386-EB42-674B-BB08-D8CD14038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4F88C639-55E7-4D97-AC8D-4B42A67367B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421C1CEF-E151-F449-B532-F55F0507FE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006340" y="1492564"/>
            <a:ext cx="4422775" cy="34175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67023F-243E-1A4A-95AB-4B9113F4B462}"/>
              </a:ext>
            </a:extLst>
          </p:cNvPr>
          <p:cNvSpPr txBox="1"/>
          <p:nvPr/>
        </p:nvSpPr>
        <p:spPr>
          <a:xfrm>
            <a:off x="228600" y="1279015"/>
            <a:ext cx="53149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accelerator model starts at the exit of the ion source.  The description of initial beam is hard to measure directly.  </a:t>
            </a:r>
          </a:p>
          <a:p>
            <a:endParaRPr lang="en-US" dirty="0"/>
          </a:p>
          <a:p>
            <a:r>
              <a:rPr lang="en-US" dirty="0"/>
              <a:t>The linear accelerator model need the following matrix to describe the beam property in (x, x’, y, y’) phase space, which contains 10 free parameters.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725DAB-9D59-324C-B10D-F69127959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930" y="3511505"/>
            <a:ext cx="3590290" cy="12083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F222DAE-F040-7046-9467-76382E04CC4D}"/>
              </a:ext>
            </a:extLst>
          </p:cNvPr>
          <p:cNvSpPr txBox="1"/>
          <p:nvPr/>
        </p:nvSpPr>
        <p:spPr>
          <a:xfrm>
            <a:off x="200025" y="5101877"/>
            <a:ext cx="268605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In common accelerator language, we rewrite as: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61BE19A-7B4B-8449-8B57-C94D11332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3260" y="5292196"/>
            <a:ext cx="5442826" cy="30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903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7424C-62EE-6C43-B3C6-C49988D65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 to Solve, cont’d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C0778-7868-DD4E-98D1-B4312E05A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A.I. for Nuclear Physics Workshop, Mar 3-6, 2020, Newport News, VA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2311E-CD42-C144-B816-095FBA92C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4F88C639-55E7-4D97-AC8D-4B42A67367B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4222C8E0-03CC-DC45-B328-268534225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4266900"/>
          </a:xfrm>
        </p:spPr>
        <p:txBody>
          <a:bodyPr/>
          <a:lstStyle/>
          <a:p>
            <a:r>
              <a:rPr lang="en-US" dirty="0"/>
              <a:t>We have to determine these 10 parameters using sets of measurements.</a:t>
            </a:r>
          </a:p>
          <a:p>
            <a:r>
              <a:rPr lang="en-US" dirty="0"/>
              <a:t>The machine settings V=(v</a:t>
            </a:r>
            <a:r>
              <a:rPr lang="en-US" baseline="-25000" dirty="0"/>
              <a:t>1</a:t>
            </a:r>
            <a:r>
              <a:rPr lang="en-US" dirty="0"/>
              <a:t>, v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dirty="0" err="1"/>
              <a:t>v</a:t>
            </a:r>
            <a:r>
              <a:rPr lang="en-US" baseline="-25000" dirty="0" err="1"/>
              <a:t>n</a:t>
            </a:r>
            <a:r>
              <a:rPr lang="en-US" dirty="0"/>
              <a:t>) are varied in the measurement and the beam profile (second order moments) are recorded by the profile monitor.  In each machine setting, three observables are recorded: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12BA34-4F4C-DD4C-9ADB-C7A21FAD8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062" y="2101850"/>
            <a:ext cx="2121238" cy="314871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C376852-6F51-F64A-A5FF-388B0067BEE4}"/>
              </a:ext>
            </a:extLst>
          </p:cNvPr>
          <p:cNvSpPr/>
          <p:nvPr/>
        </p:nvSpPr>
        <p:spPr>
          <a:xfrm>
            <a:off x="1620832" y="2712570"/>
            <a:ext cx="1459230" cy="27988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Model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A01DFF0-25A8-9D4B-AF87-EC676CDF5AC9}"/>
              </a:ext>
            </a:extLst>
          </p:cNvPr>
          <p:cNvSpPr/>
          <p:nvPr/>
        </p:nvSpPr>
        <p:spPr>
          <a:xfrm>
            <a:off x="5484101" y="2712613"/>
            <a:ext cx="1508760" cy="28489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7DBB24-F81D-7B46-9D77-34B0C9A03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930" y="3288304"/>
            <a:ext cx="2027555" cy="3037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FCB18A-9820-4440-BFA4-6A447B209F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6849" y="3148755"/>
            <a:ext cx="2840219" cy="2790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37258CB-4C90-D943-90E9-48BDEE63F7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6568" y="3570643"/>
            <a:ext cx="2730500" cy="2363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BEC48FA-8236-5045-A406-F42D6F02B0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1646" y="5052748"/>
            <a:ext cx="7220030" cy="518732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7554C8E-C4ED-764F-B478-5F08D71CC8FB}"/>
              </a:ext>
            </a:extLst>
          </p:cNvPr>
          <p:cNvSpPr/>
          <p:nvPr/>
        </p:nvSpPr>
        <p:spPr>
          <a:xfrm>
            <a:off x="441243" y="4503026"/>
            <a:ext cx="2638819" cy="28489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Bayesian Theorem </a:t>
            </a:r>
          </a:p>
        </p:txBody>
      </p:sp>
    </p:spTree>
    <p:extLst>
      <p:ext uri="{BB962C8B-B14F-4D97-AF65-F5344CB8AC3E}">
        <p14:creationId xmlns:p14="http://schemas.microsoft.com/office/powerpoint/2010/main" val="107024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9F972-B1C2-7245-B257-1AB9C70EE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 to Solve, cont’d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43AC1-AF4A-E74B-B832-91BD6189D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A.I. for Nuclear Physics Workshop, Mar 3-6, 2020, Newport News, VA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0C2E6-771B-6A49-A570-4E3FCC8E3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4F88C639-55E7-4D97-AC8D-4B42A67367B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982B7CC-EDD5-8141-9A05-440498C74591}"/>
              </a:ext>
            </a:extLst>
          </p:cNvPr>
          <p:cNvSpPr/>
          <p:nvPr/>
        </p:nvSpPr>
        <p:spPr>
          <a:xfrm>
            <a:off x="401561" y="1621985"/>
            <a:ext cx="2638819" cy="28489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likelihood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9ECC5E-1CFB-9748-A5DF-AB7B911D7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546" y="2105237"/>
            <a:ext cx="6066103" cy="1016310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8C9C74A-21F7-204B-89D8-A10F834D724D}"/>
              </a:ext>
            </a:extLst>
          </p:cNvPr>
          <p:cNvSpPr/>
          <p:nvPr/>
        </p:nvSpPr>
        <p:spPr>
          <a:xfrm>
            <a:off x="401561" y="3319909"/>
            <a:ext cx="2638819" cy="28489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prior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BE7CA3C-C0C4-6E45-8A89-52838BBB86A2}"/>
              </a:ext>
            </a:extLst>
          </p:cNvPr>
          <p:cNvSpPr/>
          <p:nvPr/>
        </p:nvSpPr>
        <p:spPr>
          <a:xfrm>
            <a:off x="3388601" y="3417256"/>
            <a:ext cx="5161039" cy="28489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Uniform / Gaussian / beta prime distributions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A37748-7BED-574E-9236-FB39F81128EA}"/>
              </a:ext>
            </a:extLst>
          </p:cNvPr>
          <p:cNvSpPr txBox="1"/>
          <p:nvPr/>
        </p:nvSpPr>
        <p:spPr>
          <a:xfrm>
            <a:off x="401561" y="3967367"/>
            <a:ext cx="83652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implement the Metropolis-Hasting method in Python to sample the posterior distribution. </a:t>
            </a:r>
          </a:p>
          <a:p>
            <a:endParaRPr lang="en-US" dirty="0"/>
          </a:p>
          <a:p>
            <a:r>
              <a:rPr lang="en-US" dirty="0"/>
              <a:t>The in-house linear model, FLAME, as the accelerator model.  The linear model is fast enough to get converge result in ~10</a:t>
            </a:r>
            <a:r>
              <a:rPr lang="en-US" altLang="zh-CN" baseline="30000" dirty="0"/>
              <a:t>3</a:t>
            </a:r>
            <a:r>
              <a:rPr lang="en-US" dirty="0"/>
              <a:t> seconds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laptop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Challenge: The quality of data mixed with the quality of the model.</a:t>
            </a:r>
          </a:p>
        </p:txBody>
      </p:sp>
    </p:spTree>
    <p:extLst>
      <p:ext uri="{BB962C8B-B14F-4D97-AF65-F5344CB8AC3E}">
        <p14:creationId xmlns:p14="http://schemas.microsoft.com/office/powerpoint/2010/main" val="388584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B334F-96D1-B44F-B117-CBF23306A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Solenoid Scan Example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B76B8-07D7-FC40-B750-2F177A4C2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A.I. for Nuclear Physics Workshop, Mar 3-6, 2020, Newport News, VA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6CC3F-F9C3-9C46-A6C9-755591B11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4F88C639-55E7-4D97-AC8D-4B42A67367B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5DA6CA0-98C3-AB45-8DAC-EAC13DB0B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815" y="1959040"/>
            <a:ext cx="3977983" cy="293991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AF0E83-1051-6144-9F01-FD80B7D4D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912" y="1172431"/>
            <a:ext cx="5374888" cy="27315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5249C72-6E4A-BF4A-B396-DB5D0D5F00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153" y="4045504"/>
            <a:ext cx="3240668" cy="216937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BF6076F-1B8C-5540-9024-34733A9D35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5795" y="3892027"/>
            <a:ext cx="1383835" cy="262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36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32C32-34A1-7341-9703-5A744A7BA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8FB88-0FAF-3F4B-A724-A5B4ECDEF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A.I. for Nuclear Physics Workshop, Mar 3-6, 2020, Newport News, VA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90A52-CE49-8C4C-ADB6-58F6E3AFF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4F88C639-55E7-4D97-AC8D-4B42A67367B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26C57A-5EB1-FA47-9649-1C195B1B5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390" y="1076960"/>
            <a:ext cx="5193870" cy="3597910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C0A1DCA-BD8C-194E-819D-A988287182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229234"/>
              </p:ext>
            </p:extLst>
          </p:nvPr>
        </p:nvGraphicFramePr>
        <p:xfrm>
          <a:off x="57150" y="4810760"/>
          <a:ext cx="9010650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970">
                  <a:extLst>
                    <a:ext uri="{9D8B030D-6E8A-4147-A177-3AD203B41FA5}">
                      <a16:colId xmlns:a16="http://schemas.microsoft.com/office/drawing/2014/main" val="2061341713"/>
                    </a:ext>
                  </a:extLst>
                </a:gridCol>
                <a:gridCol w="1218038">
                  <a:extLst>
                    <a:ext uri="{9D8B030D-6E8A-4147-A177-3AD203B41FA5}">
                      <a16:colId xmlns:a16="http://schemas.microsoft.com/office/drawing/2014/main" val="288598"/>
                    </a:ext>
                  </a:extLst>
                </a:gridCol>
                <a:gridCol w="570382">
                  <a:extLst>
                    <a:ext uri="{9D8B030D-6E8A-4147-A177-3AD203B41FA5}">
                      <a16:colId xmlns:a16="http://schemas.microsoft.com/office/drawing/2014/main" val="939408182"/>
                    </a:ext>
                  </a:extLst>
                </a:gridCol>
                <a:gridCol w="686918">
                  <a:extLst>
                    <a:ext uri="{9D8B030D-6E8A-4147-A177-3AD203B41FA5}">
                      <a16:colId xmlns:a16="http://schemas.microsoft.com/office/drawing/2014/main" val="914968410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047043266"/>
                    </a:ext>
                  </a:extLst>
                </a:gridCol>
                <a:gridCol w="537210">
                  <a:extLst>
                    <a:ext uri="{9D8B030D-6E8A-4147-A177-3AD203B41FA5}">
                      <a16:colId xmlns:a16="http://schemas.microsoft.com/office/drawing/2014/main" val="1893175934"/>
                    </a:ext>
                  </a:extLst>
                </a:gridCol>
                <a:gridCol w="674370">
                  <a:extLst>
                    <a:ext uri="{9D8B030D-6E8A-4147-A177-3AD203B41FA5}">
                      <a16:colId xmlns:a16="http://schemas.microsoft.com/office/drawing/2014/main" val="104187561"/>
                    </a:ext>
                  </a:extLst>
                </a:gridCol>
                <a:gridCol w="743903">
                  <a:extLst>
                    <a:ext uri="{9D8B030D-6E8A-4147-A177-3AD203B41FA5}">
                      <a16:colId xmlns:a16="http://schemas.microsoft.com/office/drawing/2014/main" val="3650614490"/>
                    </a:ext>
                  </a:extLst>
                </a:gridCol>
                <a:gridCol w="743903">
                  <a:extLst>
                    <a:ext uri="{9D8B030D-6E8A-4147-A177-3AD203B41FA5}">
                      <a16:colId xmlns:a16="http://schemas.microsoft.com/office/drawing/2014/main" val="2675698000"/>
                    </a:ext>
                  </a:extLst>
                </a:gridCol>
                <a:gridCol w="743903">
                  <a:extLst>
                    <a:ext uri="{9D8B030D-6E8A-4147-A177-3AD203B41FA5}">
                      <a16:colId xmlns:a16="http://schemas.microsoft.com/office/drawing/2014/main" val="3058723902"/>
                    </a:ext>
                  </a:extLst>
                </a:gridCol>
                <a:gridCol w="743903">
                  <a:extLst>
                    <a:ext uri="{9D8B030D-6E8A-4147-A177-3AD203B41FA5}">
                      <a16:colId xmlns:a16="http://schemas.microsoft.com/office/drawing/2014/main" val="2707202764"/>
                    </a:ext>
                  </a:extLst>
                </a:gridCol>
              </a:tblGrid>
              <a:tr h="350486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emit_x</a:t>
                      </a:r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[mm-</a:t>
                      </a:r>
                      <a:r>
                        <a:rPr lang="en-US" sz="1400" dirty="0" err="1"/>
                        <a:t>mrad</a:t>
                      </a:r>
                      <a:r>
                        <a:rPr lang="en-US" sz="1400" dirty="0"/>
                        <a:t>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β</a:t>
                      </a:r>
                      <a:r>
                        <a:rPr lang="en-US" sz="1400" baseline="-25000" dirty="0"/>
                        <a:t>x</a:t>
                      </a:r>
                      <a:r>
                        <a:rPr lang="en-US" sz="1400" baseline="0" dirty="0"/>
                        <a:t> [m]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⍺</a:t>
                      </a:r>
                      <a:r>
                        <a:rPr lang="en-US" sz="1400" baseline="-25000" dirty="0"/>
                        <a:t>x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emit_y</a:t>
                      </a:r>
                      <a:endParaRPr lang="en-US" sz="14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[mm-</a:t>
                      </a:r>
                      <a:r>
                        <a:rPr lang="en-US" sz="1400" dirty="0" err="1"/>
                        <a:t>mrad</a:t>
                      </a:r>
                      <a:r>
                        <a:rPr lang="en-US" sz="1400" dirty="0"/>
                        <a:t>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β</a:t>
                      </a:r>
                      <a:r>
                        <a:rPr lang="en-US" sz="1400" baseline="-25000" dirty="0"/>
                        <a:t>y</a:t>
                      </a:r>
                      <a:r>
                        <a:rPr lang="en-US" sz="1400" baseline="0" dirty="0"/>
                        <a:t> [m]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⍺</a:t>
                      </a:r>
                      <a:r>
                        <a:rPr lang="en-US" sz="1400" baseline="-25000" dirty="0"/>
                        <a:t>y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C</a:t>
                      </a:r>
                      <a:r>
                        <a:rPr lang="en-US" sz="1400" baseline="-25000" dirty="0" err="1"/>
                        <a:t>xy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C</a:t>
                      </a:r>
                      <a:r>
                        <a:rPr lang="en-US" sz="1400" baseline="-25000" dirty="0" err="1"/>
                        <a:t>xy</a:t>
                      </a:r>
                      <a:r>
                        <a:rPr lang="en-US" sz="1400" baseline="-25000" dirty="0"/>
                        <a:t>’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C</a:t>
                      </a:r>
                      <a:r>
                        <a:rPr lang="en-US" sz="1400" baseline="-25000" dirty="0" err="1"/>
                        <a:t>x’y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C</a:t>
                      </a:r>
                      <a:r>
                        <a:rPr lang="en-US" sz="1400" baseline="-25000" dirty="0" err="1"/>
                        <a:t>x’y</a:t>
                      </a:r>
                      <a:r>
                        <a:rPr lang="en-US" sz="1400" baseline="-25000" dirty="0"/>
                        <a:t>’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0736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Bayesian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4"/>
                          </a:solidFill>
                        </a:rPr>
                        <a:t>0.27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4"/>
                          </a:solidFill>
                        </a:rPr>
                        <a:t>4.99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4"/>
                          </a:solidFill>
                        </a:rPr>
                        <a:t>6.01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4"/>
                          </a:solidFill>
                        </a:rPr>
                        <a:t>0.074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1"/>
                          </a:solidFill>
                        </a:rPr>
                        <a:t>1.62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1"/>
                          </a:solidFill>
                        </a:rPr>
                        <a:t>3.44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1"/>
                          </a:solidFill>
                        </a:rPr>
                        <a:t>0.79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2"/>
                          </a:solidFill>
                        </a:rPr>
                        <a:t>-0.47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1"/>
                          </a:solidFill>
                        </a:rPr>
                        <a:t>-0.52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2"/>
                          </a:solidFill>
                        </a:rPr>
                        <a:t>0.25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8741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2860565"/>
      </p:ext>
    </p:extLst>
  </p:cSld>
  <p:clrMapOvr>
    <a:masterClrMapping/>
  </p:clrMapOvr>
</p:sld>
</file>

<file path=ppt/theme/theme1.xml><?xml version="1.0" encoding="utf-8"?>
<a:theme xmlns:a="http://schemas.openxmlformats.org/drawingml/2006/main" name="FRIB3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10_CKG FRIB no-line h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KG FRIB no-line 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KG FRIB no-line 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8">
        <a:dk1>
          <a:srgbClr val="000000"/>
        </a:dk1>
        <a:lt1>
          <a:srgbClr val="FFFFFF"/>
        </a:lt1>
        <a:dk2>
          <a:srgbClr val="1F1DE8"/>
        </a:dk2>
        <a:lt2>
          <a:srgbClr val="007469"/>
        </a:lt2>
        <a:accent1>
          <a:srgbClr val="FC0128"/>
        </a:accent1>
        <a:accent2>
          <a:srgbClr val="CF16CE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BB13BA"/>
        </a:accent6>
        <a:hlink>
          <a:srgbClr val="F39FD1"/>
        </a:hlink>
        <a:folHlink>
          <a:srgbClr val="7C0F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RIB PowerPoint Template.pptx" id="{F9D8EFE4-3DAD-43E2-85D0-715CB6229C22}" vid="{1E1D846A-C59C-4820-B358-E1CB3089F23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1570</TotalTime>
  <Words>1143</Words>
  <Application>Microsoft Macintosh PowerPoint</Application>
  <PresentationFormat>On-screen Show (4:3)</PresentationFormat>
  <Paragraphs>184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Chalkboard</vt:lpstr>
      <vt:lpstr>Comic Sans MS</vt:lpstr>
      <vt:lpstr>Helvetica</vt:lpstr>
      <vt:lpstr>Lucida Grande</vt:lpstr>
      <vt:lpstr>Wingdings</vt:lpstr>
      <vt:lpstr>FRIB3</vt:lpstr>
      <vt:lpstr>Preliminary Application of Bayesian Inference  in Accelerator Commissioning  </vt:lpstr>
      <vt:lpstr>FRIB accelerator</vt:lpstr>
      <vt:lpstr>How to control accelerator</vt:lpstr>
      <vt:lpstr>Test of Applying Bayesian Inference</vt:lpstr>
      <vt:lpstr>The Problem to Solve</vt:lpstr>
      <vt:lpstr>The Problem to Solve, cont’d</vt:lpstr>
      <vt:lpstr>The Problem to Solve, cont’d</vt:lpstr>
      <vt:lpstr>Solenoid Scan Example</vt:lpstr>
      <vt:lpstr>Results</vt:lpstr>
      <vt:lpstr>Quadrupole Scan Example</vt:lpstr>
      <vt:lpstr>Quad Scan, Result Comparison</vt:lpstr>
      <vt:lpstr>95% Confidence Interval</vt:lpstr>
      <vt:lpstr>Future Work based on Model Inference</vt:lpstr>
      <vt:lpstr>Data Driven Models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Preliminary Application of Bayesian Inference  in Accelerator Commissioning  </dc:title>
  <dc:creator>Hao, Yue</dc:creator>
  <cp:lastModifiedBy>Hao, Yue</cp:lastModifiedBy>
  <cp:revision>43</cp:revision>
  <cp:lastPrinted>2018-09-14T16:16:30Z</cp:lastPrinted>
  <dcterms:created xsi:type="dcterms:W3CDTF">2018-09-09T01:43:39Z</dcterms:created>
  <dcterms:modified xsi:type="dcterms:W3CDTF">2020-03-04T05:09:49Z</dcterms:modified>
</cp:coreProperties>
</file>