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32"/>
  </p:notesMasterIdLst>
  <p:sldIdLst>
    <p:sldId id="256" r:id="rId3"/>
    <p:sldId id="265" r:id="rId4"/>
    <p:sldId id="266" r:id="rId5"/>
    <p:sldId id="267" r:id="rId6"/>
    <p:sldId id="268" r:id="rId7"/>
    <p:sldId id="274" r:id="rId8"/>
    <p:sldId id="269" r:id="rId9"/>
    <p:sldId id="270" r:id="rId10"/>
    <p:sldId id="271" r:id="rId11"/>
    <p:sldId id="272" r:id="rId12"/>
    <p:sldId id="273" r:id="rId13"/>
    <p:sldId id="275" r:id="rId14"/>
    <p:sldId id="276" r:id="rId15"/>
    <p:sldId id="277" r:id="rId16"/>
    <p:sldId id="290" r:id="rId17"/>
    <p:sldId id="286" r:id="rId18"/>
    <p:sldId id="287" r:id="rId19"/>
    <p:sldId id="288" r:id="rId20"/>
    <p:sldId id="289" r:id="rId21"/>
    <p:sldId id="293" r:id="rId22"/>
    <p:sldId id="284" r:id="rId23"/>
    <p:sldId id="278" r:id="rId24"/>
    <p:sldId id="279" r:id="rId25"/>
    <p:sldId id="280" r:id="rId26"/>
    <p:sldId id="285" r:id="rId27"/>
    <p:sldId id="281" r:id="rId28"/>
    <p:sldId id="282" r:id="rId29"/>
    <p:sldId id="292"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01919A-074D-498D-9375-A08AD93656CC}">
          <p14:sldIdLst>
            <p14:sldId id="256"/>
            <p14:sldId id="265"/>
            <p14:sldId id="266"/>
            <p14:sldId id="267"/>
            <p14:sldId id="268"/>
            <p14:sldId id="274"/>
            <p14:sldId id="269"/>
            <p14:sldId id="270"/>
            <p14:sldId id="271"/>
            <p14:sldId id="272"/>
            <p14:sldId id="273"/>
          </p14:sldIdLst>
        </p14:section>
        <p14:section name="ESS" id="{BA852F95-685E-4F87-AA3D-991FAC9F9138}">
          <p14:sldIdLst>
            <p14:sldId id="275"/>
          </p14:sldIdLst>
        </p14:section>
        <p14:section name="SNS" id="{F4DE2E4B-AEE3-41AC-9AC7-1C6C3D226B7E}">
          <p14:sldIdLst>
            <p14:sldId id="276"/>
            <p14:sldId id="277"/>
          </p14:sldIdLst>
        </p14:section>
        <p14:section name="MSU" id="{7D9A25F4-A9F8-4BCA-9705-D273D9F9C7A6}">
          <p14:sldIdLst>
            <p14:sldId id="290"/>
            <p14:sldId id="286"/>
            <p14:sldId id="287"/>
            <p14:sldId id="288"/>
            <p14:sldId id="289"/>
            <p14:sldId id="293"/>
            <p14:sldId id="284"/>
            <p14:sldId id="278"/>
            <p14:sldId id="279"/>
            <p14:sldId id="280"/>
            <p14:sldId id="285"/>
            <p14:sldId id="281"/>
            <p14:sldId id="282"/>
            <p14:sldId id="292"/>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34" autoAdjust="0"/>
    <p:restoredTop sz="94733"/>
  </p:normalViewPr>
  <p:slideViewPr>
    <p:cSldViewPr snapToGrid="0" snapToObjects="1">
      <p:cViewPr varScale="1">
        <p:scale>
          <a:sx n="66" d="100"/>
          <a:sy n="66" d="100"/>
        </p:scale>
        <p:origin x="600" y="42"/>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BEF84-8739-4D4E-8509-F5DEAD92780D}"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FF93B-CD5A-3240-9698-676DC8F6E14C}" type="slidenum">
              <a:rPr lang="en-US" smtClean="0"/>
              <a:t>‹#›</a:t>
            </a:fld>
            <a:endParaRPr lang="en-US"/>
          </a:p>
        </p:txBody>
      </p:sp>
    </p:spTree>
    <p:extLst>
      <p:ext uri="{BB962C8B-B14F-4D97-AF65-F5344CB8AC3E}">
        <p14:creationId xmlns:p14="http://schemas.microsoft.com/office/powerpoint/2010/main" val="403203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AFF93B-CD5A-3240-9698-676DC8F6E14C}" type="slidenum">
              <a:rPr lang="en-US" smtClean="0"/>
              <a:t>1</a:t>
            </a:fld>
            <a:endParaRPr lang="en-US"/>
          </a:p>
        </p:txBody>
      </p:sp>
    </p:spTree>
    <p:extLst>
      <p:ext uri="{BB962C8B-B14F-4D97-AF65-F5344CB8AC3E}">
        <p14:creationId xmlns:p14="http://schemas.microsoft.com/office/powerpoint/2010/main" val="59857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a:p>
        </p:txBody>
      </p:sp>
    </p:spTree>
    <p:extLst>
      <p:ext uri="{BB962C8B-B14F-4D97-AF65-F5344CB8AC3E}">
        <p14:creationId xmlns:p14="http://schemas.microsoft.com/office/powerpoint/2010/main" val="173293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a:p>
        </p:txBody>
      </p:sp>
    </p:spTree>
    <p:extLst>
      <p:ext uri="{BB962C8B-B14F-4D97-AF65-F5344CB8AC3E}">
        <p14:creationId xmlns:p14="http://schemas.microsoft.com/office/powerpoint/2010/main" val="206763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F93B-CD5A-3240-9698-676DC8F6E14C}" type="slidenum">
              <a:rPr lang="en-US" smtClean="0"/>
              <a:t>24</a:t>
            </a:fld>
            <a:endParaRPr lang="en-US"/>
          </a:p>
        </p:txBody>
      </p:sp>
    </p:spTree>
    <p:extLst>
      <p:ext uri="{BB962C8B-B14F-4D97-AF65-F5344CB8AC3E}">
        <p14:creationId xmlns:p14="http://schemas.microsoft.com/office/powerpoint/2010/main" val="258085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4429-3EED-7844-A593-11C6724FC3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C9A037-6B1D-D744-934F-F5ACB574A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14023-AC16-8444-BF0B-01533CB0A1B2}"/>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BC17E5D1-EA68-1546-96A0-2ACB07BE4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884CC-89AC-894D-A0D9-2DFEF68B1E86}"/>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389321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EC72-C0FC-3449-9675-944AD6CBB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039952-1461-C748-AC95-F7D71B31A6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3F179-BF10-F441-88B9-5A34FCC485CF}"/>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75B3C3B5-60B2-794D-9B56-3152CCF4D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6FDB0-4948-9F4B-9AE5-12970BCD1642}"/>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183200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CB20EA-F2AB-974E-A70B-FBFEFB726C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5E5595-F506-2045-BD66-2FCAAC7F01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3920E-1E94-B141-A902-47B4E33D6160}"/>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30711713-6418-2840-81F0-974E6C08E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58C6C-9B5F-A041-AE4A-31B52BAB5E5C}"/>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157935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Text Box 5"/>
          <p:cNvSpPr txBox="1">
            <a:spLocks noChangeArrowheads="1"/>
          </p:cNvSpPr>
          <p:nvPr userDrawn="1"/>
        </p:nvSpPr>
        <p:spPr bwMode="auto">
          <a:xfrm>
            <a:off x="893033" y="1320106"/>
            <a:ext cx="10486571" cy="32527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hangingPunct="0">
              <a:lnSpc>
                <a:spcPct val="90000"/>
              </a:lnSpc>
              <a:defRPr/>
            </a:pPr>
            <a:endParaRPr lang="en-US" sz="1688" dirty="0">
              <a:latin typeface="Helvetica" pitchFamily="-111" charset="0"/>
              <a:cs typeface="Arial" charset="0"/>
            </a:endParaRPr>
          </a:p>
        </p:txBody>
      </p:sp>
      <p:sp>
        <p:nvSpPr>
          <p:cNvPr id="6" name="Rectangle 7"/>
          <p:cNvSpPr>
            <a:spLocks noChangeArrowheads="1"/>
          </p:cNvSpPr>
          <p:nvPr userDrawn="1"/>
        </p:nvSpPr>
        <p:spPr bwMode="auto">
          <a:xfrm>
            <a:off x="5487206" y="3009305"/>
            <a:ext cx="12192000" cy="3512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a:defRPr/>
            </a:pPr>
            <a:endParaRPr lang="en-US" sz="1688" dirty="0">
              <a:latin typeface="Arial" charset="0"/>
              <a:cs typeface="Arial" charset="0"/>
            </a:endParaRPr>
          </a:p>
        </p:txBody>
      </p:sp>
      <p:sp>
        <p:nvSpPr>
          <p:cNvPr id="7" name="Title 1"/>
          <p:cNvSpPr>
            <a:spLocks noGrp="1"/>
          </p:cNvSpPr>
          <p:nvPr>
            <p:ph type="title"/>
          </p:nvPr>
        </p:nvSpPr>
        <p:spPr>
          <a:xfrm>
            <a:off x="580572" y="219076"/>
            <a:ext cx="11030857" cy="566737"/>
          </a:xfrm>
        </p:spPr>
        <p:txBody>
          <a:bodyPr/>
          <a:lstStyle/>
          <a:p>
            <a:r>
              <a:rPr lang="en-US" dirty="0"/>
              <a:t>Click to edit Master title style</a:t>
            </a:r>
          </a:p>
        </p:txBody>
      </p:sp>
      <p:sp>
        <p:nvSpPr>
          <p:cNvPr id="8" name="Content Placeholder 2"/>
          <p:cNvSpPr>
            <a:spLocks noGrp="1"/>
          </p:cNvSpPr>
          <p:nvPr>
            <p:ph idx="1"/>
          </p:nvPr>
        </p:nvSpPr>
        <p:spPr>
          <a:xfrm>
            <a:off x="387049" y="1004889"/>
            <a:ext cx="11417903" cy="5089624"/>
          </a:xfrm>
        </p:spPr>
        <p:txBody>
          <a:bodyPr/>
          <a:lstStyle>
            <a:lvl1pPr marL="169664" indent="-169664">
              <a:buFont typeface="Arial" panose="020B0604020202020204" pitchFamily="34" charset="0"/>
              <a:buChar char="•"/>
              <a:defRPr sz="2250">
                <a:solidFill>
                  <a:srgbClr val="064308"/>
                </a:solidFill>
                <a:latin typeface="+mn-lt"/>
              </a:defRPr>
            </a:lvl1pPr>
            <a:lvl2pPr marL="452438" indent="-169664">
              <a:buFont typeface="Arial" panose="020B0604020202020204" pitchFamily="34" charset="0"/>
              <a:buChar char="•"/>
              <a:defRPr sz="1688">
                <a:solidFill>
                  <a:srgbClr val="064308"/>
                </a:solidFill>
                <a:latin typeface="+mn-lt"/>
              </a:defRPr>
            </a:lvl2pPr>
            <a:lvl3pPr marL="735211" indent="-169664">
              <a:buFont typeface="Arial" panose="020B0604020202020204" pitchFamily="34" charset="0"/>
              <a:buChar char="•"/>
              <a:defRPr sz="1688">
                <a:solidFill>
                  <a:srgbClr val="064308"/>
                </a:solidFill>
                <a:latin typeface="+mn-lt"/>
              </a:defRPr>
            </a:lvl3pPr>
            <a:lvl4pPr marL="1245692" indent="-226219">
              <a:buFont typeface="Arial" panose="020B0604020202020204" pitchFamily="34" charset="0"/>
              <a:buChar char="•"/>
              <a:defRPr sz="1500">
                <a:solidFill>
                  <a:srgbClr val="064308"/>
                </a:solidFill>
                <a:latin typeface="+mn-lt"/>
              </a:defRPr>
            </a:lvl4pPr>
            <a:lvl5pPr marL="1750219" indent="-148828">
              <a:buFont typeface="Arial" panose="020B0604020202020204" pitchFamily="34" charset="0"/>
              <a:buChar char="•"/>
              <a:defRPr sz="1500">
                <a:solidFill>
                  <a:srgbClr val="064308"/>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a:xfrm>
            <a:off x="6624159" y="6356450"/>
            <a:ext cx="4116413" cy="364628"/>
          </a:xfrm>
        </p:spPr>
        <p:txBody>
          <a:bodyPr/>
          <a:lstStyle>
            <a:lvl1pPr>
              <a:defRPr>
                <a:latin typeface="+mn-lt"/>
              </a:defRPr>
            </a:lvl1pPr>
          </a:lstStyle>
          <a:p>
            <a:r>
              <a:rPr lang="de-DE" smtClean="0"/>
              <a:t>Mathias Steiner Fragment Separator Expert Mtg GSI 2019</a:t>
            </a:r>
            <a:endParaRPr lang="en-US" dirty="0"/>
          </a:p>
        </p:txBody>
      </p:sp>
      <p:sp>
        <p:nvSpPr>
          <p:cNvPr id="10" name="Slide Number Placeholder 9"/>
          <p:cNvSpPr>
            <a:spLocks noGrp="1"/>
          </p:cNvSpPr>
          <p:nvPr>
            <p:ph type="sldNum" sz="quarter" idx="11"/>
          </p:nvPr>
        </p:nvSpPr>
        <p:spPr>
          <a:xfrm>
            <a:off x="10740572" y="6356450"/>
            <a:ext cx="612825" cy="364628"/>
          </a:xfrm>
        </p:spPr>
        <p:txBody>
          <a:bodyPr/>
          <a:lstStyle/>
          <a:p>
            <a:fld id="{C096B4DE-0D32-4AAB-8754-316C6749373A}" type="slidenum">
              <a:rPr lang="en-US" smtClean="0"/>
              <a:t>‹#›</a:t>
            </a:fld>
            <a:endParaRPr lang="en-US"/>
          </a:p>
        </p:txBody>
      </p:sp>
    </p:spTree>
    <p:extLst>
      <p:ext uri="{BB962C8B-B14F-4D97-AF65-F5344CB8AC3E}">
        <p14:creationId xmlns:p14="http://schemas.microsoft.com/office/powerpoint/2010/main" val="4234582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4" name="Picture 5"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7" y="1320108"/>
            <a:ext cx="10486572"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sz="1800" dirty="0">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5487207" y="3009306"/>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sz="180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281882"/>
            <a:ext cx="119888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M. Hausmann, AP Group Meeting 2019-10-16</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132576"/>
            <a:ext cx="12183897" cy="725425"/>
          </a:xfrm>
          <a:prstGeom prst="rect">
            <a:avLst/>
          </a:prstGeom>
        </p:spPr>
      </p:pic>
    </p:spTree>
    <p:extLst>
      <p:ext uri="{BB962C8B-B14F-4D97-AF65-F5344CB8AC3E}">
        <p14:creationId xmlns:p14="http://schemas.microsoft.com/office/powerpoint/2010/main" val="324428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7" y="1320108"/>
            <a:ext cx="10486572"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sz="1800"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5487207" y="3009306"/>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sz="180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281882"/>
            <a:ext cx="119888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M. Hausmann, AP Group Meeting 2019-10-16</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888FC917-2F4D-45AC-AA7A-EF80FFB23A84}" type="slidenum">
              <a:rPr lang="en-US"/>
              <a:pPr>
                <a:defRPr/>
              </a:pPr>
              <a:t>‹#›</a:t>
            </a:fld>
            <a:endParaRPr lang="en-US"/>
          </a:p>
        </p:txBody>
      </p:sp>
    </p:spTree>
    <p:extLst>
      <p:ext uri="{BB962C8B-B14F-4D97-AF65-F5344CB8AC3E}">
        <p14:creationId xmlns:p14="http://schemas.microsoft.com/office/powerpoint/2010/main" val="244593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pic>
        <p:nvPicPr>
          <p:cNvPr id="4" name="Picture 4" descr="ppt_bkg1.png"/>
          <p:cNvPicPr>
            <a:picLocks noChangeAspect="1"/>
          </p:cNvPicPr>
          <p:nvPr/>
        </p:nvPicPr>
        <p:blipFill>
          <a:blip r:embed="rId2" cstate="print"/>
          <a:srcRect t="2948"/>
          <a:stretch>
            <a:fillRect/>
          </a:stretch>
        </p:blipFill>
        <p:spPr bwMode="auto">
          <a:xfrm>
            <a:off x="94751" y="0"/>
            <a:ext cx="12002508" cy="6655828"/>
          </a:xfrm>
          <a:prstGeom prst="rect">
            <a:avLst/>
          </a:prstGeom>
          <a:noFill/>
          <a:ln w="9525">
            <a:noFill/>
            <a:miter lim="800000"/>
            <a:headEnd/>
            <a:tailEnd/>
          </a:ln>
        </p:spPr>
      </p:pic>
      <p:sp>
        <p:nvSpPr>
          <p:cNvPr id="5" name="Text Box 5"/>
          <p:cNvSpPr txBox="1">
            <a:spLocks noChangeArrowheads="1"/>
          </p:cNvSpPr>
          <p:nvPr/>
        </p:nvSpPr>
        <p:spPr bwMode="auto">
          <a:xfrm>
            <a:off x="850700" y="1238251"/>
            <a:ext cx="9986635" cy="33701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4835" tIns="32417" rIns="64835" bIns="32417">
            <a:spAutoFit/>
          </a:bodyPr>
          <a:lstStyle/>
          <a:p>
            <a:pPr defTabSz="342747" eaLnBrk="0" hangingPunct="0">
              <a:lnSpc>
                <a:spcPct val="90000"/>
              </a:lnSpc>
              <a:defRPr/>
            </a:pPr>
            <a:endParaRPr lang="en-US" sz="1950" dirty="0">
              <a:latin typeface="Helvetica" pitchFamily="-107" charset="0"/>
              <a:ea typeface="ヒラギノ角ゴ Pro W3" pitchFamily="-107" charset="-128"/>
              <a:cs typeface="Arial" charset="0"/>
            </a:endParaRPr>
          </a:p>
        </p:txBody>
      </p:sp>
      <p:sp>
        <p:nvSpPr>
          <p:cNvPr id="9" name="Subtitle 2"/>
          <p:cNvSpPr>
            <a:spLocks noGrp="1"/>
          </p:cNvSpPr>
          <p:nvPr>
            <p:ph type="subTitle" idx="1"/>
          </p:nvPr>
        </p:nvSpPr>
        <p:spPr>
          <a:xfrm>
            <a:off x="2032000" y="4071938"/>
            <a:ext cx="8128000" cy="1143000"/>
          </a:xfrm>
        </p:spPr>
        <p:txBody>
          <a:bodyPr/>
          <a:lstStyle>
            <a:lvl1pPr marL="0" indent="0" algn="ctr">
              <a:buNone/>
              <a:defRPr/>
            </a:lvl1pPr>
            <a:lvl2pPr marL="324176" indent="0" algn="ctr">
              <a:buNone/>
              <a:defRPr/>
            </a:lvl2pPr>
            <a:lvl3pPr marL="648352" indent="0" algn="ctr">
              <a:buNone/>
              <a:defRPr/>
            </a:lvl3pPr>
            <a:lvl4pPr marL="972527" indent="0" algn="ctr">
              <a:buNone/>
              <a:defRPr/>
            </a:lvl4pPr>
            <a:lvl5pPr marL="1296704" indent="0" algn="ctr">
              <a:buNone/>
              <a:defRPr/>
            </a:lvl5pPr>
            <a:lvl6pPr marL="1620879" indent="0" algn="ctr">
              <a:buNone/>
              <a:defRPr/>
            </a:lvl6pPr>
            <a:lvl7pPr marL="1945055" indent="0" algn="ctr">
              <a:buNone/>
              <a:defRPr/>
            </a:lvl7pPr>
            <a:lvl8pPr marL="2269230" indent="0" algn="ctr">
              <a:buNone/>
              <a:defRPr/>
            </a:lvl8pPr>
            <a:lvl9pPr marL="2593406"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95252" y="3201432"/>
            <a:ext cx="12001499" cy="370313"/>
          </a:xfrm>
          <a:prstGeom prst="rect">
            <a:avLst/>
          </a:prstGeom>
          <a:noFill/>
          <a:ln w="12700">
            <a:noFill/>
            <a:miter lim="800000"/>
            <a:headEnd/>
            <a:tailEnd/>
          </a:ln>
        </p:spPr>
        <p:txBody>
          <a:bodyPr lIns="56061" tIns="22425" rIns="56061" bIns="22425"/>
          <a:lstStyle/>
          <a:p>
            <a:pPr lvl="0"/>
            <a:r>
              <a:rPr lang="en-US"/>
              <a:t>Click to edit Master title style</a:t>
            </a:r>
            <a:endParaRPr lang="en-US" dirty="0"/>
          </a:p>
        </p:txBody>
      </p:sp>
      <p:sp>
        <p:nvSpPr>
          <p:cNvPr id="6" name="TextBox 5"/>
          <p:cNvSpPr txBox="1"/>
          <p:nvPr userDrawn="1"/>
        </p:nvSpPr>
        <p:spPr>
          <a:xfrm>
            <a:off x="-203200" y="6387150"/>
            <a:ext cx="12598400" cy="261833"/>
          </a:xfrm>
          <a:prstGeom prst="rect">
            <a:avLst/>
          </a:prstGeom>
          <a:noFill/>
        </p:spPr>
        <p:txBody>
          <a:bodyPr wrap="square" lIns="64865" tIns="32432" rIns="64865" bIns="32432" rtlCol="0">
            <a:spAutoFit/>
          </a:bodyPr>
          <a:lstStyle/>
          <a:p>
            <a:pPr algn="ctr"/>
            <a:r>
              <a:rPr lang="en-US" sz="638" kern="1200" dirty="0">
                <a:solidFill>
                  <a:schemeClr val="tx1"/>
                </a:solidFill>
                <a:latin typeface="+mn-lt"/>
                <a:ea typeface="ヒラギノ角ゴ Pro W3"/>
                <a:cs typeface="ヒラギノ角ゴ Pro W3"/>
              </a:rPr>
              <a:t>This material is based upon work supported by the U.S. Department of Energy Office of Science under Cooperative Agreement DE-SC0000661, the State of Michigan and</a:t>
            </a:r>
            <a:r>
              <a:rPr lang="en-US" sz="638" kern="1200" baseline="0" dirty="0">
                <a:solidFill>
                  <a:schemeClr val="tx1"/>
                </a:solidFill>
                <a:latin typeface="+mn-lt"/>
                <a:ea typeface="ヒラギノ角ゴ Pro W3"/>
                <a:cs typeface="ヒラギノ角ゴ Pro W3"/>
              </a:rPr>
              <a:t> Michigan </a:t>
            </a:r>
          </a:p>
          <a:p>
            <a:pPr algn="ctr"/>
            <a:r>
              <a:rPr lang="en-US" sz="638" kern="1200" baseline="0" dirty="0">
                <a:solidFill>
                  <a:schemeClr val="tx1"/>
                </a:solidFill>
                <a:latin typeface="+mn-lt"/>
                <a:ea typeface="ヒラギノ角ゴ Pro W3"/>
                <a:cs typeface="ヒラギノ角ゴ Pro W3"/>
              </a:rPr>
              <a:t>  State University. </a:t>
            </a:r>
            <a:r>
              <a:rPr lang="en-US" sz="638" kern="1200" dirty="0">
                <a:solidFill>
                  <a:schemeClr val="tx1"/>
                </a:solidFill>
                <a:latin typeface="+mn-lt"/>
                <a:ea typeface="ヒラギノ角ゴ Pro W3"/>
                <a:cs typeface="ヒラギノ角ゴ Pro W3"/>
              </a:rPr>
              <a:t>Michigan State University designs and establishes FRIB as a DOE Office of Science National User Facility in support of the mission of the Office of Nuclear Physics.</a:t>
            </a:r>
          </a:p>
        </p:txBody>
      </p:sp>
      <p:sp>
        <p:nvSpPr>
          <p:cNvPr id="10" name="Rectangle 9"/>
          <p:cNvSpPr/>
          <p:nvPr userDrawn="1"/>
        </p:nvSpPr>
        <p:spPr>
          <a:xfrm>
            <a:off x="4015216" y="415241"/>
            <a:ext cx="3657600" cy="2099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9200" y="471295"/>
            <a:ext cx="2133600" cy="2043892"/>
          </a:xfrm>
          <a:prstGeom prst="rect">
            <a:avLst/>
          </a:prstGeom>
        </p:spPr>
      </p:pic>
    </p:spTree>
    <p:extLst>
      <p:ext uri="{BB962C8B-B14F-4D97-AF65-F5344CB8AC3E}">
        <p14:creationId xmlns:p14="http://schemas.microsoft.com/office/powerpoint/2010/main" val="219084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5027414"/>
          </a:xfrm>
        </p:spPr>
        <p:txBody>
          <a:bodyPr/>
          <a:lstStyle>
            <a:lvl1pPr>
              <a:defRPr sz="2000"/>
            </a:lvl1pPr>
            <a:lvl2pPr>
              <a:defRPr sz="1800"/>
            </a:lvl2pPr>
            <a:lvl3pPr>
              <a:defRPr sz="1600"/>
            </a:lvl3pPr>
            <a:lvl4pPr>
              <a:defRPr sz="16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101600" y="289333"/>
            <a:ext cx="11988800" cy="478624"/>
          </a:xfrm>
        </p:spPr>
        <p:txBody>
          <a:bodyPr/>
          <a:lstStyle>
            <a:lvl1pPr>
              <a:defRPr sz="3200"/>
            </a:lvl1pPr>
          </a:lstStyle>
          <a:p>
            <a:r>
              <a:rPr lang="en-US" dirty="0"/>
              <a:t>Click to edit Master title style</a:t>
            </a:r>
          </a:p>
        </p:txBody>
      </p:sp>
      <p:sp>
        <p:nvSpPr>
          <p:cNvPr id="8" name="Footer Placeholder 6"/>
          <p:cNvSpPr>
            <a:spLocks noGrp="1"/>
          </p:cNvSpPr>
          <p:nvPr>
            <p:ph type="ftr" sz="quarter" idx="10"/>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756897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takeaway">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4266900"/>
          </a:xfrm>
        </p:spPr>
        <p:txBody>
          <a:bodyPr/>
          <a:lstStyle>
            <a:lvl3pPr>
              <a:defRPr sz="13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1600" y="343483"/>
            <a:ext cx="11988800" cy="370325"/>
          </a:xfrm>
        </p:spPr>
        <p:txBody>
          <a:bodyPr/>
          <a:lstStyle/>
          <a:p>
            <a:r>
              <a:rPr lang="en-US"/>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sp>
        <p:nvSpPr>
          <p:cNvPr id="11" name="Rectangle 8"/>
          <p:cNvSpPr>
            <a:spLocks noChangeArrowheads="1"/>
          </p:cNvSpPr>
          <p:nvPr userDrawn="1"/>
        </p:nvSpPr>
        <p:spPr bwMode="auto">
          <a:xfrm>
            <a:off x="0" y="5447409"/>
            <a:ext cx="12192000" cy="685800"/>
          </a:xfrm>
          <a:prstGeom prst="rect">
            <a:avLst/>
          </a:prstGeom>
          <a:solidFill>
            <a:schemeClr val="bg2">
              <a:lumMod val="90000"/>
            </a:schemeClr>
          </a:solidFill>
          <a:ln w="9525">
            <a:noFill/>
            <a:miter lim="800000"/>
            <a:headEnd/>
            <a:tailEnd/>
          </a:ln>
        </p:spPr>
        <p:txBody>
          <a:bodyPr wrap="none" lIns="68549" tIns="34275" rIns="68549" bIns="34275" anchor="ctr"/>
          <a:lstStyle/>
          <a:p>
            <a:endParaRPr lang="en-US" sz="1350" dirty="0"/>
          </a:p>
        </p:txBody>
      </p:sp>
      <p:sp>
        <p:nvSpPr>
          <p:cNvPr id="12" name="Rectangle 9"/>
          <p:cNvSpPr>
            <a:spLocks noChangeArrowheads="1"/>
          </p:cNvSpPr>
          <p:nvPr userDrawn="1"/>
        </p:nvSpPr>
        <p:spPr bwMode="auto">
          <a:xfrm>
            <a:off x="0" y="6057009"/>
            <a:ext cx="12192000" cy="76200"/>
          </a:xfrm>
          <a:prstGeom prst="rect">
            <a:avLst/>
          </a:prstGeom>
          <a:solidFill>
            <a:srgbClr val="006633"/>
          </a:solidFill>
          <a:ln w="9525">
            <a:noFill/>
            <a:miter lim="800000"/>
            <a:headEnd/>
            <a:tailEnd/>
          </a:ln>
          <a:effectLst/>
        </p:spPr>
        <p:txBody>
          <a:bodyPr wrap="none" lIns="68549" tIns="34275" rIns="68549" bIns="34275" anchor="ctr"/>
          <a:lstStyle/>
          <a:p>
            <a:endParaRPr lang="en-US" sz="1350" dirty="0"/>
          </a:p>
        </p:txBody>
      </p:sp>
      <p:sp>
        <p:nvSpPr>
          <p:cNvPr id="14" name="Text Placeholder 21"/>
          <p:cNvSpPr>
            <a:spLocks noGrp="1"/>
          </p:cNvSpPr>
          <p:nvPr>
            <p:ph type="body" sz="quarter" idx="12" hasCustomPrompt="1"/>
          </p:nvPr>
        </p:nvSpPr>
        <p:spPr>
          <a:xfrm>
            <a:off x="1" y="5460114"/>
            <a:ext cx="12089496" cy="584200"/>
          </a:xfrm>
        </p:spPr>
        <p:txBody>
          <a:bodyPr anchor="ctr"/>
          <a:lstStyle>
            <a:lvl1pPr marL="102824" indent="0">
              <a:spcBef>
                <a:spcPts val="0"/>
              </a:spcBef>
              <a:buNone/>
              <a:defRPr b="1" baseline="0"/>
            </a:lvl1pPr>
          </a:lstStyle>
          <a:p>
            <a:pPr lvl="0"/>
            <a:r>
              <a:rPr lang="en-US" dirty="0"/>
              <a:t>Add takeaway message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1478645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7"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3" y="339906"/>
            <a:ext cx="11988797" cy="370325"/>
          </a:xfrm>
        </p:spPr>
        <p:txBody>
          <a:bodyPr/>
          <a:lstStyle/>
          <a:p>
            <a:r>
              <a:rPr lang="en-US"/>
              <a:t>Click to edit Master title style</a:t>
            </a:r>
            <a:endParaRPr lang="en-US" dirty="0"/>
          </a:p>
        </p:txBody>
      </p:sp>
      <p:sp>
        <p:nvSpPr>
          <p:cNvPr id="3" name="Content Placeholder 2"/>
          <p:cNvSpPr>
            <a:spLocks noGrp="1"/>
          </p:cNvSpPr>
          <p:nvPr>
            <p:ph idx="1"/>
          </p:nvPr>
        </p:nvSpPr>
        <p:spPr>
          <a:xfrm>
            <a:off x="101601" y="1067100"/>
            <a:ext cx="5897640" cy="5027414"/>
          </a:xfrm>
        </p:spPr>
        <p:txBody>
          <a:bodyPr/>
          <a:lstStyle>
            <a:lvl3pPr>
              <a:defRPr sz="13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6192766" y="1071569"/>
            <a:ext cx="5897636" cy="5027414"/>
          </a:xfrm>
        </p:spPr>
        <p:txBody>
          <a:bodyPr/>
          <a:lstStyle>
            <a:lvl3pPr>
              <a:defRPr sz="13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 Slide </a:t>
            </a:r>
            <a:fld id="{4F88C639-55E7-4D97-AC8D-4B42A67367B5}" type="slidenum">
              <a:rPr lang="en-US"/>
              <a:pPr>
                <a:defRPr/>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583966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7"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339906"/>
            <a:ext cx="11988800" cy="370325"/>
          </a:xfrm>
        </p:spPr>
        <p:txBody>
          <a:bodyPr/>
          <a:lstStyle/>
          <a:p>
            <a:r>
              <a:rPr lang="en-US"/>
              <a:t>Click to edit Master title style</a:t>
            </a:r>
            <a:endParaRPr lang="en-US" dirty="0"/>
          </a:p>
        </p:txBody>
      </p:sp>
      <p:sp>
        <p:nvSpPr>
          <p:cNvPr id="3" name="Content Placeholder 2"/>
          <p:cNvSpPr>
            <a:spLocks noGrp="1"/>
          </p:cNvSpPr>
          <p:nvPr>
            <p:ph idx="1"/>
          </p:nvPr>
        </p:nvSpPr>
        <p:spPr>
          <a:xfrm>
            <a:off x="101600" y="1067102"/>
            <a:ext cx="1198880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101600" y="3581403"/>
            <a:ext cx="1198880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 Slide </a:t>
            </a:r>
            <a:fld id="{BCDB990A-6268-4898-A641-7F04AAB15EE6}" type="slidenum">
              <a:rPr lang="en-US"/>
              <a:pPr>
                <a:defRPr/>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16808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613AED-D86C-494A-95A7-D2F0BA57A22B}"/>
              </a:ext>
            </a:extLst>
          </p:cNvPr>
          <p:cNvPicPr>
            <a:picLocks noChangeAspect="1"/>
          </p:cNvPicPr>
          <p:nvPr userDrawn="1"/>
        </p:nvPicPr>
        <p:blipFill rotWithShape="1">
          <a:blip r:embed="rId2"/>
          <a:srcRect t="2" b="82644"/>
          <a:stretch/>
        </p:blipFill>
        <p:spPr>
          <a:xfrm>
            <a:off x="838200" y="168369"/>
            <a:ext cx="10515600" cy="1025336"/>
          </a:xfrm>
          <a:prstGeom prst="rect">
            <a:avLst/>
          </a:prstGeom>
        </p:spPr>
      </p:pic>
      <p:sp>
        <p:nvSpPr>
          <p:cNvPr id="2" name="Title 1">
            <a:extLst>
              <a:ext uri="{FF2B5EF4-FFF2-40B4-BE49-F238E27FC236}">
                <a16:creationId xmlns:a16="http://schemas.microsoft.com/office/drawing/2014/main" id="{02E65C33-6DD1-7141-ADCC-AE899E665D03}"/>
              </a:ext>
            </a:extLst>
          </p:cNvPr>
          <p:cNvSpPr>
            <a:spLocks noGrp="1"/>
          </p:cNvSpPr>
          <p:nvPr>
            <p:ph type="title"/>
          </p:nvPr>
        </p:nvSpPr>
        <p:spPr>
          <a:xfrm>
            <a:off x="838200" y="168370"/>
            <a:ext cx="10515600" cy="1025336"/>
          </a:xfrm>
        </p:spPr>
        <p:txBody>
          <a:bodyPr>
            <a:normAutofit/>
          </a:bodyPr>
          <a:lstStyle>
            <a:lvl1pPr algn="ctr">
              <a:defRPr sz="3600" b="1"/>
            </a:lvl1pPr>
          </a:lstStyle>
          <a:p>
            <a:r>
              <a:rPr lang="en-US" dirty="0"/>
              <a:t>Click to edit Master title style</a:t>
            </a:r>
          </a:p>
        </p:txBody>
      </p:sp>
      <p:sp>
        <p:nvSpPr>
          <p:cNvPr id="3" name="Content Placeholder 2">
            <a:extLst>
              <a:ext uri="{FF2B5EF4-FFF2-40B4-BE49-F238E27FC236}">
                <a16:creationId xmlns:a16="http://schemas.microsoft.com/office/drawing/2014/main" id="{D057FECE-D06E-2B49-B0B6-DC8BEF82E69A}"/>
              </a:ext>
            </a:extLst>
          </p:cNvPr>
          <p:cNvSpPr>
            <a:spLocks noGrp="1"/>
          </p:cNvSpPr>
          <p:nvPr>
            <p:ph idx="1"/>
          </p:nvPr>
        </p:nvSpPr>
        <p:spPr>
          <a:xfrm>
            <a:off x="838200" y="1274164"/>
            <a:ext cx="10515600" cy="4902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08ADA-4D54-FF4E-AA6B-BA570BC1F546}"/>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47BAF5D5-EC4E-564E-A04E-570AAE052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C25DD-09F9-EB45-8384-5149A307E3A7}"/>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3712216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8"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9"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10" name="Rectangle 9"/>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3" y="339906"/>
            <a:ext cx="11988797" cy="370325"/>
          </a:xfrm>
        </p:spPr>
        <p:txBody>
          <a:bodyPr/>
          <a:lstStyle/>
          <a:p>
            <a:r>
              <a:rPr lang="en-US"/>
              <a:t>Click to edit Master title style</a:t>
            </a:r>
            <a:endParaRPr lang="en-US" dirty="0"/>
          </a:p>
        </p:txBody>
      </p:sp>
      <p:sp>
        <p:nvSpPr>
          <p:cNvPr id="3" name="Content Placeholder 2"/>
          <p:cNvSpPr>
            <a:spLocks noGrp="1"/>
          </p:cNvSpPr>
          <p:nvPr>
            <p:ph idx="1"/>
          </p:nvPr>
        </p:nvSpPr>
        <p:spPr>
          <a:xfrm>
            <a:off x="101601" y="1067102"/>
            <a:ext cx="5892800"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6167376" y="1067102"/>
            <a:ext cx="5923033"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101610" y="3581403"/>
            <a:ext cx="5892799"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6167376" y="3581403"/>
            <a:ext cx="5923033"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6"/>
          <p:cNvSpPr>
            <a:spLocks noGrp="1"/>
          </p:cNvSpPr>
          <p:nvPr>
            <p:ph type="ftr" sz="quarter" idx="14"/>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5" name="Slide Number Placeholder 4"/>
          <p:cNvSpPr>
            <a:spLocks noGrp="1"/>
          </p:cNvSpPr>
          <p:nvPr>
            <p:ph type="sldNum" sz="quarter" idx="15"/>
          </p:nvPr>
        </p:nvSpPr>
        <p:spPr/>
        <p:txBody>
          <a:bodyPr/>
          <a:lstStyle>
            <a:lvl1pPr>
              <a:defRPr/>
            </a:lvl1pPr>
          </a:lstStyle>
          <a:p>
            <a:pPr>
              <a:defRPr/>
            </a:pPr>
            <a:r>
              <a:rPr lang="en-US"/>
              <a:t>, Slide </a:t>
            </a:r>
            <a:fld id="{74887700-F8AD-4E75-9DA6-99EB4D2760D1}" type="slidenum">
              <a:rPr lang="en-US"/>
              <a:pPr>
                <a:defRPr/>
              </a:pPr>
              <a:t>‹#›</a:t>
            </a:fld>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2460370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5"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339906"/>
            <a:ext cx="11988800" cy="370325"/>
          </a:xfr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2675194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339906"/>
            <a:ext cx="11988800" cy="370325"/>
          </a:xfr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888FC917-2F4D-45AC-AA7A-EF80FFB23A84}" type="slidenum">
              <a:rPr lang="en-US"/>
              <a:pPr>
                <a:defRPr/>
              </a:pPr>
              <a:t>‹#›</a:t>
            </a:fld>
            <a:endParaRPr lang="en-US"/>
          </a:p>
        </p:txBody>
      </p:sp>
    </p:spTree>
    <p:extLst>
      <p:ext uri="{BB962C8B-B14F-4D97-AF65-F5344CB8AC3E}">
        <p14:creationId xmlns:p14="http://schemas.microsoft.com/office/powerpoint/2010/main" val="3189530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3846-AF7E-304A-8596-31BFF4B2E6D9}"/>
              </a:ext>
            </a:extLst>
          </p:cNvPr>
          <p:cNvSpPr>
            <a:spLocks noGrp="1"/>
          </p:cNvSpPr>
          <p:nvPr>
            <p:ph type="ctrTitle"/>
          </p:nvPr>
        </p:nvSpPr>
        <p:spPr>
          <a:xfrm>
            <a:off x="1524000" y="2855266"/>
            <a:ext cx="9144000" cy="654698"/>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86EF47-AB35-3740-991A-572E0CC63BB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4C78EB7-F1AB-F94C-9502-293646BEFBBD}"/>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050A8BC-7CDD-F145-AD3C-1F773948DD44}"/>
              </a:ext>
            </a:extLst>
          </p:cNvPr>
          <p:cNvSpPr>
            <a:spLocks noGrp="1"/>
          </p:cNvSpPr>
          <p:nvPr>
            <p:ph type="sldNum" sz="quarter" idx="12"/>
          </p:nvPr>
        </p:nvSpPr>
        <p:spPr/>
        <p:txBody>
          <a:bodyPr/>
          <a:lstStyle/>
          <a:p>
            <a:fld id="{A339D445-A883-E248-9A9C-51945DA5C71B}" type="slidenum">
              <a:rPr lang="en-US" smtClean="0"/>
              <a:t>‹#›</a:t>
            </a:fld>
            <a:endParaRPr lang="en-US"/>
          </a:p>
        </p:txBody>
      </p:sp>
    </p:spTree>
    <p:extLst>
      <p:ext uri="{BB962C8B-B14F-4D97-AF65-F5344CB8AC3E}">
        <p14:creationId xmlns:p14="http://schemas.microsoft.com/office/powerpoint/2010/main" val="35870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6889-AD5D-4A40-AE9D-9FD5F81A51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052CAD-0237-8E43-9C93-8187C5A024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039165-C79F-374F-9C13-FACE3155C942}"/>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CBE03B58-1F10-D042-A385-7A1D72E97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D8044-35FC-EB4B-8FB8-C5F4CFC38477}"/>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267974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2BCA-7F2A-5042-8CFB-DB89A0A98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33FCD-D81B-3F43-8135-69C92493D5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B9BE19-D26D-7A47-983F-B9918D9F1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04C437-A8C4-5E47-A18F-6CAF07076E27}"/>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6" name="Footer Placeholder 5">
            <a:extLst>
              <a:ext uri="{FF2B5EF4-FFF2-40B4-BE49-F238E27FC236}">
                <a16:creationId xmlns:a16="http://schemas.microsoft.com/office/drawing/2014/main" id="{23E1A531-F340-4844-9A76-D00159E02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7ABD6-1EB7-214B-AA82-4F700F7BBA20}"/>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87757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7BBF-851B-BC43-93C9-5CC511AB6B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ABD3F4-8225-6E4E-A594-3985524C21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BF15CC-10A6-B947-A048-4CB07D313B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170B93-52D0-7043-9F0F-B12328B100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D5B7-A518-2E4F-86FC-F129F210F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2E2195-1E74-614B-B8AE-6FEC4771515D}"/>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8" name="Footer Placeholder 7">
            <a:extLst>
              <a:ext uri="{FF2B5EF4-FFF2-40B4-BE49-F238E27FC236}">
                <a16:creationId xmlns:a16="http://schemas.microsoft.com/office/drawing/2014/main" id="{5E05CBFE-89EA-994B-B529-ED2E53F4A9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6ECBE3-4258-534E-84FF-8D934AE94DAC}"/>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298209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769A-D538-8846-9513-CC61DF4BB1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97E4EC-A677-1346-8FC3-25F9CC0C94A0}"/>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4" name="Footer Placeholder 3">
            <a:extLst>
              <a:ext uri="{FF2B5EF4-FFF2-40B4-BE49-F238E27FC236}">
                <a16:creationId xmlns:a16="http://schemas.microsoft.com/office/drawing/2014/main" id="{F4595C98-151E-E34D-938C-C32E4143B5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B8DAD4-A0CA-5844-AAB2-6FE56D73ADD4}"/>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386416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C8A63-1AE1-4B4E-A279-B80C5620659E}"/>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3" name="Footer Placeholder 2">
            <a:extLst>
              <a:ext uri="{FF2B5EF4-FFF2-40B4-BE49-F238E27FC236}">
                <a16:creationId xmlns:a16="http://schemas.microsoft.com/office/drawing/2014/main" id="{7E3E21C3-E0EC-7E4A-9E05-9AFA115EAD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2F6560-DB6C-344B-8389-A4D882C2582B}"/>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56165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749A-E015-6446-B789-F8D403E58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991AEF-49BD-F146-86B3-6F2AFF15A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037F85-49F1-7C46-A317-57F298D6D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A4CAD9-4F1E-0A46-85AD-A56A895DACE4}"/>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6" name="Footer Placeholder 5">
            <a:extLst>
              <a:ext uri="{FF2B5EF4-FFF2-40B4-BE49-F238E27FC236}">
                <a16:creationId xmlns:a16="http://schemas.microsoft.com/office/drawing/2014/main" id="{AD4C0E24-DC50-A441-A74C-5B320E427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9ABB0-94BB-6C4F-82DE-838A84382B8A}"/>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1299256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DECD-8A89-4246-A35A-43EB767975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5CA173-D5FF-7440-B29F-6F707B116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D02FBB-C820-E241-8FB2-21CFFD09D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E2540-9928-5F49-B7CD-128B3B6268C7}"/>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6" name="Footer Placeholder 5">
            <a:extLst>
              <a:ext uri="{FF2B5EF4-FFF2-40B4-BE49-F238E27FC236}">
                <a16:creationId xmlns:a16="http://schemas.microsoft.com/office/drawing/2014/main" id="{87FC9141-659F-0547-AB30-F812C950B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28C62-F26C-3442-B188-6436DE618BAD}"/>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329140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613AED-D86C-494A-95A7-D2F0BA57A22B}"/>
              </a:ext>
            </a:extLst>
          </p:cNvPr>
          <p:cNvPicPr>
            <a:picLocks noChangeAspect="1"/>
          </p:cNvPicPr>
          <p:nvPr userDrawn="1"/>
        </p:nvPicPr>
        <p:blipFill rotWithShape="1">
          <a:blip r:embed="rId16"/>
          <a:srcRect t="2" b="82644"/>
          <a:stretch/>
        </p:blipFill>
        <p:spPr>
          <a:xfrm>
            <a:off x="838200" y="168369"/>
            <a:ext cx="10515600" cy="1025336"/>
          </a:xfrm>
          <a:prstGeom prst="rect">
            <a:avLst/>
          </a:prstGeom>
        </p:spPr>
      </p:pic>
      <p:sp>
        <p:nvSpPr>
          <p:cNvPr id="2" name="Title Placeholder 1">
            <a:extLst>
              <a:ext uri="{FF2B5EF4-FFF2-40B4-BE49-F238E27FC236}">
                <a16:creationId xmlns:a16="http://schemas.microsoft.com/office/drawing/2014/main" id="{D65DD16A-D92B-F54D-8DC1-0E8C2AEDA698}"/>
              </a:ext>
            </a:extLst>
          </p:cNvPr>
          <p:cNvSpPr>
            <a:spLocks noGrp="1"/>
          </p:cNvSpPr>
          <p:nvPr>
            <p:ph type="title"/>
          </p:nvPr>
        </p:nvSpPr>
        <p:spPr>
          <a:xfrm>
            <a:off x="838200" y="168369"/>
            <a:ext cx="10515600" cy="10253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0547A2-2D29-B143-A7BA-A1A77A72E246}"/>
              </a:ext>
            </a:extLst>
          </p:cNvPr>
          <p:cNvSpPr>
            <a:spLocks noGrp="1"/>
          </p:cNvSpPr>
          <p:nvPr>
            <p:ph type="body" idx="1"/>
          </p:nvPr>
        </p:nvSpPr>
        <p:spPr>
          <a:xfrm>
            <a:off x="838200" y="1259174"/>
            <a:ext cx="10515600" cy="4917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7161C-4D5A-3C45-AAD1-1CA91C027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C2482D62-1992-2645-B5B1-81091E0CB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2D0347-A573-EC46-8130-B96A88F18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E75E8-6DDA-9646-B422-3D0D5C189ECF}" type="slidenum">
              <a:rPr lang="en-US" smtClean="0"/>
              <a:t>‹#›</a:t>
            </a:fld>
            <a:endParaRPr lang="en-US"/>
          </a:p>
        </p:txBody>
      </p:sp>
    </p:spTree>
    <p:extLst>
      <p:ext uri="{BB962C8B-B14F-4D97-AF65-F5344CB8AC3E}">
        <p14:creationId xmlns:p14="http://schemas.microsoft.com/office/powerpoint/2010/main" val="3842932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0796" y="134076"/>
            <a:ext cx="11990413" cy="370325"/>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p>
            <a:pPr lvl="0"/>
            <a:r>
              <a:rPr lang="en-US"/>
              <a:t>Click to edit Master title style</a:t>
            </a:r>
          </a:p>
        </p:txBody>
      </p:sp>
      <p:sp>
        <p:nvSpPr>
          <p:cNvPr id="1027" name="Rectangle 6"/>
          <p:cNvSpPr>
            <a:spLocks noGrp="1" noChangeArrowheads="1"/>
          </p:cNvSpPr>
          <p:nvPr>
            <p:ph type="body" idx="1"/>
          </p:nvPr>
        </p:nvSpPr>
        <p:spPr bwMode="auto">
          <a:xfrm>
            <a:off x="100796" y="1067100"/>
            <a:ext cx="11990413"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6"/>
          <p:cNvSpPr>
            <a:spLocks noGrp="1"/>
          </p:cNvSpPr>
          <p:nvPr>
            <p:ph type="ftr" sz="quarter" idx="3"/>
          </p:nvPr>
        </p:nvSpPr>
        <p:spPr>
          <a:xfrm>
            <a:off x="5520908" y="6356450"/>
            <a:ext cx="5655095" cy="364628"/>
          </a:xfrm>
          <a:prstGeom prst="rect">
            <a:avLst/>
          </a:prstGeom>
        </p:spPr>
        <p:txBody>
          <a:bodyPr lIns="0" tIns="45712" rIns="0" bIns="45712" anchor="b"/>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9" name="Slide Number Placeholder 4"/>
          <p:cNvSpPr>
            <a:spLocks noGrp="1"/>
          </p:cNvSpPr>
          <p:nvPr>
            <p:ph type="sldNum" sz="quarter" idx="4"/>
          </p:nvPr>
        </p:nvSpPr>
        <p:spPr>
          <a:xfrm>
            <a:off x="11176000" y="6356450"/>
            <a:ext cx="1016000" cy="364628"/>
          </a:xfrm>
          <a:prstGeom prst="rect">
            <a:avLst/>
          </a:prstGeom>
        </p:spPr>
        <p:txBody>
          <a:bodyPr vert="horz" wrap="square" lIns="0" tIns="45712" rIns="0" bIns="45712" numCol="1" anchor="b" anchorCtr="0" compatLnSpc="1">
            <a:prstTxWarp prst="textNoShape">
              <a:avLst/>
            </a:prstTxWarp>
          </a:bodyPr>
          <a:lstStyle>
            <a:lvl1pPr eaLnBrk="0" hangingPunct="0">
              <a:lnSpc>
                <a:spcPct val="90000"/>
              </a:lnSpc>
              <a:defRPr sz="750">
                <a:solidFill>
                  <a:srgbClr val="064308"/>
                </a:solidFill>
                <a:ea typeface="ヒラギノ角ゴ Pro W3" charset="-128"/>
                <a:cs typeface="+mn-cs"/>
              </a:defRPr>
            </a:lvl1pPr>
          </a:lstStyle>
          <a:p>
            <a:pPr>
              <a:defRPr/>
            </a:pPr>
            <a:r>
              <a:rPr lang="en-US"/>
              <a:t>, Slide </a:t>
            </a:r>
            <a:fld id="{D30A2C6D-39BC-4576-856C-8743CF76CCF1}" type="slidenum">
              <a:rPr lang="en-US"/>
              <a:pPr>
                <a:defRPr/>
              </a:pPr>
              <a:t>‹#›</a:t>
            </a:fld>
            <a:endParaRPr lang="en-US"/>
          </a:p>
        </p:txBody>
      </p:sp>
    </p:spTree>
    <p:extLst>
      <p:ext uri="{BB962C8B-B14F-4D97-AF65-F5344CB8AC3E}">
        <p14:creationId xmlns:p14="http://schemas.microsoft.com/office/powerpoint/2010/main" val="95528749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hdr="0" dt="0"/>
  <p:txStyles>
    <p:titleStyle>
      <a:lvl1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1pPr>
      <a:lvl2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2pPr>
      <a:lvl3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3pPr>
      <a:lvl4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4pPr>
      <a:lvl5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5pPr>
      <a:lvl6pPr marL="342777" algn="ctr" defTabSz="605813"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6pPr>
      <a:lvl7pPr marL="685556" algn="ctr" defTabSz="605813"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7pPr>
      <a:lvl8pPr marL="1028332" algn="ctr" defTabSz="605813"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8pPr>
      <a:lvl9pPr marL="1371111" algn="ctr" defTabSz="605813"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9pPr>
    </p:titleStyle>
    <p:bodyStyle>
      <a:lvl1pPr marL="135134" indent="-135134" algn="l" defTabSz="602470" rtl="0" eaLnBrk="1" fontAlgn="base" hangingPunct="1">
        <a:lnSpc>
          <a:spcPct val="90000"/>
        </a:lnSpc>
        <a:spcBef>
          <a:spcPts val="905"/>
        </a:spcBef>
        <a:spcAft>
          <a:spcPct val="0"/>
        </a:spcAft>
        <a:buSzPct val="100000"/>
        <a:buFont typeface="Wingdings" pitchFamily="2" charset="2"/>
        <a:buChar char="§"/>
        <a:defRPr sz="1650">
          <a:solidFill>
            <a:srgbClr val="064308"/>
          </a:solidFill>
          <a:latin typeface="Arial" charset="0"/>
          <a:ea typeface="ＭＳ Ｐゴシック" pitchFamily="-65" charset="-128"/>
          <a:cs typeface="ＭＳ Ｐゴシック" pitchFamily="-65" charset="-128"/>
        </a:defRPr>
      </a:lvl1pPr>
      <a:lvl2pPr marL="272519" indent="-113738" algn="l" defTabSz="602470" rtl="0" eaLnBrk="1" fontAlgn="base" hangingPunct="1">
        <a:lnSpc>
          <a:spcPct val="90000"/>
        </a:lnSpc>
        <a:spcBef>
          <a:spcPts val="151"/>
        </a:spcBef>
        <a:spcAft>
          <a:spcPct val="0"/>
        </a:spcAft>
        <a:buSzPct val="100000"/>
        <a:buFont typeface="Arial" pitchFamily="34" charset="0"/>
        <a:buChar char="•"/>
        <a:defRPr sz="1500">
          <a:solidFill>
            <a:schemeClr val="tx1"/>
          </a:solidFill>
          <a:latin typeface="Arial" charset="0"/>
          <a:ea typeface="ＭＳ Ｐゴシック" charset="-128"/>
          <a:cs typeface="ＭＳ Ｐゴシック"/>
        </a:defRPr>
      </a:lvl2pPr>
      <a:lvl3pPr marL="443688" indent="-120494" algn="l" defTabSz="602470" rtl="0" eaLnBrk="1" fontAlgn="base" hangingPunct="1">
        <a:lnSpc>
          <a:spcPct val="90000"/>
        </a:lnSpc>
        <a:spcBef>
          <a:spcPts val="15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546164" indent="-100224" algn="l" defTabSz="602470" rtl="0" eaLnBrk="1" fontAlgn="base" hangingPunct="1">
        <a:lnSpc>
          <a:spcPct val="90000"/>
        </a:lnSpc>
        <a:spcBef>
          <a:spcPts val="151"/>
        </a:spcBef>
        <a:spcAft>
          <a:spcPct val="0"/>
        </a:spcAft>
        <a:buClr>
          <a:srgbClr val="999999"/>
        </a:buClr>
        <a:buSzPct val="100000"/>
        <a:buFont typeface="Arial" pitchFamily="34" charset="0"/>
        <a:buChar char="•"/>
        <a:defRPr sz="1200">
          <a:solidFill>
            <a:schemeClr val="tx1"/>
          </a:solidFill>
          <a:latin typeface="+mn-lt"/>
          <a:ea typeface="ヒラギノ角ゴ Pro W3" pitchFamily="-111" charset="-128"/>
          <a:cs typeface="ヒラギノ角ゴ Pro W3"/>
        </a:defRPr>
      </a:lvl4pPr>
      <a:lvl5pPr marL="752243" indent="-135134" algn="l" defTabSz="602470" rtl="0" eaLnBrk="1" fontAlgn="base" hangingPunct="1">
        <a:lnSpc>
          <a:spcPct val="90000"/>
        </a:lnSpc>
        <a:spcBef>
          <a:spcPts val="151"/>
        </a:spcBef>
        <a:spcAft>
          <a:spcPct val="0"/>
        </a:spcAft>
        <a:buClr>
          <a:srgbClr val="999999"/>
        </a:buClr>
        <a:buSzPct val="100000"/>
        <a:buFont typeface="Lucida Grande" charset="0"/>
        <a:buChar char="»"/>
        <a:defRPr sz="1050">
          <a:solidFill>
            <a:schemeClr val="tx1"/>
          </a:solidFill>
          <a:latin typeface="+mn-lt"/>
          <a:ea typeface="ヒラギノ角ゴ Pro W3" pitchFamily="-111" charset="-128"/>
          <a:cs typeface="ヒラギノ角ゴ Pro W3"/>
        </a:defRPr>
      </a:lvl5pPr>
      <a:lvl6pPr marL="1667471" indent="-113069" algn="l" defTabSz="605813"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6pPr>
      <a:lvl7pPr marL="2010250" indent="-113069" algn="l" defTabSz="605813"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7pPr>
      <a:lvl8pPr marL="2353029" indent="-113069" algn="l" defTabSz="605813"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8pPr>
      <a:lvl9pPr marL="2695805" indent="-113069" algn="l" defTabSz="605813"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9pPr>
    </p:bodyStyle>
    <p:otherStyle>
      <a:defPPr>
        <a:defRPr lang="en-US"/>
      </a:defPPr>
      <a:lvl1pPr marL="0" algn="l" defTabSz="685556" rtl="0" eaLnBrk="1" latinLnBrk="0" hangingPunct="1">
        <a:defRPr sz="1350" kern="1200">
          <a:solidFill>
            <a:schemeClr val="tx1"/>
          </a:solidFill>
          <a:latin typeface="+mn-lt"/>
          <a:ea typeface="+mn-ea"/>
          <a:cs typeface="+mn-cs"/>
        </a:defRPr>
      </a:lvl1pPr>
      <a:lvl2pPr marL="342777" algn="l" defTabSz="685556" rtl="0" eaLnBrk="1" latinLnBrk="0" hangingPunct="1">
        <a:defRPr sz="1350" kern="1200">
          <a:solidFill>
            <a:schemeClr val="tx1"/>
          </a:solidFill>
          <a:latin typeface="+mn-lt"/>
          <a:ea typeface="+mn-ea"/>
          <a:cs typeface="+mn-cs"/>
        </a:defRPr>
      </a:lvl2pPr>
      <a:lvl3pPr marL="685556" algn="l" defTabSz="685556" rtl="0" eaLnBrk="1" latinLnBrk="0" hangingPunct="1">
        <a:defRPr sz="1350" kern="1200">
          <a:solidFill>
            <a:schemeClr val="tx1"/>
          </a:solidFill>
          <a:latin typeface="+mn-lt"/>
          <a:ea typeface="+mn-ea"/>
          <a:cs typeface="+mn-cs"/>
        </a:defRPr>
      </a:lvl3pPr>
      <a:lvl4pPr marL="1028332" algn="l" defTabSz="685556" rtl="0" eaLnBrk="1" latinLnBrk="0" hangingPunct="1">
        <a:defRPr sz="1350" kern="1200">
          <a:solidFill>
            <a:schemeClr val="tx1"/>
          </a:solidFill>
          <a:latin typeface="+mn-lt"/>
          <a:ea typeface="+mn-ea"/>
          <a:cs typeface="+mn-cs"/>
        </a:defRPr>
      </a:lvl4pPr>
      <a:lvl5pPr marL="1371111" algn="l" defTabSz="685556" rtl="0" eaLnBrk="1" latinLnBrk="0" hangingPunct="1">
        <a:defRPr sz="1350" kern="1200">
          <a:solidFill>
            <a:schemeClr val="tx1"/>
          </a:solidFill>
          <a:latin typeface="+mn-lt"/>
          <a:ea typeface="+mn-ea"/>
          <a:cs typeface="+mn-cs"/>
        </a:defRPr>
      </a:lvl5pPr>
      <a:lvl6pPr marL="1713890" algn="l" defTabSz="685556" rtl="0" eaLnBrk="1" latinLnBrk="0" hangingPunct="1">
        <a:defRPr sz="1350" kern="1200">
          <a:solidFill>
            <a:schemeClr val="tx1"/>
          </a:solidFill>
          <a:latin typeface="+mn-lt"/>
          <a:ea typeface="+mn-ea"/>
          <a:cs typeface="+mn-cs"/>
        </a:defRPr>
      </a:lvl6pPr>
      <a:lvl7pPr marL="2056668" algn="l" defTabSz="685556" rtl="0" eaLnBrk="1" latinLnBrk="0" hangingPunct="1">
        <a:defRPr sz="1350" kern="1200">
          <a:solidFill>
            <a:schemeClr val="tx1"/>
          </a:solidFill>
          <a:latin typeface="+mn-lt"/>
          <a:ea typeface="+mn-ea"/>
          <a:cs typeface="+mn-cs"/>
        </a:defRPr>
      </a:lvl7pPr>
      <a:lvl8pPr marL="2399445" algn="l" defTabSz="685556" rtl="0" eaLnBrk="1" latinLnBrk="0" hangingPunct="1">
        <a:defRPr sz="1350" kern="1200">
          <a:solidFill>
            <a:schemeClr val="tx1"/>
          </a:solidFill>
          <a:latin typeface="+mn-lt"/>
          <a:ea typeface="+mn-ea"/>
          <a:cs typeface="+mn-cs"/>
        </a:defRPr>
      </a:lvl8pPr>
      <a:lvl9pPr marL="2742222" algn="l" defTabSz="68555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iencedirect.com/science/article/pii/S016890021931518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6.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AAE5-C63D-7F43-9FD8-C530E102F9EA}"/>
              </a:ext>
            </a:extLst>
          </p:cNvPr>
          <p:cNvSpPr>
            <a:spLocks noGrp="1"/>
          </p:cNvSpPr>
          <p:nvPr>
            <p:ph type="ctrTitle"/>
          </p:nvPr>
        </p:nvSpPr>
        <p:spPr>
          <a:xfrm>
            <a:off x="0" y="1122363"/>
            <a:ext cx="12192000" cy="2387600"/>
          </a:xfrm>
        </p:spPr>
        <p:txBody>
          <a:bodyPr/>
          <a:lstStyle/>
          <a:p>
            <a:r>
              <a:rPr lang="en-US" dirty="0"/>
              <a:t>A.I. for Nuclear Physics</a:t>
            </a:r>
          </a:p>
        </p:txBody>
      </p:sp>
      <p:pic>
        <p:nvPicPr>
          <p:cNvPr id="5" name="Picture 4">
            <a:extLst>
              <a:ext uri="{FF2B5EF4-FFF2-40B4-BE49-F238E27FC236}">
                <a16:creationId xmlns:a16="http://schemas.microsoft.com/office/drawing/2014/main" id="{7C04BE6B-48EA-9543-9B56-9835EED0395E}"/>
              </a:ext>
            </a:extLst>
          </p:cNvPr>
          <p:cNvPicPr>
            <a:picLocks noChangeAspect="1"/>
          </p:cNvPicPr>
          <p:nvPr/>
        </p:nvPicPr>
        <p:blipFill>
          <a:blip r:embed="rId3"/>
          <a:stretch>
            <a:fillRect/>
          </a:stretch>
        </p:blipFill>
        <p:spPr>
          <a:xfrm>
            <a:off x="0" y="778392"/>
            <a:ext cx="12128500" cy="4127500"/>
          </a:xfrm>
          <a:prstGeom prst="rect">
            <a:avLst/>
          </a:prstGeom>
        </p:spPr>
      </p:pic>
      <p:sp>
        <p:nvSpPr>
          <p:cNvPr id="3" name="Subtitle 2">
            <a:extLst>
              <a:ext uri="{FF2B5EF4-FFF2-40B4-BE49-F238E27FC236}">
                <a16:creationId xmlns:a16="http://schemas.microsoft.com/office/drawing/2014/main" id="{7E88157B-2CA8-FB44-B860-DB8A7EAF8795}"/>
              </a:ext>
            </a:extLst>
          </p:cNvPr>
          <p:cNvSpPr>
            <a:spLocks noGrp="1"/>
          </p:cNvSpPr>
          <p:nvPr>
            <p:ph type="subTitle" idx="1"/>
          </p:nvPr>
        </p:nvSpPr>
        <p:spPr>
          <a:xfrm>
            <a:off x="0" y="5249863"/>
            <a:ext cx="12192000" cy="851034"/>
          </a:xfrm>
        </p:spPr>
        <p:txBody>
          <a:bodyPr>
            <a:normAutofit/>
          </a:bodyPr>
          <a:lstStyle/>
          <a:p>
            <a:r>
              <a:rPr lang="en-US" sz="4800" b="1" dirty="0">
                <a:solidFill>
                  <a:schemeClr val="accent3"/>
                </a:solidFill>
                <a:latin typeface="Century Gothic" panose="020B0502020202020204" pitchFamily="34" charset="0"/>
              </a:rPr>
              <a:t>Accelerator Science and Operations</a:t>
            </a:r>
          </a:p>
        </p:txBody>
      </p:sp>
    </p:spTree>
    <p:extLst>
      <p:ext uri="{BB962C8B-B14F-4D97-AF65-F5344CB8AC3E}">
        <p14:creationId xmlns:p14="http://schemas.microsoft.com/office/powerpoint/2010/main" val="4141490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Data</a:t>
            </a:r>
          </a:p>
        </p:txBody>
      </p:sp>
      <p:sp>
        <p:nvSpPr>
          <p:cNvPr id="3" name="Content Placeholder 2"/>
          <p:cNvSpPr>
            <a:spLocks noGrp="1"/>
          </p:cNvSpPr>
          <p:nvPr>
            <p:ph idx="1"/>
          </p:nvPr>
        </p:nvSpPr>
        <p:spPr/>
        <p:txBody>
          <a:bodyPr/>
          <a:lstStyle/>
          <a:p>
            <a:pPr fontAlgn="base"/>
            <a:r>
              <a:rPr lang="en-US" b="1" dirty="0"/>
              <a:t>Data streams, interaction with controls and operations, online learning systems</a:t>
            </a:r>
          </a:p>
          <a:p>
            <a:pPr fontAlgn="base"/>
            <a:r>
              <a:rPr lang="en-US" b="1" dirty="0"/>
              <a:t>Data volume, samples, and frequency</a:t>
            </a:r>
          </a:p>
          <a:p>
            <a:pPr fontAlgn="base"/>
            <a:r>
              <a:rPr lang="en-US" b="1" dirty="0"/>
              <a:t>Design of archive data structures for efficient ML and data mining</a:t>
            </a:r>
          </a:p>
          <a:p>
            <a:pPr fontAlgn="base"/>
            <a:r>
              <a:rPr lang="en-US" b="1" dirty="0"/>
              <a:t>Hardware implementations for AI/ML </a:t>
            </a:r>
          </a:p>
        </p:txBody>
      </p:sp>
    </p:spTree>
    <p:extLst>
      <p:ext uri="{BB962C8B-B14F-4D97-AF65-F5344CB8AC3E}">
        <p14:creationId xmlns:p14="http://schemas.microsoft.com/office/powerpoint/2010/main" val="1011479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4059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Activities (from A. Jansson)</a:t>
            </a:r>
            <a:endParaRPr lang="en-US" dirty="0"/>
          </a:p>
        </p:txBody>
      </p:sp>
      <p:sp>
        <p:nvSpPr>
          <p:cNvPr id="3" name="Content Placeholder 2"/>
          <p:cNvSpPr>
            <a:spLocks noGrp="1"/>
          </p:cNvSpPr>
          <p:nvPr>
            <p:ph idx="1"/>
          </p:nvPr>
        </p:nvSpPr>
        <p:spPr/>
        <p:txBody>
          <a:bodyPr/>
          <a:lstStyle/>
          <a:p>
            <a:r>
              <a:rPr lang="en-GB" dirty="0"/>
              <a:t>H</a:t>
            </a:r>
            <a:r>
              <a:rPr lang="en-GB" dirty="0" smtClean="0"/>
              <a:t>armonize </a:t>
            </a:r>
            <a:r>
              <a:rPr lang="en-GB" dirty="0"/>
              <a:t>the data structure for collected data to facilitate data </a:t>
            </a:r>
            <a:r>
              <a:rPr lang="en-GB" dirty="0" smtClean="0"/>
              <a:t>analysis</a:t>
            </a:r>
            <a:endParaRPr lang="en-US" dirty="0"/>
          </a:p>
          <a:p>
            <a:r>
              <a:rPr lang="en-GB" dirty="0" smtClean="0"/>
              <a:t>Proposal in </a:t>
            </a:r>
            <a:r>
              <a:rPr lang="en-GB" dirty="0"/>
              <a:t>process </a:t>
            </a:r>
            <a:r>
              <a:rPr lang="en-GB" dirty="0" smtClean="0"/>
              <a:t>to </a:t>
            </a:r>
            <a:r>
              <a:rPr lang="en-GB" dirty="0"/>
              <a:t>apply ML </a:t>
            </a:r>
            <a:r>
              <a:rPr lang="en-GB" dirty="0" smtClean="0"/>
              <a:t>in FPGA hardware</a:t>
            </a:r>
            <a:endParaRPr lang="en-US" dirty="0"/>
          </a:p>
        </p:txBody>
      </p:sp>
    </p:spTree>
    <p:extLst>
      <p:ext uri="{BB962C8B-B14F-4D97-AF65-F5344CB8AC3E}">
        <p14:creationId xmlns:p14="http://schemas.microsoft.com/office/powerpoint/2010/main" val="2973084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AI/ML Activities at SNS (W. </a:t>
            </a:r>
            <a:r>
              <a:rPr lang="en-US" dirty="0" err="1" smtClean="0"/>
              <a:t>Blokland</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In progress/done</a:t>
            </a:r>
            <a:endParaRPr lang="en-US" dirty="0" smtClean="0"/>
          </a:p>
          <a:p>
            <a:r>
              <a:rPr lang="en-US" dirty="0" smtClean="0"/>
              <a:t>Machine </a:t>
            </a:r>
            <a:r>
              <a:rPr lang="en-US" dirty="0"/>
              <a:t>Learning Workshop at SNS (Program development </a:t>
            </a:r>
            <a:r>
              <a:rPr lang="en-US" dirty="0" smtClean="0"/>
              <a:t>2018)</a:t>
            </a:r>
          </a:p>
          <a:p>
            <a:r>
              <a:rPr lang="en-US" dirty="0" smtClean="0"/>
              <a:t>Errant </a:t>
            </a:r>
            <a:r>
              <a:rPr lang="en-US" dirty="0"/>
              <a:t>beam (since 2013). (</a:t>
            </a:r>
            <a:r>
              <a:rPr lang="en-US" u="sng" dirty="0">
                <a:hlinkClick r:id="rId2"/>
              </a:rPr>
              <a:t>https://</a:t>
            </a:r>
            <a:r>
              <a:rPr lang="en-US" u="sng" dirty="0" smtClean="0">
                <a:hlinkClick r:id="rId2"/>
              </a:rPr>
              <a:t>www.sciencedirect.com/science/article/pii/S0168900219315189</a:t>
            </a:r>
            <a:r>
              <a:rPr lang="en-US" dirty="0" smtClean="0"/>
              <a:t>)</a:t>
            </a:r>
            <a:endParaRPr lang="en-US" dirty="0"/>
          </a:p>
          <a:p>
            <a:r>
              <a:rPr lang="en-US" dirty="0" smtClean="0"/>
              <a:t>Electron </a:t>
            </a:r>
            <a:r>
              <a:rPr lang="en-US" dirty="0"/>
              <a:t>scanner image </a:t>
            </a:r>
            <a:r>
              <a:rPr lang="en-US" dirty="0" smtClean="0"/>
              <a:t>analysis</a:t>
            </a:r>
          </a:p>
          <a:p>
            <a:r>
              <a:rPr lang="en-US" dirty="0" smtClean="0"/>
              <a:t>Target Analysis</a:t>
            </a:r>
          </a:p>
          <a:p>
            <a:r>
              <a:rPr lang="en-US" dirty="0" smtClean="0"/>
              <a:t>Smart</a:t>
            </a:r>
            <a:r>
              <a:rPr lang="en-US" dirty="0"/>
              <a:t> control of sampling in high dimensional </a:t>
            </a:r>
            <a:r>
              <a:rPr lang="en-US" dirty="0" smtClean="0"/>
              <a:t>scans</a:t>
            </a:r>
          </a:p>
          <a:p>
            <a:r>
              <a:rPr lang="en-US" dirty="0" smtClean="0"/>
              <a:t>Beam-based</a:t>
            </a:r>
            <a:r>
              <a:rPr lang="en-US" dirty="0"/>
              <a:t> prediction of errant beam pulse and identification of failing </a:t>
            </a:r>
            <a:r>
              <a:rPr lang="en-US" dirty="0" smtClean="0"/>
              <a:t>equipment</a:t>
            </a:r>
          </a:p>
          <a:p>
            <a:pPr marL="0" indent="0">
              <a:buNone/>
            </a:pPr>
            <a:r>
              <a:rPr lang="en-US" b="1" dirty="0" smtClean="0"/>
              <a:t>Planned/Proposed</a:t>
            </a:r>
            <a:endParaRPr lang="en-US" dirty="0"/>
          </a:p>
          <a:p>
            <a:r>
              <a:rPr lang="en-US" dirty="0" smtClean="0"/>
              <a:t>Non-beam-based</a:t>
            </a:r>
            <a:r>
              <a:rPr lang="en-US" dirty="0"/>
              <a:t> health monitoring and failure prediction of critical hardware - HVCM, magnet power </a:t>
            </a:r>
            <a:r>
              <a:rPr lang="en-US" dirty="0" smtClean="0"/>
              <a:t>supply</a:t>
            </a:r>
            <a:endParaRPr lang="en-US" dirty="0"/>
          </a:p>
          <a:p>
            <a:r>
              <a:rPr lang="en-US" dirty="0" smtClean="0"/>
              <a:t>Model-independent</a:t>
            </a:r>
            <a:r>
              <a:rPr lang="en-US" dirty="0"/>
              <a:t> beam loss reduction </a:t>
            </a:r>
            <a:r>
              <a:rPr lang="en-US" dirty="0" smtClean="0"/>
              <a:t>methods</a:t>
            </a:r>
            <a:endParaRPr lang="en-US" dirty="0"/>
          </a:p>
          <a:p>
            <a:r>
              <a:rPr lang="en-US" dirty="0" smtClean="0"/>
              <a:t>Interpolation</a:t>
            </a:r>
            <a:r>
              <a:rPr lang="en-US" dirty="0"/>
              <a:t> of high dimensional beam phase space </a:t>
            </a:r>
            <a:r>
              <a:rPr lang="en-US" dirty="0" smtClean="0"/>
              <a:t>data</a:t>
            </a:r>
            <a:endParaRPr lang="en-US" dirty="0"/>
          </a:p>
          <a:p>
            <a:r>
              <a:rPr lang="en-US" dirty="0" smtClean="0"/>
              <a:t>SNS</a:t>
            </a:r>
            <a:r>
              <a:rPr lang="en-US" dirty="0"/>
              <a:t> Target </a:t>
            </a:r>
            <a:r>
              <a:rPr lang="en-US" dirty="0" smtClean="0"/>
              <a:t>Damage</a:t>
            </a:r>
            <a:endParaRPr lang="en-US" dirty="0"/>
          </a:p>
          <a:p>
            <a:r>
              <a:rPr lang="en-US" dirty="0" smtClean="0"/>
              <a:t>ML</a:t>
            </a:r>
            <a:r>
              <a:rPr lang="en-US" dirty="0"/>
              <a:t> control of  for real-time beam impedance compensation of RF </a:t>
            </a:r>
            <a:r>
              <a:rPr lang="en-US" dirty="0" smtClean="0"/>
              <a:t>cavities</a:t>
            </a:r>
            <a:endParaRPr lang="en-US" dirty="0"/>
          </a:p>
          <a:p>
            <a:r>
              <a:rPr lang="en-US" dirty="0" smtClean="0"/>
              <a:t>ML</a:t>
            </a:r>
            <a:r>
              <a:rPr lang="en-US" dirty="0"/>
              <a:t> assisted analysis of cryogenic moderator </a:t>
            </a:r>
            <a:r>
              <a:rPr lang="en-US" dirty="0" smtClean="0"/>
              <a:t>system</a:t>
            </a:r>
            <a:endParaRPr lang="en-US" dirty="0"/>
          </a:p>
        </p:txBody>
      </p:sp>
    </p:spTree>
    <p:extLst>
      <p:ext uri="{BB962C8B-B14F-4D97-AF65-F5344CB8AC3E}">
        <p14:creationId xmlns:p14="http://schemas.microsoft.com/office/powerpoint/2010/main" val="2376080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SNS Target (W. </a:t>
            </a:r>
            <a:r>
              <a:rPr lang="en-US" dirty="0" err="1" smtClean="0"/>
              <a:t>Blokland</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a:t>1) to see what is going inside the target (Use any measurements even ones that seem unrelated but nearby)</a:t>
            </a:r>
          </a:p>
          <a:p>
            <a:pPr marL="0" indent="0">
              <a:buNone/>
            </a:pPr>
            <a:r>
              <a:rPr lang="en-US" dirty="0"/>
              <a:t>2) improve the simulation (including to predict cavitation damage)</a:t>
            </a:r>
          </a:p>
          <a:p>
            <a:pPr marL="0" indent="0">
              <a:buNone/>
            </a:pPr>
            <a:r>
              <a:rPr lang="en-US" dirty="0"/>
              <a:t>3) improve the cooling system feedback and/or diagnostics (we had problems with loosing cooling capability)</a:t>
            </a:r>
          </a:p>
          <a:p>
            <a:pPr marL="0" indent="0">
              <a:buNone/>
            </a:pPr>
            <a:r>
              <a:rPr lang="en-US" dirty="0"/>
              <a:t> </a:t>
            </a:r>
          </a:p>
          <a:p>
            <a:pPr marL="0" indent="0">
              <a:buNone/>
            </a:pPr>
            <a:r>
              <a:rPr lang="en-US" dirty="0"/>
              <a:t>The target group is focusing on using ML and HPC to improve the target simulation </a:t>
            </a:r>
            <a:r>
              <a:rPr lang="en-US" dirty="0" smtClean="0"/>
              <a:t>so </a:t>
            </a:r>
            <a:r>
              <a:rPr lang="en-US" dirty="0"/>
              <a:t>that one will go ahead and hopefully also drive the target strain measurements study</a:t>
            </a:r>
            <a:r>
              <a:rPr lang="en-US" dirty="0" smtClean="0"/>
              <a:t>.</a:t>
            </a:r>
            <a:endParaRPr lang="en-US" dirty="0"/>
          </a:p>
        </p:txBody>
      </p:sp>
    </p:spTree>
    <p:extLst>
      <p:ext uri="{BB962C8B-B14F-4D97-AF65-F5344CB8AC3E}">
        <p14:creationId xmlns:p14="http://schemas.microsoft.com/office/powerpoint/2010/main" val="126790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Artificial intelligence (AI)-based monitoring of helium inventories in particle accelerators for early leak </a:t>
            </a:r>
            <a:r>
              <a:rPr lang="en-US" dirty="0" smtClean="0"/>
              <a:t>detection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Systematic </a:t>
            </a:r>
            <a:r>
              <a:rPr lang="en-US" dirty="0"/>
              <a:t>segregation and continuous monitoring of the helium inventories in an accelerator facility can be used for inventory data collection and is extremely useful in detecting operational leaks [2</a:t>
            </a:r>
            <a:r>
              <a:rPr lang="en-US" dirty="0" smtClean="0"/>
              <a:t>]. </a:t>
            </a:r>
          </a:p>
          <a:p>
            <a:pPr marL="0" indent="0">
              <a:buNone/>
            </a:pPr>
            <a:r>
              <a:rPr lang="en-US" dirty="0" smtClean="0"/>
              <a:t>It </a:t>
            </a:r>
            <a:r>
              <a:rPr lang="en-US" dirty="0"/>
              <a:t>is important to quickly detect the leak so that measures can be taken to stop, or at least mitigate the leak. Presently, this requires persistent and regular involvement with careful analyses from skilled human operators to properly access these helium inventories and identify potential leaks. Not only are the systems physically large and complex, but the ambient environment and the process-operating conditions are continuously changing, which must be accounted for in assessing the helium inventory. </a:t>
            </a:r>
            <a:endParaRPr lang="en-US" dirty="0" smtClean="0"/>
          </a:p>
          <a:p>
            <a:pPr marL="0" indent="0">
              <a:buNone/>
            </a:pPr>
            <a:r>
              <a:rPr lang="en-US" b="1" dirty="0" smtClean="0"/>
              <a:t>An </a:t>
            </a:r>
            <a:r>
              <a:rPr lang="en-US" b="1" dirty="0"/>
              <a:t>online helium inventory monitoring system trained with a supervised machine learning technique can help to timely identify the leakage in the inventory. </a:t>
            </a:r>
            <a:endParaRPr lang="en-US" b="1" dirty="0" smtClean="0"/>
          </a:p>
          <a:p>
            <a:pPr marL="0" indent="0">
              <a:buNone/>
            </a:pPr>
            <a:r>
              <a:rPr lang="en-US" dirty="0" smtClean="0"/>
              <a:t>It </a:t>
            </a:r>
            <a:r>
              <a:rPr lang="en-US" dirty="0"/>
              <a:t>could be </a:t>
            </a:r>
            <a:r>
              <a:rPr lang="en-US" b="1" dirty="0"/>
              <a:t>trained to distinguish between intended and unintended consumption</a:t>
            </a:r>
            <a:r>
              <a:rPr lang="en-US" dirty="0"/>
              <a:t>, such as liquid filling at a user load vs venting to atmosphere through a pressure relief devices. </a:t>
            </a:r>
            <a:endParaRPr lang="en-US" dirty="0" smtClean="0"/>
          </a:p>
          <a:p>
            <a:pPr marL="0" indent="0">
              <a:buNone/>
            </a:pPr>
            <a:r>
              <a:rPr lang="en-US" dirty="0" smtClean="0"/>
              <a:t>It </a:t>
            </a:r>
            <a:r>
              <a:rPr lang="en-US" dirty="0"/>
              <a:t>could also be </a:t>
            </a:r>
            <a:r>
              <a:rPr lang="en-US" b="1" dirty="0"/>
              <a:t>trained to account for the changes in the environment and process-operating conditions</a:t>
            </a:r>
            <a:r>
              <a:rPr lang="en-US" dirty="0"/>
              <a:t> and </a:t>
            </a:r>
            <a:r>
              <a:rPr lang="en-US" b="1" dirty="0"/>
              <a:t>provide early warning to operators</a:t>
            </a:r>
            <a:r>
              <a:rPr lang="en-US" dirty="0"/>
              <a:t> to initiate the detection and mitigation. </a:t>
            </a:r>
            <a:endParaRPr lang="en-US" dirty="0" smtClean="0"/>
          </a:p>
          <a:p>
            <a:pPr marL="0" indent="0">
              <a:buNone/>
            </a:pPr>
            <a:r>
              <a:rPr lang="en-US" dirty="0" smtClean="0"/>
              <a:t>Moreover</a:t>
            </a:r>
            <a:r>
              <a:rPr lang="en-US" dirty="0"/>
              <a:t>, it can be </a:t>
            </a:r>
            <a:r>
              <a:rPr lang="en-US" b="1" dirty="0"/>
              <a:t>trained to monitor the long-term operational inventory data </a:t>
            </a:r>
            <a:r>
              <a:rPr lang="en-US" dirty="0"/>
              <a:t>to </a:t>
            </a:r>
            <a:r>
              <a:rPr lang="en-US" b="1" dirty="0"/>
              <a:t>forecast operational expenses </a:t>
            </a:r>
            <a:r>
              <a:rPr lang="en-US" dirty="0"/>
              <a:t>and to </a:t>
            </a:r>
            <a:r>
              <a:rPr lang="en-US" b="1" dirty="0"/>
              <a:t>detect the major areas responsible for helium loss </a:t>
            </a:r>
            <a:r>
              <a:rPr lang="en-US" dirty="0"/>
              <a:t>so that operators can make plans that require downtime and modifications. </a:t>
            </a:r>
            <a:endParaRPr lang="en-US" dirty="0" smtClean="0"/>
          </a:p>
          <a:p>
            <a:pPr marL="0" indent="0">
              <a:buNone/>
            </a:pPr>
            <a:r>
              <a:rPr lang="en-US" dirty="0" smtClean="0"/>
              <a:t>Early </a:t>
            </a:r>
            <a:r>
              <a:rPr lang="en-US" dirty="0"/>
              <a:t>leak detection using an AI-based monitoring system has the potential to reduce the annum helium leak by at least 50% and save substantial operating cost, which is a major portion of the operating cost of present accelerator facilities</a:t>
            </a:r>
            <a:r>
              <a:rPr lang="en-US" dirty="0" smtClean="0"/>
              <a:t>.</a:t>
            </a:r>
            <a:endParaRPr lang="en-US" dirty="0"/>
          </a:p>
          <a:p>
            <a:pPr marL="0" indent="0">
              <a:buNone/>
            </a:pPr>
            <a:r>
              <a:rPr lang="en-US" dirty="0"/>
              <a:t> </a:t>
            </a:r>
          </a:p>
          <a:p>
            <a:pPr marL="0" indent="0">
              <a:buNone/>
            </a:pPr>
            <a:r>
              <a:rPr lang="en-US" dirty="0"/>
              <a:t>[1] </a:t>
            </a:r>
            <a:r>
              <a:rPr lang="en-US" dirty="0" err="1" smtClean="0"/>
              <a:t>Hamak</a:t>
            </a:r>
            <a:r>
              <a:rPr lang="en-US" dirty="0"/>
              <a:t>, J. E., 2015, "Minerals Handbook," United States Geological Survey.</a:t>
            </a:r>
          </a:p>
          <a:p>
            <a:pPr marL="0" indent="0">
              <a:buNone/>
            </a:pPr>
            <a:r>
              <a:rPr lang="en-US" dirty="0"/>
              <a:t>[2] </a:t>
            </a:r>
            <a:r>
              <a:rPr lang="en-US" dirty="0" smtClean="0"/>
              <a:t>Hasan</a:t>
            </a:r>
            <a:r>
              <a:rPr lang="en-US" dirty="0"/>
              <a:t>, N., Knudsen, P., and Wright, M., 2017, "Online helium inventory monitoring of </a:t>
            </a:r>
            <a:r>
              <a:rPr lang="en-US" dirty="0" err="1"/>
              <a:t>JLab</a:t>
            </a:r>
            <a:r>
              <a:rPr lang="en-US" dirty="0"/>
              <a:t> cryogenic systems," IOP Conference Series: Materials Science and Engineering, 278, p. 012113</a:t>
            </a:r>
            <a:r>
              <a:rPr lang="en-US" dirty="0" smtClean="0"/>
              <a:t>.</a:t>
            </a:r>
            <a:endParaRPr lang="en-US" dirty="0"/>
          </a:p>
        </p:txBody>
      </p:sp>
      <p:sp>
        <p:nvSpPr>
          <p:cNvPr id="4" name="TextBox 3"/>
          <p:cNvSpPr txBox="1"/>
          <p:nvPr/>
        </p:nvSpPr>
        <p:spPr>
          <a:xfrm>
            <a:off x="9520518" y="5911141"/>
            <a:ext cx="1895712" cy="369332"/>
          </a:xfrm>
          <a:prstGeom prst="rect">
            <a:avLst/>
          </a:prstGeom>
          <a:noFill/>
        </p:spPr>
        <p:txBody>
          <a:bodyPr wrap="none" rtlCol="0">
            <a:spAutoFit/>
          </a:bodyPr>
          <a:lstStyle/>
          <a:p>
            <a:r>
              <a:rPr lang="en-US" dirty="0" smtClean="0"/>
              <a:t>(P. Knudsen, MSU)</a:t>
            </a:r>
            <a:endParaRPr lang="en-US" dirty="0"/>
          </a:p>
        </p:txBody>
      </p:sp>
    </p:spTree>
    <p:extLst>
      <p:ext uri="{BB962C8B-B14F-4D97-AF65-F5344CB8AC3E}">
        <p14:creationId xmlns:p14="http://schemas.microsoft.com/office/powerpoint/2010/main" val="157772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5666" t="7265" r="10930" b="29436"/>
          <a:stretch/>
        </p:blipFill>
        <p:spPr>
          <a:xfrm>
            <a:off x="2772582" y="4046191"/>
            <a:ext cx="6870584" cy="2130804"/>
          </a:xfrm>
          <a:prstGeom prst="rect">
            <a:avLst/>
          </a:prstGeom>
        </p:spPr>
      </p:pic>
      <p:sp>
        <p:nvSpPr>
          <p:cNvPr id="2" name="Content Placeholder 1"/>
          <p:cNvSpPr>
            <a:spLocks noGrp="1"/>
          </p:cNvSpPr>
          <p:nvPr>
            <p:ph idx="1"/>
          </p:nvPr>
        </p:nvSpPr>
        <p:spPr>
          <a:xfrm>
            <a:off x="372235" y="1067100"/>
            <a:ext cx="11725358" cy="5027414"/>
          </a:xfrm>
        </p:spPr>
        <p:txBody>
          <a:bodyPr/>
          <a:lstStyle/>
          <a:p>
            <a:r>
              <a:rPr lang="en-US" dirty="0"/>
              <a:t>Beam Loss Monitors form a network to monitor beamlines for particle interception</a:t>
            </a:r>
          </a:p>
          <a:p>
            <a:r>
              <a:rPr lang="en-US" dirty="0"/>
              <a:t>The BLM network has functions: </a:t>
            </a:r>
            <a:r>
              <a:rPr lang="en-US" i="1" dirty="0"/>
              <a:t>fault detection</a:t>
            </a:r>
            <a:r>
              <a:rPr lang="en-US" dirty="0"/>
              <a:t> and </a:t>
            </a:r>
            <a:r>
              <a:rPr lang="en-US" i="1" dirty="0"/>
              <a:t>fault diagnosis</a:t>
            </a:r>
            <a:endParaRPr lang="en-US" dirty="0"/>
          </a:p>
          <a:p>
            <a:r>
              <a:rPr lang="en-US" i="1" dirty="0"/>
              <a:t>Fault detection</a:t>
            </a:r>
            <a:r>
              <a:rPr lang="en-US" dirty="0"/>
              <a:t> requires BLMs:</a:t>
            </a:r>
          </a:p>
          <a:p>
            <a:pPr lvl="1"/>
            <a:r>
              <a:rPr lang="en-US" dirty="0"/>
              <a:t>Fast response for acute losses</a:t>
            </a:r>
          </a:p>
          <a:p>
            <a:pPr lvl="1"/>
            <a:r>
              <a:rPr lang="en-US" dirty="0"/>
              <a:t>Location near sensitive components</a:t>
            </a:r>
          </a:p>
          <a:p>
            <a:pPr lvl="1"/>
            <a:r>
              <a:rPr lang="en-US" dirty="0"/>
              <a:t>Located at ‘critical positions’ to trigger Machine Protection response</a:t>
            </a:r>
          </a:p>
          <a:p>
            <a:r>
              <a:rPr lang="en-US" i="1" dirty="0"/>
              <a:t>Fault diagnosis</a:t>
            </a:r>
            <a:r>
              <a:rPr lang="en-US" dirty="0"/>
              <a:t> requires BLMs:</a:t>
            </a:r>
          </a:p>
          <a:p>
            <a:pPr lvl="1"/>
            <a:r>
              <a:rPr lang="en-US" dirty="0"/>
              <a:t>Sensitive to diagnose chronic losses and beam tuning errors</a:t>
            </a:r>
          </a:p>
          <a:p>
            <a:pPr lvl="1"/>
            <a:r>
              <a:rPr lang="en-US" dirty="0"/>
              <a:t>Ability to differentiate between controlled and uncontrolled losses</a:t>
            </a:r>
          </a:p>
          <a:p>
            <a:pPr lvl="1"/>
            <a:r>
              <a:rPr lang="en-US" dirty="0"/>
              <a:t>Located at ‘discrimination points’ to differentiate spatial loss patterns</a:t>
            </a:r>
          </a:p>
        </p:txBody>
      </p:sp>
      <p:sp>
        <p:nvSpPr>
          <p:cNvPr id="3" name="Title 2"/>
          <p:cNvSpPr>
            <a:spLocks noGrp="1"/>
          </p:cNvSpPr>
          <p:nvPr>
            <p:ph type="title"/>
          </p:nvPr>
        </p:nvSpPr>
        <p:spPr>
          <a:xfrm>
            <a:off x="1600200" y="289333"/>
            <a:ext cx="8991600" cy="478624"/>
          </a:xfrm>
        </p:spPr>
        <p:txBody>
          <a:bodyPr/>
          <a:lstStyle/>
          <a:p>
            <a:r>
              <a:rPr lang="en-US" dirty="0" smtClean="0"/>
              <a:t>Identifying </a:t>
            </a:r>
            <a:r>
              <a:rPr lang="en-US" dirty="0" smtClean="0"/>
              <a:t>Sources of Beam Loss</a:t>
            </a:r>
            <a:endParaRPr lang="en-US" dirty="0"/>
          </a:p>
        </p:txBody>
      </p:sp>
      <p:sp>
        <p:nvSpPr>
          <p:cNvPr id="4" name="Footer Placeholder 3"/>
          <p:cNvSpPr>
            <a:spLocks noGrp="1"/>
          </p:cNvSpPr>
          <p:nvPr>
            <p:ph type="ftr" sz="quarter" idx="10"/>
          </p:nvPr>
        </p:nvSpPr>
        <p:spPr/>
        <p:txBody>
          <a:bodyPr/>
          <a:lstStyle/>
          <a:p>
            <a:r>
              <a:rPr lang="en-US"/>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a:pPr>
                <a:defRPr/>
              </a:pPr>
              <a:t>16</a:t>
            </a:fld>
            <a:endParaRPr lang="en-US"/>
          </a:p>
        </p:txBody>
      </p:sp>
      <p:sp>
        <p:nvSpPr>
          <p:cNvPr id="7" name="TextBox 6"/>
          <p:cNvSpPr txBox="1"/>
          <p:nvPr/>
        </p:nvSpPr>
        <p:spPr>
          <a:xfrm>
            <a:off x="3553940" y="4742262"/>
            <a:ext cx="5083443"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400" dirty="0">
                <a:solidFill>
                  <a:prstClr val="white"/>
                </a:solidFill>
              </a:rPr>
              <a:t>Schematic of FRIB </a:t>
            </a:r>
            <a:r>
              <a:rPr lang="en-US" sz="1400" dirty="0" err="1">
                <a:solidFill>
                  <a:prstClr val="white"/>
                </a:solidFill>
              </a:rPr>
              <a:t>linac</a:t>
            </a:r>
            <a:r>
              <a:rPr lang="en-US" sz="1400" dirty="0">
                <a:solidFill>
                  <a:prstClr val="white"/>
                </a:solidFill>
              </a:rPr>
              <a:t> with loss sensitive monitors indicated</a:t>
            </a:r>
          </a:p>
        </p:txBody>
      </p:sp>
      <p:sp>
        <p:nvSpPr>
          <p:cNvPr id="8" name="TextBox 7"/>
          <p:cNvSpPr txBox="1"/>
          <p:nvPr/>
        </p:nvSpPr>
        <p:spPr>
          <a:xfrm>
            <a:off x="8213416" y="1511574"/>
            <a:ext cx="3830097" cy="2862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000" dirty="0">
                <a:solidFill>
                  <a:prstClr val="white"/>
                </a:solidFill>
              </a:rPr>
              <a:t>We look to answer two questions:</a:t>
            </a:r>
          </a:p>
          <a:p>
            <a:pPr marL="342900" indent="-342900">
              <a:buFontTx/>
              <a:buAutoNum type="arabicPeriod"/>
            </a:pPr>
            <a:r>
              <a:rPr lang="en-US" sz="2000" dirty="0">
                <a:solidFill>
                  <a:prstClr val="white"/>
                </a:solidFill>
              </a:rPr>
              <a:t>Do we have sufficient detectors in the correct places to catch all events?</a:t>
            </a:r>
          </a:p>
          <a:p>
            <a:pPr marL="342900" indent="-342900">
              <a:buFontTx/>
              <a:buAutoNum type="arabicPeriod"/>
            </a:pPr>
            <a:r>
              <a:rPr lang="en-US" sz="2000" dirty="0">
                <a:solidFill>
                  <a:prstClr val="white"/>
                </a:solidFill>
              </a:rPr>
              <a:t>Can we use pattern recognition with loss distribution to identify specific failures?</a:t>
            </a:r>
          </a:p>
        </p:txBody>
      </p:sp>
    </p:spTree>
    <p:extLst>
      <p:ext uri="{BB962C8B-B14F-4D97-AF65-F5344CB8AC3E}">
        <p14:creationId xmlns:p14="http://schemas.microsoft.com/office/powerpoint/2010/main" val="427362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8945" y="1067100"/>
            <a:ext cx="11636347" cy="5027414"/>
          </a:xfrm>
        </p:spPr>
        <p:txBody>
          <a:bodyPr/>
          <a:lstStyle/>
          <a:p>
            <a:r>
              <a:rPr lang="en-US" dirty="0"/>
              <a:t>Study correlations</a:t>
            </a:r>
          </a:p>
          <a:p>
            <a:pPr lvl="1"/>
            <a:r>
              <a:rPr lang="en-US" dirty="0"/>
              <a:t>Define </a:t>
            </a:r>
            <a:r>
              <a:rPr lang="en-US" u="sng" dirty="0"/>
              <a:t>critical positions</a:t>
            </a:r>
            <a:r>
              <a:rPr lang="en-US" dirty="0"/>
              <a:t> by quantifying BLM positions against specific fault modes resulting in losses</a:t>
            </a:r>
          </a:p>
          <a:p>
            <a:r>
              <a:rPr lang="en-US" dirty="0"/>
              <a:t>IMPACT simulations were generated in each case</a:t>
            </a:r>
          </a:p>
          <a:p>
            <a:pPr lvl="1"/>
            <a:r>
              <a:rPr lang="en-US" dirty="0"/>
              <a:t>332 cavity faults generate 241 loss distributions</a:t>
            </a:r>
          </a:p>
          <a:p>
            <a:pPr lvl="1"/>
            <a:r>
              <a:rPr lang="en-US" dirty="0"/>
              <a:t>69 solenoids each generate losses</a:t>
            </a:r>
          </a:p>
          <a:p>
            <a:pPr lvl="1"/>
            <a:r>
              <a:rPr lang="en-US" dirty="0"/>
              <a:t>Each accelerator element is a loss monitor (as far as IMPACT is concerned) – 572 elements</a:t>
            </a:r>
          </a:p>
          <a:p>
            <a:pPr marL="158781" lvl="1" indent="0">
              <a:buNone/>
            </a:pPr>
            <a:endParaRPr lang="en-US" dirty="0"/>
          </a:p>
        </p:txBody>
      </p:sp>
      <p:sp>
        <p:nvSpPr>
          <p:cNvPr id="3" name="Title 2"/>
          <p:cNvSpPr>
            <a:spLocks noGrp="1"/>
          </p:cNvSpPr>
          <p:nvPr>
            <p:ph type="title"/>
          </p:nvPr>
        </p:nvSpPr>
        <p:spPr/>
        <p:txBody>
          <a:bodyPr/>
          <a:lstStyle/>
          <a:p>
            <a:r>
              <a:rPr lang="en-US" dirty="0" smtClean="0"/>
              <a:t>Determining Critical Positions (CPs)</a:t>
            </a:r>
            <a:endParaRPr lang="en-US" dirty="0"/>
          </a:p>
        </p:txBody>
      </p:sp>
      <p:sp>
        <p:nvSpPr>
          <p:cNvPr id="4" name="Footer Placeholder 3"/>
          <p:cNvSpPr>
            <a:spLocks noGrp="1"/>
          </p:cNvSpPr>
          <p:nvPr>
            <p:ph type="ftr" sz="quarter" idx="10"/>
          </p:nvPr>
        </p:nvSpPr>
        <p:spPr/>
        <p:txBody>
          <a:bodyPr/>
          <a:lstStyle/>
          <a:p>
            <a:r>
              <a:rPr lang="en-US"/>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a:pPr>
                <a:defRPr/>
              </a:pPr>
              <a:t>17</a:t>
            </a:fld>
            <a:endParaRPr lang="en-US"/>
          </a:p>
        </p:txBody>
      </p:sp>
      <p:pic>
        <p:nvPicPr>
          <p:cNvPr id="6" name="Picture 5"/>
          <p:cNvPicPr>
            <a:picLocks noChangeAspect="1"/>
          </p:cNvPicPr>
          <p:nvPr/>
        </p:nvPicPr>
        <p:blipFill rotWithShape="1">
          <a:blip r:embed="rId2"/>
          <a:srcRect l="737" t="1295" r="1653" b="3120"/>
          <a:stretch/>
        </p:blipFill>
        <p:spPr>
          <a:xfrm>
            <a:off x="1805514" y="2998976"/>
            <a:ext cx="8439058" cy="3095538"/>
          </a:xfrm>
          <a:prstGeom prst="rect">
            <a:avLst/>
          </a:prstGeom>
        </p:spPr>
      </p:pic>
      <p:sp>
        <p:nvSpPr>
          <p:cNvPr id="7" name="TextBox 6"/>
          <p:cNvSpPr txBox="1"/>
          <p:nvPr/>
        </p:nvSpPr>
        <p:spPr>
          <a:xfrm>
            <a:off x="7146460" y="5940626"/>
            <a:ext cx="3521541" cy="307777"/>
          </a:xfrm>
          <a:prstGeom prst="rect">
            <a:avLst/>
          </a:prstGeom>
          <a:noFill/>
        </p:spPr>
        <p:txBody>
          <a:bodyPr wrap="none" rtlCol="0">
            <a:spAutoFit/>
          </a:bodyPr>
          <a:lstStyle/>
          <a:p>
            <a:r>
              <a:rPr lang="en-US" sz="1400" dirty="0">
                <a:solidFill>
                  <a:prstClr val="black"/>
                </a:solidFill>
              </a:rPr>
              <a:t>(Z. Liu, et al., IPAC 2015, TUAC3, p.1356)</a:t>
            </a:r>
          </a:p>
        </p:txBody>
      </p:sp>
    </p:spTree>
    <p:extLst>
      <p:ext uri="{BB962C8B-B14F-4D97-AF65-F5344CB8AC3E}">
        <p14:creationId xmlns:p14="http://schemas.microsoft.com/office/powerpoint/2010/main" val="12586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067100"/>
            <a:ext cx="5270623" cy="1407363"/>
          </a:xfrm>
        </p:spPr>
        <p:txBody>
          <a:bodyPr/>
          <a:lstStyle/>
          <a:p>
            <a:r>
              <a:rPr lang="en-US" sz="1800" dirty="0"/>
              <a:t>Calculate correlation. Filter for abs(R) &gt; 0.45 </a:t>
            </a:r>
          </a:p>
        </p:txBody>
      </p:sp>
      <p:sp>
        <p:nvSpPr>
          <p:cNvPr id="3" name="Title 2"/>
          <p:cNvSpPr>
            <a:spLocks noGrp="1"/>
          </p:cNvSpPr>
          <p:nvPr>
            <p:ph type="title"/>
          </p:nvPr>
        </p:nvSpPr>
        <p:spPr>
          <a:xfrm>
            <a:off x="304801" y="-8634"/>
            <a:ext cx="11524342" cy="1074556"/>
          </a:xfrm>
        </p:spPr>
        <p:txBody>
          <a:bodyPr/>
          <a:lstStyle/>
          <a:p>
            <a:r>
              <a:rPr lang="en-US" sz="2800" dirty="0"/>
              <a:t>Use correlations to identify points of high sensitivity </a:t>
            </a:r>
            <a:br>
              <a:rPr lang="en-US" sz="2800" dirty="0"/>
            </a:br>
            <a:r>
              <a:rPr lang="en-US" sz="2000" dirty="0">
                <a:solidFill>
                  <a:schemeClr val="tx1"/>
                </a:solidFill>
              </a:rPr>
              <a:t>Reduces required number of BLMs</a:t>
            </a:r>
          </a:p>
        </p:txBody>
      </p:sp>
      <p:sp>
        <p:nvSpPr>
          <p:cNvPr id="4" name="Footer Placeholder 3"/>
          <p:cNvSpPr>
            <a:spLocks noGrp="1"/>
          </p:cNvSpPr>
          <p:nvPr>
            <p:ph type="ftr" sz="quarter" idx="10"/>
          </p:nvPr>
        </p:nvSpPr>
        <p:spPr/>
        <p:txBody>
          <a:bodyPr/>
          <a:lstStyle/>
          <a:p>
            <a:r>
              <a:rPr lang="en-US"/>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a:pPr>
                <a:defRPr/>
              </a:pPr>
              <a:t>18</a:t>
            </a:fld>
            <a:endParaRPr lang="en-US"/>
          </a:p>
        </p:txBody>
      </p:sp>
      <p:pic>
        <p:nvPicPr>
          <p:cNvPr id="6" name="Picture 5"/>
          <p:cNvPicPr>
            <a:picLocks noChangeAspect="1"/>
          </p:cNvPicPr>
          <p:nvPr/>
        </p:nvPicPr>
        <p:blipFill>
          <a:blip r:embed="rId2"/>
          <a:stretch>
            <a:fillRect/>
          </a:stretch>
        </p:blipFill>
        <p:spPr>
          <a:xfrm>
            <a:off x="756138" y="2011983"/>
            <a:ext cx="5091416" cy="3001561"/>
          </a:xfrm>
          <a:prstGeom prst="rect">
            <a:avLst/>
          </a:prstGeom>
        </p:spPr>
      </p:pic>
      <p:pic>
        <p:nvPicPr>
          <p:cNvPr id="7" name="Picture 6"/>
          <p:cNvPicPr>
            <a:picLocks noChangeAspect="1"/>
          </p:cNvPicPr>
          <p:nvPr/>
        </p:nvPicPr>
        <p:blipFill rotWithShape="1">
          <a:blip r:embed="rId3"/>
          <a:srcRect t="13965"/>
          <a:stretch/>
        </p:blipFill>
        <p:spPr>
          <a:xfrm>
            <a:off x="2920606" y="1358030"/>
            <a:ext cx="2250247" cy="585441"/>
          </a:xfrm>
          <a:prstGeom prst="rect">
            <a:avLst/>
          </a:prstGeom>
        </p:spPr>
      </p:pic>
      <p:pic>
        <p:nvPicPr>
          <p:cNvPr id="8" name="Picture 7"/>
          <p:cNvPicPr>
            <a:picLocks noChangeAspect="1"/>
          </p:cNvPicPr>
          <p:nvPr/>
        </p:nvPicPr>
        <p:blipFill>
          <a:blip r:embed="rId4"/>
          <a:stretch>
            <a:fillRect/>
          </a:stretch>
        </p:blipFill>
        <p:spPr>
          <a:xfrm>
            <a:off x="7451394" y="1073659"/>
            <a:ext cx="3797178" cy="3874250"/>
          </a:xfrm>
          <a:prstGeom prst="rect">
            <a:avLst/>
          </a:prstGeom>
        </p:spPr>
      </p:pic>
      <p:sp>
        <p:nvSpPr>
          <p:cNvPr id="9" name="TextBox 8"/>
          <p:cNvSpPr txBox="1"/>
          <p:nvPr/>
        </p:nvSpPr>
        <p:spPr>
          <a:xfrm>
            <a:off x="6347018" y="4990159"/>
            <a:ext cx="5588735"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solidFill>
                  <a:prstClr val="white"/>
                </a:solidFill>
              </a:rPr>
              <a:t>Analyze events to determine if Critical Position network observes all events. </a:t>
            </a:r>
          </a:p>
          <a:p>
            <a:r>
              <a:rPr lang="en-US" sz="2800" dirty="0">
                <a:solidFill>
                  <a:prstClr val="white"/>
                </a:solidFill>
              </a:rPr>
              <a:t>→</a:t>
            </a:r>
            <a:r>
              <a:rPr lang="en-US" dirty="0">
                <a:solidFill>
                  <a:prstClr val="white"/>
                </a:solidFill>
              </a:rPr>
              <a:t> Network completeness with ~7 monitors!</a:t>
            </a:r>
          </a:p>
        </p:txBody>
      </p:sp>
      <p:sp>
        <p:nvSpPr>
          <p:cNvPr id="11" name="TextBox 10"/>
          <p:cNvSpPr txBox="1"/>
          <p:nvPr/>
        </p:nvSpPr>
        <p:spPr>
          <a:xfrm>
            <a:off x="922492" y="5082055"/>
            <a:ext cx="4742189"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solidFill>
                  <a:prstClr val="white"/>
                </a:solidFill>
              </a:rPr>
              <a:t>We can identify localized loss areas (outlined regions) that reduce required number of monitors (for this failure mode). </a:t>
            </a:r>
          </a:p>
        </p:txBody>
      </p:sp>
      <p:sp>
        <p:nvSpPr>
          <p:cNvPr id="12" name="TextBox 11"/>
          <p:cNvSpPr txBox="1"/>
          <p:nvPr/>
        </p:nvSpPr>
        <p:spPr>
          <a:xfrm>
            <a:off x="2661497" y="4101636"/>
            <a:ext cx="218521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a:solidFill>
                  <a:prstClr val="white"/>
                </a:solidFill>
              </a:rPr>
              <a:t>Single-cavity failure</a:t>
            </a:r>
          </a:p>
        </p:txBody>
      </p:sp>
    </p:spTree>
    <p:extLst>
      <p:ext uri="{BB962C8B-B14F-4D97-AF65-F5344CB8AC3E}">
        <p14:creationId xmlns:p14="http://schemas.microsoft.com/office/powerpoint/2010/main" val="799147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943" y="1067100"/>
            <a:ext cx="5324965" cy="4955009"/>
          </a:xfrm>
        </p:spPr>
        <p:txBody>
          <a:bodyPr/>
          <a:lstStyle/>
          <a:p>
            <a:r>
              <a:rPr lang="en-US" sz="2400" dirty="0"/>
              <a:t>PCA finds linear combinations of elements to </a:t>
            </a:r>
            <a:r>
              <a:rPr lang="en-US" sz="2400" dirty="0" err="1"/>
              <a:t>diagonalize</a:t>
            </a:r>
            <a:r>
              <a:rPr lang="en-US" sz="2400" dirty="0"/>
              <a:t> the space, remove degeneracies</a:t>
            </a:r>
          </a:p>
          <a:p>
            <a:r>
              <a:rPr lang="en-US" sz="2400" dirty="0"/>
              <a:t>Use PCA on single-cavity failure loss matrix, X</a:t>
            </a:r>
            <a:r>
              <a:rPr lang="en-US" sz="2400" baseline="-25000" dirty="0"/>
              <a:t>572x241</a:t>
            </a:r>
            <a:r>
              <a:rPr lang="en-US" sz="2400" dirty="0"/>
              <a:t> </a:t>
            </a:r>
          </a:p>
          <a:p>
            <a:pPr lvl="1"/>
            <a:r>
              <a:rPr lang="en-US" sz="2000" dirty="0"/>
              <a:t>Dramatic reduction in dimensionality! 572 -&gt; 1,2 !</a:t>
            </a:r>
          </a:p>
          <a:p>
            <a:r>
              <a:rPr lang="en-US" sz="2400" dirty="0"/>
              <a:t>Pattern recognition problem</a:t>
            </a:r>
          </a:p>
          <a:p>
            <a:pPr lvl="1"/>
            <a:r>
              <a:rPr lang="en-US" sz="2000" dirty="0"/>
              <a:t>Finds ‘significant features</a:t>
            </a:r>
            <a:r>
              <a:rPr lang="en-US" sz="2000" dirty="0" smtClean="0"/>
              <a:t>’ </a:t>
            </a:r>
            <a:r>
              <a:rPr lang="en-US" sz="2000" dirty="0"/>
              <a:t>for each fault mode</a:t>
            </a:r>
          </a:p>
          <a:p>
            <a:pPr lvl="1"/>
            <a:r>
              <a:rPr lang="en-US" sz="2000" dirty="0"/>
              <a:t>Differentiates ‘</a:t>
            </a:r>
            <a:r>
              <a:rPr lang="en-US" sz="2000" dirty="0" smtClean="0"/>
              <a:t>distinctive </a:t>
            </a:r>
            <a:r>
              <a:rPr lang="en-US" sz="2000" dirty="0"/>
              <a:t>features’ between </a:t>
            </a:r>
            <a:r>
              <a:rPr lang="en-US" sz="2000" dirty="0" smtClean="0"/>
              <a:t>fault modes</a:t>
            </a:r>
            <a:endParaRPr lang="en-US" sz="2000" dirty="0"/>
          </a:p>
        </p:txBody>
      </p:sp>
      <p:sp>
        <p:nvSpPr>
          <p:cNvPr id="3" name="Title 2"/>
          <p:cNvSpPr>
            <a:spLocks noGrp="1"/>
          </p:cNvSpPr>
          <p:nvPr>
            <p:ph type="title"/>
          </p:nvPr>
        </p:nvSpPr>
        <p:spPr>
          <a:xfrm>
            <a:off x="1600200" y="126821"/>
            <a:ext cx="8991600" cy="803649"/>
          </a:xfrm>
        </p:spPr>
        <p:txBody>
          <a:bodyPr/>
          <a:lstStyle/>
          <a:p>
            <a:r>
              <a:rPr lang="en-US" dirty="0" smtClean="0"/>
              <a:t>Use PCA to find Discrimination Points</a:t>
            </a:r>
            <a:br>
              <a:rPr lang="en-US" dirty="0" smtClean="0"/>
            </a:br>
            <a:r>
              <a:rPr lang="en-US" sz="2400" dirty="0">
                <a:solidFill>
                  <a:schemeClr val="tx1"/>
                </a:solidFill>
              </a:rPr>
              <a:t>Maximizes variation between patterns</a:t>
            </a:r>
          </a:p>
        </p:txBody>
      </p:sp>
      <p:sp>
        <p:nvSpPr>
          <p:cNvPr id="4" name="Footer Placeholder 3"/>
          <p:cNvSpPr>
            <a:spLocks noGrp="1"/>
          </p:cNvSpPr>
          <p:nvPr>
            <p:ph type="ftr" sz="quarter" idx="10"/>
          </p:nvPr>
        </p:nvSpPr>
        <p:spPr/>
        <p:txBody>
          <a:bodyPr/>
          <a:lstStyle/>
          <a:p>
            <a:r>
              <a:rPr lang="en-US"/>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a:pPr>
                <a:defRPr/>
              </a:pPr>
              <a:t>19</a:t>
            </a:fld>
            <a:endParaRPr lang="en-US"/>
          </a:p>
        </p:txBody>
      </p:sp>
      <p:pic>
        <p:nvPicPr>
          <p:cNvPr id="6" name="Picture 5"/>
          <p:cNvPicPr>
            <a:picLocks noChangeAspect="1"/>
          </p:cNvPicPr>
          <p:nvPr/>
        </p:nvPicPr>
        <p:blipFill>
          <a:blip r:embed="rId2"/>
          <a:stretch>
            <a:fillRect/>
          </a:stretch>
        </p:blipFill>
        <p:spPr>
          <a:xfrm>
            <a:off x="6631364" y="1067099"/>
            <a:ext cx="4607966" cy="1937144"/>
          </a:xfrm>
          <a:prstGeom prst="rect">
            <a:avLst/>
          </a:prstGeom>
        </p:spPr>
      </p:pic>
      <p:pic>
        <p:nvPicPr>
          <p:cNvPr id="7" name="Picture 6"/>
          <p:cNvPicPr>
            <a:picLocks noChangeAspect="1"/>
          </p:cNvPicPr>
          <p:nvPr/>
        </p:nvPicPr>
        <p:blipFill rotWithShape="1">
          <a:blip r:embed="rId3"/>
          <a:srcRect t="3689"/>
          <a:stretch/>
        </p:blipFill>
        <p:spPr>
          <a:xfrm>
            <a:off x="5777485" y="3004243"/>
            <a:ext cx="6315725" cy="2926674"/>
          </a:xfrm>
          <a:prstGeom prst="rect">
            <a:avLst/>
          </a:prstGeom>
        </p:spPr>
      </p:pic>
    </p:spTree>
    <p:extLst>
      <p:ext uri="{BB962C8B-B14F-4D97-AF65-F5344CB8AC3E}">
        <p14:creationId xmlns:p14="http://schemas.microsoft.com/office/powerpoint/2010/main" val="331373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Welcome!</a:t>
            </a:r>
          </a:p>
        </p:txBody>
      </p:sp>
      <p:sp>
        <p:nvSpPr>
          <p:cNvPr id="3" name="Content Placeholder 2"/>
          <p:cNvSpPr>
            <a:spLocks noGrp="1"/>
          </p:cNvSpPr>
          <p:nvPr>
            <p:ph idx="1"/>
          </p:nvPr>
        </p:nvSpPr>
        <p:spPr/>
        <p:txBody>
          <a:bodyPr/>
          <a:lstStyle/>
          <a:p>
            <a:r>
              <a:rPr lang="en-US" dirty="0"/>
              <a:t>Introductions</a:t>
            </a:r>
          </a:p>
          <a:p>
            <a:r>
              <a:rPr lang="en-US" dirty="0"/>
              <a:t>Goals and tasks of the working group</a:t>
            </a:r>
          </a:p>
          <a:p>
            <a:r>
              <a:rPr lang="en-US" dirty="0"/>
              <a:t>Outline of the next 2 days</a:t>
            </a:r>
          </a:p>
          <a:p>
            <a:r>
              <a:rPr lang="en-US" dirty="0"/>
              <a:t>Present templates</a:t>
            </a:r>
          </a:p>
        </p:txBody>
      </p:sp>
    </p:spTree>
    <p:extLst>
      <p:ext uri="{BB962C8B-B14F-4D97-AF65-F5344CB8AC3E}">
        <p14:creationId xmlns:p14="http://schemas.microsoft.com/office/powerpoint/2010/main" val="536736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20</a:t>
            </a:fld>
            <a:endParaRPr lang="en-US"/>
          </a:p>
        </p:txBody>
      </p:sp>
    </p:spTree>
    <p:extLst>
      <p:ext uri="{BB962C8B-B14F-4D97-AF65-F5344CB8AC3E}">
        <p14:creationId xmlns:p14="http://schemas.microsoft.com/office/powerpoint/2010/main" val="3893264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Overview of FRIB Fragment Separator</a:t>
            </a:r>
            <a:endParaRPr lang="en-US" dirty="0"/>
          </a:p>
        </p:txBody>
      </p:sp>
      <p:sp>
        <p:nvSpPr>
          <p:cNvPr id="4" name="Footer Placeholder 3"/>
          <p:cNvSpPr>
            <a:spLocks noGrp="1"/>
          </p:cNvSpPr>
          <p:nvPr>
            <p:ph type="ftr" sz="quarter" idx="10"/>
          </p:nvPr>
        </p:nvSpPr>
        <p:spPr/>
        <p:txBody>
          <a:bodyPr/>
          <a:lstStyle/>
          <a:p>
            <a:pPr>
              <a:defRPr/>
            </a:pPr>
            <a:r>
              <a:rPr lang="en-US" smtClean="0"/>
              <a:t>M. Hausmann, Accelerator Science Forum 2 March 2017</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21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384" y="1179158"/>
            <a:ext cx="8887233" cy="4737004"/>
          </a:xfrm>
          <a:prstGeom prst="rect">
            <a:avLst/>
          </a:prstGeom>
        </p:spPr>
      </p:pic>
      <p:sp>
        <p:nvSpPr>
          <p:cNvPr id="2" name="TextBox 1"/>
          <p:cNvSpPr txBox="1"/>
          <p:nvPr/>
        </p:nvSpPr>
        <p:spPr>
          <a:xfrm>
            <a:off x="3505201" y="5731496"/>
            <a:ext cx="2320315" cy="369332"/>
          </a:xfrm>
          <a:prstGeom prst="rect">
            <a:avLst/>
          </a:prstGeom>
          <a:noFill/>
        </p:spPr>
        <p:txBody>
          <a:bodyPr wrap="none" rtlCol="0">
            <a:spAutoFit/>
          </a:bodyPr>
          <a:lstStyle/>
          <a:p>
            <a:r>
              <a:rPr lang="en-US" dirty="0">
                <a:solidFill>
                  <a:srgbClr val="FF0000"/>
                </a:solidFill>
              </a:rPr>
              <a:t>Beam from driver </a:t>
            </a:r>
            <a:r>
              <a:rPr lang="en-US" dirty="0" err="1">
                <a:solidFill>
                  <a:srgbClr val="FF0000"/>
                </a:solidFill>
              </a:rPr>
              <a:t>linac</a:t>
            </a:r>
            <a:endParaRPr lang="en-US" dirty="0">
              <a:solidFill>
                <a:srgbClr val="FF0000"/>
              </a:solidFill>
            </a:endParaRPr>
          </a:p>
        </p:txBody>
      </p:sp>
      <p:sp>
        <p:nvSpPr>
          <p:cNvPr id="8" name="TextBox 7"/>
          <p:cNvSpPr txBox="1"/>
          <p:nvPr/>
        </p:nvSpPr>
        <p:spPr>
          <a:xfrm>
            <a:off x="9226580" y="3239187"/>
            <a:ext cx="1352486" cy="646331"/>
          </a:xfrm>
          <a:prstGeom prst="rect">
            <a:avLst/>
          </a:prstGeom>
          <a:noFill/>
        </p:spPr>
        <p:txBody>
          <a:bodyPr wrap="none" rtlCol="0">
            <a:spAutoFit/>
          </a:bodyPr>
          <a:lstStyle/>
          <a:p>
            <a:r>
              <a:rPr lang="en-US" dirty="0">
                <a:solidFill>
                  <a:srgbClr val="005A9E"/>
                </a:solidFill>
              </a:rPr>
              <a:t>Beam to </a:t>
            </a:r>
            <a:br>
              <a:rPr lang="en-US" dirty="0">
                <a:solidFill>
                  <a:srgbClr val="005A9E"/>
                </a:solidFill>
              </a:rPr>
            </a:br>
            <a:r>
              <a:rPr lang="en-US" dirty="0">
                <a:solidFill>
                  <a:srgbClr val="005A9E"/>
                </a:solidFill>
              </a:rPr>
              <a:t>experiments</a:t>
            </a:r>
          </a:p>
        </p:txBody>
      </p:sp>
      <p:sp>
        <p:nvSpPr>
          <p:cNvPr id="9" name="TextBox 8"/>
          <p:cNvSpPr txBox="1"/>
          <p:nvPr/>
        </p:nvSpPr>
        <p:spPr>
          <a:xfrm>
            <a:off x="5124393" y="5320592"/>
            <a:ext cx="1646348" cy="338554"/>
          </a:xfrm>
          <a:prstGeom prst="rect">
            <a:avLst/>
          </a:prstGeom>
          <a:noFill/>
        </p:spPr>
        <p:txBody>
          <a:bodyPr wrap="none" rtlCol="0">
            <a:spAutoFit/>
          </a:bodyPr>
          <a:lstStyle/>
          <a:p>
            <a:r>
              <a:rPr lang="en-US" sz="1600" dirty="0"/>
              <a:t>Production target</a:t>
            </a:r>
          </a:p>
        </p:txBody>
      </p:sp>
      <p:sp>
        <p:nvSpPr>
          <p:cNvPr id="10" name="TextBox 9"/>
          <p:cNvSpPr txBox="1"/>
          <p:nvPr/>
        </p:nvSpPr>
        <p:spPr>
          <a:xfrm>
            <a:off x="5867401" y="4854227"/>
            <a:ext cx="1192955" cy="338554"/>
          </a:xfrm>
          <a:prstGeom prst="rect">
            <a:avLst/>
          </a:prstGeom>
          <a:noFill/>
        </p:spPr>
        <p:txBody>
          <a:bodyPr wrap="none" rtlCol="0">
            <a:spAutoFit/>
          </a:bodyPr>
          <a:lstStyle/>
          <a:p>
            <a:r>
              <a:rPr lang="en-US" sz="1600" dirty="0"/>
              <a:t>Beam dump</a:t>
            </a:r>
          </a:p>
        </p:txBody>
      </p:sp>
      <p:sp>
        <p:nvSpPr>
          <p:cNvPr id="11" name="TextBox 10"/>
          <p:cNvSpPr txBox="1"/>
          <p:nvPr/>
        </p:nvSpPr>
        <p:spPr>
          <a:xfrm>
            <a:off x="6400801" y="4332951"/>
            <a:ext cx="1852751" cy="338554"/>
          </a:xfrm>
          <a:prstGeom prst="rect">
            <a:avLst/>
          </a:prstGeom>
          <a:noFill/>
        </p:spPr>
        <p:txBody>
          <a:bodyPr wrap="none" rtlCol="0">
            <a:spAutoFit/>
          </a:bodyPr>
          <a:lstStyle/>
          <a:p>
            <a:r>
              <a:rPr lang="en-US" sz="1600" dirty="0"/>
              <a:t>Wedge/degrader #1</a:t>
            </a:r>
          </a:p>
        </p:txBody>
      </p:sp>
      <p:sp>
        <p:nvSpPr>
          <p:cNvPr id="13" name="TextBox 12"/>
          <p:cNvSpPr txBox="1"/>
          <p:nvPr/>
        </p:nvSpPr>
        <p:spPr>
          <a:xfrm>
            <a:off x="2209800" y="2133600"/>
            <a:ext cx="1533690" cy="400110"/>
          </a:xfrm>
          <a:prstGeom prst="rect">
            <a:avLst/>
          </a:prstGeom>
          <a:noFill/>
        </p:spPr>
        <p:txBody>
          <a:bodyPr wrap="none" rtlCol="0">
            <a:spAutoFit/>
          </a:bodyPr>
          <a:lstStyle/>
          <a:p>
            <a:r>
              <a:rPr lang="en-US" sz="2000" dirty="0" err="1"/>
              <a:t>Preseparator</a:t>
            </a:r>
            <a:endParaRPr lang="en-US" sz="2000" dirty="0"/>
          </a:p>
        </p:txBody>
      </p:sp>
      <p:sp>
        <p:nvSpPr>
          <p:cNvPr id="14" name="TextBox 13"/>
          <p:cNvSpPr txBox="1"/>
          <p:nvPr/>
        </p:nvSpPr>
        <p:spPr>
          <a:xfrm>
            <a:off x="7697961" y="1175231"/>
            <a:ext cx="2619948" cy="400110"/>
          </a:xfrm>
          <a:prstGeom prst="rect">
            <a:avLst/>
          </a:prstGeom>
          <a:noFill/>
        </p:spPr>
        <p:txBody>
          <a:bodyPr wrap="none" rtlCol="0">
            <a:spAutoFit/>
          </a:bodyPr>
          <a:lstStyle/>
          <a:p>
            <a:r>
              <a:rPr lang="en-US" sz="2000" dirty="0"/>
              <a:t>Second and Third Stage</a:t>
            </a:r>
          </a:p>
        </p:txBody>
      </p:sp>
      <p:cxnSp>
        <p:nvCxnSpPr>
          <p:cNvPr id="15" name="Straight Connector 14"/>
          <p:cNvCxnSpPr/>
          <p:nvPr/>
        </p:nvCxnSpPr>
        <p:spPr>
          <a:xfrm flipH="1" flipV="1">
            <a:off x="3200401" y="5192782"/>
            <a:ext cx="1923993" cy="2936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0" idx="1"/>
          </p:cNvCxnSpPr>
          <p:nvPr/>
        </p:nvCxnSpPr>
        <p:spPr>
          <a:xfrm flipH="1" flipV="1">
            <a:off x="3875642" y="4880304"/>
            <a:ext cx="1991759" cy="143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572000" y="4521894"/>
            <a:ext cx="1828800" cy="139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924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063" y="219076"/>
            <a:ext cx="8143875" cy="476578"/>
          </a:xfrm>
        </p:spPr>
        <p:txBody>
          <a:bodyPr>
            <a:normAutofit fontScale="90000"/>
          </a:bodyPr>
          <a:lstStyle/>
          <a:p>
            <a:r>
              <a:rPr lang="en-US" dirty="0" smtClean="0"/>
              <a:t>Fragment Separator Dipoles</a:t>
            </a:r>
            <a:endParaRPr lang="en-US" dirty="0"/>
          </a:p>
        </p:txBody>
      </p:sp>
      <p:sp>
        <p:nvSpPr>
          <p:cNvPr id="4" name="Footer Placeholder 3"/>
          <p:cNvSpPr>
            <a:spLocks noGrp="1"/>
          </p:cNvSpPr>
          <p:nvPr>
            <p:ph type="ftr" sz="quarter" idx="10"/>
          </p:nvPr>
        </p:nvSpPr>
        <p:spPr/>
        <p:txBody>
          <a:bodyPr/>
          <a:lstStyle/>
          <a:p>
            <a:r>
              <a:rPr lang="de-DE" smtClean="0"/>
              <a:t>Mathias Steiner Fragment Separator Expert Mtg GSI 2019</a:t>
            </a:r>
            <a:endParaRPr lang="en-US" dirty="0"/>
          </a:p>
        </p:txBody>
      </p:sp>
      <p:sp>
        <p:nvSpPr>
          <p:cNvPr id="5" name="Slide Number Placeholder 4"/>
          <p:cNvSpPr>
            <a:spLocks noGrp="1"/>
          </p:cNvSpPr>
          <p:nvPr>
            <p:ph type="sldNum" sz="quarter" idx="11"/>
          </p:nvPr>
        </p:nvSpPr>
        <p:spPr>
          <a:xfrm>
            <a:off x="9596437" y="6356450"/>
            <a:ext cx="452438" cy="364628"/>
          </a:xfrm>
        </p:spPr>
        <p:txBody>
          <a:bodyPr/>
          <a:lstStyle/>
          <a:p>
            <a:fld id="{C096B4DE-0D32-4AAB-8754-316C6749373A}" type="slidenum">
              <a:rPr lang="en-US" smtClean="0"/>
              <a:t>22</a:t>
            </a:fld>
            <a:endParaRPr lang="en-US"/>
          </a:p>
        </p:txBody>
      </p:sp>
      <p:sp>
        <p:nvSpPr>
          <p:cNvPr id="11" name="Text Placeholder 2"/>
          <p:cNvSpPr txBox="1">
            <a:spLocks/>
          </p:cNvSpPr>
          <p:nvPr/>
        </p:nvSpPr>
        <p:spPr bwMode="auto">
          <a:xfrm>
            <a:off x="1881187" y="1143000"/>
            <a:ext cx="3357563" cy="4429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defTabSz="854075" rtl="0" eaLnBrk="0" fontAlgn="base" hangingPunct="0">
              <a:lnSpc>
                <a:spcPct val="90000"/>
              </a:lnSpc>
              <a:spcBef>
                <a:spcPct val="50000"/>
              </a:spcBef>
              <a:spcAft>
                <a:spcPct val="0"/>
              </a:spcAft>
              <a:buSzPct val="100000"/>
              <a:buFont typeface="Arial" panose="020B0604020202020204" pitchFamily="34" charset="0"/>
              <a:buChar char="•"/>
              <a:defRPr sz="2400">
                <a:solidFill>
                  <a:srgbClr val="064308"/>
                </a:solidFill>
                <a:latin typeface="+mn-lt"/>
                <a:ea typeface="ＭＳ Ｐゴシック" pitchFamily="-65" charset="-128"/>
                <a:cs typeface="ＭＳ Ｐゴシック" pitchFamily="-65" charset="-128"/>
              </a:defRPr>
            </a:lvl1pPr>
            <a:lvl2pPr marL="482600" indent="-180975" algn="l" defTabSz="854075" rtl="0" eaLnBrk="0" fontAlgn="base" hangingPunct="0">
              <a:lnSpc>
                <a:spcPct val="90000"/>
              </a:lnSpc>
              <a:spcBef>
                <a:spcPct val="25000"/>
              </a:spcBef>
              <a:spcAft>
                <a:spcPct val="0"/>
              </a:spcAft>
              <a:buSzPct val="100000"/>
              <a:buFont typeface="Arial" panose="020B0604020202020204" pitchFamily="34" charset="0"/>
              <a:buChar char="•"/>
              <a:defRPr sz="1800">
                <a:solidFill>
                  <a:srgbClr val="064308"/>
                </a:solidFill>
                <a:latin typeface="+mn-lt"/>
                <a:ea typeface="ＭＳ Ｐゴシック" charset="-128"/>
                <a:cs typeface="+mn-cs"/>
              </a:defRPr>
            </a:lvl2pPr>
            <a:lvl3pPr marL="784225" indent="-180975" algn="l" defTabSz="854075" rtl="0" eaLnBrk="0" fontAlgn="base" hangingPunct="0">
              <a:lnSpc>
                <a:spcPct val="90000"/>
              </a:lnSpc>
              <a:spcBef>
                <a:spcPct val="15000"/>
              </a:spcBef>
              <a:spcAft>
                <a:spcPct val="0"/>
              </a:spcAft>
              <a:buSzPct val="100000"/>
              <a:buFont typeface="Arial" panose="020B0604020202020204" pitchFamily="34" charset="0"/>
              <a:buChar char="•"/>
              <a:defRPr sz="1800">
                <a:solidFill>
                  <a:srgbClr val="064308"/>
                </a:solidFill>
                <a:latin typeface="+mn-lt"/>
                <a:ea typeface="ヒラギノ角ゴ Pro W3" pitchFamily="-111" charset="-128"/>
                <a:cs typeface="ヒラギノ角ゴ Pro W3" pitchFamily="-111" charset="-128"/>
              </a:defRPr>
            </a:lvl3pPr>
            <a:lvl4pPr marL="1328738" indent="-24130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4pPr>
            <a:lvl5pPr marL="1866900" indent="-15875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5pPr>
            <a:lvl6pPr marL="2351083"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6pPr>
            <a:lvl7pPr marL="2834390"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7pPr>
            <a:lvl8pPr marL="3317696"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8pPr>
            <a:lvl9pPr marL="3801002"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9pPr>
          </a:lstStyle>
          <a:p>
            <a:pPr marL="0" indent="0">
              <a:buNone/>
            </a:pPr>
            <a:r>
              <a:rPr lang="en-US" sz="2250" kern="0" dirty="0"/>
              <a:t> A1900 Dipoles:</a:t>
            </a:r>
          </a:p>
          <a:p>
            <a:pPr marL="0" indent="0">
              <a:buNone/>
            </a:pPr>
            <a:r>
              <a:rPr lang="en-US" sz="2250" kern="0" dirty="0"/>
              <a:t>Up to 6.5 Tm</a:t>
            </a:r>
          </a:p>
          <a:p>
            <a:pPr marL="0" indent="0">
              <a:buNone/>
            </a:pPr>
            <a:r>
              <a:rPr lang="en-US" sz="2250" kern="0" dirty="0"/>
              <a:t>Bend radius ~3.1 m</a:t>
            </a:r>
            <a:br>
              <a:rPr lang="en-US" sz="2250" kern="0" dirty="0"/>
            </a:br>
            <a:r>
              <a:rPr lang="en-US" sz="2250" kern="0" dirty="0"/>
              <a:t>Bend angle 45 ° </a:t>
            </a:r>
          </a:p>
          <a:p>
            <a:pPr marL="0" indent="0">
              <a:buNone/>
            </a:pPr>
            <a:r>
              <a:rPr lang="en-US" sz="2250" kern="0" dirty="0"/>
              <a:t>Made from steel slabs</a:t>
            </a:r>
          </a:p>
          <a:p>
            <a:pPr marL="0" indent="0">
              <a:buNone/>
            </a:pPr>
            <a:r>
              <a:rPr lang="en-US" sz="2250" kern="0" dirty="0"/>
              <a:t>Magnetic fields settle slowly; hysteresis has to be carefully managed.</a:t>
            </a:r>
          </a:p>
          <a:p>
            <a:pPr marL="0" indent="0">
              <a:buNone/>
            </a:pPr>
            <a:r>
              <a:rPr lang="en-US" sz="2250" kern="0" dirty="0"/>
              <a:t>Field matching alone is not sufficient to control beam position -- </a:t>
            </a:r>
          </a:p>
          <a:p>
            <a:pPr marL="0" indent="0">
              <a:buNone/>
            </a:pPr>
            <a:endParaRPr lang="en-US" sz="2250" kern="0" dirty="0"/>
          </a:p>
        </p:txBody>
      </p:sp>
      <p:sp>
        <p:nvSpPr>
          <p:cNvPr id="7" name="Text Placeholder 2"/>
          <p:cNvSpPr txBox="1">
            <a:spLocks/>
          </p:cNvSpPr>
          <p:nvPr/>
        </p:nvSpPr>
        <p:spPr bwMode="auto">
          <a:xfrm>
            <a:off x="4178499" y="5072062"/>
            <a:ext cx="6003727" cy="928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defTabSz="854075" rtl="0" eaLnBrk="0" fontAlgn="base" hangingPunct="0">
              <a:lnSpc>
                <a:spcPct val="90000"/>
              </a:lnSpc>
              <a:spcBef>
                <a:spcPct val="50000"/>
              </a:spcBef>
              <a:spcAft>
                <a:spcPct val="0"/>
              </a:spcAft>
              <a:buSzPct val="100000"/>
              <a:buFont typeface="Arial" panose="020B0604020202020204" pitchFamily="34" charset="0"/>
              <a:buChar char="•"/>
              <a:defRPr sz="2400">
                <a:solidFill>
                  <a:srgbClr val="064308"/>
                </a:solidFill>
                <a:latin typeface="+mn-lt"/>
                <a:ea typeface="ＭＳ Ｐゴシック" pitchFamily="-65" charset="-128"/>
                <a:cs typeface="ＭＳ Ｐゴシック" pitchFamily="-65" charset="-128"/>
              </a:defRPr>
            </a:lvl1pPr>
            <a:lvl2pPr marL="482600" indent="-180975" algn="l" defTabSz="854075" rtl="0" eaLnBrk="0" fontAlgn="base" hangingPunct="0">
              <a:lnSpc>
                <a:spcPct val="90000"/>
              </a:lnSpc>
              <a:spcBef>
                <a:spcPct val="25000"/>
              </a:spcBef>
              <a:spcAft>
                <a:spcPct val="0"/>
              </a:spcAft>
              <a:buSzPct val="100000"/>
              <a:buFont typeface="Arial" panose="020B0604020202020204" pitchFamily="34" charset="0"/>
              <a:buChar char="•"/>
              <a:defRPr sz="1800">
                <a:solidFill>
                  <a:srgbClr val="064308"/>
                </a:solidFill>
                <a:latin typeface="+mn-lt"/>
                <a:ea typeface="ＭＳ Ｐゴシック" charset="-128"/>
                <a:cs typeface="+mn-cs"/>
              </a:defRPr>
            </a:lvl2pPr>
            <a:lvl3pPr marL="784225" indent="-180975" algn="l" defTabSz="854075" rtl="0" eaLnBrk="0" fontAlgn="base" hangingPunct="0">
              <a:lnSpc>
                <a:spcPct val="90000"/>
              </a:lnSpc>
              <a:spcBef>
                <a:spcPct val="15000"/>
              </a:spcBef>
              <a:spcAft>
                <a:spcPct val="0"/>
              </a:spcAft>
              <a:buSzPct val="100000"/>
              <a:buFont typeface="Arial" panose="020B0604020202020204" pitchFamily="34" charset="0"/>
              <a:buChar char="•"/>
              <a:defRPr sz="1800">
                <a:solidFill>
                  <a:srgbClr val="064308"/>
                </a:solidFill>
                <a:latin typeface="+mn-lt"/>
                <a:ea typeface="ヒラギノ角ゴ Pro W3" pitchFamily="-111" charset="-128"/>
                <a:cs typeface="ヒラギノ角ゴ Pro W3" pitchFamily="-111" charset="-128"/>
              </a:defRPr>
            </a:lvl3pPr>
            <a:lvl4pPr marL="1328738" indent="-24130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4pPr>
            <a:lvl5pPr marL="1866900" indent="-15875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5pPr>
            <a:lvl6pPr marL="2351083"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6pPr>
            <a:lvl7pPr marL="2834390"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7pPr>
            <a:lvl8pPr marL="3317696"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8pPr>
            <a:lvl9pPr marL="3801002"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9pPr>
          </a:lstStyle>
          <a:p>
            <a:pPr marL="0" indent="0">
              <a:buNone/>
            </a:pPr>
            <a:r>
              <a:rPr lang="en-US" sz="2250" kern="0" dirty="0"/>
              <a:t>the error is large enough to degrade transmission or even select wrong isotope.</a:t>
            </a:r>
          </a:p>
          <a:p>
            <a:pPr marL="0" indent="0">
              <a:buNone/>
            </a:pPr>
            <a:r>
              <a:rPr lang="en-US" sz="2250" kern="0" dirty="0"/>
              <a:t>Mitigation: Always approach from high field.</a:t>
            </a:r>
          </a:p>
        </p:txBody>
      </p:sp>
      <p:pic>
        <p:nvPicPr>
          <p:cNvPr id="8" name="Picture 7"/>
          <p:cNvPicPr>
            <a:picLocks noChangeAspect="1"/>
          </p:cNvPicPr>
          <p:nvPr/>
        </p:nvPicPr>
        <p:blipFill>
          <a:blip r:embed="rId3"/>
          <a:stretch>
            <a:fillRect/>
          </a:stretch>
        </p:blipFill>
        <p:spPr>
          <a:xfrm>
            <a:off x="5388914" y="1214438"/>
            <a:ext cx="5003542" cy="3143250"/>
          </a:xfrm>
          <a:prstGeom prst="rect">
            <a:avLst/>
          </a:prstGeom>
        </p:spPr>
      </p:pic>
    </p:spTree>
    <p:extLst>
      <p:ext uri="{BB962C8B-B14F-4D97-AF65-F5344CB8AC3E}">
        <p14:creationId xmlns:p14="http://schemas.microsoft.com/office/powerpoint/2010/main" val="1999418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919852" y="1387017"/>
            <a:ext cx="6811113" cy="3992228"/>
          </a:xfrm>
          <a:prstGeom prst="rect">
            <a:avLst/>
          </a:prstGeom>
        </p:spPr>
      </p:pic>
      <p:sp>
        <p:nvSpPr>
          <p:cNvPr id="6" name="Content Placeholder 2"/>
          <p:cNvSpPr>
            <a:spLocks noGrp="1"/>
          </p:cNvSpPr>
          <p:nvPr>
            <p:ph idx="1"/>
          </p:nvPr>
        </p:nvSpPr>
        <p:spPr>
          <a:xfrm>
            <a:off x="2602438" y="259445"/>
            <a:ext cx="6703964" cy="1127571"/>
          </a:xfrm>
        </p:spPr>
        <p:txBody>
          <a:bodyPr>
            <a:normAutofit/>
          </a:bodyPr>
          <a:lstStyle/>
          <a:p>
            <a:pPr marL="0" indent="0" algn="ctr">
              <a:buNone/>
            </a:pPr>
            <a:r>
              <a:rPr lang="en-US" b="1" dirty="0" smtClean="0"/>
              <a:t>A1900 Dipoles take long time to ramp </a:t>
            </a:r>
            <a:r>
              <a:rPr lang="en-US" b="1" i="1" dirty="0" smtClean="0"/>
              <a:t>and</a:t>
            </a:r>
            <a:r>
              <a:rPr lang="en-US" b="1" dirty="0" smtClean="0"/>
              <a:t> a long time to settle.</a:t>
            </a:r>
          </a:p>
        </p:txBody>
      </p:sp>
      <p:sp>
        <p:nvSpPr>
          <p:cNvPr id="5" name="Content Placeholder 2"/>
          <p:cNvSpPr txBox="1">
            <a:spLocks/>
          </p:cNvSpPr>
          <p:nvPr/>
        </p:nvSpPr>
        <p:spPr>
          <a:xfrm>
            <a:off x="2095500" y="5500688"/>
            <a:ext cx="3666084" cy="559229"/>
          </a:xfrm>
          <a:prstGeom prst="rect">
            <a:avLst/>
          </a:prstGeom>
        </p:spPr>
        <p:txBody>
          <a:bodyPr vert="horz" lIns="90011" tIns="45006" rIns="90011" bIns="4500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50" b="1" dirty="0"/>
              <a:t>Rigidity: 1.5 Tm</a:t>
            </a:r>
          </a:p>
        </p:txBody>
      </p:sp>
      <p:pic>
        <p:nvPicPr>
          <p:cNvPr id="2" name="Picture 1"/>
          <p:cNvPicPr>
            <a:picLocks noChangeAspect="1"/>
          </p:cNvPicPr>
          <p:nvPr/>
        </p:nvPicPr>
        <p:blipFill>
          <a:blip r:embed="rId4" cstate="print"/>
          <a:stretch>
            <a:fillRect/>
          </a:stretch>
        </p:blipFill>
        <p:spPr>
          <a:xfrm>
            <a:off x="6595751" y="1978124"/>
            <a:ext cx="3741093" cy="4528691"/>
          </a:xfrm>
          <a:prstGeom prst="rect">
            <a:avLst/>
          </a:prstGeom>
        </p:spPr>
      </p:pic>
    </p:spTree>
    <p:extLst>
      <p:ext uri="{BB962C8B-B14F-4D97-AF65-F5344CB8AC3E}">
        <p14:creationId xmlns:p14="http://schemas.microsoft.com/office/powerpoint/2010/main" val="702726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938" y="285750"/>
            <a:ext cx="7045523" cy="500063"/>
          </a:xfrm>
        </p:spPr>
        <p:txBody>
          <a:bodyPr/>
          <a:lstStyle/>
          <a:p>
            <a:r>
              <a:rPr lang="en-US" sz="2625" dirty="0"/>
              <a:t>Dialing in Br-85 (35+) 75.3 MeV/nucleon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756" y="938701"/>
            <a:ext cx="7514933" cy="5821537"/>
          </a:xfrm>
          <a:prstGeom prst="rect">
            <a:avLst/>
          </a:prstGeom>
        </p:spPr>
      </p:pic>
      <p:sp>
        <p:nvSpPr>
          <p:cNvPr id="4" name="Text Placeholder 2"/>
          <p:cNvSpPr txBox="1">
            <a:spLocks/>
          </p:cNvSpPr>
          <p:nvPr/>
        </p:nvSpPr>
        <p:spPr bwMode="auto">
          <a:xfrm>
            <a:off x="4024313" y="1500188"/>
            <a:ext cx="6286500" cy="1000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defTabSz="854075" rtl="0" eaLnBrk="0" fontAlgn="base" hangingPunct="0">
              <a:lnSpc>
                <a:spcPct val="90000"/>
              </a:lnSpc>
              <a:spcBef>
                <a:spcPct val="50000"/>
              </a:spcBef>
              <a:spcAft>
                <a:spcPct val="0"/>
              </a:spcAft>
              <a:buSzPct val="100000"/>
              <a:buFont typeface="Arial" panose="020B0604020202020204" pitchFamily="34" charset="0"/>
              <a:buChar char="•"/>
              <a:defRPr sz="2400">
                <a:solidFill>
                  <a:srgbClr val="064308"/>
                </a:solidFill>
                <a:latin typeface="+mn-lt"/>
                <a:ea typeface="ＭＳ Ｐゴシック" pitchFamily="-65" charset="-128"/>
                <a:cs typeface="ＭＳ Ｐゴシック" pitchFamily="-65" charset="-128"/>
              </a:defRPr>
            </a:lvl1pPr>
            <a:lvl2pPr marL="482600" indent="-180975" algn="l" defTabSz="854075" rtl="0" eaLnBrk="0" fontAlgn="base" hangingPunct="0">
              <a:lnSpc>
                <a:spcPct val="90000"/>
              </a:lnSpc>
              <a:spcBef>
                <a:spcPct val="25000"/>
              </a:spcBef>
              <a:spcAft>
                <a:spcPct val="0"/>
              </a:spcAft>
              <a:buSzPct val="100000"/>
              <a:buFont typeface="Arial" panose="020B0604020202020204" pitchFamily="34" charset="0"/>
              <a:buChar char="•"/>
              <a:defRPr sz="1800">
                <a:solidFill>
                  <a:srgbClr val="064308"/>
                </a:solidFill>
                <a:latin typeface="+mn-lt"/>
                <a:ea typeface="ＭＳ Ｐゴシック" charset="-128"/>
                <a:cs typeface="+mn-cs"/>
              </a:defRPr>
            </a:lvl2pPr>
            <a:lvl3pPr marL="784225" indent="-180975" algn="l" defTabSz="854075" rtl="0" eaLnBrk="0" fontAlgn="base" hangingPunct="0">
              <a:lnSpc>
                <a:spcPct val="90000"/>
              </a:lnSpc>
              <a:spcBef>
                <a:spcPct val="15000"/>
              </a:spcBef>
              <a:spcAft>
                <a:spcPct val="0"/>
              </a:spcAft>
              <a:buSzPct val="100000"/>
              <a:buFont typeface="Arial" panose="020B0604020202020204" pitchFamily="34" charset="0"/>
              <a:buChar char="•"/>
              <a:defRPr sz="1800">
                <a:solidFill>
                  <a:srgbClr val="064308"/>
                </a:solidFill>
                <a:latin typeface="+mn-lt"/>
                <a:ea typeface="ヒラギノ角ゴ Pro W3" pitchFamily="-111" charset="-128"/>
                <a:cs typeface="ヒラギノ角ゴ Pro W3" pitchFamily="-111" charset="-128"/>
              </a:defRPr>
            </a:lvl3pPr>
            <a:lvl4pPr marL="1328738" indent="-24130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4pPr>
            <a:lvl5pPr marL="1866900" indent="-15875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5pPr>
            <a:lvl6pPr marL="2351083"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6pPr>
            <a:lvl7pPr marL="2834390"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7pPr>
            <a:lvl8pPr marL="3317696"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8pPr>
            <a:lvl9pPr marL="3801002"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9pPr>
          </a:lstStyle>
          <a:p>
            <a:pPr marL="0" indent="0">
              <a:buNone/>
            </a:pPr>
            <a:r>
              <a:rPr lang="en-US" sz="2250" b="1" kern="0" dirty="0"/>
              <a:t>Observing the behavior of B(t) and predicting</a:t>
            </a:r>
            <a:br>
              <a:rPr lang="en-US" sz="2250" b="1" kern="0" dirty="0"/>
            </a:br>
            <a:r>
              <a:rPr lang="en-US" sz="2250" b="1" kern="0" dirty="0"/>
              <a:t>the outcome by fitting lets us save time when setting up the separator.</a:t>
            </a:r>
          </a:p>
          <a:p>
            <a:pPr marL="0" indent="0">
              <a:buNone/>
            </a:pPr>
            <a:endParaRPr lang="en-US" sz="2250" b="1" kern="0" dirty="0"/>
          </a:p>
          <a:p>
            <a:pPr marL="0" indent="0">
              <a:buNone/>
            </a:pPr>
            <a:endParaRPr lang="en-US" sz="2250" b="1" kern="0" dirty="0"/>
          </a:p>
          <a:p>
            <a:pPr marL="0" indent="0">
              <a:buNone/>
            </a:pPr>
            <a:endParaRPr lang="en-US" sz="2250" b="1" kern="0" dirty="0"/>
          </a:p>
          <a:p>
            <a:pPr marL="0" indent="0">
              <a:buNone/>
            </a:pPr>
            <a:endParaRPr lang="en-US" sz="2250" b="1" kern="0" dirty="0"/>
          </a:p>
          <a:p>
            <a:pPr marL="0" indent="0">
              <a:buNone/>
            </a:pPr>
            <a:endParaRPr lang="en-US" sz="2250" b="1" kern="0" dirty="0"/>
          </a:p>
        </p:txBody>
      </p:sp>
      <p:sp>
        <p:nvSpPr>
          <p:cNvPr id="6" name="Text Placeholder 2"/>
          <p:cNvSpPr txBox="1">
            <a:spLocks/>
          </p:cNvSpPr>
          <p:nvPr/>
        </p:nvSpPr>
        <p:spPr bwMode="auto">
          <a:xfrm>
            <a:off x="2166938" y="5000625"/>
            <a:ext cx="6172347" cy="1334756"/>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180975" indent="-180975" algn="l" defTabSz="854075" rtl="0" eaLnBrk="0" fontAlgn="base" hangingPunct="0">
              <a:lnSpc>
                <a:spcPct val="90000"/>
              </a:lnSpc>
              <a:spcBef>
                <a:spcPct val="50000"/>
              </a:spcBef>
              <a:spcAft>
                <a:spcPct val="0"/>
              </a:spcAft>
              <a:buSzPct val="100000"/>
              <a:buFont typeface="Arial" panose="020B0604020202020204" pitchFamily="34" charset="0"/>
              <a:buChar char="•"/>
              <a:defRPr sz="2400">
                <a:solidFill>
                  <a:srgbClr val="064308"/>
                </a:solidFill>
                <a:latin typeface="+mn-lt"/>
                <a:ea typeface="ＭＳ Ｐゴシック" pitchFamily="-65" charset="-128"/>
                <a:cs typeface="ＭＳ Ｐゴシック" pitchFamily="-65" charset="-128"/>
              </a:defRPr>
            </a:lvl1pPr>
            <a:lvl2pPr marL="482600" indent="-180975" algn="l" defTabSz="854075" rtl="0" eaLnBrk="0" fontAlgn="base" hangingPunct="0">
              <a:lnSpc>
                <a:spcPct val="90000"/>
              </a:lnSpc>
              <a:spcBef>
                <a:spcPct val="25000"/>
              </a:spcBef>
              <a:spcAft>
                <a:spcPct val="0"/>
              </a:spcAft>
              <a:buSzPct val="100000"/>
              <a:buFont typeface="Arial" panose="020B0604020202020204" pitchFamily="34" charset="0"/>
              <a:buChar char="•"/>
              <a:defRPr sz="1800">
                <a:solidFill>
                  <a:srgbClr val="064308"/>
                </a:solidFill>
                <a:latin typeface="+mn-lt"/>
                <a:ea typeface="ＭＳ Ｐゴシック" charset="-128"/>
                <a:cs typeface="+mn-cs"/>
              </a:defRPr>
            </a:lvl2pPr>
            <a:lvl3pPr marL="784225" indent="-180975" algn="l" defTabSz="854075" rtl="0" eaLnBrk="0" fontAlgn="base" hangingPunct="0">
              <a:lnSpc>
                <a:spcPct val="90000"/>
              </a:lnSpc>
              <a:spcBef>
                <a:spcPct val="15000"/>
              </a:spcBef>
              <a:spcAft>
                <a:spcPct val="0"/>
              </a:spcAft>
              <a:buSzPct val="100000"/>
              <a:buFont typeface="Arial" panose="020B0604020202020204" pitchFamily="34" charset="0"/>
              <a:buChar char="•"/>
              <a:defRPr sz="1800">
                <a:solidFill>
                  <a:srgbClr val="064308"/>
                </a:solidFill>
                <a:latin typeface="+mn-lt"/>
                <a:ea typeface="ヒラギノ角ゴ Pro W3" pitchFamily="-111" charset="-128"/>
                <a:cs typeface="ヒラギノ角ゴ Pro W3" pitchFamily="-111" charset="-128"/>
              </a:defRPr>
            </a:lvl3pPr>
            <a:lvl4pPr marL="1328738" indent="-24130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4pPr>
            <a:lvl5pPr marL="1866900" indent="-15875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5pPr>
            <a:lvl6pPr marL="2351083"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6pPr>
            <a:lvl7pPr marL="2834390"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7pPr>
            <a:lvl8pPr marL="3317696"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8pPr>
            <a:lvl9pPr marL="3801002"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9pPr>
          </a:lstStyle>
          <a:p>
            <a:pPr marL="0" indent="0">
              <a:buNone/>
            </a:pPr>
            <a:r>
              <a:rPr lang="en-US" sz="2250" b="1" kern="0" dirty="0"/>
              <a:t>At low fields, this simple method breaks down, as the B(t) is no longer a simple exponential. Machine Learning could provide the solution.</a:t>
            </a:r>
          </a:p>
          <a:p>
            <a:pPr marL="0" indent="0">
              <a:buNone/>
            </a:pPr>
            <a:endParaRPr lang="en-US" sz="2250" b="1" kern="0" dirty="0"/>
          </a:p>
          <a:p>
            <a:pPr marL="0" indent="0">
              <a:buNone/>
            </a:pPr>
            <a:endParaRPr lang="en-US" sz="2250" b="1" kern="0" dirty="0"/>
          </a:p>
          <a:p>
            <a:pPr marL="0" indent="0">
              <a:buNone/>
            </a:pPr>
            <a:endParaRPr lang="en-US" sz="2250" b="1" kern="0" dirty="0"/>
          </a:p>
          <a:p>
            <a:pPr marL="0" indent="0">
              <a:buNone/>
            </a:pPr>
            <a:endParaRPr lang="en-US" sz="2250" b="1" kern="0" dirty="0"/>
          </a:p>
          <a:p>
            <a:pPr marL="0" indent="0">
              <a:buNone/>
            </a:pPr>
            <a:endParaRPr lang="en-US" sz="2250" b="1" kern="0" dirty="0"/>
          </a:p>
        </p:txBody>
      </p:sp>
    </p:spTree>
    <p:extLst>
      <p:ext uri="{BB962C8B-B14F-4D97-AF65-F5344CB8AC3E}">
        <p14:creationId xmlns:p14="http://schemas.microsoft.com/office/powerpoint/2010/main" val="288473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Particle ID, Idealized Situation</a:t>
            </a:r>
            <a:endParaRPr lang="en-US" dirty="0"/>
          </a:p>
        </p:txBody>
      </p:sp>
      <p:sp>
        <p:nvSpPr>
          <p:cNvPr id="4" name="Footer Placeholder 3"/>
          <p:cNvSpPr>
            <a:spLocks noGrp="1"/>
          </p:cNvSpPr>
          <p:nvPr>
            <p:ph type="ftr" sz="quarter" idx="10"/>
          </p:nvPr>
        </p:nvSpPr>
        <p:spPr/>
        <p:txBody>
          <a:bodyPr/>
          <a:lstStyle/>
          <a:p>
            <a:pPr>
              <a:defRPr/>
            </a:pPr>
            <a:r>
              <a:rPr lang="en-US" smtClean="0"/>
              <a:t>M. Hausmann, AP Group Meeting 2019-10-16</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25</a:t>
            </a:fld>
            <a:endParaRPr lang="en-US"/>
          </a:p>
        </p:txBody>
      </p:sp>
      <p:grpSp>
        <p:nvGrpSpPr>
          <p:cNvPr id="52" name="Group 51"/>
          <p:cNvGrpSpPr/>
          <p:nvPr/>
        </p:nvGrpSpPr>
        <p:grpSpPr>
          <a:xfrm>
            <a:off x="1524000" y="1708890"/>
            <a:ext cx="9144000" cy="5149111"/>
            <a:chOff x="0" y="1381877"/>
            <a:chExt cx="9144000" cy="5149111"/>
          </a:xfrm>
        </p:grpSpPr>
        <p:pic>
          <p:nvPicPr>
            <p:cNvPr id="6" name="Picture 5"/>
            <p:cNvPicPr>
              <a:picLocks noChangeAspect="1"/>
            </p:cNvPicPr>
            <p:nvPr/>
          </p:nvPicPr>
          <p:blipFill>
            <a:blip r:embed="rId2"/>
            <a:stretch>
              <a:fillRect/>
            </a:stretch>
          </p:blipFill>
          <p:spPr>
            <a:xfrm>
              <a:off x="0" y="1381877"/>
              <a:ext cx="9144000" cy="5149111"/>
            </a:xfrm>
            <a:prstGeom prst="rect">
              <a:avLst/>
            </a:prstGeom>
          </p:spPr>
        </p:pic>
        <p:sp>
          <p:nvSpPr>
            <p:cNvPr id="7" name="TextBox 6"/>
            <p:cNvSpPr txBox="1"/>
            <p:nvPr/>
          </p:nvSpPr>
          <p:spPr>
            <a:xfrm flipH="1">
              <a:off x="3954633" y="2635484"/>
              <a:ext cx="625124" cy="307777"/>
            </a:xfrm>
            <a:prstGeom prst="rect">
              <a:avLst/>
            </a:prstGeom>
            <a:noFill/>
          </p:spPr>
          <p:txBody>
            <a:bodyPr wrap="square" rtlCol="0">
              <a:spAutoFit/>
            </a:bodyPr>
            <a:lstStyle/>
            <a:p>
              <a:pPr algn="ctr"/>
              <a:r>
                <a:rPr lang="en-US" sz="1400" baseline="30000" dirty="0"/>
                <a:t>83</a:t>
              </a:r>
              <a:r>
                <a:rPr lang="en-US" sz="1400" dirty="0"/>
                <a:t>Se</a:t>
              </a:r>
            </a:p>
          </p:txBody>
        </p:sp>
        <p:cxnSp>
          <p:nvCxnSpPr>
            <p:cNvPr id="8" name="Straight Arrow Connector 7"/>
            <p:cNvCxnSpPr>
              <a:stCxn id="7" idx="1"/>
            </p:cNvCxnSpPr>
            <p:nvPr/>
          </p:nvCxnSpPr>
          <p:spPr>
            <a:xfrm flipV="1">
              <a:off x="4579757" y="2767830"/>
              <a:ext cx="1085527" cy="2154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flipH="1">
              <a:off x="4480273" y="3249107"/>
              <a:ext cx="625124" cy="307777"/>
            </a:xfrm>
            <a:prstGeom prst="rect">
              <a:avLst/>
            </a:prstGeom>
            <a:noFill/>
          </p:spPr>
          <p:txBody>
            <a:bodyPr wrap="square" rtlCol="0">
              <a:spAutoFit/>
            </a:bodyPr>
            <a:lstStyle/>
            <a:p>
              <a:pPr algn="ctr"/>
              <a:r>
                <a:rPr lang="en-US" sz="1400" baseline="30000" dirty="0"/>
                <a:t>84</a:t>
              </a:r>
              <a:r>
                <a:rPr lang="en-US" sz="1400" dirty="0"/>
                <a:t>Se</a:t>
              </a:r>
            </a:p>
          </p:txBody>
        </p:sp>
        <p:cxnSp>
          <p:nvCxnSpPr>
            <p:cNvPr id="10" name="Straight Arrow Connector 9"/>
            <p:cNvCxnSpPr>
              <a:stCxn id="9" idx="1"/>
            </p:cNvCxnSpPr>
            <p:nvPr/>
          </p:nvCxnSpPr>
          <p:spPr>
            <a:xfrm flipV="1">
              <a:off x="5105397" y="2755518"/>
              <a:ext cx="838202" cy="64747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flipH="1">
              <a:off x="6997218" y="2712230"/>
              <a:ext cx="625124" cy="307777"/>
            </a:xfrm>
            <a:prstGeom prst="rect">
              <a:avLst/>
            </a:prstGeom>
            <a:noFill/>
          </p:spPr>
          <p:txBody>
            <a:bodyPr wrap="square" rtlCol="0">
              <a:spAutoFit/>
            </a:bodyPr>
            <a:lstStyle/>
            <a:p>
              <a:pPr algn="ctr"/>
              <a:r>
                <a:rPr lang="en-US" sz="1400" baseline="30000" dirty="0"/>
                <a:t>85</a:t>
              </a:r>
              <a:r>
                <a:rPr lang="en-US" sz="1400" dirty="0"/>
                <a:t>Se</a:t>
              </a:r>
            </a:p>
          </p:txBody>
        </p:sp>
        <p:cxnSp>
          <p:nvCxnSpPr>
            <p:cNvPr id="12" name="Straight Arrow Connector 11"/>
            <p:cNvCxnSpPr>
              <a:stCxn id="11" idx="3"/>
            </p:cNvCxnSpPr>
            <p:nvPr/>
          </p:nvCxnSpPr>
          <p:spPr>
            <a:xfrm flipH="1" flipV="1">
              <a:off x="6382138" y="2712230"/>
              <a:ext cx="615080" cy="15388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724400" y="3962400"/>
              <a:ext cx="0" cy="21320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6200000" flipH="1">
              <a:off x="4153861" y="3948298"/>
              <a:ext cx="864080" cy="276999"/>
            </a:xfrm>
            <a:prstGeom prst="rect">
              <a:avLst/>
            </a:prstGeom>
            <a:noFill/>
          </p:spPr>
          <p:txBody>
            <a:bodyPr wrap="square" rtlCol="0">
              <a:spAutoFit/>
            </a:bodyPr>
            <a:lstStyle/>
            <a:p>
              <a:pPr algn="ctr"/>
              <a:r>
                <a:rPr lang="en-US" sz="1200" dirty="0"/>
                <a:t>A/Q = 7/3</a:t>
              </a:r>
            </a:p>
          </p:txBody>
        </p:sp>
        <p:cxnSp>
          <p:nvCxnSpPr>
            <p:cNvPr id="22" name="Straight Connector 21"/>
            <p:cNvCxnSpPr/>
            <p:nvPr/>
          </p:nvCxnSpPr>
          <p:spPr>
            <a:xfrm flipV="1">
              <a:off x="3979812" y="4833915"/>
              <a:ext cx="2133912" cy="14998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21369480" flipH="1">
              <a:off x="3620625" y="4711459"/>
              <a:ext cx="864080" cy="276999"/>
            </a:xfrm>
            <a:prstGeom prst="rect">
              <a:avLst/>
            </a:prstGeom>
            <a:noFill/>
          </p:spPr>
          <p:txBody>
            <a:bodyPr wrap="square" rtlCol="0">
              <a:spAutoFit/>
            </a:bodyPr>
            <a:lstStyle/>
            <a:p>
              <a:pPr algn="ctr"/>
              <a:r>
                <a:rPr lang="en-US" sz="1200" dirty="0"/>
                <a:t>Z=21</a:t>
              </a:r>
            </a:p>
          </p:txBody>
        </p:sp>
        <p:cxnSp>
          <p:nvCxnSpPr>
            <p:cNvPr id="27" name="Straight Connector 26"/>
            <p:cNvCxnSpPr/>
            <p:nvPr/>
          </p:nvCxnSpPr>
          <p:spPr>
            <a:xfrm>
              <a:off x="5726722" y="5416138"/>
              <a:ext cx="510710" cy="1464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240757" y="5262031"/>
              <a:ext cx="461649" cy="1481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76800" y="5048014"/>
              <a:ext cx="363957" cy="1979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437921" y="4743689"/>
              <a:ext cx="438879" cy="2847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1010649" flipH="1">
              <a:off x="5752257" y="5271701"/>
              <a:ext cx="680451" cy="276999"/>
            </a:xfrm>
            <a:prstGeom prst="rect">
              <a:avLst/>
            </a:prstGeom>
            <a:noFill/>
          </p:spPr>
          <p:txBody>
            <a:bodyPr wrap="square" rtlCol="0">
              <a:spAutoFit/>
            </a:bodyPr>
            <a:lstStyle/>
            <a:p>
              <a:pPr algn="ctr"/>
              <a:r>
                <a:rPr lang="en-US" sz="1200" dirty="0"/>
                <a:t>N=Z+7</a:t>
              </a:r>
            </a:p>
          </p:txBody>
        </p:sp>
        <p:sp>
          <p:nvSpPr>
            <p:cNvPr id="46" name="TextBox 45"/>
            <p:cNvSpPr txBox="1"/>
            <p:nvPr/>
          </p:nvSpPr>
          <p:spPr>
            <a:xfrm flipH="1">
              <a:off x="6506037" y="3221443"/>
              <a:ext cx="760801" cy="276999"/>
            </a:xfrm>
            <a:prstGeom prst="rect">
              <a:avLst/>
            </a:prstGeom>
            <a:noFill/>
          </p:spPr>
          <p:txBody>
            <a:bodyPr wrap="square" rtlCol="0">
              <a:spAutoFit/>
            </a:bodyPr>
            <a:lstStyle/>
            <a:p>
              <a:pPr algn="ctr"/>
              <a:r>
                <a:rPr lang="en-US" sz="1200" dirty="0"/>
                <a:t>N=Z+16</a:t>
              </a:r>
            </a:p>
          </p:txBody>
        </p:sp>
        <p:cxnSp>
          <p:nvCxnSpPr>
            <p:cNvPr id="47" name="Straight Connector 46"/>
            <p:cNvCxnSpPr/>
            <p:nvPr/>
          </p:nvCxnSpPr>
          <p:spPr>
            <a:xfrm>
              <a:off x="5882899" y="2574149"/>
              <a:ext cx="289301" cy="3691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172200" y="2943261"/>
              <a:ext cx="396523" cy="40953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p:cNvCxnSpPr/>
          <p:nvPr/>
        </p:nvCxnSpPr>
        <p:spPr>
          <a:xfrm flipV="1">
            <a:off x="3200400" y="4309020"/>
            <a:ext cx="0" cy="21320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rot="16200000" flipH="1">
            <a:off x="2629861" y="4294918"/>
            <a:ext cx="864080" cy="276999"/>
          </a:xfrm>
          <a:prstGeom prst="rect">
            <a:avLst/>
          </a:prstGeom>
          <a:noFill/>
        </p:spPr>
        <p:txBody>
          <a:bodyPr wrap="square" rtlCol="0">
            <a:spAutoFit/>
          </a:bodyPr>
          <a:lstStyle/>
          <a:p>
            <a:pPr algn="ctr"/>
            <a:r>
              <a:rPr lang="en-US" sz="1200" dirty="0"/>
              <a:t>A/Q = 2</a:t>
            </a:r>
          </a:p>
        </p:txBody>
      </p:sp>
      <p:sp>
        <p:nvSpPr>
          <p:cNvPr id="2" name="Content Placeholder 1"/>
          <p:cNvSpPr>
            <a:spLocks noGrp="1"/>
          </p:cNvSpPr>
          <p:nvPr>
            <p:ph idx="4294967295"/>
          </p:nvPr>
        </p:nvSpPr>
        <p:spPr>
          <a:xfrm>
            <a:off x="1600200" y="1062313"/>
            <a:ext cx="8991600" cy="5027613"/>
          </a:xfrm>
        </p:spPr>
        <p:txBody>
          <a:bodyPr/>
          <a:lstStyle/>
          <a:p>
            <a:r>
              <a:rPr lang="en-US" sz="1800" dirty="0"/>
              <a:t>Simulated particle-ID spectrum: pattern gives unambiguous ID</a:t>
            </a:r>
          </a:p>
          <a:p>
            <a:pPr lvl="1"/>
            <a:r>
              <a:rPr lang="en-US" sz="1600" dirty="0"/>
              <a:t>This simulation with (1) zero bunch length, (2) very good TOF resolution, (3) no charge states, </a:t>
            </a:r>
            <a:br>
              <a:rPr lang="en-US" sz="1600" dirty="0"/>
            </a:br>
            <a:r>
              <a:rPr lang="en-US" sz="1600" dirty="0"/>
              <a:t>(4) 0.5% energy resolution in detectors</a:t>
            </a:r>
          </a:p>
        </p:txBody>
      </p:sp>
      <p:sp>
        <p:nvSpPr>
          <p:cNvPr id="13" name="TextBox 12"/>
          <p:cNvSpPr txBox="1"/>
          <p:nvPr/>
        </p:nvSpPr>
        <p:spPr>
          <a:xfrm>
            <a:off x="2750819" y="3327104"/>
            <a:ext cx="2375715" cy="646331"/>
          </a:xfrm>
          <a:prstGeom prst="rect">
            <a:avLst/>
          </a:prstGeom>
          <a:noFill/>
        </p:spPr>
        <p:txBody>
          <a:bodyPr wrap="none" rtlCol="0">
            <a:spAutoFit/>
          </a:bodyPr>
          <a:lstStyle/>
          <a:p>
            <a:r>
              <a:rPr lang="en-US" b="1" dirty="0"/>
              <a:t>Simulations with LISE</a:t>
            </a:r>
            <a:r>
              <a:rPr lang="en-US" b="1" baseline="30000" dirty="0"/>
              <a:t>++</a:t>
            </a:r>
          </a:p>
          <a:p>
            <a:r>
              <a:rPr lang="en-US" b="1" dirty="0"/>
              <a:t>(lise.nscl.msu.edu)</a:t>
            </a:r>
          </a:p>
        </p:txBody>
      </p:sp>
    </p:spTree>
    <p:extLst>
      <p:ext uri="{BB962C8B-B14F-4D97-AF65-F5344CB8AC3E}">
        <p14:creationId xmlns:p14="http://schemas.microsoft.com/office/powerpoint/2010/main" val="1869481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4B4FDF9-190E-4238-BC9B-9FCE9C5A2AB1}"/>
              </a:ext>
            </a:extLst>
          </p:cNvPr>
          <p:cNvPicPr>
            <a:picLocks noChangeAspect="1"/>
          </p:cNvPicPr>
          <p:nvPr/>
        </p:nvPicPr>
        <p:blipFill rotWithShape="1">
          <a:blip r:embed="rId2">
            <a:alphaModFix amt="50000"/>
          </a:blip>
          <a:srcRect t="2" b="82644"/>
          <a:stretch/>
        </p:blipFill>
        <p:spPr>
          <a:xfrm>
            <a:off x="838200" y="168369"/>
            <a:ext cx="10515600" cy="1025336"/>
          </a:xfrm>
          <a:prstGeom prst="rect">
            <a:avLst/>
          </a:prstGeom>
        </p:spPr>
      </p:pic>
      <p:sp>
        <p:nvSpPr>
          <p:cNvPr id="5" name="TextBox 4">
            <a:extLst>
              <a:ext uri="{FF2B5EF4-FFF2-40B4-BE49-F238E27FC236}">
                <a16:creationId xmlns:a16="http://schemas.microsoft.com/office/drawing/2014/main" id="{3E81D9AB-D04C-47C3-AC2A-DB4D9E41403A}"/>
              </a:ext>
            </a:extLst>
          </p:cNvPr>
          <p:cNvSpPr txBox="1"/>
          <p:nvPr/>
        </p:nvSpPr>
        <p:spPr>
          <a:xfrm>
            <a:off x="1000106" y="805381"/>
            <a:ext cx="8078622" cy="369332"/>
          </a:xfrm>
          <a:prstGeom prst="rect">
            <a:avLst/>
          </a:prstGeom>
          <a:noFill/>
        </p:spPr>
        <p:txBody>
          <a:bodyPr wrap="none" rtlCol="0">
            <a:spAutoFit/>
          </a:bodyPr>
          <a:lstStyle/>
          <a:p>
            <a:r>
              <a:rPr lang="en-US" dirty="0"/>
              <a:t>For illustration: actual data time-of-flight / energy loss data. (RF: time info, Si-det: </a:t>
            </a:r>
            <a:r>
              <a:rPr lang="en-US" dirty="0" err="1"/>
              <a:t>dE</a:t>
            </a:r>
            <a:r>
              <a:rPr lang="en-US" dirty="0"/>
              <a:t>)</a:t>
            </a:r>
          </a:p>
        </p:txBody>
      </p:sp>
      <p:sp>
        <p:nvSpPr>
          <p:cNvPr id="7" name="TextBox 6">
            <a:extLst>
              <a:ext uri="{FF2B5EF4-FFF2-40B4-BE49-F238E27FC236}">
                <a16:creationId xmlns:a16="http://schemas.microsoft.com/office/drawing/2014/main" id="{F7D21A11-D1B2-4174-9A68-D767733F37AA}"/>
              </a:ext>
            </a:extLst>
          </p:cNvPr>
          <p:cNvSpPr txBox="1"/>
          <p:nvPr/>
        </p:nvSpPr>
        <p:spPr>
          <a:xfrm>
            <a:off x="6496705" y="1338528"/>
            <a:ext cx="5287666" cy="2308324"/>
          </a:xfrm>
          <a:prstGeom prst="rect">
            <a:avLst/>
          </a:prstGeom>
          <a:noFill/>
        </p:spPr>
        <p:txBody>
          <a:bodyPr wrap="none" rtlCol="0">
            <a:spAutoFit/>
          </a:bodyPr>
          <a:lstStyle/>
          <a:p>
            <a:r>
              <a:rPr lang="en-US" b="1" dirty="0"/>
              <a:t>Problem: where is the particle of interest, here </a:t>
            </a:r>
            <a:r>
              <a:rPr lang="en-US" b="1" baseline="30000" dirty="0"/>
              <a:t>75</a:t>
            </a:r>
            <a:r>
              <a:rPr lang="en-US" b="1" dirty="0"/>
              <a:t>Sr?</a:t>
            </a:r>
          </a:p>
          <a:p>
            <a:endParaRPr lang="en-US" dirty="0"/>
          </a:p>
          <a:p>
            <a:r>
              <a:rPr lang="en-US" dirty="0"/>
              <a:t>Currently: use known features:</a:t>
            </a:r>
          </a:p>
          <a:p>
            <a:pPr marL="285750" indent="-285750">
              <a:buFontTx/>
              <a:buChar char="-"/>
            </a:pPr>
            <a:r>
              <a:rPr lang="en-US" dirty="0"/>
              <a:t>E.g. Z=const line, a*N=b*Z + c lines</a:t>
            </a:r>
          </a:p>
          <a:p>
            <a:pPr marL="285750" indent="-285750">
              <a:buFontTx/>
              <a:buChar char="-"/>
            </a:pPr>
            <a:r>
              <a:rPr lang="en-US" dirty="0"/>
              <a:t>Work out (Z,A) from spacing between isotopes and </a:t>
            </a:r>
            <a:br>
              <a:rPr lang="en-US" dirty="0"/>
            </a:br>
            <a:r>
              <a:rPr lang="en-US" dirty="0"/>
              <a:t>E-loss formula (E. Kwan)</a:t>
            </a:r>
          </a:p>
          <a:p>
            <a:pPr marL="285750" indent="-285750">
              <a:buFontTx/>
              <a:buChar char="-"/>
            </a:pPr>
            <a:r>
              <a:rPr lang="en-US" dirty="0"/>
              <a:t>Count your way to the region of interest …</a:t>
            </a:r>
          </a:p>
          <a:p>
            <a:r>
              <a:rPr lang="en-US" dirty="0"/>
              <a:t>And there it is. Sometimes tedious, but it works.</a:t>
            </a:r>
          </a:p>
        </p:txBody>
      </p:sp>
      <p:grpSp>
        <p:nvGrpSpPr>
          <p:cNvPr id="22" name="Group 21">
            <a:extLst>
              <a:ext uri="{FF2B5EF4-FFF2-40B4-BE49-F238E27FC236}">
                <a16:creationId xmlns:a16="http://schemas.microsoft.com/office/drawing/2014/main" id="{44D116F8-7DBC-4AE1-9943-536926C07B0D}"/>
              </a:ext>
            </a:extLst>
          </p:cNvPr>
          <p:cNvGrpSpPr/>
          <p:nvPr/>
        </p:nvGrpSpPr>
        <p:grpSpPr>
          <a:xfrm>
            <a:off x="648146" y="1454726"/>
            <a:ext cx="5780363" cy="5076851"/>
            <a:chOff x="765910" y="1095700"/>
            <a:chExt cx="6397769" cy="5692187"/>
          </a:xfrm>
        </p:grpSpPr>
        <p:pic>
          <p:nvPicPr>
            <p:cNvPr id="4" name="Picture 3">
              <a:extLst>
                <a:ext uri="{FF2B5EF4-FFF2-40B4-BE49-F238E27FC236}">
                  <a16:creationId xmlns:a16="http://schemas.microsoft.com/office/drawing/2014/main" id="{F9959786-3D86-4DEC-8539-E6F26EDA3A79}"/>
                </a:ext>
              </a:extLst>
            </p:cNvPr>
            <p:cNvPicPr>
              <a:picLocks noChangeAspect="1"/>
            </p:cNvPicPr>
            <p:nvPr/>
          </p:nvPicPr>
          <p:blipFill>
            <a:blip r:embed="rId3"/>
            <a:stretch>
              <a:fillRect/>
            </a:stretch>
          </p:blipFill>
          <p:spPr>
            <a:xfrm>
              <a:off x="765910" y="1095700"/>
              <a:ext cx="5567435" cy="5651684"/>
            </a:xfrm>
            <a:prstGeom prst="rect">
              <a:avLst/>
            </a:prstGeom>
          </p:spPr>
        </p:pic>
        <p:sp>
          <p:nvSpPr>
            <p:cNvPr id="6" name="TextBox 5">
              <a:extLst>
                <a:ext uri="{FF2B5EF4-FFF2-40B4-BE49-F238E27FC236}">
                  <a16:creationId xmlns:a16="http://schemas.microsoft.com/office/drawing/2014/main" id="{C532E613-76B7-40AB-BD25-D26CB195D5D4}"/>
                </a:ext>
              </a:extLst>
            </p:cNvPr>
            <p:cNvSpPr txBox="1"/>
            <p:nvPr/>
          </p:nvSpPr>
          <p:spPr>
            <a:xfrm>
              <a:off x="3407508" y="6418555"/>
              <a:ext cx="953979" cy="369332"/>
            </a:xfrm>
            <a:prstGeom prst="rect">
              <a:avLst/>
            </a:prstGeom>
            <a:noFill/>
          </p:spPr>
          <p:txBody>
            <a:bodyPr wrap="none" rtlCol="0">
              <a:spAutoFit/>
            </a:bodyPr>
            <a:lstStyle/>
            <a:p>
              <a:r>
                <a:rPr lang="en-US" dirty="0"/>
                <a:t>TOF [us]</a:t>
              </a:r>
            </a:p>
          </p:txBody>
        </p:sp>
        <p:cxnSp>
          <p:nvCxnSpPr>
            <p:cNvPr id="9" name="Straight Connector 8">
              <a:extLst>
                <a:ext uri="{FF2B5EF4-FFF2-40B4-BE49-F238E27FC236}">
                  <a16:creationId xmlns:a16="http://schemas.microsoft.com/office/drawing/2014/main" id="{DF224616-EB97-46A2-8A94-5E07EBADA3A1}"/>
                </a:ext>
              </a:extLst>
            </p:cNvPr>
            <p:cNvCxnSpPr/>
            <p:nvPr/>
          </p:nvCxnSpPr>
          <p:spPr>
            <a:xfrm>
              <a:off x="4704859" y="1362008"/>
              <a:ext cx="0" cy="50565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6BD83F7-6845-42B3-B7EC-CA589218A04E}"/>
                </a:ext>
              </a:extLst>
            </p:cNvPr>
            <p:cNvSpPr txBox="1"/>
            <p:nvPr/>
          </p:nvSpPr>
          <p:spPr>
            <a:xfrm>
              <a:off x="4720489" y="1283855"/>
              <a:ext cx="473206" cy="307777"/>
            </a:xfrm>
            <a:prstGeom prst="rect">
              <a:avLst/>
            </a:prstGeom>
            <a:noFill/>
          </p:spPr>
          <p:txBody>
            <a:bodyPr wrap="none" rtlCol="0">
              <a:spAutoFit/>
            </a:bodyPr>
            <a:lstStyle/>
            <a:p>
              <a:r>
                <a:rPr lang="en-US" sz="1400" dirty="0"/>
                <a:t>N=Z</a:t>
              </a:r>
            </a:p>
          </p:txBody>
        </p:sp>
        <p:sp>
          <p:nvSpPr>
            <p:cNvPr id="11" name="Freeform: Shape 10">
              <a:extLst>
                <a:ext uri="{FF2B5EF4-FFF2-40B4-BE49-F238E27FC236}">
                  <a16:creationId xmlns:a16="http://schemas.microsoft.com/office/drawing/2014/main" id="{2C3DBF38-7242-4F09-A15F-1B3F2B8CC7B1}"/>
                </a:ext>
              </a:extLst>
            </p:cNvPr>
            <p:cNvSpPr/>
            <p:nvPr/>
          </p:nvSpPr>
          <p:spPr>
            <a:xfrm>
              <a:off x="5109883" y="1860583"/>
              <a:ext cx="1190064" cy="4350124"/>
            </a:xfrm>
            <a:custGeom>
              <a:avLst/>
              <a:gdLst>
                <a:gd name="connsiteX0" fmla="*/ 28268 w 1299015"/>
                <a:gd name="connsiteY0" fmla="*/ 0 h 3765177"/>
                <a:gd name="connsiteX1" fmla="*/ 95504 w 1299015"/>
                <a:gd name="connsiteY1" fmla="*/ 1969994 h 3765177"/>
                <a:gd name="connsiteX2" fmla="*/ 814921 w 1299015"/>
                <a:gd name="connsiteY2" fmla="*/ 3254188 h 3765177"/>
                <a:gd name="connsiteX3" fmla="*/ 1299015 w 1299015"/>
                <a:gd name="connsiteY3" fmla="*/ 3765177 h 3765177"/>
                <a:gd name="connsiteX0" fmla="*/ 13381 w 1284128"/>
                <a:gd name="connsiteY0" fmla="*/ 0 h 3765177"/>
                <a:gd name="connsiteX1" fmla="*/ 80617 w 1284128"/>
                <a:gd name="connsiteY1" fmla="*/ 1969994 h 3765177"/>
                <a:gd name="connsiteX2" fmla="*/ 450411 w 1284128"/>
                <a:gd name="connsiteY2" fmla="*/ 2770094 h 3765177"/>
                <a:gd name="connsiteX3" fmla="*/ 1284128 w 1284128"/>
                <a:gd name="connsiteY3" fmla="*/ 3765177 h 3765177"/>
                <a:gd name="connsiteX0" fmla="*/ 13381 w 1129486"/>
                <a:gd name="connsiteY0" fmla="*/ 0 h 3361765"/>
                <a:gd name="connsiteX1" fmla="*/ 80617 w 1129486"/>
                <a:gd name="connsiteY1" fmla="*/ 1969994 h 3361765"/>
                <a:gd name="connsiteX2" fmla="*/ 450411 w 1129486"/>
                <a:gd name="connsiteY2" fmla="*/ 2770094 h 3361765"/>
                <a:gd name="connsiteX3" fmla="*/ 1129486 w 1129486"/>
                <a:gd name="connsiteY3" fmla="*/ 3361765 h 3361765"/>
                <a:gd name="connsiteX0" fmla="*/ 5631 w 1222589"/>
                <a:gd name="connsiteY0" fmla="*/ 0 h 4235824"/>
                <a:gd name="connsiteX1" fmla="*/ 173720 w 1222589"/>
                <a:gd name="connsiteY1" fmla="*/ 2844053 h 4235824"/>
                <a:gd name="connsiteX2" fmla="*/ 543514 w 1222589"/>
                <a:gd name="connsiteY2" fmla="*/ 3644153 h 4235824"/>
                <a:gd name="connsiteX3" fmla="*/ 1222589 w 1222589"/>
                <a:gd name="connsiteY3" fmla="*/ 4235824 h 4235824"/>
                <a:gd name="connsiteX0" fmla="*/ 0 w 1216958"/>
                <a:gd name="connsiteY0" fmla="*/ 0 h 4235824"/>
                <a:gd name="connsiteX1" fmla="*/ 168089 w 1216958"/>
                <a:gd name="connsiteY1" fmla="*/ 2844053 h 4235824"/>
                <a:gd name="connsiteX2" fmla="*/ 537883 w 1216958"/>
                <a:gd name="connsiteY2" fmla="*/ 3644153 h 4235824"/>
                <a:gd name="connsiteX3" fmla="*/ 1216958 w 1216958"/>
                <a:gd name="connsiteY3" fmla="*/ 4235824 h 4235824"/>
                <a:gd name="connsiteX0" fmla="*/ 0 w 1216958"/>
                <a:gd name="connsiteY0" fmla="*/ 0 h 4235824"/>
                <a:gd name="connsiteX1" fmla="*/ 168089 w 1216958"/>
                <a:gd name="connsiteY1" fmla="*/ 2225489 h 4235824"/>
                <a:gd name="connsiteX2" fmla="*/ 537883 w 1216958"/>
                <a:gd name="connsiteY2" fmla="*/ 3644153 h 4235824"/>
                <a:gd name="connsiteX3" fmla="*/ 1216958 w 1216958"/>
                <a:gd name="connsiteY3" fmla="*/ 4235824 h 4235824"/>
                <a:gd name="connsiteX0" fmla="*/ 0 w 1216958"/>
                <a:gd name="connsiteY0" fmla="*/ 0 h 4235824"/>
                <a:gd name="connsiteX1" fmla="*/ 168089 w 1216958"/>
                <a:gd name="connsiteY1" fmla="*/ 2225489 h 4235824"/>
                <a:gd name="connsiteX2" fmla="*/ 504265 w 1216958"/>
                <a:gd name="connsiteY2" fmla="*/ 3657600 h 4235824"/>
                <a:gd name="connsiteX3" fmla="*/ 1216958 w 1216958"/>
                <a:gd name="connsiteY3" fmla="*/ 4235824 h 4235824"/>
                <a:gd name="connsiteX0" fmla="*/ 0 w 1190064"/>
                <a:gd name="connsiteY0" fmla="*/ 0 h 4350124"/>
                <a:gd name="connsiteX1" fmla="*/ 168089 w 1190064"/>
                <a:gd name="connsiteY1" fmla="*/ 2225489 h 4350124"/>
                <a:gd name="connsiteX2" fmla="*/ 504265 w 1190064"/>
                <a:gd name="connsiteY2" fmla="*/ 3657600 h 4350124"/>
                <a:gd name="connsiteX3" fmla="*/ 1190064 w 1190064"/>
                <a:gd name="connsiteY3" fmla="*/ 4350124 h 4350124"/>
              </a:gdLst>
              <a:ahLst/>
              <a:cxnLst>
                <a:cxn ang="0">
                  <a:pos x="connsiteX0" y="connsiteY0"/>
                </a:cxn>
                <a:cxn ang="0">
                  <a:pos x="connsiteX1" y="connsiteY1"/>
                </a:cxn>
                <a:cxn ang="0">
                  <a:pos x="connsiteX2" y="connsiteY2"/>
                </a:cxn>
                <a:cxn ang="0">
                  <a:pos x="connsiteX3" y="connsiteY3"/>
                </a:cxn>
              </a:cxnLst>
              <a:rect l="l" t="t" r="r" b="b"/>
              <a:pathLst>
                <a:path w="1190064" h="4350124">
                  <a:moveTo>
                    <a:pt x="0" y="0"/>
                  </a:moveTo>
                  <a:cubicBezTo>
                    <a:pt x="42022" y="713814"/>
                    <a:pt x="84045" y="1615889"/>
                    <a:pt x="168089" y="2225489"/>
                  </a:cubicBezTo>
                  <a:cubicBezTo>
                    <a:pt x="252133" y="2835089"/>
                    <a:pt x="333936" y="3303494"/>
                    <a:pt x="504265" y="3657600"/>
                  </a:cubicBezTo>
                  <a:cubicBezTo>
                    <a:pt x="674594" y="4011706"/>
                    <a:pt x="1048309" y="4244228"/>
                    <a:pt x="1190064" y="4350124"/>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7A94725-FBE7-4B90-B01E-D0E71DC7A2D6}"/>
                </a:ext>
              </a:extLst>
            </p:cNvPr>
            <p:cNvSpPr txBox="1"/>
            <p:nvPr/>
          </p:nvSpPr>
          <p:spPr>
            <a:xfrm>
              <a:off x="5109883" y="1853697"/>
              <a:ext cx="654346" cy="307777"/>
            </a:xfrm>
            <a:prstGeom prst="rect">
              <a:avLst/>
            </a:prstGeom>
            <a:noFill/>
          </p:spPr>
          <p:txBody>
            <a:bodyPr wrap="none" rtlCol="0">
              <a:spAutoFit/>
            </a:bodyPr>
            <a:lstStyle/>
            <a:p>
              <a:r>
                <a:rPr lang="en-US" sz="1400" dirty="0"/>
                <a:t>N=Z+1</a:t>
              </a:r>
            </a:p>
          </p:txBody>
        </p:sp>
        <p:cxnSp>
          <p:nvCxnSpPr>
            <p:cNvPr id="14" name="Straight Connector 13">
              <a:extLst>
                <a:ext uri="{FF2B5EF4-FFF2-40B4-BE49-F238E27FC236}">
                  <a16:creationId xmlns:a16="http://schemas.microsoft.com/office/drawing/2014/main" id="{FE512257-1AEB-41D1-A736-489DB6B87C97}"/>
                </a:ext>
              </a:extLst>
            </p:cNvPr>
            <p:cNvCxnSpPr/>
            <p:nvPr/>
          </p:nvCxnSpPr>
          <p:spPr>
            <a:xfrm>
              <a:off x="2425994" y="4845830"/>
              <a:ext cx="3670006" cy="221877"/>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2CF6A6-5A55-41FC-8E92-642760E4A07B}"/>
                </a:ext>
              </a:extLst>
            </p:cNvPr>
            <p:cNvSpPr txBox="1"/>
            <p:nvPr/>
          </p:nvSpPr>
          <p:spPr>
            <a:xfrm>
              <a:off x="5522885" y="4759930"/>
              <a:ext cx="750270" cy="307777"/>
            </a:xfrm>
            <a:prstGeom prst="rect">
              <a:avLst/>
            </a:prstGeom>
            <a:noFill/>
          </p:spPr>
          <p:txBody>
            <a:bodyPr wrap="none" rtlCol="0">
              <a:spAutoFit/>
            </a:bodyPr>
            <a:lstStyle/>
            <a:p>
              <a:r>
                <a:rPr lang="en-US" sz="1400" dirty="0"/>
                <a:t>Z=const</a:t>
              </a:r>
            </a:p>
          </p:txBody>
        </p:sp>
        <p:sp>
          <p:nvSpPr>
            <p:cNvPr id="18" name="Oval 17">
              <a:extLst>
                <a:ext uri="{FF2B5EF4-FFF2-40B4-BE49-F238E27FC236}">
                  <a16:creationId xmlns:a16="http://schemas.microsoft.com/office/drawing/2014/main" id="{1FDD5542-16F8-459A-AD1E-4F6968B1E1B0}"/>
                </a:ext>
              </a:extLst>
            </p:cNvPr>
            <p:cNvSpPr/>
            <p:nvPr/>
          </p:nvSpPr>
          <p:spPr>
            <a:xfrm>
              <a:off x="5021069" y="2330824"/>
              <a:ext cx="243659" cy="1629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05F7B2C-9797-4A34-B402-95B891B8487D}"/>
                </a:ext>
              </a:extLst>
            </p:cNvPr>
            <p:cNvCxnSpPr>
              <a:cxnSpLocks/>
            </p:cNvCxnSpPr>
            <p:nvPr/>
          </p:nvCxnSpPr>
          <p:spPr>
            <a:xfrm flipH="1" flipV="1">
              <a:off x="5361713" y="2493820"/>
              <a:ext cx="1801966" cy="753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F40F8A60-E27D-4C3A-86C2-F02615DC5C25}"/>
              </a:ext>
            </a:extLst>
          </p:cNvPr>
          <p:cNvSpPr/>
          <p:nvPr/>
        </p:nvSpPr>
        <p:spPr>
          <a:xfrm>
            <a:off x="672265" y="342054"/>
            <a:ext cx="6435929" cy="369332"/>
          </a:xfrm>
          <a:prstGeom prst="rect">
            <a:avLst/>
          </a:prstGeom>
        </p:spPr>
        <p:txBody>
          <a:bodyPr wrap="none">
            <a:spAutoFit/>
          </a:bodyPr>
          <a:lstStyle/>
          <a:p>
            <a:pPr algn="ctr"/>
            <a:r>
              <a:rPr lang="en-US" b="1" dirty="0"/>
              <a:t>Computer-aided particle ID for the NSCL/FRIB fragment separator</a:t>
            </a:r>
          </a:p>
        </p:txBody>
      </p:sp>
      <p:sp>
        <p:nvSpPr>
          <p:cNvPr id="24" name="Rectangle 23">
            <a:extLst>
              <a:ext uri="{FF2B5EF4-FFF2-40B4-BE49-F238E27FC236}">
                <a16:creationId xmlns:a16="http://schemas.microsoft.com/office/drawing/2014/main" id="{0561AF1A-9A58-48F6-A79B-78C561CE8873}"/>
              </a:ext>
            </a:extLst>
          </p:cNvPr>
          <p:cNvSpPr/>
          <p:nvPr/>
        </p:nvSpPr>
        <p:spPr>
          <a:xfrm>
            <a:off x="1480215" y="1471302"/>
            <a:ext cx="1335622" cy="369332"/>
          </a:xfrm>
          <a:prstGeom prst="rect">
            <a:avLst/>
          </a:prstGeom>
        </p:spPr>
        <p:txBody>
          <a:bodyPr wrap="none">
            <a:spAutoFit/>
          </a:bodyPr>
          <a:lstStyle/>
          <a:p>
            <a:r>
              <a:rPr lang="en-US" baseline="30000" dirty="0"/>
              <a:t>92</a:t>
            </a:r>
            <a:r>
              <a:rPr lang="en-US" dirty="0"/>
              <a:t>Mo </a:t>
            </a:r>
            <a:r>
              <a:rPr lang="en-US" dirty="0">
                <a:sym typeface="Wingdings" panose="05000000000000000000" pitchFamily="2" charset="2"/>
              </a:rPr>
              <a:t> </a:t>
            </a:r>
            <a:r>
              <a:rPr lang="en-US" baseline="30000" dirty="0">
                <a:sym typeface="Wingdings" panose="05000000000000000000" pitchFamily="2" charset="2"/>
              </a:rPr>
              <a:t>75</a:t>
            </a:r>
            <a:r>
              <a:rPr lang="en-US" dirty="0">
                <a:sym typeface="Wingdings" panose="05000000000000000000" pitchFamily="2" charset="2"/>
              </a:rPr>
              <a:t>Sr</a:t>
            </a:r>
            <a:endParaRPr lang="en-US" dirty="0"/>
          </a:p>
        </p:txBody>
      </p:sp>
      <p:sp>
        <p:nvSpPr>
          <p:cNvPr id="27" name="TextBox 26">
            <a:extLst>
              <a:ext uri="{FF2B5EF4-FFF2-40B4-BE49-F238E27FC236}">
                <a16:creationId xmlns:a16="http://schemas.microsoft.com/office/drawing/2014/main" id="{B8CCE445-C99E-4591-B814-755DAF7CF755}"/>
              </a:ext>
            </a:extLst>
          </p:cNvPr>
          <p:cNvSpPr txBox="1"/>
          <p:nvPr/>
        </p:nvSpPr>
        <p:spPr>
          <a:xfrm>
            <a:off x="6496705" y="3911060"/>
            <a:ext cx="4948662" cy="2585323"/>
          </a:xfrm>
          <a:prstGeom prst="rect">
            <a:avLst/>
          </a:prstGeom>
          <a:noFill/>
        </p:spPr>
        <p:txBody>
          <a:bodyPr wrap="none" rtlCol="0">
            <a:spAutoFit/>
          </a:bodyPr>
          <a:lstStyle/>
          <a:p>
            <a:r>
              <a:rPr lang="en-US" b="1" dirty="0"/>
              <a:t>This is an easy case for illustration …</a:t>
            </a:r>
          </a:p>
          <a:p>
            <a:r>
              <a:rPr lang="en-US" b="1" dirty="0"/>
              <a:t>In many cases correct ID can take time:</a:t>
            </a:r>
          </a:p>
          <a:p>
            <a:r>
              <a:rPr lang="en-US" dirty="0"/>
              <a:t>Less statistics, more exotic species, ambiguities</a:t>
            </a:r>
          </a:p>
          <a:p>
            <a:r>
              <a:rPr lang="en-US" dirty="0"/>
              <a:t>from charge states and experimental conditions</a:t>
            </a:r>
          </a:p>
          <a:p>
            <a:endParaRPr lang="en-US" dirty="0"/>
          </a:p>
          <a:p>
            <a:r>
              <a:rPr lang="en-US" b="1" dirty="0"/>
              <a:t>Significance?</a:t>
            </a:r>
          </a:p>
          <a:p>
            <a:r>
              <a:rPr lang="en-US" dirty="0"/>
              <a:t>Every beam to user at NSCL/FRIB runs through the </a:t>
            </a:r>
            <a:br>
              <a:rPr lang="en-US" dirty="0"/>
            </a:br>
            <a:r>
              <a:rPr lang="en-US" dirty="0"/>
              <a:t>fragment separator  - correct ID is essential and</a:t>
            </a:r>
            <a:br>
              <a:rPr lang="en-US" dirty="0"/>
            </a:br>
            <a:r>
              <a:rPr lang="en-US" dirty="0"/>
              <a:t>fast ID will give more beam time to users</a:t>
            </a:r>
          </a:p>
        </p:txBody>
      </p:sp>
    </p:spTree>
    <p:extLst>
      <p:ext uri="{BB962C8B-B14F-4D97-AF65-F5344CB8AC3E}">
        <p14:creationId xmlns:p14="http://schemas.microsoft.com/office/powerpoint/2010/main" val="3293855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39F26A6-D033-4250-85E9-4CE9F6F967A4}"/>
              </a:ext>
            </a:extLst>
          </p:cNvPr>
          <p:cNvPicPr>
            <a:picLocks noChangeAspect="1"/>
          </p:cNvPicPr>
          <p:nvPr/>
        </p:nvPicPr>
        <p:blipFill rotWithShape="1">
          <a:blip r:embed="rId2">
            <a:alphaModFix amt="50000"/>
          </a:blip>
          <a:srcRect t="2" b="82644"/>
          <a:stretch/>
        </p:blipFill>
        <p:spPr>
          <a:xfrm>
            <a:off x="838200" y="168369"/>
            <a:ext cx="10515600" cy="1025336"/>
          </a:xfrm>
          <a:prstGeom prst="rect">
            <a:avLst/>
          </a:prstGeom>
        </p:spPr>
      </p:pic>
      <p:sp>
        <p:nvSpPr>
          <p:cNvPr id="12" name="TextBox 11">
            <a:extLst>
              <a:ext uri="{FF2B5EF4-FFF2-40B4-BE49-F238E27FC236}">
                <a16:creationId xmlns:a16="http://schemas.microsoft.com/office/drawing/2014/main" id="{49F4D134-26DC-45A3-B64C-F0BE7039CDDA}"/>
              </a:ext>
            </a:extLst>
          </p:cNvPr>
          <p:cNvSpPr txBox="1"/>
          <p:nvPr/>
        </p:nvSpPr>
        <p:spPr>
          <a:xfrm>
            <a:off x="1000106" y="805381"/>
            <a:ext cx="4208909" cy="369332"/>
          </a:xfrm>
          <a:prstGeom prst="rect">
            <a:avLst/>
          </a:prstGeom>
          <a:noFill/>
        </p:spPr>
        <p:txBody>
          <a:bodyPr wrap="none" rtlCol="0">
            <a:spAutoFit/>
          </a:bodyPr>
          <a:lstStyle/>
          <a:p>
            <a:r>
              <a:rPr lang="en-US" dirty="0"/>
              <a:t>How to simplify and speed up the process?</a:t>
            </a:r>
          </a:p>
        </p:txBody>
      </p:sp>
      <p:pic>
        <p:nvPicPr>
          <p:cNvPr id="3" name="Picture 2">
            <a:extLst>
              <a:ext uri="{FF2B5EF4-FFF2-40B4-BE49-F238E27FC236}">
                <a16:creationId xmlns:a16="http://schemas.microsoft.com/office/drawing/2014/main" id="{B9097E20-7010-443F-8B11-5BA5BEF421CC}"/>
              </a:ext>
            </a:extLst>
          </p:cNvPr>
          <p:cNvPicPr>
            <a:picLocks noChangeAspect="1"/>
          </p:cNvPicPr>
          <p:nvPr/>
        </p:nvPicPr>
        <p:blipFill rotWithShape="1">
          <a:blip r:embed="rId3"/>
          <a:srcRect t="4999"/>
          <a:stretch/>
        </p:blipFill>
        <p:spPr>
          <a:xfrm>
            <a:off x="759094" y="1420092"/>
            <a:ext cx="4746332" cy="5114191"/>
          </a:xfrm>
          <a:prstGeom prst="rect">
            <a:avLst/>
          </a:prstGeom>
        </p:spPr>
      </p:pic>
      <p:sp>
        <p:nvSpPr>
          <p:cNvPr id="6" name="TextBox 5">
            <a:extLst>
              <a:ext uri="{FF2B5EF4-FFF2-40B4-BE49-F238E27FC236}">
                <a16:creationId xmlns:a16="http://schemas.microsoft.com/office/drawing/2014/main" id="{C532E613-76B7-40AB-BD25-D26CB195D5D4}"/>
              </a:ext>
            </a:extLst>
          </p:cNvPr>
          <p:cNvSpPr txBox="1"/>
          <p:nvPr/>
        </p:nvSpPr>
        <p:spPr>
          <a:xfrm>
            <a:off x="1634126" y="6252301"/>
            <a:ext cx="953979" cy="369332"/>
          </a:xfrm>
          <a:prstGeom prst="rect">
            <a:avLst/>
          </a:prstGeom>
          <a:noFill/>
        </p:spPr>
        <p:txBody>
          <a:bodyPr wrap="none" rtlCol="0">
            <a:spAutoFit/>
          </a:bodyPr>
          <a:lstStyle/>
          <a:p>
            <a:r>
              <a:rPr lang="en-US" dirty="0"/>
              <a:t>TOF [us]</a:t>
            </a:r>
          </a:p>
        </p:txBody>
      </p:sp>
      <p:sp>
        <p:nvSpPr>
          <p:cNvPr id="7" name="TextBox 6">
            <a:extLst>
              <a:ext uri="{FF2B5EF4-FFF2-40B4-BE49-F238E27FC236}">
                <a16:creationId xmlns:a16="http://schemas.microsoft.com/office/drawing/2014/main" id="{F7D21A11-D1B2-4174-9A68-D767733F37AA}"/>
              </a:ext>
            </a:extLst>
          </p:cNvPr>
          <p:cNvSpPr txBox="1"/>
          <p:nvPr/>
        </p:nvSpPr>
        <p:spPr>
          <a:xfrm>
            <a:off x="5838574" y="1302960"/>
            <a:ext cx="6241742" cy="3693319"/>
          </a:xfrm>
          <a:prstGeom prst="rect">
            <a:avLst/>
          </a:prstGeom>
          <a:noFill/>
        </p:spPr>
        <p:txBody>
          <a:bodyPr wrap="square" rtlCol="0">
            <a:spAutoFit/>
          </a:bodyPr>
          <a:lstStyle/>
          <a:p>
            <a:r>
              <a:rPr lang="en-US" b="1" dirty="0"/>
              <a:t>1 Overlay calculated spectra onto data</a:t>
            </a:r>
            <a:r>
              <a:rPr lang="en-US" dirty="0"/>
              <a:t>, </a:t>
            </a:r>
            <a:br>
              <a:rPr lang="en-US" dirty="0"/>
            </a:br>
            <a:r>
              <a:rPr lang="en-US" dirty="0"/>
              <a:t>  here LISE++ output, but could also use </a:t>
            </a:r>
            <a:r>
              <a:rPr lang="en-US" dirty="0" err="1"/>
              <a:t>dE</a:t>
            </a:r>
            <a:r>
              <a:rPr lang="en-US" dirty="0"/>
              <a:t> formula directly </a:t>
            </a:r>
          </a:p>
          <a:p>
            <a:r>
              <a:rPr lang="en-US" dirty="0"/>
              <a:t>- Shift pattern around to account for offsets in</a:t>
            </a:r>
          </a:p>
          <a:p>
            <a:r>
              <a:rPr lang="en-US" dirty="0"/>
              <a:t>  </a:t>
            </a:r>
            <a:r>
              <a:rPr lang="en-US" dirty="0" err="1"/>
              <a:t>dE</a:t>
            </a:r>
            <a:r>
              <a:rPr lang="en-US" dirty="0"/>
              <a:t>-dt calibration, apply </a:t>
            </a:r>
            <a:r>
              <a:rPr lang="en-US" dirty="0" err="1"/>
              <a:t>dE</a:t>
            </a:r>
            <a:r>
              <a:rPr lang="en-US" dirty="0"/>
              <a:t>-scaling. </a:t>
            </a:r>
          </a:p>
          <a:p>
            <a:r>
              <a:rPr lang="en-US" dirty="0"/>
              <a:t>  At this moment: visual tool to complement traditional method</a:t>
            </a:r>
          </a:p>
          <a:p>
            <a:endParaRPr lang="en-US" dirty="0"/>
          </a:p>
          <a:p>
            <a:r>
              <a:rPr lang="en-US" b="1" dirty="0"/>
              <a:t>2 Automate process</a:t>
            </a:r>
          </a:p>
          <a:p>
            <a:r>
              <a:rPr lang="en-US" dirty="0"/>
              <a:t>Fit calculated global pattern to data, use to predict </a:t>
            </a:r>
            <a:br>
              <a:rPr lang="en-US" dirty="0"/>
            </a:br>
            <a:r>
              <a:rPr lang="en-US" dirty="0"/>
              <a:t>  sparsely populated areas</a:t>
            </a:r>
            <a:br>
              <a:rPr lang="en-US" dirty="0"/>
            </a:br>
            <a:r>
              <a:rPr lang="en-US" dirty="0"/>
              <a:t>Conceptually not different from image-matching?</a:t>
            </a:r>
          </a:p>
          <a:p>
            <a:endParaRPr lang="en-US" dirty="0"/>
          </a:p>
          <a:p>
            <a:r>
              <a:rPr lang="en-US" b="1" dirty="0"/>
              <a:t>Validation: </a:t>
            </a:r>
          </a:p>
          <a:p>
            <a:r>
              <a:rPr lang="en-US" dirty="0"/>
              <a:t>Match experimental data!</a:t>
            </a:r>
          </a:p>
        </p:txBody>
      </p:sp>
      <p:sp>
        <p:nvSpPr>
          <p:cNvPr id="16" name="Oval 15">
            <a:extLst>
              <a:ext uri="{FF2B5EF4-FFF2-40B4-BE49-F238E27FC236}">
                <a16:creationId xmlns:a16="http://schemas.microsoft.com/office/drawing/2014/main" id="{871615A0-7A0B-445C-8448-4D009C93DA64}"/>
              </a:ext>
            </a:extLst>
          </p:cNvPr>
          <p:cNvSpPr/>
          <p:nvPr/>
        </p:nvSpPr>
        <p:spPr>
          <a:xfrm>
            <a:off x="4548394" y="2719496"/>
            <a:ext cx="243659" cy="1629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3A506A-7064-45EE-B815-51A26617A79C}"/>
              </a:ext>
            </a:extLst>
          </p:cNvPr>
          <p:cNvSpPr/>
          <p:nvPr/>
        </p:nvSpPr>
        <p:spPr>
          <a:xfrm>
            <a:off x="5908118" y="5054481"/>
            <a:ext cx="6096000" cy="1200329"/>
          </a:xfrm>
          <a:prstGeom prst="rect">
            <a:avLst/>
          </a:prstGeom>
        </p:spPr>
        <p:txBody>
          <a:bodyPr>
            <a:spAutoFit/>
          </a:bodyPr>
          <a:lstStyle/>
          <a:p>
            <a:r>
              <a:rPr lang="en-US" b="1" dirty="0"/>
              <a:t>Status: </a:t>
            </a:r>
          </a:p>
          <a:p>
            <a:r>
              <a:rPr lang="en-US" dirty="0"/>
              <a:t>Starting – gathering information on our end!</a:t>
            </a:r>
          </a:p>
          <a:p>
            <a:r>
              <a:rPr lang="en-US" dirty="0"/>
              <a:t>Collaborators: Thanks to the NSCL beam physics group,</a:t>
            </a:r>
          </a:p>
          <a:p>
            <a:r>
              <a:rPr lang="en-US" dirty="0"/>
              <a:t>in particular M. Steiner, C. </a:t>
            </a:r>
            <a:r>
              <a:rPr lang="en-US" dirty="0" err="1"/>
              <a:t>Sumithrarachchi</a:t>
            </a:r>
            <a:r>
              <a:rPr lang="en-US" dirty="0"/>
              <a:t>, E. Kwan, T. Ginter</a:t>
            </a:r>
          </a:p>
        </p:txBody>
      </p:sp>
      <p:sp>
        <p:nvSpPr>
          <p:cNvPr id="10" name="Rectangle 9">
            <a:extLst>
              <a:ext uri="{FF2B5EF4-FFF2-40B4-BE49-F238E27FC236}">
                <a16:creationId xmlns:a16="http://schemas.microsoft.com/office/drawing/2014/main" id="{CE9B1386-D06A-40F7-A5B5-A0D96A24608A}"/>
              </a:ext>
            </a:extLst>
          </p:cNvPr>
          <p:cNvSpPr/>
          <p:nvPr/>
        </p:nvSpPr>
        <p:spPr>
          <a:xfrm>
            <a:off x="672265" y="342054"/>
            <a:ext cx="6435929" cy="369332"/>
          </a:xfrm>
          <a:prstGeom prst="rect">
            <a:avLst/>
          </a:prstGeom>
        </p:spPr>
        <p:txBody>
          <a:bodyPr wrap="none">
            <a:spAutoFit/>
          </a:bodyPr>
          <a:lstStyle/>
          <a:p>
            <a:pPr algn="ctr"/>
            <a:r>
              <a:rPr lang="en-US" b="1" dirty="0"/>
              <a:t>Computer-aided particle ID for the NSCL/FRIB fragment separator</a:t>
            </a:r>
          </a:p>
        </p:txBody>
      </p:sp>
    </p:spTree>
    <p:extLst>
      <p:ext uri="{BB962C8B-B14F-4D97-AF65-F5344CB8AC3E}">
        <p14:creationId xmlns:p14="http://schemas.microsoft.com/office/powerpoint/2010/main" val="258829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6651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Challenges and Opportunities</a:t>
            </a:r>
            <a:endParaRPr lang="en-US" dirty="0"/>
          </a:p>
        </p:txBody>
      </p:sp>
      <p:sp>
        <p:nvSpPr>
          <p:cNvPr id="3" name="Content Placeholder 2"/>
          <p:cNvSpPr>
            <a:spLocks noGrp="1"/>
          </p:cNvSpPr>
          <p:nvPr>
            <p:ph idx="1"/>
          </p:nvPr>
        </p:nvSpPr>
        <p:spPr>
          <a:xfrm>
            <a:off x="838200" y="1274164"/>
            <a:ext cx="11079736" cy="4902799"/>
          </a:xfrm>
        </p:spPr>
        <p:txBody>
          <a:bodyPr>
            <a:normAutofit lnSpcReduction="10000"/>
          </a:bodyPr>
          <a:lstStyle/>
          <a:p>
            <a:r>
              <a:rPr lang="en-US" sz="2400" dirty="0" smtClean="0"/>
              <a:t>Optimized design of </a:t>
            </a:r>
            <a:r>
              <a:rPr lang="en-US" sz="2400" dirty="0" err="1" smtClean="0"/>
              <a:t>linacs</a:t>
            </a:r>
            <a:r>
              <a:rPr lang="en-US" sz="2400" dirty="0" smtClean="0"/>
              <a:t>, synchrotrons, transport lines</a:t>
            </a:r>
          </a:p>
          <a:p>
            <a:pPr lvl="1"/>
            <a:r>
              <a:rPr lang="en-US" sz="2000" dirty="0" smtClean="0"/>
              <a:t>ML techniques applied to 6D phase space evolution and equilibria (higher dimensional frequency maps, beam-beam)</a:t>
            </a:r>
          </a:p>
          <a:p>
            <a:pPr lvl="1"/>
            <a:r>
              <a:rPr lang="en-US" sz="2000" dirty="0" smtClean="0"/>
              <a:t>Development and validation of virtual diagnostics (</a:t>
            </a:r>
            <a:r>
              <a:rPr lang="en-US" sz="2000" dirty="0" err="1" smtClean="0"/>
              <a:t>eg</a:t>
            </a:r>
            <a:r>
              <a:rPr lang="en-US" sz="2000" dirty="0" smtClean="0"/>
              <a:t>. long. </a:t>
            </a:r>
            <a:r>
              <a:rPr lang="en-US" sz="2000" dirty="0"/>
              <a:t>p</a:t>
            </a:r>
            <a:r>
              <a:rPr lang="en-US" sz="2000" dirty="0" smtClean="0"/>
              <a:t>hase space)</a:t>
            </a:r>
          </a:p>
          <a:p>
            <a:pPr lvl="1"/>
            <a:r>
              <a:rPr lang="en-US" sz="2000" dirty="0" smtClean="0"/>
              <a:t>Optimized diagnostic deployment</a:t>
            </a:r>
          </a:p>
          <a:p>
            <a:r>
              <a:rPr lang="en-US" sz="2400" dirty="0" smtClean="0"/>
              <a:t>Improving facility performance and user experience</a:t>
            </a:r>
          </a:p>
          <a:p>
            <a:pPr lvl="1"/>
            <a:r>
              <a:rPr lang="en-US" sz="2000" dirty="0" smtClean="0"/>
              <a:t>Data driven beam generation, transport, delivery optimization</a:t>
            </a:r>
          </a:p>
          <a:p>
            <a:pPr lvl="2"/>
            <a:r>
              <a:rPr lang="en-US" sz="1600" dirty="0" smtClean="0"/>
              <a:t>Automated learning for operator support</a:t>
            </a:r>
          </a:p>
          <a:p>
            <a:pPr lvl="1"/>
            <a:r>
              <a:rPr lang="en-US" sz="2000" dirty="0" smtClean="0"/>
              <a:t>Beam loss correlation studies</a:t>
            </a:r>
          </a:p>
          <a:p>
            <a:pPr lvl="1"/>
            <a:r>
              <a:rPr lang="en-US" sz="2000" dirty="0" smtClean="0"/>
              <a:t>Anomaly detection and mitigation (</a:t>
            </a:r>
            <a:r>
              <a:rPr lang="en-US" sz="2000" dirty="0" err="1" smtClean="0"/>
              <a:t>eg</a:t>
            </a:r>
            <a:r>
              <a:rPr lang="en-US" sz="2000" dirty="0" smtClean="0"/>
              <a:t>. LLRF, beam diagnostics)</a:t>
            </a:r>
          </a:p>
          <a:p>
            <a:pPr lvl="1"/>
            <a:r>
              <a:rPr lang="en-US" sz="2000" dirty="0" smtClean="0"/>
              <a:t>System health monitoring (</a:t>
            </a:r>
            <a:r>
              <a:rPr lang="en-US" sz="2000" dirty="0" err="1" smtClean="0"/>
              <a:t>eg</a:t>
            </a:r>
            <a:r>
              <a:rPr lang="en-US" sz="2000" dirty="0" smtClean="0"/>
              <a:t>. targets, </a:t>
            </a:r>
            <a:r>
              <a:rPr lang="en-US" sz="2000" dirty="0" err="1" smtClean="0"/>
              <a:t>cryoplant</a:t>
            </a:r>
            <a:r>
              <a:rPr lang="en-US" sz="2000" dirty="0" smtClean="0"/>
              <a:t>)</a:t>
            </a:r>
          </a:p>
          <a:p>
            <a:r>
              <a:rPr lang="en-US" sz="2400" dirty="0" smtClean="0"/>
              <a:t>Create/deploy data standards for integration to ML workflows (big, small)</a:t>
            </a:r>
            <a:endParaRPr lang="en-US" sz="2000" dirty="0" smtClean="0"/>
          </a:p>
          <a:p>
            <a:r>
              <a:rPr lang="en-US" sz="2400" dirty="0" smtClean="0"/>
              <a:t>Benchmark techniques on standard models; dedicated accelerator studies</a:t>
            </a:r>
          </a:p>
          <a:p>
            <a:pPr lvl="1"/>
            <a:r>
              <a:rPr lang="en-US" sz="2000" dirty="0" smtClean="0"/>
              <a:t>Dedicated machines, diagnostics?</a:t>
            </a:r>
          </a:p>
        </p:txBody>
      </p:sp>
    </p:spTree>
    <p:extLst>
      <p:ext uri="{BB962C8B-B14F-4D97-AF65-F5344CB8AC3E}">
        <p14:creationId xmlns:p14="http://schemas.microsoft.com/office/powerpoint/2010/main" val="31332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tasks</a:t>
            </a:r>
          </a:p>
        </p:txBody>
      </p:sp>
      <p:sp>
        <p:nvSpPr>
          <p:cNvPr id="3" name="Content Placeholder 2"/>
          <p:cNvSpPr>
            <a:spLocks noGrp="1"/>
          </p:cNvSpPr>
          <p:nvPr>
            <p:ph idx="1"/>
          </p:nvPr>
        </p:nvSpPr>
        <p:spPr/>
        <p:txBody>
          <a:bodyPr>
            <a:normAutofit/>
          </a:bodyPr>
          <a:lstStyle/>
          <a:p>
            <a:r>
              <a:rPr lang="en-US" dirty="0"/>
              <a:t>“Report that reflects the status of A.I. applications to key NP scientific research challenges and outlining steps towards a future. To the extent possible, the report should outline priority research directions (PRD) for the future—and those PRDs may well require cross disciplinary teams to achieve.”</a:t>
            </a:r>
          </a:p>
          <a:p>
            <a:r>
              <a:rPr lang="en-US" dirty="0"/>
              <a:t>   Challenge Areas include:</a:t>
            </a:r>
          </a:p>
          <a:p>
            <a:pPr lvl="1" fontAlgn="base"/>
            <a:r>
              <a:rPr lang="en-US" dirty="0"/>
              <a:t>Data management and curation considerations. </a:t>
            </a:r>
          </a:p>
          <a:p>
            <a:pPr lvl="1" fontAlgn="base"/>
            <a:r>
              <a:rPr lang="en-US" dirty="0"/>
              <a:t>Collaboration with Industry, Academia</a:t>
            </a:r>
          </a:p>
          <a:p>
            <a:pPr lvl="1" fontAlgn="base"/>
            <a:r>
              <a:rPr lang="en-US" dirty="0"/>
              <a:t>Statistical techniques</a:t>
            </a:r>
          </a:p>
          <a:p>
            <a:pPr lvl="1" fontAlgn="base"/>
            <a:r>
              <a:rPr lang="en-US" dirty="0"/>
              <a:t>Common A.I. Frameworks in use</a:t>
            </a:r>
          </a:p>
          <a:p>
            <a:pPr lvl="1" fontAlgn="base"/>
            <a:r>
              <a:rPr lang="en-US" dirty="0"/>
              <a:t>Computing/storage resources</a:t>
            </a:r>
          </a:p>
          <a:p>
            <a:pPr lvl="1" fontAlgn="base"/>
            <a:r>
              <a:rPr lang="en-US" dirty="0"/>
              <a:t>Workforce development</a:t>
            </a:r>
          </a:p>
        </p:txBody>
      </p:sp>
      <p:sp>
        <p:nvSpPr>
          <p:cNvPr id="4" name="TextBox 3"/>
          <p:cNvSpPr txBox="1"/>
          <p:nvPr/>
        </p:nvSpPr>
        <p:spPr>
          <a:xfrm>
            <a:off x="6838789" y="4910284"/>
            <a:ext cx="4740593"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400" dirty="0"/>
              <a:t>Can we identify grand challenges?</a:t>
            </a:r>
          </a:p>
          <a:p>
            <a:r>
              <a:rPr lang="en-US" sz="2400" dirty="0"/>
              <a:t>Can we identify cross-cutting areas? </a:t>
            </a:r>
          </a:p>
        </p:txBody>
      </p:sp>
    </p:spTree>
    <p:extLst>
      <p:ext uri="{BB962C8B-B14F-4D97-AF65-F5344CB8AC3E}">
        <p14:creationId xmlns:p14="http://schemas.microsoft.com/office/powerpoint/2010/main" val="132750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Wednesday, 4 March</a:t>
            </a:r>
          </a:p>
        </p:txBody>
      </p:sp>
      <p:sp>
        <p:nvSpPr>
          <p:cNvPr id="3" name="Content Placeholder 2"/>
          <p:cNvSpPr>
            <a:spLocks noGrp="1"/>
          </p:cNvSpPr>
          <p:nvPr>
            <p:ph idx="1"/>
          </p:nvPr>
        </p:nvSpPr>
        <p:spPr/>
        <p:txBody>
          <a:bodyPr>
            <a:normAutofit/>
          </a:bodyPr>
          <a:lstStyle/>
          <a:p>
            <a:r>
              <a:rPr lang="en-US" b="1" dirty="0"/>
              <a:t>14:10 - 15:45	Accelerator Science</a:t>
            </a:r>
            <a:endParaRPr lang="en-US" dirty="0"/>
          </a:p>
          <a:p>
            <a:r>
              <a:rPr lang="en-US" b="1" dirty="0"/>
              <a:t>15:45 - 16:00 	Break</a:t>
            </a:r>
            <a:endParaRPr lang="en-US" dirty="0"/>
          </a:p>
          <a:p>
            <a:r>
              <a:rPr lang="en-US" b="1" dirty="0"/>
              <a:t>16:00 - 17:15	Algorithms</a:t>
            </a:r>
            <a:endParaRPr lang="en-US" dirty="0"/>
          </a:p>
          <a:p>
            <a:pPr fontAlgn="base"/>
            <a:r>
              <a:rPr lang="en-US" b="1" dirty="0"/>
              <a:t>17:15 - 17:30 </a:t>
            </a:r>
            <a:r>
              <a:rPr lang="en-US" dirty="0"/>
              <a:t>	</a:t>
            </a:r>
            <a:r>
              <a:rPr lang="en-US" b="1" dirty="0"/>
              <a:t>Recap</a:t>
            </a:r>
          </a:p>
        </p:txBody>
      </p:sp>
    </p:spTree>
    <p:extLst>
      <p:ext uri="{BB962C8B-B14F-4D97-AF65-F5344CB8AC3E}">
        <p14:creationId xmlns:p14="http://schemas.microsoft.com/office/powerpoint/2010/main" val="408226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5 March</a:t>
            </a:r>
          </a:p>
        </p:txBody>
      </p:sp>
      <p:sp>
        <p:nvSpPr>
          <p:cNvPr id="3" name="Content Placeholder 2"/>
          <p:cNvSpPr>
            <a:spLocks noGrp="1"/>
          </p:cNvSpPr>
          <p:nvPr>
            <p:ph idx="1"/>
          </p:nvPr>
        </p:nvSpPr>
        <p:spPr/>
        <p:txBody>
          <a:bodyPr>
            <a:normAutofit/>
          </a:bodyPr>
          <a:lstStyle/>
          <a:p>
            <a:r>
              <a:rPr lang="en-US" b="1" dirty="0"/>
              <a:t>14:00 - </a:t>
            </a:r>
            <a:r>
              <a:rPr lang="en-US" b="1" dirty="0" smtClean="0"/>
              <a:t>15:30</a:t>
            </a:r>
            <a:r>
              <a:rPr lang="en-US" dirty="0"/>
              <a:t>	</a:t>
            </a:r>
            <a:r>
              <a:rPr lang="en-US" b="1" dirty="0"/>
              <a:t>Accelerator systems operations</a:t>
            </a:r>
          </a:p>
          <a:p>
            <a:r>
              <a:rPr lang="en-US" b="1" dirty="0" smtClean="0"/>
              <a:t>15:30 </a:t>
            </a:r>
            <a:r>
              <a:rPr lang="en-US" b="1" dirty="0"/>
              <a:t>- </a:t>
            </a:r>
            <a:r>
              <a:rPr lang="en-US" b="1" dirty="0" smtClean="0"/>
              <a:t>15:45 </a:t>
            </a:r>
            <a:r>
              <a:rPr lang="en-US" b="1" dirty="0"/>
              <a:t>	Break</a:t>
            </a:r>
            <a:endParaRPr lang="en-US" dirty="0"/>
          </a:p>
          <a:p>
            <a:r>
              <a:rPr lang="en-US" b="1" dirty="0" smtClean="0"/>
              <a:t>15:45 - 16:30	Data handling and hardware implementations</a:t>
            </a:r>
            <a:endParaRPr lang="en-US" dirty="0" smtClean="0"/>
          </a:p>
        </p:txBody>
      </p:sp>
    </p:spTree>
    <p:extLst>
      <p:ext uri="{BB962C8B-B14F-4D97-AF65-F5344CB8AC3E}">
        <p14:creationId xmlns:p14="http://schemas.microsoft.com/office/powerpoint/2010/main" val="309170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8556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Wednesday, Accelerator Science</a:t>
            </a:r>
          </a:p>
        </p:txBody>
      </p:sp>
      <p:sp>
        <p:nvSpPr>
          <p:cNvPr id="3" name="Content Placeholder 2"/>
          <p:cNvSpPr>
            <a:spLocks noGrp="1"/>
          </p:cNvSpPr>
          <p:nvPr>
            <p:ph idx="1"/>
          </p:nvPr>
        </p:nvSpPr>
        <p:spPr/>
        <p:txBody>
          <a:bodyPr>
            <a:normAutofit fontScale="77500" lnSpcReduction="20000"/>
          </a:bodyPr>
          <a:lstStyle/>
          <a:p>
            <a:pPr fontAlgn="base"/>
            <a:r>
              <a:rPr lang="en-US" b="1" dirty="0"/>
              <a:t>Accelerator Science and discovery </a:t>
            </a:r>
          </a:p>
          <a:p>
            <a:pPr lvl="1" fontAlgn="base"/>
            <a:r>
              <a:rPr lang="en-US" dirty="0"/>
              <a:t>"Experiments on Improving Cooling Results in the </a:t>
            </a:r>
            <a:r>
              <a:rPr lang="en-US" dirty="0" err="1"/>
              <a:t>LEReC</a:t>
            </a:r>
            <a:r>
              <a:rPr lang="en-US" dirty="0"/>
              <a:t> system using Machine Learning Techniques”, Yuan Gao (BNL)</a:t>
            </a:r>
          </a:p>
          <a:p>
            <a:pPr lvl="1" fontAlgn="base"/>
            <a:r>
              <a:rPr lang="en-US" b="1" dirty="0"/>
              <a:t>Symmetries and correlated parameters</a:t>
            </a:r>
          </a:p>
          <a:p>
            <a:pPr fontAlgn="base"/>
            <a:r>
              <a:rPr lang="en-US" b="1" dirty="0"/>
              <a:t>Optics and lattice design, optimization</a:t>
            </a:r>
          </a:p>
          <a:p>
            <a:pPr lvl="1" fontAlgn="base"/>
            <a:r>
              <a:rPr lang="en-US" dirty="0"/>
              <a:t>“Bayes analysis of beamline optimization” (Hao, MSU)</a:t>
            </a:r>
          </a:p>
          <a:p>
            <a:pPr lvl="1" fontAlgn="base"/>
            <a:r>
              <a:rPr lang="en-US" b="1" dirty="0" err="1"/>
              <a:t>Linac</a:t>
            </a:r>
            <a:r>
              <a:rPr lang="en-US" b="1" dirty="0"/>
              <a:t>, ring specific issues; instabilities, damping, cooling</a:t>
            </a:r>
          </a:p>
          <a:p>
            <a:pPr lvl="1" fontAlgn="base"/>
            <a:r>
              <a:rPr lang="en-US" b="1" dirty="0"/>
              <a:t>Injectors</a:t>
            </a:r>
          </a:p>
          <a:p>
            <a:pPr lvl="1" fontAlgn="base"/>
            <a:r>
              <a:rPr lang="en-US" b="1" dirty="0"/>
              <a:t>Surrogate models (digital twins)</a:t>
            </a:r>
          </a:p>
          <a:p>
            <a:pPr lvl="1" fontAlgn="base"/>
            <a:r>
              <a:rPr lang="en-US" b="1" dirty="0"/>
              <a:t>Virtual beam diagnostics in design</a:t>
            </a:r>
          </a:p>
          <a:p>
            <a:pPr fontAlgn="base"/>
            <a:r>
              <a:rPr lang="en-US" b="1" dirty="0"/>
              <a:t>Beam instrumentation design and optimization</a:t>
            </a:r>
          </a:p>
          <a:p>
            <a:pPr lvl="1" fontAlgn="base"/>
            <a:r>
              <a:rPr lang="en-US" dirty="0"/>
              <a:t>“EM structure optimization”, Mustapha (ANL)</a:t>
            </a:r>
          </a:p>
          <a:p>
            <a:pPr lvl="1" fontAlgn="base"/>
            <a:r>
              <a:rPr lang="en-US" dirty="0"/>
              <a:t>BPM geometric response function</a:t>
            </a:r>
          </a:p>
          <a:p>
            <a:pPr fontAlgn="base"/>
            <a:r>
              <a:rPr lang="en-US" b="1" dirty="0"/>
              <a:t>Reinforcement Learning for Controls</a:t>
            </a:r>
            <a:endParaRPr lang="en-US" dirty="0"/>
          </a:p>
          <a:p>
            <a:pPr lvl="1" fontAlgn="base"/>
            <a:r>
              <a:rPr lang="en-US" dirty="0"/>
              <a:t>“Deep reinforcement learning for accelerator control, etc.”, Schram (PNNL)</a:t>
            </a:r>
          </a:p>
          <a:p>
            <a:pPr lvl="1" fontAlgn="base"/>
            <a:r>
              <a:rPr lang="en-US" b="1" dirty="0"/>
              <a:t>RL workflow and considerations</a:t>
            </a:r>
          </a:p>
          <a:p>
            <a:pPr lvl="1" fontAlgn="base"/>
            <a:r>
              <a:rPr lang="en-US" b="1" dirty="0"/>
              <a:t>ASCR </a:t>
            </a:r>
            <a:r>
              <a:rPr lang="en-US" b="1" dirty="0" err="1"/>
              <a:t>ExaLearn</a:t>
            </a:r>
            <a:r>
              <a:rPr lang="en-US" b="1" dirty="0"/>
              <a:t> efforts for scaling RL</a:t>
            </a:r>
          </a:p>
        </p:txBody>
      </p:sp>
    </p:spTree>
    <p:extLst>
      <p:ext uri="{BB962C8B-B14F-4D97-AF65-F5344CB8AC3E}">
        <p14:creationId xmlns:p14="http://schemas.microsoft.com/office/powerpoint/2010/main" val="134482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Wednesday, Algorithms</a:t>
            </a:r>
          </a:p>
        </p:txBody>
      </p:sp>
      <p:sp>
        <p:nvSpPr>
          <p:cNvPr id="3" name="Content Placeholder 2"/>
          <p:cNvSpPr>
            <a:spLocks noGrp="1"/>
          </p:cNvSpPr>
          <p:nvPr>
            <p:ph idx="1"/>
          </p:nvPr>
        </p:nvSpPr>
        <p:spPr/>
        <p:txBody>
          <a:bodyPr/>
          <a:lstStyle/>
          <a:p>
            <a:pPr fontAlgn="base"/>
            <a:r>
              <a:rPr lang="en-US" b="1" dirty="0"/>
              <a:t>Algorithm discussion</a:t>
            </a:r>
          </a:p>
          <a:p>
            <a:pPr lvl="1" fontAlgn="base"/>
            <a:r>
              <a:rPr lang="en-US" b="1" dirty="0"/>
              <a:t>What are people using and what issues are they having? What successes?</a:t>
            </a:r>
          </a:p>
          <a:p>
            <a:pPr lvl="1" fontAlgn="base"/>
            <a:r>
              <a:rPr lang="en-US" b="1" dirty="0"/>
              <a:t>Supervised and unsupervised learning tools</a:t>
            </a:r>
          </a:p>
          <a:p>
            <a:pPr lvl="2" fontAlgn="base"/>
            <a:r>
              <a:rPr lang="en-US" b="1" dirty="0" err="1"/>
              <a:t>Autoencoder</a:t>
            </a:r>
            <a:r>
              <a:rPr lang="en-US" b="1" dirty="0"/>
              <a:t>, GANs, </a:t>
            </a:r>
          </a:p>
          <a:p>
            <a:pPr lvl="2" fontAlgn="base"/>
            <a:r>
              <a:rPr lang="en-US" b="1" dirty="0"/>
              <a:t>Classification, clustering, PCA</a:t>
            </a:r>
          </a:p>
          <a:p>
            <a:pPr lvl="2" fontAlgn="base"/>
            <a:r>
              <a:rPr lang="en-US" b="1" dirty="0"/>
              <a:t>UQ, Gaussian processes</a:t>
            </a:r>
          </a:p>
          <a:p>
            <a:pPr lvl="1" fontAlgn="base"/>
            <a:r>
              <a:rPr lang="en-US" b="1" dirty="0"/>
              <a:t>Deep reinforcement learning for design and control</a:t>
            </a:r>
          </a:p>
          <a:p>
            <a:pPr lvl="1" fontAlgn="base"/>
            <a:r>
              <a:rPr lang="en-US" b="1" dirty="0"/>
              <a:t>Physics Informed ML </a:t>
            </a:r>
          </a:p>
          <a:p>
            <a:pPr lvl="1" fontAlgn="base"/>
            <a:r>
              <a:rPr lang="en-US" b="1" dirty="0"/>
              <a:t>Areas of application</a:t>
            </a:r>
          </a:p>
          <a:p>
            <a:pPr lvl="1" fontAlgn="base"/>
            <a:r>
              <a:rPr lang="en-US" b="1" dirty="0"/>
              <a:t>Tradeoffs and complementarity</a:t>
            </a:r>
          </a:p>
        </p:txBody>
      </p:sp>
    </p:spTree>
    <p:extLst>
      <p:ext uri="{BB962C8B-B14F-4D97-AF65-F5344CB8AC3E}">
        <p14:creationId xmlns:p14="http://schemas.microsoft.com/office/powerpoint/2010/main" val="381994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Operations</a:t>
            </a:r>
          </a:p>
        </p:txBody>
      </p:sp>
      <p:sp>
        <p:nvSpPr>
          <p:cNvPr id="3" name="Content Placeholder 2"/>
          <p:cNvSpPr>
            <a:spLocks noGrp="1"/>
          </p:cNvSpPr>
          <p:nvPr>
            <p:ph idx="1"/>
          </p:nvPr>
        </p:nvSpPr>
        <p:spPr/>
        <p:txBody>
          <a:bodyPr>
            <a:normAutofit fontScale="70000" lnSpcReduction="20000"/>
          </a:bodyPr>
          <a:lstStyle/>
          <a:p>
            <a:pPr fontAlgn="base"/>
            <a:r>
              <a:rPr lang="en-US" b="1" dirty="0" err="1"/>
              <a:t>Linac</a:t>
            </a:r>
            <a:r>
              <a:rPr lang="en-US" b="1" dirty="0"/>
              <a:t>, ring specific </a:t>
            </a:r>
            <a:r>
              <a:rPr lang="en-US" b="1" dirty="0" smtClean="0"/>
              <a:t>issues</a:t>
            </a:r>
            <a:endParaRPr lang="en-US" b="1" dirty="0"/>
          </a:p>
          <a:p>
            <a:pPr lvl="1" fontAlgn="base"/>
            <a:r>
              <a:rPr lang="en-US" dirty="0"/>
              <a:t>"Online Optimization Strategies at the Argonne Wakefield Accelerator", Ryan </a:t>
            </a:r>
            <a:r>
              <a:rPr lang="en-US" dirty="0" err="1"/>
              <a:t>Roussel</a:t>
            </a:r>
            <a:r>
              <a:rPr lang="en-US" dirty="0"/>
              <a:t> (ANL)</a:t>
            </a:r>
            <a:endParaRPr lang="en-US" b="1" dirty="0"/>
          </a:p>
          <a:p>
            <a:pPr lvl="1" fontAlgn="base"/>
            <a:r>
              <a:rPr lang="en-US" b="1" dirty="0"/>
              <a:t>ALS </a:t>
            </a:r>
            <a:r>
              <a:rPr lang="en-US" b="1" dirty="0" smtClean="0"/>
              <a:t>example</a:t>
            </a:r>
            <a:endParaRPr lang="en-US" dirty="0"/>
          </a:p>
          <a:p>
            <a:pPr lvl="1" fontAlgn="base"/>
            <a:r>
              <a:rPr lang="en-US" b="1" dirty="0"/>
              <a:t>Transport lines - frag </a:t>
            </a:r>
            <a:r>
              <a:rPr lang="en-US" b="1" dirty="0" err="1"/>
              <a:t>sep</a:t>
            </a:r>
            <a:r>
              <a:rPr lang="en-US" b="1" dirty="0"/>
              <a:t>, final </a:t>
            </a:r>
            <a:r>
              <a:rPr lang="en-US" b="1" dirty="0" smtClean="0"/>
              <a:t>focus</a:t>
            </a:r>
          </a:p>
          <a:p>
            <a:pPr lvl="1" fontAlgn="base"/>
            <a:r>
              <a:rPr lang="en-US" b="1" dirty="0" smtClean="0"/>
              <a:t>Incorporation of ML training with on-line FB/FF </a:t>
            </a:r>
            <a:endParaRPr lang="en-US" b="1" dirty="0"/>
          </a:p>
          <a:p>
            <a:pPr fontAlgn="base"/>
            <a:r>
              <a:rPr lang="en-US" b="1" dirty="0"/>
              <a:t>Injectors</a:t>
            </a:r>
          </a:p>
          <a:p>
            <a:pPr fontAlgn="base"/>
            <a:r>
              <a:rPr lang="en-US" b="1" dirty="0"/>
              <a:t>Virtual diagnostics in operations</a:t>
            </a:r>
          </a:p>
          <a:p>
            <a:pPr fontAlgn="base"/>
            <a:r>
              <a:rPr lang="en-US" b="1" dirty="0"/>
              <a:t>Beam losses and machine protection</a:t>
            </a:r>
          </a:p>
          <a:p>
            <a:pPr lvl="1" fontAlgn="base"/>
            <a:r>
              <a:rPr lang="en-US" dirty="0"/>
              <a:t>“PCA analysis for beam losses”, Lidia (MSU)</a:t>
            </a:r>
          </a:p>
          <a:p>
            <a:pPr fontAlgn="base"/>
            <a:r>
              <a:rPr lang="en-US" b="1" dirty="0"/>
              <a:t>LLRF</a:t>
            </a:r>
          </a:p>
          <a:p>
            <a:pPr lvl="1" fontAlgn="base"/>
            <a:r>
              <a:rPr lang="en-US" dirty="0"/>
              <a:t>“LLRF monitoring”, Tennant (JLAB)</a:t>
            </a:r>
          </a:p>
          <a:p>
            <a:pPr fontAlgn="base"/>
            <a:r>
              <a:rPr lang="en-US" b="1" dirty="0"/>
              <a:t>Target, charge stripper, collimation systems</a:t>
            </a:r>
          </a:p>
          <a:p>
            <a:pPr lvl="1" fontAlgn="base"/>
            <a:r>
              <a:rPr lang="en-US" dirty="0"/>
              <a:t>SNS example</a:t>
            </a:r>
          </a:p>
          <a:p>
            <a:pPr fontAlgn="base"/>
            <a:r>
              <a:rPr lang="en-US" b="1" dirty="0"/>
              <a:t>Anomaly detection</a:t>
            </a:r>
          </a:p>
          <a:p>
            <a:pPr fontAlgn="base"/>
            <a:r>
              <a:rPr lang="en-US" b="1" dirty="0"/>
              <a:t>Other operational aspects</a:t>
            </a:r>
          </a:p>
          <a:p>
            <a:pPr lvl="1" fontAlgn="base"/>
            <a:r>
              <a:rPr lang="en-US" dirty="0" err="1"/>
              <a:t>Cryoplant</a:t>
            </a:r>
            <a:r>
              <a:rPr lang="en-US" dirty="0"/>
              <a:t> - helium </a:t>
            </a:r>
            <a:r>
              <a:rPr lang="en-US" dirty="0" smtClean="0"/>
              <a:t>monitoring</a:t>
            </a:r>
            <a:endParaRPr lang="en-US" dirty="0"/>
          </a:p>
        </p:txBody>
      </p:sp>
    </p:spTree>
    <p:extLst>
      <p:ext uri="{BB962C8B-B14F-4D97-AF65-F5344CB8AC3E}">
        <p14:creationId xmlns:p14="http://schemas.microsoft.com/office/powerpoint/2010/main" val="2648493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 PowerPoint Template.pptx" id="{F9D8EFE4-3DAD-43E2-85D0-715CB6229C22}" vid="{1E1D846A-C59C-4820-B358-E1CB3089F23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6535</TotalTime>
  <Words>2219</Words>
  <Application>Microsoft Office PowerPoint</Application>
  <PresentationFormat>Widescreen</PresentationFormat>
  <Paragraphs>260</Paragraphs>
  <Slides>29</Slides>
  <Notes>4</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ＭＳ Ｐゴシック</vt:lpstr>
      <vt:lpstr>Arial</vt:lpstr>
      <vt:lpstr>Calibri</vt:lpstr>
      <vt:lpstr>Calibri Light</vt:lpstr>
      <vt:lpstr>Century Gothic</vt:lpstr>
      <vt:lpstr>Helvetica</vt:lpstr>
      <vt:lpstr>Lucida Grande</vt:lpstr>
      <vt:lpstr>Wingdings</vt:lpstr>
      <vt:lpstr>ヒラギノ角ゴ Pro W3</vt:lpstr>
      <vt:lpstr>Office Theme</vt:lpstr>
      <vt:lpstr>FRIB3</vt:lpstr>
      <vt:lpstr>A.I. for Nuclear Physics</vt:lpstr>
      <vt:lpstr>Welcome!</vt:lpstr>
      <vt:lpstr>Goals and tasks</vt:lpstr>
      <vt:lpstr>Wednesday, 4 March</vt:lpstr>
      <vt:lpstr>Thursday, 5 March</vt:lpstr>
      <vt:lpstr>PowerPoint Presentation</vt:lpstr>
      <vt:lpstr>Wednesday, Accelerator Science</vt:lpstr>
      <vt:lpstr>Wednesday, Algorithms</vt:lpstr>
      <vt:lpstr>Thursday, Operations</vt:lpstr>
      <vt:lpstr>Thursday, Data</vt:lpstr>
      <vt:lpstr>PowerPoint Presentation</vt:lpstr>
      <vt:lpstr>ESS Activities (from A. Jansson)</vt:lpstr>
      <vt:lpstr>AI/ML Activities at SNS (W. Blokland)</vt:lpstr>
      <vt:lpstr>SNS Target (W. Blokland)</vt:lpstr>
      <vt:lpstr>Artificial intelligence (AI)-based monitoring of helium inventories in particle accelerators for early leak detection</vt:lpstr>
      <vt:lpstr>Identifying Sources of Beam Loss</vt:lpstr>
      <vt:lpstr>Determining Critical Positions (CPs)</vt:lpstr>
      <vt:lpstr>Use correlations to identify points of high sensitivity  Reduces required number of BLMs</vt:lpstr>
      <vt:lpstr>Use PCA to find Discrimination Points Maximizes variation between patterns</vt:lpstr>
      <vt:lpstr>PowerPoint Presentation</vt:lpstr>
      <vt:lpstr>Overview of FRIB Fragment Separator</vt:lpstr>
      <vt:lpstr>Fragment Separator Dipoles</vt:lpstr>
      <vt:lpstr>PowerPoint Presentation</vt:lpstr>
      <vt:lpstr>Dialing in Br-85 (35+) 75.3 MeV/nucleon</vt:lpstr>
      <vt:lpstr>Particle ID, Idealized Situation</vt:lpstr>
      <vt:lpstr>PowerPoint Presentation</vt:lpstr>
      <vt:lpstr>PowerPoint Presentation</vt:lpstr>
      <vt:lpstr>PowerPoint Presentation</vt:lpstr>
      <vt:lpstr>Grand Challenges and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AI/ML for Nuclear Data</dc:title>
  <dc:creator>Microsoft Office User</dc:creator>
  <cp:lastModifiedBy>Lidia, Steven</cp:lastModifiedBy>
  <cp:revision>101</cp:revision>
  <dcterms:created xsi:type="dcterms:W3CDTF">2019-12-31T18:10:21Z</dcterms:created>
  <dcterms:modified xsi:type="dcterms:W3CDTF">2020-03-05T18:19:12Z</dcterms:modified>
</cp:coreProperties>
</file>