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303" r:id="rId2"/>
    <p:sldId id="672" r:id="rId3"/>
    <p:sldId id="1764" r:id="rId4"/>
    <p:sldId id="1765" r:id="rId5"/>
    <p:sldId id="1766" r:id="rId6"/>
    <p:sldId id="1767" r:id="rId7"/>
    <p:sldId id="673" r:id="rId8"/>
    <p:sldId id="632" r:id="rId9"/>
    <p:sldId id="1761" r:id="rId10"/>
    <p:sldId id="1762" r:id="rId11"/>
    <p:sldId id="1656" r:id="rId12"/>
    <p:sldId id="692" r:id="rId13"/>
    <p:sldId id="1768" r:id="rId14"/>
    <p:sldId id="560" r:id="rId15"/>
    <p:sldId id="1653" r:id="rId16"/>
    <p:sldId id="1660" r:id="rId17"/>
    <p:sldId id="1770" r:id="rId18"/>
    <p:sldId id="1771" r:id="rId19"/>
    <p:sldId id="1775" r:id="rId20"/>
    <p:sldId id="1763" r:id="rId21"/>
    <p:sldId id="1651" r:id="rId22"/>
    <p:sldId id="1773" r:id="rId23"/>
    <p:sldId id="1772" r:id="rId24"/>
    <p:sldId id="177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C" initials="JC" lastIdx="4" clrIdx="0">
    <p:extLst>
      <p:ext uri="{19B8F6BF-5375-455C-9EA6-DF929625EA0E}">
        <p15:presenceInfo xmlns:p15="http://schemas.microsoft.com/office/powerpoint/2012/main" userId="J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2AF6"/>
    <a:srgbClr val="0D6317"/>
    <a:srgbClr val="A7C46E"/>
    <a:srgbClr val="00CC00"/>
    <a:srgbClr val="25F13D"/>
    <a:srgbClr val="39D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425" autoAdjust="0"/>
  </p:normalViewPr>
  <p:slideViewPr>
    <p:cSldViewPr>
      <p:cViewPr varScale="1">
        <p:scale>
          <a:sx n="67" d="100"/>
          <a:sy n="67" d="100"/>
        </p:scale>
        <p:origin x="124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76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CB5C84-0018-4E26-898F-8DDCF45B5E07}" type="datetimeFigureOut">
              <a:rPr lang="en-US" smtClean="0"/>
              <a:pPr/>
              <a:t>3/3/2020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EFF487-2252-419F-AEB2-E08DD5803EF3}" type="slidenum">
              <a:rPr lang="en-US" smtClean="0"/>
              <a:pPr/>
              <a:t>‹#›</a:t>
            </a:fld>
            <a:endParaRPr lang="en-US"/>
          </a:p>
        </p:txBody>
      </p:sp>
    </p:spTree>
    <p:extLst>
      <p:ext uri="{BB962C8B-B14F-4D97-AF65-F5344CB8AC3E}">
        <p14:creationId xmlns:p14="http://schemas.microsoft.com/office/powerpoint/2010/main" val="36425054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3C564-6776-497C-9D3A-4D5BE8CEE7D8}" type="datetimeFigureOut">
              <a:rPr lang="en-US" smtClean="0"/>
              <a:pPr/>
              <a:t>3/3/2020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20FA5-32ED-415E-BF5B-FCFE8DF64C82}" type="slidenum">
              <a:rPr lang="en-US" smtClean="0"/>
              <a:pPr/>
              <a:t>‹#›</a:t>
            </a:fld>
            <a:endParaRPr lang="en-US"/>
          </a:p>
        </p:txBody>
      </p:sp>
    </p:spTree>
    <p:extLst>
      <p:ext uri="{BB962C8B-B14F-4D97-AF65-F5344CB8AC3E}">
        <p14:creationId xmlns:p14="http://schemas.microsoft.com/office/powerpoint/2010/main" val="35851342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C920FA5-32ED-415E-BF5B-FCFE8DF64C8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6181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ftr" sz="quarter"/>
          </p:nvPr>
        </p:nvSpPr>
        <p:spPr>
          <a:noFill/>
        </p:spPr>
        <p:txBody>
          <a:bodyPr/>
          <a:lstStyle/>
          <a:p>
            <a:r>
              <a:rPr lang="en-US" dirty="0"/>
              <a:t>N8F POM-10 ISPP</a:t>
            </a:r>
          </a:p>
        </p:txBody>
      </p:sp>
      <p:sp>
        <p:nvSpPr>
          <p:cNvPr id="77827" name="Rectangle 7"/>
          <p:cNvSpPr>
            <a:spLocks noGrp="1" noChangeArrowheads="1"/>
          </p:cNvSpPr>
          <p:nvPr>
            <p:ph type="sldNum" sz="quarter"/>
          </p:nvPr>
        </p:nvSpPr>
        <p:spPr>
          <a:noFill/>
        </p:spPr>
        <p:txBody>
          <a:bodyPr/>
          <a:lstStyle/>
          <a:p>
            <a:fld id="{B3BDF434-BB30-4DA1-9439-17D9255F332C}" type="slidenum">
              <a:rPr lang="en-US"/>
              <a:pPr/>
              <a:t>2</a:t>
            </a:fld>
            <a:endParaRPr lang="en-US" dirty="0"/>
          </a:p>
        </p:txBody>
      </p:sp>
      <p:sp>
        <p:nvSpPr>
          <p:cNvPr id="77828" name="Text Box 1"/>
          <p:cNvSpPr txBox="1">
            <a:spLocks noChangeArrowheads="1"/>
          </p:cNvSpPr>
          <p:nvPr/>
        </p:nvSpPr>
        <p:spPr bwMode="auto">
          <a:xfrm>
            <a:off x="2" y="8841100"/>
            <a:ext cx="2990280" cy="466418"/>
          </a:xfrm>
          <a:prstGeom prst="rect">
            <a:avLst/>
          </a:prstGeom>
          <a:noFill/>
          <a:ln w="9525">
            <a:noFill/>
            <a:round/>
            <a:headEnd/>
            <a:tailEnd/>
          </a:ln>
        </p:spPr>
        <p:txBody>
          <a:bodyPr lIns="93147" tIns="46574" rIns="93147" bIns="46574" anchor="b"/>
          <a:lstStyle/>
          <a:p>
            <a:pPr>
              <a:tabLst>
                <a:tab pos="0" algn="l"/>
                <a:tab pos="924196" algn="l"/>
                <a:tab pos="1848393" algn="l"/>
                <a:tab pos="2772587" algn="l"/>
                <a:tab pos="3696784" algn="l"/>
                <a:tab pos="4620980" algn="l"/>
                <a:tab pos="5545175" algn="l"/>
                <a:tab pos="6469371" algn="l"/>
                <a:tab pos="7393566" algn="l"/>
                <a:tab pos="8317763" algn="l"/>
                <a:tab pos="9241959" algn="l"/>
                <a:tab pos="10166154" algn="l"/>
              </a:tabLst>
            </a:pPr>
            <a:r>
              <a:rPr lang="en-US" sz="1200" dirty="0">
                <a:solidFill>
                  <a:srgbClr val="000000"/>
                </a:solidFill>
              </a:rPr>
              <a:t>N8F POM-10 ISPP</a:t>
            </a:r>
          </a:p>
        </p:txBody>
      </p:sp>
      <p:sp>
        <p:nvSpPr>
          <p:cNvPr id="77829" name="Text Box 2"/>
          <p:cNvSpPr txBox="1">
            <a:spLocks noChangeArrowheads="1"/>
          </p:cNvSpPr>
          <p:nvPr/>
        </p:nvSpPr>
        <p:spPr bwMode="auto">
          <a:xfrm>
            <a:off x="3913402" y="8841100"/>
            <a:ext cx="2990280" cy="466418"/>
          </a:xfrm>
          <a:prstGeom prst="rect">
            <a:avLst/>
          </a:prstGeom>
          <a:noFill/>
          <a:ln w="9525">
            <a:noFill/>
            <a:round/>
            <a:headEnd/>
            <a:tailEnd/>
          </a:ln>
        </p:spPr>
        <p:txBody>
          <a:bodyPr lIns="93147" tIns="46574" rIns="93147" bIns="46574" anchor="b"/>
          <a:lstStyle/>
          <a:p>
            <a:pPr algn="r">
              <a:tabLst>
                <a:tab pos="0" algn="l"/>
                <a:tab pos="924196" algn="l"/>
                <a:tab pos="1848393" algn="l"/>
                <a:tab pos="2772587" algn="l"/>
                <a:tab pos="3696784" algn="l"/>
                <a:tab pos="4620980" algn="l"/>
                <a:tab pos="5545175" algn="l"/>
                <a:tab pos="6469371" algn="l"/>
                <a:tab pos="7393566" algn="l"/>
                <a:tab pos="8317763" algn="l"/>
                <a:tab pos="9241959" algn="l"/>
                <a:tab pos="10166154" algn="l"/>
              </a:tabLst>
            </a:pPr>
            <a:fld id="{3F14C255-6D01-4BEB-A089-95FE5115061F}" type="slidenum">
              <a:rPr lang="en-US" sz="1200">
                <a:solidFill>
                  <a:srgbClr val="000000"/>
                </a:solidFill>
              </a:rPr>
              <a:pPr algn="r">
                <a:tabLst>
                  <a:tab pos="0" algn="l"/>
                  <a:tab pos="924196" algn="l"/>
                  <a:tab pos="1848393" algn="l"/>
                  <a:tab pos="2772587" algn="l"/>
                  <a:tab pos="3696784" algn="l"/>
                  <a:tab pos="4620980" algn="l"/>
                  <a:tab pos="5545175" algn="l"/>
                  <a:tab pos="6469371" algn="l"/>
                  <a:tab pos="7393566" algn="l"/>
                  <a:tab pos="8317763" algn="l"/>
                  <a:tab pos="9241959" algn="l"/>
                  <a:tab pos="10166154" algn="l"/>
                </a:tabLst>
              </a:pPr>
              <a:t>2</a:t>
            </a:fld>
            <a:endParaRPr lang="en-US" sz="1200" dirty="0">
              <a:solidFill>
                <a:srgbClr val="000000"/>
              </a:solidFill>
            </a:endParaRPr>
          </a:p>
        </p:txBody>
      </p:sp>
      <p:sp>
        <p:nvSpPr>
          <p:cNvPr id="77830" name="Rectangle 3"/>
          <p:cNvSpPr txBox="1">
            <a:spLocks noGrp="1" noRot="1" noChangeAspect="1" noChangeArrowheads="1" noTextEdit="1"/>
          </p:cNvSpPr>
          <p:nvPr>
            <p:ph type="sldImg"/>
          </p:nvPr>
        </p:nvSpPr>
        <p:spPr>
          <a:xfrm>
            <a:off x="473075" y="506413"/>
            <a:ext cx="6042025" cy="4532312"/>
          </a:xfrm>
          <a:solidFill>
            <a:srgbClr val="FFFFFF"/>
          </a:solidFill>
          <a:ln>
            <a:solidFill>
              <a:srgbClr val="000000"/>
            </a:solidFill>
            <a:miter lim="800000"/>
          </a:ln>
        </p:spPr>
      </p:sp>
      <p:sp>
        <p:nvSpPr>
          <p:cNvPr id="77831" name="Rectangle 4"/>
          <p:cNvSpPr txBox="1">
            <a:spLocks noGrp="1" noChangeArrowheads="1"/>
          </p:cNvSpPr>
          <p:nvPr>
            <p:ph type="body" idx="1"/>
          </p:nvPr>
        </p:nvSpPr>
        <p:spPr>
          <a:xfrm>
            <a:off x="691157" y="5193106"/>
            <a:ext cx="5522945" cy="3417189"/>
          </a:xfrm>
          <a:noFill/>
          <a:ln/>
        </p:spPr>
        <p:txBody>
          <a:bodyPr wrap="none" anchor="ctr"/>
          <a:lstStyle/>
          <a:p>
            <a:pPr>
              <a:spcBef>
                <a:spcPts val="455"/>
              </a:spcBef>
              <a:tabLst>
                <a:tab pos="0" algn="l"/>
                <a:tab pos="924196" algn="l"/>
                <a:tab pos="1848393" algn="l"/>
                <a:tab pos="2772587" algn="l"/>
                <a:tab pos="3696784" algn="l"/>
                <a:tab pos="4620980" algn="l"/>
                <a:tab pos="5545175" algn="l"/>
                <a:tab pos="6469371" algn="l"/>
                <a:tab pos="7393566" algn="l"/>
                <a:tab pos="8317763" algn="l"/>
                <a:tab pos="9241959" algn="l"/>
                <a:tab pos="10166154" algn="l"/>
              </a:tabLst>
            </a:pPr>
            <a:endParaRPr lang="en-US" dirty="0">
              <a:latin typeface="Arial" charset="0"/>
              <a:cs typeface="Arial" charset="0"/>
            </a:endParaRPr>
          </a:p>
        </p:txBody>
      </p:sp>
    </p:spTree>
    <p:extLst>
      <p:ext uri="{BB962C8B-B14F-4D97-AF65-F5344CB8AC3E}">
        <p14:creationId xmlns:p14="http://schemas.microsoft.com/office/powerpoint/2010/main" val="338488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ftr" sz="quarter"/>
          </p:nvPr>
        </p:nvSpPr>
        <p:spPr>
          <a:noFill/>
        </p:spPr>
        <p:txBody>
          <a:bodyPr/>
          <a:lstStyle/>
          <a:p>
            <a:r>
              <a:rPr lang="en-US" dirty="0"/>
              <a:t>N8F POM-10 ISPP</a:t>
            </a:r>
          </a:p>
        </p:txBody>
      </p:sp>
      <p:sp>
        <p:nvSpPr>
          <p:cNvPr id="77827" name="Rectangle 7"/>
          <p:cNvSpPr>
            <a:spLocks noGrp="1" noChangeArrowheads="1"/>
          </p:cNvSpPr>
          <p:nvPr>
            <p:ph type="sldNum" sz="quarter"/>
          </p:nvPr>
        </p:nvSpPr>
        <p:spPr>
          <a:noFill/>
        </p:spPr>
        <p:txBody>
          <a:bodyPr/>
          <a:lstStyle/>
          <a:p>
            <a:fld id="{B3BDF434-BB30-4DA1-9439-17D9255F332C}" type="slidenum">
              <a:rPr lang="en-US"/>
              <a:pPr/>
              <a:t>7</a:t>
            </a:fld>
            <a:endParaRPr lang="en-US" dirty="0"/>
          </a:p>
        </p:txBody>
      </p:sp>
      <p:sp>
        <p:nvSpPr>
          <p:cNvPr id="77828" name="Text Box 1"/>
          <p:cNvSpPr txBox="1">
            <a:spLocks noChangeArrowheads="1"/>
          </p:cNvSpPr>
          <p:nvPr/>
        </p:nvSpPr>
        <p:spPr bwMode="auto">
          <a:xfrm>
            <a:off x="2" y="8841100"/>
            <a:ext cx="2990280" cy="466418"/>
          </a:xfrm>
          <a:prstGeom prst="rect">
            <a:avLst/>
          </a:prstGeom>
          <a:noFill/>
          <a:ln w="9525">
            <a:noFill/>
            <a:round/>
            <a:headEnd/>
            <a:tailEnd/>
          </a:ln>
        </p:spPr>
        <p:txBody>
          <a:bodyPr lIns="93147" tIns="46574" rIns="93147" bIns="46574" anchor="b"/>
          <a:lstStyle/>
          <a:p>
            <a:pPr>
              <a:tabLst>
                <a:tab pos="0" algn="l"/>
                <a:tab pos="924196" algn="l"/>
                <a:tab pos="1848393" algn="l"/>
                <a:tab pos="2772587" algn="l"/>
                <a:tab pos="3696784" algn="l"/>
                <a:tab pos="4620980" algn="l"/>
                <a:tab pos="5545175" algn="l"/>
                <a:tab pos="6469371" algn="l"/>
                <a:tab pos="7393566" algn="l"/>
                <a:tab pos="8317763" algn="l"/>
                <a:tab pos="9241959" algn="l"/>
                <a:tab pos="10166154" algn="l"/>
              </a:tabLst>
            </a:pPr>
            <a:r>
              <a:rPr lang="en-US" sz="1200" dirty="0">
                <a:solidFill>
                  <a:srgbClr val="000000"/>
                </a:solidFill>
              </a:rPr>
              <a:t>N8F POM-10 ISPP</a:t>
            </a:r>
          </a:p>
        </p:txBody>
      </p:sp>
      <p:sp>
        <p:nvSpPr>
          <p:cNvPr id="77829" name="Text Box 2"/>
          <p:cNvSpPr txBox="1">
            <a:spLocks noChangeArrowheads="1"/>
          </p:cNvSpPr>
          <p:nvPr/>
        </p:nvSpPr>
        <p:spPr bwMode="auto">
          <a:xfrm>
            <a:off x="3913402" y="8841100"/>
            <a:ext cx="2990280" cy="466418"/>
          </a:xfrm>
          <a:prstGeom prst="rect">
            <a:avLst/>
          </a:prstGeom>
          <a:noFill/>
          <a:ln w="9525">
            <a:noFill/>
            <a:round/>
            <a:headEnd/>
            <a:tailEnd/>
          </a:ln>
        </p:spPr>
        <p:txBody>
          <a:bodyPr lIns="93147" tIns="46574" rIns="93147" bIns="46574" anchor="b"/>
          <a:lstStyle/>
          <a:p>
            <a:pPr algn="r">
              <a:tabLst>
                <a:tab pos="0" algn="l"/>
                <a:tab pos="924196" algn="l"/>
                <a:tab pos="1848393" algn="l"/>
                <a:tab pos="2772587" algn="l"/>
                <a:tab pos="3696784" algn="l"/>
                <a:tab pos="4620980" algn="l"/>
                <a:tab pos="5545175" algn="l"/>
                <a:tab pos="6469371" algn="l"/>
                <a:tab pos="7393566" algn="l"/>
                <a:tab pos="8317763" algn="l"/>
                <a:tab pos="9241959" algn="l"/>
                <a:tab pos="10166154" algn="l"/>
              </a:tabLst>
            </a:pPr>
            <a:fld id="{3F14C255-6D01-4BEB-A089-95FE5115061F}" type="slidenum">
              <a:rPr lang="en-US" sz="1200">
                <a:solidFill>
                  <a:srgbClr val="000000"/>
                </a:solidFill>
              </a:rPr>
              <a:pPr algn="r">
                <a:tabLst>
                  <a:tab pos="0" algn="l"/>
                  <a:tab pos="924196" algn="l"/>
                  <a:tab pos="1848393" algn="l"/>
                  <a:tab pos="2772587" algn="l"/>
                  <a:tab pos="3696784" algn="l"/>
                  <a:tab pos="4620980" algn="l"/>
                  <a:tab pos="5545175" algn="l"/>
                  <a:tab pos="6469371" algn="l"/>
                  <a:tab pos="7393566" algn="l"/>
                  <a:tab pos="8317763" algn="l"/>
                  <a:tab pos="9241959" algn="l"/>
                  <a:tab pos="10166154" algn="l"/>
                </a:tabLst>
              </a:pPr>
              <a:t>7</a:t>
            </a:fld>
            <a:endParaRPr lang="en-US" sz="1200" dirty="0">
              <a:solidFill>
                <a:srgbClr val="000000"/>
              </a:solidFill>
            </a:endParaRPr>
          </a:p>
        </p:txBody>
      </p:sp>
      <p:sp>
        <p:nvSpPr>
          <p:cNvPr id="77830" name="Rectangle 3"/>
          <p:cNvSpPr txBox="1">
            <a:spLocks noGrp="1" noRot="1" noChangeAspect="1" noChangeArrowheads="1" noTextEdit="1"/>
          </p:cNvSpPr>
          <p:nvPr>
            <p:ph type="sldImg"/>
          </p:nvPr>
        </p:nvSpPr>
        <p:spPr>
          <a:xfrm>
            <a:off x="473075" y="506413"/>
            <a:ext cx="6042025" cy="4532312"/>
          </a:xfrm>
          <a:solidFill>
            <a:srgbClr val="FFFFFF"/>
          </a:solidFill>
          <a:ln>
            <a:solidFill>
              <a:srgbClr val="000000"/>
            </a:solidFill>
            <a:miter lim="800000"/>
          </a:ln>
        </p:spPr>
      </p:sp>
      <p:sp>
        <p:nvSpPr>
          <p:cNvPr id="77831" name="Rectangle 4"/>
          <p:cNvSpPr txBox="1">
            <a:spLocks noGrp="1" noChangeArrowheads="1"/>
          </p:cNvSpPr>
          <p:nvPr>
            <p:ph type="body" idx="1"/>
          </p:nvPr>
        </p:nvSpPr>
        <p:spPr>
          <a:xfrm>
            <a:off x="691157" y="5193106"/>
            <a:ext cx="5522945" cy="3417189"/>
          </a:xfrm>
          <a:noFill/>
          <a:ln/>
        </p:spPr>
        <p:txBody>
          <a:bodyPr wrap="none" anchor="ctr"/>
          <a:lstStyle/>
          <a:p>
            <a:pPr>
              <a:spcBef>
                <a:spcPts val="455"/>
              </a:spcBef>
              <a:tabLst>
                <a:tab pos="0" algn="l"/>
                <a:tab pos="924196" algn="l"/>
                <a:tab pos="1848393" algn="l"/>
                <a:tab pos="2772587" algn="l"/>
                <a:tab pos="3696784" algn="l"/>
                <a:tab pos="4620980" algn="l"/>
                <a:tab pos="5545175" algn="l"/>
                <a:tab pos="6469371" algn="l"/>
                <a:tab pos="7393566" algn="l"/>
                <a:tab pos="8317763" algn="l"/>
                <a:tab pos="9241959" algn="l"/>
                <a:tab pos="10166154" algn="l"/>
              </a:tabLst>
            </a:pPr>
            <a:endParaRPr lang="en-US" dirty="0">
              <a:latin typeface="Arial" charset="0"/>
              <a:cs typeface="Arial" charset="0"/>
            </a:endParaRPr>
          </a:p>
        </p:txBody>
      </p:sp>
    </p:spTree>
    <p:extLst>
      <p:ext uri="{BB962C8B-B14F-4D97-AF65-F5344CB8AC3E}">
        <p14:creationId xmlns:p14="http://schemas.microsoft.com/office/powerpoint/2010/main" val="557109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6381A-F256-4FCC-A8A9-171E310B2DB3}" type="slidenum">
              <a:rPr lang="en-US" smtClean="0"/>
              <a:pPr/>
              <a:t>8</a:t>
            </a:fld>
            <a:endParaRPr lang="en-US" dirty="0"/>
          </a:p>
        </p:txBody>
      </p:sp>
    </p:spTree>
    <p:extLst>
      <p:ext uri="{BB962C8B-B14F-4D97-AF65-F5344CB8AC3E}">
        <p14:creationId xmlns:p14="http://schemas.microsoft.com/office/powerpoint/2010/main" val="231291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CNN is a multi-layered neural network with a unique architecture designed to extract increasingly complex features of the data. CNN's are well suited for perceptual tasks.</a:t>
            </a:r>
          </a:p>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15</a:t>
            </a:fld>
            <a:endParaRPr lang="en-US"/>
          </a:p>
        </p:txBody>
      </p:sp>
    </p:spTree>
    <p:extLst>
      <p:ext uri="{BB962C8B-B14F-4D97-AF65-F5344CB8AC3E}">
        <p14:creationId xmlns:p14="http://schemas.microsoft.com/office/powerpoint/2010/main" val="427659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BDT is a multivariate classifier which utilizes machine learning with samples of known</a:t>
            </a:r>
          </a:p>
          <a:p>
            <a:r>
              <a:rPr lang="en-US" dirty="0"/>
              <a:t>signal or background simulation events to “train" a classifier, which can be used to select a particular</a:t>
            </a:r>
          </a:p>
          <a:p>
            <a:r>
              <a:rPr lang="en-US" dirty="0"/>
              <a:t>final state topology from experimental data. </a:t>
            </a:r>
          </a:p>
          <a:p>
            <a:endParaRPr lang="en-US" dirty="0"/>
          </a:p>
          <a:p>
            <a:r>
              <a:rPr lang="en-US" dirty="0"/>
              <a:t>The BDT in this case is examining the number of tracks, quality of the kinematic fit to the missing neutron mass, the transverse momentum of the missing neutron, the extra energy detected in the calorimeters, and several other variables. When correlations amongst these variables for signal and background are exploited one can develop a classifier that is a strong discriminator of signal and background. The BDT algorithm takes as inputs the quantities noted above and produces a single number that tends toward one for signal and zero for background</a:t>
            </a:r>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21</a:t>
            </a:fld>
            <a:endParaRPr lang="en-US"/>
          </a:p>
        </p:txBody>
      </p:sp>
    </p:spTree>
    <p:extLst>
      <p:ext uri="{BB962C8B-B14F-4D97-AF65-F5344CB8AC3E}">
        <p14:creationId xmlns:p14="http://schemas.microsoft.com/office/powerpoint/2010/main" val="2062764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a:t>Click to edit Master title style</a:t>
            </a:r>
          </a:p>
        </p:txBody>
      </p:sp>
      <p:sp>
        <p:nvSpPr>
          <p:cNvPr id="6" name="Footer Placeholder 4"/>
          <p:cNvSpPr>
            <a:spLocks noGrp="1"/>
          </p:cNvSpPr>
          <p:nvPr>
            <p:ph type="ftr" sz="quarter" idx="10"/>
          </p:nvPr>
        </p:nvSpPr>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52400"/>
            <a:ext cx="9144000" cy="762000"/>
          </a:xfrm>
        </p:spPr>
        <p:txBody>
          <a:bodyPr/>
          <a:lstStyle>
            <a:lvl1pPr>
              <a:defRPr baseline="0"/>
            </a:lvl1pPr>
          </a:lstStyle>
          <a:p>
            <a:r>
              <a:rPr lang="en-US" dirty="0"/>
              <a:t>A lot has happened …</a:t>
            </a:r>
          </a:p>
        </p:txBody>
      </p:sp>
      <p:sp>
        <p:nvSpPr>
          <p:cNvPr id="4" name="Slide Number Placeholder 3"/>
          <p:cNvSpPr>
            <a:spLocks noGrp="1"/>
          </p:cNvSpPr>
          <p:nvPr>
            <p:ph type="sldNum" sz="quarter" idx="11"/>
          </p:nvPr>
        </p:nvSpPr>
        <p:spPr/>
        <p:txBody>
          <a:bodyPr/>
          <a:lstStyle/>
          <a:p>
            <a:pPr>
              <a:defRPr/>
            </a:pPr>
            <a:fld id="{1F8A97BA-DB9B-4291-87AE-AF89EA7F18B7}" type="slidenum">
              <a:rPr lang="en-US" smtClean="0"/>
              <a:pPr>
                <a:defRPr/>
              </a:pPr>
              <a:t>‹#›</a:t>
            </a:fld>
            <a:endParaRPr lang="en-US" dirty="0"/>
          </a:p>
        </p:txBody>
      </p:sp>
      <p:sp>
        <p:nvSpPr>
          <p:cNvPr id="5" name="TextBox 4"/>
          <p:cNvSpPr txBox="1"/>
          <p:nvPr userDrawn="1"/>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6" name="TextBox 5"/>
          <p:cNvSpPr txBox="1"/>
          <p:nvPr userDrawn="1"/>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273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age-Tim-pic">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371600" y="3327855"/>
            <a:ext cx="63912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defRPr/>
            </a:pPr>
            <a:r>
              <a:rPr lang="en-US" altLang="en-US" sz="2000" dirty="0">
                <a:solidFill>
                  <a:srgbClr val="336600"/>
                </a:solidFill>
                <a:cs typeface="Arial" panose="020B0604020202020204" pitchFamily="34" charset="0"/>
              </a:rPr>
              <a:t>Dr. Timothy</a:t>
            </a:r>
            <a:r>
              <a:rPr lang="en-US" altLang="en-US" sz="2000" baseline="0" dirty="0">
                <a:solidFill>
                  <a:srgbClr val="336600"/>
                </a:solidFill>
                <a:cs typeface="Arial" panose="020B0604020202020204" pitchFamily="34" charset="0"/>
              </a:rPr>
              <a:t> Hallman</a:t>
            </a:r>
          </a:p>
          <a:p>
            <a:pPr algn="ctr" eaLnBrk="1" hangingPunct="1">
              <a:buFont typeface="Arial" panose="020B0604020202020204" pitchFamily="34" charset="0"/>
              <a:buNone/>
              <a:defRPr/>
            </a:pPr>
            <a:r>
              <a:rPr lang="en-US" altLang="en-US" sz="2000" baseline="0" dirty="0">
                <a:solidFill>
                  <a:srgbClr val="336600"/>
                </a:solidFill>
                <a:cs typeface="Arial" panose="020B0604020202020204" pitchFamily="34" charset="0"/>
              </a:rPr>
              <a:t>AD for Nuclear Physics</a:t>
            </a:r>
          </a:p>
          <a:p>
            <a:pPr algn="ctr" eaLnBrk="1" hangingPunct="1">
              <a:buFont typeface="Arial" panose="020B0604020202020204" pitchFamily="34" charset="0"/>
              <a:buNone/>
              <a:defRPr/>
            </a:pPr>
            <a:r>
              <a:rPr lang="en-US" altLang="en-US" sz="2000" dirty="0">
                <a:solidFill>
                  <a:srgbClr val="336600"/>
                </a:solidFill>
                <a:cs typeface="Arial" panose="020B0604020202020204" pitchFamily="34" charset="0"/>
              </a:rPr>
              <a:t>DOE Office of Science</a:t>
            </a:r>
            <a:endParaRPr lang="en-US" altLang="en-US" sz="2000" dirty="0"/>
          </a:p>
        </p:txBody>
      </p:sp>
      <p:grpSp>
        <p:nvGrpSpPr>
          <p:cNvPr id="5" name="Group 4"/>
          <p:cNvGrpSpPr>
            <a:grpSpLocks/>
          </p:cNvGrpSpPr>
          <p:nvPr userDrawn="1"/>
        </p:nvGrpSpPr>
        <p:grpSpPr bwMode="auto">
          <a:xfrm>
            <a:off x="595312" y="4800600"/>
            <a:ext cx="7953375" cy="1393825"/>
            <a:chOff x="595676" y="5222034"/>
            <a:chExt cx="7952648" cy="1393496"/>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l="7034" t="1497" r="-447" b="1089"/>
            <a:stretch>
              <a:fillRect/>
            </a:stretch>
          </p:blipFill>
          <p:spPr bwMode="auto">
            <a:xfrm>
              <a:off x="595676" y="5222034"/>
              <a:ext cx="1691390" cy="137496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8" descr="ATLAS_nj386569f7_online.jpg"/>
            <p:cNvPicPr>
              <a:picLocks noChangeAspect="1"/>
            </p:cNvPicPr>
            <p:nvPr userDrawn="1"/>
          </p:nvPicPr>
          <p:blipFill>
            <a:blip r:embed="rId3">
              <a:extLst>
                <a:ext uri="{28A0092B-C50C-407E-A947-70E740481C1C}">
                  <a14:useLocalDpi xmlns:a14="http://schemas.microsoft.com/office/drawing/2010/main" val="0"/>
                </a:ext>
              </a:extLst>
            </a:blip>
            <a:srcRect t="607" r="63374" b="1872"/>
            <a:stretch>
              <a:fillRect/>
            </a:stretch>
          </p:blipFill>
          <p:spPr bwMode="auto">
            <a:xfrm>
              <a:off x="2182466" y="5229129"/>
              <a:ext cx="1543076" cy="137930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81772" y="5229129"/>
              <a:ext cx="1566552" cy="138640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756"/>
            <a:stretch>
              <a:fillRect/>
            </a:stretch>
          </p:blipFill>
          <p:spPr bwMode="auto">
            <a:xfrm>
              <a:off x="3649326" y="5229129"/>
              <a:ext cx="1959828" cy="138640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1"/>
            <p:cNvPicPr>
              <a:picLocks noChangeAspect="1"/>
            </p:cNvPicPr>
            <p:nvPr userDrawn="1"/>
          </p:nvPicPr>
          <p:blipFill>
            <a:blip r:embed="rId6" cstate="print">
              <a:extLst>
                <a:ext uri="{28A0092B-C50C-407E-A947-70E740481C1C}">
                  <a14:useLocalDpi xmlns:a14="http://schemas.microsoft.com/office/drawing/2010/main" val="0"/>
                </a:ext>
              </a:extLst>
            </a:blip>
            <a:srcRect t="8102" r="8607"/>
            <a:stretch>
              <a:fillRect/>
            </a:stretch>
          </p:blipFill>
          <p:spPr bwMode="auto">
            <a:xfrm>
              <a:off x="5207738" y="5229129"/>
              <a:ext cx="1782174" cy="1386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ctrTitle"/>
          </p:nvPr>
        </p:nvSpPr>
        <p:spPr>
          <a:xfrm>
            <a:off x="685800" y="1282825"/>
            <a:ext cx="7772400" cy="914400"/>
          </a:xfrm>
          <a:prstGeom prst="rect">
            <a:avLst/>
          </a:prstGeom>
        </p:spPr>
        <p:txBody>
          <a:bodyPr/>
          <a:lstStyle>
            <a:lvl1pPr>
              <a:defRPr sz="2400" b="1">
                <a:solidFill>
                  <a:srgbClr val="006600"/>
                </a:solidFill>
              </a:defRPr>
            </a:lvl1pPr>
          </a:lstStyle>
          <a:p>
            <a:r>
              <a:rPr lang="en-US" dirty="0"/>
              <a:t>Click to edit Master title style</a:t>
            </a:r>
          </a:p>
        </p:txBody>
      </p:sp>
      <p:sp>
        <p:nvSpPr>
          <p:cNvPr id="3" name="Subtitle 2"/>
          <p:cNvSpPr>
            <a:spLocks noGrp="1"/>
          </p:cNvSpPr>
          <p:nvPr>
            <p:ph type="subTitle" idx="1"/>
          </p:nvPr>
        </p:nvSpPr>
        <p:spPr>
          <a:xfrm>
            <a:off x="1371600" y="2327188"/>
            <a:ext cx="6400800" cy="990600"/>
          </a:xfrm>
          <a:prstGeom prst="rect">
            <a:avLst/>
          </a:prstGeom>
        </p:spPr>
        <p:txBody>
          <a:bodyPr>
            <a:normAutofit/>
          </a:bodyPr>
          <a:lstStyle>
            <a:lvl1pPr marL="0" indent="0" algn="ctr">
              <a:buNone/>
              <a:defRPr sz="1800" b="0">
                <a:solidFill>
                  <a:srgbClr val="006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9" descr="horizontal-logo-green-text.jpg"/>
          <p:cNvPicPr>
            <a:picLocks noChangeAspect="1"/>
          </p:cNvPicPr>
          <p:nvPr userDrawn="1"/>
        </p:nvPicPr>
        <p:blipFill>
          <a:blip r:embed="rId7" cstate="print"/>
          <a:srcRect/>
          <a:stretch>
            <a:fillRect/>
          </a:stretch>
        </p:blipFill>
        <p:spPr bwMode="auto">
          <a:xfrm>
            <a:off x="457200" y="6354763"/>
            <a:ext cx="2438400" cy="407987"/>
          </a:xfrm>
          <a:prstGeom prst="rect">
            <a:avLst/>
          </a:prstGeom>
          <a:noFill/>
          <a:ln w="9525">
            <a:noFill/>
            <a:miter lim="800000"/>
            <a:headEnd/>
            <a:tailEnd/>
          </a:ln>
        </p:spPr>
      </p:pic>
      <p:pic>
        <p:nvPicPr>
          <p:cNvPr id="12" name="Picture 9" descr="horizontal-logo-green-text.jpg"/>
          <p:cNvPicPr>
            <a:picLocks noChangeAspect="1"/>
          </p:cNvPicPr>
          <p:nvPr userDrawn="1"/>
        </p:nvPicPr>
        <p:blipFill>
          <a:blip r:embed="rId7" cstate="print"/>
          <a:srcRect/>
          <a:stretch>
            <a:fillRect/>
          </a:stretch>
        </p:blipFill>
        <p:spPr bwMode="auto">
          <a:xfrm>
            <a:off x="1947107" y="200238"/>
            <a:ext cx="5364274" cy="897537"/>
          </a:xfrm>
          <a:prstGeom prst="rect">
            <a:avLst/>
          </a:prstGeom>
          <a:noFill/>
          <a:ln w="9525">
            <a:noFill/>
            <a:miter lim="800000"/>
            <a:headEnd/>
            <a:tailEnd/>
          </a:ln>
        </p:spPr>
      </p:pic>
    </p:spTree>
    <p:extLst>
      <p:ext uri="{BB962C8B-B14F-4D97-AF65-F5344CB8AC3E}">
        <p14:creationId xmlns:p14="http://schemas.microsoft.com/office/powerpoint/2010/main" val="271986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OE bottom - blank - not bo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extLst>
      <p:ext uri="{BB962C8B-B14F-4D97-AF65-F5344CB8AC3E}">
        <p14:creationId xmlns:p14="http://schemas.microsoft.com/office/powerpoint/2010/main" val="17913677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119A6AA-51CD-4514-8829-03DB08218B34}" type="slidenum">
              <a:rPr lang="en-US" smtClean="0"/>
              <a:t>‹#›</a:t>
            </a:fld>
            <a:endParaRPr lang="en-US"/>
          </a:p>
        </p:txBody>
      </p:sp>
    </p:spTree>
    <p:extLst>
      <p:ext uri="{BB962C8B-B14F-4D97-AF65-F5344CB8AC3E}">
        <p14:creationId xmlns:p14="http://schemas.microsoft.com/office/powerpoint/2010/main" val="211022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7800" y="255588"/>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1030" name="Picture 9" descr="horizontal-logo-green-text.jpg"/>
          <p:cNvPicPr>
            <a:picLocks noChangeAspect="1"/>
          </p:cNvPicPr>
          <p:nvPr/>
        </p:nvPicPr>
        <p:blipFill>
          <a:blip r:embed="rId8"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rtl="0" eaLnBrk="0" fontAlgn="base" hangingPunct="0">
        <a:spcBef>
          <a:spcPct val="0"/>
        </a:spcBef>
        <a:spcAft>
          <a:spcPct val="0"/>
        </a:spcAft>
        <a:defRPr sz="3200" kern="1200">
          <a:solidFill>
            <a:srgbClr val="106636"/>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5.xml"/><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ubtitle 2"/>
          <p:cNvSpPr>
            <a:spLocks noGrp="1"/>
          </p:cNvSpPr>
          <p:nvPr>
            <p:ph type="subTitle" idx="1"/>
          </p:nvPr>
        </p:nvSpPr>
        <p:spPr bwMode="auto">
          <a:xfrm>
            <a:off x="1308100" y="2667000"/>
            <a:ext cx="6400800" cy="334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2000" dirty="0"/>
              <a:t>AI for Nuclear Physics Workshop, March 4-6, 2020</a:t>
            </a:r>
          </a:p>
        </p:txBody>
      </p:sp>
      <p:sp>
        <p:nvSpPr>
          <p:cNvPr id="4" name="Title 3"/>
          <p:cNvSpPr>
            <a:spLocks noGrp="1"/>
          </p:cNvSpPr>
          <p:nvPr>
            <p:ph type="ctrTitle"/>
          </p:nvPr>
        </p:nvSpPr>
        <p:spPr>
          <a:xfrm>
            <a:off x="476250" y="1447800"/>
            <a:ext cx="8064500" cy="914400"/>
          </a:xfrm>
        </p:spPr>
        <p:txBody>
          <a:bodyPr>
            <a:noAutofit/>
          </a:bodyPr>
          <a:lstStyle/>
          <a:p>
            <a:pPr eaLnBrk="1" hangingPunct="1">
              <a:defRPr/>
            </a:pPr>
            <a:r>
              <a:rPr lang="en-US" sz="4000" b="0" dirty="0">
                <a:latin typeface="+mn-lt"/>
                <a:cs typeface="Arial" charset="0"/>
              </a:rPr>
              <a:t>Nuclear Physics and AI</a:t>
            </a:r>
          </a:p>
        </p:txBody>
      </p:sp>
    </p:spTree>
    <p:extLst>
      <p:ext uri="{BB962C8B-B14F-4D97-AF65-F5344CB8AC3E}">
        <p14:creationId xmlns:p14="http://schemas.microsoft.com/office/powerpoint/2010/main" val="2738854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571A77-B161-4F85-A858-ADB435E039F5}"/>
              </a:ext>
            </a:extLst>
          </p:cNvPr>
          <p:cNvSpPr>
            <a:spLocks noGrp="1"/>
          </p:cNvSpPr>
          <p:nvPr>
            <p:ph type="sldNum" sz="quarter" idx="11"/>
          </p:nvPr>
        </p:nvSpPr>
        <p:spPr/>
        <p:txBody>
          <a:bodyPr/>
          <a:lstStyle/>
          <a:p>
            <a:pPr>
              <a:defRPr/>
            </a:pPr>
            <a:fld id="{1F8A97BA-DB9B-4291-87AE-AF89EA7F18B7}" type="slidenum">
              <a:rPr lang="en-US" smtClean="0"/>
              <a:pPr>
                <a:defRPr/>
              </a:pPr>
              <a:t>10</a:t>
            </a:fld>
            <a:endParaRPr lang="en-US" dirty="0"/>
          </a:p>
        </p:txBody>
      </p:sp>
      <p:sp>
        <p:nvSpPr>
          <p:cNvPr id="4" name="TextBox 3">
            <a:extLst>
              <a:ext uri="{FF2B5EF4-FFF2-40B4-BE49-F238E27FC236}">
                <a16:creationId xmlns:a16="http://schemas.microsoft.com/office/drawing/2014/main" id="{202D0D8C-931E-499C-8D60-2102EE70AD3F}"/>
              </a:ext>
            </a:extLst>
          </p:cNvPr>
          <p:cNvSpPr txBox="1"/>
          <p:nvPr/>
        </p:nvSpPr>
        <p:spPr>
          <a:xfrm>
            <a:off x="723900" y="1981200"/>
            <a:ext cx="7696200" cy="2246769"/>
          </a:xfrm>
          <a:prstGeom prst="rect">
            <a:avLst/>
          </a:prstGeom>
          <a:noFill/>
        </p:spPr>
        <p:txBody>
          <a:bodyPr wrap="square" rtlCol="0">
            <a:spAutoFit/>
          </a:bodyPr>
          <a:lstStyle/>
          <a:p>
            <a:r>
              <a:rPr lang="en-US" sz="2800" dirty="0"/>
              <a:t>A primary focus for developing the enormous potential of AI/ML in Nuclear Physics is optimizing the control and operation of complex accelerators</a:t>
            </a:r>
          </a:p>
          <a:p>
            <a:endParaRPr lang="en-US" sz="2800" dirty="0"/>
          </a:p>
          <a:p>
            <a:r>
              <a:rPr lang="en-US" sz="2800" dirty="0"/>
              <a:t>-- Work already being pioneered on CEBAF !</a:t>
            </a:r>
          </a:p>
        </p:txBody>
      </p:sp>
    </p:spTree>
    <p:extLst>
      <p:ext uri="{BB962C8B-B14F-4D97-AF65-F5344CB8AC3E}">
        <p14:creationId xmlns:p14="http://schemas.microsoft.com/office/powerpoint/2010/main" val="406196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479"/>
            <a:ext cx="9027042" cy="461665"/>
          </a:xfrm>
          <a:prstGeom prst="rect">
            <a:avLst/>
          </a:prstGeom>
        </p:spPr>
        <p:txBody>
          <a:bodyPr wrap="square">
            <a:spAutoFit/>
          </a:bodyPr>
          <a:lstStyle/>
          <a:p>
            <a:pPr algn="ctr"/>
            <a:r>
              <a:rPr lang="en-US" sz="2400" b="1" dirty="0">
                <a:solidFill>
                  <a:srgbClr val="106636"/>
                </a:solidFill>
                <a:latin typeface="+mj-lt"/>
                <a:ea typeface="+mj-ea"/>
                <a:cs typeface="Arial" pitchFamily="34" charset="0"/>
              </a:rPr>
              <a:t>Machine Learning for Particle Accelerators</a:t>
            </a:r>
          </a:p>
        </p:txBody>
      </p:sp>
      <p:sp>
        <p:nvSpPr>
          <p:cNvPr id="3" name="Rectangle 2"/>
          <p:cNvSpPr/>
          <p:nvPr/>
        </p:nvSpPr>
        <p:spPr>
          <a:xfrm>
            <a:off x="372140" y="882800"/>
            <a:ext cx="4061638" cy="1892826"/>
          </a:xfrm>
          <a:prstGeom prst="rect">
            <a:avLst/>
          </a:prstGeom>
        </p:spPr>
        <p:txBody>
          <a:bodyPr wrap="square">
            <a:spAutoFit/>
          </a:bodyPr>
          <a:lstStyle/>
          <a:p>
            <a:pPr eaLnBrk="0" hangingPunct="0"/>
            <a:r>
              <a:rPr lang="en-US" sz="1300" b="1" dirty="0">
                <a:solidFill>
                  <a:schemeClr val="tx1">
                    <a:lumMod val="65000"/>
                    <a:lumOff val="35000"/>
                  </a:schemeClr>
                </a:solidFill>
                <a:latin typeface="Arial" pitchFamily="34" charset="0"/>
                <a:cs typeface="Arial" pitchFamily="34" charset="0"/>
              </a:rPr>
              <a:t>Intersections between real-time machine learning, control and optimization of complex systems </a:t>
            </a:r>
          </a:p>
          <a:p>
            <a:pPr eaLnBrk="0" hangingPunct="0"/>
            <a:endParaRPr lang="en-US" sz="1300" dirty="0">
              <a:solidFill>
                <a:srgbClr val="666666"/>
              </a:solidFill>
              <a:latin typeface="Arial" pitchFamily="34" charset="0"/>
              <a:cs typeface="Arial" pitchFamily="34" charset="0"/>
            </a:endParaRPr>
          </a:p>
          <a:p>
            <a:pPr eaLnBrk="0" hangingPunct="0"/>
            <a:r>
              <a:rPr lang="en-US" sz="1300" b="1" dirty="0">
                <a:solidFill>
                  <a:schemeClr val="tx1">
                    <a:lumMod val="65000"/>
                    <a:lumOff val="35000"/>
                  </a:schemeClr>
                </a:solidFill>
                <a:latin typeface="Arial" pitchFamily="34" charset="0"/>
                <a:cs typeface="Arial" pitchFamily="34" charset="0"/>
              </a:rPr>
              <a:t>ML-based solutions to challenges encountered in particle accelerators are now under development and yielding promising results.</a:t>
            </a:r>
          </a:p>
          <a:p>
            <a:pPr eaLnBrk="0" hangingPunct="0"/>
            <a:endParaRPr lang="en-US" sz="1300" b="1" dirty="0">
              <a:solidFill>
                <a:schemeClr val="tx1">
                  <a:lumMod val="65000"/>
                  <a:lumOff val="35000"/>
                </a:schemeClr>
              </a:solidFill>
              <a:latin typeface="Arial" pitchFamily="34" charset="0"/>
              <a:cs typeface="Arial" pitchFamily="34" charset="0"/>
            </a:endParaRPr>
          </a:p>
          <a:p>
            <a:pPr eaLnBrk="0" hangingPunct="0"/>
            <a:r>
              <a:rPr lang="en-US" sz="1300" b="1" dirty="0">
                <a:solidFill>
                  <a:schemeClr val="tx1">
                    <a:lumMod val="65000"/>
                    <a:lumOff val="35000"/>
                  </a:schemeClr>
                </a:solidFill>
                <a:latin typeface="Arial" pitchFamily="34" charset="0"/>
                <a:cs typeface="Arial" pitchFamily="34" charset="0"/>
              </a:rPr>
              <a:t>Anomaly detection and machine protection: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032" y="944795"/>
            <a:ext cx="4513521" cy="136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94475" y="2310072"/>
            <a:ext cx="2573078" cy="246221"/>
          </a:xfrm>
          <a:prstGeom prst="rect">
            <a:avLst/>
          </a:prstGeom>
        </p:spPr>
        <p:txBody>
          <a:bodyPr wrap="square">
            <a:spAutoFit/>
          </a:bodyPr>
          <a:lstStyle/>
          <a:p>
            <a:r>
              <a:rPr lang="en-US" sz="1000" dirty="0"/>
              <a:t>https://conf.slac.stanford.edu/icfa-ml-2018</a:t>
            </a:r>
            <a:endParaRPr lang="en-US" dirty="0"/>
          </a:p>
        </p:txBody>
      </p:sp>
      <p:sp>
        <p:nvSpPr>
          <p:cNvPr id="5" name="Rectangle 4"/>
          <p:cNvSpPr/>
          <p:nvPr/>
        </p:nvSpPr>
        <p:spPr>
          <a:xfrm>
            <a:off x="372139" y="2794958"/>
            <a:ext cx="8495413" cy="292388"/>
          </a:xfrm>
          <a:prstGeom prst="rect">
            <a:avLst/>
          </a:prstGeom>
        </p:spPr>
        <p:txBody>
          <a:bodyPr wrap="square">
            <a:spAutoFit/>
          </a:bodyPr>
          <a:lstStyle/>
          <a:p>
            <a:pPr eaLnBrk="0" hangingPunct="0"/>
            <a:r>
              <a:rPr lang="en-US" sz="1300" b="1" dirty="0">
                <a:solidFill>
                  <a:schemeClr val="tx1">
                    <a:lumMod val="85000"/>
                    <a:lumOff val="15000"/>
                  </a:schemeClr>
                </a:solidFill>
                <a:latin typeface="Arial" pitchFamily="34" charset="0"/>
                <a:cs typeface="Arial" pitchFamily="34" charset="0"/>
              </a:rPr>
              <a:t>SRF Cavity Fault Classification Using Machine Learning at CEBAF at Jefferson Laboratory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30" y="3172933"/>
            <a:ext cx="8448233" cy="313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959" y="3172933"/>
            <a:ext cx="4422083" cy="2664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3814431" y="1969831"/>
            <a:ext cx="281762" cy="123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118" y="3268626"/>
            <a:ext cx="3998728" cy="175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896291" y="5927949"/>
            <a:ext cx="3596658" cy="553998"/>
          </a:xfrm>
          <a:prstGeom prst="rect">
            <a:avLst/>
          </a:prstGeom>
        </p:spPr>
        <p:txBody>
          <a:bodyPr wrap="square">
            <a:spAutoFit/>
          </a:bodyPr>
          <a:lstStyle/>
          <a:p>
            <a:r>
              <a:rPr lang="en-US" sz="1000" dirty="0"/>
              <a:t>10th International Particle Accelerator Conference (IPAC19) </a:t>
            </a:r>
          </a:p>
          <a:p>
            <a:r>
              <a:rPr lang="en-US" sz="1000" dirty="0"/>
              <a:t>https://ipac19.org</a:t>
            </a:r>
          </a:p>
          <a:p>
            <a:r>
              <a:rPr lang="en-US" sz="1000" dirty="0"/>
              <a:t> </a:t>
            </a:r>
          </a:p>
        </p:txBody>
      </p:sp>
      <p:sp>
        <p:nvSpPr>
          <p:cNvPr id="8" name="Slide Number Placeholder 7">
            <a:extLst>
              <a:ext uri="{FF2B5EF4-FFF2-40B4-BE49-F238E27FC236}">
                <a16:creationId xmlns:a16="http://schemas.microsoft.com/office/drawing/2014/main" id="{42EA67F6-7DF5-43FE-9BB3-3089B4BB1157}"/>
              </a:ext>
            </a:extLst>
          </p:cNvPr>
          <p:cNvSpPr>
            <a:spLocks noGrp="1"/>
          </p:cNvSpPr>
          <p:nvPr>
            <p:ph type="sldNum" sz="quarter" idx="12"/>
          </p:nvPr>
        </p:nvSpPr>
        <p:spPr/>
        <p:txBody>
          <a:bodyPr/>
          <a:lstStyle/>
          <a:p>
            <a:fld id="{3119A6AA-51CD-4514-8829-03DB08218B34}" type="slidenum">
              <a:rPr lang="en-US" smtClean="0"/>
              <a:t>11</a:t>
            </a:fld>
            <a:endParaRPr lang="en-US"/>
          </a:p>
        </p:txBody>
      </p:sp>
      <p:sp>
        <p:nvSpPr>
          <p:cNvPr id="13" name="TextBox 12">
            <a:extLst>
              <a:ext uri="{FF2B5EF4-FFF2-40B4-BE49-F238E27FC236}">
                <a16:creationId xmlns:a16="http://schemas.microsoft.com/office/drawing/2014/main" id="{83DDBC41-320D-4F46-A6E7-386359DAA674}"/>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14" name="TextBox 13">
            <a:extLst>
              <a:ext uri="{FF2B5EF4-FFF2-40B4-BE49-F238E27FC236}">
                <a16:creationId xmlns:a16="http://schemas.microsoft.com/office/drawing/2014/main" id="{A88540F1-339A-4403-8FFE-929FC8D74ECE}"/>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154962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212760-C894-0E47-86F8-5DB7460FEDC1}" type="slidenum">
              <a:rPr lang="en-US" smtClean="0"/>
              <a:t>12</a:t>
            </a:fld>
            <a:endParaRPr lang="en-US"/>
          </a:p>
        </p:txBody>
      </p:sp>
      <p:sp>
        <p:nvSpPr>
          <p:cNvPr id="3" name="TextBox 2"/>
          <p:cNvSpPr txBox="1"/>
          <p:nvPr/>
        </p:nvSpPr>
        <p:spPr>
          <a:xfrm>
            <a:off x="190501" y="846284"/>
            <a:ext cx="8762998" cy="615553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b="1" dirty="0">
                <a:latin typeface="+mn-lt"/>
              </a:rPr>
              <a:t>Integrated Computational and Data Infrastructure for Scientific Discovery</a:t>
            </a:r>
            <a:r>
              <a:rPr lang="en-US" dirty="0">
                <a:latin typeface="+mn-lt"/>
              </a:rPr>
              <a:t>: Design and deploy a flexible multi-tiers data and computational management architecture that enables a diverse array of on-demand scientific workflows and simulations for SC mission research. </a:t>
            </a:r>
          </a:p>
          <a:p>
            <a:pPr marL="285750" indent="-285750">
              <a:spcBef>
                <a:spcPts val="1200"/>
              </a:spcBef>
              <a:buFont typeface="Arial" panose="020B0604020202020204" pitchFamily="34" charset="0"/>
              <a:buChar char="•"/>
            </a:pPr>
            <a:r>
              <a:rPr lang="en-US" b="1" dirty="0">
                <a:latin typeface="+mn-lt"/>
              </a:rPr>
              <a:t>Next Generation Biology Initiative</a:t>
            </a:r>
            <a:r>
              <a:rPr lang="en-US" dirty="0">
                <a:latin typeface="+mn-lt"/>
              </a:rPr>
              <a:t>: Support research in areas of neuromorphic computing, programmable biomaterials and biocatalysts, and next-generation tools for characterization of biological, biomaterials, and biohybrid systems.</a:t>
            </a:r>
          </a:p>
          <a:p>
            <a:pPr marL="285750" indent="-285750">
              <a:spcBef>
                <a:spcPts val="1200"/>
              </a:spcBef>
              <a:buFont typeface="Arial" panose="020B0604020202020204" pitchFamily="34" charset="0"/>
              <a:buChar char="•"/>
            </a:pPr>
            <a:r>
              <a:rPr lang="en-US" b="1" dirty="0">
                <a:latin typeface="+mn-lt"/>
              </a:rPr>
              <a:t>Rare Earth/Separation Science Initiative</a:t>
            </a:r>
            <a:r>
              <a:rPr lang="en-US" dirty="0">
                <a:latin typeface="+mn-lt"/>
              </a:rPr>
              <a:t>: Understanding the fundamentals of rare earth properties; enhancing separations and chemical processing for rare earths. </a:t>
            </a:r>
          </a:p>
          <a:p>
            <a:pPr marL="285750" indent="-285750">
              <a:spcBef>
                <a:spcPts val="1200"/>
              </a:spcBef>
              <a:buFont typeface="Arial" panose="020B0604020202020204" pitchFamily="34" charset="0"/>
              <a:buChar char="•"/>
            </a:pPr>
            <a:r>
              <a:rPr lang="en-US" b="1" dirty="0">
                <a:latin typeface="+mn-lt"/>
              </a:rPr>
              <a:t>Revolutionizing Polymer Upcycling</a:t>
            </a:r>
            <a:r>
              <a:rPr lang="en-US" dirty="0">
                <a:latin typeface="+mn-lt"/>
              </a:rPr>
              <a:t>: Elucidating the chemical and biological pathways for transforming polymers and synthesizing high-value chemicals or new polymers.</a:t>
            </a:r>
          </a:p>
          <a:p>
            <a:pPr marL="285750" indent="-285750">
              <a:spcBef>
                <a:spcPts val="1200"/>
              </a:spcBef>
              <a:buFont typeface="Arial" panose="020B0604020202020204" pitchFamily="34" charset="0"/>
              <a:buChar char="•"/>
            </a:pPr>
            <a:r>
              <a:rPr lang="en-US" b="1" dirty="0">
                <a:latin typeface="+mn-lt"/>
              </a:rPr>
              <a:t>Strategic Accelerator Technology Initiative</a:t>
            </a:r>
            <a:r>
              <a:rPr lang="en-US" dirty="0">
                <a:latin typeface="+mn-lt"/>
              </a:rPr>
              <a:t>: Support investments in accelerator technologies, advanced magnet Revolutionary Light Sources. </a:t>
            </a:r>
            <a:r>
              <a:rPr lang="en-US" b="1" dirty="0">
                <a:solidFill>
                  <a:srgbClr val="FF0000"/>
                </a:solidFill>
                <a:latin typeface="+mn-lt"/>
              </a:rPr>
              <a:t>AI for controls ?</a:t>
            </a:r>
          </a:p>
          <a:p>
            <a:pPr marL="285750" indent="-285750">
              <a:spcBef>
                <a:spcPts val="1200"/>
              </a:spcBef>
              <a:buFont typeface="Arial" panose="020B0604020202020204" pitchFamily="34" charset="0"/>
              <a:buChar char="•"/>
            </a:pPr>
            <a:r>
              <a:rPr lang="en-US" b="1" dirty="0">
                <a:latin typeface="+mn-lt"/>
              </a:rPr>
              <a:t>Data and Computational Collaboration with NIH</a:t>
            </a:r>
            <a:r>
              <a:rPr lang="en-US" dirty="0">
                <a:latin typeface="+mn-lt"/>
              </a:rPr>
              <a:t>: Support DOE laboratories in partnership with NIH to expand the capabilities of DOE’s tools and address NIH’s rapidly growing data and computational challenges.</a:t>
            </a:r>
          </a:p>
          <a:p>
            <a:pPr marL="285750" indent="-285750">
              <a:spcBef>
                <a:spcPts val="1200"/>
              </a:spcBef>
              <a:buFont typeface="Arial" panose="020B0604020202020204" pitchFamily="34" charset="0"/>
              <a:buChar char="•"/>
            </a:pPr>
            <a:endParaRPr lang="en-US" dirty="0">
              <a:latin typeface="+mn-lt"/>
            </a:endParaRPr>
          </a:p>
          <a:p>
            <a:pPr marL="285750" indent="-285750">
              <a:spcBef>
                <a:spcPts val="1200"/>
              </a:spcBef>
              <a:buFont typeface="Arial" panose="020B0604020202020204" pitchFamily="34" charset="0"/>
              <a:buChar char="•"/>
            </a:pPr>
            <a:endParaRPr lang="en-US" dirty="0">
              <a:latin typeface="+mn-lt"/>
            </a:endParaRPr>
          </a:p>
        </p:txBody>
      </p:sp>
      <p:sp>
        <p:nvSpPr>
          <p:cNvPr id="4" name="Title 1"/>
          <p:cNvSpPr txBox="1">
            <a:spLocks/>
          </p:cNvSpPr>
          <p:nvPr/>
        </p:nvSpPr>
        <p:spPr bwMode="auto">
          <a:xfrm>
            <a:off x="0" y="14933"/>
            <a:ext cx="9144000" cy="762000"/>
          </a:xfrm>
          <a:prstGeom prst="rect">
            <a:avLst/>
          </a:prstGeom>
        </p:spPr>
        <p:txBody>
          <a:bodyPr anchor="ctr" anchorCtr="0"/>
          <a:lstStyle>
            <a:defPPr>
              <a:defRPr lang="en-US"/>
            </a:defPPr>
            <a:lvl1pPr algn="ctr" eaLnBrk="1" hangingPunct="1">
              <a:defRPr sz="2800" b="1">
                <a:solidFill>
                  <a:srgbClr val="106636"/>
                </a:solidFill>
                <a:latin typeface="+mj-lt"/>
                <a:ea typeface="+mj-ea"/>
                <a:cs typeface="Arial" pitchFamily="34" charset="0"/>
              </a:defRPr>
            </a:lvl1pPr>
            <a:lvl2pPr algn="ctr" eaLnBrk="0" hangingPunct="0">
              <a:defRPr sz="2400">
                <a:solidFill>
                  <a:srgbClr val="106636"/>
                </a:solidFill>
                <a:cs typeface="Arial" charset="0"/>
              </a:defRPr>
            </a:lvl2pPr>
            <a:lvl3pPr algn="ctr" eaLnBrk="0" hangingPunct="0">
              <a:defRPr sz="2400">
                <a:solidFill>
                  <a:srgbClr val="106636"/>
                </a:solidFill>
                <a:cs typeface="Arial" charset="0"/>
              </a:defRPr>
            </a:lvl3pPr>
            <a:lvl4pPr algn="ctr" eaLnBrk="0" hangingPunct="0">
              <a:defRPr sz="2400">
                <a:solidFill>
                  <a:srgbClr val="106636"/>
                </a:solidFill>
                <a:cs typeface="Arial" charset="0"/>
              </a:defRPr>
            </a:lvl4pPr>
            <a:lvl5pPr algn="ctr" eaLnBrk="0" hangingPunct="0">
              <a:defRPr sz="2400">
                <a:solidFill>
                  <a:srgbClr val="106636"/>
                </a:solidFill>
                <a:cs typeface="Arial" charset="0"/>
              </a:defRPr>
            </a:lvl5pPr>
            <a:lvl6pPr marL="457200" algn="ctr" fontAlgn="base">
              <a:spcBef>
                <a:spcPct val="0"/>
              </a:spcBef>
              <a:spcAft>
                <a:spcPct val="0"/>
              </a:spcAft>
              <a:defRPr sz="2400">
                <a:solidFill>
                  <a:srgbClr val="106636"/>
                </a:solidFill>
                <a:cs typeface="Arial" charset="0"/>
              </a:defRPr>
            </a:lvl6pPr>
            <a:lvl7pPr marL="914400" algn="ctr" fontAlgn="base">
              <a:spcBef>
                <a:spcPct val="0"/>
              </a:spcBef>
              <a:spcAft>
                <a:spcPct val="0"/>
              </a:spcAft>
              <a:defRPr sz="2400">
                <a:solidFill>
                  <a:srgbClr val="106636"/>
                </a:solidFill>
                <a:cs typeface="Arial" charset="0"/>
              </a:defRPr>
            </a:lvl7pPr>
            <a:lvl8pPr marL="1371600" algn="ctr" fontAlgn="base">
              <a:spcBef>
                <a:spcPct val="0"/>
              </a:spcBef>
              <a:spcAft>
                <a:spcPct val="0"/>
              </a:spcAft>
              <a:defRPr sz="2400">
                <a:solidFill>
                  <a:srgbClr val="106636"/>
                </a:solidFill>
                <a:cs typeface="Arial" charset="0"/>
              </a:defRPr>
            </a:lvl8pPr>
            <a:lvl9pPr marL="1828800" algn="ctr" fontAlgn="base">
              <a:spcBef>
                <a:spcPct val="0"/>
              </a:spcBef>
              <a:spcAft>
                <a:spcPct val="0"/>
              </a:spcAft>
              <a:defRPr sz="2400">
                <a:solidFill>
                  <a:srgbClr val="106636"/>
                </a:solidFill>
                <a:cs typeface="Arial" charset="0"/>
              </a:defRPr>
            </a:lvl9pPr>
          </a:lstStyle>
          <a:p>
            <a:r>
              <a:rPr lang="en-US" b="0" dirty="0"/>
              <a:t>Office of Science FY 2021 New Research Initiatives</a:t>
            </a:r>
          </a:p>
        </p:txBody>
      </p:sp>
      <p:sp>
        <p:nvSpPr>
          <p:cNvPr id="5" name="Rectangle 4"/>
          <p:cNvSpPr/>
          <p:nvPr/>
        </p:nvSpPr>
        <p:spPr>
          <a:xfrm>
            <a:off x="391006" y="4495800"/>
            <a:ext cx="8361987" cy="51435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FFF9D9-7DE0-4B14-BB0D-80C4DAA3ED0F}"/>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7" name="TextBox 6">
            <a:extLst>
              <a:ext uri="{FF2B5EF4-FFF2-40B4-BE49-F238E27FC236}">
                <a16:creationId xmlns:a16="http://schemas.microsoft.com/office/drawing/2014/main" id="{7A272022-44A4-447F-BB91-620E6F534D47}"/>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163014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E70B7E-451B-43C5-B329-8D86EBAD7446}"/>
              </a:ext>
            </a:extLst>
          </p:cNvPr>
          <p:cNvSpPr>
            <a:spLocks noGrp="1"/>
          </p:cNvSpPr>
          <p:nvPr>
            <p:ph type="sldNum" sz="quarter" idx="12"/>
          </p:nvPr>
        </p:nvSpPr>
        <p:spPr/>
        <p:txBody>
          <a:bodyPr/>
          <a:lstStyle/>
          <a:p>
            <a:fld id="{3119A6AA-51CD-4514-8829-03DB08218B34}" type="slidenum">
              <a:rPr lang="en-US" smtClean="0"/>
              <a:t>13</a:t>
            </a:fld>
            <a:endParaRPr lang="en-US"/>
          </a:p>
        </p:txBody>
      </p:sp>
      <p:sp>
        <p:nvSpPr>
          <p:cNvPr id="3" name="TextBox 2">
            <a:extLst>
              <a:ext uri="{FF2B5EF4-FFF2-40B4-BE49-F238E27FC236}">
                <a16:creationId xmlns:a16="http://schemas.microsoft.com/office/drawing/2014/main" id="{0CA08FBA-DA24-4E3A-B8AB-AAD45F9CC561}"/>
              </a:ext>
            </a:extLst>
          </p:cNvPr>
          <p:cNvSpPr txBox="1"/>
          <p:nvPr/>
        </p:nvSpPr>
        <p:spPr>
          <a:xfrm>
            <a:off x="355600" y="2743200"/>
            <a:ext cx="8229600" cy="954107"/>
          </a:xfrm>
          <a:prstGeom prst="rect">
            <a:avLst/>
          </a:prstGeom>
          <a:noFill/>
        </p:spPr>
        <p:txBody>
          <a:bodyPr wrap="square" rtlCol="0">
            <a:spAutoFit/>
          </a:bodyPr>
          <a:lstStyle/>
          <a:p>
            <a:pPr algn="ctr"/>
            <a:r>
              <a:rPr lang="en-US" sz="2800" dirty="0"/>
              <a:t>The Use of AI to Detect Complex Signatures in Discovery Science </a:t>
            </a:r>
          </a:p>
        </p:txBody>
      </p:sp>
      <p:sp>
        <p:nvSpPr>
          <p:cNvPr id="4" name="TextBox 3">
            <a:extLst>
              <a:ext uri="{FF2B5EF4-FFF2-40B4-BE49-F238E27FC236}">
                <a16:creationId xmlns:a16="http://schemas.microsoft.com/office/drawing/2014/main" id="{5EC7FA72-3AFF-4EE9-947F-FC1B6821BC0B}"/>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5" name="TextBox 4">
            <a:extLst>
              <a:ext uri="{FF2B5EF4-FFF2-40B4-BE49-F238E27FC236}">
                <a16:creationId xmlns:a16="http://schemas.microsoft.com/office/drawing/2014/main" id="{D20689E7-6FC7-418E-B810-DDF1ADF92CF0}"/>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3495538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83408" y="22229"/>
            <a:ext cx="9144000" cy="642156"/>
          </a:xfrm>
        </p:spPr>
        <p:txBody>
          <a:bodyPr/>
          <a:lstStyle/>
          <a:p>
            <a:r>
              <a:rPr lang="en-US" altLang="en-US" sz="2000" dirty="0"/>
              <a:t>The Campaign to Determine the Fundamental Nature of the Neutrino</a:t>
            </a:r>
          </a:p>
        </p:txBody>
      </p:sp>
      <p:sp>
        <p:nvSpPr>
          <p:cNvPr id="47108" name="TextBox 3"/>
          <p:cNvSpPr txBox="1">
            <a:spLocks noChangeArrowheads="1"/>
          </p:cNvSpPr>
          <p:nvPr/>
        </p:nvSpPr>
        <p:spPr bwMode="auto">
          <a:xfrm>
            <a:off x="4901577" y="2973430"/>
            <a:ext cx="35391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400"/>
              </a:spcBef>
            </a:pPr>
            <a:r>
              <a:rPr lang="en-US" altLang="en-US" sz="1300" dirty="0"/>
              <a:t>TeO</a:t>
            </a:r>
            <a:r>
              <a:rPr lang="en-US" altLang="en-US" sz="1300" baseline="-25000" dirty="0"/>
              <a:t>2</a:t>
            </a:r>
            <a:r>
              <a:rPr lang="en-US" altLang="en-US" sz="1300" dirty="0"/>
              <a:t> from CUORE and </a:t>
            </a:r>
            <a:r>
              <a:rPr lang="en-US" altLang="en-US" sz="1300" dirty="0" err="1"/>
              <a:t>CUOREcino</a:t>
            </a:r>
            <a:endParaRPr lang="en-US" altLang="en-US" sz="1300" dirty="0"/>
          </a:p>
          <a:p>
            <a:pPr>
              <a:spcBef>
                <a:spcPts val="400"/>
              </a:spcBef>
            </a:pPr>
            <a:r>
              <a:rPr lang="en-US" altLang="en-US" sz="1300" dirty="0"/>
              <a:t>	1.5 </a:t>
            </a:r>
            <a:r>
              <a:rPr lang="en-US" altLang="en-US" sz="1300" dirty="0">
                <a:sym typeface="Symbol" panose="05050102010706020507" pitchFamily="18" charset="2"/>
              </a:rPr>
              <a:t> 10</a:t>
            </a:r>
            <a:r>
              <a:rPr lang="en-US" altLang="en-US" sz="1300" baseline="30000" dirty="0">
                <a:sym typeface="Symbol" panose="05050102010706020507" pitchFamily="18" charset="2"/>
              </a:rPr>
              <a:t>25</a:t>
            </a:r>
            <a:r>
              <a:rPr lang="en-US" altLang="en-US" sz="1300" dirty="0">
                <a:sym typeface="Symbol" panose="05050102010706020507" pitchFamily="18" charset="2"/>
              </a:rPr>
              <a:t> years, 90% CL</a:t>
            </a:r>
          </a:p>
          <a:p>
            <a:pPr>
              <a:spcBef>
                <a:spcPts val="400"/>
              </a:spcBef>
            </a:pPr>
            <a:r>
              <a:rPr lang="en-US" altLang="en-US" sz="1300" dirty="0"/>
              <a:t>Ge</a:t>
            </a:r>
            <a:r>
              <a:rPr lang="en-US" altLang="en-US" sz="1300" baseline="30000" dirty="0"/>
              <a:t>76</a:t>
            </a:r>
            <a:r>
              <a:rPr lang="en-US" altLang="en-US" sz="1300" dirty="0"/>
              <a:t> from </a:t>
            </a:r>
            <a:r>
              <a:rPr lang="en-US" altLang="en-US" sz="1300" dirty="0" err="1"/>
              <a:t>Majorana</a:t>
            </a:r>
            <a:r>
              <a:rPr lang="en-US" altLang="en-US" sz="1300" dirty="0"/>
              <a:t> Demonstrator</a:t>
            </a:r>
          </a:p>
          <a:p>
            <a:pPr>
              <a:spcBef>
                <a:spcPts val="400"/>
              </a:spcBef>
            </a:pPr>
            <a:r>
              <a:rPr lang="en-US" altLang="en-US" sz="1300" dirty="0"/>
              <a:t>	1.9 </a:t>
            </a:r>
            <a:r>
              <a:rPr lang="en-US" altLang="en-US" sz="1300" dirty="0">
                <a:sym typeface="Symbol" panose="05050102010706020507" pitchFamily="18" charset="2"/>
              </a:rPr>
              <a:t> 10</a:t>
            </a:r>
            <a:r>
              <a:rPr lang="en-US" altLang="en-US" sz="1300" baseline="30000" dirty="0">
                <a:sym typeface="Symbol" panose="05050102010706020507" pitchFamily="18" charset="2"/>
              </a:rPr>
              <a:t>25</a:t>
            </a:r>
            <a:r>
              <a:rPr lang="en-US" altLang="en-US" sz="1300" dirty="0">
                <a:sym typeface="Symbol" panose="05050102010706020507" pitchFamily="18" charset="2"/>
              </a:rPr>
              <a:t> years, 90% CL</a:t>
            </a:r>
          </a:p>
          <a:p>
            <a:pPr>
              <a:spcBef>
                <a:spcPts val="400"/>
              </a:spcBef>
            </a:pPr>
            <a:r>
              <a:rPr lang="en-US" altLang="en-US" sz="1300" dirty="0"/>
              <a:t>Ge</a:t>
            </a:r>
            <a:r>
              <a:rPr lang="en-US" altLang="en-US" sz="1300" baseline="30000" dirty="0"/>
              <a:t>76</a:t>
            </a:r>
            <a:r>
              <a:rPr lang="en-US" altLang="en-US" sz="1300" dirty="0"/>
              <a:t> from GERDA</a:t>
            </a:r>
          </a:p>
          <a:p>
            <a:pPr>
              <a:spcBef>
                <a:spcPts val="400"/>
              </a:spcBef>
            </a:pPr>
            <a:r>
              <a:rPr lang="en-US" altLang="en-US" sz="1300" dirty="0"/>
              <a:t>	8.0 </a:t>
            </a:r>
            <a:r>
              <a:rPr lang="en-US" altLang="en-US" sz="1300" dirty="0">
                <a:sym typeface="Symbol" panose="05050102010706020507" pitchFamily="18" charset="2"/>
              </a:rPr>
              <a:t> 10</a:t>
            </a:r>
            <a:r>
              <a:rPr lang="en-US" altLang="en-US" sz="1300" baseline="30000" dirty="0">
                <a:sym typeface="Symbol" panose="05050102010706020507" pitchFamily="18" charset="2"/>
              </a:rPr>
              <a:t>25</a:t>
            </a:r>
            <a:r>
              <a:rPr lang="en-US" altLang="en-US" sz="1300" dirty="0">
                <a:sym typeface="Symbol" panose="05050102010706020507" pitchFamily="18" charset="2"/>
              </a:rPr>
              <a:t> years, 90% CL</a:t>
            </a:r>
          </a:p>
          <a:p>
            <a:pPr>
              <a:spcBef>
                <a:spcPts val="400"/>
              </a:spcBef>
            </a:pPr>
            <a:r>
              <a:rPr lang="en-US" altLang="en-US" sz="1300" dirty="0"/>
              <a:t>Xe</a:t>
            </a:r>
            <a:r>
              <a:rPr lang="en-US" altLang="en-US" sz="1300" baseline="30000" dirty="0"/>
              <a:t>136</a:t>
            </a:r>
            <a:r>
              <a:rPr lang="en-US" altLang="en-US" sz="1300" dirty="0"/>
              <a:t> from EXO-200</a:t>
            </a:r>
          </a:p>
          <a:p>
            <a:pPr>
              <a:spcBef>
                <a:spcPts val="400"/>
              </a:spcBef>
            </a:pPr>
            <a:r>
              <a:rPr lang="en-US" altLang="en-US" sz="1300" dirty="0"/>
              <a:t>	1.8 </a:t>
            </a:r>
            <a:r>
              <a:rPr lang="en-US" altLang="en-US" sz="1300" dirty="0">
                <a:sym typeface="Symbol" panose="05050102010706020507" pitchFamily="18" charset="2"/>
              </a:rPr>
              <a:t> 10</a:t>
            </a:r>
            <a:r>
              <a:rPr lang="en-US" altLang="en-US" sz="1300" baseline="30000" dirty="0">
                <a:sym typeface="Symbol" panose="05050102010706020507" pitchFamily="18" charset="2"/>
              </a:rPr>
              <a:t>25</a:t>
            </a:r>
            <a:r>
              <a:rPr lang="en-US" altLang="en-US" sz="1300" dirty="0">
                <a:sym typeface="Symbol" panose="05050102010706020507" pitchFamily="18" charset="2"/>
              </a:rPr>
              <a:t> years, 90% CL</a:t>
            </a:r>
          </a:p>
          <a:p>
            <a:pPr>
              <a:spcBef>
                <a:spcPts val="400"/>
              </a:spcBef>
            </a:pPr>
            <a:r>
              <a:rPr lang="en-US" altLang="en-US" sz="1300" dirty="0"/>
              <a:t>Xe</a:t>
            </a:r>
            <a:r>
              <a:rPr lang="en-US" altLang="en-US" sz="1300" baseline="30000" dirty="0"/>
              <a:t>136</a:t>
            </a:r>
            <a:r>
              <a:rPr lang="en-US" altLang="en-US" sz="1300" dirty="0"/>
              <a:t> from </a:t>
            </a:r>
            <a:r>
              <a:rPr lang="en-US" altLang="en-US" sz="1300" dirty="0" err="1"/>
              <a:t>Kamland</a:t>
            </a:r>
            <a:r>
              <a:rPr lang="en-US" altLang="en-US" sz="1300" dirty="0"/>
              <a:t>-Zen</a:t>
            </a:r>
          </a:p>
          <a:p>
            <a:pPr>
              <a:spcBef>
                <a:spcPts val="400"/>
              </a:spcBef>
            </a:pPr>
            <a:r>
              <a:rPr lang="en-US" altLang="en-US" sz="1300" dirty="0"/>
              <a:t>	1.1 </a:t>
            </a:r>
            <a:r>
              <a:rPr lang="en-US" altLang="en-US" sz="1300" dirty="0">
                <a:sym typeface="Symbol" panose="05050102010706020507" pitchFamily="18" charset="2"/>
              </a:rPr>
              <a:t> 10</a:t>
            </a:r>
            <a:r>
              <a:rPr lang="en-US" altLang="en-US" sz="1300" baseline="30000" dirty="0">
                <a:sym typeface="Symbol" panose="05050102010706020507" pitchFamily="18" charset="2"/>
              </a:rPr>
              <a:t>26</a:t>
            </a:r>
            <a:r>
              <a:rPr lang="en-US" altLang="en-US" sz="1300" dirty="0">
                <a:sym typeface="Symbol" panose="05050102010706020507" pitchFamily="18" charset="2"/>
              </a:rPr>
              <a:t> years, 90% CL</a:t>
            </a:r>
          </a:p>
        </p:txBody>
      </p:sp>
      <p:pic>
        <p:nvPicPr>
          <p:cNvPr id="471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460" y="1330025"/>
            <a:ext cx="2597884" cy="1577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7111" name="TextBox 7"/>
          <p:cNvSpPr txBox="1">
            <a:spLocks noChangeArrowheads="1"/>
          </p:cNvSpPr>
          <p:nvPr/>
        </p:nvSpPr>
        <p:spPr bwMode="auto">
          <a:xfrm>
            <a:off x="5186081" y="2287328"/>
            <a:ext cx="2383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chemeClr val="bg1"/>
                </a:solidFill>
              </a:rPr>
              <a:t>TeO</a:t>
            </a:r>
            <a:r>
              <a:rPr lang="en-US" altLang="en-US" sz="1400" baseline="-25000" dirty="0">
                <a:solidFill>
                  <a:schemeClr val="bg1"/>
                </a:solidFill>
              </a:rPr>
              <a:t>2</a:t>
            </a:r>
            <a:r>
              <a:rPr lang="en-US" altLang="en-US" sz="1400" dirty="0">
                <a:solidFill>
                  <a:schemeClr val="bg1"/>
                </a:solidFill>
              </a:rPr>
              <a:t> Crystals from CUORE</a:t>
            </a:r>
          </a:p>
        </p:txBody>
      </p:sp>
      <p:sp>
        <p:nvSpPr>
          <p:cNvPr id="2" name="TextBox 1"/>
          <p:cNvSpPr txBox="1"/>
          <p:nvPr/>
        </p:nvSpPr>
        <p:spPr>
          <a:xfrm>
            <a:off x="277542" y="855423"/>
            <a:ext cx="4038742" cy="1815882"/>
          </a:xfrm>
          <a:prstGeom prst="rect">
            <a:avLst/>
          </a:prstGeom>
          <a:noFill/>
        </p:spPr>
        <p:txBody>
          <a:bodyPr wrap="square" rtlCol="0">
            <a:spAutoFit/>
          </a:bodyPr>
          <a:lstStyle/>
          <a:p>
            <a:r>
              <a:rPr lang="en-US" sz="1600" dirty="0"/>
              <a:t>How can it be determined whether the neutrino is a </a:t>
            </a:r>
            <a:r>
              <a:rPr lang="en-US" sz="1600" dirty="0" err="1"/>
              <a:t>Majorana</a:t>
            </a:r>
            <a:r>
              <a:rPr lang="en-US" sz="1600" dirty="0"/>
              <a:t> Particle?</a:t>
            </a:r>
          </a:p>
          <a:p>
            <a:endParaRPr lang="en-US" sz="1600" dirty="0"/>
          </a:p>
          <a:p>
            <a:r>
              <a:rPr lang="en-US" sz="1600" dirty="0"/>
              <a:t>Search for Neutrino-less Double Beta Decay (</a:t>
            </a:r>
            <a:r>
              <a:rPr lang="en-US" altLang="en-US" sz="1600" dirty="0"/>
              <a:t>0</a:t>
            </a:r>
            <a:r>
              <a:rPr lang="en-US" altLang="en-US" sz="1600" dirty="0">
                <a:sym typeface="Symbol" panose="05050102010706020507" pitchFamily="18" charset="2"/>
              </a:rPr>
              <a:t> ): in a selected nucleus, two neutrons decay into two protons and two electrons, with no neutrinos being emitted.</a:t>
            </a:r>
            <a:endParaRPr lang="en-US" sz="1600" dirty="0"/>
          </a:p>
        </p:txBody>
      </p:sp>
      <p:pic>
        <p:nvPicPr>
          <p:cNvPr id="5" name="Picture 4"/>
          <p:cNvPicPr>
            <a:picLocks noChangeAspect="1"/>
          </p:cNvPicPr>
          <p:nvPr/>
        </p:nvPicPr>
        <p:blipFill>
          <a:blip r:embed="rId3"/>
          <a:stretch>
            <a:fillRect/>
          </a:stretch>
        </p:blipFill>
        <p:spPr>
          <a:xfrm>
            <a:off x="703273" y="2749836"/>
            <a:ext cx="3054044" cy="2459249"/>
          </a:xfrm>
          <a:prstGeom prst="rect">
            <a:avLst/>
          </a:prstGeom>
        </p:spPr>
      </p:pic>
      <p:sp>
        <p:nvSpPr>
          <p:cNvPr id="6" name="TextBox 5"/>
          <p:cNvSpPr txBox="1"/>
          <p:nvPr/>
        </p:nvSpPr>
        <p:spPr>
          <a:xfrm>
            <a:off x="432639" y="5061721"/>
            <a:ext cx="4055953" cy="830997"/>
          </a:xfrm>
          <a:prstGeom prst="rect">
            <a:avLst/>
          </a:prstGeom>
          <a:noFill/>
        </p:spPr>
        <p:txBody>
          <a:bodyPr wrap="square" rtlCol="0">
            <a:spAutoFit/>
          </a:bodyPr>
          <a:lstStyle/>
          <a:p>
            <a:r>
              <a:rPr lang="en-US" sz="1600" dirty="0"/>
              <a:t>It can only happen if the two neutrinos from the two W</a:t>
            </a:r>
            <a:r>
              <a:rPr lang="en-US" sz="1600" baseline="30000" dirty="0"/>
              <a:t>- </a:t>
            </a:r>
            <a:r>
              <a:rPr lang="en-US" sz="1600" dirty="0"/>
              <a:t>particles annihilate internally because the neutrino is its own anti-particle</a:t>
            </a:r>
            <a:endParaRPr lang="en-US" sz="1600" baseline="30000" dirty="0"/>
          </a:p>
        </p:txBody>
      </p:sp>
      <p:sp>
        <p:nvSpPr>
          <p:cNvPr id="7" name="TextBox 6"/>
          <p:cNvSpPr txBox="1"/>
          <p:nvPr/>
        </p:nvSpPr>
        <p:spPr>
          <a:xfrm>
            <a:off x="4782736" y="734828"/>
            <a:ext cx="3583326" cy="584775"/>
          </a:xfrm>
          <a:prstGeom prst="rect">
            <a:avLst/>
          </a:prstGeom>
          <a:noFill/>
        </p:spPr>
        <p:txBody>
          <a:bodyPr wrap="square" rtlCol="0">
            <a:spAutoFit/>
          </a:bodyPr>
          <a:lstStyle/>
          <a:p>
            <a:r>
              <a:rPr lang="en-US" sz="1600" dirty="0"/>
              <a:t>Scientists have been eagerly working to demonstrate the necessary sensitivity</a:t>
            </a:r>
          </a:p>
        </p:txBody>
      </p:sp>
      <p:sp>
        <p:nvSpPr>
          <p:cNvPr id="4" name="Slide Number Placeholder 3"/>
          <p:cNvSpPr>
            <a:spLocks noGrp="1"/>
          </p:cNvSpPr>
          <p:nvPr>
            <p:ph type="sldNum" sz="quarter" idx="10"/>
          </p:nvPr>
        </p:nvSpPr>
        <p:spPr/>
        <p:txBody>
          <a:bodyPr/>
          <a:lstStyle/>
          <a:p>
            <a:pPr>
              <a:defRPr/>
            </a:pPr>
            <a:fld id="{1F8A97BA-DB9B-4291-87AE-AF89EA7F18B7}" type="slidenum">
              <a:rPr lang="en-US" smtClean="0"/>
              <a:pPr>
                <a:defRPr/>
              </a:pPr>
              <a:t>14</a:t>
            </a:fld>
            <a:endParaRPr lang="en-US" dirty="0"/>
          </a:p>
        </p:txBody>
      </p:sp>
      <p:sp>
        <p:nvSpPr>
          <p:cNvPr id="14" name="TextBox 13"/>
          <p:cNvSpPr txBox="1"/>
          <p:nvPr/>
        </p:nvSpPr>
        <p:spPr>
          <a:xfrm>
            <a:off x="5097460" y="5543904"/>
            <a:ext cx="3086221" cy="697627"/>
          </a:xfrm>
          <a:prstGeom prst="rect">
            <a:avLst/>
          </a:prstGeom>
          <a:noFill/>
        </p:spPr>
        <p:txBody>
          <a:bodyPr wrap="square" rtlCol="0">
            <a:spAutoFit/>
          </a:bodyPr>
          <a:lstStyle/>
          <a:p>
            <a:pPr>
              <a:spcAft>
                <a:spcPts val="400"/>
              </a:spcAft>
            </a:pPr>
            <a:r>
              <a:rPr lang="en-US" altLang="en-US" dirty="0">
                <a:solidFill>
                  <a:srgbClr val="FF0000"/>
                </a:solidFill>
              </a:rPr>
              <a:t>FY 2020 Enacted: $1M</a:t>
            </a:r>
          </a:p>
          <a:p>
            <a:pPr>
              <a:spcAft>
                <a:spcPts val="400"/>
              </a:spcAft>
            </a:pPr>
            <a:r>
              <a:rPr lang="en-US" dirty="0">
                <a:solidFill>
                  <a:srgbClr val="FF0000"/>
                </a:solidFill>
              </a:rPr>
              <a:t>FY 2021 Request: $1.44M</a:t>
            </a:r>
          </a:p>
        </p:txBody>
      </p:sp>
      <p:sp>
        <p:nvSpPr>
          <p:cNvPr id="12" name="TextBox 11">
            <a:extLst>
              <a:ext uri="{FF2B5EF4-FFF2-40B4-BE49-F238E27FC236}">
                <a16:creationId xmlns:a16="http://schemas.microsoft.com/office/drawing/2014/main" id="{FA6BBE9A-DE16-45EC-90B5-4C28E3A5E78D}"/>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13" name="TextBox 12">
            <a:extLst>
              <a:ext uri="{FF2B5EF4-FFF2-40B4-BE49-F238E27FC236}">
                <a16:creationId xmlns:a16="http://schemas.microsoft.com/office/drawing/2014/main" id="{F33F1D1A-EEA0-4138-87C1-9CE470F1D9E2}"/>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5572833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479"/>
            <a:ext cx="9027042" cy="461665"/>
          </a:xfrm>
          <a:prstGeom prst="rect">
            <a:avLst/>
          </a:prstGeom>
        </p:spPr>
        <p:txBody>
          <a:bodyPr wrap="square">
            <a:spAutoFit/>
          </a:bodyPr>
          <a:lstStyle/>
          <a:p>
            <a:pPr algn="ctr"/>
            <a:r>
              <a:rPr lang="en-US" sz="2400" b="1" dirty="0">
                <a:solidFill>
                  <a:srgbClr val="106636"/>
                </a:solidFill>
                <a:latin typeface="+mj-lt"/>
                <a:ea typeface="+mj-ea"/>
                <a:cs typeface="Arial" pitchFamily="34" charset="0"/>
              </a:rPr>
              <a:t>Convolutional Neural Networks (CNNs) search for neutrino events</a:t>
            </a:r>
          </a:p>
        </p:txBody>
      </p:sp>
      <p:sp>
        <p:nvSpPr>
          <p:cNvPr id="3" name="Rectangle 2"/>
          <p:cNvSpPr/>
          <p:nvPr/>
        </p:nvSpPr>
        <p:spPr>
          <a:xfrm>
            <a:off x="116958" y="533400"/>
            <a:ext cx="8991599" cy="3216265"/>
          </a:xfrm>
          <a:prstGeom prst="rect">
            <a:avLst/>
          </a:prstGeom>
        </p:spPr>
        <p:txBody>
          <a:bodyPr wrap="square">
            <a:spAutoFit/>
          </a:bodyPr>
          <a:lstStyle/>
          <a:p>
            <a:endParaRPr lang="en-US" sz="1400" dirty="0"/>
          </a:p>
          <a:p>
            <a:r>
              <a:rPr lang="en-US" sz="1600" dirty="0">
                <a:solidFill>
                  <a:schemeClr val="tx1">
                    <a:lumMod val="85000"/>
                    <a:lumOff val="15000"/>
                  </a:schemeClr>
                </a:solidFill>
              </a:rPr>
              <a:t>Micro Booster Neutrino Experiment (</a:t>
            </a:r>
            <a:r>
              <a:rPr lang="en-US" sz="1600" dirty="0" err="1">
                <a:solidFill>
                  <a:schemeClr val="tx1">
                    <a:lumMod val="85000"/>
                    <a:lumOff val="15000"/>
                  </a:schemeClr>
                </a:solidFill>
              </a:rPr>
              <a:t>MicroBooNE</a:t>
            </a:r>
            <a:r>
              <a:rPr lang="en-US" sz="1600" dirty="0">
                <a:solidFill>
                  <a:schemeClr val="tx1">
                    <a:lumMod val="85000"/>
                    <a:lumOff val="15000"/>
                  </a:schemeClr>
                </a:solidFill>
              </a:rPr>
              <a:t>) is the first large liquid-argon time projection chamber (</a:t>
            </a:r>
            <a:r>
              <a:rPr lang="en-US" sz="1600" dirty="0" err="1">
                <a:solidFill>
                  <a:schemeClr val="tx1">
                    <a:lumMod val="85000"/>
                    <a:lumOff val="15000"/>
                  </a:schemeClr>
                </a:solidFill>
              </a:rPr>
              <a:t>LArTPC</a:t>
            </a:r>
            <a:r>
              <a:rPr lang="en-US" sz="1600" dirty="0">
                <a:solidFill>
                  <a:schemeClr val="tx1">
                    <a:lumMod val="85000"/>
                    <a:lumOff val="15000"/>
                  </a:schemeClr>
                </a:solidFill>
              </a:rPr>
              <a:t>) located at the Fermi National Accelerator Facility to acquire a high statistics sample of neutrino beam interactions. Among its science objectives, researchers can measure the elastic scattering cross section ratio </a:t>
            </a:r>
            <a:r>
              <a:rPr lang="el-GR" sz="1600" dirty="0">
                <a:solidFill>
                  <a:schemeClr val="tx1">
                    <a:lumMod val="85000"/>
                    <a:lumOff val="15000"/>
                  </a:schemeClr>
                </a:solidFill>
              </a:rPr>
              <a:t>σ(ν</a:t>
            </a:r>
            <a:r>
              <a:rPr lang="el-GR" sz="1600" baseline="-25000" dirty="0">
                <a:solidFill>
                  <a:schemeClr val="tx1">
                    <a:lumMod val="85000"/>
                    <a:lumOff val="15000"/>
                  </a:schemeClr>
                </a:solidFill>
              </a:rPr>
              <a:t>μ</a:t>
            </a:r>
            <a:r>
              <a:rPr lang="en-US" sz="1600" dirty="0">
                <a:solidFill>
                  <a:schemeClr val="tx1">
                    <a:lumMod val="85000"/>
                    <a:lumOff val="15000"/>
                  </a:schemeClr>
                </a:solidFill>
              </a:rPr>
              <a:t>p→</a:t>
            </a:r>
            <a:r>
              <a:rPr lang="el-GR" sz="1600" dirty="0">
                <a:solidFill>
                  <a:schemeClr val="tx1">
                    <a:lumMod val="85000"/>
                    <a:lumOff val="15000"/>
                  </a:schemeClr>
                </a:solidFill>
              </a:rPr>
              <a:t>ν</a:t>
            </a:r>
            <a:r>
              <a:rPr lang="el-GR" sz="1600" baseline="-25000" dirty="0">
                <a:solidFill>
                  <a:schemeClr val="tx1">
                    <a:lumMod val="85000"/>
                    <a:lumOff val="15000"/>
                  </a:schemeClr>
                </a:solidFill>
              </a:rPr>
              <a:t>μ</a:t>
            </a:r>
            <a:r>
              <a:rPr lang="en-US" sz="1600" dirty="0">
                <a:solidFill>
                  <a:schemeClr val="tx1">
                    <a:lumMod val="85000"/>
                    <a:lumOff val="15000"/>
                  </a:schemeClr>
                </a:solidFill>
              </a:rPr>
              <a:t>p)/</a:t>
            </a:r>
            <a:r>
              <a:rPr lang="el-GR" sz="1600" dirty="0">
                <a:solidFill>
                  <a:schemeClr val="tx1">
                    <a:lumMod val="85000"/>
                    <a:lumOff val="15000"/>
                  </a:schemeClr>
                </a:solidFill>
              </a:rPr>
              <a:t>σ(ν</a:t>
            </a:r>
            <a:r>
              <a:rPr lang="el-GR" sz="1600" baseline="-25000" dirty="0">
                <a:solidFill>
                  <a:schemeClr val="tx1">
                    <a:lumMod val="85000"/>
                    <a:lumOff val="15000"/>
                  </a:schemeClr>
                </a:solidFill>
              </a:rPr>
              <a:t>μ</a:t>
            </a:r>
            <a:r>
              <a:rPr lang="en-US" sz="1600" dirty="0">
                <a:solidFill>
                  <a:schemeClr val="tx1">
                    <a:lumMod val="85000"/>
                    <a:lumOff val="15000"/>
                  </a:schemeClr>
                </a:solidFill>
              </a:rPr>
              <a:t>n→</a:t>
            </a:r>
            <a:r>
              <a:rPr lang="el-GR" sz="1600" dirty="0">
                <a:solidFill>
                  <a:schemeClr val="tx1">
                    <a:lumMod val="85000"/>
                    <a:lumOff val="15000"/>
                  </a:schemeClr>
                </a:solidFill>
              </a:rPr>
              <a:t>μ</a:t>
            </a:r>
            <a:r>
              <a:rPr lang="el-GR" sz="1600" baseline="30000" dirty="0">
                <a:solidFill>
                  <a:schemeClr val="tx1">
                    <a:lumMod val="85000"/>
                    <a:lumOff val="15000"/>
                  </a:schemeClr>
                </a:solidFill>
              </a:rPr>
              <a:t>–</a:t>
            </a:r>
            <a:r>
              <a:rPr lang="en-US" sz="1600" dirty="0">
                <a:solidFill>
                  <a:schemeClr val="tx1">
                    <a:lumMod val="85000"/>
                    <a:lumOff val="15000"/>
                  </a:schemeClr>
                </a:solidFill>
              </a:rPr>
              <a:t>p). When combined with polarized electron-proton/deuterium cross section measurements, this ratio allows a determination of </a:t>
            </a:r>
            <a:r>
              <a:rPr lang="el-GR" sz="1600" dirty="0">
                <a:solidFill>
                  <a:schemeClr val="tx1">
                    <a:lumMod val="85000"/>
                    <a:lumOff val="15000"/>
                  </a:schemeClr>
                </a:solidFill>
              </a:rPr>
              <a:t>Δ</a:t>
            </a:r>
            <a:r>
              <a:rPr lang="en-US" sz="1600" dirty="0">
                <a:solidFill>
                  <a:schemeClr val="tx1">
                    <a:lumMod val="85000"/>
                    <a:lumOff val="15000"/>
                  </a:schemeClr>
                </a:solidFill>
              </a:rPr>
              <a:t>s, the fraction of the nucleon spin carried by strange quarks. Dark matter searches also require better knowledge of </a:t>
            </a:r>
            <a:r>
              <a:rPr lang="en-US" sz="1600" dirty="0" err="1">
                <a:solidFill>
                  <a:schemeClr val="tx1">
                    <a:lumMod val="85000"/>
                    <a:lumOff val="15000"/>
                  </a:schemeClr>
                </a:solidFill>
              </a:rPr>
              <a:t>Δs</a:t>
            </a:r>
            <a:r>
              <a:rPr lang="en-US" sz="1600" dirty="0">
                <a:solidFill>
                  <a:schemeClr val="tx1">
                    <a:lumMod val="85000"/>
                    <a:lumOff val="15000"/>
                  </a:schemeClr>
                </a:solidFill>
              </a:rPr>
              <a:t>, with the current uncertainty on this quantity limiting the sensitivity of many such searches.</a:t>
            </a:r>
          </a:p>
          <a:p>
            <a:pPr eaLnBrk="0" hangingPunct="0"/>
            <a:endParaRPr lang="en-US" sz="1300" dirty="0">
              <a:solidFill>
                <a:srgbClr val="666666"/>
              </a:solidFill>
              <a:latin typeface="Arial" pitchFamily="34" charset="0"/>
              <a:cs typeface="Arial" pitchFamily="34" charset="0"/>
            </a:endParaRPr>
          </a:p>
          <a:p>
            <a:pPr eaLnBrk="0" hangingPunct="0"/>
            <a:r>
              <a:rPr lang="en-US" sz="1600" dirty="0">
                <a:solidFill>
                  <a:schemeClr val="tx1">
                    <a:lumMod val="85000"/>
                    <a:lumOff val="15000"/>
                  </a:schemeClr>
                </a:solidFill>
                <a:latin typeface="Arial" pitchFamily="34" charset="0"/>
                <a:cs typeface="Arial" pitchFamily="34" charset="0"/>
              </a:rPr>
              <a:t>Nuclear physicist Samantha Sword-Fehlberg at New Mexico State University is developing one of the most sophisticated processing programs </a:t>
            </a:r>
            <a:r>
              <a:rPr lang="en-US" sz="1600" dirty="0"/>
              <a:t>for neutrino experiments using CNNs capable of semantic segmentation (3D-Mask R-CNN) . </a:t>
            </a:r>
            <a:r>
              <a:rPr lang="en-US" sz="1600" dirty="0">
                <a:solidFill>
                  <a:schemeClr val="tx1">
                    <a:lumMod val="85000"/>
                    <a:lumOff val="15000"/>
                  </a:schemeClr>
                </a:solidFill>
                <a:latin typeface="Arial" pitchFamily="34" charset="0"/>
                <a:cs typeface="Arial" pitchFamily="34" charset="0"/>
              </a:rPr>
              <a:t>She is teaching the computer to sift through the thousands of interactions that occur every day and create 3-D images of the most interesting ones.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04" y="4038600"/>
            <a:ext cx="5993439" cy="1679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07198" y="3884331"/>
            <a:ext cx="2936802" cy="2246769"/>
          </a:xfrm>
          <a:prstGeom prst="rect">
            <a:avLst/>
          </a:prstGeom>
        </p:spPr>
        <p:txBody>
          <a:bodyPr wrap="square">
            <a:spAutoFit/>
          </a:bodyPr>
          <a:lstStyle/>
          <a:p>
            <a:r>
              <a:rPr lang="en-US" sz="1400" dirty="0"/>
              <a:t>Event displays of νµ interactions. The left column images are inputs to the network. The middle column shows labeled images based on simulation information. Track pixels are masked in yellow and shower pixels are in cyan. The right column shows the output of the network.</a:t>
            </a:r>
          </a:p>
          <a:p>
            <a:endParaRPr lang="en-US" sz="1400" dirty="0"/>
          </a:p>
          <a:p>
            <a:r>
              <a:rPr lang="en-US" sz="1400" dirty="0"/>
              <a:t>https://arxiv.org/pdf/1808.07269.pdf</a:t>
            </a:r>
          </a:p>
        </p:txBody>
      </p:sp>
      <p:sp>
        <p:nvSpPr>
          <p:cNvPr id="5" name="Slide Number Placeholder 4">
            <a:extLst>
              <a:ext uri="{FF2B5EF4-FFF2-40B4-BE49-F238E27FC236}">
                <a16:creationId xmlns:a16="http://schemas.microsoft.com/office/drawing/2014/main" id="{8C7AA6FC-5738-4172-A847-54F07EC27852}"/>
              </a:ext>
            </a:extLst>
          </p:cNvPr>
          <p:cNvSpPr>
            <a:spLocks noGrp="1"/>
          </p:cNvSpPr>
          <p:nvPr>
            <p:ph type="sldNum" sz="quarter" idx="12"/>
          </p:nvPr>
        </p:nvSpPr>
        <p:spPr/>
        <p:txBody>
          <a:bodyPr/>
          <a:lstStyle/>
          <a:p>
            <a:fld id="{3119A6AA-51CD-4514-8829-03DB08218B34}" type="slidenum">
              <a:rPr lang="en-US" smtClean="0"/>
              <a:t>15</a:t>
            </a:fld>
            <a:endParaRPr lang="en-US"/>
          </a:p>
        </p:txBody>
      </p:sp>
      <p:sp>
        <p:nvSpPr>
          <p:cNvPr id="7" name="TextBox 6">
            <a:extLst>
              <a:ext uri="{FF2B5EF4-FFF2-40B4-BE49-F238E27FC236}">
                <a16:creationId xmlns:a16="http://schemas.microsoft.com/office/drawing/2014/main" id="{D092CD37-302C-420F-8B53-8A821114BEC3}"/>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8" name="TextBox 7">
            <a:extLst>
              <a:ext uri="{FF2B5EF4-FFF2-40B4-BE49-F238E27FC236}">
                <a16:creationId xmlns:a16="http://schemas.microsoft.com/office/drawing/2014/main" id="{D0C1CD26-18A9-4FE5-8B2A-66CF34322180}"/>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310652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098" y="768625"/>
            <a:ext cx="7407675" cy="5391885"/>
          </a:xfrm>
          <a:prstGeom prst="rect">
            <a:avLst/>
          </a:prstGeom>
        </p:spPr>
      </p:pic>
      <p:sp>
        <p:nvSpPr>
          <p:cNvPr id="3" name="Rectangle 2"/>
          <p:cNvSpPr/>
          <p:nvPr/>
        </p:nvSpPr>
        <p:spPr>
          <a:xfrm>
            <a:off x="125895" y="98023"/>
            <a:ext cx="8912087" cy="461665"/>
          </a:xfrm>
          <a:prstGeom prst="rect">
            <a:avLst/>
          </a:prstGeom>
        </p:spPr>
        <p:txBody>
          <a:bodyPr wrap="square">
            <a:spAutoFit/>
          </a:bodyPr>
          <a:lstStyle/>
          <a:p>
            <a:pPr lvl="0" algn="ctr"/>
            <a:r>
              <a:rPr lang="en-US" sz="2400" b="1" dirty="0">
                <a:solidFill>
                  <a:srgbClr val="106636"/>
                </a:solidFill>
                <a:latin typeface="Calibri"/>
                <a:cs typeface="Arial" pitchFamily="34" charset="0"/>
              </a:rPr>
              <a:t>Unsupervised Machine Learning finds Astrophysical Reactions</a:t>
            </a:r>
          </a:p>
        </p:txBody>
      </p:sp>
      <p:sp>
        <p:nvSpPr>
          <p:cNvPr id="4" name="Slide Number Placeholder 3">
            <a:extLst>
              <a:ext uri="{FF2B5EF4-FFF2-40B4-BE49-F238E27FC236}">
                <a16:creationId xmlns:a16="http://schemas.microsoft.com/office/drawing/2014/main" id="{99C0CD3A-A7BE-4BDE-949B-5B3CEF633A61}"/>
              </a:ext>
            </a:extLst>
          </p:cNvPr>
          <p:cNvSpPr>
            <a:spLocks noGrp="1"/>
          </p:cNvSpPr>
          <p:nvPr>
            <p:ph type="sldNum" sz="quarter" idx="12"/>
          </p:nvPr>
        </p:nvSpPr>
        <p:spPr/>
        <p:txBody>
          <a:bodyPr/>
          <a:lstStyle/>
          <a:p>
            <a:fld id="{3119A6AA-51CD-4514-8829-03DB08218B34}" type="slidenum">
              <a:rPr lang="en-US" smtClean="0"/>
              <a:t>16</a:t>
            </a:fld>
            <a:endParaRPr lang="en-US"/>
          </a:p>
        </p:txBody>
      </p:sp>
      <p:sp>
        <p:nvSpPr>
          <p:cNvPr id="5" name="TextBox 4">
            <a:extLst>
              <a:ext uri="{FF2B5EF4-FFF2-40B4-BE49-F238E27FC236}">
                <a16:creationId xmlns:a16="http://schemas.microsoft.com/office/drawing/2014/main" id="{F25E4872-B272-4176-B51D-8A15CCF508EE}"/>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6" name="TextBox 5">
            <a:extLst>
              <a:ext uri="{FF2B5EF4-FFF2-40B4-BE49-F238E27FC236}">
                <a16:creationId xmlns:a16="http://schemas.microsoft.com/office/drawing/2014/main" id="{363BA215-4784-47E3-B793-904EE29AA07B}"/>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49317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55C3-9A85-48B4-B366-1F98F911BB36}"/>
              </a:ext>
            </a:extLst>
          </p:cNvPr>
          <p:cNvSpPr>
            <a:spLocks noGrp="1"/>
          </p:cNvSpPr>
          <p:nvPr>
            <p:ph type="title" idx="4294967295"/>
          </p:nvPr>
        </p:nvSpPr>
        <p:spPr>
          <a:xfrm>
            <a:off x="19050" y="-19050"/>
            <a:ext cx="9144000" cy="762000"/>
          </a:xfrm>
        </p:spPr>
        <p:txBody>
          <a:bodyPr/>
          <a:lstStyle/>
          <a:p>
            <a:r>
              <a:rPr lang="en-US" dirty="0"/>
              <a:t>AI at Work in Nuclear Data </a:t>
            </a:r>
          </a:p>
        </p:txBody>
      </p:sp>
      <p:sp>
        <p:nvSpPr>
          <p:cNvPr id="3" name="Slide Number Placeholder 2">
            <a:extLst>
              <a:ext uri="{FF2B5EF4-FFF2-40B4-BE49-F238E27FC236}">
                <a16:creationId xmlns:a16="http://schemas.microsoft.com/office/drawing/2014/main" id="{F29D04AA-F57A-44CE-B6A1-6D049869CA5E}"/>
              </a:ext>
            </a:extLst>
          </p:cNvPr>
          <p:cNvSpPr>
            <a:spLocks noGrp="1"/>
          </p:cNvSpPr>
          <p:nvPr>
            <p:ph type="sldNum" sz="quarter" idx="10"/>
          </p:nvPr>
        </p:nvSpPr>
        <p:spPr/>
        <p:txBody>
          <a:bodyPr/>
          <a:lstStyle/>
          <a:p>
            <a:pPr>
              <a:defRPr/>
            </a:pPr>
            <a:fld id="{1F8A97BA-DB9B-4291-87AE-AF89EA7F18B7}" type="slidenum">
              <a:rPr lang="en-US" smtClean="0"/>
              <a:pPr>
                <a:defRPr/>
              </a:pPr>
              <a:t>17</a:t>
            </a:fld>
            <a:endParaRPr lang="en-US" dirty="0"/>
          </a:p>
        </p:txBody>
      </p:sp>
      <p:pic>
        <p:nvPicPr>
          <p:cNvPr id="4" name="Picture 3">
            <a:extLst>
              <a:ext uri="{FF2B5EF4-FFF2-40B4-BE49-F238E27FC236}">
                <a16:creationId xmlns:a16="http://schemas.microsoft.com/office/drawing/2014/main" id="{B04DA902-CAB0-432B-B2E8-3BF9054362AC}"/>
              </a:ext>
            </a:extLst>
          </p:cNvPr>
          <p:cNvPicPr>
            <a:picLocks noChangeAspect="1"/>
          </p:cNvPicPr>
          <p:nvPr/>
        </p:nvPicPr>
        <p:blipFill>
          <a:blip r:embed="rId2"/>
          <a:stretch>
            <a:fillRect/>
          </a:stretch>
        </p:blipFill>
        <p:spPr>
          <a:xfrm>
            <a:off x="1219200" y="914400"/>
            <a:ext cx="6096000" cy="5247690"/>
          </a:xfrm>
          <a:prstGeom prst="rect">
            <a:avLst/>
          </a:prstGeom>
        </p:spPr>
      </p:pic>
      <p:sp>
        <p:nvSpPr>
          <p:cNvPr id="5" name="TextBox 4">
            <a:extLst>
              <a:ext uri="{FF2B5EF4-FFF2-40B4-BE49-F238E27FC236}">
                <a16:creationId xmlns:a16="http://schemas.microsoft.com/office/drawing/2014/main" id="{387AA951-A46A-46BC-93A9-24338578E4D0}"/>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6" name="TextBox 5">
            <a:extLst>
              <a:ext uri="{FF2B5EF4-FFF2-40B4-BE49-F238E27FC236}">
                <a16:creationId xmlns:a16="http://schemas.microsoft.com/office/drawing/2014/main" id="{C9F28F3C-5037-43EA-9D4B-DE4F00F15309}"/>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6238684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79B3A-0D03-4A21-8B60-3F82BDE33D1E}"/>
              </a:ext>
            </a:extLst>
          </p:cNvPr>
          <p:cNvSpPr>
            <a:spLocks noGrp="1"/>
          </p:cNvSpPr>
          <p:nvPr>
            <p:ph type="sldNum" sz="quarter" idx="12"/>
          </p:nvPr>
        </p:nvSpPr>
        <p:spPr/>
        <p:txBody>
          <a:bodyPr/>
          <a:lstStyle/>
          <a:p>
            <a:fld id="{3119A6AA-51CD-4514-8829-03DB08218B34}" type="slidenum">
              <a:rPr lang="en-US" smtClean="0"/>
              <a:t>18</a:t>
            </a:fld>
            <a:endParaRPr lang="en-US"/>
          </a:p>
        </p:txBody>
      </p:sp>
      <p:pic>
        <p:nvPicPr>
          <p:cNvPr id="3" name="Picture 2">
            <a:extLst>
              <a:ext uri="{FF2B5EF4-FFF2-40B4-BE49-F238E27FC236}">
                <a16:creationId xmlns:a16="http://schemas.microsoft.com/office/drawing/2014/main" id="{6CC7976E-365D-4BA0-B9C2-3362FA9E5A7F}"/>
              </a:ext>
            </a:extLst>
          </p:cNvPr>
          <p:cNvPicPr>
            <a:picLocks noChangeAspect="1"/>
          </p:cNvPicPr>
          <p:nvPr/>
        </p:nvPicPr>
        <p:blipFill>
          <a:blip r:embed="rId2"/>
          <a:stretch>
            <a:fillRect/>
          </a:stretch>
        </p:blipFill>
        <p:spPr>
          <a:xfrm>
            <a:off x="110033" y="1295400"/>
            <a:ext cx="8923934" cy="4267200"/>
          </a:xfrm>
          <a:prstGeom prst="rect">
            <a:avLst/>
          </a:prstGeom>
        </p:spPr>
      </p:pic>
      <p:sp>
        <p:nvSpPr>
          <p:cNvPr id="4" name="Title 1">
            <a:extLst>
              <a:ext uri="{FF2B5EF4-FFF2-40B4-BE49-F238E27FC236}">
                <a16:creationId xmlns:a16="http://schemas.microsoft.com/office/drawing/2014/main" id="{B48242F2-44D3-4E58-8A07-6D67C0BA9953}"/>
              </a:ext>
            </a:extLst>
          </p:cNvPr>
          <p:cNvSpPr txBox="1">
            <a:spLocks/>
          </p:cNvSpPr>
          <p:nvPr/>
        </p:nvSpPr>
        <p:spPr bwMode="auto">
          <a:xfrm>
            <a:off x="19050" y="-1905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rgbClr val="106636"/>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a:lstStyle>
          <a:p>
            <a:r>
              <a:rPr lang="en-US" dirty="0"/>
              <a:t>AI at Work in Nuclear Data </a:t>
            </a:r>
          </a:p>
        </p:txBody>
      </p:sp>
      <p:sp>
        <p:nvSpPr>
          <p:cNvPr id="5" name="TextBox 4">
            <a:extLst>
              <a:ext uri="{FF2B5EF4-FFF2-40B4-BE49-F238E27FC236}">
                <a16:creationId xmlns:a16="http://schemas.microsoft.com/office/drawing/2014/main" id="{EEC2AD05-CF4C-4EE3-9D21-7A3641EC5E61}"/>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6" name="TextBox 5">
            <a:extLst>
              <a:ext uri="{FF2B5EF4-FFF2-40B4-BE49-F238E27FC236}">
                <a16:creationId xmlns:a16="http://schemas.microsoft.com/office/drawing/2014/main" id="{50B08E55-49E9-413B-95F4-C02BED37099B}"/>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3081007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D54109-D829-46C3-97D8-E165AB92C8CD}"/>
              </a:ext>
            </a:extLst>
          </p:cNvPr>
          <p:cNvSpPr>
            <a:spLocks noGrp="1"/>
          </p:cNvSpPr>
          <p:nvPr>
            <p:ph type="sldNum" sz="quarter" idx="10"/>
          </p:nvPr>
        </p:nvSpPr>
        <p:spPr/>
        <p:txBody>
          <a:bodyPr/>
          <a:lstStyle/>
          <a:p>
            <a:pPr>
              <a:defRPr/>
            </a:pPr>
            <a:fld id="{1F8A97BA-DB9B-4291-87AE-AF89EA7F18B7}" type="slidenum">
              <a:rPr lang="en-US" smtClean="0"/>
              <a:pPr>
                <a:defRPr/>
              </a:pPr>
              <a:t>19</a:t>
            </a:fld>
            <a:endParaRPr lang="en-US" dirty="0"/>
          </a:p>
        </p:txBody>
      </p:sp>
      <p:pic>
        <p:nvPicPr>
          <p:cNvPr id="3" name="Picture 2">
            <a:extLst>
              <a:ext uri="{FF2B5EF4-FFF2-40B4-BE49-F238E27FC236}">
                <a16:creationId xmlns:a16="http://schemas.microsoft.com/office/drawing/2014/main" id="{C5FD2131-57E7-452F-84E1-6929FB7B1983}"/>
              </a:ext>
            </a:extLst>
          </p:cNvPr>
          <p:cNvPicPr>
            <a:picLocks noChangeAspect="1"/>
          </p:cNvPicPr>
          <p:nvPr/>
        </p:nvPicPr>
        <p:blipFill>
          <a:blip r:embed="rId2" cstate="hqprint">
            <a:extLst>
              <a:ext uri="{28A0092B-C50C-407E-A947-70E740481C1C}">
                <a14:useLocalDpi xmlns:a14="http://schemas.microsoft.com/office/drawing/2010/main"/>
              </a:ext>
            </a:extLst>
          </a:blip>
          <a:stretch/>
        </p:blipFill>
        <p:spPr>
          <a:xfrm>
            <a:off x="2133600" y="762000"/>
            <a:ext cx="4626178" cy="4510940"/>
          </a:xfrm>
          <a:prstGeom prst="rect">
            <a:avLst/>
          </a:prstGeom>
          <a:ln>
            <a:noFill/>
          </a:ln>
        </p:spPr>
      </p:pic>
      <p:sp>
        <p:nvSpPr>
          <p:cNvPr id="5" name="Content Placeholder 2">
            <a:extLst>
              <a:ext uri="{FF2B5EF4-FFF2-40B4-BE49-F238E27FC236}">
                <a16:creationId xmlns:a16="http://schemas.microsoft.com/office/drawing/2014/main" id="{1724EB13-16D0-4200-B350-29742E68D70B}"/>
              </a:ext>
            </a:extLst>
          </p:cNvPr>
          <p:cNvSpPr txBox="1">
            <a:spLocks/>
          </p:cNvSpPr>
          <p:nvPr/>
        </p:nvSpPr>
        <p:spPr>
          <a:xfrm>
            <a:off x="2251033" y="5374583"/>
            <a:ext cx="4938765" cy="9866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ML significantly improves Jet Resolution in Pb-Pb. </a:t>
            </a:r>
            <a:br>
              <a:rPr lang="en-US" sz="2000" dirty="0"/>
            </a:br>
            <a:r>
              <a:rPr lang="en-US" sz="2000" i="1" dirty="0"/>
              <a:t>Published: JHEP 10 (2018) 139 </a:t>
            </a:r>
          </a:p>
          <a:p>
            <a:endParaRPr lang="en-US" sz="2000" dirty="0"/>
          </a:p>
        </p:txBody>
      </p:sp>
      <p:sp>
        <p:nvSpPr>
          <p:cNvPr id="6" name="Title 1">
            <a:extLst>
              <a:ext uri="{FF2B5EF4-FFF2-40B4-BE49-F238E27FC236}">
                <a16:creationId xmlns:a16="http://schemas.microsoft.com/office/drawing/2014/main" id="{10521AA8-1269-427F-8170-00B7BE8E4EBF}"/>
              </a:ext>
            </a:extLst>
          </p:cNvPr>
          <p:cNvSpPr txBox="1">
            <a:spLocks/>
          </p:cNvSpPr>
          <p:nvPr/>
        </p:nvSpPr>
        <p:spPr bwMode="auto">
          <a:xfrm>
            <a:off x="19050" y="-1905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rgbClr val="106636"/>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a:lstStyle>
          <a:p>
            <a:r>
              <a:rPr lang="en-US" dirty="0"/>
              <a:t>AI at Work in Heavy Ion Jet Measurements </a:t>
            </a:r>
          </a:p>
        </p:txBody>
      </p:sp>
      <p:sp>
        <p:nvSpPr>
          <p:cNvPr id="7" name="TextBox 6">
            <a:extLst>
              <a:ext uri="{FF2B5EF4-FFF2-40B4-BE49-F238E27FC236}">
                <a16:creationId xmlns:a16="http://schemas.microsoft.com/office/drawing/2014/main" id="{54B3BD02-D4A2-4E2F-8D67-FDA05FCE7720}"/>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8" name="TextBox 7">
            <a:extLst>
              <a:ext uri="{FF2B5EF4-FFF2-40B4-BE49-F238E27FC236}">
                <a16:creationId xmlns:a16="http://schemas.microsoft.com/office/drawing/2014/main" id="{F9021D64-7028-4B7C-9E90-EAF5A7896B35}"/>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41189624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14933"/>
            <a:ext cx="9144000" cy="762000"/>
          </a:xfrm>
          <a:prstGeom prst="rect">
            <a:avLst/>
          </a:prstGeom>
        </p:spPr>
        <p:txBody>
          <a:bodyPr anchor="ctr" anchorCtr="0"/>
          <a:lstStyle>
            <a:defPPr>
              <a:defRPr lang="en-US"/>
            </a:defPPr>
            <a:lvl1pPr algn="ctr" eaLnBrk="1" hangingPunct="1">
              <a:defRPr sz="2800" b="1">
                <a:solidFill>
                  <a:srgbClr val="106636"/>
                </a:solidFill>
                <a:latin typeface="+mj-lt"/>
                <a:ea typeface="+mj-ea"/>
                <a:cs typeface="Arial" pitchFamily="34" charset="0"/>
              </a:defRPr>
            </a:lvl1pPr>
            <a:lvl2pPr algn="ctr" eaLnBrk="0" hangingPunct="0">
              <a:defRPr sz="2400">
                <a:solidFill>
                  <a:srgbClr val="106636"/>
                </a:solidFill>
                <a:cs typeface="Arial" charset="0"/>
              </a:defRPr>
            </a:lvl2pPr>
            <a:lvl3pPr algn="ctr" eaLnBrk="0" hangingPunct="0">
              <a:defRPr sz="2400">
                <a:solidFill>
                  <a:srgbClr val="106636"/>
                </a:solidFill>
                <a:cs typeface="Arial" charset="0"/>
              </a:defRPr>
            </a:lvl3pPr>
            <a:lvl4pPr algn="ctr" eaLnBrk="0" hangingPunct="0">
              <a:defRPr sz="2400">
                <a:solidFill>
                  <a:srgbClr val="106636"/>
                </a:solidFill>
                <a:cs typeface="Arial" charset="0"/>
              </a:defRPr>
            </a:lvl4pPr>
            <a:lvl5pPr algn="ctr" eaLnBrk="0" hangingPunct="0">
              <a:defRPr sz="2400">
                <a:solidFill>
                  <a:srgbClr val="106636"/>
                </a:solidFill>
                <a:cs typeface="Arial" charset="0"/>
              </a:defRPr>
            </a:lvl5pPr>
            <a:lvl6pPr marL="457200" algn="ctr" fontAlgn="base">
              <a:spcBef>
                <a:spcPct val="0"/>
              </a:spcBef>
              <a:spcAft>
                <a:spcPct val="0"/>
              </a:spcAft>
              <a:defRPr sz="2400">
                <a:solidFill>
                  <a:srgbClr val="106636"/>
                </a:solidFill>
                <a:cs typeface="Arial" charset="0"/>
              </a:defRPr>
            </a:lvl6pPr>
            <a:lvl7pPr marL="914400" algn="ctr" fontAlgn="base">
              <a:spcBef>
                <a:spcPct val="0"/>
              </a:spcBef>
              <a:spcAft>
                <a:spcPct val="0"/>
              </a:spcAft>
              <a:defRPr sz="2400">
                <a:solidFill>
                  <a:srgbClr val="106636"/>
                </a:solidFill>
                <a:cs typeface="Arial" charset="0"/>
              </a:defRPr>
            </a:lvl7pPr>
            <a:lvl8pPr marL="1371600" algn="ctr" fontAlgn="base">
              <a:spcBef>
                <a:spcPct val="0"/>
              </a:spcBef>
              <a:spcAft>
                <a:spcPct val="0"/>
              </a:spcAft>
              <a:defRPr sz="2400">
                <a:solidFill>
                  <a:srgbClr val="106636"/>
                </a:solidFill>
                <a:cs typeface="Arial" charset="0"/>
              </a:defRPr>
            </a:lvl8pPr>
            <a:lvl9pPr marL="1828800" algn="ctr" fontAlgn="base">
              <a:spcBef>
                <a:spcPct val="0"/>
              </a:spcBef>
              <a:spcAft>
                <a:spcPct val="0"/>
              </a:spcAft>
              <a:defRPr sz="2400">
                <a:solidFill>
                  <a:srgbClr val="106636"/>
                </a:solidFill>
                <a:cs typeface="Arial" charset="0"/>
              </a:defRPr>
            </a:lvl9pPr>
          </a:lstStyle>
          <a:p>
            <a:r>
              <a:rPr lang="en-US" b="0" dirty="0"/>
              <a:t>Office of Science FY 2021 Continuing Research Initiatives</a:t>
            </a:r>
          </a:p>
        </p:txBody>
      </p:sp>
      <p:sp>
        <p:nvSpPr>
          <p:cNvPr id="7" name="Slide Number Placeholder 5"/>
          <p:cNvSpPr txBox="1">
            <a:spLocks/>
          </p:cNvSpPr>
          <p:nvPr/>
        </p:nvSpPr>
        <p:spPr>
          <a:xfrm>
            <a:off x="8610600" y="6416675"/>
            <a:ext cx="3810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CEE50CC-E570-4C4C-A87C-24787CB3ADAC}" type="slidenum">
              <a:rPr kumimoji="0" lang="en-US" sz="12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9" name="TextBox 8"/>
          <p:cNvSpPr txBox="1"/>
          <p:nvPr/>
        </p:nvSpPr>
        <p:spPr>
          <a:xfrm>
            <a:off x="442685" y="1169090"/>
            <a:ext cx="8548915" cy="4401205"/>
          </a:xfrm>
          <a:prstGeom prst="rect">
            <a:avLst/>
          </a:prstGeom>
          <a:noFill/>
        </p:spPr>
        <p:txBody>
          <a:bodyPr wrap="square" rtlCol="0">
            <a:spAutoFit/>
          </a:bodyPr>
          <a:lstStyle/>
          <a:p>
            <a:pPr marL="800100" lvl="1" indent="-342900">
              <a:buFont typeface="Wingdings" panose="05000000000000000000" pitchFamily="2" charset="2"/>
              <a:buChar char="§"/>
            </a:pPr>
            <a:r>
              <a:rPr lang="en-US" sz="2000" dirty="0">
                <a:solidFill>
                  <a:srgbClr val="0000FF"/>
                </a:solidFill>
              </a:rPr>
              <a:t>Machine Learning/Artificial Intelligence</a:t>
            </a:r>
          </a:p>
          <a:p>
            <a:pPr marL="800100" lvl="1" indent="-342900">
              <a:buFont typeface="Wingdings" panose="05000000000000000000" pitchFamily="2" charset="2"/>
              <a:buChar char="§"/>
            </a:pPr>
            <a:endParaRPr lang="en-US" sz="2000" dirty="0">
              <a:solidFill>
                <a:srgbClr val="0000FF"/>
              </a:solidFill>
            </a:endParaRPr>
          </a:p>
          <a:p>
            <a:pPr marL="800100" lvl="1" indent="-342900">
              <a:buFont typeface="Wingdings" panose="05000000000000000000" pitchFamily="2" charset="2"/>
              <a:buChar char="§"/>
            </a:pPr>
            <a:r>
              <a:rPr lang="en-US" sz="2000" dirty="0">
                <a:solidFill>
                  <a:schemeClr val="accent2">
                    <a:lumMod val="75000"/>
                  </a:schemeClr>
                </a:solidFill>
              </a:rPr>
              <a:t>Bio (security, materials, manufacturing)</a:t>
            </a:r>
          </a:p>
          <a:p>
            <a:pPr marL="800100" lvl="1" indent="-342900">
              <a:buFont typeface="Wingdings" panose="05000000000000000000" pitchFamily="2" charset="2"/>
              <a:buChar char="§"/>
            </a:pPr>
            <a:endParaRPr lang="en-US" sz="2000" dirty="0">
              <a:solidFill>
                <a:srgbClr val="0000FF"/>
              </a:solidFill>
            </a:endParaRPr>
          </a:p>
          <a:p>
            <a:pPr marL="800100" lvl="1" indent="-342900">
              <a:buFont typeface="Wingdings" panose="05000000000000000000" pitchFamily="2" charset="2"/>
              <a:buChar char="§"/>
            </a:pPr>
            <a:r>
              <a:rPr lang="en-US" sz="2000" dirty="0">
                <a:solidFill>
                  <a:srgbClr val="0000FF"/>
                </a:solidFill>
              </a:rPr>
              <a:t>Quantum Information Science - includes quantum sensing, computing, networking, and isotope production</a:t>
            </a:r>
          </a:p>
          <a:p>
            <a:pPr marL="1257300" lvl="2" indent="-342900">
              <a:buFont typeface="Wingdings" panose="05000000000000000000" pitchFamily="2" charset="2"/>
              <a:buChar char="§"/>
            </a:pPr>
            <a:endParaRPr lang="en-US" sz="2000" dirty="0">
              <a:solidFill>
                <a:srgbClr val="0000FF"/>
              </a:solidFill>
            </a:endParaRPr>
          </a:p>
          <a:p>
            <a:pPr marL="800100" lvl="1" indent="-342900">
              <a:buFont typeface="Wingdings" panose="05000000000000000000" pitchFamily="2" charset="2"/>
              <a:buChar char="§"/>
            </a:pPr>
            <a:r>
              <a:rPr lang="en-US" sz="2000" dirty="0" err="1">
                <a:solidFill>
                  <a:srgbClr val="0000FF"/>
                </a:solidFill>
              </a:rPr>
              <a:t>Exascale</a:t>
            </a:r>
            <a:r>
              <a:rPr lang="en-US" sz="2000" dirty="0">
                <a:solidFill>
                  <a:srgbClr val="0000FF"/>
                </a:solidFill>
              </a:rPr>
              <a:t> Computing</a:t>
            </a:r>
          </a:p>
          <a:p>
            <a:pPr marL="800100" lvl="1" indent="-342900">
              <a:buFont typeface="Wingdings" panose="05000000000000000000" pitchFamily="2" charset="2"/>
              <a:buChar char="§"/>
            </a:pPr>
            <a:endParaRPr lang="en-US" sz="2000" dirty="0">
              <a:solidFill>
                <a:srgbClr val="0000FF"/>
              </a:solidFill>
            </a:endParaRPr>
          </a:p>
          <a:p>
            <a:pPr marL="800100" lvl="1" indent="-342900">
              <a:buFont typeface="Wingdings" panose="05000000000000000000" pitchFamily="2" charset="2"/>
              <a:buChar char="§"/>
            </a:pPr>
            <a:r>
              <a:rPr lang="en-US" sz="2000" dirty="0">
                <a:solidFill>
                  <a:srgbClr val="0000FF"/>
                </a:solidFill>
              </a:rPr>
              <a:t>Microelectronics Innovation</a:t>
            </a:r>
          </a:p>
          <a:p>
            <a:pPr marL="800100" lvl="1" indent="-342900">
              <a:buFont typeface="Wingdings" panose="05000000000000000000" pitchFamily="2" charset="2"/>
              <a:buChar char="§"/>
            </a:pPr>
            <a:endParaRPr lang="en-US" sz="2000" dirty="0">
              <a:solidFill>
                <a:srgbClr val="0000FF"/>
              </a:solidFill>
            </a:endParaRPr>
          </a:p>
          <a:p>
            <a:pPr marL="800100" lvl="1" indent="-342900">
              <a:buFont typeface="Wingdings" panose="05000000000000000000" pitchFamily="2" charset="2"/>
              <a:buChar char="§"/>
            </a:pPr>
            <a:r>
              <a:rPr lang="en-US" sz="2000" dirty="0">
                <a:solidFill>
                  <a:srgbClr val="0000FF"/>
                </a:solidFill>
              </a:rPr>
              <a:t>National Isotopes Strategy</a:t>
            </a:r>
          </a:p>
          <a:p>
            <a:pPr marL="800100" lvl="1" indent="-342900">
              <a:buFont typeface="Wingdings" panose="05000000000000000000" pitchFamily="2" charset="2"/>
              <a:buChar char="§"/>
            </a:pPr>
            <a:endParaRPr lang="en-US" sz="2000" dirty="0"/>
          </a:p>
          <a:p>
            <a:pPr marL="800100" lvl="1" indent="-342900">
              <a:buFont typeface="Wingdings" panose="05000000000000000000" pitchFamily="2" charset="2"/>
              <a:buChar char="§"/>
            </a:pPr>
            <a:r>
              <a:rPr lang="en-US" sz="2000" dirty="0"/>
              <a:t>U.S. Fusion Program Acceleration</a:t>
            </a:r>
          </a:p>
        </p:txBody>
      </p:sp>
      <p:sp>
        <p:nvSpPr>
          <p:cNvPr id="6" name="TextBox 5">
            <a:extLst>
              <a:ext uri="{FF2B5EF4-FFF2-40B4-BE49-F238E27FC236}">
                <a16:creationId xmlns:a16="http://schemas.microsoft.com/office/drawing/2014/main" id="{C858A7F7-3DB0-42F6-9163-79F8661BD66F}"/>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10" name="TextBox 9">
            <a:extLst>
              <a:ext uri="{FF2B5EF4-FFF2-40B4-BE49-F238E27FC236}">
                <a16:creationId xmlns:a16="http://schemas.microsoft.com/office/drawing/2014/main" id="{7E4C3A10-CEFE-44F9-B40C-2A2B7DCD15F6}"/>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3328587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DEBC5A-B7DF-441E-A8E3-F3063B184ED8}"/>
              </a:ext>
            </a:extLst>
          </p:cNvPr>
          <p:cNvSpPr>
            <a:spLocks noGrp="1"/>
          </p:cNvSpPr>
          <p:nvPr>
            <p:ph type="sldNum" sz="quarter" idx="11"/>
          </p:nvPr>
        </p:nvSpPr>
        <p:spPr/>
        <p:txBody>
          <a:bodyPr/>
          <a:lstStyle/>
          <a:p>
            <a:pPr>
              <a:defRPr/>
            </a:pPr>
            <a:fld id="{1F8A97BA-DB9B-4291-87AE-AF89EA7F18B7}" type="slidenum">
              <a:rPr lang="en-US" smtClean="0"/>
              <a:pPr>
                <a:defRPr/>
              </a:pPr>
              <a:t>20</a:t>
            </a:fld>
            <a:endParaRPr lang="en-US" dirty="0"/>
          </a:p>
        </p:txBody>
      </p:sp>
      <p:sp>
        <p:nvSpPr>
          <p:cNvPr id="4" name="TextBox 3">
            <a:extLst>
              <a:ext uri="{FF2B5EF4-FFF2-40B4-BE49-F238E27FC236}">
                <a16:creationId xmlns:a16="http://schemas.microsoft.com/office/drawing/2014/main" id="{B46FDA0A-1A98-49D2-8721-FE3349F3CD38}"/>
              </a:ext>
            </a:extLst>
          </p:cNvPr>
          <p:cNvSpPr txBox="1"/>
          <p:nvPr/>
        </p:nvSpPr>
        <p:spPr>
          <a:xfrm>
            <a:off x="381000" y="2819400"/>
            <a:ext cx="8534400" cy="954107"/>
          </a:xfrm>
          <a:prstGeom prst="rect">
            <a:avLst/>
          </a:prstGeom>
          <a:noFill/>
        </p:spPr>
        <p:txBody>
          <a:bodyPr wrap="square" rtlCol="0">
            <a:spAutoFit/>
          </a:bodyPr>
          <a:lstStyle/>
          <a:p>
            <a:r>
              <a:rPr lang="en-US" sz="2800" dirty="0"/>
              <a:t>Use of AI/ML to detect and unfold complex detector signatures of rare events is also being pioneered at CEBAF </a:t>
            </a:r>
          </a:p>
        </p:txBody>
      </p:sp>
    </p:spTree>
    <p:extLst>
      <p:ext uri="{BB962C8B-B14F-4D97-AF65-F5344CB8AC3E}">
        <p14:creationId xmlns:p14="http://schemas.microsoft.com/office/powerpoint/2010/main" val="3614630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479"/>
            <a:ext cx="9027042" cy="461665"/>
          </a:xfrm>
          <a:prstGeom prst="rect">
            <a:avLst/>
          </a:prstGeom>
        </p:spPr>
        <p:txBody>
          <a:bodyPr wrap="square">
            <a:spAutoFit/>
          </a:bodyPr>
          <a:lstStyle/>
          <a:p>
            <a:pPr algn="ctr"/>
            <a:r>
              <a:rPr lang="en-US" sz="2400" b="1" dirty="0">
                <a:solidFill>
                  <a:srgbClr val="106636"/>
                </a:solidFill>
                <a:latin typeface="+mj-lt"/>
                <a:ea typeface="+mj-ea"/>
                <a:cs typeface="Arial" pitchFamily="34" charset="0"/>
              </a:rPr>
              <a:t>Boosted Decision Trees used to Search for Exotic Mesons in </a:t>
            </a:r>
            <a:r>
              <a:rPr lang="en-US" sz="2400" b="1" dirty="0" err="1">
                <a:solidFill>
                  <a:srgbClr val="106636"/>
                </a:solidFill>
                <a:latin typeface="+mj-lt"/>
                <a:ea typeface="+mj-ea"/>
                <a:cs typeface="Arial" pitchFamily="34" charset="0"/>
              </a:rPr>
              <a:t>GlueX</a:t>
            </a:r>
            <a:r>
              <a:rPr lang="en-US" sz="2400" b="1" dirty="0">
                <a:solidFill>
                  <a:srgbClr val="106636"/>
                </a:solidFill>
                <a:latin typeface="+mj-lt"/>
                <a:ea typeface="+mj-ea"/>
                <a:cs typeface="Arial" pitchFamily="34" charset="0"/>
              </a:rPr>
              <a:t> </a:t>
            </a:r>
          </a:p>
        </p:txBody>
      </p:sp>
      <p:sp>
        <p:nvSpPr>
          <p:cNvPr id="3" name="Rectangle 2"/>
          <p:cNvSpPr/>
          <p:nvPr/>
        </p:nvSpPr>
        <p:spPr>
          <a:xfrm>
            <a:off x="190499" y="780084"/>
            <a:ext cx="8874642" cy="2308324"/>
          </a:xfrm>
          <a:prstGeom prst="rect">
            <a:avLst/>
          </a:prstGeom>
        </p:spPr>
        <p:txBody>
          <a:bodyPr wrap="square">
            <a:spAutoFit/>
          </a:bodyPr>
          <a:lstStyle/>
          <a:p>
            <a:pPr eaLnBrk="0" hangingPunct="0"/>
            <a:r>
              <a:rPr lang="en-US" dirty="0">
                <a:solidFill>
                  <a:schemeClr val="tx1">
                    <a:lumMod val="75000"/>
                    <a:lumOff val="25000"/>
                  </a:schemeClr>
                </a:solidFill>
                <a:cs typeface="Arial" pitchFamily="34" charset="0"/>
              </a:rPr>
              <a:t>Exotic hybrid mesons manifest gluonic degrees of freedom and their detailed spectroscopy in </a:t>
            </a:r>
            <a:r>
              <a:rPr lang="en-US" dirty="0" err="1">
                <a:solidFill>
                  <a:schemeClr val="tx1">
                    <a:lumMod val="75000"/>
                    <a:lumOff val="25000"/>
                  </a:schemeClr>
                </a:solidFill>
                <a:cs typeface="Arial" pitchFamily="34" charset="0"/>
              </a:rPr>
              <a:t>GlueX</a:t>
            </a:r>
            <a:r>
              <a:rPr lang="en-US" dirty="0">
                <a:solidFill>
                  <a:schemeClr val="tx1">
                    <a:lumMod val="75000"/>
                    <a:lumOff val="25000"/>
                  </a:schemeClr>
                </a:solidFill>
                <a:cs typeface="Arial" pitchFamily="34" charset="0"/>
              </a:rPr>
              <a:t> will provide the precision data necessary to test assumptions in lattice QCD.</a:t>
            </a:r>
            <a:endParaRPr lang="en-US" dirty="0">
              <a:solidFill>
                <a:srgbClr val="666666"/>
              </a:solidFill>
              <a:cs typeface="Arial" pitchFamily="34" charset="0"/>
            </a:endParaRPr>
          </a:p>
          <a:p>
            <a:pPr eaLnBrk="0" hangingPunct="0"/>
            <a:endParaRPr lang="en-US" dirty="0">
              <a:solidFill>
                <a:schemeClr val="tx1">
                  <a:lumMod val="75000"/>
                  <a:lumOff val="25000"/>
                </a:schemeClr>
              </a:solidFill>
              <a:cs typeface="Arial" pitchFamily="34" charset="0"/>
            </a:endParaRPr>
          </a:p>
          <a:p>
            <a:pPr eaLnBrk="0" hangingPunct="0"/>
            <a:r>
              <a:rPr lang="en-US" dirty="0">
                <a:solidFill>
                  <a:schemeClr val="tx1">
                    <a:lumMod val="75000"/>
                    <a:lumOff val="25000"/>
                  </a:schemeClr>
                </a:solidFill>
                <a:cs typeface="Arial" pitchFamily="34" charset="0"/>
              </a:rPr>
              <a:t>One of the primary challenges in </a:t>
            </a:r>
            <a:r>
              <a:rPr lang="en-US" dirty="0" err="1">
                <a:solidFill>
                  <a:schemeClr val="tx1">
                    <a:lumMod val="75000"/>
                    <a:lumOff val="25000"/>
                  </a:schemeClr>
                </a:solidFill>
                <a:cs typeface="Arial" pitchFamily="34" charset="0"/>
              </a:rPr>
              <a:t>GlueX</a:t>
            </a:r>
            <a:r>
              <a:rPr lang="en-US" dirty="0">
                <a:solidFill>
                  <a:schemeClr val="tx1">
                    <a:lumMod val="75000"/>
                    <a:lumOff val="25000"/>
                  </a:schemeClr>
                </a:solidFill>
                <a:cs typeface="Arial" pitchFamily="34" charset="0"/>
              </a:rPr>
              <a:t> data analysis is isolating events of interest from a disproportionately large background. </a:t>
            </a:r>
            <a:r>
              <a:rPr lang="en-US" dirty="0" err="1">
                <a:solidFill>
                  <a:schemeClr val="tx1">
                    <a:lumMod val="75000"/>
                    <a:lumOff val="25000"/>
                  </a:schemeClr>
                </a:solidFill>
                <a:cs typeface="Arial" pitchFamily="34" charset="0"/>
              </a:rPr>
              <a:t>GlueX</a:t>
            </a:r>
            <a:r>
              <a:rPr lang="en-US" dirty="0">
                <a:solidFill>
                  <a:schemeClr val="tx1">
                    <a:lumMod val="75000"/>
                    <a:lumOff val="25000"/>
                  </a:schemeClr>
                </a:solidFill>
                <a:cs typeface="Arial" pitchFamily="34" charset="0"/>
              </a:rPr>
              <a:t> has recently begun approaching this selection problem using </a:t>
            </a:r>
            <a:r>
              <a:rPr lang="en-US" b="1" dirty="0">
                <a:solidFill>
                  <a:schemeClr val="tx1">
                    <a:lumMod val="75000"/>
                    <a:lumOff val="25000"/>
                  </a:schemeClr>
                </a:solidFill>
                <a:cs typeface="Arial" pitchFamily="34" charset="0"/>
              </a:rPr>
              <a:t>machine learning algorithms</a:t>
            </a:r>
            <a:r>
              <a:rPr lang="en-US" dirty="0">
                <a:solidFill>
                  <a:schemeClr val="tx1">
                    <a:lumMod val="75000"/>
                    <a:lumOff val="25000"/>
                  </a:schemeClr>
                </a:solidFill>
                <a:cs typeface="Arial" pitchFamily="34" charset="0"/>
              </a:rPr>
              <a:t>, </a:t>
            </a:r>
            <a:r>
              <a:rPr lang="en-US" b="1" dirty="0">
                <a:solidFill>
                  <a:schemeClr val="tx1">
                    <a:lumMod val="75000"/>
                    <a:lumOff val="25000"/>
                  </a:schemeClr>
                </a:solidFill>
                <a:cs typeface="Arial" pitchFamily="34" charset="0"/>
              </a:rPr>
              <a:t>specifically boosted decision trees</a:t>
            </a:r>
            <a:r>
              <a:rPr lang="en-US" b="1" baseline="30000" dirty="0">
                <a:solidFill>
                  <a:schemeClr val="tx1">
                    <a:lumMod val="75000"/>
                    <a:lumOff val="25000"/>
                  </a:schemeClr>
                </a:solidFill>
                <a:cs typeface="Arial" pitchFamily="34" charset="0"/>
              </a:rPr>
              <a:t>1</a:t>
            </a:r>
            <a:r>
              <a:rPr lang="en-US" dirty="0">
                <a:solidFill>
                  <a:schemeClr val="tx1">
                    <a:lumMod val="75000"/>
                    <a:lumOff val="25000"/>
                  </a:schemeClr>
                </a:solidFill>
                <a:cs typeface="Arial" pitchFamily="34" charset="0"/>
              </a:rPr>
              <a:t>. Preliminary studies show that these algorithms have the potential to offer vast improvements in both signal selection efficiency and purity over more traditional techniques.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4" y="3393089"/>
            <a:ext cx="3618171" cy="2292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38724" y="3088408"/>
            <a:ext cx="3530012" cy="584775"/>
          </a:xfrm>
          <a:prstGeom prst="rect">
            <a:avLst/>
          </a:prstGeom>
        </p:spPr>
        <p:txBody>
          <a:bodyPr wrap="square">
            <a:spAutoFit/>
          </a:bodyPr>
          <a:lstStyle/>
          <a:p>
            <a:pPr algn="ctr"/>
            <a:r>
              <a:rPr lang="en-US" sz="1600" dirty="0"/>
              <a:t>A schematic of the </a:t>
            </a:r>
            <a:r>
              <a:rPr lang="en-US" sz="1600" dirty="0" err="1"/>
              <a:t>GlueX</a:t>
            </a:r>
            <a:r>
              <a:rPr lang="en-US" sz="1600" dirty="0"/>
              <a:t> detector and beamline</a:t>
            </a:r>
          </a:p>
        </p:txBody>
      </p:sp>
      <p:sp>
        <p:nvSpPr>
          <p:cNvPr id="5" name="TextBox 4"/>
          <p:cNvSpPr txBox="1"/>
          <p:nvPr/>
        </p:nvSpPr>
        <p:spPr>
          <a:xfrm>
            <a:off x="362613" y="5646893"/>
            <a:ext cx="8654903" cy="646331"/>
          </a:xfrm>
          <a:prstGeom prst="rect">
            <a:avLst/>
          </a:prstGeom>
          <a:noFill/>
        </p:spPr>
        <p:txBody>
          <a:bodyPr wrap="square" rtlCol="0">
            <a:spAutoFit/>
          </a:bodyPr>
          <a:lstStyle/>
          <a:p>
            <a:r>
              <a:rPr lang="en-US" baseline="30000" dirty="0"/>
              <a:t>1</a:t>
            </a:r>
            <a:r>
              <a:rPr lang="en-US" dirty="0"/>
              <a:t>Classification and Regression Trees (Wadsworth Statistics/Probability) by Leo </a:t>
            </a:r>
            <a:r>
              <a:rPr lang="en-US" dirty="0" err="1"/>
              <a:t>Breiman</a:t>
            </a:r>
            <a:r>
              <a:rPr lang="en-US" dirty="0"/>
              <a:t>,  Jerome Friedman, Charles J. Stone , R.A. </a:t>
            </a:r>
            <a:r>
              <a:rPr lang="en-US" dirty="0" err="1"/>
              <a:t>Olshen</a:t>
            </a:r>
            <a:r>
              <a:rPr lang="en-US" dirty="0"/>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38" y="3845076"/>
            <a:ext cx="4069616" cy="146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8411" y="3247047"/>
            <a:ext cx="3717071" cy="646331"/>
          </a:xfrm>
          <a:prstGeom prst="rect">
            <a:avLst/>
          </a:prstGeom>
          <a:noFill/>
        </p:spPr>
        <p:txBody>
          <a:bodyPr wrap="square" rtlCol="0">
            <a:spAutoFit/>
          </a:bodyPr>
          <a:lstStyle/>
          <a:p>
            <a:pPr algn="ctr"/>
            <a:r>
              <a:rPr lang="en-US" dirty="0">
                <a:solidFill>
                  <a:schemeClr val="tx1">
                    <a:lumMod val="75000"/>
                    <a:lumOff val="25000"/>
                  </a:schemeClr>
                </a:solidFill>
                <a:latin typeface="Arial" pitchFamily="34" charset="0"/>
                <a:cs typeface="Arial" pitchFamily="34" charset="0"/>
              </a:rPr>
              <a:t>LQCD predicts the existence of these “exotic” particles</a:t>
            </a:r>
            <a:endParaRPr lang="en-US" dirty="0"/>
          </a:p>
        </p:txBody>
      </p:sp>
      <p:sp>
        <p:nvSpPr>
          <p:cNvPr id="7" name="Slide Number Placeholder 6">
            <a:extLst>
              <a:ext uri="{FF2B5EF4-FFF2-40B4-BE49-F238E27FC236}">
                <a16:creationId xmlns:a16="http://schemas.microsoft.com/office/drawing/2014/main" id="{B1AC8C99-7DD1-486F-8C09-5D2343307CF7}"/>
              </a:ext>
            </a:extLst>
          </p:cNvPr>
          <p:cNvSpPr>
            <a:spLocks noGrp="1"/>
          </p:cNvSpPr>
          <p:nvPr>
            <p:ph type="sldNum" sz="quarter" idx="12"/>
          </p:nvPr>
        </p:nvSpPr>
        <p:spPr/>
        <p:txBody>
          <a:bodyPr/>
          <a:lstStyle/>
          <a:p>
            <a:fld id="{3119A6AA-51CD-4514-8829-03DB08218B34}" type="slidenum">
              <a:rPr lang="en-US" smtClean="0"/>
              <a:t>21</a:t>
            </a:fld>
            <a:endParaRPr lang="en-US"/>
          </a:p>
        </p:txBody>
      </p:sp>
      <p:sp>
        <p:nvSpPr>
          <p:cNvPr id="10" name="TextBox 9">
            <a:extLst>
              <a:ext uri="{FF2B5EF4-FFF2-40B4-BE49-F238E27FC236}">
                <a16:creationId xmlns:a16="http://schemas.microsoft.com/office/drawing/2014/main" id="{2417681E-906D-44EA-B508-C9480CA0256A}"/>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11" name="TextBox 10">
            <a:extLst>
              <a:ext uri="{FF2B5EF4-FFF2-40B4-BE49-F238E27FC236}">
                <a16:creationId xmlns:a16="http://schemas.microsoft.com/office/drawing/2014/main" id="{0372AD42-F9B4-4E51-82D2-9657B22CB640}"/>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1541897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DAE114-B18B-4B57-B8D8-561F9E61D3E9}"/>
              </a:ext>
            </a:extLst>
          </p:cNvPr>
          <p:cNvSpPr>
            <a:spLocks noGrp="1"/>
          </p:cNvSpPr>
          <p:nvPr>
            <p:ph type="sldNum" sz="quarter" idx="12"/>
          </p:nvPr>
        </p:nvSpPr>
        <p:spPr/>
        <p:txBody>
          <a:bodyPr/>
          <a:lstStyle/>
          <a:p>
            <a:fld id="{3119A6AA-51CD-4514-8829-03DB08218B34}" type="slidenum">
              <a:rPr lang="en-US" smtClean="0"/>
              <a:t>22</a:t>
            </a:fld>
            <a:endParaRPr lang="en-US"/>
          </a:p>
        </p:txBody>
      </p:sp>
      <p:pic>
        <p:nvPicPr>
          <p:cNvPr id="4" name="Picture 3">
            <a:extLst>
              <a:ext uri="{FF2B5EF4-FFF2-40B4-BE49-F238E27FC236}">
                <a16:creationId xmlns:a16="http://schemas.microsoft.com/office/drawing/2014/main" id="{EDD643F7-241B-4A14-A53B-97E1FCE6EFEE}"/>
              </a:ext>
            </a:extLst>
          </p:cNvPr>
          <p:cNvPicPr>
            <a:picLocks noChangeAspect="1"/>
          </p:cNvPicPr>
          <p:nvPr/>
        </p:nvPicPr>
        <p:blipFill>
          <a:blip r:embed="rId2"/>
          <a:stretch>
            <a:fillRect/>
          </a:stretch>
        </p:blipFill>
        <p:spPr>
          <a:xfrm>
            <a:off x="147099" y="1905000"/>
            <a:ext cx="3567250" cy="2769423"/>
          </a:xfrm>
          <a:prstGeom prst="rect">
            <a:avLst/>
          </a:prstGeom>
        </p:spPr>
      </p:pic>
      <p:pic>
        <p:nvPicPr>
          <p:cNvPr id="5" name="Picture 4">
            <a:extLst>
              <a:ext uri="{FF2B5EF4-FFF2-40B4-BE49-F238E27FC236}">
                <a16:creationId xmlns:a16="http://schemas.microsoft.com/office/drawing/2014/main" id="{D601F511-3AF0-4909-8C85-A80BFF9DEF2E}"/>
              </a:ext>
            </a:extLst>
          </p:cNvPr>
          <p:cNvPicPr>
            <a:picLocks noChangeAspect="1"/>
          </p:cNvPicPr>
          <p:nvPr/>
        </p:nvPicPr>
        <p:blipFill>
          <a:blip r:embed="rId3"/>
          <a:stretch>
            <a:fillRect/>
          </a:stretch>
        </p:blipFill>
        <p:spPr>
          <a:xfrm>
            <a:off x="6629454" y="1075149"/>
            <a:ext cx="2485971" cy="4707702"/>
          </a:xfrm>
          <a:prstGeom prst="rect">
            <a:avLst/>
          </a:prstGeom>
        </p:spPr>
      </p:pic>
      <p:pic>
        <p:nvPicPr>
          <p:cNvPr id="6" name="Picture 5">
            <a:extLst>
              <a:ext uri="{FF2B5EF4-FFF2-40B4-BE49-F238E27FC236}">
                <a16:creationId xmlns:a16="http://schemas.microsoft.com/office/drawing/2014/main" id="{2A93383B-2AD1-4ABC-B3CB-8645DD959D11}"/>
              </a:ext>
            </a:extLst>
          </p:cNvPr>
          <p:cNvPicPr>
            <a:picLocks noChangeAspect="1"/>
          </p:cNvPicPr>
          <p:nvPr/>
        </p:nvPicPr>
        <p:blipFill rotWithShape="1">
          <a:blip r:embed="rId4"/>
          <a:srcRect l="13315"/>
          <a:stretch/>
        </p:blipFill>
        <p:spPr>
          <a:xfrm>
            <a:off x="3714349" y="1219200"/>
            <a:ext cx="2971800" cy="4706680"/>
          </a:xfrm>
          <a:prstGeom prst="rect">
            <a:avLst/>
          </a:prstGeom>
        </p:spPr>
      </p:pic>
      <p:sp>
        <p:nvSpPr>
          <p:cNvPr id="7" name="TextBox 6">
            <a:extLst>
              <a:ext uri="{FF2B5EF4-FFF2-40B4-BE49-F238E27FC236}">
                <a16:creationId xmlns:a16="http://schemas.microsoft.com/office/drawing/2014/main" id="{AB8E672C-96C7-45FD-9375-08E3F3BC5340}"/>
              </a:ext>
            </a:extLst>
          </p:cNvPr>
          <p:cNvSpPr txBox="1"/>
          <p:nvPr/>
        </p:nvSpPr>
        <p:spPr>
          <a:xfrm flipH="1">
            <a:off x="2590800" y="135486"/>
            <a:ext cx="5593081" cy="584775"/>
          </a:xfrm>
          <a:prstGeom prst="rect">
            <a:avLst/>
          </a:prstGeom>
          <a:noFill/>
        </p:spPr>
        <p:txBody>
          <a:bodyPr wrap="square" rtlCol="0">
            <a:spAutoFit/>
          </a:bodyPr>
          <a:lstStyle/>
          <a:p>
            <a:r>
              <a:rPr lang="en-US" sz="3200" dirty="0"/>
              <a:t>Similar Thrust in CLAS12 </a:t>
            </a:r>
          </a:p>
        </p:txBody>
      </p:sp>
      <p:sp>
        <p:nvSpPr>
          <p:cNvPr id="8" name="TextBox 7">
            <a:extLst>
              <a:ext uri="{FF2B5EF4-FFF2-40B4-BE49-F238E27FC236}">
                <a16:creationId xmlns:a16="http://schemas.microsoft.com/office/drawing/2014/main" id="{EA9F9580-7D71-4A30-95A7-E06334CDB33A}"/>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9" name="TextBox 8">
            <a:extLst>
              <a:ext uri="{FF2B5EF4-FFF2-40B4-BE49-F238E27FC236}">
                <a16:creationId xmlns:a16="http://schemas.microsoft.com/office/drawing/2014/main" id="{D226844D-64F2-401D-BD43-F85D86F429B3}"/>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3816286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E7A96A-41BE-414D-B79A-490B19FF70D9}"/>
              </a:ext>
            </a:extLst>
          </p:cNvPr>
          <p:cNvSpPr>
            <a:spLocks noGrp="1"/>
          </p:cNvSpPr>
          <p:nvPr>
            <p:ph type="sldNum" sz="quarter" idx="12"/>
          </p:nvPr>
        </p:nvSpPr>
        <p:spPr/>
        <p:txBody>
          <a:bodyPr/>
          <a:lstStyle/>
          <a:p>
            <a:fld id="{3119A6AA-51CD-4514-8829-03DB08218B34}" type="slidenum">
              <a:rPr lang="en-US" smtClean="0"/>
              <a:t>23</a:t>
            </a:fld>
            <a:endParaRPr lang="en-US"/>
          </a:p>
        </p:txBody>
      </p:sp>
      <p:pic>
        <p:nvPicPr>
          <p:cNvPr id="3" name="Picture 2">
            <a:extLst>
              <a:ext uri="{FF2B5EF4-FFF2-40B4-BE49-F238E27FC236}">
                <a16:creationId xmlns:a16="http://schemas.microsoft.com/office/drawing/2014/main" id="{FFA1B50B-720E-4736-9053-B3C4794CDD03}"/>
              </a:ext>
            </a:extLst>
          </p:cNvPr>
          <p:cNvPicPr>
            <a:picLocks noChangeAspect="1"/>
          </p:cNvPicPr>
          <p:nvPr/>
        </p:nvPicPr>
        <p:blipFill>
          <a:blip r:embed="rId2"/>
          <a:stretch>
            <a:fillRect/>
          </a:stretch>
        </p:blipFill>
        <p:spPr>
          <a:xfrm>
            <a:off x="914400" y="914400"/>
            <a:ext cx="7086600" cy="5251326"/>
          </a:xfrm>
          <a:prstGeom prst="rect">
            <a:avLst/>
          </a:prstGeom>
        </p:spPr>
      </p:pic>
      <p:sp>
        <p:nvSpPr>
          <p:cNvPr id="4" name="TextBox 3">
            <a:extLst>
              <a:ext uri="{FF2B5EF4-FFF2-40B4-BE49-F238E27FC236}">
                <a16:creationId xmlns:a16="http://schemas.microsoft.com/office/drawing/2014/main" id="{E0C53C77-C0F3-4686-9E71-15A6BF88B60E}"/>
              </a:ext>
            </a:extLst>
          </p:cNvPr>
          <p:cNvSpPr txBox="1"/>
          <p:nvPr/>
        </p:nvSpPr>
        <p:spPr>
          <a:xfrm>
            <a:off x="223341" y="141287"/>
            <a:ext cx="8697317" cy="461665"/>
          </a:xfrm>
          <a:prstGeom prst="rect">
            <a:avLst/>
          </a:prstGeom>
          <a:noFill/>
        </p:spPr>
        <p:txBody>
          <a:bodyPr wrap="none" rtlCol="0">
            <a:spAutoFit/>
          </a:bodyPr>
          <a:lstStyle/>
          <a:p>
            <a:r>
              <a:rPr lang="en-US" sz="2400" dirty="0"/>
              <a:t>Opportunity for NP Research to Benefit from AI/NL Across the Board</a:t>
            </a:r>
          </a:p>
        </p:txBody>
      </p:sp>
      <p:sp>
        <p:nvSpPr>
          <p:cNvPr id="5" name="TextBox 4">
            <a:extLst>
              <a:ext uri="{FF2B5EF4-FFF2-40B4-BE49-F238E27FC236}">
                <a16:creationId xmlns:a16="http://schemas.microsoft.com/office/drawing/2014/main" id="{44B50F2D-C690-485B-8110-85180C531AC9}"/>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6" name="TextBox 5">
            <a:extLst>
              <a:ext uri="{FF2B5EF4-FFF2-40B4-BE49-F238E27FC236}">
                <a16:creationId xmlns:a16="http://schemas.microsoft.com/office/drawing/2014/main" id="{6AA32ADD-6B77-44E1-896B-10C1D5B2A3B4}"/>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564312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EFFE5E-10B7-4479-B7DD-476550EA9C6A}"/>
              </a:ext>
            </a:extLst>
          </p:cNvPr>
          <p:cNvSpPr>
            <a:spLocks noGrp="1"/>
          </p:cNvSpPr>
          <p:nvPr>
            <p:ph type="sldNum" sz="quarter" idx="12"/>
          </p:nvPr>
        </p:nvSpPr>
        <p:spPr/>
        <p:txBody>
          <a:bodyPr/>
          <a:lstStyle/>
          <a:p>
            <a:fld id="{3119A6AA-51CD-4514-8829-03DB08218B34}" type="slidenum">
              <a:rPr lang="en-US" smtClean="0"/>
              <a:t>24</a:t>
            </a:fld>
            <a:endParaRPr lang="en-US"/>
          </a:p>
        </p:txBody>
      </p:sp>
      <p:sp>
        <p:nvSpPr>
          <p:cNvPr id="3" name="TextBox 2">
            <a:extLst>
              <a:ext uri="{FF2B5EF4-FFF2-40B4-BE49-F238E27FC236}">
                <a16:creationId xmlns:a16="http://schemas.microsoft.com/office/drawing/2014/main" id="{05B2A667-3EB7-4E77-B30A-C6198D7805C1}"/>
              </a:ext>
            </a:extLst>
          </p:cNvPr>
          <p:cNvSpPr txBox="1"/>
          <p:nvPr/>
        </p:nvSpPr>
        <p:spPr>
          <a:xfrm>
            <a:off x="114300" y="1371600"/>
            <a:ext cx="8915400" cy="4339650"/>
          </a:xfrm>
          <a:prstGeom prst="rect">
            <a:avLst/>
          </a:prstGeom>
          <a:noFill/>
        </p:spPr>
        <p:txBody>
          <a:bodyPr wrap="square" rtlCol="0">
            <a:spAutoFit/>
          </a:bodyPr>
          <a:lstStyle/>
          <a:p>
            <a:pPr marL="342900" indent="-342900">
              <a:spcBef>
                <a:spcPts val="1800"/>
              </a:spcBef>
              <a:buFont typeface="Wingdings" panose="05000000000000000000" pitchFamily="2" charset="2"/>
              <a:buChar char="§"/>
            </a:pPr>
            <a:r>
              <a:rPr lang="en-US" sz="2400" dirty="0"/>
              <a:t>The areas where NP supported research can benefit from AI/ML are ubiquitous</a:t>
            </a:r>
          </a:p>
          <a:p>
            <a:pPr marL="342900" indent="-342900">
              <a:spcBef>
                <a:spcPts val="1800"/>
              </a:spcBef>
              <a:buFont typeface="Wingdings" panose="05000000000000000000" pitchFamily="2" charset="2"/>
              <a:buChar char="§"/>
            </a:pPr>
            <a:r>
              <a:rPr lang="en-US" sz="2400" dirty="0"/>
              <a:t>NP researchers already have the talent and many of the tools required for this revolution</a:t>
            </a:r>
          </a:p>
          <a:p>
            <a:pPr marL="342900" indent="-342900">
              <a:spcBef>
                <a:spcPts val="1800"/>
              </a:spcBef>
              <a:buFont typeface="Wingdings" panose="05000000000000000000" pitchFamily="2" charset="2"/>
              <a:buChar char="§"/>
            </a:pPr>
            <a:r>
              <a:rPr lang="en-US" sz="2400" dirty="0"/>
              <a:t>This topical area is currently a national priority similar to QIS/QC</a:t>
            </a:r>
          </a:p>
          <a:p>
            <a:pPr marL="342900" indent="-342900">
              <a:spcBef>
                <a:spcPts val="1800"/>
              </a:spcBef>
              <a:buFont typeface="Wingdings" panose="05000000000000000000" pitchFamily="2" charset="2"/>
              <a:buChar char="§"/>
            </a:pPr>
            <a:r>
              <a:rPr lang="en-US" sz="2400" dirty="0"/>
              <a:t>MP researchers have much to contribute and to gain from AI/ML research</a:t>
            </a:r>
          </a:p>
          <a:p>
            <a:pPr marL="342900" indent="-342900">
              <a:spcBef>
                <a:spcPts val="1800"/>
              </a:spcBef>
              <a:buFont typeface="Wingdings" panose="05000000000000000000" pitchFamily="2" charset="2"/>
              <a:buChar char="§"/>
            </a:pPr>
            <a:r>
              <a:rPr lang="en-US" sz="2400" dirty="0"/>
              <a:t>Effort on AI/ML within NP is fully in line with the goals of the 2015 LRP</a:t>
            </a:r>
          </a:p>
        </p:txBody>
      </p:sp>
      <p:sp>
        <p:nvSpPr>
          <p:cNvPr id="4" name="TextBox 3">
            <a:extLst>
              <a:ext uri="{FF2B5EF4-FFF2-40B4-BE49-F238E27FC236}">
                <a16:creationId xmlns:a16="http://schemas.microsoft.com/office/drawing/2014/main" id="{25F0268B-0B24-422B-83D9-351BD20A7D00}"/>
              </a:ext>
            </a:extLst>
          </p:cNvPr>
          <p:cNvSpPr txBox="1"/>
          <p:nvPr/>
        </p:nvSpPr>
        <p:spPr>
          <a:xfrm>
            <a:off x="3581400" y="84931"/>
            <a:ext cx="2103119" cy="646331"/>
          </a:xfrm>
          <a:prstGeom prst="rect">
            <a:avLst/>
          </a:prstGeom>
          <a:noFill/>
        </p:spPr>
        <p:txBody>
          <a:bodyPr wrap="square" rtlCol="0">
            <a:spAutoFit/>
          </a:bodyPr>
          <a:lstStyle/>
          <a:p>
            <a:r>
              <a:rPr lang="en-US" sz="3600" dirty="0"/>
              <a:t>Outlook</a:t>
            </a:r>
          </a:p>
        </p:txBody>
      </p:sp>
      <p:sp>
        <p:nvSpPr>
          <p:cNvPr id="5" name="TextBox 4">
            <a:extLst>
              <a:ext uri="{FF2B5EF4-FFF2-40B4-BE49-F238E27FC236}">
                <a16:creationId xmlns:a16="http://schemas.microsoft.com/office/drawing/2014/main" id="{1119F93D-1E3D-42E6-8B1C-1A27949B035F}"/>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6" name="TextBox 5">
            <a:extLst>
              <a:ext uri="{FF2B5EF4-FFF2-40B4-BE49-F238E27FC236}">
                <a16:creationId xmlns:a16="http://schemas.microsoft.com/office/drawing/2014/main" id="{F8A6DCCC-C98B-4E2F-A9DB-80096A72F84E}"/>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75362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05944D-D532-4081-B454-EEFDAA452F78}"/>
              </a:ext>
            </a:extLst>
          </p:cNvPr>
          <p:cNvSpPr>
            <a:spLocks noGrp="1"/>
          </p:cNvSpPr>
          <p:nvPr>
            <p:ph type="sldNum" sz="quarter" idx="11"/>
          </p:nvPr>
        </p:nvSpPr>
        <p:spPr/>
        <p:txBody>
          <a:bodyPr/>
          <a:lstStyle/>
          <a:p>
            <a:pPr>
              <a:defRPr/>
            </a:pPr>
            <a:fld id="{1F8A97BA-DB9B-4291-87AE-AF89EA7F18B7}" type="slidenum">
              <a:rPr lang="en-US" smtClean="0"/>
              <a:pPr>
                <a:defRPr/>
              </a:pPr>
              <a:t>3</a:t>
            </a:fld>
            <a:endParaRPr lang="en-US" dirty="0"/>
          </a:p>
        </p:txBody>
      </p:sp>
      <p:sp>
        <p:nvSpPr>
          <p:cNvPr id="6" name="object 2">
            <a:extLst>
              <a:ext uri="{FF2B5EF4-FFF2-40B4-BE49-F238E27FC236}">
                <a16:creationId xmlns:a16="http://schemas.microsoft.com/office/drawing/2014/main" id="{0AF6163B-E76C-4A62-9500-91C19C03263D}"/>
              </a:ext>
            </a:extLst>
          </p:cNvPr>
          <p:cNvSpPr/>
          <p:nvPr/>
        </p:nvSpPr>
        <p:spPr>
          <a:xfrm>
            <a:off x="304800" y="838200"/>
            <a:ext cx="8534400" cy="5181600"/>
          </a:xfrm>
          <a:prstGeom prst="rect">
            <a:avLst/>
          </a:prstGeom>
          <a:blipFill>
            <a:blip r:embed="rId2" cstate="print"/>
            <a:stretch>
              <a:fillRect/>
            </a:stretch>
          </a:blipFill>
        </p:spPr>
        <p:txBody>
          <a:bodyPr wrap="square" lIns="0" tIns="0" rIns="0" bIns="0" rtlCol="0"/>
          <a:lstStyle/>
          <a:p>
            <a:endParaRPr sz="2000" dirty="0"/>
          </a:p>
        </p:txBody>
      </p:sp>
      <p:sp>
        <p:nvSpPr>
          <p:cNvPr id="7" name="TextBox 6">
            <a:extLst>
              <a:ext uri="{FF2B5EF4-FFF2-40B4-BE49-F238E27FC236}">
                <a16:creationId xmlns:a16="http://schemas.microsoft.com/office/drawing/2014/main" id="{D9A0B192-F0BA-4047-B3C5-6A61B1E5AA4E}"/>
              </a:ext>
            </a:extLst>
          </p:cNvPr>
          <p:cNvSpPr txBox="1"/>
          <p:nvPr/>
        </p:nvSpPr>
        <p:spPr>
          <a:xfrm>
            <a:off x="1013782" y="76200"/>
            <a:ext cx="7116435" cy="584775"/>
          </a:xfrm>
          <a:prstGeom prst="rect">
            <a:avLst/>
          </a:prstGeom>
          <a:noFill/>
        </p:spPr>
        <p:txBody>
          <a:bodyPr wrap="none" rtlCol="0">
            <a:spAutoFit/>
          </a:bodyPr>
          <a:lstStyle/>
          <a:p>
            <a:r>
              <a:rPr lang="en-US" sz="3200" dirty="0"/>
              <a:t>Action to Address AI/ML Priority Initiative</a:t>
            </a:r>
          </a:p>
        </p:txBody>
      </p:sp>
    </p:spTree>
    <p:extLst>
      <p:ext uri="{BB962C8B-B14F-4D97-AF65-F5344CB8AC3E}">
        <p14:creationId xmlns:p14="http://schemas.microsoft.com/office/powerpoint/2010/main" val="356214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22B0B3-969B-4AB0-BC10-AD57EA9BC4FB}"/>
              </a:ext>
            </a:extLst>
          </p:cNvPr>
          <p:cNvSpPr>
            <a:spLocks noGrp="1"/>
          </p:cNvSpPr>
          <p:nvPr>
            <p:ph type="sldNum" sz="quarter" idx="11"/>
          </p:nvPr>
        </p:nvSpPr>
        <p:spPr/>
        <p:txBody>
          <a:bodyPr/>
          <a:lstStyle/>
          <a:p>
            <a:pPr>
              <a:defRPr/>
            </a:pPr>
            <a:fld id="{1F8A97BA-DB9B-4291-87AE-AF89EA7F18B7}" type="slidenum">
              <a:rPr lang="en-US" smtClean="0"/>
              <a:pPr>
                <a:defRPr/>
              </a:pPr>
              <a:t>4</a:t>
            </a:fld>
            <a:endParaRPr lang="en-US" dirty="0"/>
          </a:p>
        </p:txBody>
      </p:sp>
      <p:pic>
        <p:nvPicPr>
          <p:cNvPr id="4" name="Picture 3">
            <a:extLst>
              <a:ext uri="{FF2B5EF4-FFF2-40B4-BE49-F238E27FC236}">
                <a16:creationId xmlns:a16="http://schemas.microsoft.com/office/drawing/2014/main" id="{E170ADC0-DAC3-40C3-A3CA-CA11E930E38F}"/>
              </a:ext>
            </a:extLst>
          </p:cNvPr>
          <p:cNvPicPr>
            <a:picLocks noChangeAspect="1"/>
          </p:cNvPicPr>
          <p:nvPr/>
        </p:nvPicPr>
        <p:blipFill>
          <a:blip r:embed="rId2"/>
          <a:stretch>
            <a:fillRect/>
          </a:stretch>
        </p:blipFill>
        <p:spPr>
          <a:xfrm>
            <a:off x="838200" y="800840"/>
            <a:ext cx="7467600" cy="5256320"/>
          </a:xfrm>
          <a:prstGeom prst="rect">
            <a:avLst/>
          </a:prstGeom>
        </p:spPr>
      </p:pic>
      <p:sp>
        <p:nvSpPr>
          <p:cNvPr id="5" name="TextBox 4">
            <a:extLst>
              <a:ext uri="{FF2B5EF4-FFF2-40B4-BE49-F238E27FC236}">
                <a16:creationId xmlns:a16="http://schemas.microsoft.com/office/drawing/2014/main" id="{13BC37A0-ABE4-4980-AFEE-8C849146A6CF}"/>
              </a:ext>
            </a:extLst>
          </p:cNvPr>
          <p:cNvSpPr txBox="1"/>
          <p:nvPr/>
        </p:nvSpPr>
        <p:spPr>
          <a:xfrm>
            <a:off x="1013782" y="76200"/>
            <a:ext cx="7116435" cy="584775"/>
          </a:xfrm>
          <a:prstGeom prst="rect">
            <a:avLst/>
          </a:prstGeom>
          <a:noFill/>
        </p:spPr>
        <p:txBody>
          <a:bodyPr wrap="none" rtlCol="0">
            <a:spAutoFit/>
          </a:bodyPr>
          <a:lstStyle/>
          <a:p>
            <a:r>
              <a:rPr lang="en-US" sz="3200" dirty="0"/>
              <a:t>Action to Address AI/ML Priority Initiative</a:t>
            </a:r>
          </a:p>
        </p:txBody>
      </p:sp>
      <p:cxnSp>
        <p:nvCxnSpPr>
          <p:cNvPr id="7" name="Straight Arrow Connector 6">
            <a:extLst>
              <a:ext uri="{FF2B5EF4-FFF2-40B4-BE49-F238E27FC236}">
                <a16:creationId xmlns:a16="http://schemas.microsoft.com/office/drawing/2014/main" id="{58B7ECB2-13B5-4439-99BD-4440D15B5975}"/>
              </a:ext>
            </a:extLst>
          </p:cNvPr>
          <p:cNvCxnSpPr>
            <a:cxnSpLocks/>
          </p:cNvCxnSpPr>
          <p:nvPr/>
        </p:nvCxnSpPr>
        <p:spPr>
          <a:xfrm flipH="1">
            <a:off x="5257800" y="5257800"/>
            <a:ext cx="609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06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DC5B73-F8BE-40F0-B3B8-ECC5A7C3C7F9}"/>
              </a:ext>
            </a:extLst>
          </p:cNvPr>
          <p:cNvSpPr>
            <a:spLocks noGrp="1"/>
          </p:cNvSpPr>
          <p:nvPr>
            <p:ph type="sldNum" sz="quarter" idx="11"/>
          </p:nvPr>
        </p:nvSpPr>
        <p:spPr/>
        <p:txBody>
          <a:bodyPr/>
          <a:lstStyle/>
          <a:p>
            <a:pPr>
              <a:defRPr/>
            </a:pPr>
            <a:fld id="{1F8A97BA-DB9B-4291-87AE-AF89EA7F18B7}" type="slidenum">
              <a:rPr lang="en-US" smtClean="0"/>
              <a:pPr>
                <a:defRPr/>
              </a:pPr>
              <a:t>5</a:t>
            </a:fld>
            <a:endParaRPr lang="en-US" dirty="0"/>
          </a:p>
        </p:txBody>
      </p:sp>
      <p:pic>
        <p:nvPicPr>
          <p:cNvPr id="4" name="Picture 3">
            <a:extLst>
              <a:ext uri="{FF2B5EF4-FFF2-40B4-BE49-F238E27FC236}">
                <a16:creationId xmlns:a16="http://schemas.microsoft.com/office/drawing/2014/main" id="{3886D882-43BD-4D33-8DBD-3F4CA3623D2C}"/>
              </a:ext>
            </a:extLst>
          </p:cNvPr>
          <p:cNvPicPr>
            <a:picLocks noChangeAspect="1"/>
          </p:cNvPicPr>
          <p:nvPr/>
        </p:nvPicPr>
        <p:blipFill rotWithShape="1">
          <a:blip r:embed="rId2"/>
          <a:srcRect l="3261" t="4394" r="7609" b="17429"/>
          <a:stretch/>
        </p:blipFill>
        <p:spPr>
          <a:xfrm>
            <a:off x="647700" y="762000"/>
            <a:ext cx="7848600" cy="5168592"/>
          </a:xfrm>
          <a:prstGeom prst="rect">
            <a:avLst/>
          </a:prstGeom>
        </p:spPr>
      </p:pic>
    </p:spTree>
    <p:extLst>
      <p:ext uri="{BB962C8B-B14F-4D97-AF65-F5344CB8AC3E}">
        <p14:creationId xmlns:p14="http://schemas.microsoft.com/office/powerpoint/2010/main" val="164628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A8B2B2-9DE0-484E-A363-84699AF3106E}"/>
              </a:ext>
            </a:extLst>
          </p:cNvPr>
          <p:cNvSpPr>
            <a:spLocks noGrp="1"/>
          </p:cNvSpPr>
          <p:nvPr>
            <p:ph type="sldNum" sz="quarter" idx="12"/>
          </p:nvPr>
        </p:nvSpPr>
        <p:spPr/>
        <p:txBody>
          <a:bodyPr/>
          <a:lstStyle/>
          <a:p>
            <a:fld id="{3119A6AA-51CD-4514-8829-03DB08218B34}" type="slidenum">
              <a:rPr lang="en-US" smtClean="0"/>
              <a:t>6</a:t>
            </a:fld>
            <a:endParaRPr lang="en-US"/>
          </a:p>
        </p:txBody>
      </p:sp>
      <p:pic>
        <p:nvPicPr>
          <p:cNvPr id="3" name="Picture 2">
            <a:extLst>
              <a:ext uri="{FF2B5EF4-FFF2-40B4-BE49-F238E27FC236}">
                <a16:creationId xmlns:a16="http://schemas.microsoft.com/office/drawing/2014/main" id="{415C0AA8-759C-440F-B96C-CE9E5DEC7B79}"/>
              </a:ext>
            </a:extLst>
          </p:cNvPr>
          <p:cNvPicPr>
            <a:picLocks noChangeAspect="1"/>
          </p:cNvPicPr>
          <p:nvPr/>
        </p:nvPicPr>
        <p:blipFill>
          <a:blip r:embed="rId2"/>
          <a:stretch>
            <a:fillRect/>
          </a:stretch>
        </p:blipFill>
        <p:spPr>
          <a:xfrm>
            <a:off x="914400" y="914400"/>
            <a:ext cx="6629400" cy="5122739"/>
          </a:xfrm>
          <a:prstGeom prst="rect">
            <a:avLst/>
          </a:prstGeom>
        </p:spPr>
      </p:pic>
      <p:sp>
        <p:nvSpPr>
          <p:cNvPr id="4" name="TextBox 3">
            <a:extLst>
              <a:ext uri="{FF2B5EF4-FFF2-40B4-BE49-F238E27FC236}">
                <a16:creationId xmlns:a16="http://schemas.microsoft.com/office/drawing/2014/main" id="{F2510826-5C8A-43FE-81EB-C87A486EE3F9}"/>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5" name="TextBox 4">
            <a:extLst>
              <a:ext uri="{FF2B5EF4-FFF2-40B4-BE49-F238E27FC236}">
                <a16:creationId xmlns:a16="http://schemas.microsoft.com/office/drawing/2014/main" id="{3AF5817E-9D7F-4C24-823A-79A115216341}"/>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74279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 y="63140"/>
            <a:ext cx="9144000" cy="713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eaLnBrk="0" fontAlgn="base" hangingPunct="0">
              <a:lnSpc>
                <a:spcPct val="100000"/>
              </a:lnSpc>
              <a:spcBef>
                <a:spcPct val="0"/>
              </a:spcBef>
              <a:spcAft>
                <a:spcPct val="0"/>
              </a:spcAft>
              <a:buClrTx/>
              <a:buSzTx/>
              <a:buFontTx/>
              <a:buNone/>
              <a:tabLst/>
              <a:defRPr kumimoji="0" sz="2400" b="0" i="1" u="none" strike="noStrike" kern="0" cap="none" spc="0" normalizeH="0" baseline="0">
                <a:ln>
                  <a:noFill/>
                </a:ln>
                <a:solidFill>
                  <a:srgbClr val="336699"/>
                </a:solidFill>
                <a:effectLst/>
                <a:uLnTx/>
                <a:uFillTx/>
                <a:latin typeface="+mj-lt"/>
                <a:ea typeface="+mj-ea"/>
                <a:cs typeface="+mj-cs"/>
              </a:defRPr>
            </a:lvl1pPr>
          </a:lstStyle>
          <a:p>
            <a:pPr algn="ctr" eaLnBrk="1" hangingPunct="1"/>
            <a:r>
              <a:rPr lang="en-US" sz="2800" b="1" i="0" kern="1200" dirty="0">
                <a:solidFill>
                  <a:srgbClr val="106636"/>
                </a:solidFill>
                <a:cs typeface="Arial" pitchFamily="34" charset="0"/>
              </a:rPr>
              <a:t>Office of Science - FY 2021 Research Initiatives</a:t>
            </a:r>
            <a:endParaRPr lang="en-US" sz="2800" i="0" kern="1200" dirty="0">
              <a:solidFill>
                <a:srgbClr val="106636"/>
              </a:solidFill>
              <a:cs typeface="Arial" pitchFamily="34" charset="0"/>
            </a:endParaRPr>
          </a:p>
        </p:txBody>
      </p:sp>
      <p:sp>
        <p:nvSpPr>
          <p:cNvPr id="6" name="TextBox 5"/>
          <p:cNvSpPr txBox="1"/>
          <p:nvPr/>
        </p:nvSpPr>
        <p:spPr>
          <a:xfrm>
            <a:off x="3505200" y="1002420"/>
            <a:ext cx="2337948" cy="400110"/>
          </a:xfrm>
          <a:prstGeom prst="rect">
            <a:avLst/>
          </a:prstGeom>
          <a:solidFill>
            <a:schemeClr val="bg1"/>
          </a:solidFill>
        </p:spPr>
        <p:txBody>
          <a:bodyPr wrap="none" rtlCol="0">
            <a:spAutoFit/>
          </a:bodyPr>
          <a:lstStyle/>
          <a:p>
            <a:r>
              <a:rPr lang="en-US" sz="2000" dirty="0"/>
              <a:t>Dollars in Thousands</a:t>
            </a:r>
          </a:p>
        </p:txBody>
      </p:sp>
      <p:pic>
        <p:nvPicPr>
          <p:cNvPr id="9" name="Picture 8"/>
          <p:cNvPicPr>
            <a:picLocks noChangeAspect="1"/>
          </p:cNvPicPr>
          <p:nvPr/>
        </p:nvPicPr>
        <p:blipFill>
          <a:blip r:embed="rId3"/>
          <a:stretch>
            <a:fillRect/>
          </a:stretch>
        </p:blipFill>
        <p:spPr>
          <a:xfrm>
            <a:off x="213160" y="1439197"/>
            <a:ext cx="8797490" cy="3470738"/>
          </a:xfrm>
          <a:prstGeom prst="rect">
            <a:avLst/>
          </a:prstGeom>
        </p:spPr>
      </p:pic>
      <p:sp>
        <p:nvSpPr>
          <p:cNvPr id="3" name="Rectangle 2"/>
          <p:cNvSpPr/>
          <p:nvPr/>
        </p:nvSpPr>
        <p:spPr>
          <a:xfrm>
            <a:off x="7738046" y="1900237"/>
            <a:ext cx="523875" cy="3057525"/>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5ECC7E-3635-47BC-94EB-01B8D65DB078}"/>
              </a:ext>
            </a:extLst>
          </p:cNvPr>
          <p:cNvSpPr txBox="1"/>
          <p:nvPr/>
        </p:nvSpPr>
        <p:spPr>
          <a:xfrm>
            <a:off x="571499" y="5417391"/>
            <a:ext cx="8001001" cy="400110"/>
          </a:xfrm>
          <a:prstGeom prst="rect">
            <a:avLst/>
          </a:prstGeom>
          <a:noFill/>
        </p:spPr>
        <p:txBody>
          <a:bodyPr wrap="square" rtlCol="0">
            <a:spAutoFit/>
          </a:bodyPr>
          <a:lstStyle/>
          <a:p>
            <a:r>
              <a:rPr lang="en-US" sz="2000" dirty="0"/>
              <a:t>A cross-program FOA (Lab call) for AI/ML proposals is being developed now.</a:t>
            </a:r>
          </a:p>
        </p:txBody>
      </p:sp>
      <p:sp>
        <p:nvSpPr>
          <p:cNvPr id="4" name="Slide Number Placeholder 3">
            <a:extLst>
              <a:ext uri="{FF2B5EF4-FFF2-40B4-BE49-F238E27FC236}">
                <a16:creationId xmlns:a16="http://schemas.microsoft.com/office/drawing/2014/main" id="{6599A22A-1DC9-4C34-B899-2895F8814D88}"/>
              </a:ext>
            </a:extLst>
          </p:cNvPr>
          <p:cNvSpPr>
            <a:spLocks noGrp="1"/>
          </p:cNvSpPr>
          <p:nvPr>
            <p:ph type="sldNum" sz="quarter" idx="12"/>
          </p:nvPr>
        </p:nvSpPr>
        <p:spPr/>
        <p:txBody>
          <a:bodyPr/>
          <a:lstStyle/>
          <a:p>
            <a:fld id="{3119A6AA-51CD-4514-8829-03DB08218B34}" type="slidenum">
              <a:rPr lang="en-US" smtClean="0"/>
              <a:t>7</a:t>
            </a:fld>
            <a:endParaRPr lang="en-US"/>
          </a:p>
        </p:txBody>
      </p:sp>
      <p:sp>
        <p:nvSpPr>
          <p:cNvPr id="10" name="TextBox 9">
            <a:extLst>
              <a:ext uri="{FF2B5EF4-FFF2-40B4-BE49-F238E27FC236}">
                <a16:creationId xmlns:a16="http://schemas.microsoft.com/office/drawing/2014/main" id="{AA0E4E4C-3BDA-480C-940B-88793119A0E4}"/>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11" name="TextBox 10">
            <a:extLst>
              <a:ext uri="{FF2B5EF4-FFF2-40B4-BE49-F238E27FC236}">
                <a16:creationId xmlns:a16="http://schemas.microsoft.com/office/drawing/2014/main" id="{541110BE-15E6-4608-89D0-03777BEB1D1B}"/>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32525670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755" y="869274"/>
            <a:ext cx="4159245" cy="4832092"/>
          </a:xfrm>
          <a:prstGeom prst="rect">
            <a:avLst/>
          </a:prstGeom>
          <a:noFill/>
          <a:ln>
            <a:noFill/>
          </a:ln>
        </p:spPr>
        <p:txBody>
          <a:bodyPr wrap="square" rtlCol="0">
            <a:spAutoFit/>
          </a:bodyPr>
          <a:lstStyle/>
          <a:p>
            <a:pPr>
              <a:spcBef>
                <a:spcPts val="0"/>
              </a:spcBef>
              <a:spcAft>
                <a:spcPts val="600"/>
              </a:spcAft>
            </a:pPr>
            <a:r>
              <a:rPr lang="en-US" dirty="0"/>
              <a:t>Recommendations:</a:t>
            </a:r>
          </a:p>
          <a:p>
            <a:pPr marL="280988" indent="-280988">
              <a:spcBef>
                <a:spcPts val="0"/>
              </a:spcBef>
              <a:spcAft>
                <a:spcPts val="600"/>
              </a:spcAft>
              <a:buFont typeface="+mj-lt"/>
              <a:buAutoNum type="arabicPeriod"/>
            </a:pPr>
            <a:r>
              <a:rPr lang="en-US" dirty="0"/>
              <a:t>Capitalize on investments made to maintain U.S. leadership in nuclear science.</a:t>
            </a:r>
          </a:p>
          <a:p>
            <a:pPr marL="280988" indent="-280988">
              <a:spcBef>
                <a:spcPts val="0"/>
              </a:spcBef>
              <a:spcAft>
                <a:spcPts val="600"/>
              </a:spcAft>
              <a:buFont typeface="+mj-lt"/>
              <a:buAutoNum type="arabicPeriod"/>
            </a:pPr>
            <a:r>
              <a:rPr lang="en-US" dirty="0"/>
              <a:t>Develop and deploy a U.S.-led ton-scale neutrino-less double beta decay experiment.</a:t>
            </a:r>
          </a:p>
          <a:p>
            <a:pPr marL="280988" indent="-280988">
              <a:spcBef>
                <a:spcPts val="0"/>
              </a:spcBef>
              <a:spcAft>
                <a:spcPts val="600"/>
              </a:spcAft>
              <a:buFont typeface="+mj-lt"/>
              <a:buAutoNum type="arabicPeriod"/>
            </a:pPr>
            <a:r>
              <a:rPr lang="en-US" dirty="0"/>
              <a:t>Construct a high-energy high-luminosity polarized electron-ion collider (EIC) as the highest priority for new construction following the completion of FRIB.</a:t>
            </a:r>
          </a:p>
          <a:p>
            <a:pPr marL="280988" indent="-280988">
              <a:spcBef>
                <a:spcPts val="0"/>
              </a:spcBef>
              <a:spcAft>
                <a:spcPts val="600"/>
              </a:spcAft>
              <a:buFont typeface="+mj-lt"/>
              <a:buAutoNum type="arabicPeriod"/>
            </a:pPr>
            <a:r>
              <a:rPr lang="en-US" dirty="0"/>
              <a:t>Increase investment in small-scale and mid-scale projects and initiatives that enable forefront research at universities and laboratories.</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482" y="1043592"/>
            <a:ext cx="3473023" cy="4483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itle 1"/>
          <p:cNvSpPr>
            <a:spLocks noGrp="1"/>
          </p:cNvSpPr>
          <p:nvPr>
            <p:ph type="title" idx="4294967295"/>
          </p:nvPr>
        </p:nvSpPr>
        <p:spPr>
          <a:xfrm>
            <a:off x="0" y="0"/>
            <a:ext cx="9144000" cy="746976"/>
          </a:xfrm>
        </p:spPr>
        <p:txBody>
          <a:bodyPr/>
          <a:lstStyle/>
          <a:p>
            <a:r>
              <a:rPr lang="en-US" dirty="0">
                <a:solidFill>
                  <a:srgbClr val="006600"/>
                </a:solidFill>
              </a:rPr>
              <a:t>The 2015 Long Range Plan for Nuclear Science</a:t>
            </a:r>
          </a:p>
        </p:txBody>
      </p:sp>
      <p:sp>
        <p:nvSpPr>
          <p:cNvPr id="2" name="TextBox 1"/>
          <p:cNvSpPr txBox="1"/>
          <p:nvPr/>
        </p:nvSpPr>
        <p:spPr>
          <a:xfrm>
            <a:off x="228600" y="5767149"/>
            <a:ext cx="8989256" cy="461665"/>
          </a:xfrm>
          <a:prstGeom prst="rect">
            <a:avLst/>
          </a:prstGeom>
          <a:noFill/>
        </p:spPr>
        <p:txBody>
          <a:bodyPr wrap="none" rtlCol="0">
            <a:spAutoFit/>
          </a:bodyPr>
          <a:lstStyle/>
          <a:p>
            <a:r>
              <a:rPr lang="en-US" sz="2400" dirty="0"/>
              <a:t>All Top Priorities of the 2015 Long Range Plan Can Benefit from AI/ML  </a:t>
            </a:r>
          </a:p>
        </p:txBody>
      </p:sp>
      <p:sp>
        <p:nvSpPr>
          <p:cNvPr id="5" name="Slide Number Placeholder 4"/>
          <p:cNvSpPr>
            <a:spLocks noGrp="1"/>
          </p:cNvSpPr>
          <p:nvPr>
            <p:ph type="sldNum" sz="quarter" idx="10"/>
          </p:nvPr>
        </p:nvSpPr>
        <p:spPr/>
        <p:txBody>
          <a:bodyPr/>
          <a:lstStyle/>
          <a:p>
            <a:pPr>
              <a:defRPr/>
            </a:pPr>
            <a:fld id="{1F8A97BA-DB9B-4291-87AE-AF89EA7F18B7}" type="slidenum">
              <a:rPr lang="en-US" smtClean="0"/>
              <a:pPr>
                <a:defRPr/>
              </a:pPr>
              <a:t>8</a:t>
            </a:fld>
            <a:endParaRPr lang="en-US" dirty="0"/>
          </a:p>
        </p:txBody>
      </p:sp>
      <p:sp>
        <p:nvSpPr>
          <p:cNvPr id="7" name="TextBox 6">
            <a:extLst>
              <a:ext uri="{FF2B5EF4-FFF2-40B4-BE49-F238E27FC236}">
                <a16:creationId xmlns:a16="http://schemas.microsoft.com/office/drawing/2014/main" id="{E112FF30-DE56-4E62-8D94-62A742D3FE0F}"/>
              </a:ext>
            </a:extLst>
          </p:cNvPr>
          <p:cNvSpPr txBox="1"/>
          <p:nvPr/>
        </p:nvSpPr>
        <p:spPr>
          <a:xfrm>
            <a:off x="3733800" y="6367046"/>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9" name="TextBox 8">
            <a:extLst>
              <a:ext uri="{FF2B5EF4-FFF2-40B4-BE49-F238E27FC236}">
                <a16:creationId xmlns:a16="http://schemas.microsoft.com/office/drawing/2014/main" id="{BA0D4381-614E-4A68-987F-BEBFD4ECD893}"/>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11836342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2A12-CAF6-437A-BB33-A094BBDD114E}"/>
              </a:ext>
            </a:extLst>
          </p:cNvPr>
          <p:cNvSpPr>
            <a:spLocks noGrp="1"/>
          </p:cNvSpPr>
          <p:nvPr>
            <p:ph type="title" idx="4294967295"/>
          </p:nvPr>
        </p:nvSpPr>
        <p:spPr>
          <a:xfrm>
            <a:off x="0" y="-51370"/>
            <a:ext cx="9144000" cy="642156"/>
          </a:xfrm>
        </p:spPr>
        <p:txBody>
          <a:bodyPr/>
          <a:lstStyle/>
          <a:p>
            <a:r>
              <a:rPr lang="en-US" dirty="0"/>
              <a:t>EIC Receives CD0 </a:t>
            </a:r>
          </a:p>
        </p:txBody>
      </p:sp>
      <p:sp>
        <p:nvSpPr>
          <p:cNvPr id="3" name="Slide Number Placeholder 2">
            <a:extLst>
              <a:ext uri="{FF2B5EF4-FFF2-40B4-BE49-F238E27FC236}">
                <a16:creationId xmlns:a16="http://schemas.microsoft.com/office/drawing/2014/main" id="{3499D8C9-B809-4214-A99F-5209574B09D9}"/>
              </a:ext>
            </a:extLst>
          </p:cNvPr>
          <p:cNvSpPr>
            <a:spLocks noGrp="1"/>
          </p:cNvSpPr>
          <p:nvPr>
            <p:ph type="sldNum" sz="quarter" idx="10"/>
          </p:nvPr>
        </p:nvSpPr>
        <p:spPr/>
        <p:txBody>
          <a:bodyPr/>
          <a:lstStyle/>
          <a:p>
            <a:pPr>
              <a:defRPr/>
            </a:pPr>
            <a:fld id="{1F8A97BA-DB9B-4291-87AE-AF89EA7F18B7}" type="slidenum">
              <a:rPr lang="en-US" smtClean="0"/>
              <a:pPr>
                <a:defRPr/>
              </a:pPr>
              <a:t>9</a:t>
            </a:fld>
            <a:endParaRPr lang="en-US" dirty="0"/>
          </a:p>
        </p:txBody>
      </p:sp>
      <p:pic>
        <p:nvPicPr>
          <p:cNvPr id="4" name="Picture 3">
            <a:extLst>
              <a:ext uri="{FF2B5EF4-FFF2-40B4-BE49-F238E27FC236}">
                <a16:creationId xmlns:a16="http://schemas.microsoft.com/office/drawing/2014/main" id="{001FC83F-7564-446D-8D29-68243CEBA34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204646" y="1854066"/>
            <a:ext cx="3387665" cy="4093429"/>
          </a:xfrm>
          <a:prstGeom prst="rect">
            <a:avLst/>
          </a:prstGeom>
        </p:spPr>
      </p:pic>
      <p:sp>
        <p:nvSpPr>
          <p:cNvPr id="5" name="TextBox 4">
            <a:extLst>
              <a:ext uri="{FF2B5EF4-FFF2-40B4-BE49-F238E27FC236}">
                <a16:creationId xmlns:a16="http://schemas.microsoft.com/office/drawing/2014/main" id="{EA43CE8E-A11F-4D72-B8F6-44EA3CD8C8E2}"/>
              </a:ext>
            </a:extLst>
          </p:cNvPr>
          <p:cNvSpPr txBox="1"/>
          <p:nvPr/>
        </p:nvSpPr>
        <p:spPr>
          <a:xfrm flipH="1">
            <a:off x="7423040" y="3028890"/>
            <a:ext cx="950875" cy="400110"/>
          </a:xfrm>
          <a:prstGeom prst="rect">
            <a:avLst/>
          </a:prstGeom>
          <a:solidFill>
            <a:schemeClr val="bg1"/>
          </a:solidFill>
        </p:spPr>
        <p:txBody>
          <a:bodyPr wrap="square" rtlCol="0">
            <a:spAutoFit/>
          </a:bodyPr>
          <a:lstStyle/>
          <a:p>
            <a:r>
              <a:rPr lang="en-US" sz="2000" b="1" dirty="0"/>
              <a:t>EIC</a:t>
            </a:r>
          </a:p>
        </p:txBody>
      </p:sp>
      <p:sp>
        <p:nvSpPr>
          <p:cNvPr id="6" name="TextBox 5">
            <a:extLst>
              <a:ext uri="{FF2B5EF4-FFF2-40B4-BE49-F238E27FC236}">
                <a16:creationId xmlns:a16="http://schemas.microsoft.com/office/drawing/2014/main" id="{B086BE38-30B4-4CDF-8403-B95CDDFE38C3}"/>
              </a:ext>
            </a:extLst>
          </p:cNvPr>
          <p:cNvSpPr txBox="1"/>
          <p:nvPr/>
        </p:nvSpPr>
        <p:spPr>
          <a:xfrm>
            <a:off x="92518" y="1825852"/>
            <a:ext cx="6342956" cy="4401205"/>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sz="2000" dirty="0"/>
              <a:t>TPC range of EIC is $1.6B – $2.6B; complete early next decade </a:t>
            </a:r>
          </a:p>
          <a:p>
            <a:pPr marL="285750" lvl="0" indent="-285750">
              <a:spcAft>
                <a:spcPts val="1200"/>
              </a:spcAft>
              <a:buFont typeface="Arial" panose="020B0604020202020204" pitchFamily="34" charset="0"/>
              <a:buChar char="•"/>
            </a:pPr>
            <a:r>
              <a:rPr lang="en-US" sz="2000" dirty="0"/>
              <a:t>TPC and completion of project dependent upon congressional appropriation and final agreed upon scope when baselined</a:t>
            </a:r>
          </a:p>
          <a:p>
            <a:pPr marL="285750" lvl="0" indent="-285750">
              <a:spcAft>
                <a:spcPts val="1200"/>
              </a:spcAft>
              <a:buFont typeface="Arial" panose="020B0604020202020204" pitchFamily="34" charset="0"/>
              <a:buChar char="•"/>
            </a:pPr>
            <a:r>
              <a:rPr lang="en-US" sz="2000" dirty="0"/>
              <a:t>Magnitude of reprioritized funds ranges from ~$0.6B – $1.2B over the lifetime of the project.</a:t>
            </a:r>
          </a:p>
          <a:p>
            <a:pPr marL="285750" lvl="0" indent="-285750">
              <a:spcAft>
                <a:spcPts val="1200"/>
              </a:spcAft>
              <a:buFont typeface="Arial" panose="020B0604020202020204" pitchFamily="34" charset="0"/>
              <a:buChar char="•"/>
            </a:pPr>
            <a:r>
              <a:rPr lang="en-US" sz="2000" dirty="0"/>
              <a:t>Reprioritization of activities towards the EIC also decreases the amount of new funding required</a:t>
            </a:r>
          </a:p>
          <a:p>
            <a:pPr marL="285750" lvl="0" indent="-285750">
              <a:spcAft>
                <a:spcPts val="1200"/>
              </a:spcAft>
              <a:buFont typeface="Arial" panose="020B0604020202020204" pitchFamily="34" charset="0"/>
              <a:buChar char="•"/>
            </a:pPr>
            <a:r>
              <a:rPr lang="en-US" sz="2000" dirty="0"/>
              <a:t>The EIC could be implemented with caps on amount of new funds needed on an annual basis and still be implemented successfully and in a timely manner. </a:t>
            </a:r>
          </a:p>
        </p:txBody>
      </p:sp>
      <p:sp>
        <p:nvSpPr>
          <p:cNvPr id="7" name="TextBox 6">
            <a:extLst>
              <a:ext uri="{FF2B5EF4-FFF2-40B4-BE49-F238E27FC236}">
                <a16:creationId xmlns:a16="http://schemas.microsoft.com/office/drawing/2014/main" id="{BFF4986C-CE39-4C9F-88B9-0865175CA32B}"/>
              </a:ext>
            </a:extLst>
          </p:cNvPr>
          <p:cNvSpPr txBox="1"/>
          <p:nvPr/>
        </p:nvSpPr>
        <p:spPr>
          <a:xfrm flipH="1">
            <a:off x="92518" y="766146"/>
            <a:ext cx="9063708" cy="1015663"/>
          </a:xfrm>
          <a:prstGeom prst="rect">
            <a:avLst/>
          </a:prstGeom>
          <a:noFill/>
        </p:spPr>
        <p:txBody>
          <a:bodyPr wrap="square" rtlCol="0">
            <a:spAutoFit/>
          </a:bodyPr>
          <a:lstStyle/>
          <a:p>
            <a:r>
              <a:rPr lang="en-US" sz="2000" b="1" dirty="0"/>
              <a:t>An SC </a:t>
            </a:r>
            <a:r>
              <a:rPr lang="en-US" sz="2000" b="1" u="sng" dirty="0"/>
              <a:t>Prime Directive</a:t>
            </a:r>
            <a:r>
              <a:rPr lang="en-US" sz="2000" b="1" dirty="0"/>
              <a:t>: The Project will be carried out as a full intellectual partnership between the BNL and JLAB teams (and other collaborators) with major participation by all</a:t>
            </a:r>
          </a:p>
        </p:txBody>
      </p:sp>
      <p:sp>
        <p:nvSpPr>
          <p:cNvPr id="8" name="TextBox 7">
            <a:extLst>
              <a:ext uri="{FF2B5EF4-FFF2-40B4-BE49-F238E27FC236}">
                <a16:creationId xmlns:a16="http://schemas.microsoft.com/office/drawing/2014/main" id="{88C4E697-48F2-4F44-8BFB-E8F99C1B5DAC}"/>
              </a:ext>
            </a:extLst>
          </p:cNvPr>
          <p:cNvSpPr txBox="1"/>
          <p:nvPr/>
        </p:nvSpPr>
        <p:spPr>
          <a:xfrm>
            <a:off x="3733800" y="6341075"/>
            <a:ext cx="1973232" cy="338554"/>
          </a:xfrm>
          <a:prstGeom prst="rect">
            <a:avLst/>
          </a:prstGeom>
          <a:noFill/>
        </p:spPr>
        <p:txBody>
          <a:bodyPr wrap="none" rtlCol="0">
            <a:spAutoFit/>
          </a:bodyPr>
          <a:lstStyle/>
          <a:p>
            <a:r>
              <a:rPr lang="en-US" sz="1600" baseline="0" dirty="0"/>
              <a:t>AI for Nuclear Physics</a:t>
            </a:r>
            <a:endParaRPr lang="en-US" sz="1600" dirty="0"/>
          </a:p>
        </p:txBody>
      </p:sp>
      <p:sp>
        <p:nvSpPr>
          <p:cNvPr id="9" name="TextBox 8">
            <a:extLst>
              <a:ext uri="{FF2B5EF4-FFF2-40B4-BE49-F238E27FC236}">
                <a16:creationId xmlns:a16="http://schemas.microsoft.com/office/drawing/2014/main" id="{0EC050C7-C014-44BE-BDF4-6098EEA2FEEC}"/>
              </a:ext>
            </a:extLst>
          </p:cNvPr>
          <p:cNvSpPr txBox="1"/>
          <p:nvPr/>
        </p:nvSpPr>
        <p:spPr>
          <a:xfrm>
            <a:off x="6369048" y="6380261"/>
            <a:ext cx="1382686" cy="307777"/>
          </a:xfrm>
          <a:prstGeom prst="rect">
            <a:avLst/>
          </a:prstGeom>
          <a:noFill/>
        </p:spPr>
        <p:txBody>
          <a:bodyPr wrap="none" rtlCol="0">
            <a:spAutoFit/>
          </a:bodyPr>
          <a:lstStyle/>
          <a:p>
            <a:r>
              <a:rPr lang="en-US" sz="1400" baseline="0" dirty="0"/>
              <a:t>March 4-6, 2019</a:t>
            </a:r>
            <a:endParaRPr lang="en-US" sz="1400" dirty="0"/>
          </a:p>
        </p:txBody>
      </p:sp>
    </p:spTree>
    <p:extLst>
      <p:ext uri="{BB962C8B-B14F-4D97-AF65-F5344CB8AC3E}">
        <p14:creationId xmlns:p14="http://schemas.microsoft.com/office/powerpoint/2010/main" val="3052836929"/>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6101</TotalTime>
  <Words>1514</Words>
  <Application>Microsoft Office PowerPoint</Application>
  <PresentationFormat>On-screen Show (4:3)</PresentationFormat>
  <Paragraphs>183</Paragraphs>
  <Slides>24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1_Office Theme</vt:lpstr>
      <vt:lpstr>Nuclear Physics and AI</vt:lpstr>
      <vt:lpstr>PowerPoint Presentation</vt:lpstr>
      <vt:lpstr>PowerPoint Presentation</vt:lpstr>
      <vt:lpstr>PowerPoint Presentation</vt:lpstr>
      <vt:lpstr>PowerPoint Presentation</vt:lpstr>
      <vt:lpstr>PowerPoint Presentation</vt:lpstr>
      <vt:lpstr>PowerPoint Presentation</vt:lpstr>
      <vt:lpstr>The 2015 Long Range Plan for Nuclear Science</vt:lpstr>
      <vt:lpstr>EIC Receives CD0 </vt:lpstr>
      <vt:lpstr>PowerPoint Presentation</vt:lpstr>
      <vt:lpstr>PowerPoint Presentation</vt:lpstr>
      <vt:lpstr>PowerPoint Presentation</vt:lpstr>
      <vt:lpstr>PowerPoint Presentation</vt:lpstr>
      <vt:lpstr>The Campaign to Determine the Fundamental Nature of the Neutrino</vt:lpstr>
      <vt:lpstr>PowerPoint Presentation</vt:lpstr>
      <vt:lpstr>PowerPoint Presentation</vt:lpstr>
      <vt:lpstr>AI at Work in Nuclear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Policy, the Budget Battles of the 112th Congress, and the EFRCs</dc:title>
  <dc:creator>Ben Brown</dc:creator>
  <cp:lastModifiedBy>Hallman, Timothy</cp:lastModifiedBy>
  <cp:revision>558</cp:revision>
  <dcterms:created xsi:type="dcterms:W3CDTF">2011-05-14T01:28:16Z</dcterms:created>
  <dcterms:modified xsi:type="dcterms:W3CDTF">2020-03-04T03:23:58Z</dcterms:modified>
</cp:coreProperties>
</file>