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2"/>
  </p:notesMasterIdLst>
  <p:sldIdLst>
    <p:sldId id="309" r:id="rId2"/>
    <p:sldId id="310" r:id="rId3"/>
    <p:sldId id="313" r:id="rId4"/>
    <p:sldId id="360" r:id="rId5"/>
    <p:sldId id="357" r:id="rId6"/>
    <p:sldId id="314" r:id="rId7"/>
    <p:sldId id="388" r:id="rId8"/>
    <p:sldId id="389" r:id="rId9"/>
    <p:sldId id="391" r:id="rId10"/>
    <p:sldId id="372" r:id="rId11"/>
    <p:sldId id="390" r:id="rId12"/>
    <p:sldId id="329" r:id="rId13"/>
    <p:sldId id="386" r:id="rId14"/>
    <p:sldId id="367" r:id="rId15"/>
    <p:sldId id="392" r:id="rId16"/>
    <p:sldId id="394" r:id="rId17"/>
    <p:sldId id="344" r:id="rId18"/>
    <p:sldId id="359" r:id="rId19"/>
    <p:sldId id="341" r:id="rId20"/>
    <p:sldId id="316" r:id="rId21"/>
  </p:sldIdLst>
  <p:sldSz cx="12192000" cy="6858000"/>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B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5275" autoAdjust="0"/>
  </p:normalViewPr>
  <p:slideViewPr>
    <p:cSldViewPr snapToGrid="0" snapToObjects="1">
      <p:cViewPr varScale="1">
        <p:scale>
          <a:sx n="93" d="100"/>
          <a:sy n="93" d="100"/>
        </p:scale>
        <p:origin x="144" y="516"/>
      </p:cViewPr>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3248"/>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3248"/>
          </a:xfrm>
          <a:prstGeom prst="rect">
            <a:avLst/>
          </a:prstGeom>
        </p:spPr>
        <p:txBody>
          <a:bodyPr vert="horz" lIns="92382" tIns="46191" rIns="92382" bIns="46191" rtlCol="0"/>
          <a:lstStyle>
            <a:lvl1pPr algn="r">
              <a:defRPr sz="1200"/>
            </a:lvl1pPr>
          </a:lstStyle>
          <a:p>
            <a:fld id="{AF8F3527-BB28-884B-A511-C22C3DCF5453}" type="datetimeFigureOut">
              <a:rPr lang="en-US" smtClean="0"/>
              <a:t>1/29/2020</a:t>
            </a:fld>
            <a:endParaRPr lang="en-US"/>
          </a:p>
        </p:txBody>
      </p:sp>
      <p:sp>
        <p:nvSpPr>
          <p:cNvPr id="4" name="Slide Image Placeholder 3"/>
          <p:cNvSpPr>
            <a:spLocks noGrp="1" noRot="1" noChangeAspect="1"/>
          </p:cNvSpPr>
          <p:nvPr>
            <p:ph type="sldImg" idx="2"/>
          </p:nvPr>
        </p:nvSpPr>
        <p:spPr>
          <a:xfrm>
            <a:off x="696913" y="1154113"/>
            <a:ext cx="5540375" cy="3116262"/>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443333"/>
            <a:ext cx="5547360" cy="3635454"/>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3247"/>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3247"/>
          </a:xfrm>
          <a:prstGeom prst="rect">
            <a:avLst/>
          </a:prstGeom>
        </p:spPr>
        <p:txBody>
          <a:bodyPr vert="horz" lIns="92382" tIns="46191" rIns="92382" bIns="46191"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smtClean="0"/>
              <a:t>Title Here</a:t>
            </a:r>
            <a:endParaRPr lang="en-US" dirty="0"/>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 Here</a:t>
            </a:r>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smtClean="0"/>
              <a:t>Author</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smtClean="0"/>
              <a:t>Click icon to add picture</a:t>
            </a: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13" name="Picture 12"/>
          <p:cNvPicPr>
            <a:picLocks noChangeAspect="1"/>
          </p:cNvPicPr>
          <p:nvPr userDrawn="1"/>
        </p:nvPicPr>
        <p:blipFill>
          <a:blip r:embed="rId3"/>
          <a:stretch>
            <a:fillRect/>
          </a:stretch>
        </p:blipFill>
        <p:spPr>
          <a:xfrm>
            <a:off x="0" y="0"/>
            <a:ext cx="12192000" cy="1282700"/>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18" name="Picture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9" name="Text Placeholder 4"/>
          <p:cNvSpPr>
            <a:spLocks noGrp="1"/>
          </p:cNvSpPr>
          <p:nvPr>
            <p:ph type="body" sz="quarter" idx="16" hasCustomPrompt="1"/>
          </p:nvPr>
        </p:nvSpPr>
        <p:spPr>
          <a:xfrm>
            <a:off x="3651306" y="5563165"/>
            <a:ext cx="5745192" cy="910001"/>
          </a:xfrm>
        </p:spPr>
        <p:txBody>
          <a:bodyPr>
            <a:noAutofit/>
          </a:bodyPr>
          <a:lstStyle>
            <a:lvl1pPr marL="0" indent="0">
              <a:buNone/>
              <a:defRPr/>
            </a:lvl1pPr>
          </a:lstStyle>
          <a:p>
            <a:pPr algn="ctr"/>
            <a:r>
              <a:rPr lang="en-US" sz="1800" dirty="0" smtClean="0"/>
              <a:t>Jefferson Lab Accelerator Advisory Committee Review</a:t>
            </a:r>
          </a:p>
          <a:p>
            <a:pPr algn="ctr"/>
            <a:r>
              <a:rPr lang="en-US" sz="1800" dirty="0" smtClean="0"/>
              <a:t>October 22 – 24, 2019</a:t>
            </a:r>
            <a:endParaRPr lang="en-US" sz="1800" dirty="0"/>
          </a:p>
        </p:txBody>
      </p:sp>
    </p:spTree>
    <p:extLst>
      <p:ext uri="{BB962C8B-B14F-4D97-AF65-F5344CB8AC3E}">
        <p14:creationId xmlns:p14="http://schemas.microsoft.com/office/powerpoint/2010/main" val="4291861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smtClean="0"/>
              <a:t>Questions?</a:t>
            </a:r>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smtClean="0"/>
              <a:t>Author</a:t>
            </a:r>
          </a:p>
          <a:p>
            <a:pPr lvl="0"/>
            <a:r>
              <a:rPr lang="en-US" dirty="0" smtClean="0"/>
              <a:t>Title</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smtClean="0"/>
              <a:t>Click icon to add picture</a:t>
            </a:r>
            <a:endParaRPr lang="en-US"/>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smtClean="0"/>
              <a:t>Contact</a:t>
            </a:r>
            <a:endParaRPr lang="en-US" dirty="0"/>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smtClean="0"/>
              <a:t>Agenda Topics Covered: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17" name="Picture 16"/>
          <p:cNvPicPr>
            <a:picLocks noChangeAspect="1"/>
          </p:cNvPicPr>
          <p:nvPr userDrawn="1"/>
        </p:nvPicPr>
        <p:blipFill>
          <a:blip r:embed="rId3"/>
          <a:stretch>
            <a:fillRect/>
          </a:stretch>
        </p:blipFill>
        <p:spPr>
          <a:xfrm>
            <a:off x="0" y="0"/>
            <a:ext cx="12192000" cy="128270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Tree>
    <p:extLst>
      <p:ext uri="{BB962C8B-B14F-4D97-AF65-F5344CB8AC3E}">
        <p14:creationId xmlns:p14="http://schemas.microsoft.com/office/powerpoint/2010/main" val="1567003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28.Jan.2020</a:t>
            </a:r>
            <a:endParaRPr lang="en-US"/>
          </a:p>
        </p:txBody>
      </p:sp>
      <p:sp>
        <p:nvSpPr>
          <p:cNvPr id="5" name="Footer Placeholder 4"/>
          <p:cNvSpPr>
            <a:spLocks noGrp="1"/>
          </p:cNvSpPr>
          <p:nvPr>
            <p:ph type="ftr" sz="quarter" idx="11"/>
          </p:nvPr>
        </p:nvSpPr>
        <p:spPr/>
        <p:txBody>
          <a:bodyPr/>
          <a:lstStyle/>
          <a:p>
            <a:r>
              <a:rPr lang="en-US" smtClean="0"/>
              <a:t>Ginsburg | Hall A Collaboration Meeting</a:t>
            </a:r>
            <a:endParaRPr lang="en-US"/>
          </a:p>
        </p:txBody>
      </p:sp>
      <p:sp>
        <p:nvSpPr>
          <p:cNvPr id="6" name="Slide Number Placeholder 5"/>
          <p:cNvSpPr>
            <a:spLocks noGrp="1"/>
          </p:cNvSpPr>
          <p:nvPr>
            <p:ph type="sldNum" sz="quarter" idx="12"/>
          </p:nvPr>
        </p:nvSpPr>
        <p:spPr/>
        <p:txBody>
          <a:bodyPr/>
          <a:lstStyle/>
          <a:p>
            <a:fld id="{6E28E041-9278-4631-98F0-4E324684B12E}" type="slidenum">
              <a:rPr lang="en-US" smtClean="0"/>
              <a:t>‹#›</a:t>
            </a:fld>
            <a:endParaRPr lang="en-US"/>
          </a:p>
        </p:txBody>
      </p:sp>
    </p:spTree>
    <p:extLst>
      <p:ext uri="{BB962C8B-B14F-4D97-AF65-F5344CB8AC3E}">
        <p14:creationId xmlns:p14="http://schemas.microsoft.com/office/powerpoint/2010/main" val="197823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Date Placeholder 6"/>
          <p:cNvSpPr>
            <a:spLocks noGrp="1"/>
          </p:cNvSpPr>
          <p:nvPr>
            <p:ph type="dt" sz="half" idx="10"/>
          </p:nvPr>
        </p:nvSpPr>
        <p:spPr/>
        <p:txBody>
          <a:bodyPr/>
          <a:lstStyle/>
          <a:p>
            <a:r>
              <a:rPr lang="en-US" smtClean="0"/>
              <a:t>28.Jan.2020</a:t>
            </a:r>
            <a:endParaRPr lang="en-US" dirty="0"/>
          </a:p>
        </p:txBody>
      </p:sp>
      <p:sp>
        <p:nvSpPr>
          <p:cNvPr id="12" name="Footer Placeholder 11"/>
          <p:cNvSpPr>
            <a:spLocks noGrp="1"/>
          </p:cNvSpPr>
          <p:nvPr>
            <p:ph type="ftr" sz="quarter" idx="11"/>
          </p:nvPr>
        </p:nvSpPr>
        <p:spPr/>
        <p:txBody>
          <a:bodyPr/>
          <a:lstStyle/>
          <a:p>
            <a:r>
              <a:rPr lang="en-US" smtClean="0"/>
              <a:t>Ginsburg | Hall A Collaboration Meeting</a:t>
            </a:r>
            <a:endParaRPr lang="en-US" dirty="0"/>
          </a:p>
        </p:txBody>
      </p:sp>
      <p:sp>
        <p:nvSpPr>
          <p:cNvPr id="13" name="Slide Number Placeholder 12"/>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1639637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Date Placeholder 6"/>
          <p:cNvSpPr>
            <a:spLocks noGrp="1"/>
          </p:cNvSpPr>
          <p:nvPr>
            <p:ph type="dt" sz="half" idx="14"/>
          </p:nvPr>
        </p:nvSpPr>
        <p:spPr/>
        <p:txBody>
          <a:bodyPr/>
          <a:lstStyle/>
          <a:p>
            <a:r>
              <a:rPr lang="en-US" smtClean="0"/>
              <a:t>28.Jan.2020</a:t>
            </a:r>
            <a:endParaRPr lang="en-US" dirty="0"/>
          </a:p>
        </p:txBody>
      </p:sp>
      <p:sp>
        <p:nvSpPr>
          <p:cNvPr id="13" name="Footer Placeholder 12"/>
          <p:cNvSpPr>
            <a:spLocks noGrp="1"/>
          </p:cNvSpPr>
          <p:nvPr>
            <p:ph type="ftr" sz="quarter" idx="15"/>
          </p:nvPr>
        </p:nvSpPr>
        <p:spPr/>
        <p:txBody>
          <a:bodyPr/>
          <a:lstStyle/>
          <a:p>
            <a:r>
              <a:rPr lang="en-US" smtClean="0"/>
              <a:t>Ginsburg | Hall A Collaboration Meeting</a:t>
            </a:r>
            <a:endParaRPr lang="en-US" dirty="0"/>
          </a:p>
        </p:txBody>
      </p:sp>
      <p:sp>
        <p:nvSpPr>
          <p:cNvPr id="14" name="Slide Number Placeholder 13"/>
          <p:cNvSpPr>
            <a:spLocks noGrp="1"/>
          </p:cNvSpPr>
          <p:nvPr>
            <p:ph type="sldNum" sz="quarter" idx="16"/>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6520021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smtClean="0"/>
              <a:t>Click icon to add picture</a:t>
            </a:r>
            <a:endParaRPr lang="en-US"/>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5"/>
          </p:nvPr>
        </p:nvSpPr>
        <p:spPr/>
        <p:txBody>
          <a:bodyPr/>
          <a:lstStyle/>
          <a:p>
            <a:r>
              <a:rPr lang="en-US" smtClean="0"/>
              <a:t>28.Jan.2020</a:t>
            </a:r>
            <a:endParaRPr lang="en-US" dirty="0"/>
          </a:p>
        </p:txBody>
      </p:sp>
      <p:sp>
        <p:nvSpPr>
          <p:cNvPr id="14" name="Footer Placeholder 13"/>
          <p:cNvSpPr>
            <a:spLocks noGrp="1"/>
          </p:cNvSpPr>
          <p:nvPr>
            <p:ph type="ftr" sz="quarter" idx="16"/>
          </p:nvPr>
        </p:nvSpPr>
        <p:spPr/>
        <p:txBody>
          <a:bodyPr/>
          <a:lstStyle/>
          <a:p>
            <a:r>
              <a:rPr lang="en-US" smtClean="0"/>
              <a:t>Ginsburg | Hall A Collaboration Meeting</a:t>
            </a:r>
            <a:endParaRPr lang="en-US" dirty="0"/>
          </a:p>
        </p:txBody>
      </p:sp>
      <p:sp>
        <p:nvSpPr>
          <p:cNvPr id="15" name="Slide Number Placeholder 14"/>
          <p:cNvSpPr>
            <a:spLocks noGrp="1"/>
          </p:cNvSpPr>
          <p:nvPr>
            <p:ph type="sldNum" sz="quarter" idx="17"/>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4537965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smtClean="0"/>
              <a:t>Click icon to add picture</a:t>
            </a:r>
            <a:endParaRPr lang="en-US"/>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5"/>
          </p:nvPr>
        </p:nvSpPr>
        <p:spPr/>
        <p:txBody>
          <a:bodyPr/>
          <a:lstStyle/>
          <a:p>
            <a:r>
              <a:rPr lang="en-US" smtClean="0"/>
              <a:t>28.Jan.2020</a:t>
            </a:r>
            <a:endParaRPr lang="en-US" dirty="0"/>
          </a:p>
        </p:txBody>
      </p:sp>
      <p:sp>
        <p:nvSpPr>
          <p:cNvPr id="14" name="Footer Placeholder 13"/>
          <p:cNvSpPr>
            <a:spLocks noGrp="1"/>
          </p:cNvSpPr>
          <p:nvPr>
            <p:ph type="ftr" sz="quarter" idx="16"/>
          </p:nvPr>
        </p:nvSpPr>
        <p:spPr/>
        <p:txBody>
          <a:bodyPr/>
          <a:lstStyle/>
          <a:p>
            <a:r>
              <a:rPr lang="en-US" smtClean="0"/>
              <a:t>Ginsburg | Hall A Collaboration Meeting</a:t>
            </a:r>
            <a:endParaRPr lang="en-US" dirty="0"/>
          </a:p>
        </p:txBody>
      </p:sp>
      <p:sp>
        <p:nvSpPr>
          <p:cNvPr id="15" name="Slide Number Placeholder 14"/>
          <p:cNvSpPr>
            <a:spLocks noGrp="1"/>
          </p:cNvSpPr>
          <p:nvPr>
            <p:ph type="sldNum" sz="quarter" idx="17"/>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254814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smtClean="0"/>
              <a:t>Click icon to add picture</a:t>
            </a:r>
            <a:endParaRPr lang="en-US"/>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smtClean="0"/>
              <a:t>Click icon to add picture</a:t>
            </a:r>
            <a:endParaRPr lang="en-US"/>
          </a:p>
        </p:txBody>
      </p: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6"/>
          </p:nvPr>
        </p:nvSpPr>
        <p:spPr/>
        <p:txBody>
          <a:bodyPr/>
          <a:lstStyle/>
          <a:p>
            <a:r>
              <a:rPr lang="en-US" smtClean="0"/>
              <a:t>28.Jan.2020</a:t>
            </a:r>
            <a:endParaRPr lang="en-US" dirty="0"/>
          </a:p>
        </p:txBody>
      </p:sp>
      <p:sp>
        <p:nvSpPr>
          <p:cNvPr id="14" name="Footer Placeholder 13"/>
          <p:cNvSpPr>
            <a:spLocks noGrp="1"/>
          </p:cNvSpPr>
          <p:nvPr>
            <p:ph type="ftr" sz="quarter" idx="17"/>
          </p:nvPr>
        </p:nvSpPr>
        <p:spPr/>
        <p:txBody>
          <a:bodyPr/>
          <a:lstStyle/>
          <a:p>
            <a:r>
              <a:rPr lang="en-US" smtClean="0"/>
              <a:t>Ginsburg | Hall A Collaboration Meeting</a:t>
            </a:r>
            <a:endParaRPr lang="en-US" dirty="0"/>
          </a:p>
        </p:txBody>
      </p:sp>
      <p:sp>
        <p:nvSpPr>
          <p:cNvPr id="15" name="Slide Number Placeholder 14"/>
          <p:cNvSpPr>
            <a:spLocks noGrp="1"/>
          </p:cNvSpPr>
          <p:nvPr>
            <p:ph type="sldNum" sz="quarter" idx="18"/>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057364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smtClean="0"/>
              <a:t>Click icon to add picture</a:t>
            </a:r>
            <a:endParaRPr lang="en-US"/>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smtClean="0"/>
              <a:t>Click icon to add picture</a:t>
            </a:r>
            <a:endParaRPr lang="en-US"/>
          </a:p>
        </p:txBody>
      </p: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6"/>
          </p:nvPr>
        </p:nvSpPr>
        <p:spPr/>
        <p:txBody>
          <a:bodyPr/>
          <a:lstStyle/>
          <a:p>
            <a:r>
              <a:rPr lang="en-US" smtClean="0"/>
              <a:t>28.Jan.2020</a:t>
            </a:r>
            <a:endParaRPr lang="en-US" dirty="0"/>
          </a:p>
        </p:txBody>
      </p:sp>
      <p:sp>
        <p:nvSpPr>
          <p:cNvPr id="14" name="Footer Placeholder 13"/>
          <p:cNvSpPr>
            <a:spLocks noGrp="1"/>
          </p:cNvSpPr>
          <p:nvPr>
            <p:ph type="ftr" sz="quarter" idx="17"/>
          </p:nvPr>
        </p:nvSpPr>
        <p:spPr/>
        <p:txBody>
          <a:bodyPr/>
          <a:lstStyle/>
          <a:p>
            <a:r>
              <a:rPr lang="en-US" smtClean="0"/>
              <a:t>Ginsburg | Hall A Collaboration Meeting</a:t>
            </a:r>
            <a:endParaRPr lang="en-US" dirty="0"/>
          </a:p>
        </p:txBody>
      </p:sp>
      <p:sp>
        <p:nvSpPr>
          <p:cNvPr id="15" name="Slide Number Placeholder 14"/>
          <p:cNvSpPr>
            <a:spLocks noGrp="1"/>
          </p:cNvSpPr>
          <p:nvPr>
            <p:ph type="sldNum" sz="quarter" idx="18"/>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8513664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smtClean="0"/>
              <a:t>Click icon to add picture</a:t>
            </a:r>
            <a:endParaRPr lang="en-US"/>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smtClean="0"/>
              <a:t>Click icon to add picture</a:t>
            </a:r>
            <a:endParaRPr lang="en-US"/>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smtClean="0"/>
              <a:t>Click icon to add picture</a:t>
            </a:r>
            <a:endParaRPr lang="en-US"/>
          </a:p>
        </p:txBody>
      </p:sp>
      <p:cxnSp>
        <p:nvCxnSpPr>
          <p:cNvPr id="13" name="Straight Connector 12"/>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5" name="Date Placeholder 14"/>
          <p:cNvSpPr>
            <a:spLocks noGrp="1"/>
          </p:cNvSpPr>
          <p:nvPr>
            <p:ph type="dt" sz="half" idx="18"/>
          </p:nvPr>
        </p:nvSpPr>
        <p:spPr/>
        <p:txBody>
          <a:bodyPr/>
          <a:lstStyle/>
          <a:p>
            <a:r>
              <a:rPr lang="en-US" smtClean="0"/>
              <a:t>28.Jan.2020</a:t>
            </a:r>
            <a:endParaRPr lang="en-US" dirty="0"/>
          </a:p>
        </p:txBody>
      </p:sp>
      <p:sp>
        <p:nvSpPr>
          <p:cNvPr id="16" name="Footer Placeholder 15"/>
          <p:cNvSpPr>
            <a:spLocks noGrp="1"/>
          </p:cNvSpPr>
          <p:nvPr>
            <p:ph type="ftr" sz="quarter" idx="19"/>
          </p:nvPr>
        </p:nvSpPr>
        <p:spPr/>
        <p:txBody>
          <a:bodyPr/>
          <a:lstStyle/>
          <a:p>
            <a:r>
              <a:rPr lang="en-US" smtClean="0"/>
              <a:t>Ginsburg | Hall A Collaboration Meeting</a:t>
            </a:r>
            <a:endParaRPr lang="en-US" dirty="0"/>
          </a:p>
        </p:txBody>
      </p:sp>
      <p:sp>
        <p:nvSpPr>
          <p:cNvPr id="17" name="Slide Number Placeholder 16"/>
          <p:cNvSpPr>
            <a:spLocks noGrp="1"/>
          </p:cNvSpPr>
          <p:nvPr>
            <p:ph type="sldNum" sz="quarter" idx="20"/>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8596747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smtClean="0"/>
              <a:t>Click icon to add picture</a:t>
            </a:r>
            <a:endParaRPr lang="en-US"/>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smtClean="0"/>
              <a:t>Click icon to add picture</a:t>
            </a:r>
            <a:endParaRPr lang="en-US"/>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smtClean="0"/>
              <a:t>Click icon to add picture</a:t>
            </a:r>
            <a:endParaRPr lang="en-US"/>
          </a:p>
        </p:txBody>
      </p:sp>
      <p:cxnSp>
        <p:nvCxnSpPr>
          <p:cNvPr id="13" name="Straight Connector 12"/>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5" name="Date Placeholder 14"/>
          <p:cNvSpPr>
            <a:spLocks noGrp="1"/>
          </p:cNvSpPr>
          <p:nvPr>
            <p:ph type="dt" sz="half" idx="18"/>
          </p:nvPr>
        </p:nvSpPr>
        <p:spPr/>
        <p:txBody>
          <a:bodyPr/>
          <a:lstStyle/>
          <a:p>
            <a:r>
              <a:rPr lang="en-US" smtClean="0"/>
              <a:t>28.Jan.2020</a:t>
            </a:r>
            <a:endParaRPr lang="en-US" dirty="0"/>
          </a:p>
        </p:txBody>
      </p:sp>
      <p:sp>
        <p:nvSpPr>
          <p:cNvPr id="16" name="Footer Placeholder 15"/>
          <p:cNvSpPr>
            <a:spLocks noGrp="1"/>
          </p:cNvSpPr>
          <p:nvPr>
            <p:ph type="ftr" sz="quarter" idx="19"/>
          </p:nvPr>
        </p:nvSpPr>
        <p:spPr/>
        <p:txBody>
          <a:bodyPr/>
          <a:lstStyle/>
          <a:p>
            <a:r>
              <a:rPr lang="en-US" smtClean="0"/>
              <a:t>Ginsburg | Hall A Collaboration Meeting</a:t>
            </a:r>
            <a:endParaRPr lang="en-US" dirty="0"/>
          </a:p>
        </p:txBody>
      </p:sp>
      <p:sp>
        <p:nvSpPr>
          <p:cNvPr id="17" name="Slide Number Placeholder 16"/>
          <p:cNvSpPr>
            <a:spLocks noGrp="1"/>
          </p:cNvSpPr>
          <p:nvPr>
            <p:ph type="sldNum" sz="quarter" idx="20"/>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968535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n-US" smtClean="0"/>
              <a:t>28.Jan.2020</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smtClean="0"/>
              <a:t>Ginsburg | Hall A Collaboration Meeting</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8485816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jlab.org/physics/experiments/schedul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181" y="205946"/>
            <a:ext cx="10583064" cy="917487"/>
          </a:xfrm>
        </p:spPr>
        <p:txBody>
          <a:bodyPr anchor="ctr" anchorCtr="0"/>
          <a:lstStyle/>
          <a:p>
            <a:r>
              <a:rPr lang="en-US" sz="3600" dirty="0" smtClean="0"/>
              <a:t>Accelerator Operations Overview</a:t>
            </a:r>
            <a:endParaRPr lang="en-US" sz="3600" dirty="0"/>
          </a:p>
        </p:txBody>
      </p:sp>
      <p:sp>
        <p:nvSpPr>
          <p:cNvPr id="3" name="Subtitle 2"/>
          <p:cNvSpPr>
            <a:spLocks noGrp="1"/>
          </p:cNvSpPr>
          <p:nvPr>
            <p:ph type="subTitle" idx="1"/>
          </p:nvPr>
        </p:nvSpPr>
        <p:spPr>
          <a:xfrm>
            <a:off x="262311" y="1560076"/>
            <a:ext cx="5875975" cy="1424285"/>
          </a:xfrm>
        </p:spPr>
        <p:txBody>
          <a:bodyPr>
            <a:normAutofit lnSpcReduction="10000"/>
          </a:bodyPr>
          <a:lstStyle/>
          <a:p>
            <a:r>
              <a:rPr lang="en-US" sz="2400" b="1" dirty="0">
                <a:solidFill>
                  <a:schemeClr val="tx1"/>
                </a:solidFill>
              </a:rPr>
              <a:t>Camille M Ginsburg</a:t>
            </a:r>
          </a:p>
          <a:p>
            <a:r>
              <a:rPr lang="en-US" sz="2400" b="1" dirty="0">
                <a:solidFill>
                  <a:schemeClr val="tx1"/>
                </a:solidFill>
              </a:rPr>
              <a:t>Director of Accelerator Operations</a:t>
            </a:r>
          </a:p>
          <a:p>
            <a:r>
              <a:rPr lang="en-US" sz="2400" b="1" dirty="0">
                <a:solidFill>
                  <a:schemeClr val="tx1"/>
                </a:solidFill>
              </a:rPr>
              <a:t>CPP Project Director</a:t>
            </a:r>
          </a:p>
        </p:txBody>
      </p:sp>
      <p:sp>
        <p:nvSpPr>
          <p:cNvPr id="5" name="Text Placeholder 4"/>
          <p:cNvSpPr>
            <a:spLocks noGrp="1"/>
          </p:cNvSpPr>
          <p:nvPr>
            <p:ph type="body" sz="quarter" idx="14"/>
          </p:nvPr>
        </p:nvSpPr>
        <p:spPr>
          <a:xfrm>
            <a:off x="4088921" y="5810521"/>
            <a:ext cx="5745192" cy="910001"/>
          </a:xfrm>
        </p:spPr>
        <p:txBody>
          <a:bodyPr>
            <a:noAutofit/>
          </a:bodyPr>
          <a:lstStyle/>
          <a:p>
            <a:pPr algn="ctr"/>
            <a:r>
              <a:rPr lang="en-US" sz="1800" dirty="0" smtClean="0"/>
              <a:t>Hall </a:t>
            </a:r>
            <a:r>
              <a:rPr lang="en-US" sz="1800" dirty="0" smtClean="0"/>
              <a:t>A </a:t>
            </a:r>
            <a:r>
              <a:rPr lang="en-US" sz="1800" dirty="0" smtClean="0"/>
              <a:t>Collaboration Meeting</a:t>
            </a:r>
          </a:p>
          <a:p>
            <a:pPr algn="ctr"/>
            <a:r>
              <a:rPr lang="en-US" sz="1800" dirty="0" smtClean="0"/>
              <a:t>January </a:t>
            </a:r>
            <a:r>
              <a:rPr lang="en-US" sz="1800" dirty="0" smtClean="0"/>
              <a:t>30</a:t>
            </a:r>
            <a:r>
              <a:rPr lang="en-US" sz="1800" dirty="0" smtClean="0"/>
              <a:t>, </a:t>
            </a:r>
            <a:r>
              <a:rPr lang="en-US" sz="1800" dirty="0" smtClean="0"/>
              <a:t>2020</a:t>
            </a:r>
            <a:endParaRPr lang="en-US" sz="1800" dirty="0"/>
          </a:p>
        </p:txBody>
      </p:sp>
      <p:pic>
        <p:nvPicPr>
          <p:cNvPr id="8" name="Picture Placeholder 7"/>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5044" b="5044"/>
          <a:stretch>
            <a:fillRect/>
          </a:stretch>
        </p:blipFill>
        <p:spPr>
          <a:xfrm>
            <a:off x="6013450" y="1813718"/>
            <a:ext cx="5619750" cy="3840163"/>
          </a:xfrm>
        </p:spPr>
      </p:pic>
    </p:spTree>
    <p:extLst>
      <p:ext uri="{BB962C8B-B14F-4D97-AF65-F5344CB8AC3E}">
        <p14:creationId xmlns:p14="http://schemas.microsoft.com/office/powerpoint/2010/main" val="459193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28.Jan.2020</a:t>
            </a:r>
            <a:endParaRPr lang="en-US" dirty="0"/>
          </a:p>
        </p:txBody>
      </p:sp>
      <p:sp>
        <p:nvSpPr>
          <p:cNvPr id="5" name="Footer Placeholder 4"/>
          <p:cNvSpPr>
            <a:spLocks noGrp="1"/>
          </p:cNvSpPr>
          <p:nvPr>
            <p:ph type="ftr" sz="quarter" idx="11"/>
          </p:nvPr>
        </p:nvSpPr>
        <p:spPr/>
        <p:txBody>
          <a:bodyPr/>
          <a:lstStyle/>
          <a:p>
            <a:r>
              <a:rPr lang="en-US" smtClean="0"/>
              <a:t>Ginsburg | Hall A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10</a:t>
            </a:fld>
            <a:endParaRPr lang="en-US" dirty="0"/>
          </a:p>
        </p:txBody>
      </p:sp>
      <p:sp>
        <p:nvSpPr>
          <p:cNvPr id="2" name="Content Placeholder 1"/>
          <p:cNvSpPr>
            <a:spLocks noGrp="1"/>
          </p:cNvSpPr>
          <p:nvPr>
            <p:ph idx="1"/>
          </p:nvPr>
        </p:nvSpPr>
        <p:spPr>
          <a:xfrm>
            <a:off x="195208" y="966055"/>
            <a:ext cx="7530957" cy="5381694"/>
          </a:xfrm>
        </p:spPr>
        <p:txBody>
          <a:bodyPr>
            <a:normAutofit fontScale="92500" lnSpcReduction="20000"/>
          </a:bodyPr>
          <a:lstStyle/>
          <a:p>
            <a:pPr marL="0" indent="0">
              <a:buNone/>
            </a:pPr>
            <a:r>
              <a:rPr lang="en-US" dirty="0" smtClean="0"/>
              <a:t>Multi-year strategy to improve and maintain CEBAF performance</a:t>
            </a:r>
          </a:p>
          <a:p>
            <a:pPr marL="0" indent="0">
              <a:buNone/>
            </a:pPr>
            <a:r>
              <a:rPr lang="en-US" dirty="0" smtClean="0"/>
              <a:t>Reach full energy gain in FY22, &gt;80% reliability in FY19, then continual reliability improvement</a:t>
            </a:r>
          </a:p>
          <a:p>
            <a:pPr marL="0" indent="0">
              <a:buNone/>
            </a:pPr>
            <a:r>
              <a:rPr lang="en-US" dirty="0" smtClean="0"/>
              <a:t>Strategy in brief:</a:t>
            </a:r>
          </a:p>
          <a:p>
            <a:pPr marL="457200" indent="-457200">
              <a:buFont typeface="+mj-lt"/>
              <a:buAutoNum type="arabicPeriod"/>
            </a:pPr>
            <a:r>
              <a:rPr lang="en-US" dirty="0"/>
              <a:t>I</a:t>
            </a:r>
            <a:r>
              <a:rPr lang="en-US" dirty="0" smtClean="0"/>
              <a:t>dentify and purchase Critical Spares to mitigate the impact of single-point failures</a:t>
            </a:r>
          </a:p>
          <a:p>
            <a:pPr marL="457200" indent="-457200">
              <a:buFont typeface="+mj-lt"/>
              <a:buAutoNum type="arabicPeriod"/>
            </a:pPr>
            <a:r>
              <a:rPr lang="en-US" dirty="0" smtClean="0"/>
              <a:t>Replenish consumed hardware spares, e.g., klystrons</a:t>
            </a:r>
          </a:p>
          <a:p>
            <a:pPr marL="457200" indent="-457200">
              <a:buFont typeface="+mj-lt"/>
              <a:buAutoNum type="arabicPeriod"/>
            </a:pPr>
            <a:r>
              <a:rPr lang="en-US" dirty="0" smtClean="0"/>
              <a:t>Increase Energy Reach to support the design energy with </a:t>
            </a:r>
            <a:r>
              <a:rPr lang="en-US" u="sng" dirty="0" smtClean="0"/>
              <a:t>robust energy margin</a:t>
            </a:r>
            <a:r>
              <a:rPr lang="en-US" dirty="0" smtClean="0"/>
              <a:t> to address</a:t>
            </a:r>
          </a:p>
          <a:p>
            <a:pPr lvl="1">
              <a:buFont typeface="Arial" panose="020B0604020202020204" pitchFamily="34" charset="0"/>
              <a:buChar char="•"/>
            </a:pPr>
            <a:r>
              <a:rPr lang="en-US" dirty="0"/>
              <a:t>H</a:t>
            </a:r>
            <a:r>
              <a:rPr lang="en-US" dirty="0" smtClean="0"/>
              <a:t>istorical CM degradation ~17 MeV/</a:t>
            </a:r>
            <a:r>
              <a:rPr lang="en-US" dirty="0" err="1" smtClean="0"/>
              <a:t>linac</a:t>
            </a:r>
            <a:r>
              <a:rPr lang="en-US" dirty="0" smtClean="0"/>
              <a:t>/year</a:t>
            </a:r>
          </a:p>
          <a:p>
            <a:pPr lvl="1">
              <a:buFont typeface="Arial" panose="020B0604020202020204" pitchFamily="34" charset="0"/>
              <a:buChar char="•"/>
            </a:pPr>
            <a:r>
              <a:rPr lang="en-US" dirty="0" smtClean="0"/>
              <a:t>Gradient below spec</a:t>
            </a:r>
          </a:p>
          <a:p>
            <a:pPr lvl="1">
              <a:buFont typeface="Arial" panose="020B0604020202020204" pitchFamily="34" charset="0"/>
              <a:buChar char="•"/>
            </a:pPr>
            <a:r>
              <a:rPr lang="en-US" dirty="0"/>
              <a:t>F</a:t>
            </a:r>
            <a:r>
              <a:rPr lang="en-US" dirty="0" smtClean="0"/>
              <a:t>ield emission and particulates</a:t>
            </a:r>
          </a:p>
          <a:p>
            <a:pPr marL="457200" indent="-457200">
              <a:buFont typeface="+mj-lt"/>
              <a:buAutoNum type="arabicPeriod"/>
            </a:pPr>
            <a:r>
              <a:rPr lang="en-US" dirty="0" smtClean="0"/>
              <a:t>Upgrade original CEBAF systems to mitigate obsolescence issues in a timely manner, i.e., before reliability degrades</a:t>
            </a:r>
          </a:p>
          <a:p>
            <a:pPr marL="457200" indent="-457200">
              <a:buFont typeface="+mj-lt"/>
              <a:buAutoNum type="arabicPeriod"/>
            </a:pPr>
            <a:r>
              <a:rPr lang="en-US" dirty="0" smtClean="0"/>
              <a:t>Procure equipment to minimize future maintenance duration, to support up to 34 weeks per year of CEBAF operation</a:t>
            </a:r>
          </a:p>
          <a:p>
            <a:pPr marL="0" indent="0">
              <a:buNone/>
            </a:pPr>
            <a:r>
              <a:rPr lang="en-US" dirty="0" smtClean="0"/>
              <a:t>NB: CPP assumes &lt;15 trips/</a:t>
            </a:r>
            <a:r>
              <a:rPr lang="en-US" dirty="0" err="1" smtClean="0"/>
              <a:t>hr</a:t>
            </a:r>
            <a:r>
              <a:rPr lang="en-US" dirty="0" smtClean="0"/>
              <a:t> overall; &lt;10 trips/</a:t>
            </a:r>
            <a:r>
              <a:rPr lang="en-US" dirty="0" err="1" smtClean="0"/>
              <a:t>hr</a:t>
            </a:r>
            <a:r>
              <a:rPr lang="en-US" dirty="0" smtClean="0"/>
              <a:t> RF</a:t>
            </a:r>
          </a:p>
          <a:p>
            <a:pPr marL="0" indent="0">
              <a:buNone/>
            </a:pPr>
            <a:r>
              <a:rPr lang="en-US" dirty="0" smtClean="0"/>
              <a:t>We achieved this in FY19 but it was too high for </a:t>
            </a:r>
            <a:r>
              <a:rPr lang="en-US" dirty="0" err="1" smtClean="0"/>
              <a:t>expt’ers</a:t>
            </a:r>
            <a:r>
              <a:rPr lang="en-US" dirty="0" smtClean="0"/>
              <a:t> </a:t>
            </a:r>
          </a:p>
          <a:p>
            <a:endParaRPr lang="en-US" dirty="0"/>
          </a:p>
        </p:txBody>
      </p:sp>
      <p:pic>
        <p:nvPicPr>
          <p:cNvPr id="3" name="Picture 2"/>
          <p:cNvPicPr>
            <a:picLocks noChangeAspect="1"/>
          </p:cNvPicPr>
          <p:nvPr/>
        </p:nvPicPr>
        <p:blipFill>
          <a:blip r:embed="rId2"/>
          <a:stretch>
            <a:fillRect/>
          </a:stretch>
        </p:blipFill>
        <p:spPr>
          <a:xfrm>
            <a:off x="7651849" y="800847"/>
            <a:ext cx="4536662" cy="2353772"/>
          </a:xfrm>
          <a:prstGeom prst="rect">
            <a:avLst/>
          </a:prstGeom>
        </p:spPr>
      </p:pic>
      <p:sp>
        <p:nvSpPr>
          <p:cNvPr id="8" name="Title 1"/>
          <p:cNvSpPr>
            <a:spLocks noGrp="1"/>
          </p:cNvSpPr>
          <p:nvPr>
            <p:ph type="title"/>
          </p:nvPr>
        </p:nvSpPr>
        <p:spPr>
          <a:xfrm>
            <a:off x="411892" y="240539"/>
            <a:ext cx="11285837" cy="487490"/>
          </a:xfrm>
        </p:spPr>
        <p:txBody>
          <a:bodyPr/>
          <a:lstStyle/>
          <a:p>
            <a:r>
              <a:rPr lang="en-US" dirty="0" smtClean="0"/>
              <a:t>CEBAF </a:t>
            </a:r>
            <a:r>
              <a:rPr lang="en-US" dirty="0"/>
              <a:t>P</a:t>
            </a:r>
            <a:r>
              <a:rPr lang="en-US" dirty="0" smtClean="0"/>
              <a:t>erformance Plan (CPP)</a:t>
            </a:r>
            <a:endParaRPr lang="en-US" dirty="0"/>
          </a:p>
        </p:txBody>
      </p:sp>
      <p:sp>
        <p:nvSpPr>
          <p:cNvPr id="10" name="TextBox 9"/>
          <p:cNvSpPr txBox="1"/>
          <p:nvPr/>
        </p:nvSpPr>
        <p:spPr>
          <a:xfrm>
            <a:off x="8404261" y="431515"/>
            <a:ext cx="1672253" cy="369332"/>
          </a:xfrm>
          <a:prstGeom prst="rect">
            <a:avLst/>
          </a:prstGeom>
          <a:noFill/>
        </p:spPr>
        <p:txBody>
          <a:bodyPr wrap="none" rtlCol="0">
            <a:spAutoFit/>
          </a:bodyPr>
          <a:lstStyle/>
          <a:p>
            <a:r>
              <a:rPr lang="en-US" dirty="0" smtClean="0"/>
              <a:t>JLAB-TN-17-022</a:t>
            </a:r>
            <a:endParaRPr lang="en-US" dirty="0"/>
          </a:p>
        </p:txBody>
      </p:sp>
      <p:pic>
        <p:nvPicPr>
          <p:cNvPr id="11" name="Picture 10"/>
          <p:cNvPicPr>
            <a:picLocks noChangeAspect="1"/>
          </p:cNvPicPr>
          <p:nvPr/>
        </p:nvPicPr>
        <p:blipFill>
          <a:blip r:embed="rId3"/>
          <a:stretch>
            <a:fillRect/>
          </a:stretch>
        </p:blipFill>
        <p:spPr>
          <a:xfrm>
            <a:off x="8260423" y="3227437"/>
            <a:ext cx="3206798" cy="3200960"/>
          </a:xfrm>
          <a:prstGeom prst="rect">
            <a:avLst/>
          </a:prstGeom>
        </p:spPr>
      </p:pic>
      <p:sp>
        <p:nvSpPr>
          <p:cNvPr id="12" name="TextBox 11"/>
          <p:cNvSpPr txBox="1"/>
          <p:nvPr/>
        </p:nvSpPr>
        <p:spPr>
          <a:xfrm>
            <a:off x="11672720" y="1161337"/>
            <a:ext cx="182742" cy="215444"/>
          </a:xfrm>
          <a:prstGeom prst="rect">
            <a:avLst/>
          </a:prstGeom>
          <a:solidFill>
            <a:schemeClr val="accent1">
              <a:lumMod val="20000"/>
              <a:lumOff val="80000"/>
            </a:schemeClr>
          </a:solidFill>
        </p:spPr>
        <p:txBody>
          <a:bodyPr wrap="none" lIns="0" tIns="0" rIns="0" bIns="0" rtlCol="0">
            <a:spAutoFit/>
          </a:bodyPr>
          <a:lstStyle/>
          <a:p>
            <a:r>
              <a:rPr lang="en-US" sz="1400" b="1" dirty="0" smtClean="0"/>
              <a:t>34</a:t>
            </a:r>
            <a:endParaRPr lang="en-US" sz="1400" b="1" dirty="0"/>
          </a:p>
        </p:txBody>
      </p:sp>
    </p:spTree>
    <p:extLst>
      <p:ext uri="{BB962C8B-B14F-4D97-AF65-F5344CB8AC3E}">
        <p14:creationId xmlns:p14="http://schemas.microsoft.com/office/powerpoint/2010/main" val="134056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523875"/>
          </a:xfrm>
        </p:spPr>
        <p:txBody>
          <a:bodyPr>
            <a:noAutofit/>
          </a:bodyPr>
          <a:lstStyle/>
          <a:p>
            <a:r>
              <a:rPr lang="en-US" sz="3200" b="1" dirty="0" smtClean="0">
                <a:latin typeface="Arial" panose="020B0604020202020204" pitchFamily="34" charset="0"/>
                <a:cs typeface="Arial" panose="020B0604020202020204" pitchFamily="34" charset="0"/>
              </a:rPr>
              <a:t>CEBAF Operations – Energy Reach</a:t>
            </a:r>
            <a:endParaRPr lang="en-US" sz="3200" b="1"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735724" y="1066800"/>
            <a:ext cx="7863246" cy="1943379"/>
          </a:xfrm>
        </p:spPr>
        <p:txBody>
          <a:bodyPr>
            <a:normAutofit fontScale="92500" lnSpcReduction="20000"/>
          </a:bodyPr>
          <a:lstStyle/>
          <a:p>
            <a:r>
              <a:rPr lang="en-US" sz="2200" dirty="0" smtClean="0"/>
              <a:t>Energy reach to be improved yearly through the CEBAF Performance Plan</a:t>
            </a:r>
          </a:p>
          <a:p>
            <a:pPr lvl="1"/>
            <a:r>
              <a:rPr lang="en-US" sz="2200" dirty="0"/>
              <a:t>I</a:t>
            </a:r>
            <a:r>
              <a:rPr lang="en-US" sz="2200" dirty="0" smtClean="0"/>
              <a:t>mprovements via new C75 and refurbished C100 </a:t>
            </a:r>
            <a:r>
              <a:rPr lang="en-US" sz="2200" dirty="0" err="1" smtClean="0"/>
              <a:t>cryomodules</a:t>
            </a:r>
            <a:endParaRPr lang="en-US" sz="2200" dirty="0" smtClean="0"/>
          </a:p>
          <a:p>
            <a:pPr lvl="1"/>
            <a:r>
              <a:rPr lang="en-US" sz="2200" dirty="0"/>
              <a:t>S</a:t>
            </a:r>
            <a:r>
              <a:rPr lang="en-US" sz="2200" dirty="0" smtClean="0"/>
              <a:t>teady progress expected in 2020</a:t>
            </a:r>
          </a:p>
          <a:p>
            <a:pPr lvl="1"/>
            <a:r>
              <a:rPr lang="en-US" sz="2200" dirty="0"/>
              <a:t>F</a:t>
            </a:r>
            <a:r>
              <a:rPr lang="en-US" sz="2200" dirty="0" smtClean="0"/>
              <a:t>ull 12 GeV (5.5 pass) operations, with margin, expected ahead of the FY2024 run periods</a:t>
            </a:r>
          </a:p>
        </p:txBody>
      </p:sp>
      <p:pic>
        <p:nvPicPr>
          <p:cNvPr id="6" name="Picture 2" descr="C:\Users\areilly\Documents\My Documents\C100 Refurbishment\C100-06 R\C100-06R in 1L2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10477"/>
          <a:stretch/>
        </p:blipFill>
        <p:spPr bwMode="auto">
          <a:xfrm>
            <a:off x="8755116" y="1"/>
            <a:ext cx="3436883" cy="287936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4"/>
          <p:cNvSpPr txBox="1">
            <a:spLocks/>
          </p:cNvSpPr>
          <p:nvPr/>
        </p:nvSpPr>
        <p:spPr>
          <a:xfrm>
            <a:off x="735724" y="2989158"/>
            <a:ext cx="10618076" cy="356929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t>First refurbished C100 installed met energy gain expectations – best CM in CEBAF </a:t>
            </a:r>
          </a:p>
          <a:p>
            <a:pPr lvl="1"/>
            <a:r>
              <a:rPr lang="en-US" sz="3200" dirty="0" smtClean="0"/>
              <a:t>Provides further confidence in the plan</a:t>
            </a:r>
          </a:p>
          <a:p>
            <a:r>
              <a:rPr lang="en-US" sz="3200" dirty="0" smtClean="0"/>
              <a:t>Other improvements from the CEBAF Performance Plan already in place</a:t>
            </a:r>
          </a:p>
          <a:p>
            <a:pPr lvl="1"/>
            <a:r>
              <a:rPr lang="en-US" sz="3200" dirty="0" smtClean="0"/>
              <a:t>Procurement of critical spares, replacement of obsolescent components</a:t>
            </a:r>
          </a:p>
          <a:p>
            <a:pPr lvl="1"/>
            <a:r>
              <a:rPr lang="en-US" sz="3200" dirty="0" smtClean="0"/>
              <a:t>Example: increased klystron inventory allows accelerating cavities to be run at full gradient through klystron replacement, instead of degraded in case of klystron weakness or failure</a:t>
            </a:r>
          </a:p>
          <a:p>
            <a:pPr lvl="1"/>
            <a:r>
              <a:rPr lang="en-US" sz="3200" dirty="0" smtClean="0"/>
              <a:t>Example: procured magnet spares reduces unscheduled downtime risk </a:t>
            </a:r>
          </a:p>
          <a:p>
            <a:r>
              <a:rPr lang="en-US" sz="3200" dirty="0" smtClean="0"/>
              <a:t>Energy reach optimizations with existing system for high quality physics</a:t>
            </a:r>
          </a:p>
          <a:p>
            <a:pPr lvl="1"/>
            <a:r>
              <a:rPr lang="en-US" sz="3200" dirty="0" smtClean="0"/>
              <a:t>Mitigate field emission in </a:t>
            </a:r>
            <a:r>
              <a:rPr lang="en-US" sz="3200" dirty="0" err="1" smtClean="0"/>
              <a:t>cryomodules</a:t>
            </a:r>
            <a:endParaRPr lang="en-US" sz="3200" dirty="0" smtClean="0"/>
          </a:p>
          <a:p>
            <a:pPr lvl="2"/>
            <a:r>
              <a:rPr lang="en-US" sz="3200" dirty="0" smtClean="0"/>
              <a:t>RF process </a:t>
            </a:r>
            <a:r>
              <a:rPr lang="en-US" sz="3200" dirty="0" err="1" smtClean="0"/>
              <a:t>cryomodules</a:t>
            </a:r>
            <a:r>
              <a:rPr lang="en-US" sz="3200" dirty="0" smtClean="0"/>
              <a:t>, reduce particulates in warm sections, monitor field emission induced radiation to understand impact of improvements</a:t>
            </a:r>
          </a:p>
          <a:p>
            <a:pPr lvl="1"/>
            <a:r>
              <a:rPr lang="en-US" sz="3200" dirty="0" smtClean="0"/>
              <a:t>Continually monitor and maintain components to reduce trip rates and reduce unscheduled downtimes</a:t>
            </a:r>
          </a:p>
          <a:p>
            <a:pPr lvl="1"/>
            <a:endParaRPr lang="en-US" dirty="0" smtClean="0"/>
          </a:p>
          <a:p>
            <a:pPr lvl="1"/>
            <a:endParaRPr lang="en-US" dirty="0" smtClean="0"/>
          </a:p>
        </p:txBody>
      </p:sp>
      <p:sp>
        <p:nvSpPr>
          <p:cNvPr id="2" name="Date Placeholder 1"/>
          <p:cNvSpPr>
            <a:spLocks noGrp="1"/>
          </p:cNvSpPr>
          <p:nvPr>
            <p:ph type="dt" sz="half" idx="10"/>
          </p:nvPr>
        </p:nvSpPr>
        <p:spPr/>
        <p:txBody>
          <a:bodyPr/>
          <a:lstStyle/>
          <a:p>
            <a:r>
              <a:rPr lang="en-US" smtClean="0"/>
              <a:t>28.Jan.2020</a:t>
            </a:r>
            <a:endParaRPr lang="en-US"/>
          </a:p>
        </p:txBody>
      </p:sp>
      <p:sp>
        <p:nvSpPr>
          <p:cNvPr id="3" name="Footer Placeholder 2"/>
          <p:cNvSpPr>
            <a:spLocks noGrp="1"/>
          </p:cNvSpPr>
          <p:nvPr>
            <p:ph type="ftr" sz="quarter" idx="11"/>
          </p:nvPr>
        </p:nvSpPr>
        <p:spPr/>
        <p:txBody>
          <a:bodyPr/>
          <a:lstStyle/>
          <a:p>
            <a:r>
              <a:rPr lang="en-US" smtClean="0"/>
              <a:t>Ginsburg | Hall A Collaboration Meeting</a:t>
            </a:r>
            <a:endParaRPr lang="en-US"/>
          </a:p>
        </p:txBody>
      </p:sp>
      <p:sp>
        <p:nvSpPr>
          <p:cNvPr id="8" name="Slide Number Placeholder 7"/>
          <p:cNvSpPr>
            <a:spLocks noGrp="1"/>
          </p:cNvSpPr>
          <p:nvPr>
            <p:ph type="sldNum" sz="quarter" idx="12"/>
          </p:nvPr>
        </p:nvSpPr>
        <p:spPr/>
        <p:txBody>
          <a:bodyPr/>
          <a:lstStyle/>
          <a:p>
            <a:fld id="{6E28E041-9278-4631-98F0-4E324684B12E}" type="slidenum">
              <a:rPr lang="en-US" smtClean="0"/>
              <a:t>11</a:t>
            </a:fld>
            <a:endParaRPr lang="en-US"/>
          </a:p>
        </p:txBody>
      </p:sp>
    </p:spTree>
    <p:extLst>
      <p:ext uri="{BB962C8B-B14F-4D97-AF65-F5344CB8AC3E}">
        <p14:creationId xmlns:p14="http://schemas.microsoft.com/office/powerpoint/2010/main" val="628050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CEBAF shutdown accomplishments FY19</a:t>
            </a:r>
            <a:endParaRPr lang="en-US" dirty="0"/>
          </a:p>
        </p:txBody>
      </p:sp>
      <p:sp>
        <p:nvSpPr>
          <p:cNvPr id="3" name="Content Placeholder 2"/>
          <p:cNvSpPr>
            <a:spLocks noGrp="1"/>
          </p:cNvSpPr>
          <p:nvPr>
            <p:ph idx="1"/>
          </p:nvPr>
        </p:nvSpPr>
        <p:spPr>
          <a:xfrm>
            <a:off x="411892" y="873303"/>
            <a:ext cx="11285837" cy="5474446"/>
          </a:xfrm>
        </p:spPr>
        <p:txBody>
          <a:bodyPr>
            <a:normAutofit fontScale="92500" lnSpcReduction="20000"/>
          </a:bodyPr>
          <a:lstStyle/>
          <a:p>
            <a:r>
              <a:rPr lang="en-US" dirty="0" smtClean="0"/>
              <a:t>Main goals</a:t>
            </a:r>
          </a:p>
          <a:p>
            <a:pPr lvl="1"/>
            <a:r>
              <a:rPr lang="en-US" sz="1800" dirty="0"/>
              <a:t>Improve machine performance</a:t>
            </a:r>
          </a:p>
          <a:p>
            <a:pPr lvl="2"/>
            <a:r>
              <a:rPr lang="en-US" dirty="0"/>
              <a:t>Increase machine energy from Summer Run</a:t>
            </a:r>
          </a:p>
          <a:p>
            <a:pPr lvl="1"/>
            <a:r>
              <a:rPr lang="en-US" sz="1800" dirty="0"/>
              <a:t>Improve machine </a:t>
            </a:r>
            <a:r>
              <a:rPr lang="en-US" sz="1800" dirty="0" smtClean="0"/>
              <a:t>reliability – goal &gt;80%</a:t>
            </a:r>
            <a:endParaRPr lang="en-US" sz="1800" dirty="0"/>
          </a:p>
          <a:p>
            <a:pPr lvl="2"/>
            <a:r>
              <a:rPr lang="en-US" dirty="0"/>
              <a:t>System upgrades and improvements</a:t>
            </a:r>
          </a:p>
          <a:p>
            <a:pPr lvl="1"/>
            <a:r>
              <a:rPr lang="en-US" sz="1800" dirty="0"/>
              <a:t>Improve machine set-up and tuning</a:t>
            </a:r>
          </a:p>
          <a:p>
            <a:pPr lvl="2"/>
            <a:r>
              <a:rPr lang="en-US" dirty="0"/>
              <a:t>Beam transport improvements</a:t>
            </a:r>
          </a:p>
          <a:p>
            <a:r>
              <a:rPr lang="en-US" dirty="0" smtClean="0"/>
              <a:t>Main tasks</a:t>
            </a:r>
          </a:p>
          <a:p>
            <a:pPr lvl="1"/>
            <a:r>
              <a:rPr lang="en-US" sz="1800" dirty="0"/>
              <a:t>Injector </a:t>
            </a:r>
            <a:r>
              <a:rPr lang="en-US" sz="1800" dirty="0" smtClean="0"/>
              <a:t>in situ </a:t>
            </a:r>
            <a:r>
              <a:rPr lang="en-US" sz="1800" dirty="0"/>
              <a:t>studies for 2020 Injector Upgrade to </a:t>
            </a:r>
            <a:r>
              <a:rPr lang="en-US" sz="1800" dirty="0" smtClean="0"/>
              <a:t>200kV</a:t>
            </a:r>
            <a:endParaRPr lang="en-US" sz="1800" dirty="0"/>
          </a:p>
          <a:p>
            <a:pPr lvl="1"/>
            <a:r>
              <a:rPr lang="en-US" sz="1800" dirty="0"/>
              <a:t>SRF/Cryogenic/Vacuum Gyrations: 3 </a:t>
            </a:r>
            <a:r>
              <a:rPr lang="en-US" sz="1800" dirty="0" err="1"/>
              <a:t>cryomodules</a:t>
            </a:r>
            <a:r>
              <a:rPr lang="en-US" sz="1800" dirty="0"/>
              <a:t> and &gt;80 </a:t>
            </a:r>
            <a:r>
              <a:rPr lang="en-US" sz="1800" dirty="0" smtClean="0"/>
              <a:t>U-tubes</a:t>
            </a:r>
            <a:endParaRPr lang="en-US" sz="1800" dirty="0"/>
          </a:p>
          <a:p>
            <a:pPr lvl="1"/>
            <a:r>
              <a:rPr lang="en-US" sz="1800" dirty="0"/>
              <a:t>CHL1 major maintenance</a:t>
            </a:r>
          </a:p>
          <a:p>
            <a:pPr lvl="2"/>
            <a:r>
              <a:rPr lang="en-US" dirty="0"/>
              <a:t>Preparation for CHL1 </a:t>
            </a:r>
            <a:r>
              <a:rPr lang="en-US" dirty="0" err="1"/>
              <a:t>Subatmospheric</a:t>
            </a:r>
            <a:r>
              <a:rPr lang="en-US" dirty="0"/>
              <a:t> Cold Box replacement in 2020</a:t>
            </a:r>
          </a:p>
          <a:p>
            <a:pPr lvl="1"/>
            <a:r>
              <a:rPr lang="en-US" sz="1800" dirty="0"/>
              <a:t>RF zone conversion (analog to digital</a:t>
            </a:r>
            <a:r>
              <a:rPr lang="en-US" sz="1800" dirty="0" smtClean="0"/>
              <a:t>) – needed </a:t>
            </a:r>
            <a:r>
              <a:rPr lang="en-US" sz="1800" dirty="0"/>
              <a:t>for Energy Reach program</a:t>
            </a:r>
          </a:p>
          <a:p>
            <a:pPr lvl="1"/>
            <a:r>
              <a:rPr lang="en-US" sz="1800" dirty="0"/>
              <a:t>Electrical Substation major maintenance</a:t>
            </a:r>
          </a:p>
          <a:p>
            <a:pPr lvl="2"/>
            <a:r>
              <a:rPr lang="en-US" dirty="0"/>
              <a:t>10 year cycle to improve electrical </a:t>
            </a:r>
            <a:r>
              <a:rPr lang="en-US" dirty="0" smtClean="0"/>
              <a:t>distribution &amp; reliability</a:t>
            </a:r>
            <a:endParaRPr lang="en-US" dirty="0"/>
          </a:p>
          <a:p>
            <a:pPr lvl="1"/>
            <a:r>
              <a:rPr lang="en-US" sz="1800" dirty="0"/>
              <a:t>Low Conductivity Water System improvements</a:t>
            </a:r>
          </a:p>
          <a:p>
            <a:pPr lvl="1"/>
            <a:r>
              <a:rPr lang="en-US" sz="1800" dirty="0"/>
              <a:t>Service Building Air Conditioning improvements</a:t>
            </a:r>
          </a:p>
          <a:p>
            <a:pPr lvl="2"/>
            <a:r>
              <a:rPr lang="en-US" dirty="0"/>
              <a:t>Greater heat discharge to improve system performance and reliability</a:t>
            </a:r>
          </a:p>
          <a:p>
            <a:pPr lvl="1"/>
            <a:r>
              <a:rPr lang="en-US" sz="1800" dirty="0"/>
              <a:t>CAMAC to VME upgrade</a:t>
            </a:r>
          </a:p>
          <a:p>
            <a:pPr lvl="2"/>
            <a:r>
              <a:rPr lang="en-US" dirty="0"/>
              <a:t>Ongoing work to remove obsolete equipment</a:t>
            </a:r>
          </a:p>
          <a:p>
            <a:pPr lvl="1"/>
            <a:r>
              <a:rPr lang="en-US" sz="1800" dirty="0"/>
              <a:t>PSS </a:t>
            </a:r>
            <a:r>
              <a:rPr lang="en-US" sz="1800" dirty="0" smtClean="0"/>
              <a:t>Certification: a step in the path toward annual certification</a:t>
            </a:r>
            <a:endParaRPr lang="en-US" sz="1800" dirty="0"/>
          </a:p>
        </p:txBody>
      </p:sp>
      <p:sp>
        <p:nvSpPr>
          <p:cNvPr id="4" name="Date Placeholder 3"/>
          <p:cNvSpPr>
            <a:spLocks noGrp="1"/>
          </p:cNvSpPr>
          <p:nvPr>
            <p:ph type="dt" sz="half" idx="10"/>
          </p:nvPr>
        </p:nvSpPr>
        <p:spPr/>
        <p:txBody>
          <a:bodyPr/>
          <a:lstStyle/>
          <a:p>
            <a:r>
              <a:rPr lang="en-US" smtClean="0"/>
              <a:t>28.Jan.2020</a:t>
            </a:r>
            <a:endParaRPr lang="en-US" dirty="0"/>
          </a:p>
        </p:txBody>
      </p:sp>
      <p:sp>
        <p:nvSpPr>
          <p:cNvPr id="5" name="Footer Placeholder 4"/>
          <p:cNvSpPr>
            <a:spLocks noGrp="1"/>
          </p:cNvSpPr>
          <p:nvPr>
            <p:ph type="ftr" sz="quarter" idx="11"/>
          </p:nvPr>
        </p:nvSpPr>
        <p:spPr/>
        <p:txBody>
          <a:bodyPr/>
          <a:lstStyle/>
          <a:p>
            <a:r>
              <a:rPr lang="en-US" smtClean="0"/>
              <a:t>Ginsburg | Hall A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12</a:t>
            </a:fld>
            <a:endParaRPr lang="en-US" dirty="0"/>
          </a:p>
        </p:txBody>
      </p:sp>
    </p:spTree>
    <p:extLst>
      <p:ext uri="{BB962C8B-B14F-4D97-AF65-F5344CB8AC3E}">
        <p14:creationId xmlns:p14="http://schemas.microsoft.com/office/powerpoint/2010/main" val="3702782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BBDF-BA9F-544B-84E5-401285B8475C}"/>
              </a:ext>
            </a:extLst>
          </p:cNvPr>
          <p:cNvSpPr>
            <a:spLocks noGrp="1"/>
          </p:cNvSpPr>
          <p:nvPr>
            <p:ph type="title"/>
          </p:nvPr>
        </p:nvSpPr>
        <p:spPr/>
        <p:txBody>
          <a:bodyPr/>
          <a:lstStyle/>
          <a:p>
            <a:r>
              <a:rPr lang="en-US" dirty="0"/>
              <a:t>CEBAF FY19 </a:t>
            </a:r>
            <a:r>
              <a:rPr lang="en-US" dirty="0" smtClean="0"/>
              <a:t>Shutdown Activities for </a:t>
            </a:r>
            <a:r>
              <a:rPr lang="en-US" dirty="0"/>
              <a:t>Cryomodules –  All in North </a:t>
            </a:r>
            <a:r>
              <a:rPr lang="en-US" dirty="0" err="1"/>
              <a:t>Linac</a:t>
            </a:r>
            <a:endParaRPr lang="en-US" dirty="0"/>
          </a:p>
        </p:txBody>
      </p:sp>
      <p:sp>
        <p:nvSpPr>
          <p:cNvPr id="4" name="Slide Number Placeholder 3">
            <a:extLst>
              <a:ext uri="{FF2B5EF4-FFF2-40B4-BE49-F238E27FC236}">
                <a16:creationId xmlns:a16="http://schemas.microsoft.com/office/drawing/2014/main" id="{21C82AE6-286A-D841-A867-0C89A3E92EF7}"/>
              </a:ext>
            </a:extLst>
          </p:cNvPr>
          <p:cNvSpPr>
            <a:spLocks noGrp="1"/>
          </p:cNvSpPr>
          <p:nvPr>
            <p:ph type="sldNum" sz="quarter" idx="12"/>
          </p:nvPr>
        </p:nvSpPr>
        <p:spPr/>
        <p:txBody>
          <a:bodyPr/>
          <a:lstStyle/>
          <a:p>
            <a:fld id="{07E1C93C-5050-FC42-8F10-D22D4F119D13}" type="slidenum">
              <a:rPr lang="en-US" smtClean="0"/>
              <a:pPr/>
              <a:t>13</a:t>
            </a:fld>
            <a:endParaRPr lang="en-US" dirty="0"/>
          </a:p>
        </p:txBody>
      </p:sp>
      <p:sp>
        <p:nvSpPr>
          <p:cNvPr id="3" name="Rounded Rectangle 2">
            <a:extLst>
              <a:ext uri="{FF2B5EF4-FFF2-40B4-BE49-F238E27FC236}">
                <a16:creationId xmlns:a16="http://schemas.microsoft.com/office/drawing/2014/main" id="{A3FA73E9-7BF5-9047-AB8F-699260F6838F}"/>
              </a:ext>
            </a:extLst>
          </p:cNvPr>
          <p:cNvSpPr/>
          <p:nvPr/>
        </p:nvSpPr>
        <p:spPr>
          <a:xfrm>
            <a:off x="411892" y="2826504"/>
            <a:ext cx="11420224" cy="1277956"/>
          </a:xfrm>
          <a:prstGeom prst="roundRect">
            <a:avLst>
              <a:gd name="adj" fmla="val 48564"/>
            </a:avLst>
          </a:pr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FEFFEC-38CE-B74C-979C-51450BDB433B}"/>
              </a:ext>
            </a:extLst>
          </p:cNvPr>
          <p:cNvSpPr/>
          <p:nvPr/>
        </p:nvSpPr>
        <p:spPr>
          <a:xfrm>
            <a:off x="2669966" y="2672267"/>
            <a:ext cx="782197" cy="308473"/>
          </a:xfrm>
          <a:prstGeom prst="rect">
            <a:avLst/>
          </a:prstGeom>
          <a:gradFill flip="none" rotWithShape="1">
            <a:gsLst>
              <a:gs pos="44000">
                <a:srgbClr val="FF0000"/>
              </a:gs>
              <a:gs pos="0">
                <a:srgbClr val="FF0000"/>
              </a:gs>
              <a:gs pos="100000">
                <a:srgbClr val="0432FF"/>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741E3AA-5CE4-8941-B769-8A7C822D09CE}"/>
              </a:ext>
            </a:extLst>
          </p:cNvPr>
          <p:cNvSpPr txBox="1"/>
          <p:nvPr/>
        </p:nvSpPr>
        <p:spPr>
          <a:xfrm>
            <a:off x="2754213" y="3007605"/>
            <a:ext cx="633507" cy="646331"/>
          </a:xfrm>
          <a:prstGeom prst="rect">
            <a:avLst/>
          </a:prstGeom>
          <a:noFill/>
        </p:spPr>
        <p:txBody>
          <a:bodyPr wrap="none" rtlCol="0">
            <a:spAutoFit/>
          </a:bodyPr>
          <a:lstStyle/>
          <a:p>
            <a:pPr algn="ctr"/>
            <a:r>
              <a:rPr lang="en-US" dirty="0"/>
              <a:t>1L07</a:t>
            </a:r>
            <a:br>
              <a:rPr lang="en-US" dirty="0"/>
            </a:br>
            <a:r>
              <a:rPr lang="en-US" dirty="0"/>
              <a:t>(P1)</a:t>
            </a:r>
          </a:p>
        </p:txBody>
      </p:sp>
      <p:sp>
        <p:nvSpPr>
          <p:cNvPr id="13" name="TextBox 12">
            <a:extLst>
              <a:ext uri="{FF2B5EF4-FFF2-40B4-BE49-F238E27FC236}">
                <a16:creationId xmlns:a16="http://schemas.microsoft.com/office/drawing/2014/main" id="{B9764BD9-7FA2-F440-B2FE-14E2BF4D5F90}"/>
              </a:ext>
            </a:extLst>
          </p:cNvPr>
          <p:cNvSpPr txBox="1"/>
          <p:nvPr/>
        </p:nvSpPr>
        <p:spPr>
          <a:xfrm>
            <a:off x="2591116" y="2289189"/>
            <a:ext cx="915635" cy="369332"/>
          </a:xfrm>
          <a:prstGeom prst="rect">
            <a:avLst/>
          </a:prstGeom>
          <a:noFill/>
        </p:spPr>
        <p:txBody>
          <a:bodyPr wrap="none" rtlCol="0">
            <a:spAutoFit/>
          </a:bodyPr>
          <a:lstStyle/>
          <a:p>
            <a:pPr algn="ctr"/>
            <a:r>
              <a:rPr lang="en-US" dirty="0"/>
              <a:t>10 MeV</a:t>
            </a:r>
          </a:p>
        </p:txBody>
      </p:sp>
      <p:sp>
        <p:nvSpPr>
          <p:cNvPr id="15" name="TextBox 14">
            <a:extLst>
              <a:ext uri="{FF2B5EF4-FFF2-40B4-BE49-F238E27FC236}">
                <a16:creationId xmlns:a16="http://schemas.microsoft.com/office/drawing/2014/main" id="{DECB3475-4D32-304A-9887-264ECCF99894}"/>
              </a:ext>
            </a:extLst>
          </p:cNvPr>
          <p:cNvSpPr txBox="1"/>
          <p:nvPr/>
        </p:nvSpPr>
        <p:spPr>
          <a:xfrm>
            <a:off x="6405504" y="3018838"/>
            <a:ext cx="683200" cy="646331"/>
          </a:xfrm>
          <a:prstGeom prst="rect">
            <a:avLst/>
          </a:prstGeom>
          <a:noFill/>
        </p:spPr>
        <p:txBody>
          <a:bodyPr wrap="none" rtlCol="0">
            <a:spAutoFit/>
          </a:bodyPr>
          <a:lstStyle/>
          <a:p>
            <a:pPr algn="ctr"/>
            <a:r>
              <a:rPr lang="en-US" dirty="0"/>
              <a:t>1L20</a:t>
            </a:r>
            <a:br>
              <a:rPr lang="en-US" dirty="0"/>
            </a:br>
            <a:r>
              <a:rPr lang="en-US" dirty="0"/>
              <a:t>(C20)</a:t>
            </a:r>
          </a:p>
        </p:txBody>
      </p:sp>
      <p:sp>
        <p:nvSpPr>
          <p:cNvPr id="16" name="Rectangle 15">
            <a:extLst>
              <a:ext uri="{FF2B5EF4-FFF2-40B4-BE49-F238E27FC236}">
                <a16:creationId xmlns:a16="http://schemas.microsoft.com/office/drawing/2014/main" id="{89EE1B1F-6887-E144-A47E-CBBB41B4A457}"/>
              </a:ext>
            </a:extLst>
          </p:cNvPr>
          <p:cNvSpPr/>
          <p:nvPr/>
        </p:nvSpPr>
        <p:spPr>
          <a:xfrm>
            <a:off x="9582463" y="2675266"/>
            <a:ext cx="782197" cy="308473"/>
          </a:xfrm>
          <a:prstGeom prst="rect">
            <a:avLst/>
          </a:prstGeom>
          <a:gradFill flip="none" rotWithShape="1">
            <a:gsLst>
              <a:gs pos="43000">
                <a:srgbClr val="0432FF"/>
              </a:gs>
              <a:gs pos="0">
                <a:srgbClr val="0432FF"/>
              </a:gs>
              <a:gs pos="100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891DF5-4D20-A545-B487-92A5F7962D25}"/>
              </a:ext>
            </a:extLst>
          </p:cNvPr>
          <p:cNvSpPr/>
          <p:nvPr/>
        </p:nvSpPr>
        <p:spPr>
          <a:xfrm>
            <a:off x="10464539" y="2680097"/>
            <a:ext cx="782197" cy="308473"/>
          </a:xfrm>
          <a:prstGeom prst="rect">
            <a:avLst/>
          </a:prstGeom>
          <a:gradFill flip="none" rotWithShape="1">
            <a:gsLst>
              <a:gs pos="37000">
                <a:srgbClr val="0432FF"/>
              </a:gs>
              <a:gs pos="0">
                <a:srgbClr val="FF0000"/>
              </a:gs>
              <a:gs pos="100000">
                <a:srgbClr val="0432FF"/>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02DA860-7D99-4C42-BC71-EF8D668BFA51}"/>
              </a:ext>
            </a:extLst>
          </p:cNvPr>
          <p:cNvSpPr txBox="1"/>
          <p:nvPr/>
        </p:nvSpPr>
        <p:spPr>
          <a:xfrm>
            <a:off x="9606156" y="3005983"/>
            <a:ext cx="800219" cy="646331"/>
          </a:xfrm>
          <a:prstGeom prst="rect">
            <a:avLst/>
          </a:prstGeom>
          <a:noFill/>
        </p:spPr>
        <p:txBody>
          <a:bodyPr wrap="none" rtlCol="0">
            <a:spAutoFit/>
          </a:bodyPr>
          <a:lstStyle/>
          <a:p>
            <a:pPr algn="ctr"/>
            <a:r>
              <a:rPr lang="en-US" dirty="0"/>
              <a:t>1L25</a:t>
            </a:r>
            <a:br>
              <a:rPr lang="en-US" dirty="0"/>
            </a:br>
            <a:r>
              <a:rPr lang="en-US" dirty="0"/>
              <a:t>(C100)</a:t>
            </a:r>
          </a:p>
        </p:txBody>
      </p:sp>
      <p:sp>
        <p:nvSpPr>
          <p:cNvPr id="19" name="TextBox 18">
            <a:extLst>
              <a:ext uri="{FF2B5EF4-FFF2-40B4-BE49-F238E27FC236}">
                <a16:creationId xmlns:a16="http://schemas.microsoft.com/office/drawing/2014/main" id="{1D625DF6-57C1-DB4E-BA9E-7906DFEB6F45}"/>
              </a:ext>
            </a:extLst>
          </p:cNvPr>
          <p:cNvSpPr txBox="1"/>
          <p:nvPr/>
        </p:nvSpPr>
        <p:spPr>
          <a:xfrm>
            <a:off x="10474652" y="3004145"/>
            <a:ext cx="800219" cy="646331"/>
          </a:xfrm>
          <a:prstGeom prst="rect">
            <a:avLst/>
          </a:prstGeom>
          <a:noFill/>
        </p:spPr>
        <p:txBody>
          <a:bodyPr wrap="none" rtlCol="0">
            <a:spAutoFit/>
          </a:bodyPr>
          <a:lstStyle/>
          <a:p>
            <a:pPr algn="ctr"/>
            <a:r>
              <a:rPr lang="en-US" dirty="0"/>
              <a:t>1L26</a:t>
            </a:r>
            <a:br>
              <a:rPr lang="en-US" dirty="0"/>
            </a:br>
            <a:r>
              <a:rPr lang="en-US" dirty="0"/>
              <a:t>(C100)</a:t>
            </a:r>
          </a:p>
        </p:txBody>
      </p:sp>
      <p:sp>
        <p:nvSpPr>
          <p:cNvPr id="20" name="TextBox 19">
            <a:extLst>
              <a:ext uri="{FF2B5EF4-FFF2-40B4-BE49-F238E27FC236}">
                <a16:creationId xmlns:a16="http://schemas.microsoft.com/office/drawing/2014/main" id="{E9EA313A-910C-B041-A2F8-7FEEAF6556D2}"/>
              </a:ext>
            </a:extLst>
          </p:cNvPr>
          <p:cNvSpPr txBox="1"/>
          <p:nvPr/>
        </p:nvSpPr>
        <p:spPr>
          <a:xfrm>
            <a:off x="6427795" y="2298368"/>
            <a:ext cx="663964" cy="369332"/>
          </a:xfrm>
          <a:prstGeom prst="rect">
            <a:avLst/>
          </a:prstGeom>
          <a:noFill/>
        </p:spPr>
        <p:txBody>
          <a:bodyPr wrap="none" rtlCol="0">
            <a:spAutoFit/>
          </a:bodyPr>
          <a:lstStyle/>
          <a:p>
            <a:pPr algn="ctr"/>
            <a:r>
              <a:rPr lang="en-US" dirty="0"/>
              <a:t>~OFF</a:t>
            </a:r>
          </a:p>
        </p:txBody>
      </p:sp>
      <p:sp>
        <p:nvSpPr>
          <p:cNvPr id="21" name="TextBox 20">
            <a:extLst>
              <a:ext uri="{FF2B5EF4-FFF2-40B4-BE49-F238E27FC236}">
                <a16:creationId xmlns:a16="http://schemas.microsoft.com/office/drawing/2014/main" id="{A944D6EE-1E0A-6A4D-84DF-9DC0620871DE}"/>
              </a:ext>
            </a:extLst>
          </p:cNvPr>
          <p:cNvSpPr txBox="1"/>
          <p:nvPr/>
        </p:nvSpPr>
        <p:spPr>
          <a:xfrm>
            <a:off x="9554523" y="2307547"/>
            <a:ext cx="862736" cy="369332"/>
          </a:xfrm>
          <a:prstGeom prst="rect">
            <a:avLst/>
          </a:prstGeom>
          <a:noFill/>
        </p:spPr>
        <p:txBody>
          <a:bodyPr wrap="none" rtlCol="0">
            <a:spAutoFit/>
          </a:bodyPr>
          <a:lstStyle/>
          <a:p>
            <a:pPr algn="ctr"/>
            <a:r>
              <a:rPr lang="en-US" dirty="0"/>
              <a:t>54MeV</a:t>
            </a:r>
          </a:p>
        </p:txBody>
      </p:sp>
      <p:sp>
        <p:nvSpPr>
          <p:cNvPr id="22" name="TextBox 21">
            <a:extLst>
              <a:ext uri="{FF2B5EF4-FFF2-40B4-BE49-F238E27FC236}">
                <a16:creationId xmlns:a16="http://schemas.microsoft.com/office/drawing/2014/main" id="{1F35CC60-8186-1B45-9BB2-B49270FAA9F8}"/>
              </a:ext>
            </a:extLst>
          </p:cNvPr>
          <p:cNvSpPr txBox="1"/>
          <p:nvPr/>
        </p:nvSpPr>
        <p:spPr>
          <a:xfrm>
            <a:off x="10445053" y="2316726"/>
            <a:ext cx="862737" cy="369332"/>
          </a:xfrm>
          <a:prstGeom prst="rect">
            <a:avLst/>
          </a:prstGeom>
          <a:noFill/>
        </p:spPr>
        <p:txBody>
          <a:bodyPr wrap="none" rtlCol="0">
            <a:spAutoFit/>
          </a:bodyPr>
          <a:lstStyle/>
          <a:p>
            <a:pPr algn="ctr"/>
            <a:r>
              <a:rPr lang="en-US" dirty="0"/>
              <a:t>82MeV</a:t>
            </a:r>
          </a:p>
        </p:txBody>
      </p:sp>
      <p:sp>
        <p:nvSpPr>
          <p:cNvPr id="23" name="Rectangle 22">
            <a:extLst>
              <a:ext uri="{FF2B5EF4-FFF2-40B4-BE49-F238E27FC236}">
                <a16:creationId xmlns:a16="http://schemas.microsoft.com/office/drawing/2014/main" id="{F62C678E-0C1B-0942-9C23-2A56C92402BE}"/>
              </a:ext>
            </a:extLst>
          </p:cNvPr>
          <p:cNvSpPr/>
          <p:nvPr/>
        </p:nvSpPr>
        <p:spPr>
          <a:xfrm>
            <a:off x="7890141" y="2692463"/>
            <a:ext cx="782197" cy="308473"/>
          </a:xfrm>
          <a:prstGeom prst="rect">
            <a:avLst/>
          </a:prstGeom>
          <a:gradFill flip="none" rotWithShape="1">
            <a:gsLst>
              <a:gs pos="37000">
                <a:srgbClr val="0432FF"/>
              </a:gs>
              <a:gs pos="0">
                <a:srgbClr val="FF0000"/>
              </a:gs>
              <a:gs pos="100000">
                <a:srgbClr val="0432FF"/>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F9FE1C8-FDBC-2B41-9C7D-5B430C060C15}"/>
              </a:ext>
            </a:extLst>
          </p:cNvPr>
          <p:cNvSpPr txBox="1"/>
          <p:nvPr/>
        </p:nvSpPr>
        <p:spPr>
          <a:xfrm>
            <a:off x="7974387" y="3027801"/>
            <a:ext cx="633508" cy="646331"/>
          </a:xfrm>
          <a:prstGeom prst="rect">
            <a:avLst/>
          </a:prstGeom>
          <a:noFill/>
        </p:spPr>
        <p:txBody>
          <a:bodyPr wrap="none" rtlCol="0">
            <a:spAutoFit/>
          </a:bodyPr>
          <a:lstStyle/>
          <a:p>
            <a:pPr algn="ctr"/>
            <a:r>
              <a:rPr lang="en-US" dirty="0"/>
              <a:t>1L23</a:t>
            </a:r>
            <a:br>
              <a:rPr lang="en-US" dirty="0"/>
            </a:br>
            <a:r>
              <a:rPr lang="en-US" dirty="0"/>
              <a:t>(P2)</a:t>
            </a:r>
          </a:p>
        </p:txBody>
      </p:sp>
      <p:sp>
        <p:nvSpPr>
          <p:cNvPr id="25" name="TextBox 24">
            <a:extLst>
              <a:ext uri="{FF2B5EF4-FFF2-40B4-BE49-F238E27FC236}">
                <a16:creationId xmlns:a16="http://schemas.microsoft.com/office/drawing/2014/main" id="{62DA429C-9E99-8744-8345-CF95411756DC}"/>
              </a:ext>
            </a:extLst>
          </p:cNvPr>
          <p:cNvSpPr txBox="1"/>
          <p:nvPr/>
        </p:nvSpPr>
        <p:spPr>
          <a:xfrm>
            <a:off x="7837740" y="2309385"/>
            <a:ext cx="862737" cy="369332"/>
          </a:xfrm>
          <a:prstGeom prst="rect">
            <a:avLst/>
          </a:prstGeom>
          <a:noFill/>
        </p:spPr>
        <p:txBody>
          <a:bodyPr wrap="none" rtlCol="0">
            <a:spAutoFit/>
          </a:bodyPr>
          <a:lstStyle/>
          <a:p>
            <a:pPr algn="ctr"/>
            <a:r>
              <a:rPr lang="en-US" dirty="0"/>
              <a:t>72MeV</a:t>
            </a:r>
          </a:p>
        </p:txBody>
      </p:sp>
      <p:grpSp>
        <p:nvGrpSpPr>
          <p:cNvPr id="6" name="Group 5"/>
          <p:cNvGrpSpPr/>
          <p:nvPr/>
        </p:nvGrpSpPr>
        <p:grpSpPr>
          <a:xfrm>
            <a:off x="10253120" y="882031"/>
            <a:ext cx="995143" cy="1006478"/>
            <a:chOff x="8367460" y="790812"/>
            <a:chExt cx="995143" cy="1006478"/>
          </a:xfrm>
        </p:grpSpPr>
        <p:sp>
          <p:nvSpPr>
            <p:cNvPr id="26" name="Rectangle 25">
              <a:extLst>
                <a:ext uri="{FF2B5EF4-FFF2-40B4-BE49-F238E27FC236}">
                  <a16:creationId xmlns:a16="http://schemas.microsoft.com/office/drawing/2014/main" id="{446A49C0-06C5-7848-8AB5-6A33DE875517}"/>
                </a:ext>
              </a:extLst>
            </p:cNvPr>
            <p:cNvSpPr/>
            <p:nvPr/>
          </p:nvSpPr>
          <p:spPr>
            <a:xfrm>
              <a:off x="8465439" y="1168779"/>
              <a:ext cx="782197" cy="308473"/>
            </a:xfrm>
            <a:prstGeom prst="rect">
              <a:avLst/>
            </a:prstGeom>
            <a:solidFill>
              <a:srgbClr val="043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93C36E0-098D-5F45-956E-07CBEC5DEDA0}"/>
                </a:ext>
              </a:extLst>
            </p:cNvPr>
            <p:cNvSpPr txBox="1"/>
            <p:nvPr/>
          </p:nvSpPr>
          <p:spPr>
            <a:xfrm>
              <a:off x="8367460" y="790812"/>
              <a:ext cx="978153" cy="369332"/>
            </a:xfrm>
            <a:prstGeom prst="rect">
              <a:avLst/>
            </a:prstGeom>
            <a:noFill/>
          </p:spPr>
          <p:txBody>
            <a:bodyPr wrap="none" rtlCol="0">
              <a:spAutoFit/>
            </a:bodyPr>
            <a:lstStyle/>
            <a:p>
              <a:pPr algn="ctr"/>
              <a:r>
                <a:rPr lang="en-US" dirty="0"/>
                <a:t>98MeV*</a:t>
              </a:r>
            </a:p>
          </p:txBody>
        </p:sp>
        <p:sp>
          <p:nvSpPr>
            <p:cNvPr id="28" name="TextBox 27">
              <a:extLst>
                <a:ext uri="{FF2B5EF4-FFF2-40B4-BE49-F238E27FC236}">
                  <a16:creationId xmlns:a16="http://schemas.microsoft.com/office/drawing/2014/main" id="{B502E956-BF06-1448-85BC-E4CC4F1B9160}"/>
                </a:ext>
              </a:extLst>
            </p:cNvPr>
            <p:cNvSpPr txBox="1"/>
            <p:nvPr/>
          </p:nvSpPr>
          <p:spPr>
            <a:xfrm>
              <a:off x="8390862" y="1427958"/>
              <a:ext cx="971741" cy="369332"/>
            </a:xfrm>
            <a:prstGeom prst="rect">
              <a:avLst/>
            </a:prstGeom>
            <a:noFill/>
          </p:spPr>
          <p:txBody>
            <a:bodyPr wrap="none" rtlCol="0">
              <a:spAutoFit/>
            </a:bodyPr>
            <a:lstStyle/>
            <a:p>
              <a:pPr algn="ctr"/>
              <a:r>
                <a:rPr lang="en-US" dirty="0"/>
                <a:t>C100-6</a:t>
              </a:r>
              <a:r>
                <a:rPr lang="en-US" b="1" dirty="0">
                  <a:solidFill>
                    <a:schemeClr val="accent1"/>
                  </a:solidFill>
                </a:rPr>
                <a:t>R</a:t>
              </a:r>
            </a:p>
          </p:txBody>
        </p:sp>
      </p:grpSp>
      <p:sp>
        <p:nvSpPr>
          <p:cNvPr id="5" name="Freeform 4">
            <a:extLst>
              <a:ext uri="{FF2B5EF4-FFF2-40B4-BE49-F238E27FC236}">
                <a16:creationId xmlns:a16="http://schemas.microsoft.com/office/drawing/2014/main" id="{A751EAE2-BB94-2846-9612-4593D38AA1F8}"/>
              </a:ext>
            </a:extLst>
          </p:cNvPr>
          <p:cNvSpPr/>
          <p:nvPr/>
        </p:nvSpPr>
        <p:spPr>
          <a:xfrm flipH="1">
            <a:off x="9881883" y="1703843"/>
            <a:ext cx="457155" cy="673587"/>
          </a:xfrm>
          <a:custGeom>
            <a:avLst/>
            <a:gdLst>
              <a:gd name="connsiteX0" fmla="*/ 0 w 528809"/>
              <a:gd name="connsiteY0" fmla="*/ 0 h 528810"/>
              <a:gd name="connsiteX1" fmla="*/ 352539 w 528809"/>
              <a:gd name="connsiteY1" fmla="*/ 264405 h 528810"/>
              <a:gd name="connsiteX2" fmla="*/ 528809 w 528809"/>
              <a:gd name="connsiteY2" fmla="*/ 528810 h 528810"/>
            </a:gdLst>
            <a:ahLst/>
            <a:cxnLst>
              <a:cxn ang="0">
                <a:pos x="connsiteX0" y="connsiteY0"/>
              </a:cxn>
              <a:cxn ang="0">
                <a:pos x="connsiteX1" y="connsiteY1"/>
              </a:cxn>
              <a:cxn ang="0">
                <a:pos x="connsiteX2" y="connsiteY2"/>
              </a:cxn>
            </a:cxnLst>
            <a:rect l="l" t="t" r="r" b="b"/>
            <a:pathLst>
              <a:path w="528809" h="528810">
                <a:moveTo>
                  <a:pt x="0" y="0"/>
                </a:moveTo>
                <a:cubicBezTo>
                  <a:pt x="132202" y="88135"/>
                  <a:pt x="264404" y="176270"/>
                  <a:pt x="352539" y="264405"/>
                </a:cubicBezTo>
                <a:cubicBezTo>
                  <a:pt x="440674" y="352540"/>
                  <a:pt x="484741" y="440675"/>
                  <a:pt x="528809" y="528810"/>
                </a:cubicBezTo>
              </a:path>
            </a:pathLst>
          </a:custGeom>
          <a:noFill/>
          <a:ln w="635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E9BE59E3-BB87-6949-A032-EB621E3056C7}"/>
              </a:ext>
            </a:extLst>
          </p:cNvPr>
          <p:cNvSpPr/>
          <p:nvPr/>
        </p:nvSpPr>
        <p:spPr>
          <a:xfrm flipH="1" flipV="1">
            <a:off x="2080283" y="1920565"/>
            <a:ext cx="581660" cy="699027"/>
          </a:xfrm>
          <a:custGeom>
            <a:avLst/>
            <a:gdLst>
              <a:gd name="connsiteX0" fmla="*/ 0 w 528809"/>
              <a:gd name="connsiteY0" fmla="*/ 0 h 528810"/>
              <a:gd name="connsiteX1" fmla="*/ 352539 w 528809"/>
              <a:gd name="connsiteY1" fmla="*/ 264405 h 528810"/>
              <a:gd name="connsiteX2" fmla="*/ 528809 w 528809"/>
              <a:gd name="connsiteY2" fmla="*/ 528810 h 528810"/>
              <a:gd name="connsiteX0" fmla="*/ 0 w 528809"/>
              <a:gd name="connsiteY0" fmla="*/ 0 h 528810"/>
              <a:gd name="connsiteX1" fmla="*/ 248852 w 528809"/>
              <a:gd name="connsiteY1" fmla="*/ 297743 h 528810"/>
              <a:gd name="connsiteX2" fmla="*/ 528809 w 528809"/>
              <a:gd name="connsiteY2" fmla="*/ 528810 h 528810"/>
              <a:gd name="connsiteX0" fmla="*/ 0 w 528809"/>
              <a:gd name="connsiteY0" fmla="*/ 0 h 528810"/>
              <a:gd name="connsiteX1" fmla="*/ 165901 w 528809"/>
              <a:gd name="connsiteY1" fmla="*/ 322746 h 528810"/>
              <a:gd name="connsiteX2" fmla="*/ 528809 w 528809"/>
              <a:gd name="connsiteY2" fmla="*/ 528810 h 528810"/>
            </a:gdLst>
            <a:ahLst/>
            <a:cxnLst>
              <a:cxn ang="0">
                <a:pos x="connsiteX0" y="connsiteY0"/>
              </a:cxn>
              <a:cxn ang="0">
                <a:pos x="connsiteX1" y="connsiteY1"/>
              </a:cxn>
              <a:cxn ang="0">
                <a:pos x="connsiteX2" y="connsiteY2"/>
              </a:cxn>
            </a:cxnLst>
            <a:rect l="l" t="t" r="r" b="b"/>
            <a:pathLst>
              <a:path w="528809" h="528810">
                <a:moveTo>
                  <a:pt x="0" y="0"/>
                </a:moveTo>
                <a:cubicBezTo>
                  <a:pt x="132202" y="88135"/>
                  <a:pt x="77766" y="234611"/>
                  <a:pt x="165901" y="322746"/>
                </a:cubicBezTo>
                <a:cubicBezTo>
                  <a:pt x="254036" y="410881"/>
                  <a:pt x="484741" y="440675"/>
                  <a:pt x="528809" y="528810"/>
                </a:cubicBezTo>
              </a:path>
            </a:pathLst>
          </a:custGeom>
          <a:noFill/>
          <a:ln w="635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7395102-3C5D-6744-99F6-96B93D154E06}"/>
              </a:ext>
            </a:extLst>
          </p:cNvPr>
          <p:cNvSpPr txBox="1"/>
          <p:nvPr/>
        </p:nvSpPr>
        <p:spPr>
          <a:xfrm>
            <a:off x="414140" y="1465267"/>
            <a:ext cx="2209579" cy="369332"/>
          </a:xfrm>
          <a:prstGeom prst="rect">
            <a:avLst/>
          </a:prstGeom>
          <a:noFill/>
        </p:spPr>
        <p:txBody>
          <a:bodyPr wrap="none" rtlCol="0">
            <a:spAutoFit/>
          </a:bodyPr>
          <a:lstStyle/>
          <a:p>
            <a:r>
              <a:rPr lang="en-US" dirty="0"/>
              <a:t>Out for future </a:t>
            </a:r>
            <a:r>
              <a:rPr lang="en-US" dirty="0" smtClean="0"/>
              <a:t>rebuild</a:t>
            </a:r>
            <a:endParaRPr lang="en-US" dirty="0"/>
          </a:p>
        </p:txBody>
      </p:sp>
      <p:sp>
        <p:nvSpPr>
          <p:cNvPr id="30" name="TextBox 29">
            <a:extLst>
              <a:ext uri="{FF2B5EF4-FFF2-40B4-BE49-F238E27FC236}">
                <a16:creationId xmlns:a16="http://schemas.microsoft.com/office/drawing/2014/main" id="{49652358-117B-8D4B-BE67-7942051FCF89}"/>
              </a:ext>
            </a:extLst>
          </p:cNvPr>
          <p:cNvSpPr txBox="1"/>
          <p:nvPr/>
        </p:nvSpPr>
        <p:spPr>
          <a:xfrm>
            <a:off x="873940" y="4436812"/>
            <a:ext cx="8148679" cy="1754326"/>
          </a:xfrm>
          <a:prstGeom prst="rect">
            <a:avLst/>
          </a:prstGeom>
          <a:noFill/>
        </p:spPr>
        <p:txBody>
          <a:bodyPr wrap="square" rtlCol="0">
            <a:spAutoFit/>
          </a:bodyPr>
          <a:lstStyle/>
          <a:p>
            <a:r>
              <a:rPr lang="en-US" b="1" dirty="0"/>
              <a:t>FY19 Summer </a:t>
            </a:r>
            <a:r>
              <a:rPr lang="en-US" b="1" dirty="0" err="1" smtClean="0"/>
              <a:t>Cryomodule</a:t>
            </a:r>
            <a:r>
              <a:rPr lang="en-US" b="1" dirty="0" smtClean="0"/>
              <a:t> Moves: </a:t>
            </a:r>
            <a:endParaRPr lang="en-US" b="1" dirty="0"/>
          </a:p>
          <a:p>
            <a:pPr marL="285750" indent="-285750">
              <a:buFont typeface="Arial" panose="020B0604020202020204" pitchFamily="34" charset="0"/>
              <a:buChar char="•"/>
            </a:pPr>
            <a:r>
              <a:rPr lang="en-US" dirty="0"/>
              <a:t>Install C100-06R into zone 1L25</a:t>
            </a:r>
          </a:p>
          <a:p>
            <a:pPr marL="285750" indent="-285750">
              <a:buFont typeface="Arial" panose="020B0604020202020204" pitchFamily="34" charset="0"/>
              <a:buChar char="•"/>
            </a:pPr>
            <a:r>
              <a:rPr lang="en-US" dirty="0"/>
              <a:t>Move and install C100 from </a:t>
            </a:r>
            <a:r>
              <a:rPr lang="en-US" dirty="0" smtClean="0"/>
              <a:t>1L25 </a:t>
            </a:r>
            <a:r>
              <a:rPr lang="en-US" dirty="0"/>
              <a:t>to zone 1L07</a:t>
            </a:r>
          </a:p>
          <a:p>
            <a:pPr marL="285750" indent="-285750">
              <a:buFont typeface="Arial" panose="020B0604020202020204" pitchFamily="34" charset="0"/>
              <a:buChar char="•"/>
            </a:pPr>
            <a:r>
              <a:rPr lang="en-US" dirty="0"/>
              <a:t>Remove cryomodule P1 from zone 1L07 for </a:t>
            </a:r>
            <a:r>
              <a:rPr lang="en-US" dirty="0" smtClean="0"/>
              <a:t>potential future </a:t>
            </a:r>
            <a:r>
              <a:rPr lang="en-US" dirty="0"/>
              <a:t>rebuild</a:t>
            </a:r>
          </a:p>
          <a:p>
            <a:pPr marL="285750" indent="-285750">
              <a:buFont typeface="Arial" panose="020B0604020202020204" pitchFamily="34" charset="0"/>
              <a:buChar char="•"/>
            </a:pPr>
            <a:r>
              <a:rPr lang="en-US" dirty="0"/>
              <a:t>Install older C20 (not refurbished) into zone 1L20</a:t>
            </a:r>
          </a:p>
          <a:p>
            <a:pPr marL="285750" indent="-285750">
              <a:buFont typeface="Arial" panose="020B0604020202020204" pitchFamily="34" charset="0"/>
              <a:buChar char="•"/>
            </a:pPr>
            <a:r>
              <a:rPr lang="en-US" dirty="0"/>
              <a:t>Remove C20 from zone 1L20 for future </a:t>
            </a:r>
            <a:r>
              <a:rPr lang="en-US" dirty="0" smtClean="0"/>
              <a:t>rebuild</a:t>
            </a:r>
          </a:p>
        </p:txBody>
      </p:sp>
      <p:sp>
        <p:nvSpPr>
          <p:cNvPr id="32" name="Freeform 31">
            <a:extLst>
              <a:ext uri="{FF2B5EF4-FFF2-40B4-BE49-F238E27FC236}">
                <a16:creationId xmlns:a16="http://schemas.microsoft.com/office/drawing/2014/main" id="{2528CF07-36CB-0349-88CA-307E3EF887E4}"/>
              </a:ext>
            </a:extLst>
          </p:cNvPr>
          <p:cNvSpPr/>
          <p:nvPr/>
        </p:nvSpPr>
        <p:spPr>
          <a:xfrm flipH="1">
            <a:off x="3371156" y="882031"/>
            <a:ext cx="6291458" cy="1461563"/>
          </a:xfrm>
          <a:custGeom>
            <a:avLst/>
            <a:gdLst>
              <a:gd name="connsiteX0" fmla="*/ 0 w 528809"/>
              <a:gd name="connsiteY0" fmla="*/ 0 h 528810"/>
              <a:gd name="connsiteX1" fmla="*/ 352539 w 528809"/>
              <a:gd name="connsiteY1" fmla="*/ 264405 h 528810"/>
              <a:gd name="connsiteX2" fmla="*/ 528809 w 528809"/>
              <a:gd name="connsiteY2" fmla="*/ 528810 h 528810"/>
              <a:gd name="connsiteX0" fmla="*/ 0 w 701478"/>
              <a:gd name="connsiteY0" fmla="*/ 111920 h 266485"/>
              <a:gd name="connsiteX1" fmla="*/ 525208 w 701478"/>
              <a:gd name="connsiteY1" fmla="*/ 2080 h 266485"/>
              <a:gd name="connsiteX2" fmla="*/ 701478 w 701478"/>
              <a:gd name="connsiteY2" fmla="*/ 266485 h 266485"/>
              <a:gd name="connsiteX0" fmla="*/ 0 w 2668671"/>
              <a:gd name="connsiteY0" fmla="*/ 112154 h 276076"/>
              <a:gd name="connsiteX1" fmla="*/ 525208 w 2668671"/>
              <a:gd name="connsiteY1" fmla="*/ 2314 h 276076"/>
              <a:gd name="connsiteX2" fmla="*/ 2668671 w 2668671"/>
              <a:gd name="connsiteY2" fmla="*/ 276075 h 276076"/>
              <a:gd name="connsiteX0" fmla="*/ 0 w 2668671"/>
              <a:gd name="connsiteY0" fmla="*/ 167852 h 331773"/>
              <a:gd name="connsiteX1" fmla="*/ 1246718 w 2668671"/>
              <a:gd name="connsiteY1" fmla="*/ 1876 h 331773"/>
              <a:gd name="connsiteX2" fmla="*/ 2668671 w 2668671"/>
              <a:gd name="connsiteY2" fmla="*/ 331773 h 331773"/>
              <a:gd name="connsiteX0" fmla="*/ 0 w 2674837"/>
              <a:gd name="connsiteY0" fmla="*/ 278396 h 330044"/>
              <a:gd name="connsiteX1" fmla="*/ 1252884 w 2674837"/>
              <a:gd name="connsiteY1" fmla="*/ 147 h 330044"/>
              <a:gd name="connsiteX2" fmla="*/ 2674837 w 2674837"/>
              <a:gd name="connsiteY2" fmla="*/ 330044 h 330044"/>
              <a:gd name="connsiteX0" fmla="*/ 0 w 2674837"/>
              <a:gd name="connsiteY0" fmla="*/ 278840 h 330488"/>
              <a:gd name="connsiteX1" fmla="*/ 1252884 w 2674837"/>
              <a:gd name="connsiteY1" fmla="*/ 591 h 330488"/>
              <a:gd name="connsiteX2" fmla="*/ 2674837 w 2674837"/>
              <a:gd name="connsiteY2" fmla="*/ 330488 h 330488"/>
              <a:gd name="connsiteX0" fmla="*/ 0 w 2619336"/>
              <a:gd name="connsiteY0" fmla="*/ 447691 h 447691"/>
              <a:gd name="connsiteX1" fmla="*/ 1197383 w 2619336"/>
              <a:gd name="connsiteY1" fmla="*/ 1031 h 447691"/>
              <a:gd name="connsiteX2" fmla="*/ 2619336 w 2619336"/>
              <a:gd name="connsiteY2" fmla="*/ 330928 h 447691"/>
              <a:gd name="connsiteX0" fmla="*/ 0 w 2637836"/>
              <a:gd name="connsiteY0" fmla="*/ 446726 h 446726"/>
              <a:gd name="connsiteX1" fmla="*/ 1197383 w 2637836"/>
              <a:gd name="connsiteY1" fmla="*/ 66 h 446726"/>
              <a:gd name="connsiteX2" fmla="*/ 2637836 w 2637836"/>
              <a:gd name="connsiteY2" fmla="*/ 414167 h 446726"/>
              <a:gd name="connsiteX0" fmla="*/ 0 w 2637836"/>
              <a:gd name="connsiteY0" fmla="*/ 447164 h 447164"/>
              <a:gd name="connsiteX1" fmla="*/ 1197383 w 2637836"/>
              <a:gd name="connsiteY1" fmla="*/ 504 h 447164"/>
              <a:gd name="connsiteX2" fmla="*/ 2637836 w 2637836"/>
              <a:gd name="connsiteY2" fmla="*/ 414605 h 447164"/>
              <a:gd name="connsiteX0" fmla="*/ 0 w 2637836"/>
              <a:gd name="connsiteY0" fmla="*/ 447164 h 447164"/>
              <a:gd name="connsiteX1" fmla="*/ 1197383 w 2637836"/>
              <a:gd name="connsiteY1" fmla="*/ 504 h 447164"/>
              <a:gd name="connsiteX2" fmla="*/ 2637836 w 2637836"/>
              <a:gd name="connsiteY2" fmla="*/ 414605 h 447164"/>
            </a:gdLst>
            <a:ahLst/>
            <a:cxnLst>
              <a:cxn ang="0">
                <a:pos x="connsiteX0" y="connsiteY0"/>
              </a:cxn>
              <a:cxn ang="0">
                <a:pos x="connsiteX1" y="connsiteY1"/>
              </a:cxn>
              <a:cxn ang="0">
                <a:pos x="connsiteX2" y="connsiteY2"/>
              </a:cxn>
            </a:cxnLst>
            <a:rect l="l" t="t" r="r" b="b"/>
            <a:pathLst>
              <a:path w="2637836" h="447164">
                <a:moveTo>
                  <a:pt x="0" y="447164"/>
                </a:moveTo>
                <a:cubicBezTo>
                  <a:pt x="39700" y="39423"/>
                  <a:pt x="757744" y="5930"/>
                  <a:pt x="1197383" y="504"/>
                </a:cubicBezTo>
                <a:cubicBezTo>
                  <a:pt x="1637022" y="-4922"/>
                  <a:pt x="2556768" y="27074"/>
                  <a:pt x="2637836" y="414605"/>
                </a:cubicBezTo>
              </a:path>
            </a:pathLst>
          </a:custGeom>
          <a:noFill/>
          <a:ln w="635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9EE1B1F-6887-E144-A47E-CBBB41B4A457}"/>
              </a:ext>
            </a:extLst>
          </p:cNvPr>
          <p:cNvSpPr/>
          <p:nvPr/>
        </p:nvSpPr>
        <p:spPr>
          <a:xfrm>
            <a:off x="6356007" y="2681309"/>
            <a:ext cx="782197" cy="308473"/>
          </a:xfrm>
          <a:prstGeom prst="rect">
            <a:avLst/>
          </a:prstGeom>
          <a:gradFill flip="none" rotWithShape="1">
            <a:gsLst>
              <a:gs pos="55000">
                <a:srgbClr val="0000FF"/>
              </a:gs>
              <a:gs pos="47000">
                <a:srgbClr val="0432FF"/>
              </a:gs>
              <a:gs pos="0">
                <a:srgbClr val="FF0000"/>
              </a:gs>
              <a:gs pos="100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4081205-2091-444D-B442-C0A010C071F3}"/>
              </a:ext>
            </a:extLst>
          </p:cNvPr>
          <p:cNvSpPr txBox="1"/>
          <p:nvPr/>
        </p:nvSpPr>
        <p:spPr>
          <a:xfrm>
            <a:off x="9451498" y="4762678"/>
            <a:ext cx="2646390" cy="954107"/>
          </a:xfrm>
          <a:prstGeom prst="rect">
            <a:avLst/>
          </a:prstGeom>
          <a:noFill/>
        </p:spPr>
        <p:txBody>
          <a:bodyPr wrap="square" rtlCol="0">
            <a:spAutoFit/>
          </a:bodyPr>
          <a:lstStyle/>
          <a:p>
            <a:r>
              <a:rPr lang="en-US" sz="1400" dirty="0" smtClean="0"/>
              <a:t>*Expected </a:t>
            </a:r>
            <a:r>
              <a:rPr lang="en-US" sz="1400" dirty="0"/>
              <a:t>based on cavities tests results</a:t>
            </a:r>
          </a:p>
          <a:p>
            <a:r>
              <a:rPr lang="en-US" sz="1400" dirty="0" smtClean="0"/>
              <a:t>**Expected </a:t>
            </a:r>
            <a:r>
              <a:rPr lang="en-US" sz="1400" dirty="0"/>
              <a:t>based on recent </a:t>
            </a:r>
            <a:r>
              <a:rPr lang="en-US" sz="1400" dirty="0" smtClean="0"/>
              <a:t>cryomodule </a:t>
            </a:r>
            <a:r>
              <a:rPr lang="en-US" sz="1400" dirty="0"/>
              <a:t>test results </a:t>
            </a:r>
          </a:p>
        </p:txBody>
      </p:sp>
      <p:grpSp>
        <p:nvGrpSpPr>
          <p:cNvPr id="7" name="Group 6"/>
          <p:cNvGrpSpPr/>
          <p:nvPr/>
        </p:nvGrpSpPr>
        <p:grpSpPr>
          <a:xfrm>
            <a:off x="6855683" y="1129243"/>
            <a:ext cx="1435458" cy="1035354"/>
            <a:chOff x="6086408" y="768272"/>
            <a:chExt cx="1435458" cy="1035354"/>
          </a:xfrm>
        </p:grpSpPr>
        <p:sp>
          <p:nvSpPr>
            <p:cNvPr id="36" name="Rectangle 35">
              <a:extLst>
                <a:ext uri="{FF2B5EF4-FFF2-40B4-BE49-F238E27FC236}">
                  <a16:creationId xmlns:a16="http://schemas.microsoft.com/office/drawing/2014/main" id="{446A49C0-06C5-7848-8AB5-6A33DE875517}"/>
                </a:ext>
              </a:extLst>
            </p:cNvPr>
            <p:cNvSpPr/>
            <p:nvPr/>
          </p:nvSpPr>
          <p:spPr>
            <a:xfrm>
              <a:off x="6380782" y="1119485"/>
              <a:ext cx="782197" cy="308473"/>
            </a:xfrm>
            <a:prstGeom prst="rect">
              <a:avLst/>
            </a:prstGeom>
            <a:solidFill>
              <a:srgbClr val="043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93C36E0-098D-5F45-956E-07CBEC5DEDA0}"/>
                </a:ext>
              </a:extLst>
            </p:cNvPr>
            <p:cNvSpPr txBox="1"/>
            <p:nvPr/>
          </p:nvSpPr>
          <p:spPr>
            <a:xfrm>
              <a:off x="6173870" y="768272"/>
              <a:ext cx="1146469" cy="369332"/>
            </a:xfrm>
            <a:prstGeom prst="rect">
              <a:avLst/>
            </a:prstGeom>
            <a:noFill/>
          </p:spPr>
          <p:txBody>
            <a:bodyPr wrap="none" rtlCol="0">
              <a:spAutoFit/>
            </a:bodyPr>
            <a:lstStyle/>
            <a:p>
              <a:pPr algn="ctr"/>
              <a:r>
                <a:rPr lang="en-US" dirty="0"/>
                <a:t>25 MeV**</a:t>
              </a:r>
            </a:p>
          </p:txBody>
        </p:sp>
        <p:sp>
          <p:nvSpPr>
            <p:cNvPr id="38" name="TextBox 37">
              <a:extLst>
                <a:ext uri="{FF2B5EF4-FFF2-40B4-BE49-F238E27FC236}">
                  <a16:creationId xmlns:a16="http://schemas.microsoft.com/office/drawing/2014/main" id="{B502E956-BF06-1448-85BC-E4CC4F1B9160}"/>
                </a:ext>
              </a:extLst>
            </p:cNvPr>
            <p:cNvSpPr txBox="1"/>
            <p:nvPr/>
          </p:nvSpPr>
          <p:spPr>
            <a:xfrm>
              <a:off x="6086408" y="1434294"/>
              <a:ext cx="1435458" cy="369332"/>
            </a:xfrm>
            <a:prstGeom prst="rect">
              <a:avLst/>
            </a:prstGeom>
            <a:noFill/>
          </p:spPr>
          <p:txBody>
            <a:bodyPr wrap="none" rtlCol="0">
              <a:spAutoFit/>
            </a:bodyPr>
            <a:lstStyle/>
            <a:p>
              <a:pPr algn="ctr"/>
              <a:r>
                <a:rPr lang="en-US" dirty="0"/>
                <a:t>C20 “Stubby”</a:t>
              </a:r>
            </a:p>
          </p:txBody>
        </p:sp>
      </p:grpSp>
      <p:sp>
        <p:nvSpPr>
          <p:cNvPr id="39" name="Freeform 38">
            <a:extLst>
              <a:ext uri="{FF2B5EF4-FFF2-40B4-BE49-F238E27FC236}">
                <a16:creationId xmlns:a16="http://schemas.microsoft.com/office/drawing/2014/main" id="{A751EAE2-BB94-2846-9612-4593D38AA1F8}"/>
              </a:ext>
            </a:extLst>
          </p:cNvPr>
          <p:cNvSpPr/>
          <p:nvPr/>
        </p:nvSpPr>
        <p:spPr>
          <a:xfrm flipH="1">
            <a:off x="6568535" y="1808909"/>
            <a:ext cx="295240" cy="507817"/>
          </a:xfrm>
          <a:custGeom>
            <a:avLst/>
            <a:gdLst>
              <a:gd name="connsiteX0" fmla="*/ 0 w 528809"/>
              <a:gd name="connsiteY0" fmla="*/ 0 h 528810"/>
              <a:gd name="connsiteX1" fmla="*/ 352539 w 528809"/>
              <a:gd name="connsiteY1" fmla="*/ 264405 h 528810"/>
              <a:gd name="connsiteX2" fmla="*/ 528809 w 528809"/>
              <a:gd name="connsiteY2" fmla="*/ 528810 h 528810"/>
            </a:gdLst>
            <a:ahLst/>
            <a:cxnLst>
              <a:cxn ang="0">
                <a:pos x="connsiteX0" y="connsiteY0"/>
              </a:cxn>
              <a:cxn ang="0">
                <a:pos x="connsiteX1" y="connsiteY1"/>
              </a:cxn>
              <a:cxn ang="0">
                <a:pos x="connsiteX2" y="connsiteY2"/>
              </a:cxn>
            </a:cxnLst>
            <a:rect l="l" t="t" r="r" b="b"/>
            <a:pathLst>
              <a:path w="528809" h="528810">
                <a:moveTo>
                  <a:pt x="0" y="0"/>
                </a:moveTo>
                <a:cubicBezTo>
                  <a:pt x="132202" y="88135"/>
                  <a:pt x="264404" y="176270"/>
                  <a:pt x="352539" y="264405"/>
                </a:cubicBezTo>
                <a:cubicBezTo>
                  <a:pt x="440674" y="352540"/>
                  <a:pt x="484741" y="440675"/>
                  <a:pt x="528809" y="528810"/>
                </a:cubicBezTo>
              </a:path>
            </a:pathLst>
          </a:custGeom>
          <a:noFill/>
          <a:ln w="635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7395102-3C5D-6744-99F6-96B93D154E06}"/>
              </a:ext>
            </a:extLst>
          </p:cNvPr>
          <p:cNvSpPr txBox="1"/>
          <p:nvPr/>
        </p:nvSpPr>
        <p:spPr>
          <a:xfrm>
            <a:off x="3859529" y="1795265"/>
            <a:ext cx="2209579" cy="646331"/>
          </a:xfrm>
          <a:prstGeom prst="rect">
            <a:avLst/>
          </a:prstGeom>
          <a:noFill/>
        </p:spPr>
        <p:txBody>
          <a:bodyPr wrap="none" rtlCol="0">
            <a:spAutoFit/>
          </a:bodyPr>
          <a:lstStyle/>
          <a:p>
            <a:r>
              <a:rPr lang="en-US" dirty="0"/>
              <a:t>Out for future rebuild</a:t>
            </a:r>
          </a:p>
          <a:p>
            <a:r>
              <a:rPr lang="en-US" dirty="0"/>
              <a:t>(becomes C75-02)</a:t>
            </a:r>
          </a:p>
        </p:txBody>
      </p:sp>
      <p:sp>
        <p:nvSpPr>
          <p:cNvPr id="41" name="Freeform 40">
            <a:extLst>
              <a:ext uri="{FF2B5EF4-FFF2-40B4-BE49-F238E27FC236}">
                <a16:creationId xmlns:a16="http://schemas.microsoft.com/office/drawing/2014/main" id="{E9BE59E3-BB87-6949-A032-EB621E3056C7}"/>
              </a:ext>
            </a:extLst>
          </p:cNvPr>
          <p:cNvSpPr/>
          <p:nvPr/>
        </p:nvSpPr>
        <p:spPr>
          <a:xfrm flipH="1" flipV="1">
            <a:off x="5786257" y="2231073"/>
            <a:ext cx="520236" cy="356855"/>
          </a:xfrm>
          <a:custGeom>
            <a:avLst/>
            <a:gdLst>
              <a:gd name="connsiteX0" fmla="*/ 0 w 528809"/>
              <a:gd name="connsiteY0" fmla="*/ 0 h 528810"/>
              <a:gd name="connsiteX1" fmla="*/ 352539 w 528809"/>
              <a:gd name="connsiteY1" fmla="*/ 264405 h 528810"/>
              <a:gd name="connsiteX2" fmla="*/ 528809 w 528809"/>
              <a:gd name="connsiteY2" fmla="*/ 528810 h 528810"/>
              <a:gd name="connsiteX0" fmla="*/ 0 w 528809"/>
              <a:gd name="connsiteY0" fmla="*/ 0 h 528810"/>
              <a:gd name="connsiteX1" fmla="*/ 248852 w 528809"/>
              <a:gd name="connsiteY1" fmla="*/ 297743 h 528810"/>
              <a:gd name="connsiteX2" fmla="*/ 528809 w 528809"/>
              <a:gd name="connsiteY2" fmla="*/ 528810 h 528810"/>
              <a:gd name="connsiteX0" fmla="*/ 0 w 528809"/>
              <a:gd name="connsiteY0" fmla="*/ 0 h 528810"/>
              <a:gd name="connsiteX1" fmla="*/ 165901 w 528809"/>
              <a:gd name="connsiteY1" fmla="*/ 322746 h 528810"/>
              <a:gd name="connsiteX2" fmla="*/ 528809 w 528809"/>
              <a:gd name="connsiteY2" fmla="*/ 528810 h 528810"/>
            </a:gdLst>
            <a:ahLst/>
            <a:cxnLst>
              <a:cxn ang="0">
                <a:pos x="connsiteX0" y="connsiteY0"/>
              </a:cxn>
              <a:cxn ang="0">
                <a:pos x="connsiteX1" y="connsiteY1"/>
              </a:cxn>
              <a:cxn ang="0">
                <a:pos x="connsiteX2" y="connsiteY2"/>
              </a:cxn>
            </a:cxnLst>
            <a:rect l="l" t="t" r="r" b="b"/>
            <a:pathLst>
              <a:path w="528809" h="528810">
                <a:moveTo>
                  <a:pt x="0" y="0"/>
                </a:moveTo>
                <a:cubicBezTo>
                  <a:pt x="132202" y="88135"/>
                  <a:pt x="77766" y="234611"/>
                  <a:pt x="165901" y="322746"/>
                </a:cubicBezTo>
                <a:cubicBezTo>
                  <a:pt x="254036" y="410881"/>
                  <a:pt x="484741" y="440675"/>
                  <a:pt x="528809" y="528810"/>
                </a:cubicBezTo>
              </a:path>
            </a:pathLst>
          </a:custGeom>
          <a:noFill/>
          <a:ln w="635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006265" y="4284116"/>
            <a:ext cx="1654672" cy="276999"/>
          </a:xfrm>
          <a:prstGeom prst="rect">
            <a:avLst/>
          </a:prstGeom>
          <a:noFill/>
        </p:spPr>
        <p:txBody>
          <a:bodyPr wrap="square" rtlCol="0">
            <a:spAutoFit/>
          </a:bodyPr>
          <a:lstStyle/>
          <a:p>
            <a:r>
              <a:rPr lang="en-US" sz="1200" b="1" dirty="0"/>
              <a:t>Courtesy of A. </a:t>
            </a:r>
            <a:r>
              <a:rPr lang="en-US" sz="1200" b="1" dirty="0" err="1"/>
              <a:t>Seryi</a:t>
            </a:r>
            <a:endParaRPr lang="en-US" sz="1200" b="1" dirty="0"/>
          </a:p>
        </p:txBody>
      </p:sp>
      <p:sp>
        <p:nvSpPr>
          <p:cNvPr id="14" name="Footer Placeholder 13"/>
          <p:cNvSpPr>
            <a:spLocks noGrp="1"/>
          </p:cNvSpPr>
          <p:nvPr>
            <p:ph type="ftr" sz="quarter" idx="11"/>
          </p:nvPr>
        </p:nvSpPr>
        <p:spPr/>
        <p:txBody>
          <a:bodyPr/>
          <a:lstStyle/>
          <a:p>
            <a:r>
              <a:rPr lang="en-US" smtClean="0"/>
              <a:t>Ginsburg | Hall A Collaboration Meeting</a:t>
            </a:r>
            <a:endParaRPr lang="en-US" dirty="0"/>
          </a:p>
        </p:txBody>
      </p:sp>
      <p:sp>
        <p:nvSpPr>
          <p:cNvPr id="31" name="Date Placeholder 30"/>
          <p:cNvSpPr>
            <a:spLocks noGrp="1"/>
          </p:cNvSpPr>
          <p:nvPr>
            <p:ph type="dt" sz="half" idx="10"/>
          </p:nvPr>
        </p:nvSpPr>
        <p:spPr/>
        <p:txBody>
          <a:bodyPr/>
          <a:lstStyle/>
          <a:p>
            <a:r>
              <a:rPr lang="en-US" smtClean="0"/>
              <a:t>28.Jan.2020</a:t>
            </a:r>
            <a:endParaRPr lang="en-US" dirty="0"/>
          </a:p>
        </p:txBody>
      </p:sp>
    </p:spTree>
    <p:extLst>
      <p:ext uri="{BB962C8B-B14F-4D97-AF65-F5344CB8AC3E}">
        <p14:creationId xmlns:p14="http://schemas.microsoft.com/office/powerpoint/2010/main" val="902011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CEBAF accomplishments SAD FY19: Cryogenic system CHL1&amp;CHL2</a:t>
            </a:r>
            <a:endParaRPr lang="en-US" dirty="0"/>
          </a:p>
        </p:txBody>
      </p:sp>
      <p:sp>
        <p:nvSpPr>
          <p:cNvPr id="3" name="Content Placeholder 2"/>
          <p:cNvSpPr>
            <a:spLocks noGrp="1"/>
          </p:cNvSpPr>
          <p:nvPr>
            <p:ph idx="1"/>
          </p:nvPr>
        </p:nvSpPr>
        <p:spPr>
          <a:xfrm>
            <a:off x="289297" y="838109"/>
            <a:ext cx="11285837" cy="2701819"/>
          </a:xfrm>
        </p:spPr>
        <p:txBody>
          <a:bodyPr>
            <a:normAutofit lnSpcReduction="10000"/>
          </a:bodyPr>
          <a:lstStyle/>
          <a:p>
            <a:r>
              <a:rPr lang="en-US" sz="2000" dirty="0" smtClean="0"/>
              <a:t>During low-energy running (and LERF testing)</a:t>
            </a:r>
          </a:p>
          <a:p>
            <a:pPr lvl="1"/>
            <a:r>
              <a:rPr lang="en-US" sz="1800" dirty="0" smtClean="0"/>
              <a:t>CHL1 </a:t>
            </a:r>
            <a:r>
              <a:rPr lang="en-US" sz="1800" dirty="0"/>
              <a:t>shutdown and warmed to 300K</a:t>
            </a:r>
          </a:p>
          <a:p>
            <a:pPr marL="1139825" lvl="2" indent="-225425">
              <a:buFont typeface="Arial" panose="020B0604020202020204" pitchFamily="34" charset="0"/>
              <a:buChar char="•"/>
            </a:pPr>
            <a:r>
              <a:rPr lang="en-US" sz="1400" dirty="0"/>
              <a:t>Completed maintenance and </a:t>
            </a:r>
            <a:r>
              <a:rPr lang="en-US" sz="1400" dirty="0" smtClean="0"/>
              <a:t>repairs: Warm compressors, Cold </a:t>
            </a:r>
            <a:r>
              <a:rPr lang="en-US" sz="1400" dirty="0"/>
              <a:t>compressor mag bearing and </a:t>
            </a:r>
            <a:r>
              <a:rPr lang="en-US" sz="1400" dirty="0" smtClean="0"/>
              <a:t>VFD’s, Vacuum systems, Carbon </a:t>
            </a:r>
            <a:r>
              <a:rPr lang="en-US" sz="1400" dirty="0"/>
              <a:t>beds and piping clean </a:t>
            </a:r>
            <a:r>
              <a:rPr lang="en-US" sz="1400" dirty="0" smtClean="0"/>
              <a:t>up, repairing leaks</a:t>
            </a:r>
          </a:p>
          <a:p>
            <a:pPr lvl="1"/>
            <a:r>
              <a:rPr lang="en-US" sz="1800" dirty="0" smtClean="0"/>
              <a:t>CHL2 supported 2.1K on North &amp; South </a:t>
            </a:r>
            <a:r>
              <a:rPr lang="en-US" sz="1800" dirty="0" err="1" smtClean="0"/>
              <a:t>linacs</a:t>
            </a:r>
            <a:r>
              <a:rPr lang="en-US" sz="1800" dirty="0" smtClean="0"/>
              <a:t> and LERF </a:t>
            </a:r>
          </a:p>
          <a:p>
            <a:r>
              <a:rPr lang="en-US" sz="2000" dirty="0" smtClean="0"/>
              <a:t>During shutdown</a:t>
            </a:r>
          </a:p>
          <a:p>
            <a:pPr lvl="1"/>
            <a:r>
              <a:rPr lang="en-US" sz="1800" dirty="0" smtClean="0"/>
              <a:t>Restarted </a:t>
            </a:r>
            <a:r>
              <a:rPr lang="en-US" sz="1800" dirty="0"/>
              <a:t>2.1K and split </a:t>
            </a:r>
            <a:r>
              <a:rPr lang="en-US" sz="1800" dirty="0" smtClean="0"/>
              <a:t>LINACS</a:t>
            </a:r>
          </a:p>
          <a:p>
            <a:pPr lvl="1"/>
            <a:r>
              <a:rPr lang="en-US" sz="1800" dirty="0" smtClean="0"/>
              <a:t>Mapping </a:t>
            </a:r>
            <a:r>
              <a:rPr lang="en-US" sz="1800" dirty="0"/>
              <a:t>cold compressor performance and modifying train pressure ratios to lower CC4 speed </a:t>
            </a:r>
            <a:r>
              <a:rPr lang="en-US" sz="1800" dirty="0" smtClean="0"/>
              <a:t>at given LINAC </a:t>
            </a:r>
            <a:r>
              <a:rPr lang="en-US" sz="1800" dirty="0"/>
              <a:t>pressure</a:t>
            </a:r>
          </a:p>
          <a:p>
            <a:endParaRPr lang="en-US" dirty="0"/>
          </a:p>
        </p:txBody>
      </p:sp>
      <p:sp>
        <p:nvSpPr>
          <p:cNvPr id="4" name="Date Placeholder 3"/>
          <p:cNvSpPr>
            <a:spLocks noGrp="1"/>
          </p:cNvSpPr>
          <p:nvPr>
            <p:ph type="dt" sz="half" idx="10"/>
          </p:nvPr>
        </p:nvSpPr>
        <p:spPr/>
        <p:txBody>
          <a:bodyPr/>
          <a:lstStyle/>
          <a:p>
            <a:r>
              <a:rPr lang="en-US" smtClean="0"/>
              <a:t>28.Jan.2020</a:t>
            </a:r>
            <a:endParaRPr lang="en-US" dirty="0"/>
          </a:p>
        </p:txBody>
      </p:sp>
      <p:sp>
        <p:nvSpPr>
          <p:cNvPr id="5" name="Footer Placeholder 4"/>
          <p:cNvSpPr>
            <a:spLocks noGrp="1"/>
          </p:cNvSpPr>
          <p:nvPr>
            <p:ph type="ftr" sz="quarter" idx="11"/>
          </p:nvPr>
        </p:nvSpPr>
        <p:spPr/>
        <p:txBody>
          <a:bodyPr/>
          <a:lstStyle/>
          <a:p>
            <a:r>
              <a:rPr lang="en-US" smtClean="0"/>
              <a:t>Ginsburg | Hall A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14</a:t>
            </a:fld>
            <a:endParaRPr lang="en-US" dirty="0"/>
          </a:p>
        </p:txBody>
      </p:sp>
      <p:pic>
        <p:nvPicPr>
          <p:cNvPr id="7" name="Picture 6"/>
          <p:cNvPicPr>
            <a:picLocks noChangeAspect="1"/>
          </p:cNvPicPr>
          <p:nvPr/>
        </p:nvPicPr>
        <p:blipFill>
          <a:blip r:embed="rId2"/>
          <a:stretch>
            <a:fillRect/>
          </a:stretch>
        </p:blipFill>
        <p:spPr>
          <a:xfrm>
            <a:off x="8937174" y="3938443"/>
            <a:ext cx="3150973" cy="2363229"/>
          </a:xfrm>
          <a:prstGeom prst="rect">
            <a:avLst/>
          </a:prstGeom>
        </p:spPr>
      </p:pic>
      <p:sp>
        <p:nvSpPr>
          <p:cNvPr id="8" name="Content Placeholder 2"/>
          <p:cNvSpPr txBox="1">
            <a:spLocks/>
          </p:cNvSpPr>
          <p:nvPr/>
        </p:nvSpPr>
        <p:spPr>
          <a:xfrm>
            <a:off x="289297" y="3271243"/>
            <a:ext cx="8556752" cy="53816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Improvements in progress</a:t>
            </a:r>
          </a:p>
          <a:p>
            <a:pPr lvl="1"/>
            <a:r>
              <a:rPr lang="en-US" sz="1800" dirty="0" smtClean="0"/>
              <a:t>Every 6-7 years carbon in primary oil removal </a:t>
            </a:r>
            <a:r>
              <a:rPr lang="en-US" sz="1800" dirty="0" err="1" smtClean="0"/>
              <a:t>adsorber</a:t>
            </a:r>
            <a:r>
              <a:rPr lang="en-US" sz="1800" dirty="0" smtClean="0"/>
              <a:t> is replaced</a:t>
            </a:r>
          </a:p>
          <a:p>
            <a:pPr lvl="2"/>
            <a:r>
              <a:rPr lang="en-US" dirty="0" smtClean="0"/>
              <a:t>Requires 4 months, with majority of time for drying carbon</a:t>
            </a:r>
          </a:p>
          <a:p>
            <a:pPr lvl="1"/>
            <a:r>
              <a:rPr lang="en-US" sz="1800" dirty="0" smtClean="0"/>
              <a:t>Added secondary carbon absorbers</a:t>
            </a:r>
          </a:p>
          <a:p>
            <a:pPr lvl="2"/>
            <a:r>
              <a:rPr lang="en-US" dirty="0" smtClean="0"/>
              <a:t>New vessels for CHL1 and CHL2</a:t>
            </a:r>
          </a:p>
          <a:p>
            <a:pPr lvl="2"/>
            <a:r>
              <a:rPr lang="en-US" dirty="0" smtClean="0"/>
              <a:t>Will allow offline carbon replacement and conditioning on one bed while plant operating on the other bed</a:t>
            </a:r>
          </a:p>
          <a:p>
            <a:pPr lvl="2"/>
            <a:r>
              <a:rPr lang="en-US" dirty="0" smtClean="0"/>
              <a:t>Shortens required shutdown duration from 4 months to few weeks to swap </a:t>
            </a:r>
          </a:p>
          <a:p>
            <a:pPr lvl="2"/>
            <a:r>
              <a:rPr lang="en-US" dirty="0" smtClean="0"/>
              <a:t>Piping and valve design underway, planning piping fabrication/installation </a:t>
            </a:r>
          </a:p>
          <a:p>
            <a:pPr lvl="1"/>
            <a:endParaRPr lang="en-US" sz="1600" dirty="0" smtClean="0"/>
          </a:p>
          <a:p>
            <a:endParaRPr lang="en-US" dirty="0"/>
          </a:p>
        </p:txBody>
      </p:sp>
      <p:sp>
        <p:nvSpPr>
          <p:cNvPr id="9" name="TextBox 8"/>
          <p:cNvSpPr txBox="1"/>
          <p:nvPr/>
        </p:nvSpPr>
        <p:spPr>
          <a:xfrm>
            <a:off x="8611157" y="5962090"/>
            <a:ext cx="3498394" cy="338554"/>
          </a:xfrm>
          <a:prstGeom prst="rect">
            <a:avLst/>
          </a:prstGeom>
          <a:solidFill>
            <a:schemeClr val="bg1"/>
          </a:solidFill>
        </p:spPr>
        <p:txBody>
          <a:bodyPr wrap="none" rtlCol="0">
            <a:spAutoFit/>
          </a:bodyPr>
          <a:lstStyle/>
          <a:p>
            <a:r>
              <a:rPr lang="en-US" sz="1600" dirty="0" smtClean="0"/>
              <a:t>New carbon absorber vessel installation</a:t>
            </a:r>
            <a:endParaRPr lang="en-US" sz="1600" dirty="0"/>
          </a:p>
        </p:txBody>
      </p:sp>
    </p:spTree>
    <p:extLst>
      <p:ext uri="{BB962C8B-B14F-4D97-AF65-F5344CB8AC3E}">
        <p14:creationId xmlns:p14="http://schemas.microsoft.com/office/powerpoint/2010/main" val="3514589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holiday shutdown (Dec 2019 – Jan 2020)</a:t>
            </a:r>
            <a:endParaRPr lang="en-US" dirty="0"/>
          </a:p>
        </p:txBody>
      </p:sp>
      <p:sp>
        <p:nvSpPr>
          <p:cNvPr id="3" name="Content Placeholder 2"/>
          <p:cNvSpPr>
            <a:spLocks noGrp="1"/>
          </p:cNvSpPr>
          <p:nvPr>
            <p:ph idx="1"/>
          </p:nvPr>
        </p:nvSpPr>
        <p:spPr/>
        <p:txBody>
          <a:bodyPr>
            <a:normAutofit/>
          </a:bodyPr>
          <a:lstStyle/>
          <a:p>
            <a:r>
              <a:rPr lang="en-US" dirty="0" smtClean="0"/>
              <a:t>​Goal: Balance </a:t>
            </a:r>
            <a:r>
              <a:rPr lang="en-US" dirty="0"/>
              <a:t>operational needs towards accelerator reliability and energy gradient maintenance with weeks of physics operations towards our nuclear physics </a:t>
            </a:r>
            <a:r>
              <a:rPr lang="en-US" dirty="0" smtClean="0"/>
              <a:t>mission </a:t>
            </a:r>
          </a:p>
          <a:p>
            <a:r>
              <a:rPr lang="en-US" dirty="0"/>
              <a:t>A</a:t>
            </a:r>
            <a:r>
              <a:rPr lang="en-US" dirty="0" smtClean="0"/>
              <a:t>ddressing </a:t>
            </a:r>
            <a:r>
              <a:rPr lang="en-US" dirty="0"/>
              <a:t>accelerator start-up difficulties after a long holiday shutdown </a:t>
            </a:r>
            <a:endParaRPr lang="en-US" dirty="0" smtClean="0"/>
          </a:p>
          <a:p>
            <a:r>
              <a:rPr lang="en-US" dirty="0" smtClean="0"/>
              <a:t>New approach to </a:t>
            </a:r>
            <a:r>
              <a:rPr lang="en-US" dirty="0"/>
              <a:t>put the accelerator in a "hot standby" mode </a:t>
            </a:r>
            <a:endParaRPr lang="en-US" dirty="0" smtClean="0"/>
          </a:p>
          <a:p>
            <a:pPr lvl="1"/>
            <a:r>
              <a:rPr lang="en-US" dirty="0" smtClean="0"/>
              <a:t>enclosure </a:t>
            </a:r>
            <a:r>
              <a:rPr lang="en-US" dirty="0"/>
              <a:t>to remain locked-up,  systems ON, and the control room staffed throughout the holiday period.  </a:t>
            </a:r>
            <a:endParaRPr lang="en-US" dirty="0" smtClean="0"/>
          </a:p>
          <a:p>
            <a:pPr lvl="2"/>
            <a:r>
              <a:rPr lang="en-US" dirty="0" smtClean="0"/>
              <a:t>In </a:t>
            </a:r>
            <a:r>
              <a:rPr lang="en-US" dirty="0"/>
              <a:t>addition to the standard holiday coverage provided by the Cryogenics Department and Facilities, extra staff were put on 24/7 "on-call" duty while others were asked to provide control room coverage throughout the </a:t>
            </a:r>
            <a:r>
              <a:rPr lang="en-US" dirty="0" smtClean="0"/>
              <a:t>period </a:t>
            </a:r>
          </a:p>
          <a:p>
            <a:pPr lvl="1"/>
            <a:r>
              <a:rPr lang="en-US" dirty="0" smtClean="0"/>
              <a:t>Keeping the temperature ~constant in the tunnel minimizes variations to orbits</a:t>
            </a:r>
          </a:p>
          <a:p>
            <a:pPr lvl="1"/>
            <a:r>
              <a:rPr lang="en-US" dirty="0" smtClean="0"/>
              <a:t>Avoiding power cycles preserves delicate equipment</a:t>
            </a:r>
            <a:endParaRPr lang="en-US" dirty="0"/>
          </a:p>
          <a:p>
            <a:r>
              <a:rPr lang="en-US" dirty="0" smtClean="0"/>
              <a:t>Re-start of </a:t>
            </a:r>
            <a:r>
              <a:rPr lang="en-US" dirty="0"/>
              <a:t>beam operations </a:t>
            </a:r>
            <a:r>
              <a:rPr lang="en-US" dirty="0" smtClean="0"/>
              <a:t>showed that the </a:t>
            </a:r>
            <a:r>
              <a:rPr lang="en-US" dirty="0"/>
              <a:t>Physics program was able to resume earlier than scheduled and a smooth start-up with ‘free beam’ delivery was </a:t>
            </a:r>
            <a:r>
              <a:rPr lang="en-US" dirty="0" smtClean="0"/>
              <a:t>realized</a:t>
            </a:r>
          </a:p>
          <a:p>
            <a:r>
              <a:rPr lang="en-US" dirty="0" smtClean="0"/>
              <a:t>This </a:t>
            </a:r>
            <a:r>
              <a:rPr lang="en-US" dirty="0"/>
              <a:t>has been a great </a:t>
            </a:r>
            <a:r>
              <a:rPr lang="en-US" dirty="0" smtClean="0"/>
              <a:t>success, and a lesson for future short shutdowns</a:t>
            </a:r>
            <a:endParaRPr lang="en-US" dirty="0"/>
          </a:p>
        </p:txBody>
      </p:sp>
      <p:sp>
        <p:nvSpPr>
          <p:cNvPr id="4" name="Date Placeholder 3"/>
          <p:cNvSpPr>
            <a:spLocks noGrp="1"/>
          </p:cNvSpPr>
          <p:nvPr>
            <p:ph type="dt" sz="half" idx="10"/>
          </p:nvPr>
        </p:nvSpPr>
        <p:spPr/>
        <p:txBody>
          <a:bodyPr/>
          <a:lstStyle/>
          <a:p>
            <a:r>
              <a:rPr lang="en-US" smtClean="0"/>
              <a:t>28.Jan.2020</a:t>
            </a:r>
            <a:endParaRPr lang="en-US" dirty="0"/>
          </a:p>
        </p:txBody>
      </p:sp>
      <p:sp>
        <p:nvSpPr>
          <p:cNvPr id="5" name="Footer Placeholder 4"/>
          <p:cNvSpPr>
            <a:spLocks noGrp="1"/>
          </p:cNvSpPr>
          <p:nvPr>
            <p:ph type="ftr" sz="quarter" idx="11"/>
          </p:nvPr>
        </p:nvSpPr>
        <p:spPr/>
        <p:txBody>
          <a:bodyPr/>
          <a:lstStyle/>
          <a:p>
            <a:r>
              <a:rPr lang="en-US" smtClean="0"/>
              <a:t>Ginsburg | Hall A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15</a:t>
            </a:fld>
            <a:endParaRPr lang="en-US" dirty="0"/>
          </a:p>
        </p:txBody>
      </p:sp>
    </p:spTree>
    <p:extLst>
      <p:ext uri="{BB962C8B-B14F-4D97-AF65-F5344CB8AC3E}">
        <p14:creationId xmlns:p14="http://schemas.microsoft.com/office/powerpoint/2010/main" val="103130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CY2020 shutdown (May-Dec 2020) – selection of </a:t>
            </a:r>
            <a:r>
              <a:rPr lang="en-US" dirty="0"/>
              <a:t>p</a:t>
            </a:r>
            <a:r>
              <a:rPr lang="en-US" dirty="0" smtClean="0"/>
              <a:t>lanned activities</a:t>
            </a:r>
            <a:endParaRPr lang="en-US" dirty="0"/>
          </a:p>
        </p:txBody>
      </p:sp>
      <p:sp>
        <p:nvSpPr>
          <p:cNvPr id="3" name="Content Placeholder 2"/>
          <p:cNvSpPr>
            <a:spLocks noGrp="1"/>
          </p:cNvSpPr>
          <p:nvPr>
            <p:ph idx="1"/>
          </p:nvPr>
        </p:nvSpPr>
        <p:spPr>
          <a:xfrm>
            <a:off x="411893" y="966055"/>
            <a:ext cx="7106606" cy="5381694"/>
          </a:xfrm>
        </p:spPr>
        <p:txBody>
          <a:bodyPr>
            <a:normAutofit fontScale="85000" lnSpcReduction="20000"/>
          </a:bodyPr>
          <a:lstStyle/>
          <a:p>
            <a:pPr marL="0" indent="0">
              <a:buNone/>
              <a:defRPr/>
            </a:pPr>
            <a:r>
              <a:rPr lang="en-US" sz="2800" dirty="0" smtClean="0">
                <a:solidFill>
                  <a:srgbClr val="000000"/>
                </a:solidFill>
                <a:latin typeface="Calibri" panose="020F0502020204030204"/>
              </a:rPr>
              <a:t>Replace CHL1 cold box</a:t>
            </a:r>
          </a:p>
          <a:p>
            <a:pPr marL="742950" lvl="1" indent="-285750">
              <a:defRPr/>
            </a:pPr>
            <a:r>
              <a:rPr lang="en-US" sz="2200" dirty="0" smtClean="0">
                <a:solidFill>
                  <a:srgbClr val="000000"/>
                </a:solidFill>
                <a:latin typeface="Calibri" panose="020F0502020204030204"/>
              </a:rPr>
              <a:t>Existing SC1 </a:t>
            </a:r>
            <a:r>
              <a:rPr lang="en-US" sz="2200" dirty="0">
                <a:solidFill>
                  <a:srgbClr val="000000"/>
                </a:solidFill>
                <a:latin typeface="Calibri" panose="020F0502020204030204"/>
              </a:rPr>
              <a:t>2K cold box no longer considered reliable due to two cold compressor problems within the last several years and </a:t>
            </a:r>
            <a:r>
              <a:rPr lang="en-US" sz="2200" dirty="0" smtClean="0">
                <a:solidFill>
                  <a:srgbClr val="000000"/>
                </a:solidFill>
                <a:latin typeface="Calibri" panose="020F0502020204030204"/>
              </a:rPr>
              <a:t>that the </a:t>
            </a:r>
            <a:r>
              <a:rPr lang="en-US" sz="2200" dirty="0">
                <a:solidFill>
                  <a:srgbClr val="000000"/>
                </a:solidFill>
                <a:latin typeface="Calibri" panose="020F0502020204030204"/>
              </a:rPr>
              <a:t>replacement parts are no longer available due to obsolescence</a:t>
            </a:r>
            <a:r>
              <a:rPr lang="en-US" sz="2200" dirty="0" smtClean="0">
                <a:solidFill>
                  <a:srgbClr val="000000"/>
                </a:solidFill>
                <a:latin typeface="Calibri" panose="020F0502020204030204"/>
              </a:rPr>
              <a:t>.</a:t>
            </a:r>
            <a:endParaRPr lang="en-US" sz="2400" dirty="0">
              <a:solidFill>
                <a:srgbClr val="000000"/>
              </a:solidFill>
              <a:latin typeface="Calibri" panose="020F0502020204030204"/>
            </a:endParaRPr>
          </a:p>
          <a:p>
            <a:pPr marL="742950" lvl="1" indent="-285750">
              <a:defRPr/>
            </a:pPr>
            <a:r>
              <a:rPr lang="en-US" sz="2200" dirty="0">
                <a:solidFill>
                  <a:srgbClr val="000000"/>
                </a:solidFill>
                <a:latin typeface="Calibri" panose="020F0502020204030204"/>
              </a:rPr>
              <a:t>A new sub-atmospheric cold box, SC1R, which hosts five technologically superior, water-cooled compressors and one similar 4K-2K refrigeration recovery heat exchanger, will replace the SC1 cold box</a:t>
            </a:r>
            <a:r>
              <a:rPr lang="en-US" sz="2200" dirty="0" smtClean="0">
                <a:solidFill>
                  <a:srgbClr val="000000"/>
                </a:solidFill>
                <a:latin typeface="Calibri" panose="020F0502020204030204"/>
              </a:rPr>
              <a:t>.</a:t>
            </a:r>
            <a:endParaRPr lang="en-US" sz="2400" dirty="0">
              <a:solidFill>
                <a:srgbClr val="000000"/>
              </a:solidFill>
              <a:latin typeface="Calibri" panose="020F0502020204030204"/>
            </a:endParaRPr>
          </a:p>
          <a:p>
            <a:pPr marL="742950" lvl="1" indent="-285750">
              <a:defRPr/>
            </a:pPr>
            <a:r>
              <a:rPr lang="en-US" sz="2200" dirty="0">
                <a:solidFill>
                  <a:srgbClr val="000000"/>
                </a:solidFill>
                <a:latin typeface="Calibri" panose="020F0502020204030204"/>
              </a:rPr>
              <a:t>Engineering and design were completed in November 2018. The fabrication started in the early January 2019  at Lab’s cryogenic fabrication shop. The fabrication will be completed by the end of December 2019</a:t>
            </a:r>
            <a:r>
              <a:rPr lang="en-US" sz="2200" dirty="0" smtClean="0">
                <a:solidFill>
                  <a:srgbClr val="000000"/>
                </a:solidFill>
                <a:latin typeface="Calibri" panose="020F0502020204030204"/>
              </a:rPr>
              <a:t>.</a:t>
            </a:r>
            <a:endParaRPr lang="en-US" sz="2400" dirty="0">
              <a:solidFill>
                <a:srgbClr val="000000"/>
              </a:solidFill>
              <a:latin typeface="Calibri" panose="020F0502020204030204"/>
            </a:endParaRPr>
          </a:p>
          <a:p>
            <a:pPr marL="742950" lvl="1" indent="-285750">
              <a:defRPr/>
            </a:pPr>
            <a:r>
              <a:rPr lang="en-US" sz="2200" dirty="0">
                <a:solidFill>
                  <a:srgbClr val="000000"/>
                </a:solidFill>
                <a:latin typeface="Calibri" panose="020F0502020204030204"/>
              </a:rPr>
              <a:t>The </a:t>
            </a:r>
            <a:r>
              <a:rPr lang="en-US" sz="2200" dirty="0" smtClean="0">
                <a:solidFill>
                  <a:srgbClr val="000000"/>
                </a:solidFill>
                <a:latin typeface="Calibri" panose="020F0502020204030204"/>
              </a:rPr>
              <a:t>demolition and removal </a:t>
            </a:r>
            <a:r>
              <a:rPr lang="en-US" sz="2200" dirty="0">
                <a:solidFill>
                  <a:srgbClr val="000000"/>
                </a:solidFill>
                <a:latin typeface="Calibri" panose="020F0502020204030204"/>
              </a:rPr>
              <a:t>of the existing </a:t>
            </a:r>
            <a:r>
              <a:rPr lang="en-US" sz="2200" dirty="0" smtClean="0">
                <a:solidFill>
                  <a:srgbClr val="000000"/>
                </a:solidFill>
                <a:latin typeface="Calibri" panose="020F0502020204030204"/>
              </a:rPr>
              <a:t>SC1 </a:t>
            </a:r>
            <a:r>
              <a:rPr lang="en-US" sz="2200" dirty="0">
                <a:solidFill>
                  <a:srgbClr val="000000"/>
                </a:solidFill>
                <a:latin typeface="Calibri" panose="020F0502020204030204"/>
              </a:rPr>
              <a:t>2K cold box will </a:t>
            </a:r>
            <a:r>
              <a:rPr lang="en-US" sz="2200" dirty="0" smtClean="0">
                <a:solidFill>
                  <a:srgbClr val="000000"/>
                </a:solidFill>
                <a:latin typeface="Calibri" panose="020F0502020204030204"/>
              </a:rPr>
              <a:t>start </a:t>
            </a:r>
            <a:r>
              <a:rPr lang="en-US" sz="2200" dirty="0">
                <a:solidFill>
                  <a:srgbClr val="000000"/>
                </a:solidFill>
                <a:latin typeface="Calibri" panose="020F0502020204030204"/>
              </a:rPr>
              <a:t>in May 2020. The new 2K cold box will be commissioned by the end of December 2020.</a:t>
            </a:r>
          </a:p>
          <a:p>
            <a:r>
              <a:rPr lang="en-US" dirty="0" smtClean="0"/>
              <a:t>Part </a:t>
            </a:r>
            <a:r>
              <a:rPr lang="en-US" dirty="0" smtClean="0"/>
              <a:t>1 of 2 </a:t>
            </a:r>
            <a:r>
              <a:rPr lang="en-US" dirty="0" smtClean="0"/>
              <a:t>of the injector upgrade for Moller</a:t>
            </a:r>
          </a:p>
          <a:p>
            <a:r>
              <a:rPr lang="en-US" dirty="0" err="1" smtClean="0"/>
              <a:t>Cryomodule</a:t>
            </a:r>
            <a:r>
              <a:rPr lang="en-US" dirty="0" smtClean="0"/>
              <a:t> dance</a:t>
            </a:r>
          </a:p>
          <a:p>
            <a:pPr lvl="1"/>
            <a:r>
              <a:rPr lang="en-US" dirty="0" smtClean="0"/>
              <a:t>Three </a:t>
            </a:r>
            <a:r>
              <a:rPr lang="en-US" dirty="0" err="1" smtClean="0"/>
              <a:t>cryomodules</a:t>
            </a:r>
            <a:r>
              <a:rPr lang="en-US" dirty="0" smtClean="0"/>
              <a:t> are slated to be replaced, details TBD</a:t>
            </a:r>
          </a:p>
          <a:p>
            <a:pPr lvl="1"/>
            <a:r>
              <a:rPr lang="en-US" dirty="0" smtClean="0"/>
              <a:t>Goal: ability to run stably at 2100 MeV/pass in CY2021</a:t>
            </a:r>
          </a:p>
          <a:p>
            <a:pPr lvl="2"/>
            <a:r>
              <a:rPr lang="en-US" dirty="0"/>
              <a:t>N</a:t>
            </a:r>
            <a:r>
              <a:rPr lang="en-US" dirty="0" smtClean="0"/>
              <a:t>eed to add 40 MeV plus </a:t>
            </a:r>
            <a:r>
              <a:rPr lang="en-US" dirty="0" smtClean="0"/>
              <a:t>margin in the North </a:t>
            </a:r>
            <a:r>
              <a:rPr lang="en-US" dirty="0" err="1" smtClean="0"/>
              <a:t>Linac</a:t>
            </a:r>
            <a:endParaRPr lang="en-US" dirty="0" smtClean="0"/>
          </a:p>
        </p:txBody>
      </p:sp>
      <p:sp>
        <p:nvSpPr>
          <p:cNvPr id="4" name="Date Placeholder 3"/>
          <p:cNvSpPr>
            <a:spLocks noGrp="1"/>
          </p:cNvSpPr>
          <p:nvPr>
            <p:ph type="dt" sz="half" idx="10"/>
          </p:nvPr>
        </p:nvSpPr>
        <p:spPr/>
        <p:txBody>
          <a:bodyPr/>
          <a:lstStyle/>
          <a:p>
            <a:r>
              <a:rPr lang="en-US" smtClean="0"/>
              <a:t>28.Jan.2020</a:t>
            </a:r>
            <a:endParaRPr lang="en-US" dirty="0"/>
          </a:p>
        </p:txBody>
      </p:sp>
      <p:sp>
        <p:nvSpPr>
          <p:cNvPr id="5" name="Footer Placeholder 4"/>
          <p:cNvSpPr>
            <a:spLocks noGrp="1"/>
          </p:cNvSpPr>
          <p:nvPr>
            <p:ph type="ftr" sz="quarter" idx="11"/>
          </p:nvPr>
        </p:nvSpPr>
        <p:spPr/>
        <p:txBody>
          <a:bodyPr/>
          <a:lstStyle/>
          <a:p>
            <a:r>
              <a:rPr lang="en-US" smtClean="0"/>
              <a:t>Ginsburg | Hall A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16</a:t>
            </a:fld>
            <a:endParaRPr lang="en-US" dirty="0"/>
          </a:p>
        </p:txBody>
      </p:sp>
      <p:pic>
        <p:nvPicPr>
          <p:cNvPr id="7" name="Picture Placeholder 6"/>
          <p:cNvPicPr>
            <a:picLocks noChangeAspect="1"/>
          </p:cNvPicPr>
          <p:nvPr/>
        </p:nvPicPr>
        <p:blipFill>
          <a:blip r:embed="rId2"/>
          <a:srcRect t="14302" b="14302"/>
          <a:stretch>
            <a:fillRect/>
          </a:stretch>
        </p:blipFill>
        <p:spPr>
          <a:xfrm>
            <a:off x="8545846" y="1344724"/>
            <a:ext cx="2887061" cy="2382507"/>
          </a:xfrm>
          <a:prstGeom prst="rect">
            <a:avLst/>
          </a:prstGeom>
        </p:spPr>
      </p:pic>
      <p:pic>
        <p:nvPicPr>
          <p:cNvPr id="8" name="Picture 7"/>
          <p:cNvPicPr>
            <a:picLocks noChangeAspect="1"/>
          </p:cNvPicPr>
          <p:nvPr/>
        </p:nvPicPr>
        <p:blipFill>
          <a:blip r:embed="rId3"/>
          <a:stretch>
            <a:fillRect/>
          </a:stretch>
        </p:blipFill>
        <p:spPr>
          <a:xfrm>
            <a:off x="9989376" y="3739538"/>
            <a:ext cx="2202624" cy="2640412"/>
          </a:xfrm>
          <a:prstGeom prst="rect">
            <a:avLst/>
          </a:prstGeom>
        </p:spPr>
      </p:pic>
      <p:pic>
        <p:nvPicPr>
          <p:cNvPr id="9" name="Picture 8"/>
          <p:cNvPicPr>
            <a:picLocks noChangeAspect="1"/>
          </p:cNvPicPr>
          <p:nvPr/>
        </p:nvPicPr>
        <p:blipFill>
          <a:blip r:embed="rId4"/>
          <a:stretch>
            <a:fillRect/>
          </a:stretch>
        </p:blipFill>
        <p:spPr>
          <a:xfrm>
            <a:off x="7518499" y="3739539"/>
            <a:ext cx="2384543" cy="2642831"/>
          </a:xfrm>
          <a:prstGeom prst="rect">
            <a:avLst/>
          </a:prstGeom>
        </p:spPr>
      </p:pic>
    </p:spTree>
    <p:extLst>
      <p:ext uri="{BB962C8B-B14F-4D97-AF65-F5344CB8AC3E}">
        <p14:creationId xmlns:p14="http://schemas.microsoft.com/office/powerpoint/2010/main" val="2643775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Operations in the test accelerators: UITF and </a:t>
            </a:r>
            <a:r>
              <a:rPr lang="en-US" dirty="0" smtClean="0"/>
              <a:t>LERF</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Jefferson Lab has two test accelerators which can be used for small R&amp;D experiments</a:t>
            </a:r>
          </a:p>
          <a:p>
            <a:r>
              <a:rPr lang="en-US" dirty="0" smtClean="0"/>
              <a:t>Both have a long list of experiments which we’d like to pursue</a:t>
            </a:r>
          </a:p>
          <a:p>
            <a:pPr lvl="1"/>
            <a:r>
              <a:rPr lang="en-US" dirty="0" err="1" smtClean="0"/>
              <a:t>HDIce</a:t>
            </a:r>
            <a:r>
              <a:rPr lang="en-US" dirty="0" smtClean="0"/>
              <a:t> target development Experiment Readiness Review Nov.19, 2019</a:t>
            </a:r>
          </a:p>
          <a:p>
            <a:pPr lvl="1"/>
            <a:r>
              <a:rPr lang="en-US" dirty="0" smtClean="0"/>
              <a:t>Experimental runs expected during the long down (after May 6, 2020)</a:t>
            </a:r>
          </a:p>
          <a:p>
            <a:r>
              <a:rPr lang="en-US" dirty="0" smtClean="0"/>
              <a:t>Improved responsiveness and more predictable outcomes highly desirable </a:t>
            </a:r>
          </a:p>
          <a:p>
            <a:pPr lvl="1"/>
            <a:r>
              <a:rPr lang="en-US" dirty="0" smtClean="0"/>
              <a:t>Unify components and operations as much as reasonable and safe</a:t>
            </a:r>
          </a:p>
          <a:p>
            <a:pPr lvl="1"/>
            <a:r>
              <a:rPr lang="en-US" dirty="0" smtClean="0"/>
              <a:t>Ownership of systems (e.g., RF, instrumentation) common among all accelerators</a:t>
            </a:r>
          </a:p>
          <a:p>
            <a:r>
              <a:rPr lang="en-US" dirty="0"/>
              <a:t>A</a:t>
            </a:r>
            <a:r>
              <a:rPr lang="en-US" dirty="0" smtClean="0"/>
              <a:t>ccelerator operations group </a:t>
            </a:r>
          </a:p>
          <a:p>
            <a:pPr lvl="1"/>
            <a:r>
              <a:rPr lang="en-US" dirty="0"/>
              <a:t>S</a:t>
            </a:r>
            <a:r>
              <a:rPr lang="en-US" dirty="0" smtClean="0"/>
              <a:t>upplies core accelerator operations staff </a:t>
            </a:r>
          </a:p>
          <a:p>
            <a:pPr lvl="1"/>
            <a:r>
              <a:rPr lang="en-US" dirty="0" smtClean="0"/>
              <a:t>Writes and maintains key operations documentation</a:t>
            </a:r>
          </a:p>
          <a:p>
            <a:pPr lvl="1"/>
            <a:r>
              <a:rPr lang="en-US" dirty="0"/>
              <a:t>L</a:t>
            </a:r>
            <a:r>
              <a:rPr lang="en-US" dirty="0" smtClean="0"/>
              <a:t>eads experimental readiness reviews (ERR’s) for accelerator experiments</a:t>
            </a:r>
            <a:endParaRPr lang="en-US" dirty="0"/>
          </a:p>
        </p:txBody>
      </p:sp>
      <p:sp>
        <p:nvSpPr>
          <p:cNvPr id="4" name="Date Placeholder 3"/>
          <p:cNvSpPr>
            <a:spLocks noGrp="1"/>
          </p:cNvSpPr>
          <p:nvPr>
            <p:ph type="dt" sz="half" idx="10"/>
          </p:nvPr>
        </p:nvSpPr>
        <p:spPr/>
        <p:txBody>
          <a:bodyPr/>
          <a:lstStyle/>
          <a:p>
            <a:r>
              <a:rPr lang="en-US" smtClean="0"/>
              <a:t>28.Jan.2020</a:t>
            </a:r>
            <a:endParaRPr lang="en-US" dirty="0"/>
          </a:p>
        </p:txBody>
      </p:sp>
      <p:sp>
        <p:nvSpPr>
          <p:cNvPr id="5" name="Footer Placeholder 4"/>
          <p:cNvSpPr>
            <a:spLocks noGrp="1"/>
          </p:cNvSpPr>
          <p:nvPr>
            <p:ph type="ftr" sz="quarter" idx="11"/>
          </p:nvPr>
        </p:nvSpPr>
        <p:spPr/>
        <p:txBody>
          <a:bodyPr/>
          <a:lstStyle/>
          <a:p>
            <a:r>
              <a:rPr lang="en-US" smtClean="0"/>
              <a:t>Ginsburg | Hall A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17</a:t>
            </a:fld>
            <a:endParaRPr lang="en-US" dirty="0"/>
          </a:p>
        </p:txBody>
      </p:sp>
    </p:spTree>
    <p:extLst>
      <p:ext uri="{BB962C8B-B14F-4D97-AF65-F5344CB8AC3E}">
        <p14:creationId xmlns:p14="http://schemas.microsoft.com/office/powerpoint/2010/main" val="1846378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Tighter coordination of CEBAF operations with experimenters</a:t>
            </a:r>
            <a:endParaRPr lang="en-US" dirty="0"/>
          </a:p>
        </p:txBody>
      </p:sp>
      <p:sp>
        <p:nvSpPr>
          <p:cNvPr id="3" name="Content Placeholder 2"/>
          <p:cNvSpPr>
            <a:spLocks noGrp="1"/>
          </p:cNvSpPr>
          <p:nvPr>
            <p:ph idx="1"/>
          </p:nvPr>
        </p:nvSpPr>
        <p:spPr>
          <a:xfrm>
            <a:off x="324853" y="842211"/>
            <a:ext cx="11627661" cy="5630778"/>
          </a:xfrm>
        </p:spPr>
        <p:txBody>
          <a:bodyPr>
            <a:normAutofit fontScale="85000" lnSpcReduction="10000"/>
          </a:bodyPr>
          <a:lstStyle/>
          <a:p>
            <a:r>
              <a:rPr lang="en-US" dirty="0" smtClean="0"/>
              <a:t>Nuclear Physics Experiment Scheduling Committee</a:t>
            </a:r>
          </a:p>
          <a:p>
            <a:pPr lvl="1"/>
            <a:r>
              <a:rPr lang="en-US" dirty="0" smtClean="0"/>
              <a:t>Committee: CMG (co-chair), R. Ent (co-chair), V. </a:t>
            </a:r>
            <a:r>
              <a:rPr lang="en-US" dirty="0" err="1" smtClean="0"/>
              <a:t>Burkert</a:t>
            </a:r>
            <a:r>
              <a:rPr lang="en-US" dirty="0" smtClean="0"/>
              <a:t> (M. </a:t>
            </a:r>
            <a:r>
              <a:rPr lang="en-US" dirty="0" err="1" smtClean="0"/>
              <a:t>Battaglieri</a:t>
            </a:r>
            <a:r>
              <a:rPr lang="en-US" dirty="0" smtClean="0"/>
              <a:t>), E. </a:t>
            </a:r>
            <a:r>
              <a:rPr lang="en-US" dirty="0" err="1" smtClean="0"/>
              <a:t>Chudakov</a:t>
            </a:r>
            <a:r>
              <a:rPr lang="en-US" dirty="0" smtClean="0"/>
              <a:t>, J. Gomez, C. Keppel,   R. </a:t>
            </a:r>
            <a:r>
              <a:rPr lang="en-US" dirty="0" err="1" smtClean="0"/>
              <a:t>McKeown</a:t>
            </a:r>
            <a:r>
              <a:rPr lang="en-US" dirty="0" smtClean="0"/>
              <a:t>, M. </a:t>
            </a:r>
            <a:r>
              <a:rPr lang="en-US" dirty="0" err="1" smtClean="0"/>
              <a:t>Poelker</a:t>
            </a:r>
            <a:r>
              <a:rPr lang="en-US" dirty="0" smtClean="0"/>
              <a:t>, P. Rossi, M. </a:t>
            </a:r>
            <a:r>
              <a:rPr lang="en-US" dirty="0" err="1" smtClean="0"/>
              <a:t>Spata</a:t>
            </a:r>
            <a:endParaRPr lang="en-US" dirty="0" smtClean="0"/>
          </a:p>
          <a:p>
            <a:pPr lvl="1"/>
            <a:r>
              <a:rPr lang="en-US" dirty="0" smtClean="0"/>
              <a:t>Overall schedule and run configuration – experiments input from PAC approvals</a:t>
            </a:r>
          </a:p>
          <a:p>
            <a:pPr lvl="2"/>
            <a:r>
              <a:rPr lang="en-US" u="sng" dirty="0">
                <a:hlinkClick r:id="rId2"/>
              </a:rPr>
              <a:t>https://www.jlab.org/physics/experiments/schedule</a:t>
            </a:r>
            <a:endParaRPr lang="en-US" dirty="0" smtClean="0"/>
          </a:p>
          <a:p>
            <a:pPr lvl="1"/>
            <a:r>
              <a:rPr lang="en-US" dirty="0" smtClean="0"/>
              <a:t>Allocation of scheduled beam studies, maintenance and RF recovery hours/week</a:t>
            </a:r>
          </a:p>
          <a:p>
            <a:pPr lvl="1"/>
            <a:r>
              <a:rPr lang="en-US" dirty="0" smtClean="0"/>
              <a:t>Proposed schedule and run configuration must be approved by Lab Director</a:t>
            </a:r>
          </a:p>
          <a:p>
            <a:pPr lvl="1"/>
            <a:r>
              <a:rPr lang="en-US" dirty="0" smtClean="0"/>
              <a:t>Prioritization to address any conflicts among experiments provided by Ent/Gomez if needed</a:t>
            </a:r>
          </a:p>
          <a:p>
            <a:r>
              <a:rPr lang="en-US" dirty="0" smtClean="0"/>
              <a:t>Coordination venues</a:t>
            </a:r>
          </a:p>
          <a:p>
            <a:pPr lvl="1"/>
            <a:r>
              <a:rPr lang="en-US" dirty="0" smtClean="0"/>
              <a:t>Accelerator Physicist Experimental Liaisons (APEL’s) coordinate all topics related to beam delivery with the experimental halls</a:t>
            </a:r>
          </a:p>
          <a:p>
            <a:pPr lvl="2"/>
            <a:r>
              <a:rPr lang="en-US" dirty="0" smtClean="0"/>
              <a:t>Have recently revisited the beam parameters with the experimenters to ensure matched expectations for upcoming run</a:t>
            </a:r>
          </a:p>
          <a:p>
            <a:pPr lvl="2"/>
            <a:r>
              <a:rPr lang="en-US" dirty="0" smtClean="0"/>
              <a:t>https</a:t>
            </a:r>
            <a:r>
              <a:rPr lang="en-US" dirty="0"/>
              <a:t>://jlabdoc.jlab.org/docushare/dsweb/Get/Document-154003/18-022.pdf</a:t>
            </a:r>
            <a:endParaRPr lang="en-US" dirty="0" smtClean="0"/>
          </a:p>
          <a:p>
            <a:pPr lvl="1"/>
            <a:r>
              <a:rPr lang="en-US" dirty="0" smtClean="0"/>
              <a:t>Plans and expectations for the SRF configuration being revisited in light of shutdown modifications</a:t>
            </a:r>
          </a:p>
          <a:p>
            <a:pPr lvl="1"/>
            <a:r>
              <a:rPr lang="en-US" dirty="0" smtClean="0"/>
              <a:t>Geographic Integrators: members of ops staff serve as “owners” of the areas to ensure consistency between installed hardware and software representations for ops – refreshed this activity</a:t>
            </a:r>
          </a:p>
          <a:p>
            <a:pPr lvl="1"/>
            <a:r>
              <a:rPr lang="en-US" dirty="0" smtClean="0"/>
              <a:t>Daily meetings during operations to discuss immediate issues – small group and larger one</a:t>
            </a:r>
          </a:p>
          <a:p>
            <a:pPr lvl="1"/>
            <a:r>
              <a:rPr lang="en-US" dirty="0" smtClean="0"/>
              <a:t>Weekly ops meetings to discuss ongoing issues, upcoming issues </a:t>
            </a:r>
            <a:r>
              <a:rPr lang="en-US" dirty="0"/>
              <a:t>&amp;</a:t>
            </a:r>
            <a:r>
              <a:rPr lang="en-US" dirty="0" smtClean="0"/>
              <a:t> plans</a:t>
            </a:r>
          </a:p>
          <a:p>
            <a:pPr lvl="1"/>
            <a:r>
              <a:rPr lang="en-US" dirty="0" smtClean="0"/>
              <a:t>Weekly machine physics meetings – beam tuning problems, potential tests with or w/o beam</a:t>
            </a:r>
          </a:p>
          <a:p>
            <a:pPr>
              <a:buFont typeface="Wingdings" panose="05000000000000000000" pitchFamily="2" charset="2"/>
              <a:buChar char="Ø"/>
            </a:pPr>
            <a:r>
              <a:rPr lang="en-US" dirty="0" smtClean="0"/>
              <a:t>Tighter integration of accelerator and experiment is desirable and necessary to reach higher accelerator reliability and optimize nuclear physics output</a:t>
            </a:r>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28.Jan.2020</a:t>
            </a:r>
            <a:endParaRPr lang="en-US" dirty="0"/>
          </a:p>
        </p:txBody>
      </p:sp>
      <p:sp>
        <p:nvSpPr>
          <p:cNvPr id="5" name="Footer Placeholder 4"/>
          <p:cNvSpPr>
            <a:spLocks noGrp="1"/>
          </p:cNvSpPr>
          <p:nvPr>
            <p:ph type="ftr" sz="quarter" idx="11"/>
          </p:nvPr>
        </p:nvSpPr>
        <p:spPr/>
        <p:txBody>
          <a:bodyPr/>
          <a:lstStyle/>
          <a:p>
            <a:r>
              <a:rPr lang="en-US" smtClean="0"/>
              <a:t>Ginsburg | Hall A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18</a:t>
            </a:fld>
            <a:endParaRPr lang="en-US" dirty="0"/>
          </a:p>
        </p:txBody>
      </p:sp>
    </p:spTree>
    <p:extLst>
      <p:ext uri="{BB962C8B-B14F-4D97-AF65-F5344CB8AC3E}">
        <p14:creationId xmlns:p14="http://schemas.microsoft.com/office/powerpoint/2010/main" val="333700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t>CEBAF performance in </a:t>
            </a:r>
            <a:r>
              <a:rPr lang="en-US" dirty="0" smtClean="0"/>
              <a:t>FY19 exceeded requirements</a:t>
            </a:r>
            <a:endParaRPr lang="en-US" dirty="0"/>
          </a:p>
          <a:p>
            <a:r>
              <a:rPr lang="en-US" dirty="0" smtClean="0"/>
              <a:t>Good strategy in place </a:t>
            </a:r>
            <a:r>
              <a:rPr lang="en-US" dirty="0"/>
              <a:t>for improving CEBAF performance in FY20</a:t>
            </a:r>
          </a:p>
          <a:p>
            <a:pPr lvl="1"/>
            <a:r>
              <a:rPr lang="en-US" dirty="0" smtClean="0"/>
              <a:t>Take advantage of existing tools to set priorities</a:t>
            </a:r>
          </a:p>
          <a:p>
            <a:pPr lvl="1"/>
            <a:r>
              <a:rPr lang="en-US" dirty="0" smtClean="0"/>
              <a:t>Many excellent CEBAF </a:t>
            </a:r>
            <a:r>
              <a:rPr lang="en-US" dirty="0"/>
              <a:t>technical accomplishments in </a:t>
            </a:r>
            <a:r>
              <a:rPr lang="en-US" dirty="0" smtClean="0"/>
              <a:t>FY19 will improve our machine capability for FY20</a:t>
            </a:r>
            <a:endParaRPr lang="en-US" dirty="0"/>
          </a:p>
          <a:p>
            <a:r>
              <a:rPr lang="en-US" dirty="0" smtClean="0"/>
              <a:t>Optimized operations in the test accelerators, UITF and LERF, will make </a:t>
            </a:r>
            <a:r>
              <a:rPr lang="en-US" dirty="0" err="1" smtClean="0"/>
              <a:t>JLab</a:t>
            </a:r>
            <a:r>
              <a:rPr lang="en-US" dirty="0" smtClean="0"/>
              <a:t> more agile in our ability to organize and run small R&amp;D experiments</a:t>
            </a:r>
          </a:p>
          <a:p>
            <a:r>
              <a:rPr lang="en-US" dirty="0" smtClean="0"/>
              <a:t>Excellent communication with experimental leadership maintained and strengthened to ensure concerns are addressed and interferences negotiated</a:t>
            </a:r>
          </a:p>
          <a:p>
            <a:pPr lvl="1">
              <a:buFont typeface="Wingdings" panose="05000000000000000000" pitchFamily="2" charset="2"/>
              <a:buChar char="Ø"/>
            </a:pPr>
            <a:r>
              <a:rPr lang="en-US" dirty="0" smtClean="0"/>
              <a:t>Tighter integration of accelerator and experiment is desirable and necessary to reach higher accelerator reliability and optimize nuclear physics output; framework is in place; gaps being addressed</a:t>
            </a:r>
          </a:p>
          <a:p>
            <a:endParaRPr lang="en-US" dirty="0" smtClean="0"/>
          </a:p>
          <a:p>
            <a:pPr>
              <a:buFont typeface="Wingdings" panose="05000000000000000000" pitchFamily="2" charset="2"/>
              <a:buChar char="Ø"/>
            </a:pPr>
            <a:r>
              <a:rPr lang="en-US" dirty="0" smtClean="0"/>
              <a:t>I look forward to working with you to maximize physics output of CEBAF</a:t>
            </a:r>
            <a:endParaRPr lang="en-US" dirty="0"/>
          </a:p>
          <a:p>
            <a:endParaRPr lang="en-US" dirty="0"/>
          </a:p>
        </p:txBody>
      </p:sp>
      <p:sp>
        <p:nvSpPr>
          <p:cNvPr id="4" name="Date Placeholder 3"/>
          <p:cNvSpPr>
            <a:spLocks noGrp="1"/>
          </p:cNvSpPr>
          <p:nvPr>
            <p:ph type="dt" sz="half" idx="10"/>
          </p:nvPr>
        </p:nvSpPr>
        <p:spPr/>
        <p:txBody>
          <a:bodyPr/>
          <a:lstStyle/>
          <a:p>
            <a:r>
              <a:rPr lang="en-US" smtClean="0"/>
              <a:t>28.Jan.2020</a:t>
            </a:r>
            <a:endParaRPr lang="en-US" dirty="0"/>
          </a:p>
        </p:txBody>
      </p:sp>
      <p:sp>
        <p:nvSpPr>
          <p:cNvPr id="5" name="Footer Placeholder 4"/>
          <p:cNvSpPr>
            <a:spLocks noGrp="1"/>
          </p:cNvSpPr>
          <p:nvPr>
            <p:ph type="ftr" sz="quarter" idx="11"/>
          </p:nvPr>
        </p:nvSpPr>
        <p:spPr/>
        <p:txBody>
          <a:bodyPr/>
          <a:lstStyle/>
          <a:p>
            <a:r>
              <a:rPr lang="en-US" smtClean="0"/>
              <a:t>Ginsburg | Hall A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19</a:t>
            </a:fld>
            <a:endParaRPr lang="en-US" dirty="0"/>
          </a:p>
        </p:txBody>
      </p:sp>
    </p:spTree>
    <p:extLst>
      <p:ext uri="{BB962C8B-B14F-4D97-AF65-F5344CB8AC3E}">
        <p14:creationId xmlns:p14="http://schemas.microsoft.com/office/powerpoint/2010/main" val="401591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CEBAF operational experience/plans </a:t>
            </a:r>
          </a:p>
          <a:p>
            <a:r>
              <a:rPr lang="en-US" dirty="0" smtClean="0"/>
              <a:t>CEBAF performance and planned improvements</a:t>
            </a:r>
          </a:p>
          <a:p>
            <a:r>
              <a:rPr lang="en-US" dirty="0" smtClean="0"/>
              <a:t>Shutdown achievements/plans: Fall 2019 SAD, Winter 2019 “soft” shutdown, and upcoming May-Dec 2020 SAD</a:t>
            </a:r>
          </a:p>
          <a:p>
            <a:r>
              <a:rPr lang="en-US" dirty="0" smtClean="0"/>
              <a:t>Other considerations for accelerator operations: collaboration and test accelerators</a:t>
            </a:r>
          </a:p>
        </p:txBody>
      </p:sp>
      <p:sp>
        <p:nvSpPr>
          <p:cNvPr id="4" name="Date Placeholder 3"/>
          <p:cNvSpPr>
            <a:spLocks noGrp="1"/>
          </p:cNvSpPr>
          <p:nvPr>
            <p:ph type="dt" sz="half" idx="10"/>
          </p:nvPr>
        </p:nvSpPr>
        <p:spPr/>
        <p:txBody>
          <a:bodyPr/>
          <a:lstStyle/>
          <a:p>
            <a:r>
              <a:rPr lang="en-US" smtClean="0"/>
              <a:t>28.Jan.2020</a:t>
            </a:r>
            <a:endParaRPr lang="en-US" dirty="0"/>
          </a:p>
        </p:txBody>
      </p:sp>
      <p:sp>
        <p:nvSpPr>
          <p:cNvPr id="5" name="Footer Placeholder 4"/>
          <p:cNvSpPr>
            <a:spLocks noGrp="1"/>
          </p:cNvSpPr>
          <p:nvPr>
            <p:ph type="ftr" sz="quarter" idx="11"/>
          </p:nvPr>
        </p:nvSpPr>
        <p:spPr/>
        <p:txBody>
          <a:bodyPr/>
          <a:lstStyle/>
          <a:p>
            <a:r>
              <a:rPr lang="en-US" smtClean="0"/>
              <a:t>Ginsburg | Hall A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2237465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p:txBody>
          <a:bodyPr/>
          <a:lstStyle/>
          <a:p>
            <a:pPr marL="0" indent="0" algn="ctr">
              <a:buNone/>
            </a:pPr>
            <a:r>
              <a:rPr lang="en-US" dirty="0" smtClean="0"/>
              <a:t>I greatly appreciate slides and content from:</a:t>
            </a:r>
          </a:p>
          <a:p>
            <a:pPr marL="0" indent="0" algn="ctr">
              <a:spcBef>
                <a:spcPts val="0"/>
              </a:spcBef>
              <a:buNone/>
            </a:pPr>
            <a:r>
              <a:rPr lang="en-US" dirty="0" smtClean="0"/>
              <a:t>K. Baggett, J. </a:t>
            </a:r>
            <a:r>
              <a:rPr lang="en-US" dirty="0" err="1" smtClean="0"/>
              <a:t>Benesch</a:t>
            </a:r>
            <a:r>
              <a:rPr lang="en-US" dirty="0" smtClean="0"/>
              <a:t>, S. Benson, M. Bickley, J. Creel, A. </a:t>
            </a:r>
            <a:r>
              <a:rPr lang="en-US" dirty="0" err="1" smtClean="0"/>
              <a:t>DiPette</a:t>
            </a:r>
            <a:r>
              <a:rPr lang="en-US" dirty="0" smtClean="0"/>
              <a:t>, R. Ent, A. </a:t>
            </a:r>
            <a:r>
              <a:rPr lang="en-US" dirty="0" err="1" smtClean="0"/>
              <a:t>Freyberger</a:t>
            </a:r>
            <a:r>
              <a:rPr lang="en-US" dirty="0" smtClean="0"/>
              <a:t>, J. Gomez, J. </a:t>
            </a:r>
            <a:r>
              <a:rPr lang="en-US" dirty="0" err="1" smtClean="0"/>
              <a:t>Grames</a:t>
            </a:r>
            <a:r>
              <a:rPr lang="en-US" dirty="0" smtClean="0"/>
              <a:t>, C. </a:t>
            </a:r>
            <a:r>
              <a:rPr lang="en-US" dirty="0" err="1" smtClean="0"/>
              <a:t>Hovater</a:t>
            </a:r>
            <a:r>
              <a:rPr lang="en-US" dirty="0" smtClean="0"/>
              <a:t>, R. </a:t>
            </a:r>
            <a:r>
              <a:rPr lang="en-US" dirty="0" err="1" smtClean="0"/>
              <a:t>Kazimi</a:t>
            </a:r>
            <a:r>
              <a:rPr lang="en-US" dirty="0" smtClean="0"/>
              <a:t>, A. Kimber, R. Michaud, S. Philip, </a:t>
            </a:r>
          </a:p>
          <a:p>
            <a:pPr marL="0" indent="0" algn="ctr">
              <a:spcBef>
                <a:spcPts val="0"/>
              </a:spcBef>
              <a:buNone/>
            </a:pPr>
            <a:r>
              <a:rPr lang="en-US" dirty="0" smtClean="0"/>
              <a:t>M. </a:t>
            </a:r>
            <a:r>
              <a:rPr lang="en-US" dirty="0" err="1" smtClean="0"/>
              <a:t>Poelker</a:t>
            </a:r>
            <a:r>
              <a:rPr lang="en-US" dirty="0" smtClean="0"/>
              <a:t>, T. Powers, C. Reece, T. Reilly, P. Rossi, T. </a:t>
            </a:r>
            <a:r>
              <a:rPr lang="en-US" dirty="0" err="1" smtClean="0"/>
              <a:t>Satogata</a:t>
            </a:r>
            <a:r>
              <a:rPr lang="en-US" dirty="0" smtClean="0"/>
              <a:t>, A. </a:t>
            </a:r>
            <a:r>
              <a:rPr lang="en-US" dirty="0" err="1" smtClean="0"/>
              <a:t>Shabalina</a:t>
            </a:r>
            <a:r>
              <a:rPr lang="en-US" dirty="0" smtClean="0"/>
              <a:t>,</a:t>
            </a:r>
          </a:p>
          <a:p>
            <a:pPr marL="0" indent="0" algn="ctr">
              <a:spcBef>
                <a:spcPts val="0"/>
              </a:spcBef>
              <a:buNone/>
            </a:pPr>
            <a:r>
              <a:rPr lang="en-US" dirty="0" smtClean="0"/>
              <a:t>S</a:t>
            </a:r>
            <a:r>
              <a:rPr lang="en-US" dirty="0" smtClean="0"/>
              <a:t>. </a:t>
            </a:r>
            <a:r>
              <a:rPr lang="en-US" dirty="0" err="1" smtClean="0"/>
              <a:t>Suhring</a:t>
            </a:r>
            <a:r>
              <a:rPr lang="en-US" dirty="0" smtClean="0"/>
              <a:t>, M. </a:t>
            </a:r>
            <a:r>
              <a:rPr lang="en-US" dirty="0" err="1" smtClean="0"/>
              <a:t>Tiefenback</a:t>
            </a:r>
            <a:r>
              <a:rPr lang="en-US" dirty="0" smtClean="0"/>
              <a:t>, P. </a:t>
            </a:r>
            <a:r>
              <a:rPr lang="en-US" dirty="0" err="1" smtClean="0"/>
              <a:t>Vasilauskis</a:t>
            </a:r>
            <a:r>
              <a:rPr lang="en-US" dirty="0" smtClean="0"/>
              <a:t>, M. </a:t>
            </a:r>
            <a:r>
              <a:rPr lang="en-US" dirty="0" err="1" smtClean="0"/>
              <a:t>Wissman</a:t>
            </a:r>
            <a:endParaRPr lang="en-US" dirty="0"/>
          </a:p>
        </p:txBody>
      </p:sp>
      <p:sp>
        <p:nvSpPr>
          <p:cNvPr id="4" name="Date Placeholder 3"/>
          <p:cNvSpPr>
            <a:spLocks noGrp="1"/>
          </p:cNvSpPr>
          <p:nvPr>
            <p:ph type="dt" sz="half" idx="10"/>
          </p:nvPr>
        </p:nvSpPr>
        <p:spPr/>
        <p:txBody>
          <a:bodyPr/>
          <a:lstStyle/>
          <a:p>
            <a:r>
              <a:rPr lang="en-US" smtClean="0"/>
              <a:t>28.Jan.2020</a:t>
            </a:r>
            <a:endParaRPr lang="en-US" dirty="0"/>
          </a:p>
        </p:txBody>
      </p:sp>
      <p:sp>
        <p:nvSpPr>
          <p:cNvPr id="5" name="Footer Placeholder 4"/>
          <p:cNvSpPr>
            <a:spLocks noGrp="1"/>
          </p:cNvSpPr>
          <p:nvPr>
            <p:ph type="ftr" sz="quarter" idx="11"/>
          </p:nvPr>
        </p:nvSpPr>
        <p:spPr/>
        <p:txBody>
          <a:bodyPr/>
          <a:lstStyle/>
          <a:p>
            <a:r>
              <a:rPr lang="en-US" smtClean="0"/>
              <a:t>Ginsburg | Hall A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20</a:t>
            </a:fld>
            <a:endParaRPr lang="en-US" dirty="0"/>
          </a:p>
        </p:txBody>
      </p:sp>
    </p:spTree>
    <p:extLst>
      <p:ext uri="{BB962C8B-B14F-4D97-AF65-F5344CB8AC3E}">
        <p14:creationId xmlns:p14="http://schemas.microsoft.com/office/powerpoint/2010/main" val="852057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41161" y="1592495"/>
            <a:ext cx="10860996" cy="4572000"/>
          </a:xfrm>
          <a:prstGeom prst="rect">
            <a:avLst/>
          </a:prstGeom>
          <a:ln>
            <a:solidFill>
              <a:schemeClr val="accent1"/>
            </a:solidFill>
          </a:ln>
        </p:spPr>
      </p:pic>
      <p:sp>
        <p:nvSpPr>
          <p:cNvPr id="2" name="Title 1"/>
          <p:cNvSpPr>
            <a:spLocks noGrp="1"/>
          </p:cNvSpPr>
          <p:nvPr>
            <p:ph type="title"/>
          </p:nvPr>
        </p:nvSpPr>
        <p:spPr/>
        <p:txBody>
          <a:bodyPr/>
          <a:lstStyle/>
          <a:p>
            <a:r>
              <a:rPr lang="en-US" dirty="0" smtClean="0"/>
              <a:t>CEBAF operations FY19: Configuration overview</a:t>
            </a:r>
            <a:endParaRPr lang="en-US" dirty="0"/>
          </a:p>
        </p:txBody>
      </p:sp>
      <p:sp>
        <p:nvSpPr>
          <p:cNvPr id="3" name="Content Placeholder 2"/>
          <p:cNvSpPr>
            <a:spLocks noGrp="1"/>
          </p:cNvSpPr>
          <p:nvPr>
            <p:ph idx="1"/>
          </p:nvPr>
        </p:nvSpPr>
        <p:spPr>
          <a:xfrm>
            <a:off x="241161" y="772960"/>
            <a:ext cx="11456568" cy="5011391"/>
          </a:xfrm>
        </p:spPr>
        <p:txBody>
          <a:bodyPr>
            <a:normAutofit/>
          </a:bodyPr>
          <a:lstStyle/>
          <a:p>
            <a:pPr marL="0" indent="0">
              <a:buNone/>
            </a:pPr>
            <a:r>
              <a:rPr lang="en-US" sz="2000" dirty="0" smtClean="0"/>
              <a:t>CEBAF delivered beam to all four halls in high-energy running, and 2-3 halls in low-energy running</a:t>
            </a:r>
          </a:p>
          <a:p>
            <a:pPr marL="0" indent="0">
              <a:buNone/>
            </a:pPr>
            <a:r>
              <a:rPr lang="en-US" sz="2000" dirty="0" smtClean="0"/>
              <a:t>FY19 schedule was extended to regain some of the lost weeks in Aug/Sep 2018</a:t>
            </a:r>
            <a:endParaRPr lang="en-US" sz="2000" dirty="0"/>
          </a:p>
        </p:txBody>
      </p:sp>
      <p:sp>
        <p:nvSpPr>
          <p:cNvPr id="4" name="Date Placeholder 3"/>
          <p:cNvSpPr>
            <a:spLocks noGrp="1"/>
          </p:cNvSpPr>
          <p:nvPr>
            <p:ph type="dt" sz="half" idx="10"/>
          </p:nvPr>
        </p:nvSpPr>
        <p:spPr/>
        <p:txBody>
          <a:bodyPr/>
          <a:lstStyle/>
          <a:p>
            <a:r>
              <a:rPr lang="en-US" smtClean="0"/>
              <a:t>28.Jan.2020</a:t>
            </a:r>
            <a:endParaRPr lang="en-US" dirty="0"/>
          </a:p>
        </p:txBody>
      </p:sp>
      <p:sp>
        <p:nvSpPr>
          <p:cNvPr id="5" name="Footer Placeholder 4"/>
          <p:cNvSpPr>
            <a:spLocks noGrp="1"/>
          </p:cNvSpPr>
          <p:nvPr>
            <p:ph type="ftr" sz="quarter" idx="11"/>
          </p:nvPr>
        </p:nvSpPr>
        <p:spPr/>
        <p:txBody>
          <a:bodyPr/>
          <a:lstStyle/>
          <a:p>
            <a:r>
              <a:rPr lang="en-US" smtClean="0"/>
              <a:t>Ginsburg | Hall A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3</a:t>
            </a:fld>
            <a:endParaRPr lang="en-US" dirty="0"/>
          </a:p>
        </p:txBody>
      </p:sp>
      <p:sp>
        <p:nvSpPr>
          <p:cNvPr id="16" name="TextBox 15"/>
          <p:cNvSpPr txBox="1"/>
          <p:nvPr/>
        </p:nvSpPr>
        <p:spPr>
          <a:xfrm>
            <a:off x="10077520" y="3020795"/>
            <a:ext cx="2108334" cy="369332"/>
          </a:xfrm>
          <a:prstGeom prst="rect">
            <a:avLst/>
          </a:prstGeom>
          <a:solidFill>
            <a:schemeClr val="bg1"/>
          </a:solidFill>
        </p:spPr>
        <p:txBody>
          <a:bodyPr wrap="none" rtlCol="0">
            <a:spAutoFit/>
          </a:bodyPr>
          <a:lstStyle/>
          <a:p>
            <a:r>
              <a:rPr lang="en-US" dirty="0" smtClean="0"/>
              <a:t>High-energy running</a:t>
            </a:r>
            <a:endParaRPr lang="en-US" dirty="0"/>
          </a:p>
        </p:txBody>
      </p:sp>
      <p:sp>
        <p:nvSpPr>
          <p:cNvPr id="17" name="TextBox 16"/>
          <p:cNvSpPr txBox="1"/>
          <p:nvPr/>
        </p:nvSpPr>
        <p:spPr>
          <a:xfrm>
            <a:off x="10053739" y="4217907"/>
            <a:ext cx="2064155" cy="369332"/>
          </a:xfrm>
          <a:prstGeom prst="rect">
            <a:avLst/>
          </a:prstGeom>
          <a:solidFill>
            <a:schemeClr val="bg1"/>
          </a:solidFill>
        </p:spPr>
        <p:txBody>
          <a:bodyPr wrap="none" rtlCol="0">
            <a:spAutoFit/>
          </a:bodyPr>
          <a:lstStyle/>
          <a:p>
            <a:r>
              <a:rPr lang="en-US" dirty="0" smtClean="0"/>
              <a:t>Low-energy running</a:t>
            </a:r>
            <a:endParaRPr lang="en-US" dirty="0"/>
          </a:p>
        </p:txBody>
      </p:sp>
    </p:spTree>
    <p:extLst>
      <p:ext uri="{BB962C8B-B14F-4D97-AF65-F5344CB8AC3E}">
        <p14:creationId xmlns:p14="http://schemas.microsoft.com/office/powerpoint/2010/main" val="165984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CEBAF FY19 operations experience for experimenters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Main FY19 issues from the experimenters</a:t>
            </a:r>
          </a:p>
          <a:p>
            <a:pPr lvl="1"/>
            <a:r>
              <a:rPr lang="en-US" dirty="0" smtClean="0"/>
              <a:t>Recovering stable accelerator operations after a shutdown took too long</a:t>
            </a:r>
          </a:p>
          <a:p>
            <a:pPr lvl="1"/>
            <a:r>
              <a:rPr lang="en-US" dirty="0" smtClean="0"/>
              <a:t>Accelerator </a:t>
            </a:r>
            <a:r>
              <a:rPr lang="en-US" dirty="0"/>
              <a:t>performance </a:t>
            </a:r>
            <a:r>
              <a:rPr lang="en-US" dirty="0" smtClean="0"/>
              <a:t>problems led to lost beam time</a:t>
            </a:r>
            <a:endParaRPr lang="en-US" dirty="0"/>
          </a:p>
          <a:p>
            <a:pPr lvl="1"/>
            <a:r>
              <a:rPr lang="en-US" dirty="0"/>
              <a:t>Inability to run stably at high energy </a:t>
            </a:r>
            <a:r>
              <a:rPr lang="en-US" dirty="0" smtClean="0"/>
              <a:t>due to poor </a:t>
            </a:r>
            <a:r>
              <a:rPr lang="en-US" dirty="0"/>
              <a:t>energy </a:t>
            </a:r>
            <a:r>
              <a:rPr lang="en-US" dirty="0" smtClean="0"/>
              <a:t>margin required schedule modifications</a:t>
            </a:r>
          </a:p>
          <a:p>
            <a:pPr lvl="2"/>
            <a:r>
              <a:rPr lang="en-US" dirty="0"/>
              <a:t>S</a:t>
            </a:r>
            <a:r>
              <a:rPr lang="en-US" dirty="0" smtClean="0"/>
              <a:t>ome </a:t>
            </a:r>
            <a:r>
              <a:rPr lang="en-US" dirty="0"/>
              <a:t>planned Hall B experiments were no longer </a:t>
            </a:r>
            <a:r>
              <a:rPr lang="en-US" dirty="0" smtClean="0"/>
              <a:t>viable at lower energy</a:t>
            </a:r>
          </a:p>
          <a:p>
            <a:pPr lvl="2"/>
            <a:r>
              <a:rPr lang="en-US" dirty="0" err="1" smtClean="0"/>
              <a:t>GlueX</a:t>
            </a:r>
            <a:r>
              <a:rPr lang="en-US" dirty="0" smtClean="0"/>
              <a:t> </a:t>
            </a:r>
            <a:r>
              <a:rPr lang="en-US" dirty="0"/>
              <a:t>at Hall D was </a:t>
            </a:r>
            <a:r>
              <a:rPr lang="en-US" dirty="0" smtClean="0"/>
              <a:t>finished </a:t>
            </a:r>
            <a:endParaRPr lang="en-US" dirty="0"/>
          </a:p>
          <a:p>
            <a:pPr lvl="1"/>
            <a:r>
              <a:rPr lang="en-US" dirty="0"/>
              <a:t>Providing beam suitable for parity measurements at Hall A required a lot of tuning at Hall B</a:t>
            </a:r>
          </a:p>
          <a:p>
            <a:pPr>
              <a:buFont typeface="Wingdings" panose="05000000000000000000" pitchFamily="2" charset="2"/>
              <a:buChar char="Ø"/>
            </a:pPr>
            <a:r>
              <a:rPr lang="en-US" dirty="0" smtClean="0"/>
              <a:t>Main </a:t>
            </a:r>
            <a:r>
              <a:rPr lang="en-US" dirty="0"/>
              <a:t>FY19 </a:t>
            </a:r>
            <a:r>
              <a:rPr lang="en-US" dirty="0" smtClean="0"/>
              <a:t>positives </a:t>
            </a:r>
            <a:r>
              <a:rPr lang="en-US" dirty="0"/>
              <a:t>from the </a:t>
            </a:r>
            <a:r>
              <a:rPr lang="en-US" dirty="0" smtClean="0"/>
              <a:t>experimenters</a:t>
            </a:r>
          </a:p>
          <a:p>
            <a:pPr lvl="1"/>
            <a:r>
              <a:rPr lang="en-US" dirty="0" smtClean="0"/>
              <a:t>The lower energy run was more stable and able to operate at higher currents with a much reduced number of trips</a:t>
            </a:r>
          </a:p>
          <a:p>
            <a:pPr lvl="2"/>
            <a:r>
              <a:rPr lang="en-US" dirty="0" smtClean="0"/>
              <a:t>Accomplished more than expected in terms of beam on target</a:t>
            </a:r>
          </a:p>
          <a:p>
            <a:pPr lvl="2"/>
            <a:r>
              <a:rPr lang="en-US" dirty="0" smtClean="0"/>
              <a:t>Accomplished several high-impact (by PAC definition) experiments as requested by PAC and DOE-NP </a:t>
            </a:r>
          </a:p>
        </p:txBody>
      </p:sp>
      <p:sp>
        <p:nvSpPr>
          <p:cNvPr id="4" name="Date Placeholder 3"/>
          <p:cNvSpPr>
            <a:spLocks noGrp="1"/>
          </p:cNvSpPr>
          <p:nvPr>
            <p:ph type="dt" sz="half" idx="10"/>
          </p:nvPr>
        </p:nvSpPr>
        <p:spPr/>
        <p:txBody>
          <a:bodyPr/>
          <a:lstStyle/>
          <a:p>
            <a:r>
              <a:rPr lang="en-US" smtClean="0"/>
              <a:t>28.Jan.2020</a:t>
            </a:r>
            <a:endParaRPr lang="en-US" dirty="0"/>
          </a:p>
        </p:txBody>
      </p:sp>
      <p:sp>
        <p:nvSpPr>
          <p:cNvPr id="5" name="Footer Placeholder 4"/>
          <p:cNvSpPr>
            <a:spLocks noGrp="1"/>
          </p:cNvSpPr>
          <p:nvPr>
            <p:ph type="ftr" sz="quarter" idx="11"/>
          </p:nvPr>
        </p:nvSpPr>
        <p:spPr/>
        <p:txBody>
          <a:bodyPr/>
          <a:lstStyle/>
          <a:p>
            <a:r>
              <a:rPr lang="en-US" smtClean="0"/>
              <a:t>Ginsburg | Hall A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4</a:t>
            </a:fld>
            <a:endParaRPr lang="en-US" dirty="0"/>
          </a:p>
        </p:txBody>
      </p:sp>
    </p:spTree>
    <p:extLst>
      <p:ext uri="{BB962C8B-B14F-4D97-AF65-F5344CB8AC3E}">
        <p14:creationId xmlns:p14="http://schemas.microsoft.com/office/powerpoint/2010/main" val="2191440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CEBAF Configuration FY20-FY21</a:t>
            </a:r>
            <a:endParaRPr lang="en-US" dirty="0"/>
          </a:p>
        </p:txBody>
      </p:sp>
      <p:sp>
        <p:nvSpPr>
          <p:cNvPr id="3" name="Content Placeholder 2"/>
          <p:cNvSpPr>
            <a:spLocks noGrp="1"/>
          </p:cNvSpPr>
          <p:nvPr>
            <p:ph idx="1"/>
          </p:nvPr>
        </p:nvSpPr>
        <p:spPr>
          <a:xfrm>
            <a:off x="164387" y="728029"/>
            <a:ext cx="12027613" cy="5619720"/>
          </a:xfrm>
        </p:spPr>
        <p:txBody>
          <a:bodyPr>
            <a:normAutofit/>
          </a:bodyPr>
          <a:lstStyle/>
          <a:p>
            <a:pPr marL="0" indent="0">
              <a:buNone/>
            </a:pPr>
            <a:r>
              <a:rPr lang="en-US" sz="2000" dirty="0" smtClean="0"/>
              <a:t>Run with high-energy configuration from Nov. 25, 2019 until May 6, 2020</a:t>
            </a:r>
          </a:p>
          <a:p>
            <a:pPr marL="0" indent="0">
              <a:buNone/>
            </a:pPr>
            <a:r>
              <a:rPr lang="en-US" sz="2000" dirty="0" smtClean="0"/>
              <a:t>Long shutdown May 6 through the end of FY21Q1 including helium liquefier upgrade</a:t>
            </a:r>
          </a:p>
          <a:p>
            <a:pPr marL="0" indent="0">
              <a:buNone/>
            </a:pPr>
            <a:r>
              <a:rPr lang="en-US" sz="2000" dirty="0" smtClean="0"/>
              <a:t>Long run ~Jan–Sept FY21 to achieve 30+ weeks of running (TBC!) </a:t>
            </a:r>
          </a:p>
          <a:p>
            <a:pPr marL="0" indent="0">
              <a:buNone/>
            </a:pPr>
            <a:r>
              <a:rPr lang="en-US" sz="2000" dirty="0" smtClean="0"/>
              <a:t>Three different high-energy runs: </a:t>
            </a:r>
            <a:r>
              <a:rPr lang="en-US" dirty="0"/>
              <a:t>(</a:t>
            </a:r>
            <a:r>
              <a:rPr lang="en-US" dirty="0" smtClean="0"/>
              <a:t>2100, 1960, 1820 GeV/c/pass</a:t>
            </a:r>
            <a:r>
              <a:rPr lang="en-US" dirty="0" smtClean="0"/>
              <a:t>) </a:t>
            </a:r>
            <a:r>
              <a:rPr lang="en-US" sz="2000" dirty="0" smtClean="0"/>
              <a:t>for Hall C ||</a:t>
            </a:r>
            <a:r>
              <a:rPr lang="en-US" sz="2000" dirty="0"/>
              <a:t> –</a:t>
            </a:r>
            <a:r>
              <a:rPr lang="en-US" sz="2000" dirty="0" smtClean="0"/>
              <a:t> </a:t>
            </a:r>
            <a:r>
              <a:rPr lang="en-US" sz="2800" baseline="-25000" dirty="0" smtClean="0"/>
              <a:t>┴</a:t>
            </a:r>
            <a:r>
              <a:rPr lang="en-US" sz="2000" dirty="0" smtClean="0"/>
              <a:t> </a:t>
            </a:r>
            <a:r>
              <a:rPr lang="en-US" sz="2000" dirty="0"/>
              <a:t>pion cross sections </a:t>
            </a:r>
          </a:p>
        </p:txBody>
      </p:sp>
      <p:sp>
        <p:nvSpPr>
          <p:cNvPr id="4" name="Date Placeholder 3"/>
          <p:cNvSpPr>
            <a:spLocks noGrp="1"/>
          </p:cNvSpPr>
          <p:nvPr>
            <p:ph type="dt" sz="half" idx="10"/>
          </p:nvPr>
        </p:nvSpPr>
        <p:spPr/>
        <p:txBody>
          <a:bodyPr/>
          <a:lstStyle/>
          <a:p>
            <a:r>
              <a:rPr lang="en-US" smtClean="0"/>
              <a:t>28.Jan.2020</a:t>
            </a:r>
            <a:endParaRPr lang="en-US" dirty="0"/>
          </a:p>
        </p:txBody>
      </p:sp>
      <p:sp>
        <p:nvSpPr>
          <p:cNvPr id="5" name="Footer Placeholder 4"/>
          <p:cNvSpPr>
            <a:spLocks noGrp="1"/>
          </p:cNvSpPr>
          <p:nvPr>
            <p:ph type="ftr" sz="quarter" idx="11"/>
          </p:nvPr>
        </p:nvSpPr>
        <p:spPr/>
        <p:txBody>
          <a:bodyPr/>
          <a:lstStyle/>
          <a:p>
            <a:r>
              <a:rPr lang="en-US" smtClean="0"/>
              <a:t>Ginsburg | Hall A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5</a:t>
            </a:fld>
            <a:endParaRPr lang="en-US" dirty="0"/>
          </a:p>
        </p:txBody>
      </p:sp>
      <p:sp>
        <p:nvSpPr>
          <p:cNvPr id="11" name="TextBox 10"/>
          <p:cNvSpPr txBox="1"/>
          <p:nvPr/>
        </p:nvSpPr>
        <p:spPr>
          <a:xfrm>
            <a:off x="3316103" y="3861926"/>
            <a:ext cx="530594" cy="184666"/>
          </a:xfrm>
          <a:prstGeom prst="rect">
            <a:avLst/>
          </a:prstGeom>
          <a:solidFill>
            <a:schemeClr val="accent2"/>
          </a:solidFill>
        </p:spPr>
        <p:txBody>
          <a:bodyPr wrap="none" lIns="0" tIns="0" rIns="0" bIns="0" rtlCol="0">
            <a:spAutoFit/>
          </a:bodyPr>
          <a:lstStyle/>
          <a:p>
            <a:r>
              <a:rPr lang="en-US" sz="1200" dirty="0"/>
              <a:t>a</a:t>
            </a:r>
            <a:r>
              <a:rPr lang="en-US" sz="1200" dirty="0" smtClean="0"/>
              <a:t>1n/d2n</a:t>
            </a:r>
            <a:endParaRPr lang="en-US" sz="1200" dirty="0"/>
          </a:p>
        </p:txBody>
      </p:sp>
      <p:grpSp>
        <p:nvGrpSpPr>
          <p:cNvPr id="13" name="Group 12"/>
          <p:cNvGrpSpPr/>
          <p:nvPr/>
        </p:nvGrpSpPr>
        <p:grpSpPr>
          <a:xfrm>
            <a:off x="1684962" y="2387774"/>
            <a:ext cx="8111880" cy="4059071"/>
            <a:chOff x="2126750" y="1830978"/>
            <a:chExt cx="8111880" cy="4059071"/>
          </a:xfrm>
        </p:grpSpPr>
        <p:pic>
          <p:nvPicPr>
            <p:cNvPr id="14" name="Picture 13"/>
            <p:cNvPicPr>
              <a:picLocks noChangeAspect="1"/>
            </p:cNvPicPr>
            <p:nvPr/>
          </p:nvPicPr>
          <p:blipFill>
            <a:blip r:embed="rId2"/>
            <a:stretch>
              <a:fillRect/>
            </a:stretch>
          </p:blipFill>
          <p:spPr>
            <a:xfrm>
              <a:off x="2126750" y="1830978"/>
              <a:ext cx="8111880" cy="4059071"/>
            </a:xfrm>
            <a:prstGeom prst="rect">
              <a:avLst/>
            </a:prstGeom>
          </p:spPr>
        </p:pic>
        <p:sp>
          <p:nvSpPr>
            <p:cNvPr id="15" name="Rectangle 14"/>
            <p:cNvSpPr/>
            <p:nvPr/>
          </p:nvSpPr>
          <p:spPr>
            <a:xfrm>
              <a:off x="7450108" y="5471994"/>
              <a:ext cx="2711034" cy="18906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882255" y="1927018"/>
              <a:ext cx="4201586" cy="393896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5762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CEBAF performance FY19:  exceeded DOE &gt;80% reliability requirement</a:t>
            </a:r>
            <a:endParaRPr lang="en-US" dirty="0"/>
          </a:p>
        </p:txBody>
      </p:sp>
      <p:sp>
        <p:nvSpPr>
          <p:cNvPr id="4" name="Date Placeholder 3"/>
          <p:cNvSpPr>
            <a:spLocks noGrp="1"/>
          </p:cNvSpPr>
          <p:nvPr>
            <p:ph type="dt" sz="half" idx="10"/>
          </p:nvPr>
        </p:nvSpPr>
        <p:spPr/>
        <p:txBody>
          <a:bodyPr/>
          <a:lstStyle/>
          <a:p>
            <a:r>
              <a:rPr lang="en-US" smtClean="0"/>
              <a:t>28.Jan.2020</a:t>
            </a:r>
            <a:endParaRPr lang="en-US" dirty="0"/>
          </a:p>
        </p:txBody>
      </p:sp>
      <p:sp>
        <p:nvSpPr>
          <p:cNvPr id="5" name="Footer Placeholder 4"/>
          <p:cNvSpPr>
            <a:spLocks noGrp="1"/>
          </p:cNvSpPr>
          <p:nvPr>
            <p:ph type="ftr" sz="quarter" idx="11"/>
          </p:nvPr>
        </p:nvSpPr>
        <p:spPr/>
        <p:txBody>
          <a:bodyPr/>
          <a:lstStyle/>
          <a:p>
            <a:r>
              <a:rPr lang="en-US" smtClean="0"/>
              <a:t>Ginsburg | Hall A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6</a:t>
            </a:fld>
            <a:endParaRPr lang="en-US" dirty="0"/>
          </a:p>
        </p:txBody>
      </p:sp>
      <p:pic>
        <p:nvPicPr>
          <p:cNvPr id="9" name="Content Placeholder 8"/>
          <p:cNvPicPr>
            <a:picLocks noGrp="1" noChangeAspect="1"/>
          </p:cNvPicPr>
          <p:nvPr>
            <p:ph idx="1"/>
          </p:nvPr>
        </p:nvPicPr>
        <p:blipFill rotWithShape="1">
          <a:blip r:embed="rId2"/>
          <a:srcRect l="1807" t="1329" r="1627" b="2566"/>
          <a:stretch/>
        </p:blipFill>
        <p:spPr>
          <a:xfrm>
            <a:off x="228600" y="1041400"/>
            <a:ext cx="7467600" cy="5397500"/>
          </a:xfrm>
          <a:prstGeom prst="rect">
            <a:avLst/>
          </a:prstGeom>
          <a:ln>
            <a:solidFill>
              <a:schemeClr val="accent1"/>
            </a:solidFill>
          </a:ln>
        </p:spPr>
      </p:pic>
      <p:sp>
        <p:nvSpPr>
          <p:cNvPr id="10" name="TextBox 9"/>
          <p:cNvSpPr txBox="1"/>
          <p:nvPr/>
        </p:nvSpPr>
        <p:spPr>
          <a:xfrm>
            <a:off x="7822057" y="1041400"/>
            <a:ext cx="4215456" cy="1200329"/>
          </a:xfrm>
          <a:prstGeom prst="rect">
            <a:avLst/>
          </a:prstGeom>
          <a:noFill/>
          <a:ln>
            <a:solidFill>
              <a:schemeClr val="accent1"/>
            </a:solidFill>
          </a:ln>
        </p:spPr>
        <p:txBody>
          <a:bodyPr wrap="square" rtlCol="0">
            <a:spAutoFit/>
          </a:bodyPr>
          <a:lstStyle/>
          <a:p>
            <a:pPr marL="228600" indent="-228600">
              <a:buFont typeface="Arial" panose="020B0604020202020204" pitchFamily="34" charset="0"/>
              <a:buChar char="•"/>
            </a:pPr>
            <a:r>
              <a:rPr lang="en-US" dirty="0" smtClean="0"/>
              <a:t>Average reliability for FY19 is </a:t>
            </a:r>
            <a:r>
              <a:rPr lang="en-US" b="1" dirty="0" smtClean="0">
                <a:solidFill>
                  <a:srgbClr val="FF0000"/>
                </a:solidFill>
              </a:rPr>
              <a:t>81.3%</a:t>
            </a:r>
            <a:endParaRPr lang="en-US" dirty="0"/>
          </a:p>
          <a:p>
            <a:pPr marL="228600" indent="-228600">
              <a:buFont typeface="Arial" panose="020B0604020202020204" pitchFamily="34" charset="0"/>
              <a:buChar char="•"/>
            </a:pPr>
            <a:r>
              <a:rPr lang="en-US" dirty="0" smtClean="0"/>
              <a:t>Reliability is most variable at re-start after shutdowns</a:t>
            </a:r>
          </a:p>
          <a:p>
            <a:pPr marL="520700" lvl="1" indent="-228600">
              <a:buFont typeface="Wingdings" panose="05000000000000000000" pitchFamily="2" charset="2"/>
              <a:buChar char="Ø"/>
            </a:pPr>
            <a:r>
              <a:rPr lang="en-US" dirty="0" smtClean="0"/>
              <a:t>Reduce the frequency of shutdowns</a:t>
            </a:r>
            <a:endParaRPr lang="en-US" dirty="0"/>
          </a:p>
        </p:txBody>
      </p:sp>
      <p:sp>
        <p:nvSpPr>
          <p:cNvPr id="11" name="TextBox 10"/>
          <p:cNvSpPr txBox="1"/>
          <p:nvPr/>
        </p:nvSpPr>
        <p:spPr>
          <a:xfrm>
            <a:off x="7822057" y="2282134"/>
            <a:ext cx="4215456" cy="4247317"/>
          </a:xfrm>
          <a:prstGeom prst="rect">
            <a:avLst/>
          </a:prstGeom>
          <a:noFill/>
          <a:ln>
            <a:solidFill>
              <a:schemeClr val="accent1"/>
            </a:solidFill>
          </a:ln>
        </p:spPr>
        <p:txBody>
          <a:bodyPr wrap="square" rtlCol="0">
            <a:spAutoFit/>
          </a:bodyPr>
          <a:lstStyle/>
          <a:p>
            <a:pPr marL="228600" indent="-228600">
              <a:buFont typeface="Arial" panose="020B0604020202020204" pitchFamily="34" charset="0"/>
              <a:buChar char="•"/>
            </a:pPr>
            <a:r>
              <a:rPr lang="en-US" dirty="0"/>
              <a:t>R</a:t>
            </a:r>
            <a:r>
              <a:rPr lang="en-US" dirty="0" smtClean="0"/>
              <a:t>eliability is defined as hours delivered divided by hours scheduled</a:t>
            </a:r>
          </a:p>
          <a:p>
            <a:pPr marL="285750" indent="-285750">
              <a:buFont typeface="Wingdings" panose="05000000000000000000" pitchFamily="2" charset="2"/>
              <a:buChar char="Ø"/>
            </a:pPr>
            <a:r>
              <a:rPr lang="en-US" dirty="0" smtClean="0"/>
              <a:t>FY19 reliability: 4621.9/5685  = 81.3%</a:t>
            </a:r>
          </a:p>
          <a:p>
            <a:pPr marL="285750" indent="-285750">
              <a:buFont typeface="Wingdings" panose="05000000000000000000" pitchFamily="2" charset="2"/>
              <a:buChar char="Ø"/>
            </a:pPr>
            <a:r>
              <a:rPr lang="en-US" dirty="0" smtClean="0"/>
              <a:t>380 more delivered hours would bring us up to planned 88% reliability</a:t>
            </a:r>
          </a:p>
          <a:p>
            <a:pPr marL="228600" indent="-228600">
              <a:buFont typeface="Arial" panose="020B0604020202020204" pitchFamily="34" charset="0"/>
              <a:buChar char="•"/>
            </a:pPr>
            <a:r>
              <a:rPr lang="en-US" dirty="0" smtClean="0"/>
              <a:t>A normal week has 164 scheduled hours; 144/164=88% by plan negotiated with experimenters</a:t>
            </a:r>
          </a:p>
          <a:p>
            <a:pPr marL="742950" lvl="1" indent="-285750">
              <a:buFont typeface="Wingdings" panose="05000000000000000000" pitchFamily="2" charset="2"/>
              <a:buChar char="Ø"/>
            </a:pPr>
            <a:endParaRPr lang="en-US" dirty="0" smtClean="0"/>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endParaRPr lang="en-US" dirty="0" smtClean="0"/>
          </a:p>
          <a:p>
            <a:pPr marL="742950" lvl="1" indent="-285750">
              <a:buFont typeface="Wingdings" panose="05000000000000000000" pitchFamily="2" charset="2"/>
              <a:buChar char="Ø"/>
            </a:pPr>
            <a:endParaRPr lang="en-US" dirty="0"/>
          </a:p>
          <a:p>
            <a:pPr lvl="1"/>
            <a:endParaRPr lang="en-US" dirty="0"/>
          </a:p>
          <a:p>
            <a:pPr marL="285750" indent="-285750">
              <a:buFont typeface="Wingdings" panose="05000000000000000000" pitchFamily="2" charset="2"/>
              <a:buChar char="Ø"/>
            </a:pPr>
            <a:r>
              <a:rPr lang="en-US" dirty="0" smtClean="0"/>
              <a:t>FY19 </a:t>
            </a:r>
            <a:r>
              <a:rPr lang="en-US" dirty="0" err="1" smtClean="0"/>
              <a:t>deliv</a:t>
            </a:r>
            <a:r>
              <a:rPr lang="en-US" dirty="0" smtClean="0"/>
              <a:t> </a:t>
            </a:r>
            <a:r>
              <a:rPr lang="en-US" dirty="0" err="1" smtClean="0"/>
              <a:t>wks</a:t>
            </a:r>
            <a:r>
              <a:rPr lang="en-US" dirty="0" smtClean="0"/>
              <a:t> </a:t>
            </a:r>
            <a:r>
              <a:rPr lang="en-US" dirty="0"/>
              <a:t>of </a:t>
            </a:r>
            <a:r>
              <a:rPr lang="en-US" dirty="0" smtClean="0"/>
              <a:t>ops </a:t>
            </a:r>
            <a:r>
              <a:rPr lang="en-US" dirty="0"/>
              <a:t>= </a:t>
            </a:r>
            <a:r>
              <a:rPr lang="en-US" dirty="0" smtClean="0"/>
              <a:t>4621.9/164=28</a:t>
            </a:r>
          </a:p>
          <a:p>
            <a:pPr marL="285750" indent="-285750">
              <a:buFont typeface="Wingdings" panose="05000000000000000000" pitchFamily="2" charset="2"/>
              <a:buChar char="Ø"/>
            </a:pPr>
            <a:r>
              <a:rPr lang="en-US" dirty="0"/>
              <a:t>FY19 </a:t>
            </a:r>
            <a:r>
              <a:rPr lang="en-US" dirty="0" err="1" smtClean="0"/>
              <a:t>sched</a:t>
            </a:r>
            <a:r>
              <a:rPr lang="en-US" dirty="0" smtClean="0"/>
              <a:t> </a:t>
            </a:r>
            <a:r>
              <a:rPr lang="en-US" dirty="0" err="1" smtClean="0"/>
              <a:t>wks</a:t>
            </a:r>
            <a:r>
              <a:rPr lang="en-US" dirty="0" smtClean="0"/>
              <a:t> </a:t>
            </a:r>
            <a:r>
              <a:rPr lang="en-US" dirty="0"/>
              <a:t>of </a:t>
            </a:r>
            <a:r>
              <a:rPr lang="en-US" dirty="0" smtClean="0"/>
              <a:t>ops </a:t>
            </a:r>
            <a:r>
              <a:rPr lang="en-US" dirty="0"/>
              <a:t>= </a:t>
            </a:r>
            <a:r>
              <a:rPr lang="en-US" dirty="0" smtClean="0"/>
              <a:t>5685/164=35</a:t>
            </a:r>
            <a:endParaRPr lang="en-US" dirty="0"/>
          </a:p>
        </p:txBody>
      </p:sp>
      <p:cxnSp>
        <p:nvCxnSpPr>
          <p:cNvPr id="7" name="Straight Arrow Connector 6"/>
          <p:cNvCxnSpPr/>
          <p:nvPr/>
        </p:nvCxnSpPr>
        <p:spPr>
          <a:xfrm>
            <a:off x="974558" y="4799081"/>
            <a:ext cx="360947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10463" y="4799081"/>
            <a:ext cx="175661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883024" y="4412729"/>
            <a:ext cx="1792542" cy="369332"/>
          </a:xfrm>
          <a:prstGeom prst="rect">
            <a:avLst/>
          </a:prstGeom>
          <a:noFill/>
        </p:spPr>
        <p:txBody>
          <a:bodyPr wrap="none" rtlCol="0">
            <a:spAutoFit/>
          </a:bodyPr>
          <a:lstStyle/>
          <a:p>
            <a:r>
              <a:rPr lang="en-US" dirty="0" smtClean="0"/>
              <a:t>High-energy runs</a:t>
            </a:r>
            <a:endParaRPr lang="en-US" dirty="0"/>
          </a:p>
        </p:txBody>
      </p:sp>
      <p:sp>
        <p:nvSpPr>
          <p:cNvPr id="18" name="TextBox 17"/>
          <p:cNvSpPr txBox="1"/>
          <p:nvPr/>
        </p:nvSpPr>
        <p:spPr>
          <a:xfrm>
            <a:off x="5510463" y="4412729"/>
            <a:ext cx="1658596" cy="369332"/>
          </a:xfrm>
          <a:prstGeom prst="rect">
            <a:avLst/>
          </a:prstGeom>
          <a:noFill/>
        </p:spPr>
        <p:txBody>
          <a:bodyPr wrap="none" rtlCol="0">
            <a:spAutoFit/>
          </a:bodyPr>
          <a:lstStyle/>
          <a:p>
            <a:r>
              <a:rPr lang="en-US" dirty="0" smtClean="0"/>
              <a:t>Low-energy run</a:t>
            </a:r>
            <a:endParaRPr lang="en-US" dirty="0"/>
          </a:p>
        </p:txBody>
      </p:sp>
      <p:pic>
        <p:nvPicPr>
          <p:cNvPr id="8" name="Picture 7"/>
          <p:cNvPicPr>
            <a:picLocks noChangeAspect="1"/>
          </p:cNvPicPr>
          <p:nvPr/>
        </p:nvPicPr>
        <p:blipFill>
          <a:blip r:embed="rId3"/>
          <a:stretch>
            <a:fillRect/>
          </a:stretch>
        </p:blipFill>
        <p:spPr>
          <a:xfrm>
            <a:off x="8344550" y="4531828"/>
            <a:ext cx="1967850" cy="1338729"/>
          </a:xfrm>
          <a:prstGeom prst="rect">
            <a:avLst/>
          </a:prstGeom>
        </p:spPr>
      </p:pic>
    </p:spTree>
    <p:extLst>
      <p:ext uri="{BB962C8B-B14F-4D97-AF65-F5344CB8AC3E}">
        <p14:creationId xmlns:p14="http://schemas.microsoft.com/office/powerpoint/2010/main" val="3247692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CEBAF FY19 performance summary</a:t>
            </a:r>
            <a:endParaRPr lang="en-US" dirty="0"/>
          </a:p>
        </p:txBody>
      </p:sp>
      <p:sp>
        <p:nvSpPr>
          <p:cNvPr id="3" name="Content Placeholder 2"/>
          <p:cNvSpPr>
            <a:spLocks noGrp="1"/>
          </p:cNvSpPr>
          <p:nvPr>
            <p:ph idx="1"/>
          </p:nvPr>
        </p:nvSpPr>
        <p:spPr/>
        <p:txBody>
          <a:bodyPr/>
          <a:lstStyle/>
          <a:p>
            <a:r>
              <a:rPr lang="en-US" sz="2400" dirty="0"/>
              <a:t>CEBAF delivered beam to all four halls in high-energy running, and 2-3 halls in low-energy </a:t>
            </a:r>
            <a:r>
              <a:rPr lang="en-US" sz="2400" dirty="0" smtClean="0"/>
              <a:t>running</a:t>
            </a:r>
          </a:p>
          <a:p>
            <a:r>
              <a:rPr lang="en-US" sz="2400" dirty="0"/>
              <a:t>Average reliability for FY19 is </a:t>
            </a:r>
            <a:r>
              <a:rPr lang="en-US" sz="2400" b="1" dirty="0">
                <a:solidFill>
                  <a:srgbClr val="FF0000"/>
                </a:solidFill>
              </a:rPr>
              <a:t>81.3%</a:t>
            </a:r>
            <a:r>
              <a:rPr lang="en-US" sz="2400" dirty="0"/>
              <a:t>, </a:t>
            </a:r>
            <a:r>
              <a:rPr lang="en-US" sz="2400" dirty="0" smtClean="0"/>
              <a:t>exceeding our requirement</a:t>
            </a:r>
          </a:p>
          <a:p>
            <a:r>
              <a:rPr lang="en-US" sz="2400" dirty="0" smtClean="0"/>
              <a:t>Reducing the frequency of shutdowns reduces the start-up variability, improving average reliability</a:t>
            </a:r>
          </a:p>
          <a:p>
            <a:r>
              <a:rPr lang="en-US" sz="2400" dirty="0" smtClean="0"/>
              <a:t>In </a:t>
            </a:r>
            <a:r>
              <a:rPr lang="en-US" sz="2400" dirty="0"/>
              <a:t>the low-energy configuration, more gradient overhead </a:t>
            </a:r>
            <a:r>
              <a:rPr lang="en-US" sz="2400" dirty="0" smtClean="0"/>
              <a:t>put </a:t>
            </a:r>
            <a:r>
              <a:rPr lang="en-US" sz="2400" dirty="0"/>
              <a:t>less stress on RF and more on tuning due to the unfamiliar machine configuration</a:t>
            </a:r>
          </a:p>
          <a:p>
            <a:r>
              <a:rPr lang="en-US" sz="2400" dirty="0" smtClean="0"/>
              <a:t>Component downtime was dominated by CM zones</a:t>
            </a:r>
            <a:r>
              <a:rPr lang="en-US" sz="2400" b="1" baseline="30000" dirty="0" smtClean="0"/>
              <a:t>*</a:t>
            </a:r>
            <a:r>
              <a:rPr lang="en-US" sz="2400" dirty="0" smtClean="0"/>
              <a:t>, with significant impact from individual RF cavity systems</a:t>
            </a:r>
            <a:r>
              <a:rPr lang="en-US" sz="2400" b="1" baseline="30000" dirty="0" smtClean="0"/>
              <a:t>†</a:t>
            </a:r>
            <a:r>
              <a:rPr lang="en-US" sz="2400" dirty="0" smtClean="0"/>
              <a:t>, </a:t>
            </a:r>
            <a:r>
              <a:rPr lang="en-US" sz="2400" dirty="0" err="1" smtClean="0"/>
              <a:t>cryo</a:t>
            </a:r>
            <a:r>
              <a:rPr lang="en-US" sz="2400" dirty="0" smtClean="0"/>
              <a:t> system and RF separators; several other components played a smaller but still significant role</a:t>
            </a:r>
          </a:p>
          <a:p>
            <a:r>
              <a:rPr lang="en-US" sz="2400" dirty="0" smtClean="0"/>
              <a:t>Machine trips were dominated by C20 zones by frequency, C100 zones by recovery time, with several other significant contributors</a:t>
            </a:r>
            <a:endParaRPr lang="en-US" sz="2400" dirty="0"/>
          </a:p>
          <a:p>
            <a:endParaRPr lang="en-US" sz="2400" dirty="0"/>
          </a:p>
          <a:p>
            <a:endParaRPr lang="en-US" sz="2400" dirty="0" smtClean="0"/>
          </a:p>
          <a:p>
            <a:endParaRPr lang="en-US" sz="2400" dirty="0"/>
          </a:p>
          <a:p>
            <a:endParaRPr lang="en-US" sz="2400" dirty="0"/>
          </a:p>
          <a:p>
            <a:endParaRPr lang="en-US" sz="2400" dirty="0"/>
          </a:p>
          <a:p>
            <a:endParaRPr lang="en-US" dirty="0"/>
          </a:p>
        </p:txBody>
      </p:sp>
      <p:sp>
        <p:nvSpPr>
          <p:cNvPr id="4" name="Date Placeholder 3"/>
          <p:cNvSpPr>
            <a:spLocks noGrp="1"/>
          </p:cNvSpPr>
          <p:nvPr>
            <p:ph type="dt" sz="half" idx="10"/>
          </p:nvPr>
        </p:nvSpPr>
        <p:spPr/>
        <p:txBody>
          <a:bodyPr/>
          <a:lstStyle/>
          <a:p>
            <a:r>
              <a:rPr lang="en-US" smtClean="0"/>
              <a:t>28.Jan.2020</a:t>
            </a:r>
            <a:endParaRPr lang="en-US" dirty="0"/>
          </a:p>
        </p:txBody>
      </p:sp>
      <p:sp>
        <p:nvSpPr>
          <p:cNvPr id="5" name="Footer Placeholder 4"/>
          <p:cNvSpPr>
            <a:spLocks noGrp="1"/>
          </p:cNvSpPr>
          <p:nvPr>
            <p:ph type="ftr" sz="quarter" idx="11"/>
          </p:nvPr>
        </p:nvSpPr>
        <p:spPr/>
        <p:txBody>
          <a:bodyPr/>
          <a:lstStyle/>
          <a:p>
            <a:r>
              <a:rPr lang="en-US" smtClean="0"/>
              <a:t>Ginsburg | Hall A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7</a:t>
            </a:fld>
            <a:endParaRPr lang="en-US" dirty="0"/>
          </a:p>
        </p:txBody>
      </p:sp>
      <p:sp>
        <p:nvSpPr>
          <p:cNvPr id="7" name="TextBox 6"/>
          <p:cNvSpPr txBox="1"/>
          <p:nvPr/>
        </p:nvSpPr>
        <p:spPr>
          <a:xfrm>
            <a:off x="411892" y="5662238"/>
            <a:ext cx="10531011" cy="646331"/>
          </a:xfrm>
          <a:prstGeom prst="rect">
            <a:avLst/>
          </a:prstGeom>
          <a:noFill/>
        </p:spPr>
        <p:txBody>
          <a:bodyPr wrap="square" rtlCol="0">
            <a:spAutoFit/>
          </a:bodyPr>
          <a:lstStyle/>
          <a:p>
            <a:r>
              <a:rPr lang="en-US" b="1" baseline="30000" dirty="0" smtClean="0"/>
              <a:t>*</a:t>
            </a:r>
            <a:r>
              <a:rPr lang="en-US" dirty="0" smtClean="0"/>
              <a:t>CM zone</a:t>
            </a:r>
            <a:r>
              <a:rPr lang="en-US" dirty="0"/>
              <a:t> </a:t>
            </a:r>
            <a:r>
              <a:rPr lang="en-US" dirty="0" smtClean="0"/>
              <a:t>includes a vertical slice of SRF, RF, vacuum</a:t>
            </a:r>
          </a:p>
          <a:p>
            <a:r>
              <a:rPr lang="en-US" b="1" baseline="30000" dirty="0" smtClean="0"/>
              <a:t>†</a:t>
            </a:r>
            <a:r>
              <a:rPr lang="en-US" dirty="0" smtClean="0"/>
              <a:t>RF cavity system includes the SRF cavity and its associated systems with smaller impact than a whole CM zone</a:t>
            </a:r>
          </a:p>
        </p:txBody>
      </p:sp>
    </p:spTree>
    <p:extLst>
      <p:ext uri="{BB962C8B-B14F-4D97-AF65-F5344CB8AC3E}">
        <p14:creationId xmlns:p14="http://schemas.microsoft.com/office/powerpoint/2010/main" val="410404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run momentum choice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Our primary goal is to provide stable, high-energy running with the same or lower trip rate through continual </a:t>
            </a:r>
            <a:r>
              <a:rPr lang="en-US" dirty="0" smtClean="0"/>
              <a:t>improvement</a:t>
            </a:r>
          </a:p>
          <a:p>
            <a:pPr lvl="1">
              <a:buFont typeface="Wingdings" panose="05000000000000000000" pitchFamily="2" charset="2"/>
              <a:buChar char="Ø"/>
            </a:pPr>
            <a:r>
              <a:rPr lang="en-US" dirty="0" smtClean="0"/>
              <a:t>Current capability estimate to keep trip rates &lt; 8/hour and </a:t>
            </a:r>
            <a:r>
              <a:rPr lang="en-US" dirty="0" err="1" smtClean="0"/>
              <a:t>cryo</a:t>
            </a:r>
            <a:r>
              <a:rPr lang="en-US" dirty="0" smtClean="0"/>
              <a:t> load not choked (Nov 2019):</a:t>
            </a:r>
          </a:p>
          <a:p>
            <a:pPr lvl="2">
              <a:buFont typeface="Wingdings" panose="05000000000000000000" pitchFamily="2" charset="2"/>
              <a:buChar char="Ø"/>
            </a:pPr>
            <a:r>
              <a:rPr lang="en-US" dirty="0" smtClean="0"/>
              <a:t>North </a:t>
            </a:r>
            <a:r>
              <a:rPr lang="en-US" dirty="0" err="1" smtClean="0"/>
              <a:t>Linac</a:t>
            </a:r>
            <a:r>
              <a:rPr lang="en-US" dirty="0" smtClean="0"/>
              <a:t>: 1042 MeV/c</a:t>
            </a:r>
          </a:p>
          <a:p>
            <a:pPr lvl="2">
              <a:buFont typeface="Wingdings" panose="05000000000000000000" pitchFamily="2" charset="2"/>
              <a:buChar char="Ø"/>
            </a:pPr>
            <a:r>
              <a:rPr lang="en-US" dirty="0" smtClean="0"/>
              <a:t>South </a:t>
            </a:r>
            <a:r>
              <a:rPr lang="en-US" dirty="0" err="1" smtClean="0"/>
              <a:t>Linac</a:t>
            </a:r>
            <a:r>
              <a:rPr lang="en-US" dirty="0" smtClean="0"/>
              <a:t>: 1095 MeV/c</a:t>
            </a:r>
          </a:p>
          <a:p>
            <a:pPr lvl="1">
              <a:buFont typeface="Wingdings" panose="05000000000000000000" pitchFamily="2" charset="2"/>
              <a:buChar char="Ø"/>
            </a:pPr>
            <a:r>
              <a:rPr lang="en-US" dirty="0" smtClean="0"/>
              <a:t>Conservative estimate to account for potential degradation during the run AND to ensure parity quality beam to Halls A, B and C led to a choice of 1031 MeV/c in each </a:t>
            </a:r>
            <a:r>
              <a:rPr lang="en-US" dirty="0" err="1" smtClean="0"/>
              <a:t>linac</a:t>
            </a:r>
            <a:r>
              <a:rPr lang="en-US" dirty="0" smtClean="0"/>
              <a:t>, or </a:t>
            </a:r>
            <a:r>
              <a:rPr lang="en-US" dirty="0" smtClean="0"/>
              <a:t>2062 MeV/c </a:t>
            </a:r>
            <a:r>
              <a:rPr lang="en-US" dirty="0" smtClean="0"/>
              <a:t>total per pass</a:t>
            </a:r>
          </a:p>
          <a:p>
            <a:pPr lvl="2">
              <a:buFont typeface="Wingdings" panose="05000000000000000000" pitchFamily="2" charset="2"/>
              <a:buChar char="Ø"/>
            </a:pPr>
            <a:r>
              <a:rPr lang="en-US" dirty="0" smtClean="0"/>
              <a:t>Three halls have greater than 98% of cathode polarization</a:t>
            </a:r>
            <a:endParaRPr lang="en-US" dirty="0"/>
          </a:p>
          <a:p>
            <a:pPr lvl="1">
              <a:buFont typeface="Wingdings" panose="05000000000000000000" pitchFamily="2" charset="2"/>
              <a:buChar char="Ø"/>
            </a:pPr>
            <a:r>
              <a:rPr lang="en-US" dirty="0" smtClean="0"/>
              <a:t>More gradient overhead will reduce trip rate, as problematic cavities can be turned down and others turned up</a:t>
            </a:r>
          </a:p>
          <a:p>
            <a:endParaRPr lang="en-US" dirty="0"/>
          </a:p>
        </p:txBody>
      </p:sp>
      <p:sp>
        <p:nvSpPr>
          <p:cNvPr id="4" name="Date Placeholder 3"/>
          <p:cNvSpPr>
            <a:spLocks noGrp="1"/>
          </p:cNvSpPr>
          <p:nvPr>
            <p:ph type="dt" sz="half" idx="10"/>
          </p:nvPr>
        </p:nvSpPr>
        <p:spPr/>
        <p:txBody>
          <a:bodyPr/>
          <a:lstStyle/>
          <a:p>
            <a:r>
              <a:rPr lang="en-US" smtClean="0"/>
              <a:t>28.Jan.2020</a:t>
            </a:r>
            <a:endParaRPr lang="en-US" dirty="0"/>
          </a:p>
        </p:txBody>
      </p:sp>
      <p:sp>
        <p:nvSpPr>
          <p:cNvPr id="5" name="Footer Placeholder 4"/>
          <p:cNvSpPr>
            <a:spLocks noGrp="1"/>
          </p:cNvSpPr>
          <p:nvPr>
            <p:ph type="ftr" sz="quarter" idx="11"/>
          </p:nvPr>
        </p:nvSpPr>
        <p:spPr/>
        <p:txBody>
          <a:bodyPr/>
          <a:lstStyle/>
          <a:p>
            <a:r>
              <a:rPr lang="en-US" smtClean="0"/>
              <a:t>Ginsburg | Hall A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8</a:t>
            </a:fld>
            <a:endParaRPr lang="en-US" dirty="0"/>
          </a:p>
        </p:txBody>
      </p:sp>
    </p:spTree>
    <p:extLst>
      <p:ext uri="{BB962C8B-B14F-4D97-AF65-F5344CB8AC3E}">
        <p14:creationId xmlns:p14="http://schemas.microsoft.com/office/powerpoint/2010/main" val="222529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CEBAF operational priorities/plans</a:t>
            </a:r>
            <a:endParaRPr lang="en-US" dirty="0"/>
          </a:p>
        </p:txBody>
      </p:sp>
      <p:sp>
        <p:nvSpPr>
          <p:cNvPr id="3" name="Content Placeholder 2"/>
          <p:cNvSpPr>
            <a:spLocks noGrp="1"/>
          </p:cNvSpPr>
          <p:nvPr>
            <p:ph idx="1"/>
          </p:nvPr>
        </p:nvSpPr>
        <p:spPr>
          <a:xfrm>
            <a:off x="411892" y="821933"/>
            <a:ext cx="11285837" cy="5661060"/>
          </a:xfrm>
        </p:spPr>
        <p:txBody>
          <a:bodyPr>
            <a:normAutofit fontScale="92500" lnSpcReduction="20000"/>
          </a:bodyPr>
          <a:lstStyle/>
          <a:p>
            <a:r>
              <a:rPr lang="en-US" dirty="0" smtClean="0"/>
              <a:t>Reach 12 GeV (5.5 pass) in normal operation – steady progress expected in </a:t>
            </a:r>
            <a:r>
              <a:rPr lang="en-US" dirty="0" smtClean="0"/>
              <a:t>2020</a:t>
            </a:r>
          </a:p>
          <a:p>
            <a:r>
              <a:rPr lang="en-US" dirty="0" smtClean="0"/>
              <a:t>New (to me): revisit limitations on total current which constrain Halls A and C experiments</a:t>
            </a:r>
            <a:endParaRPr lang="en-US" dirty="0" smtClean="0"/>
          </a:p>
          <a:p>
            <a:r>
              <a:rPr lang="en-US" dirty="0" smtClean="0"/>
              <a:t>Even when we make high gradient with high accelerator reliability, it’s not good enough because of trip rates and heat loads to the cryogenic system</a:t>
            </a:r>
          </a:p>
          <a:p>
            <a:pPr lvl="1"/>
            <a:r>
              <a:rPr lang="en-US" dirty="0" smtClean="0"/>
              <a:t>These are both directly related to field emission in </a:t>
            </a:r>
            <a:r>
              <a:rPr lang="en-US" dirty="0" err="1" smtClean="0"/>
              <a:t>cryomodules</a:t>
            </a:r>
            <a:endParaRPr lang="en-US" dirty="0" smtClean="0"/>
          </a:p>
          <a:p>
            <a:pPr lvl="1"/>
            <a:r>
              <a:rPr lang="en-US" dirty="0" smtClean="0"/>
              <a:t>Physics prefers steady running to short-term gradient reach with high trip rate</a:t>
            </a:r>
          </a:p>
          <a:p>
            <a:r>
              <a:rPr lang="en-US" dirty="0" smtClean="0"/>
              <a:t>Primary issues to be addressed for high quality physics output</a:t>
            </a:r>
          </a:p>
          <a:p>
            <a:pPr lvl="1"/>
            <a:r>
              <a:rPr lang="en-US" dirty="0" smtClean="0"/>
              <a:t>Mitigate field emission in </a:t>
            </a:r>
            <a:r>
              <a:rPr lang="en-US" dirty="0" err="1" smtClean="0"/>
              <a:t>cryomodules</a:t>
            </a:r>
            <a:endParaRPr lang="en-US" dirty="0" smtClean="0"/>
          </a:p>
          <a:p>
            <a:pPr lvl="1"/>
            <a:r>
              <a:rPr lang="en-US" dirty="0" smtClean="0"/>
              <a:t>Reduce trip rates</a:t>
            </a:r>
          </a:p>
          <a:p>
            <a:pPr lvl="1"/>
            <a:r>
              <a:rPr lang="en-US" dirty="0" smtClean="0"/>
              <a:t>Reduce downtimes</a:t>
            </a:r>
          </a:p>
          <a:p>
            <a:r>
              <a:rPr lang="en-US" dirty="0" smtClean="0"/>
              <a:t>Follow the CEBAF Performance Plan, already in place</a:t>
            </a:r>
          </a:p>
          <a:p>
            <a:pPr lvl="1"/>
            <a:r>
              <a:rPr lang="en-US" dirty="0" smtClean="0"/>
              <a:t>Critical spares, obsolescence, </a:t>
            </a:r>
            <a:r>
              <a:rPr lang="en-US" dirty="0"/>
              <a:t>energy </a:t>
            </a:r>
            <a:r>
              <a:rPr lang="en-US" dirty="0" smtClean="0"/>
              <a:t>reach</a:t>
            </a:r>
          </a:p>
          <a:p>
            <a:pPr lvl="1"/>
            <a:r>
              <a:rPr lang="en-US" dirty="0" smtClean="0"/>
              <a:t>Update CPP in FY20 with recent data and accomplishments</a:t>
            </a:r>
          </a:p>
          <a:p>
            <a:pPr lvl="1"/>
            <a:r>
              <a:rPr lang="en-US" dirty="0" smtClean="0"/>
              <a:t>CPP is not aggressive enough – will step up our effort, funding permitting</a:t>
            </a:r>
          </a:p>
          <a:p>
            <a:r>
              <a:rPr lang="en-US" dirty="0" smtClean="0"/>
              <a:t>Improve </a:t>
            </a:r>
            <a:r>
              <a:rPr lang="en-US" dirty="0" err="1" smtClean="0"/>
              <a:t>cryomodule</a:t>
            </a:r>
            <a:r>
              <a:rPr lang="en-US" dirty="0" smtClean="0"/>
              <a:t> performance</a:t>
            </a:r>
          </a:p>
          <a:p>
            <a:pPr lvl="1"/>
            <a:r>
              <a:rPr lang="en-US" dirty="0" smtClean="0"/>
              <a:t>Install better </a:t>
            </a:r>
            <a:r>
              <a:rPr lang="en-US" dirty="0" err="1" smtClean="0"/>
              <a:t>cryomodules</a:t>
            </a:r>
            <a:r>
              <a:rPr lang="en-US" dirty="0" smtClean="0"/>
              <a:t>, reduce particulates in warm sections, monitor field emission induced radiation to understand impact of improvements, assorted development work</a:t>
            </a:r>
          </a:p>
          <a:p>
            <a:r>
              <a:rPr lang="en-US" dirty="0" smtClean="0"/>
              <a:t>Make shutdown/problem recovery faster and more reproducible through work processes, procedures, and planning</a:t>
            </a:r>
            <a:endParaRPr lang="en-US" dirty="0"/>
          </a:p>
        </p:txBody>
      </p:sp>
      <p:sp>
        <p:nvSpPr>
          <p:cNvPr id="4" name="Date Placeholder 3"/>
          <p:cNvSpPr>
            <a:spLocks noGrp="1"/>
          </p:cNvSpPr>
          <p:nvPr>
            <p:ph type="dt" sz="half" idx="10"/>
          </p:nvPr>
        </p:nvSpPr>
        <p:spPr/>
        <p:txBody>
          <a:bodyPr/>
          <a:lstStyle/>
          <a:p>
            <a:r>
              <a:rPr lang="en-US" smtClean="0"/>
              <a:t>28.Jan.2020</a:t>
            </a:r>
            <a:endParaRPr lang="en-US" dirty="0"/>
          </a:p>
        </p:txBody>
      </p:sp>
      <p:sp>
        <p:nvSpPr>
          <p:cNvPr id="5" name="Footer Placeholder 4"/>
          <p:cNvSpPr>
            <a:spLocks noGrp="1"/>
          </p:cNvSpPr>
          <p:nvPr>
            <p:ph type="ftr" sz="quarter" idx="11"/>
          </p:nvPr>
        </p:nvSpPr>
        <p:spPr/>
        <p:txBody>
          <a:bodyPr/>
          <a:lstStyle/>
          <a:p>
            <a:r>
              <a:rPr lang="en-US" smtClean="0"/>
              <a:t>Ginsburg | Hall A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9</a:t>
            </a:fld>
            <a:endParaRPr lang="en-US" dirty="0"/>
          </a:p>
        </p:txBody>
      </p:sp>
      <p:sp>
        <p:nvSpPr>
          <p:cNvPr id="7" name="TextBox 6"/>
          <p:cNvSpPr txBox="1"/>
          <p:nvPr/>
        </p:nvSpPr>
        <p:spPr>
          <a:xfrm>
            <a:off x="3612223" y="3090295"/>
            <a:ext cx="6831935" cy="369332"/>
          </a:xfrm>
          <a:prstGeom prst="rect">
            <a:avLst/>
          </a:prstGeom>
          <a:noFill/>
        </p:spPr>
        <p:txBody>
          <a:bodyPr wrap="none" rtlCol="0">
            <a:spAutoFit/>
          </a:bodyPr>
          <a:lstStyle/>
          <a:p>
            <a:r>
              <a:rPr lang="en-US" dirty="0" smtClean="0"/>
              <a:t>Target </a:t>
            </a:r>
            <a:r>
              <a:rPr lang="en-US" dirty="0"/>
              <a:t>low hanging fruit and most troublesome components using </a:t>
            </a:r>
            <a:r>
              <a:rPr lang="en-US" dirty="0" smtClean="0"/>
              <a:t>data</a:t>
            </a:r>
            <a:endParaRPr lang="en-US" dirty="0"/>
          </a:p>
        </p:txBody>
      </p:sp>
      <p:sp>
        <p:nvSpPr>
          <p:cNvPr id="8" name="Right Brace 7"/>
          <p:cNvSpPr/>
          <p:nvPr/>
        </p:nvSpPr>
        <p:spPr>
          <a:xfrm>
            <a:off x="3479515" y="3046866"/>
            <a:ext cx="132708" cy="4561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38073434"/>
      </p:ext>
    </p:extLst>
  </p:cSld>
  <p:clrMapOvr>
    <a:masterClrMapping/>
  </p:clrMapOvr>
</p:sld>
</file>

<file path=ppt/theme/theme1.xml><?xml version="1.0" encoding="utf-8"?>
<a:theme xmlns:a="http://schemas.openxmlformats.org/drawingml/2006/main" name="Theme1">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B5FDA33-0725-481D-A9BF-32E6FB1CA958}" vid="{825910BA-ECA8-437E-BE28-9A14A03687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JLab Widescreen Template</Template>
  <TotalTime>10564</TotalTime>
  <Words>2732</Words>
  <Application>Microsoft Office PowerPoint</Application>
  <PresentationFormat>Widescreen</PresentationFormat>
  <Paragraphs>310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.PingFangSC-Regular</vt:lpstr>
      <vt:lpstr>Arial</vt:lpstr>
      <vt:lpstr>Calibri</vt:lpstr>
      <vt:lpstr>PingFangSC-Regular</vt:lpstr>
      <vt:lpstr>Wingdings</vt:lpstr>
      <vt:lpstr>Theme1</vt:lpstr>
      <vt:lpstr>Accelerator Operations Overview</vt:lpstr>
      <vt:lpstr>Outline</vt:lpstr>
      <vt:lpstr>CEBAF operations FY19: Configuration overview</vt:lpstr>
      <vt:lpstr>CEBAF FY19 operations experience for experimenters</vt:lpstr>
      <vt:lpstr>CEBAF Configuration FY20-FY21</vt:lpstr>
      <vt:lpstr>CEBAF performance FY19:  exceeded DOE &gt;80% reliability requirement</vt:lpstr>
      <vt:lpstr>CEBAF FY19 performance summary</vt:lpstr>
      <vt:lpstr>Ongoing run momentum choice</vt:lpstr>
      <vt:lpstr>CEBAF operational priorities/plans</vt:lpstr>
      <vt:lpstr>CEBAF Performance Plan (CPP)</vt:lpstr>
      <vt:lpstr>CEBAF Operations – Energy Reach</vt:lpstr>
      <vt:lpstr>CEBAF shutdown accomplishments FY19</vt:lpstr>
      <vt:lpstr>CEBAF FY19 Shutdown Activities for Cryomodules –  All in North Linac</vt:lpstr>
      <vt:lpstr>CEBAF accomplishments SAD FY19: Cryogenic system CHL1&amp;CHL2</vt:lpstr>
      <vt:lpstr>“Soft” holiday shutdown (Dec 2019 – Jan 2020)</vt:lpstr>
      <vt:lpstr>Long CY2020 shutdown (May-Dec 2020) – selection of planned activities</vt:lpstr>
      <vt:lpstr>Operations in the test accelerators: UITF and LERF</vt:lpstr>
      <vt:lpstr>Tighter coordination of CEBAF operations with experimenters</vt:lpstr>
      <vt:lpstr>Summary</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Talk</dc:title>
  <dc:creator>Erin Clifton</dc:creator>
  <cp:lastModifiedBy>Camille Ginsburg</cp:lastModifiedBy>
  <cp:revision>151</cp:revision>
  <cp:lastPrinted>2019-10-12T16:27:27Z</cp:lastPrinted>
  <dcterms:created xsi:type="dcterms:W3CDTF">2018-09-06T13:32:58Z</dcterms:created>
  <dcterms:modified xsi:type="dcterms:W3CDTF">2020-01-30T11:38:38Z</dcterms:modified>
</cp:coreProperties>
</file>