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8" r:id="rId3"/>
    <p:sldId id="274" r:id="rId4"/>
    <p:sldId id="263" r:id="rId5"/>
    <p:sldId id="286" r:id="rId6"/>
    <p:sldId id="285" r:id="rId7"/>
    <p:sldId id="261" r:id="rId8"/>
    <p:sldId id="277" r:id="rId9"/>
    <p:sldId id="291" r:id="rId10"/>
    <p:sldId id="267" r:id="rId11"/>
    <p:sldId id="279" r:id="rId12"/>
    <p:sldId id="280" r:id="rId13"/>
    <p:sldId id="281" r:id="rId14"/>
    <p:sldId id="269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EDE6-E419-4FB8-92E7-342BB9039186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4E2E6-B1D8-4537-9EE6-B57A7B2FE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CBBDA-ACF6-46DF-8CA8-9AD4369F9D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4137C79-D6C0-4A29-A567-17EBC1A1CCB9}" type="slidenum">
              <a:t>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33FEF-DB8F-40EF-9E87-C77BFF43EB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8D2735-1F8F-48F1-96C9-49DB78D58C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18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CBBDA-ACF6-46DF-8CA8-9AD4369F9D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4137C79-D6C0-4A29-A567-17EBC1A1CCB9}" type="slidenum">
              <a:t>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33FEF-DB8F-40EF-9E87-C77BFF43EB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8D2735-1F8F-48F1-96C9-49DB78D58C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4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088-96AC-4C12-8E66-03BFD3D1D560}" type="datetime1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E2D7-3C3F-48CD-9275-1EBC28436CA9}" type="datetime1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2ECA-0384-432E-B453-E3268423153F}" type="datetime1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5685-A230-4F7E-9BCE-56F13B48A6AA}" type="datetime1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2ECA-0FF6-42BD-A348-C8E31C404445}" type="datetime1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CF1-1772-4F25-BB50-8806DDADF007}" type="datetime1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613C-BF1A-4BBD-B74F-1972252B0F35}" type="datetime1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2F8-E324-4796-A676-A4FAD8BB99CA}" type="datetime1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6499-0533-4AAE-A216-2DCFA745001A}" type="datetime1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23DF-C104-44B4-A1E6-4CD4FC5D959A}" type="datetime1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75DA-F872-454B-B362-7A2E1A726C9C}" type="datetime1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002E-BC65-43E1-BCA0-ABF48A9DB52E}" type="datetime1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6902" y="136525"/>
            <a:ext cx="868750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Hall A Meeting     Jan 31/2020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GMn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Status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Overview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Scheduling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Run Plan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Hardware Status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Brian Quinn    --  Carnegie Mellon Univ.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20462"/>
              </p:ext>
            </p:extLst>
          </p:nvPr>
        </p:nvGraphicFramePr>
        <p:xfrm>
          <a:off x="457201" y="304800"/>
          <a:ext cx="6248399" cy="6349171"/>
        </p:xfrm>
        <a:graphic>
          <a:graphicData uri="http://schemas.openxmlformats.org/drawingml/2006/table">
            <a:tbl>
              <a:tblPr/>
              <a:tblGrid>
                <a:gridCol w="7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6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config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Changes required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Remove downstream SBS field clamp/ remove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analyzer.   Remove GEMs in acceptance????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reposition 48D48,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HCal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reposition 48D48,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HCal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Energy change, reposition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6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Energy change, reposition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6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reposition 48D48,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HCal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6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318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reposition 48D48,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HCal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HRS 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change beam pipe 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Energy change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76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77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Energy change/rig out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HRS moves (3 degrees each)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reposition 48D48, HCal, HRS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76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one HRS move (3 degrees)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0200" y="2057400"/>
            <a:ext cx="3493264" cy="3170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Total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Beam set-up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Energy changes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 SBS 48D48/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moves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BigBite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moves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Change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beamline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Rig out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BigBite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lHRS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9253B-F7F6-45D9-BA3F-7EFC242C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82310" y="228600"/>
            <a:ext cx="458549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3698A-514E-4DD7-A3A3-BEAB4CF35D27}"/>
              </a:ext>
            </a:extLst>
          </p:cNvPr>
          <p:cNvSpPr txBox="1"/>
          <p:nvPr/>
        </p:nvSpPr>
        <p:spPr>
          <a:xfrm>
            <a:off x="7378598" y="2743200"/>
            <a:ext cx="1994002" cy="143197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compatLnSpc="0">
            <a:spAutoFit/>
          </a:bodyPr>
          <a:lstStyle/>
          <a:p>
            <a:pPr hangingPunct="0"/>
            <a:r>
              <a:rPr lang="en-GB" sz="1451" dirty="0">
                <a:latin typeface="Standard Symbols L" pitchFamily="18"/>
                <a:ea typeface="DejaVu Sans" pitchFamily="2"/>
                <a:cs typeface="DejaVu Sans" pitchFamily="2"/>
              </a:rPr>
              <a:t>W </a:t>
            </a:r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~ 55 </a:t>
            </a:r>
            <a:r>
              <a:rPr lang="en-GB" sz="1451" dirty="0" err="1">
                <a:latin typeface="Liberation Sans" pitchFamily="18"/>
                <a:ea typeface="DejaVu Sans" pitchFamily="2"/>
                <a:cs typeface="DejaVu Sans" pitchFamily="2"/>
              </a:rPr>
              <a:t>msr</a:t>
            </a:r>
            <a:endParaRPr lang="en-GB" sz="1451" dirty="0"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/>
            <a:r>
              <a:rPr lang="en-GB" sz="1451" dirty="0" err="1">
                <a:solidFill>
                  <a:srgbClr val="0000FF"/>
                </a:solidFill>
                <a:latin typeface="Standard Symbols L" pitchFamily="18"/>
                <a:ea typeface="DejaVu Sans" pitchFamily="2"/>
                <a:cs typeface="DejaVu Sans" pitchFamily="2"/>
              </a:rPr>
              <a:t>d</a:t>
            </a:r>
            <a:r>
              <a:rPr lang="en-GB" sz="1451" i="1" dirty="0" err="1">
                <a:solidFill>
                  <a:srgbClr val="0000FF"/>
                </a:solidFill>
                <a:latin typeface="Liberation Serif" pitchFamily="18"/>
                <a:ea typeface="DejaVu Sans" pitchFamily="2"/>
                <a:cs typeface="DejaVu Sans" pitchFamily="2"/>
              </a:rPr>
              <a:t>p</a:t>
            </a:r>
            <a:r>
              <a:rPr lang="en-GB" sz="1451" i="1" dirty="0">
                <a:solidFill>
                  <a:srgbClr val="0000FF"/>
                </a:solidFill>
                <a:latin typeface="Liberation Serif" pitchFamily="18"/>
                <a:ea typeface="DejaVu Sans" pitchFamily="2"/>
                <a:cs typeface="DejaVu Sans" pitchFamily="2"/>
              </a:rPr>
              <a:t>/p</a:t>
            </a:r>
            <a:r>
              <a:rPr lang="en-GB" sz="1451" dirty="0">
                <a:solidFill>
                  <a:srgbClr val="0000FF"/>
                </a:solidFill>
                <a:latin typeface="Liberation Sans" pitchFamily="18"/>
                <a:ea typeface="DejaVu Sans" pitchFamily="2"/>
                <a:cs typeface="DejaVu Sans" pitchFamily="2"/>
              </a:rPr>
              <a:t> ~ 0.5%</a:t>
            </a:r>
          </a:p>
          <a:p>
            <a:pPr hangingPunct="0"/>
            <a:r>
              <a:rPr lang="en-GB" sz="1451" dirty="0" err="1">
                <a:latin typeface="Standard Symbols L" pitchFamily="18"/>
                <a:ea typeface="DejaVu Sans" pitchFamily="2"/>
                <a:cs typeface="DejaVu Sans" pitchFamily="2"/>
              </a:rPr>
              <a:t>d</a:t>
            </a:r>
            <a:r>
              <a:rPr lang="en-GB" sz="1451" dirty="0" err="1">
                <a:latin typeface="Symbol" panose="05050102010706020507" pitchFamily="18" charset="2"/>
                <a:ea typeface="DejaVu Sans" pitchFamily="2"/>
                <a:cs typeface="DejaVu Sans" pitchFamily="2"/>
              </a:rPr>
              <a:t>q</a:t>
            </a:r>
            <a:r>
              <a:rPr lang="en-GB" sz="1451" dirty="0">
                <a:latin typeface="Symbol" panose="05050102010706020507" pitchFamily="18" charset="2"/>
                <a:ea typeface="DejaVu Sans" pitchFamily="2"/>
                <a:cs typeface="DejaVu Sans" pitchFamily="2"/>
              </a:rPr>
              <a:t> </a:t>
            </a:r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~ 1 </a:t>
            </a:r>
            <a:r>
              <a:rPr lang="en-GB" sz="1451" dirty="0" err="1">
                <a:latin typeface="Liberation Sans" pitchFamily="18"/>
                <a:ea typeface="DejaVu Sans" pitchFamily="2"/>
                <a:cs typeface="DejaVu Sans" pitchFamily="2"/>
              </a:rPr>
              <a:t>mr</a:t>
            </a:r>
            <a:endParaRPr lang="en-GB" sz="1451" dirty="0"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/>
            <a:r>
              <a:rPr lang="en-GB" sz="1451" dirty="0" err="1">
                <a:solidFill>
                  <a:srgbClr val="0000FF"/>
                </a:solidFill>
                <a:latin typeface="Standard Symbols L" pitchFamily="18"/>
                <a:ea typeface="DejaVu Sans" pitchFamily="2"/>
                <a:cs typeface="DejaVu Sans" pitchFamily="2"/>
              </a:rPr>
              <a:t>d</a:t>
            </a:r>
            <a:r>
              <a:rPr lang="en-GB" sz="1451" i="1" dirty="0" err="1">
                <a:solidFill>
                  <a:srgbClr val="0000FF"/>
                </a:solidFill>
                <a:latin typeface="Liberation Serif" pitchFamily="18"/>
                <a:ea typeface="DejaVu Sans" pitchFamily="2"/>
                <a:cs typeface="DejaVu Sans" pitchFamily="2"/>
              </a:rPr>
              <a:t>z</a:t>
            </a:r>
            <a:r>
              <a:rPr lang="en-GB" sz="1451" dirty="0">
                <a:solidFill>
                  <a:srgbClr val="0000FF"/>
                </a:solidFill>
                <a:latin typeface="Liberation Sans" pitchFamily="18"/>
                <a:ea typeface="DejaVu Sans" pitchFamily="2"/>
                <a:cs typeface="DejaVu Sans" pitchFamily="2"/>
              </a:rPr>
              <a:t> ~ 2 mm @ target</a:t>
            </a:r>
          </a:p>
          <a:p>
            <a:pPr hangingPunct="0"/>
            <a:r>
              <a:rPr lang="en-GB" sz="1451" dirty="0" err="1">
                <a:solidFill>
                  <a:srgbClr val="000000"/>
                </a:solidFill>
                <a:latin typeface="Standard Symbols L" pitchFamily="18"/>
                <a:ea typeface="DejaVu Sans" pitchFamily="2"/>
                <a:cs typeface="DejaVu Sans" pitchFamily="2"/>
              </a:rPr>
              <a:t>d</a:t>
            </a:r>
            <a:r>
              <a:rPr lang="en-GB" sz="1451" i="1" dirty="0" err="1">
                <a:solidFill>
                  <a:srgbClr val="000000"/>
                </a:solidFill>
                <a:latin typeface="Liberation Serif" pitchFamily="18"/>
                <a:ea typeface="DejaVu Sans" pitchFamily="2"/>
                <a:cs typeface="DejaVu Sans" pitchFamily="2"/>
              </a:rPr>
              <a:t>t</a:t>
            </a:r>
            <a:r>
              <a:rPr lang="en-GB" sz="1451" dirty="0"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 ~ 150 </a:t>
            </a:r>
            <a:r>
              <a:rPr lang="en-GB" sz="1451" dirty="0" err="1"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ps</a:t>
            </a:r>
            <a:endParaRPr lang="en-GB" sz="1451" dirty="0">
              <a:solidFill>
                <a:srgbClr val="000000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/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AA5164-9E60-49A4-A09B-8536945253C8}"/>
              </a:ext>
            </a:extLst>
          </p:cNvPr>
          <p:cNvSpPr/>
          <p:nvPr/>
        </p:nvSpPr>
        <p:spPr>
          <a:xfrm>
            <a:off x="152400" y="152400"/>
            <a:ext cx="56388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BigBite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 electron arm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(Beam left)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DAQ/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cabling being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installed for shower/GRINCH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Instrumented for high luminosity (GEMs)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30uA on 15cm LD2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(or 45uA on 10 cm)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1.4X10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/cm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Front frame can hold INFN X-Y planes or new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U-V planes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Good  electron ID 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preshower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/shower  &amp; GRINCH)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Identifies q-vector (    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~10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mrad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resolution needed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Single-arm trigger efficiency NOT critical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Count event only if BOTH n and p would be in high-acceptance region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-J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GEM frames installed (front)/being built (rear)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8716ACB-5821-4B18-9F98-69CF99D98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281094"/>
              </p:ext>
            </p:extLst>
          </p:nvPr>
        </p:nvGraphicFramePr>
        <p:xfrm>
          <a:off x="2209800" y="3931332"/>
          <a:ext cx="304800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Equation" r:id="rId4" imgW="126720" imgH="203040" progId="Equation.DSMT4">
                  <p:embed/>
                </p:oleObj>
              </mc:Choice>
              <mc:Fallback>
                <p:oleObj name="Equation" r:id="rId4" imgW="12672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31332"/>
                        <a:ext cx="304800" cy="487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D910787-8810-474B-8101-F2EA59A355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235599" y="4038600"/>
            <a:ext cx="1994001" cy="26998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B921E-CA44-4683-8890-FC7AC661CEEE}"/>
              </a:ext>
            </a:extLst>
          </p:cNvPr>
          <p:cNvSpPr txBox="1"/>
          <p:nvPr/>
        </p:nvSpPr>
        <p:spPr>
          <a:xfrm>
            <a:off x="2608158" y="-117515"/>
            <a:ext cx="3927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Status</a:t>
            </a:r>
          </a:p>
        </p:txBody>
      </p:sp>
    </p:spTree>
    <p:extLst>
      <p:ext uri="{BB962C8B-B14F-4D97-AF65-F5344CB8AC3E}">
        <p14:creationId xmlns:p14="http://schemas.microsoft.com/office/powerpoint/2010/main" val="88223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E5ED65-AA4A-4B3E-ACD6-A4348CA8D6EA}"/>
              </a:ext>
            </a:extLst>
          </p:cNvPr>
          <p:cNvSpPr/>
          <p:nvPr/>
        </p:nvSpPr>
        <p:spPr>
          <a:xfrm>
            <a:off x="32465" y="-76200"/>
            <a:ext cx="538945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48D48 (SBS spectrometer magnet)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Up to 1.71 T-m ‘kick’ to separate protons from neutrons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Field uniformity, accurate map not critical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– Not used as spectrometer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Ready for installation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D990F-4388-4802-89BF-699A810B30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694258" y="381357"/>
            <a:ext cx="2969096" cy="327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6FA62-383F-401C-87D7-7D2BFDEFA5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3164" y="3657600"/>
            <a:ext cx="1638236" cy="31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0B7503-558F-4269-9CE4-8DB36BBA8EAC}"/>
              </a:ext>
            </a:extLst>
          </p:cNvPr>
          <p:cNvSpPr/>
          <p:nvPr/>
        </p:nvSpPr>
        <p:spPr>
          <a:xfrm>
            <a:off x="0" y="3598545"/>
            <a:ext cx="538945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CDET (De-scoped for </a:t>
            </a:r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GMn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front of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hanging from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frame</a:t>
            </a:r>
          </a:p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Positive ID of proton (useful check for proton </a:t>
            </a:r>
          </a:p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efficiency calibrations).  </a:t>
            </a:r>
          </a:p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Vertical hit position, useful for calibrating 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-J  position 	resolution</a:t>
            </a:r>
          </a:p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(not included in original proposal)</a:t>
            </a:r>
          </a:p>
          <a:p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Construction, testing of submodules in progress.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0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B8AAA-FBFA-4809-A865-02121060FF3F}"/>
              </a:ext>
            </a:extLst>
          </p:cNvPr>
          <p:cNvSpPr/>
          <p:nvPr/>
        </p:nvSpPr>
        <p:spPr>
          <a:xfrm>
            <a:off x="8094" y="0"/>
            <a:ext cx="560234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-J as hadron detector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(Beam right)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Similar (high) efficiency for neutrons and protons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Good position resolution to test whether hit is associated with known q-vector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Cuts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inelastics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Fermi-motion sets resolution limit.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 tracking detectors needed in hadron arm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TOF information will improve inelastic rejection (not included in proposal)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modules built; all 4 sub-assemblies stacked.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Pulser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system &amp; PMTs installed.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Electronics gantry/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support being procured.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DAQ installed/cabled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9947A82-39EE-4CC9-8CB3-79EC961C2684}"/>
              </a:ext>
            </a:extLst>
          </p:cNvPr>
          <p:cNvSpPr txBox="1">
            <a:spLocks/>
          </p:cNvSpPr>
          <p:nvPr/>
        </p:nvSpPr>
        <p:spPr>
          <a:xfrm>
            <a:off x="6858000" y="43143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F52DA9-A6AB-4B59-A4FD-584F419A282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820CF-5156-4888-B6D1-589A27A3638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916189" y="-31652"/>
            <a:ext cx="2017222" cy="313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0D97E-DFE5-4708-896A-747FE15554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6553200" y="5093118"/>
            <a:ext cx="2263856" cy="12632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7608BF-3766-4987-9E9F-E4B89450A63D}"/>
              </a:ext>
            </a:extLst>
          </p:cNvPr>
          <p:cNvSpPr txBox="1"/>
          <p:nvPr/>
        </p:nvSpPr>
        <p:spPr>
          <a:xfrm>
            <a:off x="7009757" y="3205168"/>
            <a:ext cx="1981843" cy="179502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&gt;93% efficiency for</a:t>
            </a:r>
          </a:p>
          <a:p>
            <a:pPr hangingPunct="0"/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multi-GeV </a:t>
            </a:r>
            <a:r>
              <a:rPr lang="en-GB" sz="1451" i="1" dirty="0">
                <a:latin typeface="Liberation Serif" pitchFamily="18"/>
                <a:ea typeface="DejaVu Sans" pitchFamily="2"/>
                <a:cs typeface="DejaVu Sans" pitchFamily="2"/>
              </a:rPr>
              <a:t>p</a:t>
            </a:r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 and </a:t>
            </a:r>
            <a:r>
              <a:rPr lang="en-GB" sz="1451" i="1" dirty="0">
                <a:latin typeface="Liberation Serif" pitchFamily="18"/>
                <a:ea typeface="DejaVu Sans" pitchFamily="2"/>
                <a:cs typeface="DejaVu Sans" pitchFamily="2"/>
              </a:rPr>
              <a:t>n</a:t>
            </a:r>
          </a:p>
          <a:p>
            <a:pPr hangingPunct="0"/>
            <a:endParaRPr lang="en-GB" sz="1451" dirty="0">
              <a:solidFill>
                <a:srgbClr val="0000FF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/>
            <a:r>
              <a:rPr lang="en-GB" sz="1451" dirty="0">
                <a:solidFill>
                  <a:srgbClr val="0000FF"/>
                </a:solidFill>
                <a:latin typeface="Liberation Sans" pitchFamily="18"/>
                <a:ea typeface="DejaVu Sans" pitchFamily="2"/>
                <a:cs typeface="DejaVu Sans" pitchFamily="2"/>
              </a:rPr>
              <a:t>Effective suppression </a:t>
            </a:r>
          </a:p>
          <a:p>
            <a:pPr hangingPunct="0"/>
            <a:r>
              <a:rPr lang="en-GB" sz="1451" dirty="0">
                <a:solidFill>
                  <a:srgbClr val="0000FF"/>
                </a:solidFill>
                <a:latin typeface="Liberation Sans" pitchFamily="18"/>
                <a:ea typeface="DejaVu Sans" pitchFamily="2"/>
                <a:cs typeface="DejaVu Sans" pitchFamily="2"/>
              </a:rPr>
              <a:t>Of soft background</a:t>
            </a:r>
          </a:p>
          <a:p>
            <a:pPr hangingPunct="0"/>
            <a:endParaRPr lang="en-GB" sz="1451" dirty="0">
              <a:solidFill>
                <a:srgbClr val="0000FF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/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~0.5 ns timing </a:t>
            </a:r>
          </a:p>
          <a:p>
            <a:pPr hangingPunct="0"/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        resolution</a:t>
            </a:r>
          </a:p>
        </p:txBody>
      </p:sp>
    </p:spTree>
    <p:extLst>
      <p:ext uri="{BB962C8B-B14F-4D97-AF65-F5344CB8AC3E}">
        <p14:creationId xmlns:p14="http://schemas.microsoft.com/office/powerpoint/2010/main" val="67445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519DD-E73C-4D61-85D6-67DB2E13BFA8}"/>
              </a:ext>
            </a:extLst>
          </p:cNvPr>
          <p:cNvSpPr txBox="1"/>
          <p:nvPr/>
        </p:nvSpPr>
        <p:spPr>
          <a:xfrm>
            <a:off x="685800" y="457200"/>
            <a:ext cx="730039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All detectors complete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Assembling all readout electronics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	/ cables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Preparing DAQ &amp; analysis for each system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Will test all systems from detector to DAQ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to analysis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New collaborators welcome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866775"/>
            <a:ext cx="9144000" cy="26384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Times New Roman" pitchFamily="18" charset="0"/>
                <a:ea typeface="+mj-ea"/>
                <a:cs typeface="+mj-cs"/>
              </a:rPr>
              <a:t>E12-09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-019 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GMn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)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Precision Measurement of the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Neutron Magnetic Form Factor up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to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Q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=13.5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GeV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/c)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by the Ratio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875544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Quinn,  J.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Annand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R. Gilman,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Wojtsekhowski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Hall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collab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Approved by PAC 34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PAC 35  allocated 25 of requested 31 days.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4F3C1-E48A-44CB-A0F7-675A8446AB1D}"/>
              </a:ext>
            </a:extLst>
          </p:cNvPr>
          <p:cNvSpPr txBox="1"/>
          <p:nvPr/>
        </p:nvSpPr>
        <p:spPr>
          <a:xfrm>
            <a:off x="3482285" y="129531"/>
            <a:ext cx="2408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we learn from </a:t>
            </a:r>
            <a:r>
              <a:rPr lang="en-US" sz="36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neutron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form factors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381000" y="951131"/>
            <a:ext cx="8610049" cy="2308324"/>
            <a:chOff x="762000" y="1179731"/>
            <a:chExt cx="8610049" cy="2308324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1179731"/>
              <a:ext cx="861004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Isovector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form factor                         insensitive to disconnected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quark loops.   Ideal test case for lattice-QCD</a:t>
              </a:r>
            </a:p>
            <a:p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Model-independent extraction of individual u/d flavor contributions.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(assuming s-quark contributions are negligible)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505199" y="1219201"/>
            <a:ext cx="176864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0" name="Equation" r:id="rId3" imgW="799920" imgH="241200" progId="Equation.DSMT4">
                    <p:embed/>
                  </p:oleObj>
                </mc:Choice>
                <mc:Fallback>
                  <p:oleObj name="Equation" r:id="rId3" imgW="799920" imgH="2412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199" y="1219201"/>
                          <a:ext cx="1768642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381000" y="4419600"/>
            <a:ext cx="6348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Separated quark form factors (extracted using all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four nucleon form factors) constrain GPDs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143000" y="5181600"/>
          <a:ext cx="45116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Equation" r:id="rId5" imgW="1777680" imgH="660240" progId="Equation.DSMT4">
                  <p:embed/>
                </p:oleObj>
              </mc:Choice>
              <mc:Fallback>
                <p:oleObj name="Equation" r:id="rId5" imgW="1777680" imgH="6602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81600"/>
                        <a:ext cx="451167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600200" y="2819400"/>
          <a:ext cx="21240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Equation" r:id="rId7" imgW="1155600" imgH="812520" progId="Equation.DSMT4">
                  <p:embed/>
                </p:oleObj>
              </mc:Choice>
              <mc:Fallback>
                <p:oleObj name="Equation" r:id="rId7" imgW="1155600" imgH="812520" progId="Equation.DSMT4">
                  <p:embed/>
                  <p:pic>
                    <p:nvPicPr>
                      <p:cNvPr id="31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19400"/>
                        <a:ext cx="2124075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3856038" y="2946400"/>
          <a:ext cx="558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quation" r:id="rId9" imgW="101520" imgH="203040" progId="Equation.DSMT4">
                  <p:embed/>
                </p:oleObj>
              </mc:Choice>
              <mc:Fallback>
                <p:oleObj name="Equation" r:id="rId9" imgW="101520" imgH="203040" progId="Equation.DSMT4">
                  <p:embed/>
                  <p:pic>
                    <p:nvPicPr>
                      <p:cNvPr id="31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2946400"/>
                        <a:ext cx="5588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4646613" y="3105150"/>
          <a:ext cx="191293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Equation" r:id="rId11" imgW="1041120" imgH="507960" progId="Equation.DSMT4">
                  <p:embed/>
                </p:oleObj>
              </mc:Choice>
              <mc:Fallback>
                <p:oleObj name="Equation" r:id="rId11" imgW="1041120" imgH="507960" progId="Equation.DSMT4">
                  <p:embed/>
                  <p:pic>
                    <p:nvPicPr>
                      <p:cNvPr id="317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3105150"/>
                        <a:ext cx="1912937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723E-AD97-4D3C-A062-3FB3D6AE6F1B}" type="slidenum">
              <a:rPr lang="en-US"/>
              <a:pPr/>
              <a:t>4</a:t>
            </a:fld>
            <a:endParaRPr lang="en-US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902821"/>
              </p:ext>
            </p:extLst>
          </p:nvPr>
        </p:nvGraphicFramePr>
        <p:xfrm>
          <a:off x="517525" y="2704882"/>
          <a:ext cx="7499350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1" name="Equation" r:id="rId3" imgW="3098520" imgH="736560" progId="Equation.DSMT4">
                  <p:embed/>
                </p:oleObj>
              </mc:Choice>
              <mc:Fallback>
                <p:oleObj name="Equation" r:id="rId3" imgW="3098520" imgH="736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704882"/>
                        <a:ext cx="7499350" cy="178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12725" y="5506819"/>
            <a:ext cx="825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Many systematic effects (experimental and theory) cancel in ratio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6271"/>
              </p:ext>
            </p:extLst>
          </p:nvPr>
        </p:nvGraphicFramePr>
        <p:xfrm>
          <a:off x="539750" y="2630269"/>
          <a:ext cx="4424363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2" name="Equation" r:id="rId5" imgW="1828800" imgH="583920" progId="Equation.DSMT4">
                  <p:embed/>
                </p:oleObj>
              </mc:Choice>
              <mc:Fallback>
                <p:oleObj name="Equation" r:id="rId5" imgW="182880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30269"/>
                        <a:ext cx="4424363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20663" y="5830669"/>
            <a:ext cx="618855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Expect very small correction for Electric because small </a:t>
            </a:r>
          </a:p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	form factor and large kinematic weighting of Magnetic</a:t>
            </a:r>
          </a:p>
        </p:txBody>
      </p:sp>
      <p:graphicFrame>
        <p:nvGraphicFramePr>
          <p:cNvPr id="481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272487"/>
              </p:ext>
            </p:extLst>
          </p:nvPr>
        </p:nvGraphicFramePr>
        <p:xfrm>
          <a:off x="528638" y="3044607"/>
          <a:ext cx="4764087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3" name="Equation" r:id="rId7" imgW="1968480" imgH="1015920" progId="Equation.DSMT4">
                  <p:embed/>
                </p:oleObj>
              </mc:Choice>
              <mc:Fallback>
                <p:oleObj name="Equation" r:id="rId7" imgW="1968480" imgH="1015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044607"/>
                        <a:ext cx="4764087" cy="245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667000" y="1524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Technique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1284731-A546-4637-8CB8-D377FF25F718}"/>
              </a:ext>
            </a:extLst>
          </p:cNvPr>
          <p:cNvSpPr/>
          <p:nvPr/>
        </p:nvSpPr>
        <p:spPr>
          <a:xfrm>
            <a:off x="3009660" y="1656556"/>
            <a:ext cx="228600" cy="2286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35629C-197B-41CE-AB6E-3F79FD27393E}"/>
              </a:ext>
            </a:extLst>
          </p:cNvPr>
          <p:cNvCxnSpPr>
            <a:cxnSpLocks/>
          </p:cNvCxnSpPr>
          <p:nvPr/>
        </p:nvCxnSpPr>
        <p:spPr>
          <a:xfrm flipV="1">
            <a:off x="2019060" y="1504156"/>
            <a:ext cx="838200" cy="635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4358F7-EE64-4B61-B0FA-0EBC51A0454D}"/>
              </a:ext>
            </a:extLst>
          </p:cNvPr>
          <p:cNvCxnSpPr>
            <a:cxnSpLocks/>
          </p:cNvCxnSpPr>
          <p:nvPr/>
        </p:nvCxnSpPr>
        <p:spPr>
          <a:xfrm flipV="1">
            <a:off x="2963781" y="1175543"/>
            <a:ext cx="746760" cy="32861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592670-C0F3-48EB-8724-16999F67B3BB}"/>
              </a:ext>
            </a:extLst>
          </p:cNvPr>
          <p:cNvCxnSpPr>
            <a:cxnSpLocks/>
          </p:cNvCxnSpPr>
          <p:nvPr/>
        </p:nvCxnSpPr>
        <p:spPr>
          <a:xfrm>
            <a:off x="3238260" y="1808956"/>
            <a:ext cx="800340" cy="24844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76EAB9F-38CD-490C-84DC-F21F965DF93D}"/>
              </a:ext>
            </a:extLst>
          </p:cNvPr>
          <p:cNvSpPr txBox="1"/>
          <p:nvPr/>
        </p:nvSpPr>
        <p:spPr>
          <a:xfrm>
            <a:off x="1660278" y="121920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958236-97C1-4974-A210-3BAC3937050C}"/>
              </a:ext>
            </a:extLst>
          </p:cNvPr>
          <p:cNvSpPr txBox="1"/>
          <p:nvPr/>
        </p:nvSpPr>
        <p:spPr>
          <a:xfrm>
            <a:off x="3738518" y="9144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92D050"/>
                </a:solidFill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94F10-70B9-4000-BEC5-5F46BD32CBDC}"/>
              </a:ext>
            </a:extLst>
          </p:cNvPr>
          <p:cNvSpPr txBox="1"/>
          <p:nvPr/>
        </p:nvSpPr>
        <p:spPr>
          <a:xfrm>
            <a:off x="2667000" y="1595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2B4384-5DDE-463A-BC4E-D034EF16CD8C}"/>
              </a:ext>
            </a:extLst>
          </p:cNvPr>
          <p:cNvCxnSpPr/>
          <p:nvPr/>
        </p:nvCxnSpPr>
        <p:spPr>
          <a:xfrm flipV="1">
            <a:off x="4267200" y="914400"/>
            <a:ext cx="838200" cy="1143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992606F2-D10E-49B1-B2F4-4BCD4E38C8CF}"/>
              </a:ext>
            </a:extLst>
          </p:cNvPr>
          <p:cNvSpPr/>
          <p:nvPr/>
        </p:nvSpPr>
        <p:spPr>
          <a:xfrm>
            <a:off x="6493276" y="158035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B4ABF2-D919-44F8-BF09-7942B27E3583}"/>
              </a:ext>
            </a:extLst>
          </p:cNvPr>
          <p:cNvCxnSpPr>
            <a:cxnSpLocks/>
          </p:cNvCxnSpPr>
          <p:nvPr/>
        </p:nvCxnSpPr>
        <p:spPr>
          <a:xfrm flipV="1">
            <a:off x="5502676" y="1427956"/>
            <a:ext cx="838200" cy="635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518FD5-787A-4E17-B2A4-5727CDEA2C32}"/>
              </a:ext>
            </a:extLst>
          </p:cNvPr>
          <p:cNvCxnSpPr>
            <a:cxnSpLocks/>
          </p:cNvCxnSpPr>
          <p:nvPr/>
        </p:nvCxnSpPr>
        <p:spPr>
          <a:xfrm flipV="1">
            <a:off x="6447397" y="1099343"/>
            <a:ext cx="746760" cy="32861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CAEABF-FBC0-461A-AD5B-429F0039589F}"/>
              </a:ext>
            </a:extLst>
          </p:cNvPr>
          <p:cNvCxnSpPr>
            <a:cxnSpLocks/>
          </p:cNvCxnSpPr>
          <p:nvPr/>
        </p:nvCxnSpPr>
        <p:spPr>
          <a:xfrm>
            <a:off x="6721876" y="1732756"/>
            <a:ext cx="800340" cy="2484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9B785FE-85BA-4779-B0F0-80A0782E1A9B}"/>
              </a:ext>
            </a:extLst>
          </p:cNvPr>
          <p:cNvSpPr txBox="1"/>
          <p:nvPr/>
        </p:nvSpPr>
        <p:spPr>
          <a:xfrm>
            <a:off x="5143894" y="114300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B9B07A-0BEF-4AC8-A4DD-8F4C1E4C8C98}"/>
              </a:ext>
            </a:extLst>
          </p:cNvPr>
          <p:cNvSpPr txBox="1"/>
          <p:nvPr/>
        </p:nvSpPr>
        <p:spPr>
          <a:xfrm>
            <a:off x="7222134" y="8382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92D050"/>
                </a:solidFill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9101CA-9B46-47C6-8E86-7A95D74361BC}"/>
              </a:ext>
            </a:extLst>
          </p:cNvPr>
          <p:cNvSpPr txBox="1"/>
          <p:nvPr/>
        </p:nvSpPr>
        <p:spPr>
          <a:xfrm>
            <a:off x="6150616" y="1519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6630091-27F9-4897-BF7A-8F65F94AC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SBS: 1st Experiments,  J.R.M. Annand et al.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7C1ADBB-7E5C-4865-BCAE-3AF13A720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6F134E1-9424-47AE-B117-04F0FD4B4318}" type="slidenum">
              <a:t>5</a:t>
            </a:fld>
            <a:endParaRPr lang="en-GB"/>
          </a:p>
        </p:txBody>
      </p:sp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CA020507-CED6-4570-A2E7-DA25A7D8F8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r>
              <a:rPr lang="en-GB"/>
              <a:t>25th Jan.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A5A12-F34F-4C24-859C-5185F3DD2C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4720" y="0"/>
            <a:ext cx="7464960" cy="483209"/>
          </a:xfrm>
        </p:spPr>
        <p:txBody>
          <a:bodyPr>
            <a:spAutoFit/>
          </a:bodyPr>
          <a:lstStyle/>
          <a:p>
            <a:pPr lvl="0"/>
            <a:r>
              <a:rPr lang="en-GB" sz="2540" dirty="0"/>
              <a:t>Schematic Experiment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2BFC66-3876-4567-B940-6A3B317394D6}"/>
              </a:ext>
            </a:extLst>
          </p:cNvPr>
          <p:cNvGrpSpPr/>
          <p:nvPr/>
        </p:nvGrpSpPr>
        <p:grpSpPr>
          <a:xfrm>
            <a:off x="502236" y="436633"/>
            <a:ext cx="7837228" cy="5995480"/>
            <a:chOff x="502236" y="436633"/>
            <a:chExt cx="7837228" cy="59954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B6C9F7-D0CB-4217-A3EB-ABD12E417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02236" y="436633"/>
              <a:ext cx="7837228" cy="5995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7C1C68-1FCF-4B17-957D-5880CFF48BAB}"/>
                </a:ext>
              </a:extLst>
            </p:cNvPr>
            <p:cNvSpPr/>
            <p:nvPr/>
          </p:nvSpPr>
          <p:spPr>
            <a:xfrm>
              <a:off x="4747728" y="5306491"/>
              <a:ext cx="375207" cy="26189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GB" sz="1633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9FE06C-41B3-4668-8F74-C3F9EB80EF3F}"/>
                </a:ext>
              </a:extLst>
            </p:cNvPr>
            <p:cNvSpPr txBox="1"/>
            <p:nvPr/>
          </p:nvSpPr>
          <p:spPr>
            <a:xfrm rot="1470000">
              <a:off x="5112451" y="4543677"/>
              <a:ext cx="1535567" cy="216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/>
              <a:r>
                <a:rPr lang="en-GB" sz="907">
                  <a:latin typeface="Liberation Sans" pitchFamily="18"/>
                  <a:ea typeface="DejaVu Sans" pitchFamily="2"/>
                  <a:cs typeface="DejaVu Sans" pitchFamily="2"/>
                </a:rPr>
                <a:t>HCAL flight path 6.2 - 17m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7784B3-C3F3-4E84-885D-938DE8787DEF}"/>
                </a:ext>
              </a:extLst>
            </p:cNvPr>
            <p:cNvSpPr/>
            <p:nvPr/>
          </p:nvSpPr>
          <p:spPr>
            <a:xfrm>
              <a:off x="4876800" y="3048000"/>
              <a:ext cx="1066800" cy="399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BDFDF9-89F0-4496-A8B7-D685FABFC26F}"/>
                </a:ext>
              </a:extLst>
            </p:cNvPr>
            <p:cNvSpPr/>
            <p:nvPr/>
          </p:nvSpPr>
          <p:spPr>
            <a:xfrm>
              <a:off x="4949618" y="35052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3E7653-6C76-4609-9F4C-07AC0BC971E3}"/>
                </a:ext>
              </a:extLst>
            </p:cNvPr>
            <p:cNvSpPr/>
            <p:nvPr/>
          </p:nvSpPr>
          <p:spPr>
            <a:xfrm>
              <a:off x="4054182" y="3299409"/>
              <a:ext cx="693546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685F3F-0725-412A-A417-0648CBC26289}"/>
                </a:ext>
              </a:extLst>
            </p:cNvPr>
            <p:cNvSpPr/>
            <p:nvPr/>
          </p:nvSpPr>
          <p:spPr>
            <a:xfrm>
              <a:off x="5632852" y="3947831"/>
              <a:ext cx="2057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0C00DE-72CE-4095-852A-67DC285062B4}"/>
                </a:ext>
              </a:extLst>
            </p:cNvPr>
            <p:cNvSpPr/>
            <p:nvPr/>
          </p:nvSpPr>
          <p:spPr>
            <a:xfrm>
              <a:off x="4800600" y="3810000"/>
              <a:ext cx="533400" cy="196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9437E3-16D5-4E51-B460-3B17E5D8A29B}"/>
                </a:ext>
              </a:extLst>
            </p:cNvPr>
            <p:cNvSpPr/>
            <p:nvPr/>
          </p:nvSpPr>
          <p:spPr>
            <a:xfrm rot="1295286">
              <a:off x="3937135" y="3499557"/>
              <a:ext cx="533400" cy="27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6E9D93-B110-4238-8E0D-8D44B4A1CCE8}"/>
                </a:ext>
              </a:extLst>
            </p:cNvPr>
            <p:cNvSpPr/>
            <p:nvPr/>
          </p:nvSpPr>
          <p:spPr>
            <a:xfrm rot="1295286">
              <a:off x="4419520" y="3506712"/>
              <a:ext cx="533400" cy="440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1E33C1F-A75E-43BC-9825-2C89BC2CD437}"/>
                </a:ext>
              </a:extLst>
            </p:cNvPr>
            <p:cNvSpPr/>
            <p:nvPr/>
          </p:nvSpPr>
          <p:spPr>
            <a:xfrm rot="1700122">
              <a:off x="3685196" y="4116521"/>
              <a:ext cx="533400" cy="91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334781-8E20-43DC-8145-53D65EAAE6EE}"/>
                </a:ext>
              </a:extLst>
            </p:cNvPr>
            <p:cNvSpPr/>
            <p:nvPr/>
          </p:nvSpPr>
          <p:spPr>
            <a:xfrm rot="1267846">
              <a:off x="3810043" y="3869484"/>
              <a:ext cx="1148475" cy="169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924FE6-37EB-4E39-B165-9E034FC47716}"/>
                </a:ext>
              </a:extLst>
            </p:cNvPr>
            <p:cNvSpPr/>
            <p:nvPr/>
          </p:nvSpPr>
          <p:spPr>
            <a:xfrm rot="1700122">
              <a:off x="3719820" y="4046325"/>
              <a:ext cx="907354" cy="1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8A5D25-A950-4DF2-BCE9-C895B929B01D}"/>
                </a:ext>
              </a:extLst>
            </p:cNvPr>
            <p:cNvSpPr/>
            <p:nvPr/>
          </p:nvSpPr>
          <p:spPr>
            <a:xfrm rot="1700122">
              <a:off x="3971168" y="4331672"/>
              <a:ext cx="676933" cy="471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A4F807-1B27-49CD-8A87-8B80DFD29C46}"/>
                </a:ext>
              </a:extLst>
            </p:cNvPr>
            <p:cNvSpPr/>
            <p:nvPr/>
          </p:nvSpPr>
          <p:spPr>
            <a:xfrm rot="1476335">
              <a:off x="3532033" y="4241321"/>
              <a:ext cx="598875" cy="47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CC0616-DC99-4A89-9055-BECF4584FC02}"/>
                </a:ext>
              </a:extLst>
            </p:cNvPr>
            <p:cNvSpPr/>
            <p:nvPr/>
          </p:nvSpPr>
          <p:spPr>
            <a:xfrm rot="1486043">
              <a:off x="3871029" y="4082763"/>
              <a:ext cx="907354" cy="1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6767B8C-2DB3-49F7-964B-269111AAC82D}"/>
                </a:ext>
              </a:extLst>
            </p:cNvPr>
            <p:cNvSpPr/>
            <p:nvPr/>
          </p:nvSpPr>
          <p:spPr>
            <a:xfrm rot="1486043">
              <a:off x="3935745" y="3923976"/>
              <a:ext cx="907354" cy="1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21C7CA-99B5-4789-8F89-F09FA3E67A57}"/>
                </a:ext>
              </a:extLst>
            </p:cNvPr>
            <p:cNvSpPr/>
            <p:nvPr/>
          </p:nvSpPr>
          <p:spPr>
            <a:xfrm>
              <a:off x="5582253" y="3921838"/>
              <a:ext cx="135046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39481D9-B3FB-4D95-9CB7-696667A290AA}"/>
              </a:ext>
            </a:extLst>
          </p:cNvPr>
          <p:cNvSpPr/>
          <p:nvPr/>
        </p:nvSpPr>
        <p:spPr>
          <a:xfrm>
            <a:off x="3657600" y="5029200"/>
            <a:ext cx="15240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44C9E-D0D7-44FF-BCA4-DDD6009BAEF9}"/>
              </a:ext>
            </a:extLst>
          </p:cNvPr>
          <p:cNvSpPr txBox="1"/>
          <p:nvPr/>
        </p:nvSpPr>
        <p:spPr>
          <a:xfrm>
            <a:off x="1156900" y="5934254"/>
            <a:ext cx="558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-J as hadron detector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CDet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front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(Beam right)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294B4-5DD1-4D8E-9459-06E080536DC7}"/>
              </a:ext>
            </a:extLst>
          </p:cNvPr>
          <p:cNvSpPr/>
          <p:nvPr/>
        </p:nvSpPr>
        <p:spPr>
          <a:xfrm>
            <a:off x="4357174" y="27830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48D48 (SBS spectrometer magnet)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Deflects protons vertically 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-J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to distinguish from neutrons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21F17A-3094-4676-A0DB-5EE9EC989DC5}"/>
              </a:ext>
            </a:extLst>
          </p:cNvPr>
          <p:cNvSpPr/>
          <p:nvPr/>
        </p:nvSpPr>
        <p:spPr>
          <a:xfrm>
            <a:off x="3818089" y="913745"/>
            <a:ext cx="4051040" cy="25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890329-A0B9-42EE-9A47-0B1B2492A9C7}"/>
              </a:ext>
            </a:extLst>
          </p:cNvPr>
          <p:cNvSpPr/>
          <p:nvPr/>
        </p:nvSpPr>
        <p:spPr>
          <a:xfrm>
            <a:off x="5410200" y="1143000"/>
            <a:ext cx="1143000" cy="25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F685F-9A75-499A-BF74-52E230A2D104}"/>
              </a:ext>
            </a:extLst>
          </p:cNvPr>
          <p:cNvSpPr txBox="1"/>
          <p:nvPr/>
        </p:nvSpPr>
        <p:spPr>
          <a:xfrm>
            <a:off x="4818948" y="533400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BigBite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 electron arm (Beam left)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Identifies q-vector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9A4DFF-2337-4B5E-9E19-28166E9FAAA5}"/>
              </a:ext>
            </a:extLst>
          </p:cNvPr>
          <p:cNvSpPr/>
          <p:nvPr/>
        </p:nvSpPr>
        <p:spPr>
          <a:xfrm>
            <a:off x="4735035" y="1106269"/>
            <a:ext cx="3494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Fiducial cut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BigBite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selects high,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matched acceptance for n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p.</a:t>
            </a:r>
          </a:p>
        </p:txBody>
      </p:sp>
    </p:spTree>
    <p:extLst>
      <p:ext uri="{BB962C8B-B14F-4D97-AF65-F5344CB8AC3E}">
        <p14:creationId xmlns:p14="http://schemas.microsoft.com/office/powerpoint/2010/main" val="79297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00CC3-ADF6-4269-954E-884D6C19BD46}"/>
              </a:ext>
            </a:extLst>
          </p:cNvPr>
          <p:cNvSpPr txBox="1"/>
          <p:nvPr/>
        </p:nvSpPr>
        <p:spPr>
          <a:xfrm>
            <a:off x="1853483" y="457200"/>
            <a:ext cx="540404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 passed July 2017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 for Hall A running: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Spring 2020 Complete CREX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2020 SBS installation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2021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GEnRP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running</a:t>
            </a:r>
          </a:p>
        </p:txBody>
      </p:sp>
    </p:spTree>
    <p:extLst>
      <p:ext uri="{BB962C8B-B14F-4D97-AF65-F5344CB8AC3E}">
        <p14:creationId xmlns:p14="http://schemas.microsoft.com/office/powerpoint/2010/main" val="176556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07173"/>
              </p:ext>
            </p:extLst>
          </p:nvPr>
        </p:nvGraphicFramePr>
        <p:xfrm>
          <a:off x="228602" y="3200403"/>
          <a:ext cx="8763001" cy="2514597"/>
        </p:xfrm>
        <a:graphic>
          <a:graphicData uri="http://schemas.openxmlformats.org/drawingml/2006/table">
            <a:tbl>
              <a:tblPr/>
              <a:tblGrid>
                <a:gridCol w="67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0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configuration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Q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Beam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SBS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48D48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48D48 field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Luminostiy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dHCal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/c)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(GeV)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(deg.)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(deg.)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integral (T-m)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(10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/A/cm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/s)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2.00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0.7 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7.2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41.9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24.7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6.6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10.2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44.2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5638800"/>
          <a:ext cx="8686795" cy="951994"/>
        </p:xfrm>
        <a:graphic>
          <a:graphicData uri="http://schemas.openxmlformats.org/drawingml/2006/table">
            <a:tbl>
              <a:tblPr/>
              <a:tblGrid>
                <a:gridCol w="66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993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4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L-HRS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6.06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61.1,64.3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3.10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0.93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67.5,70.7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39.,42.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3.10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0.93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4" y="457199"/>
          <a:ext cx="8534396" cy="2443641"/>
        </p:xfrm>
        <a:graphic>
          <a:graphicData uri="http://schemas.openxmlformats.org/drawingml/2006/table">
            <a:tbl>
              <a:tblPr/>
              <a:tblGrid>
                <a:gridCol w="65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23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configuration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Q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Beam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SBS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48D48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48D48 field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Luminosity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dHCal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/c)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(deg.)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(deg.)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integral (T-m)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(10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/A/cm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&amp; 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3.5/6.0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04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proposed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9718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modified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2667000"/>
            <a:ext cx="606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calibration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using L-HMS at kinematics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1 &amp;3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73BF0-B5BF-4C54-8CBD-DE3D67371B7E}"/>
              </a:ext>
            </a:extLst>
          </p:cNvPr>
          <p:cNvSpPr txBox="1"/>
          <p:nvPr/>
        </p:nvSpPr>
        <p:spPr>
          <a:xfrm>
            <a:off x="3436910" y="-117515"/>
            <a:ext cx="2270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Plan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38F6B6-691F-434A-AA1F-319C686A9EF5}"/>
              </a:ext>
            </a:extLst>
          </p:cNvPr>
          <p:cNvCxnSpPr/>
          <p:nvPr/>
        </p:nvCxnSpPr>
        <p:spPr>
          <a:xfrm>
            <a:off x="533400" y="4191000"/>
            <a:ext cx="2286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ECFB77-812A-4D2F-B094-7151FBE8CFB7}"/>
              </a:ext>
            </a:extLst>
          </p:cNvPr>
          <p:cNvSpPr txBox="1"/>
          <p:nvPr/>
        </p:nvSpPr>
        <p:spPr>
          <a:xfrm>
            <a:off x="-44746" y="40386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GEnRP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6630091-27F9-4897-BF7A-8F65F94AC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SBS: 1st Experiments,  J.R.M. Annand et al.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7C1ADBB-7E5C-4865-BCAE-3AF13A720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6F134E1-9424-47AE-B117-04F0FD4B4318}" type="slidenum">
              <a:t>8</a:t>
            </a:fld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A020507-CED6-4570-A2E7-DA25A7D8F8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r>
              <a:rPr lang="en-GB"/>
              <a:t>25th Jan.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B6C9F7-D0CB-4217-A3EB-ABD12E417F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2236" y="390913"/>
            <a:ext cx="7837228" cy="5995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FA5A12-F34F-4C24-859C-5185F3DD2C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0" y="0"/>
            <a:ext cx="7464960" cy="483209"/>
          </a:xfrm>
        </p:spPr>
        <p:txBody>
          <a:bodyPr>
            <a:spAutoFit/>
          </a:bodyPr>
          <a:lstStyle/>
          <a:p>
            <a:pPr lvl="0"/>
            <a:r>
              <a:rPr lang="en-GB" sz="2540" dirty="0"/>
              <a:t>Schematic Experiment Layout with </a:t>
            </a:r>
            <a:r>
              <a:rPr lang="en-GB" sz="2540" dirty="0" err="1"/>
              <a:t>GEnRP</a:t>
            </a:r>
            <a:endParaRPr lang="en-GB" sz="254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37C1C68-1FCF-4B17-957D-5880CFF48BAB}"/>
              </a:ext>
            </a:extLst>
          </p:cNvPr>
          <p:cNvSpPr/>
          <p:nvPr/>
        </p:nvSpPr>
        <p:spPr>
          <a:xfrm>
            <a:off x="4747728" y="5306491"/>
            <a:ext cx="375207" cy="2618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81638" tIns="40819" rIns="81638" bIns="40819" anchor="ctr" anchorCtr="0" compatLnSpc="0">
            <a:noAutofit/>
          </a:bodyPr>
          <a:lstStyle/>
          <a:p>
            <a:pPr hangingPunct="0"/>
            <a:endParaRPr lang="en-GB" sz="1633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8CB79-6566-4A7E-B229-1CDA905319B3}"/>
              </a:ext>
            </a:extLst>
          </p:cNvPr>
          <p:cNvSpPr txBox="1"/>
          <p:nvPr/>
        </p:nvSpPr>
        <p:spPr>
          <a:xfrm>
            <a:off x="3787668" y="929724"/>
            <a:ext cx="3582216" cy="3232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GB" sz="1633">
                <a:latin typeface="Liberation Sans" pitchFamily="18"/>
                <a:ea typeface="DejaVu Sans" pitchFamily="2"/>
                <a:cs typeface="DejaVu Sans" pitchFamily="2"/>
              </a:rPr>
              <a:t>          4.5 (GeV/c)</a:t>
            </a:r>
            <a:r>
              <a:rPr lang="en-GB" sz="1633" baseline="33000">
                <a:latin typeface="Liberation Sans" pitchFamily="18"/>
                <a:ea typeface="DejaVu Sans" pitchFamily="2"/>
                <a:cs typeface="DejaVu Sans" pitchFamily="2"/>
              </a:rPr>
              <a:t>2</a:t>
            </a:r>
            <a:r>
              <a:rPr lang="en-GB" sz="1633">
                <a:latin typeface="Liberation Sans" pitchFamily="18"/>
                <a:ea typeface="DejaVu Sans" pitchFamily="2"/>
                <a:cs typeface="DejaVu Sans" pitchFamily="2"/>
              </a:rPr>
              <a:t> Kinematic Setting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EA2052-9CD1-47F1-82BD-3C36E4814197}"/>
              </a:ext>
            </a:extLst>
          </p:cNvPr>
          <p:cNvSpPr/>
          <p:nvPr/>
        </p:nvSpPr>
        <p:spPr>
          <a:xfrm rot="1482000">
            <a:off x="3736363" y="3406301"/>
            <a:ext cx="1254283" cy="135257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0800">
            <a:solidFill>
              <a:srgbClr val="ED1C24"/>
            </a:solidFill>
            <a:custDash>
              <a:ds d="197000" sp="197000"/>
            </a:custDash>
          </a:ln>
        </p:spPr>
        <p:txBody>
          <a:bodyPr vert="horz" wrap="none" lIns="86536" tIns="45717" rIns="86536" bIns="45717" anchor="ctr" anchorCtr="0" compatLnSpc="0">
            <a:noAutofit/>
          </a:bodyPr>
          <a:lstStyle/>
          <a:p>
            <a:pPr hangingPunct="0"/>
            <a:endParaRPr lang="en-GB" sz="1633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76D46-9CB3-4FC0-A28C-E6B8462F4D2E}"/>
              </a:ext>
            </a:extLst>
          </p:cNvPr>
          <p:cNvSpPr txBox="1"/>
          <p:nvPr/>
        </p:nvSpPr>
        <p:spPr>
          <a:xfrm>
            <a:off x="1022758" y="5509280"/>
            <a:ext cx="4374934" cy="644127"/>
          </a:xfrm>
          <a:prstGeom prst="rect">
            <a:avLst/>
          </a:prstGeom>
          <a:noFill/>
          <a:ln w="0">
            <a:solidFill>
              <a:srgbClr val="ED1C24"/>
            </a:solidFill>
            <a:prstDash val="solid"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defRPr sz="1400"/>
            </a:pPr>
            <a:r>
              <a:rPr lang="en-GB" sz="127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Analyzer and GEM trackers for G</a:t>
            </a:r>
            <a:r>
              <a:rPr lang="en-GB" sz="1270" baseline="-3300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en</a:t>
            </a:r>
            <a:r>
              <a:rPr lang="en-GB" sz="127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/</a:t>
            </a:r>
            <a:r>
              <a:rPr lang="en-GB" sz="127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G</a:t>
            </a:r>
            <a:r>
              <a:rPr lang="en-GB" sz="1270" baseline="-3300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mn</a:t>
            </a:r>
            <a:endParaRPr lang="en-GB" sz="1270" baseline="-33000" dirty="0">
              <a:solidFill>
                <a:srgbClr val="ED1C24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>
              <a:defRPr sz="1400"/>
            </a:pPr>
            <a:r>
              <a:rPr lang="en-GB" sz="127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Remove </a:t>
            </a:r>
            <a:r>
              <a:rPr lang="en-GB" sz="127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analyzer</a:t>
            </a:r>
            <a:r>
              <a:rPr lang="en-GB" sz="127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 blocks for </a:t>
            </a:r>
            <a:r>
              <a:rPr lang="en-GB" sz="127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GMn</a:t>
            </a:r>
            <a:endParaRPr lang="en-GB" sz="1270" baseline="-25000" dirty="0">
              <a:solidFill>
                <a:srgbClr val="ED1C24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>
              <a:defRPr sz="1400"/>
            </a:pPr>
            <a:r>
              <a:rPr lang="en-GB" sz="127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In-acceptance GEM may be removed if not useful for </a:t>
            </a:r>
            <a:r>
              <a:rPr lang="en-GB" sz="127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GMn</a:t>
            </a:r>
            <a:endParaRPr lang="en-GB" sz="1270" baseline="-33000" dirty="0">
              <a:solidFill>
                <a:srgbClr val="ED1C24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29393736-8F1C-41CB-9293-C72DE374549E}"/>
              </a:ext>
            </a:extLst>
          </p:cNvPr>
          <p:cNvSpPr/>
          <p:nvPr/>
        </p:nvSpPr>
        <p:spPr>
          <a:xfrm flipH="1">
            <a:off x="3274982" y="4608324"/>
            <a:ext cx="616529" cy="904547"/>
          </a:xfrm>
          <a:prstGeom prst="line">
            <a:avLst/>
          </a:prstGeom>
          <a:noFill/>
          <a:ln w="0">
            <a:solidFill>
              <a:srgbClr val="ED1C24"/>
            </a:solidFill>
            <a:prstDash val="solid"/>
            <a:headEnd type="arrow"/>
          </a:ln>
        </p:spPr>
        <p:txBody>
          <a:bodyPr vert="horz" wrap="none" lIns="81638" tIns="40819" rIns="81638" bIns="40819" anchor="ctr" anchorCtr="1" compatLnSpc="0"/>
          <a:lstStyle/>
          <a:p>
            <a:pPr hangingPunct="0"/>
            <a:endParaRPr lang="en-GB" sz="1633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FE06C-41B3-4668-8F74-C3F9EB80EF3F}"/>
              </a:ext>
            </a:extLst>
          </p:cNvPr>
          <p:cNvSpPr txBox="1"/>
          <p:nvPr/>
        </p:nvSpPr>
        <p:spPr>
          <a:xfrm rot="1470000">
            <a:off x="5112451" y="4543677"/>
            <a:ext cx="1535567" cy="216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GB" sz="907">
                <a:latin typeface="Liberation Sans" pitchFamily="18"/>
                <a:ea typeface="DejaVu Sans" pitchFamily="2"/>
                <a:cs typeface="DejaVu Sans" pitchFamily="2"/>
              </a:rPr>
              <a:t>HCAL flight path 6.2 - 17m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738CE-4E18-497F-AFFF-FA9AB4FADBA7}"/>
              </a:ext>
            </a:extLst>
          </p:cNvPr>
          <p:cNvSpPr/>
          <p:nvPr/>
        </p:nvSpPr>
        <p:spPr>
          <a:xfrm>
            <a:off x="7315200" y="929724"/>
            <a:ext cx="518160" cy="350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86469"/>
              </p:ext>
            </p:extLst>
          </p:nvPr>
        </p:nvGraphicFramePr>
        <p:xfrm>
          <a:off x="228602" y="1531444"/>
          <a:ext cx="8763001" cy="2514597"/>
        </p:xfrm>
        <a:graphic>
          <a:graphicData uri="http://schemas.openxmlformats.org/drawingml/2006/table">
            <a:tbl>
              <a:tblPr/>
              <a:tblGrid>
                <a:gridCol w="67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0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configuration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Q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Beam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SBS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48D48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48D48 field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Luminostiy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dHCal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/c)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(GeV)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(deg.)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(deg.)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integral (T-m)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(10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/A/cm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/s)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41.9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24.7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31.1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2.00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7.2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6.6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10.2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44.2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46438"/>
              </p:ext>
            </p:extLst>
          </p:nvPr>
        </p:nvGraphicFramePr>
        <p:xfrm>
          <a:off x="228600" y="3969841"/>
          <a:ext cx="8686795" cy="951994"/>
        </p:xfrm>
        <a:graphic>
          <a:graphicData uri="http://schemas.openxmlformats.org/drawingml/2006/table">
            <a:tbl>
              <a:tblPr/>
              <a:tblGrid>
                <a:gridCol w="66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993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4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L-HRS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6.06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61.1,64.3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3.10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0.93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67.5,70.7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39.,42.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3.10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0.93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302841"/>
            <a:ext cx="877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Present plan to optimize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GEnRP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GMn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changeover (removal of downstream SBS field clamp)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87002" y="6358949"/>
            <a:ext cx="2133600" cy="365125"/>
          </a:xfrm>
        </p:spPr>
        <p:txBody>
          <a:bodyPr/>
          <a:lstStyle/>
          <a:p>
            <a:fld id="{B4A9FDC0-80EC-4E77-B202-7929A5D45A7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73BF0-B5BF-4C54-8CBD-DE3D67371B7E}"/>
              </a:ext>
            </a:extLst>
          </p:cNvPr>
          <p:cNvSpPr txBox="1"/>
          <p:nvPr/>
        </p:nvSpPr>
        <p:spPr>
          <a:xfrm>
            <a:off x="3436910" y="533400"/>
            <a:ext cx="2270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Plan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38F6B6-691F-434A-AA1F-319C686A9EF5}"/>
              </a:ext>
            </a:extLst>
          </p:cNvPr>
          <p:cNvCxnSpPr/>
          <p:nvPr/>
        </p:nvCxnSpPr>
        <p:spPr>
          <a:xfrm>
            <a:off x="533400" y="2293441"/>
            <a:ext cx="2286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ECFB77-812A-4D2F-B094-7151FBE8CFB7}"/>
              </a:ext>
            </a:extLst>
          </p:cNvPr>
          <p:cNvSpPr txBox="1"/>
          <p:nvPr/>
        </p:nvSpPr>
        <p:spPr>
          <a:xfrm>
            <a:off x="-44746" y="209264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GEnRP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1C60A-25AB-48F1-9447-B5394924118F}"/>
              </a:ext>
            </a:extLst>
          </p:cNvPr>
          <p:cNvSpPr txBox="1"/>
          <p:nvPr/>
        </p:nvSpPr>
        <p:spPr>
          <a:xfrm>
            <a:off x="282427" y="5334000"/>
            <a:ext cx="499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Calibration:  Elastic p(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e,e’p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(SBS magnet on/off)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p(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g,p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near Bremsstrahlung endpoint</a:t>
            </a:r>
          </a:p>
        </p:txBody>
      </p:sp>
    </p:spTree>
    <p:extLst>
      <p:ext uri="{BB962C8B-B14F-4D97-AF65-F5344CB8AC3E}">
        <p14:creationId xmlns:p14="http://schemas.microsoft.com/office/powerpoint/2010/main" val="82191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41019</TotalTime>
  <Words>1192</Words>
  <Application>Microsoft Office PowerPoint</Application>
  <PresentationFormat>On-screen Show (4:3)</PresentationFormat>
  <Paragraphs>505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Liberation Sans</vt:lpstr>
      <vt:lpstr>Liberation Serif</vt:lpstr>
      <vt:lpstr>Standard Symbols L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Schematic Experiment Layout</vt:lpstr>
      <vt:lpstr>PowerPoint Presentation</vt:lpstr>
      <vt:lpstr>PowerPoint Presentation</vt:lpstr>
      <vt:lpstr>Schematic Experiment Layout with GEnRP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bquinn</dc:creator>
  <cp:lastModifiedBy>Brian</cp:lastModifiedBy>
  <cp:revision>120</cp:revision>
  <dcterms:created xsi:type="dcterms:W3CDTF">2017-05-09T22:22:02Z</dcterms:created>
  <dcterms:modified xsi:type="dcterms:W3CDTF">2020-01-31T15:09:40Z</dcterms:modified>
</cp:coreProperties>
</file>