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5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6.xml" ContentType="application/vnd.openxmlformats-officedocument.presentationml.notesSlide+xml"/>
  <Override PartName="/ppt/ink/ink18.xml" ContentType="application/inkml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8.xml" ContentType="application/vnd.openxmlformats-officedocument.presentationml.notesSlide+xml"/>
  <Override PartName="/ppt/ink/ink21.xml" ContentType="application/inkml+xml"/>
  <Override PartName="/ppt/notesSlides/notesSlide9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191" r:id="rId2"/>
    <p:sldId id="1425" r:id="rId3"/>
    <p:sldId id="1279" r:id="rId4"/>
    <p:sldId id="906" r:id="rId5"/>
    <p:sldId id="1346" r:id="rId6"/>
    <p:sldId id="1286" r:id="rId7"/>
    <p:sldId id="1174" r:id="rId8"/>
    <p:sldId id="1248" r:id="rId9"/>
    <p:sldId id="1419" r:id="rId10"/>
    <p:sldId id="1307" r:id="rId11"/>
    <p:sldId id="1578" r:id="rId12"/>
    <p:sldId id="1591" r:id="rId13"/>
    <p:sldId id="1592" r:id="rId14"/>
    <p:sldId id="1583" r:id="rId15"/>
    <p:sldId id="1587" r:id="rId16"/>
    <p:sldId id="1431" r:id="rId17"/>
    <p:sldId id="1590" r:id="rId18"/>
    <p:sldId id="1581" r:id="rId19"/>
    <p:sldId id="1588" r:id="rId20"/>
    <p:sldId id="782" r:id="rId21"/>
    <p:sldId id="1162" r:id="rId22"/>
    <p:sldId id="1434" r:id="rId23"/>
    <p:sldId id="1589" r:id="rId24"/>
    <p:sldId id="1586" r:id="rId25"/>
    <p:sldId id="1582" r:id="rId26"/>
    <p:sldId id="1435" r:id="rId27"/>
    <p:sldId id="1594" r:id="rId28"/>
    <p:sldId id="1433" r:id="rId29"/>
    <p:sldId id="1595" r:id="rId30"/>
    <p:sldId id="1362" r:id="rId31"/>
    <p:sldId id="1597" r:id="rId32"/>
    <p:sldId id="1593" r:id="rId33"/>
    <p:sldId id="1420" r:id="rId34"/>
    <p:sldId id="1585" r:id="rId35"/>
    <p:sldId id="1437" r:id="rId36"/>
    <p:sldId id="1584" r:id="rId37"/>
    <p:sldId id="1269" r:id="rId3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-dai tsai" initials="yt" lastIdx="0" clrIdx="0">
    <p:extLst>
      <p:ext uri="{19B8F6BF-5375-455C-9EA6-DF929625EA0E}">
        <p15:presenceInfo xmlns:p15="http://schemas.microsoft.com/office/powerpoint/2012/main" userId="0adc4b44e60cb7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3333FF"/>
    <a:srgbClr val="FF3399"/>
    <a:srgbClr val="050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5" autoAdjust="0"/>
    <p:restoredTop sz="92773" autoAdjust="0"/>
  </p:normalViewPr>
  <p:slideViewPr>
    <p:cSldViewPr snapToGrid="0" snapToObjects="1">
      <p:cViewPr varScale="1">
        <p:scale>
          <a:sx n="137" d="100"/>
          <a:sy n="137" d="100"/>
        </p:scale>
        <p:origin x="1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50" d="100"/>
          <a:sy n="50" d="100"/>
        </p:scale>
        <p:origin x="2037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en-US" dirty="0"/>
              <a:t>PI 2017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383EFA0-6706-4A86-9010-07E7FDCEEF06}" type="datetime1">
              <a:rPr lang="en-US" smtClean="0"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F24B565-0CE3-439F-988F-26EA0D49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00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/>
</inkml:ink>
</file>

<file path=ppt/ink/ink10.xml><?xml version="1.0" encoding="utf-8"?>
<inkml:ink xmlns:inkml="http://www.w3.org/2003/InkML">
  <inkml:definitions/>
</inkml:ink>
</file>

<file path=ppt/ink/ink11.xml><?xml version="1.0" encoding="utf-8"?>
<inkml:ink xmlns:inkml="http://www.w3.org/2003/InkML">
  <inkml:definitions/>
</inkml:ink>
</file>

<file path=ppt/ink/ink12.xml><?xml version="1.0" encoding="utf-8"?>
<inkml:ink xmlns:inkml="http://www.w3.org/2003/InkML">
  <inkml:definitions/>
</inkml:ink>
</file>

<file path=ppt/ink/ink13.xml><?xml version="1.0" encoding="utf-8"?>
<inkml:ink xmlns:inkml="http://www.w3.org/2003/InkML">
  <inkml:definitions/>
</inkml:ink>
</file>

<file path=ppt/ink/ink14.xml><?xml version="1.0" encoding="utf-8"?>
<inkml:ink xmlns:inkml="http://www.w3.org/2003/InkML">
  <inkml:definitions/>
</inkml:ink>
</file>

<file path=ppt/ink/ink15.xml><?xml version="1.0" encoding="utf-8"?>
<inkml:ink xmlns:inkml="http://www.w3.org/2003/InkML">
  <inkml:definitions/>
</inkml:ink>
</file>

<file path=ppt/ink/ink16.xml><?xml version="1.0" encoding="utf-8"?>
<inkml:ink xmlns:inkml="http://www.w3.org/2003/InkML">
  <inkml:definitions/>
</inkml:ink>
</file>

<file path=ppt/ink/ink17.xml><?xml version="1.0" encoding="utf-8"?>
<inkml:ink xmlns:inkml="http://www.w3.org/2003/InkML">
  <inkml:definitions/>
</inkml:ink>
</file>

<file path=ppt/ink/ink18.xml><?xml version="1.0" encoding="utf-8"?>
<inkml:ink xmlns:inkml="http://www.w3.org/2003/InkML">
  <inkml:definitions/>
</inkml:ink>
</file>

<file path=ppt/ink/ink19.xml><?xml version="1.0" encoding="utf-8"?>
<inkml:ink xmlns:inkml="http://www.w3.org/2003/InkML">
  <inkml:definitions/>
</inkml:ink>
</file>

<file path=ppt/ink/ink2.xml><?xml version="1.0" encoding="utf-8"?>
<inkml:ink xmlns:inkml="http://www.w3.org/2003/InkML">
  <inkml:definitions/>
</inkml:ink>
</file>

<file path=ppt/ink/ink20.xml><?xml version="1.0" encoding="utf-8"?>
<inkml:ink xmlns:inkml="http://www.w3.org/2003/InkML">
  <inkml:definitions/>
</inkml:ink>
</file>

<file path=ppt/ink/ink21.xml><?xml version="1.0" encoding="utf-8"?>
<inkml:ink xmlns:inkml="http://www.w3.org/2003/InkML">
  <inkml:definitions/>
</inkml:ink>
</file>

<file path=ppt/ink/ink22.xml><?xml version="1.0" encoding="utf-8"?>
<inkml:ink xmlns:inkml="http://www.w3.org/2003/InkML">
  <inkml:definitions/>
</inkml:ink>
</file>

<file path=ppt/ink/ink23.xml><?xml version="1.0" encoding="utf-8"?>
<inkml:ink xmlns:inkml="http://www.w3.org/2003/InkML">
  <inkml:definitions/>
</inkml:ink>
</file>

<file path=ppt/ink/ink3.xml><?xml version="1.0" encoding="utf-8"?>
<inkml:ink xmlns:inkml="http://www.w3.org/2003/InkML">
  <inkml:definitions/>
</inkml:ink>
</file>

<file path=ppt/ink/ink4.xml><?xml version="1.0" encoding="utf-8"?>
<inkml:ink xmlns:inkml="http://www.w3.org/2003/InkML">
  <inkml:definitions/>
</inkml:ink>
</file>

<file path=ppt/ink/ink5.xml><?xml version="1.0" encoding="utf-8"?>
<inkml:ink xmlns:inkml="http://www.w3.org/2003/InkML">
  <inkml:definitions/>
</inkml:ink>
</file>

<file path=ppt/ink/ink6.xml><?xml version="1.0" encoding="utf-8"?>
<inkml:ink xmlns:inkml="http://www.w3.org/2003/InkML">
  <inkml:definitions/>
</inkml:ink>
</file>

<file path=ppt/ink/ink7.xml><?xml version="1.0" encoding="utf-8"?>
<inkml:ink xmlns:inkml="http://www.w3.org/2003/InkML">
  <inkml:definitions/>
</inkml:ink>
</file>

<file path=ppt/ink/ink8.xml><?xml version="1.0" encoding="utf-8"?>
<inkml:ink xmlns:inkml="http://www.w3.org/2003/InkML">
  <inkml:definitions/>
</inkml:ink>
</file>

<file path=ppt/ink/ink9.xml><?xml version="1.0" encoding="utf-8"?>
<inkml:ink xmlns:inkml="http://www.w3.org/2003/InkML">
  <inkml:definitions/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en-US" dirty="0"/>
              <a:t>PI 2017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564EABA-D6D2-4D4F-A602-2AAA2677E87D}" type="datetime1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17AE9CA-CD49-F14D-88FA-10891F870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139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8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0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0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6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58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2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46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1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0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1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4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8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7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0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yudait1@uci.edu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arxiv.org/a/tsai_y_1.html" TargetMode="External"/><Relationship Id="rId4" Type="http://schemas.openxmlformats.org/officeDocument/2006/relationships/hyperlink" Target="mailto:yt444@cornell.edu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8.xml"/><Relationship Id="rId7" Type="http://schemas.openxmlformats.org/officeDocument/2006/relationships/image" Target="../media/image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indico.fnal.gov/event/18430/session/8/contribution/17" TargetMode="External"/><Relationship Id="rId10" Type="http://schemas.openxmlformats.org/officeDocument/2006/relationships/image" Target="../media/image15.png"/><Relationship Id="rId4" Type="http://schemas.openxmlformats.org/officeDocument/2006/relationships/customXml" Target="../ink/ink9.xml"/><Relationship Id="rId9" Type="http://schemas.openxmlformats.org/officeDocument/2006/relationships/hyperlink" Target="https://arxiv.org/pdf/2002.02967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7.0059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0597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hyperlink" Target="https://arxiv.org/abs/1908.07525" TargetMode="External"/><Relationship Id="rId5" Type="http://schemas.openxmlformats.org/officeDocument/2006/relationships/image" Target="../media/image28.png"/><Relationship Id="rId10" Type="http://schemas.openxmlformats.org/officeDocument/2006/relationships/hyperlink" Target="https://arxiv.org/abs/2207.06905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arxiv.org/pdf/2207.06898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08.07525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yt444@cornell.edu" TargetMode="External"/><Relationship Id="rId2" Type="http://schemas.openxmlformats.org/officeDocument/2006/relationships/hyperlink" Target="mailto:yudait1@uci.ed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hyperlink" Target="https://www.youtube.com/watch?v=AmUI2qf9uyo" TargetMode="External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10.07941" TargetMode="External"/><Relationship Id="rId3" Type="http://schemas.openxmlformats.org/officeDocument/2006/relationships/customXml" Target="../ink/ink14.xml"/><Relationship Id="rId7" Type="http://schemas.openxmlformats.org/officeDocument/2006/relationships/hyperlink" Target="https://arxiv.org/abs/2002.1173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806.03310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hyperlink" Target="https://arxiv.org/abs/2205.0913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2205.09137.pdf" TargetMode="Externa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hyperlink" Target="https://arxiv.org/abs/2207.06905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207.06898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7" Type="http://schemas.openxmlformats.org/officeDocument/2006/relationships/hyperlink" Target="https://arxiv.org/abs/2206.1352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206.13745.pd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7.06898.pdf" TargetMode="External"/><Relationship Id="rId3" Type="http://schemas.openxmlformats.org/officeDocument/2006/relationships/customXml" Target="../ink/ink19.xml"/><Relationship Id="rId7" Type="http://schemas.openxmlformats.org/officeDocument/2006/relationships/hyperlink" Target="https://arxiv.org/abs/1803.032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111.5031.pdf" TargetMode="External"/><Relationship Id="rId3" Type="http://schemas.openxmlformats.org/officeDocument/2006/relationships/image" Target="../media/image58.png"/><Relationship Id="rId7" Type="http://schemas.openxmlformats.org/officeDocument/2006/relationships/hyperlink" Target="https://arxiv.org/pdf/2002.11732.pdf" TargetMode="External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hyperlink" Target="https://arxiv.org/abs/2207.13107" TargetMode="Externa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2207.06898.pdf" TargetMode="Externa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2207.06898.pdf" TargetMode="Externa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2.11732" TargetMode="External"/><Relationship Id="rId3" Type="http://schemas.openxmlformats.org/officeDocument/2006/relationships/customXml" Target="../ink/ink5.xml"/><Relationship Id="rId7" Type="http://schemas.openxmlformats.org/officeDocument/2006/relationships/hyperlink" Target="https://arxiv.org/abs/1812.03998" TargetMode="Externa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68351"/>
            <a:ext cx="9144000" cy="1493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8767" y="2870974"/>
            <a:ext cx="8726474" cy="2402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Dark Sector in High-Intensity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30381-E319-48F3-A2E2-90941DD3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6C30C-5C28-A34D-9872-E6066BDA86F0}"/>
              </a:ext>
            </a:extLst>
          </p:cNvPr>
          <p:cNvSpPr/>
          <p:nvPr/>
        </p:nvSpPr>
        <p:spPr>
          <a:xfrm>
            <a:off x="137092" y="5044913"/>
            <a:ext cx="9144000" cy="1493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Dr. Yu-Dai Tsai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2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University California, Irvine</a:t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 </a:t>
            </a:r>
            <a:r>
              <a:rPr lang="en-US" altLang="zh-TW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yudait1@uci.edu</a:t>
            </a:r>
            <a:r>
              <a:rPr lang="en-US" altLang="zh-TW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zh-TW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yt444@cornell.edu</a:t>
            </a:r>
            <a:r>
              <a:rPr lang="en-US" altLang="zh-TW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900" dirty="0">
                <a:solidFill>
                  <a:srgbClr val="0082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https://arxiv.org/a/tsai_y_1.html</a:t>
            </a:r>
            <a:endParaRPr lang="en-US" sz="1900" dirty="0">
              <a:solidFill>
                <a:srgbClr val="008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9A0896-BA91-4D7C-CADF-C06C528AF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560" y="17337"/>
            <a:ext cx="3509440" cy="170809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075708-6876-42BD-103A-93D6233F8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329" y="1659751"/>
            <a:ext cx="2906448" cy="1696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0EA01-92A9-214D-6947-9688DE2C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596" y="1618588"/>
            <a:ext cx="488950" cy="1737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31A41-41E3-3C08-2807-D9AA6FB36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560" y="1681958"/>
            <a:ext cx="339791" cy="1674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034814-0B39-A434-D2ED-C8DC42634830}"/>
              </a:ext>
            </a:extLst>
          </p:cNvPr>
          <p:cNvSpPr txBox="1"/>
          <p:nvPr/>
        </p:nvSpPr>
        <p:spPr>
          <a:xfrm>
            <a:off x="5931329" y="1269838"/>
            <a:ext cx="677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C8176-0AE1-CD59-E7B6-4A206097DE1F}"/>
              </a:ext>
            </a:extLst>
          </p:cNvPr>
          <p:cNvSpPr txBox="1"/>
          <p:nvPr/>
        </p:nvSpPr>
        <p:spPr>
          <a:xfrm>
            <a:off x="5924569" y="1804332"/>
            <a:ext cx="11107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DUNE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543F90-ECD2-6DF7-2DDB-479361B33ECA}"/>
              </a:ext>
            </a:extLst>
          </p:cNvPr>
          <p:cNvSpPr txBox="1"/>
          <p:nvPr/>
        </p:nvSpPr>
        <p:spPr>
          <a:xfrm>
            <a:off x="7947837" y="1813087"/>
            <a:ext cx="2076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arXiv:2002.02967</a:t>
            </a:r>
            <a:r>
              <a:rPr lang="en-US" sz="100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DUNE TDR V - I</a:t>
            </a:r>
            <a:endParaRPr lang="en-US" sz="1000" dirty="0">
              <a:solidFill>
                <a:srgbClr val="0000FF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75740-BECA-4644-715A-B466858B04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722"/>
            <a:ext cx="5701312" cy="33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984" y="190444"/>
            <a:ext cx="8466720" cy="556935"/>
          </a:xfrm>
        </p:spPr>
        <p:txBody>
          <a:bodyPr>
            <a:noAutofit/>
          </a:bodyPr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Energy vs Intensity Frontier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14:cNvPr>
              <p14:cNvContentPartPr/>
              <p14:nvPr/>
            </p14:nvContentPartPr>
            <p14:xfrm>
              <a:off x="7383427" y="5943606"/>
              <a:ext cx="48240" cy="354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911C7-F2A9-40AE-9B3F-8A90BCD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2" name="Title 1">
            <a:extLst>
              <a:ext uri="{FF2B5EF4-FFF2-40B4-BE49-F238E27FC236}">
                <a16:creationId xmlns:a16="http://schemas.microsoft.com/office/drawing/2014/main" id="{AE1A1FC0-6606-4E4D-96D1-B630C3B571A3}"/>
              </a:ext>
            </a:extLst>
          </p:cNvPr>
          <p:cNvSpPr txBox="1">
            <a:spLocks/>
          </p:cNvSpPr>
          <p:nvPr/>
        </p:nvSpPr>
        <p:spPr>
          <a:xfrm>
            <a:off x="4220599" y="635635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D212F-60AA-6F46-844F-E803118BBDD7}"/>
              </a:ext>
            </a:extLst>
          </p:cNvPr>
          <p:cNvSpPr/>
          <p:nvPr/>
        </p:nvSpPr>
        <p:spPr>
          <a:xfrm>
            <a:off x="397564" y="6142374"/>
            <a:ext cx="4918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https://indico.fnal.gov/event/18430/session/8/contribution/17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redesigned from </a:t>
            </a:r>
            <a:r>
              <a:rPr lang="en-US" sz="1400" dirty="0"/>
              <a:t>Roni </a:t>
            </a:r>
            <a:r>
              <a:rPr lang="en-US" sz="1400" dirty="0" err="1"/>
              <a:t>Harnik’s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</a:t>
            </a:r>
          </a:p>
        </p:txBody>
      </p:sp>
      <p:pic>
        <p:nvPicPr>
          <p:cNvPr id="11" name="Picture 1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5F17B695-77A1-024F-9500-55F2FDC0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900" y="3748207"/>
            <a:ext cx="834599" cy="82267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601FEE-3654-D843-8BF0-FA537C38F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661" y="1207836"/>
            <a:ext cx="3805434" cy="2221164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BC5549-FC52-9A4C-9745-0E2BC7221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5899" y="4790627"/>
            <a:ext cx="834599" cy="10856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7BC928-C53A-5A45-84EB-2E23624B4B80}"/>
              </a:ext>
            </a:extLst>
          </p:cNvPr>
          <p:cNvSpPr txBox="1">
            <a:spLocks/>
          </p:cNvSpPr>
          <p:nvPr/>
        </p:nvSpPr>
        <p:spPr>
          <a:xfrm>
            <a:off x="-1913520" y="663913"/>
            <a:ext cx="8466720" cy="556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energy frontier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6F1F05-30ED-9144-848D-AE75E4E1BDD4}"/>
              </a:ext>
            </a:extLst>
          </p:cNvPr>
          <p:cNvSpPr/>
          <p:nvPr/>
        </p:nvSpPr>
        <p:spPr>
          <a:xfrm>
            <a:off x="5777837" y="760659"/>
            <a:ext cx="2062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Intensity frontier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BBA222-F5E4-2D4F-98AC-00B88DE6F274}"/>
              </a:ext>
            </a:extLst>
          </p:cNvPr>
          <p:cNvSpPr/>
          <p:nvPr/>
        </p:nvSpPr>
        <p:spPr>
          <a:xfrm>
            <a:off x="7088053" y="1727682"/>
            <a:ext cx="1282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arXiv:2002.02967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52E13-D80C-924A-9340-37AD884F17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985" y="1275956"/>
            <a:ext cx="3439386" cy="48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5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5A0A-E114-4F41-9998-4995A1BF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896004"/>
            <a:ext cx="7532914" cy="454704"/>
          </a:xfrm>
        </p:spPr>
        <p:txBody>
          <a:bodyPr>
            <a:noAutofit/>
          </a:bodyPr>
          <a:lstStyle/>
          <a:p>
            <a:r>
              <a:rPr lang="en-US" sz="2300" b="1" dirty="0"/>
              <a:t>Snowmass RF06</a:t>
            </a:r>
            <a:r>
              <a:rPr lang="en-US" sz="2300" dirty="0"/>
              <a:t>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234D-CE13-8A4F-9281-C13D3C6B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25A95E-FDA0-324B-B911-B07B07CC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4" y="1466206"/>
            <a:ext cx="8448215" cy="46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F75C5-2236-1042-A473-195921FB7D6E}"/>
              </a:ext>
            </a:extLst>
          </p:cNvPr>
          <p:cNvSpPr txBox="1"/>
          <p:nvPr/>
        </p:nvSpPr>
        <p:spPr>
          <a:xfrm>
            <a:off x="1823665" y="6021067"/>
            <a:ext cx="5291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PBC: </a:t>
            </a:r>
            <a:r>
              <a:rPr lang="en-US" dirty="0"/>
              <a:t>The Physics Beyond Colliders initiative at CERN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E2A579-79AC-AC4A-8486-A1D21FE83DC7}"/>
              </a:ext>
            </a:extLst>
          </p:cNvPr>
          <p:cNvSpPr txBox="1">
            <a:spLocks/>
          </p:cNvSpPr>
          <p:nvPr/>
        </p:nvSpPr>
        <p:spPr>
          <a:xfrm>
            <a:off x="805543" y="274296"/>
            <a:ext cx="7532914" cy="635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/>
              <a:t>Benchmark Models for Dark-Sector Searches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61CEA-70D8-46B3-62F3-50B5AA17CA67}"/>
              </a:ext>
            </a:extLst>
          </p:cNvPr>
          <p:cNvSpPr txBox="1"/>
          <p:nvPr/>
        </p:nvSpPr>
        <p:spPr>
          <a:xfrm>
            <a:off x="2748335" y="63563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Krnjaic</a:t>
            </a:r>
            <a:r>
              <a:rPr lang="en-US" dirty="0">
                <a:solidFill>
                  <a:srgbClr val="7030A0"/>
                </a:solidFill>
              </a:rPr>
              <a:t>, Toro, ... </a:t>
            </a:r>
            <a:r>
              <a:rPr lang="en-US" b="1" dirty="0">
                <a:solidFill>
                  <a:srgbClr val="7030A0"/>
                </a:solidFill>
              </a:rPr>
              <a:t>Tsai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arXiv:2207.00597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490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DB2C-0175-BB50-D410-6A7B9ED5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47E77EB-4B7E-AB56-50FB-5B98C6BD8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79405"/>
            <a:ext cx="7772400" cy="5187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1E321-9865-1688-B992-824C1780DB87}"/>
              </a:ext>
            </a:extLst>
          </p:cNvPr>
          <p:cNvSpPr txBox="1"/>
          <p:nvPr/>
        </p:nvSpPr>
        <p:spPr>
          <a:xfrm>
            <a:off x="2484923" y="5649852"/>
            <a:ext cx="57350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Krnjaic</a:t>
            </a:r>
            <a:r>
              <a:rPr lang="en-US" dirty="0">
                <a:solidFill>
                  <a:srgbClr val="7030A0"/>
                </a:solidFill>
              </a:rPr>
              <a:t>, Toro, et al, </a:t>
            </a:r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arXiv:2207.00597</a:t>
            </a:r>
            <a:br>
              <a:rPr lang="en-US" dirty="0"/>
            </a:br>
            <a:r>
              <a:rPr lang="en-US" b="1" dirty="0"/>
              <a:t>YT</a:t>
            </a:r>
            <a:r>
              <a:rPr lang="en-US" dirty="0"/>
              <a:t> is charge of the millicharged section, if you have any questions/suggestions regarding that section, </a:t>
            </a:r>
            <a:br>
              <a:rPr lang="en-US" dirty="0"/>
            </a:br>
            <a:r>
              <a:rPr lang="en-US" dirty="0"/>
              <a:t>(e.g., BDX, see Smith’ talk tomorrow)</a:t>
            </a:r>
          </a:p>
        </p:txBody>
      </p:sp>
    </p:spTree>
    <p:extLst>
      <p:ext uri="{BB962C8B-B14F-4D97-AF65-F5344CB8AC3E}">
        <p14:creationId xmlns:p14="http://schemas.microsoft.com/office/powerpoint/2010/main" val="675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E8ED-578B-5A58-1F72-4C9FAF32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benchmark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6D28-A1B5-B188-7424-2002A4C85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984" y="1607168"/>
            <a:ext cx="619385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Interesting models include: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Deep Theoretical Motivations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Thermal Dark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Anomalies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Connect to Cosmological or Astrophysical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C77D-D2F7-753C-A516-23E778CE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49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14</a:t>
            </a:fld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DEDF680-AC49-AD49-9572-17CDBC94E86E}"/>
              </a:ext>
            </a:extLst>
          </p:cNvPr>
          <p:cNvSpPr txBox="1">
            <a:spLocks/>
          </p:cNvSpPr>
          <p:nvPr/>
        </p:nvSpPr>
        <p:spPr>
          <a:xfrm>
            <a:off x="415281" y="324322"/>
            <a:ext cx="8466720" cy="842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Portal Particles, Dark Matter, &amp; Anomalies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A2F131-7C4B-0A34-BF68-A11C4B2A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811" y="1194065"/>
            <a:ext cx="2978240" cy="842898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1D73620E-5DE5-3FE5-C2E1-9797D259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007" y="2740313"/>
            <a:ext cx="3455164" cy="7029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E12B7B-74B3-8BF6-4D81-548DB2E4E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86" y="4180934"/>
            <a:ext cx="1496377" cy="325005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3C456E54-93A2-033A-9866-24697DEDC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770" y="4056150"/>
            <a:ext cx="3243638" cy="586842"/>
          </a:xfrm>
          <a:prstGeom prst="rect">
            <a:avLst/>
          </a:prstGeom>
        </p:spPr>
      </p:pic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FD4DB9BD-F275-6590-380B-F4939350F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786" y="2881432"/>
            <a:ext cx="1853443" cy="36915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3F381E3-4BB2-0D76-98D6-953A6AA43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786" y="4806054"/>
            <a:ext cx="1496377" cy="400101"/>
          </a:xfrm>
          <a:prstGeom prst="rect">
            <a:avLst/>
          </a:prstGeom>
        </p:spPr>
      </p:pic>
      <p:pic>
        <p:nvPicPr>
          <p:cNvPr id="10" name="Picture 9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C9307C9E-329F-FAEE-90E9-8D83A5DC3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0853" y="1436951"/>
            <a:ext cx="1671994" cy="357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168BA8-A9F3-B9C5-B268-FF385C5F39B5}"/>
              </a:ext>
            </a:extLst>
          </p:cNvPr>
          <p:cNvSpPr txBox="1"/>
          <p:nvPr/>
        </p:nvSpPr>
        <p:spPr>
          <a:xfrm>
            <a:off x="1337925" y="2145999"/>
            <a:ext cx="5738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Massless dark photon can lead to millicharged particles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A20DD-D53F-D70D-B646-6DC1A8450D15}"/>
              </a:ext>
            </a:extLst>
          </p:cNvPr>
          <p:cNvSpPr txBox="1"/>
          <p:nvPr/>
        </p:nvSpPr>
        <p:spPr>
          <a:xfrm>
            <a:off x="1337924" y="3576052"/>
            <a:ext cx="681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Othe</a:t>
            </a:r>
            <a:r>
              <a:rPr lang="en-US" dirty="0"/>
              <a:t>r neutrino coupling to new particles interesting for anomalies</a:t>
            </a:r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ACE626-653C-E105-35C8-1F4D9A959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924" y="5336722"/>
            <a:ext cx="6966321" cy="5962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6C290-79D7-AF8D-17C8-35D47387FB0D}"/>
              </a:ext>
            </a:extLst>
          </p:cNvPr>
          <p:cNvSpPr txBox="1"/>
          <p:nvPr/>
        </p:nvSpPr>
        <p:spPr>
          <a:xfrm>
            <a:off x="1337924" y="6031050"/>
            <a:ext cx="6966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 will discuss cosmogenic ALP in large neutrino observatories</a:t>
            </a:r>
          </a:p>
        </p:txBody>
      </p:sp>
    </p:spTree>
    <p:extLst>
      <p:ext uri="{BB962C8B-B14F-4D97-AF65-F5344CB8AC3E}">
        <p14:creationId xmlns:p14="http://schemas.microsoft.com/office/powerpoint/2010/main" val="15490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Vector Portal</a:t>
            </a:r>
            <a:endParaRPr lang="en-US" sz="35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7120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328833"/>
            <a:ext cx="8466720" cy="745136"/>
          </a:xfrm>
        </p:spPr>
        <p:txBody>
          <a:bodyPr/>
          <a:lstStyle/>
          <a:p>
            <a:r>
              <a:rPr lang="en-US" sz="4000" dirty="0"/>
              <a:t>Vector Portal: Dark Photon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23D928E-6423-7078-7F7B-A1202BC70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210" y="1103723"/>
            <a:ext cx="4474142" cy="4615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DD75C-D701-AC86-B5B9-6F085B46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04" y="1335531"/>
            <a:ext cx="2657856" cy="671386"/>
          </a:xfrm>
          <a:prstGeom prst="rect">
            <a:avLst/>
          </a:prstGeom>
        </p:spPr>
      </p:pic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DD16767-9C2F-C949-FD18-2917EE1A9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393" y="2685883"/>
            <a:ext cx="1104900" cy="596900"/>
          </a:xfrm>
          <a:prstGeom prst="rect">
            <a:avLst/>
          </a:prstGeom>
        </p:spPr>
      </p:pic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F6C44F0D-9C8A-228C-F783-6515AABFC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35" y="2648640"/>
            <a:ext cx="1016000" cy="5969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FCDB38FB-7F5B-FCD7-A2C5-CA56756A667F}"/>
              </a:ext>
            </a:extLst>
          </p:cNvPr>
          <p:cNvSpPr/>
          <p:nvPr/>
        </p:nvSpPr>
        <p:spPr>
          <a:xfrm rot="5400000">
            <a:off x="2044699" y="2333900"/>
            <a:ext cx="264203" cy="26969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537BD2-B4C8-74D7-A3CF-522BA7297142}"/>
                  </a:ext>
                </a:extLst>
              </p:cNvPr>
              <p:cNvSpPr txBox="1"/>
              <p:nvPr/>
            </p:nvSpPr>
            <p:spPr>
              <a:xfrm>
                <a:off x="2037785" y="3107040"/>
                <a:ext cx="214546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537BD2-B4C8-74D7-A3CF-522BA7297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785" y="3107040"/>
                <a:ext cx="214546" cy="353943"/>
              </a:xfrm>
              <a:prstGeom prst="rect">
                <a:avLst/>
              </a:prstGeom>
              <a:blipFill>
                <a:blip r:embed="rId7"/>
                <a:stretch>
                  <a:fillRect l="-16667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FCE5A9DB-723B-6B96-4744-A928742A4EB7}"/>
              </a:ext>
            </a:extLst>
          </p:cNvPr>
          <p:cNvSpPr/>
          <p:nvPr/>
        </p:nvSpPr>
        <p:spPr>
          <a:xfrm rot="5400000" flipV="1">
            <a:off x="2045081" y="3661490"/>
            <a:ext cx="295140" cy="3013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40C06249-8D12-02DC-0516-5044851B1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932" y="3916913"/>
            <a:ext cx="1531307" cy="1447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349BA1-D44C-9CAA-2E59-0B65E0293DDC}"/>
              </a:ext>
            </a:extLst>
          </p:cNvPr>
          <p:cNvSpPr txBox="1"/>
          <p:nvPr/>
        </p:nvSpPr>
        <p:spPr>
          <a:xfrm>
            <a:off x="2506457" y="4160644"/>
            <a:ext cx="55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5B78F-EC7C-5509-04CC-4C7C4C72B8EF}"/>
              </a:ext>
            </a:extLst>
          </p:cNvPr>
          <p:cNvSpPr txBox="1"/>
          <p:nvPr/>
        </p:nvSpPr>
        <p:spPr>
          <a:xfrm>
            <a:off x="338640" y="4325944"/>
            <a:ext cx="197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Dark photon A’: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9EE4F2-36AE-9529-F8A0-E550AD27C51A}"/>
              </a:ext>
            </a:extLst>
          </p:cNvPr>
          <p:cNvSpPr/>
          <p:nvPr/>
        </p:nvSpPr>
        <p:spPr>
          <a:xfrm>
            <a:off x="723412" y="4765753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basis</a:t>
            </a:r>
          </a:p>
        </p:txBody>
      </p:sp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B3350EB1-CADA-B3ED-B337-B2F2C4341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640" y="5521136"/>
            <a:ext cx="4474142" cy="708137"/>
          </a:xfrm>
          <a:prstGeom prst="rect">
            <a:avLst/>
          </a:prstGeom>
        </p:spPr>
      </p:pic>
      <p:sp>
        <p:nvSpPr>
          <p:cNvPr id="28" name="Summing Junction 27">
            <a:extLst>
              <a:ext uri="{FF2B5EF4-FFF2-40B4-BE49-F238E27FC236}">
                <a16:creationId xmlns:a16="http://schemas.microsoft.com/office/drawing/2014/main" id="{89604458-B388-D8AD-7DEC-47F01D201CEB}"/>
              </a:ext>
            </a:extLst>
          </p:cNvPr>
          <p:cNvSpPr/>
          <p:nvPr/>
        </p:nvSpPr>
        <p:spPr>
          <a:xfrm>
            <a:off x="2036879" y="2898265"/>
            <a:ext cx="216358" cy="213942"/>
          </a:xfrm>
          <a:prstGeom prst="flowChartSummingJunction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69887E-AADE-642D-20DF-5B022AEF420F}"/>
              </a:ext>
            </a:extLst>
          </p:cNvPr>
          <p:cNvSpPr txBox="1"/>
          <p:nvPr/>
        </p:nvSpPr>
        <p:spPr>
          <a:xfrm>
            <a:off x="4748035" y="5667224"/>
            <a:ext cx="39878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rgbClr val="7030A0"/>
                </a:solidFill>
              </a:rPr>
              <a:t>Batell</a:t>
            </a:r>
            <a:r>
              <a:rPr lang="en-US" sz="1300" dirty="0">
                <a:solidFill>
                  <a:srgbClr val="7030A0"/>
                </a:solidFill>
              </a:rPr>
              <a:t>, </a:t>
            </a:r>
            <a:r>
              <a:rPr lang="en-US" sz="1300" dirty="0" err="1">
                <a:solidFill>
                  <a:srgbClr val="7030A0"/>
                </a:solidFill>
              </a:rPr>
              <a:t>Blinov</a:t>
            </a:r>
            <a:r>
              <a:rPr lang="en-US" sz="1300" dirty="0">
                <a:solidFill>
                  <a:srgbClr val="7030A0"/>
                </a:solidFill>
              </a:rPr>
              <a:t>, Hearty, McGehee, </a:t>
            </a:r>
            <a:r>
              <a:rPr lang="en-US" sz="1300" dirty="0">
                <a:solidFill>
                  <a:srgbClr val="7030A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2207.06905</a:t>
            </a:r>
            <a:endParaRPr lang="en-US" sz="13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See also </a:t>
            </a:r>
            <a:r>
              <a:rPr lang="en-US" sz="1300" b="1" dirty="0">
                <a:solidFill>
                  <a:srgbClr val="7030A0"/>
                </a:solidFill>
              </a:rPr>
              <a:t>Tsai</a:t>
            </a:r>
            <a:r>
              <a:rPr lang="en-US" sz="1300" dirty="0">
                <a:solidFill>
                  <a:srgbClr val="7030A0"/>
                </a:solidFill>
              </a:rPr>
              <a:t>, </a:t>
            </a:r>
            <a:r>
              <a:rPr lang="en-US" sz="1300" dirty="0" err="1">
                <a:solidFill>
                  <a:srgbClr val="7030A0"/>
                </a:solidFill>
              </a:rPr>
              <a:t>deNiverville</a:t>
            </a:r>
            <a:r>
              <a:rPr lang="en-US" sz="1300" dirty="0">
                <a:solidFill>
                  <a:srgbClr val="7030A0"/>
                </a:solidFill>
              </a:rPr>
              <a:t>, Liu, </a:t>
            </a:r>
            <a:r>
              <a:rPr lang="en-US" sz="1300" dirty="0">
                <a:solidFill>
                  <a:srgbClr val="7030A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r>
              <a:rPr lang="en-US" sz="1300" dirty="0">
                <a:solidFill>
                  <a:srgbClr val="7030A0"/>
                </a:solidFill>
              </a:rPr>
              <a:t>, PRL 21, </a:t>
            </a:r>
            <a:r>
              <a:rPr lang="en-US" sz="1300" dirty="0"/>
              <a:t>for the </a:t>
            </a:r>
            <a:r>
              <a:rPr lang="en-US" sz="1300" b="1" dirty="0" err="1"/>
              <a:t>LongQuest</a:t>
            </a:r>
            <a:r>
              <a:rPr lang="en-US" sz="1300" b="1" dirty="0"/>
              <a:t> </a:t>
            </a:r>
            <a:r>
              <a:rPr lang="en-US" sz="1300" dirty="0"/>
              <a:t>projections &amp; CHARM / </a:t>
            </a:r>
            <a:r>
              <a:rPr lang="en-US" sz="1300" dirty="0" err="1"/>
              <a:t>NuCal</a:t>
            </a:r>
            <a:r>
              <a:rPr lang="en-US" sz="1300" dirty="0"/>
              <a:t> Updates</a:t>
            </a:r>
          </a:p>
        </p:txBody>
      </p:sp>
    </p:spTree>
    <p:extLst>
      <p:ext uri="{BB962C8B-B14F-4D97-AF65-F5344CB8AC3E}">
        <p14:creationId xmlns:p14="http://schemas.microsoft.com/office/powerpoint/2010/main" val="404024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AD1F-7095-FADB-0248-3C734779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Portal Dark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C51BE-5F66-D234-0C9C-0941964F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B738BD6-EA3F-CCBD-1B1C-3389ECBE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6" y="1246206"/>
            <a:ext cx="7166008" cy="355743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401FD358-8B85-A6AA-FC62-6E152710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848" y="4996201"/>
            <a:ext cx="2819400" cy="431800"/>
          </a:xfrm>
          <a:prstGeom prst="rect">
            <a:avLst/>
          </a:prstGeom>
        </p:spPr>
      </p:pic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465D892A-1964-BCF4-18AE-D56BA733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898" y="5486852"/>
            <a:ext cx="1765300" cy="31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5580C1-BE8F-897A-7844-F774F4882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991" y="4777562"/>
            <a:ext cx="2405112" cy="13008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1579FA-741B-A463-F215-6142D077B668}"/>
              </a:ext>
            </a:extLst>
          </p:cNvPr>
          <p:cNvSpPr txBox="1"/>
          <p:nvPr/>
        </p:nvSpPr>
        <p:spPr>
          <a:xfrm>
            <a:off x="1801863" y="5886908"/>
            <a:ext cx="1595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From </a:t>
            </a:r>
            <a:r>
              <a:rPr lang="en-US" dirty="0" err="1">
                <a:solidFill>
                  <a:srgbClr val="7030A0"/>
                </a:solidFill>
              </a:rPr>
              <a:t>Krnjaic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B532AAE7-E24F-2A3F-B36B-A0426FFD9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145" y="5900640"/>
            <a:ext cx="1130300" cy="35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BF97D3-8751-7611-093F-926293952F47}"/>
              </a:ext>
            </a:extLst>
          </p:cNvPr>
          <p:cNvSpPr txBox="1"/>
          <p:nvPr/>
        </p:nvSpPr>
        <p:spPr>
          <a:xfrm>
            <a:off x="3331247" y="4469785"/>
            <a:ext cx="2650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Batell</a:t>
            </a:r>
            <a:r>
              <a:rPr lang="en-US" sz="1400" dirty="0">
                <a:solidFill>
                  <a:srgbClr val="7030A0"/>
                </a:solidFill>
              </a:rPr>
              <a:t> et al, </a:t>
            </a:r>
            <a:r>
              <a:rPr lang="en-US" sz="1400" dirty="0">
                <a:solidFill>
                  <a:srgbClr val="7030A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arXiv:2207.06898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4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3" y="256951"/>
            <a:ext cx="5168766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Inelastic Dark Matter</a:t>
            </a:r>
            <a:br>
              <a:rPr lang="en-US" sz="4000" dirty="0"/>
            </a:br>
            <a:r>
              <a:rPr lang="en-US" sz="4000" dirty="0"/>
              <a:t>&amp; Muon g-2 explainer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010D4B1-730A-4D4C-8FE6-7EE79419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7279"/>
            <a:ext cx="4897283" cy="5151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0D8DD-9E10-DA42-A583-C1D9DD00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96" y="372002"/>
            <a:ext cx="2614877" cy="200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344BD-FCDD-BE42-9A6D-85D18912B201}"/>
              </a:ext>
            </a:extLst>
          </p:cNvPr>
          <p:cNvSpPr txBox="1"/>
          <p:nvPr/>
        </p:nvSpPr>
        <p:spPr>
          <a:xfrm>
            <a:off x="6831655" y="1672552"/>
            <a:ext cx="55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A’</a:t>
            </a:r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3EFFAB9C-1D3E-D04F-9A90-BD080BD0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774" y="2142234"/>
            <a:ext cx="4010546" cy="4993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DFD92C-A0D7-B14B-83A9-69B3C2615488}"/>
              </a:ext>
            </a:extLst>
          </p:cNvPr>
          <p:cNvSpPr/>
          <p:nvPr/>
        </p:nvSpPr>
        <p:spPr>
          <a:xfrm>
            <a:off x="5141186" y="2588954"/>
            <a:ext cx="393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See, e.g.,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Fayet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2007 (hep-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/0702176)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93A8C54-07F5-2045-A19A-3A5BC0545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400" y="3266293"/>
            <a:ext cx="2673057" cy="2004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4F22D-702F-B94B-A6B2-61C1B41A05EB}"/>
                  </a:ext>
                </a:extLst>
              </p:cNvPr>
              <p:cNvSpPr txBox="1"/>
              <p:nvPr/>
            </p:nvSpPr>
            <p:spPr>
              <a:xfrm>
                <a:off x="457200" y="6356350"/>
                <a:ext cx="3461525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500" dirty="0"/>
                  <a:t> = 3, with preliminary DUNE results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4F22D-702F-B94B-A6B2-61C1B41A0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356350"/>
                <a:ext cx="3461525" cy="230832"/>
              </a:xfrm>
              <a:prstGeom prst="rect">
                <a:avLst/>
              </a:prstGeom>
              <a:blipFill>
                <a:blip r:embed="rId6"/>
                <a:stretch>
                  <a:fillRect l="-1465" t="-26316" r="-2564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2CEF3A7-113B-F24A-A330-88D77F6A0884}"/>
              </a:ext>
            </a:extLst>
          </p:cNvPr>
          <p:cNvSpPr/>
          <p:nvPr/>
        </p:nvSpPr>
        <p:spPr>
          <a:xfrm>
            <a:off x="5571051" y="5286474"/>
            <a:ext cx="3938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also </a:t>
            </a:r>
            <a:r>
              <a:rPr lang="en-US" dirty="0" err="1"/>
              <a:t>Mohlabeng</a:t>
            </a:r>
            <a:r>
              <a:rPr lang="en-US" dirty="0"/>
              <a:t> PRD 20, arXiv:1902.05075</a:t>
            </a:r>
          </a:p>
        </p:txBody>
      </p:sp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3598B2F-F510-6841-BD20-8030E7FA5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23" y="1524000"/>
            <a:ext cx="4717927" cy="4584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39DC3-809E-DC48-8E30-38E7091272E7}"/>
              </a:ext>
            </a:extLst>
          </p:cNvPr>
          <p:cNvSpPr/>
          <p:nvPr/>
        </p:nvSpPr>
        <p:spPr>
          <a:xfrm>
            <a:off x="3440615" y="5271086"/>
            <a:ext cx="117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BE03766B-BB58-43CE-96C7-1A9FE5C35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093" y="3724944"/>
            <a:ext cx="1300213" cy="4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Millicharged Dark Sector</a:t>
            </a:r>
            <a:endParaRPr lang="en-US" sz="35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131199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B8FF0-9A5E-494A-AC32-D1730447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60AD6F-A93A-2849-8D4E-6C8CE9E17A51}"/>
              </a:ext>
            </a:extLst>
          </p:cNvPr>
          <p:cNvSpPr txBox="1">
            <a:spLocks/>
          </p:cNvSpPr>
          <p:nvPr/>
        </p:nvSpPr>
        <p:spPr>
          <a:xfrm>
            <a:off x="685800" y="2143830"/>
            <a:ext cx="7772400" cy="21915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dirty="0">
                <a:latin typeface="Times" pitchFamily="2" charset="0"/>
                <a:cs typeface="Times New Roman" panose="02020603050405020304" pitchFamily="18" charset="0"/>
              </a:rPr>
              <a:t>The relevant literatures are growing fast.</a:t>
            </a:r>
            <a:br>
              <a:rPr lang="en-US" sz="3000" dirty="0">
                <a:latin typeface="Times" pitchFamily="2" charset="0"/>
                <a:cs typeface="Times New Roman" panose="02020603050405020304" pitchFamily="18" charset="0"/>
              </a:rPr>
            </a:br>
            <a:r>
              <a:rPr lang="en-US" sz="3000" dirty="0">
                <a:latin typeface="Times" pitchFamily="2" charset="0"/>
                <a:cs typeface="Times New Roman" panose="02020603050405020304" pitchFamily="18" charset="0"/>
              </a:rPr>
              <a:t>Let me know if I have not included your important works. I will include them to the slides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FF3741-DA0B-A540-AEA4-F0823670CF3A}"/>
              </a:ext>
            </a:extLst>
          </p:cNvPr>
          <p:cNvSpPr/>
          <p:nvPr/>
        </p:nvSpPr>
        <p:spPr>
          <a:xfrm>
            <a:off x="2345051" y="6080901"/>
            <a:ext cx="4612160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 </a:t>
            </a:r>
            <a:r>
              <a:rPr lang="en-US" altLang="zh-TW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yudait1@uci.edu</a:t>
            </a:r>
            <a:r>
              <a:rPr lang="en-US" altLang="zh-TW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zh-TW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yt444@cornell.edu</a:t>
            </a:r>
            <a:r>
              <a:rPr lang="en-US" altLang="zh-TW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62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-Suppose dark matter (like ordinary matter) composed of particles and not antiparticles of some symmetry.…"/>
              <p:cNvSpPr txBox="1">
                <a:spLocks/>
              </p:cNvSpPr>
              <p:nvPr/>
            </p:nvSpPr>
            <p:spPr>
              <a:xfrm>
                <a:off x="655915" y="1919934"/>
                <a:ext cx="7832169" cy="536727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electric charge quantized and why?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A long-standing question!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TW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SM U(1) allows arbitrarily small (any real number) charges. </a:t>
                </a:r>
                <a:br>
                  <a:rPr lang="en-US" altLang="zh-TW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</a:br>
                <a:r>
                  <a:rPr lang="en-US" altLang="zh-TW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Why don’t we see them? 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Motivates </a:t>
                </a:r>
                <a:b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</a:br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Dirac quantization, Grand Unified Theory (GUT)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, to explain such quantization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(anomaly cancellations fix some 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𝑈</m:t>
                        </m:r>
                        <m:r>
                          <a:rPr lang="en-US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(1)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Helvetica"/>
                    <a:cs typeface="Calibri" panose="020F0502020204030204" pitchFamily="34" charset="0"/>
                    <a:sym typeface="Helvetica"/>
                  </a:rPr>
                  <a:t> charge assignments)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MCP (not confined) is predicted by some Superstring theories: </a:t>
                </a:r>
                <a:b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</a:b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Wen, Witten, </a:t>
                </a:r>
                <a:r>
                  <a:rPr lang="en-US" sz="1800" dirty="0" err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Nucl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. Phys. B 261 (1985) 651-677</a:t>
                </a:r>
                <a:b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</a:b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https://www.youtube.com/watch?v=AmUI2qf9uyo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 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(watch 15:50 to 17:28)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Link to </a:t>
                </a:r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string compactification 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and </a:t>
                </a:r>
                <a:r>
                  <a:rPr lang="en-US" sz="1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quantum gravity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 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(</a:t>
                </a:r>
                <a:r>
                  <a:rPr lang="en-US" sz="1800" dirty="0" err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Shiu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Soler, Ye, PRL ’13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)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lang="en-US" sz="18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"/>
                </a:endParaRPr>
              </a:p>
            </p:txBody>
          </p:sp>
        </mc:Choice>
        <mc:Fallback xmlns="">
          <p:sp>
            <p:nvSpPr>
              <p:cNvPr id="18" name="-Suppose dark matter (like ordinary matter) composed of particles and not antiparticles of some symmetry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15" y="1919934"/>
                <a:ext cx="7832169" cy="5367274"/>
              </a:xfrm>
              <a:prstGeom prst="rect">
                <a:avLst/>
              </a:prstGeom>
              <a:blipFill>
                <a:blip r:embed="rId3"/>
                <a:stretch>
                  <a:fillRect l="-485" t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567525"/>
            <a:ext cx="8466720" cy="745136"/>
          </a:xfrm>
        </p:spPr>
        <p:txBody>
          <a:bodyPr>
            <a:normAutofit/>
          </a:bodyPr>
          <a:lstStyle/>
          <a:p>
            <a:r>
              <a:rPr lang="en-US" sz="3000" dirty="0"/>
              <a:t>Motivations of Millicharged Particle &amp; Dark Matter</a:t>
            </a:r>
            <a:endParaRPr lang="en-US" sz="3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9715E1-5BFA-3ACE-0AC5-B9ED35ABA295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929805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-Suppose dark matter (like ordinary matter) composed of particles and not antiparticles of some symmetry.…"/>
          <p:cNvSpPr txBox="1">
            <a:spLocks/>
          </p:cNvSpPr>
          <p:nvPr/>
        </p:nvSpPr>
        <p:spPr>
          <a:xfrm>
            <a:off x="599547" y="5855799"/>
            <a:ext cx="7429500" cy="2656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206" y="354933"/>
            <a:ext cx="7213305" cy="84289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Kinetic Mixing and </a:t>
            </a:r>
            <a:r>
              <a:rPr lang="en-US" sz="4000" dirty="0" err="1"/>
              <a:t>Millicharge</a:t>
            </a:r>
            <a:r>
              <a:rPr lang="en-US" sz="4000" dirty="0"/>
              <a:t> Phase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4A88C4E-0192-44C3-A492-D72C5CDB422B}"/>
              </a:ext>
            </a:extLst>
          </p:cNvPr>
          <p:cNvSpPr/>
          <p:nvPr/>
        </p:nvSpPr>
        <p:spPr>
          <a:xfrm>
            <a:off x="33086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C68D9-DBE7-4FDB-BD31-DD6DEBDF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3D94D7-16E8-4342-A3C0-EF208961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79" y="1571904"/>
            <a:ext cx="3529212" cy="891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F43CBC-CF93-4E5A-B278-5E3610B9F044}"/>
              </a:ext>
            </a:extLst>
          </p:cNvPr>
          <p:cNvSpPr/>
          <p:nvPr/>
        </p:nvSpPr>
        <p:spPr>
          <a:xfrm>
            <a:off x="3383567" y="2597898"/>
            <a:ext cx="22765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1900" dirty="0">
                <a:ea typeface="Helvetica"/>
                <a:cs typeface="Helvetica"/>
                <a:sym typeface="Helvetica"/>
              </a:rPr>
              <a:t>See, </a:t>
            </a:r>
            <a:r>
              <a:rPr lang="en-US" altLang="zh-TW" sz="1900" dirty="0" err="1">
                <a:ea typeface="Helvetica"/>
                <a:cs typeface="Helvetica"/>
                <a:sym typeface="Helvetica"/>
              </a:rPr>
              <a:t>Holdom</a:t>
            </a:r>
            <a:r>
              <a:rPr lang="en-US" altLang="zh-TW" sz="1900" dirty="0">
                <a:ea typeface="Helvetica"/>
                <a:cs typeface="Helvetica"/>
                <a:sym typeface="Helvetica"/>
              </a:rPr>
              <a:t>, 1985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DC459-55CE-4697-8D71-B0443E316B30}"/>
              </a:ext>
            </a:extLst>
          </p:cNvPr>
          <p:cNvSpPr/>
          <p:nvPr/>
        </p:nvSpPr>
        <p:spPr>
          <a:xfrm>
            <a:off x="6245106" y="1832985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dirty="0">
                <a:solidFill>
                  <a:srgbClr val="3333FF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sym typeface="Helvetica"/>
              </a:rPr>
              <a:t>(SM: Standard Model)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30D54-51CF-4CA1-89B3-83D671C039A1}"/>
              </a:ext>
            </a:extLst>
          </p:cNvPr>
          <p:cNvSpPr/>
          <p:nvPr/>
        </p:nvSpPr>
        <p:spPr>
          <a:xfrm>
            <a:off x="621398" y="3801185"/>
            <a:ext cx="690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New fermion</a:t>
            </a:r>
            <a:r>
              <a:rPr lang="zh-TW" alt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TW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Helvetica"/>
              </a:rPr>
              <a:t>χ</a:t>
            </a:r>
            <a:r>
              <a:rPr 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charged under new gauge boson B’.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16A65-1368-4180-8C34-DD3D5CCF7386}"/>
              </a:ext>
            </a:extLst>
          </p:cNvPr>
          <p:cNvSpPr/>
          <p:nvPr/>
        </p:nvSpPr>
        <p:spPr>
          <a:xfrm>
            <a:off x="144186" y="1619809"/>
            <a:ext cx="231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sym typeface="Helvetica"/>
              </a:rPr>
              <a:t>Coupled to new dark fermion </a:t>
            </a:r>
            <a:r>
              <a:rPr lang="el-GR" altLang="zh-TW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Helvetica"/>
              </a:rPr>
              <a:t>χ</a:t>
            </a:r>
            <a:endParaRPr lang="en-US" altLang="zh-TW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6" name="Picture 1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B49AC924-4646-354D-A0DE-2DB9387E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34" y="3032595"/>
            <a:ext cx="7429500" cy="8763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803A23-78E4-5A47-95E7-508E7186AC36}"/>
              </a:ext>
            </a:extLst>
          </p:cNvPr>
          <p:cNvSpPr/>
          <p:nvPr/>
        </p:nvSpPr>
        <p:spPr>
          <a:xfrm>
            <a:off x="613626" y="4609590"/>
            <a:ext cx="77145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Millicharged particle (MCP) can be a </a:t>
            </a:r>
            <a:r>
              <a:rPr lang="en-US" sz="2200" b="1" dirty="0"/>
              <a:t>low-energy consequence</a:t>
            </a:r>
            <a:r>
              <a:rPr lang="en-US" sz="2200" dirty="0"/>
              <a:t> of </a:t>
            </a:r>
            <a:r>
              <a:rPr lang="en-US" sz="2200" b="1" dirty="0"/>
              <a:t>massless dark photon  </a:t>
            </a:r>
            <a:r>
              <a:rPr lang="en-US" sz="2200" dirty="0"/>
              <a:t>(a new U(1) gauge boson) coupled to </a:t>
            </a:r>
            <a:r>
              <a:rPr lang="en-US" sz="2200" b="1" dirty="0"/>
              <a:t>a new fermion (become MCP </a:t>
            </a:r>
            <a:r>
              <a:rPr lang="en-US" sz="2200" dirty="0"/>
              <a:t>in a convenient basis.)</a:t>
            </a:r>
            <a:br>
              <a:rPr lang="en-US" sz="2200" b="1" dirty="0"/>
            </a:br>
            <a:endParaRPr lang="en-US" sz="2200" b="1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56522ADD-51F2-DD43-B78E-AEBF89EB9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15" y="1322522"/>
            <a:ext cx="365047" cy="542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CCBEC2-B619-B248-AB83-32C0E6CFE25A}"/>
              </a:ext>
            </a:extLst>
          </p:cNvPr>
          <p:cNvSpPr/>
          <p:nvPr/>
        </p:nvSpPr>
        <p:spPr>
          <a:xfrm>
            <a:off x="2781858" y="1353787"/>
            <a:ext cx="424480" cy="140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E93FB3-BCDF-5A4C-9642-A5713371C947}"/>
              </a:ext>
            </a:extLst>
          </p:cNvPr>
          <p:cNvCxnSpPr>
            <a:cxnSpLocks/>
          </p:cNvCxnSpPr>
          <p:nvPr/>
        </p:nvCxnSpPr>
        <p:spPr>
          <a:xfrm>
            <a:off x="2758150" y="1444959"/>
            <a:ext cx="550523" cy="572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976BC6-76E9-B848-A808-03A06EC5DB02}"/>
              </a:ext>
            </a:extLst>
          </p:cNvPr>
          <p:cNvCxnSpPr>
            <a:cxnSpLocks/>
          </p:cNvCxnSpPr>
          <p:nvPr/>
        </p:nvCxnSpPr>
        <p:spPr>
          <a:xfrm flipH="1">
            <a:off x="2781858" y="1990437"/>
            <a:ext cx="474786" cy="553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 up of a tool&#10;&#10;Description automatically generated">
            <a:extLst>
              <a:ext uri="{FF2B5EF4-FFF2-40B4-BE49-F238E27FC236}">
                <a16:creationId xmlns:a16="http://schemas.microsoft.com/office/drawing/2014/main" id="{1546AF1A-B2C7-3D4B-BCF0-57353C9B1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497" y="1267595"/>
            <a:ext cx="330200" cy="355600"/>
          </a:xfrm>
          <a:prstGeom prst="rect">
            <a:avLst/>
          </a:prstGeom>
        </p:spPr>
      </p:pic>
      <p:pic>
        <p:nvPicPr>
          <p:cNvPr id="27" name="Picture 26" descr="A close up of a tool&#10;&#10;Description automatically generated">
            <a:extLst>
              <a:ext uri="{FF2B5EF4-FFF2-40B4-BE49-F238E27FC236}">
                <a16:creationId xmlns:a16="http://schemas.microsoft.com/office/drawing/2014/main" id="{77146C3B-F3C4-E648-9A1A-7C603C45E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797" y="2296010"/>
            <a:ext cx="355600" cy="495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19803-7BFF-2548-B764-0A83A711ED0E}"/>
              </a:ext>
            </a:extLst>
          </p:cNvPr>
          <p:cNvSpPr/>
          <p:nvPr/>
        </p:nvSpPr>
        <p:spPr>
          <a:xfrm>
            <a:off x="3936262" y="12138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heavy exotic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952170-B5E5-8382-D76E-8BF8ABFDA5C4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206231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322918"/>
            <a:ext cx="8466720" cy="745136"/>
          </a:xfrm>
        </p:spPr>
        <p:txBody>
          <a:bodyPr/>
          <a:lstStyle/>
          <a:p>
            <a:r>
              <a:rPr lang="en-US" sz="4000" dirty="0" err="1"/>
              <a:t>Millicharge</a:t>
            </a:r>
            <a:r>
              <a:rPr lang="en-US" sz="4000" dirty="0"/>
              <a:t> Particles &amp; Dark Matter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B35C679-813E-7A69-19B5-B8D299D8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55" y="1078184"/>
            <a:ext cx="8770090" cy="332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239E2-BE8C-AC24-0C96-5541C4B9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17512"/>
            <a:ext cx="7772400" cy="837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9FEBD-DDBF-0229-8F08-54257636ABE1}"/>
              </a:ext>
            </a:extLst>
          </p:cNvPr>
          <p:cNvSpPr txBox="1"/>
          <p:nvPr/>
        </p:nvSpPr>
        <p:spPr>
          <a:xfrm>
            <a:off x="699796" y="5241207"/>
            <a:ext cx="8105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chemeClr val="tx1"/>
                </a:solidFill>
                <a:ea typeface="Helvetica"/>
                <a:cs typeface="Times" panose="02020603050405020304" pitchFamily="18" charset="0"/>
                <a:sym typeface="Helvetica"/>
              </a:rPr>
              <a:t>Probes include our works on Neutrino Experiments: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Magill,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Plestid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Pospelov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b="1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Tsai, </a:t>
            </a:r>
            <a:r>
              <a:rPr lang="en-US" sz="1600" b="0" i="0" dirty="0">
                <a:solidFill>
                  <a:srgbClr val="7030A0"/>
                </a:solidFill>
                <a:effectLst/>
                <a:latin typeface="Lucida Grande" panose="020B06000405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arXiv:1806.03310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PRL19; </a:t>
            </a:r>
            <a:b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</a:br>
            <a:r>
              <a:rPr lang="en-US" sz="1600" dirty="0">
                <a:solidFill>
                  <a:schemeClr val="tx1"/>
                </a:solidFill>
                <a:ea typeface="Helvetica"/>
                <a:cs typeface="Times" panose="02020603050405020304" pitchFamily="18" charset="0"/>
                <a:sym typeface="Helvetica"/>
              </a:rPr>
              <a:t>Neutrino Observatories: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Plestid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Takhistov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b="1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Tsai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et al,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arXiv:2002.11732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PRD20; </a:t>
            </a:r>
            <a:r>
              <a:rPr lang="en-US" sz="1600" dirty="0">
                <a:solidFill>
                  <a:schemeClr val="tx1"/>
                </a:solidFill>
                <a:ea typeface="Helvetica"/>
                <a:cs typeface="Times" panose="02020603050405020304" pitchFamily="18" charset="0"/>
                <a:sym typeface="Helvetica"/>
              </a:rPr>
              <a:t>FORMOSA: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Foroughi-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Abari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Kling, </a:t>
            </a:r>
            <a:r>
              <a:rPr lang="en-US" sz="1600" b="1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Tsai,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arXiv:2010.07941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PRD 21; </a:t>
            </a:r>
            <a:b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</a:br>
            <a:r>
              <a:rPr lang="en-US" sz="1600" dirty="0" err="1">
                <a:solidFill>
                  <a:schemeClr val="tx1"/>
                </a:solidFill>
                <a:ea typeface="Helvetica"/>
                <a:cs typeface="Times" panose="02020603050405020304" pitchFamily="18" charset="0"/>
                <a:sym typeface="Helvetica"/>
              </a:rPr>
              <a:t>FLArE</a:t>
            </a:r>
            <a:r>
              <a:rPr lang="en-US" sz="1600" dirty="0">
                <a:solidFill>
                  <a:schemeClr val="tx1"/>
                </a:solidFill>
                <a:ea typeface="Helvetica"/>
                <a:cs typeface="Times" panose="02020603050405020304" pitchFamily="18" charset="0"/>
                <a:sym typeface="Helvetica"/>
              </a:rPr>
              <a:t>: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Kling,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Kuo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Trojanowski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</a:t>
            </a:r>
            <a:r>
              <a:rPr lang="en-US" sz="1600" b="1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Tsai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: 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arXiv:2205.09137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 </a:t>
            </a:r>
            <a:b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</a:b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 </a:t>
            </a:r>
            <a:endParaRPr lang="en-US" sz="1600" b="1" dirty="0">
              <a:solidFill>
                <a:srgbClr val="7030A0"/>
              </a:solidFill>
              <a:ea typeface="Helvetica"/>
              <a:cs typeface="Times" panose="02020603050405020304" pitchFamily="18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016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322918"/>
            <a:ext cx="8466720" cy="745136"/>
          </a:xfrm>
        </p:spPr>
        <p:txBody>
          <a:bodyPr>
            <a:normAutofit fontScale="90000"/>
          </a:bodyPr>
          <a:lstStyle/>
          <a:p>
            <a:r>
              <a:rPr lang="en-US" dirty="0"/>
              <a:t>Dark Sector with other EM Form Factors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E1C177-20AC-F369-1DC2-4BEF8825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00" y="1068054"/>
            <a:ext cx="6094144" cy="4588221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C7F214E7-773A-D2C1-D41F-C82C06628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633" y="5651934"/>
            <a:ext cx="4013200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456D85-E21D-1EFE-6FA3-DEFB5DD1116B}"/>
              </a:ext>
            </a:extLst>
          </p:cNvPr>
          <p:cNvSpPr txBox="1"/>
          <p:nvPr/>
        </p:nvSpPr>
        <p:spPr>
          <a:xfrm>
            <a:off x="5623466" y="5817534"/>
            <a:ext cx="24381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7030A0"/>
                </a:solidFill>
              </a:rPr>
              <a:t>Kling, </a:t>
            </a:r>
            <a:r>
              <a:rPr lang="en-US" sz="1300" dirty="0" err="1">
                <a:solidFill>
                  <a:srgbClr val="7030A0"/>
                </a:solidFill>
              </a:rPr>
              <a:t>Kuo</a:t>
            </a:r>
            <a:r>
              <a:rPr lang="en-US" sz="1300" dirty="0">
                <a:solidFill>
                  <a:srgbClr val="7030A0"/>
                </a:solidFill>
              </a:rPr>
              <a:t>, </a:t>
            </a:r>
            <a:r>
              <a:rPr lang="en-US" sz="1300" dirty="0" err="1">
                <a:solidFill>
                  <a:srgbClr val="7030A0"/>
                </a:solidFill>
              </a:rPr>
              <a:t>Trojanowski</a:t>
            </a:r>
            <a:r>
              <a:rPr lang="en-US" sz="1300" dirty="0">
                <a:solidFill>
                  <a:srgbClr val="7030A0"/>
                </a:solidFill>
              </a:rPr>
              <a:t>, and </a:t>
            </a:r>
            <a:r>
              <a:rPr lang="en-US" sz="1300" b="1" dirty="0">
                <a:solidFill>
                  <a:srgbClr val="7030A0"/>
                </a:solidFill>
              </a:rPr>
              <a:t>Tsai,</a:t>
            </a:r>
            <a:br>
              <a:rPr lang="en-US" sz="1300" b="1" dirty="0">
                <a:solidFill>
                  <a:srgbClr val="7030A0"/>
                </a:solidFill>
              </a:rPr>
            </a:br>
            <a:r>
              <a:rPr lang="en-US" sz="1300" b="1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arXiv:2205.09137</a:t>
            </a:r>
            <a:endParaRPr lang="en-US" sz="1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2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Neutrino Portal</a:t>
            </a:r>
            <a:endParaRPr lang="en-US" sz="35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169523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605946"/>
            <a:ext cx="8466720" cy="745136"/>
          </a:xfrm>
        </p:spPr>
        <p:txBody>
          <a:bodyPr/>
          <a:lstStyle/>
          <a:p>
            <a:r>
              <a:rPr lang="en-US" sz="4000" dirty="0"/>
              <a:t>Heavy Neutral Lepton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BD82E55-65AB-F9A2-FAFF-E5A7B6B2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25604"/>
            <a:ext cx="40386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2A25E4-318D-6BC4-70FD-7B9E92FB1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2353980"/>
            <a:ext cx="7734300" cy="53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AFC39A-BB64-6C4F-DAEF-B0E9ACAD3F44}"/>
                  </a:ext>
                </a:extLst>
              </p:cNvPr>
              <p:cNvSpPr txBox="1"/>
              <p:nvPr/>
            </p:nvSpPr>
            <p:spPr>
              <a:xfrm>
                <a:off x="611204" y="3161903"/>
                <a:ext cx="8075596" cy="2587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After EW symmetry breaking, the HNLs mix with the SM neutrinos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Follow the convention of considering a single HNL that dominantly mixes with a specific neutrino flavor, i.e., dominant electron-, muon-, or tau- flavor mixing.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Phenomenology characterized by the HNL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, and mixing angle:</a:t>
                </a:r>
                <a:br>
                  <a:rPr lang="en-US" dirty="0"/>
                </a:br>
                <a:r>
                  <a:rPr lang="en-US" dirty="0"/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𝑒𝑁</m:t>
                        </m:r>
                      </m:sub>
                    </m:sSub>
                  </m:oMath>
                </a14:m>
                <a:r>
                  <a:rPr lang="en-US" dirty="0"/>
                  <a:t>|^2 ,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/>
                          <m:t>µ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|^2 ,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el-GR" dirty="0"/>
                          <m:t>τ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|</a:t>
                </a:r>
                <a:r>
                  <a:rPr lang="en-US" dirty="0"/>
                  <a:t>^</a:t>
                </a:r>
                <a:r>
                  <a:rPr lang="el-GR" dirty="0"/>
                  <a:t>2</a:t>
                </a:r>
                <a:br>
                  <a:rPr lang="en-US" b="1" dirty="0"/>
                </a:br>
                <a:r>
                  <a:rPr lang="en-US" dirty="0"/>
                  <a:t>See, e.g., </a:t>
                </a:r>
                <a:r>
                  <a:rPr lang="en-US" dirty="0">
                    <a:solidFill>
                      <a:srgbClr val="7030A0"/>
                    </a:solidFill>
                  </a:rPr>
                  <a:t>Snowmass Whitepaper, </a:t>
                </a:r>
                <a:r>
                  <a:rPr lang="en-US" dirty="0" err="1">
                    <a:solidFill>
                      <a:srgbClr val="7030A0"/>
                    </a:solidFill>
                  </a:rPr>
                  <a:t>Batell</a:t>
                </a:r>
                <a:r>
                  <a:rPr lang="en-US" dirty="0">
                    <a:solidFill>
                      <a:srgbClr val="7030A0"/>
                    </a:solidFill>
                  </a:rPr>
                  <a:t> et al, </a:t>
                </a:r>
                <a:r>
                  <a:rPr lang="en-US" dirty="0">
                    <a:solidFill>
                      <a:srgbClr val="7030A0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arXIv:2207.06905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AFC39A-BB64-6C4F-DAEF-B0E9ACAD3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04" y="3161903"/>
                <a:ext cx="8075596" cy="2587953"/>
              </a:xfrm>
              <a:prstGeom prst="rect">
                <a:avLst/>
              </a:prstGeom>
              <a:blipFill>
                <a:blip r:embed="rId6"/>
                <a:stretch>
                  <a:fillRect l="-47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352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605946"/>
            <a:ext cx="8466720" cy="745136"/>
          </a:xfrm>
        </p:spPr>
        <p:txBody>
          <a:bodyPr/>
          <a:lstStyle/>
          <a:p>
            <a:r>
              <a:rPr lang="en-US" sz="4000" dirty="0"/>
              <a:t>Heavy Neutral Lepton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EFE78-E305-877F-D94C-4E7B3B37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59090"/>
            <a:ext cx="7772400" cy="3840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19140-AEDD-5A49-1412-98699EB35B0A}"/>
              </a:ext>
            </a:extLst>
          </p:cNvPr>
          <p:cNvSpPr txBox="1"/>
          <p:nvPr/>
        </p:nvSpPr>
        <p:spPr>
          <a:xfrm>
            <a:off x="5598367" y="465115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7030A0"/>
                </a:solidFill>
              </a:rPr>
              <a:t>Batell</a:t>
            </a:r>
            <a:r>
              <a:rPr lang="en-US" sz="1400" dirty="0">
                <a:solidFill>
                  <a:srgbClr val="7030A0"/>
                </a:solidFill>
              </a:rPr>
              <a:t> et al, </a:t>
            </a:r>
            <a:r>
              <a:rPr lang="en-US" sz="14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arXiv:2207.06898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1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136525"/>
            <a:ext cx="8466720" cy="745136"/>
          </a:xfrm>
        </p:spPr>
        <p:txBody>
          <a:bodyPr>
            <a:normAutofit/>
          </a:bodyPr>
          <a:lstStyle/>
          <a:p>
            <a:r>
              <a:rPr lang="en-US" sz="3400" dirty="0"/>
              <a:t>Electron Collider Beam-Dump Searches for HNL</a:t>
            </a:r>
            <a:endParaRPr lang="en-US" sz="3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6EFC3-F165-BF64-8AD5-203115857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81661"/>
            <a:ext cx="7620000" cy="15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02D162-15AC-6639-90F4-25450579993B}"/>
              </a:ext>
            </a:extLst>
          </p:cNvPr>
          <p:cNvSpPr txBox="1"/>
          <p:nvPr/>
        </p:nvSpPr>
        <p:spPr>
          <a:xfrm>
            <a:off x="903514" y="2437629"/>
            <a:ext cx="740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be designed for other e +e − colliders as ILC, C3 , CLIC, FCC-</a:t>
            </a:r>
            <a:r>
              <a:rPr lang="en-US" dirty="0" err="1"/>
              <a:t>ee</a:t>
            </a:r>
            <a:r>
              <a:rPr lang="en-US" dirty="0"/>
              <a:t>, and CEPC.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2AF0D-0355-3BD5-0BBB-411494313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06961"/>
            <a:ext cx="7708900" cy="317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05D72B-62E2-43A9-7E6C-950BAA25A083}"/>
              </a:ext>
            </a:extLst>
          </p:cNvPr>
          <p:cNvSpPr txBox="1"/>
          <p:nvPr/>
        </p:nvSpPr>
        <p:spPr>
          <a:xfrm>
            <a:off x="2209799" y="5799823"/>
            <a:ext cx="49312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030A0"/>
                </a:solidFill>
              </a:rPr>
              <a:t>Giffin</a:t>
            </a:r>
            <a:r>
              <a:rPr lang="en-US" dirty="0">
                <a:solidFill>
                  <a:srgbClr val="7030A0"/>
                </a:solidFill>
              </a:rPr>
              <a:t>, Gori, </a:t>
            </a:r>
            <a:r>
              <a:rPr lang="en-US" b="1" dirty="0">
                <a:solidFill>
                  <a:srgbClr val="7030A0"/>
                </a:solidFill>
              </a:rPr>
              <a:t>Tsai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Tuckler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>
                <a:hlinkClick r:id="rId6"/>
              </a:rPr>
              <a:t>arXiv:2206.13745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030A0"/>
                </a:solidFill>
              </a:rPr>
              <a:t>Nojiri</a:t>
            </a:r>
            <a:r>
              <a:rPr lang="en-US" dirty="0">
                <a:solidFill>
                  <a:srgbClr val="7030A0"/>
                </a:solidFill>
              </a:rPr>
              <a:t>, Sakaki, </a:t>
            </a:r>
            <a:r>
              <a:rPr lang="en-US" dirty="0" err="1">
                <a:solidFill>
                  <a:srgbClr val="7030A0"/>
                </a:solidFill>
              </a:rPr>
              <a:t>Tobioka</a:t>
            </a:r>
            <a:r>
              <a:rPr lang="en-US" dirty="0">
                <a:solidFill>
                  <a:srgbClr val="7030A0"/>
                </a:solidFill>
              </a:rPr>
              <a:t>, Ueda, </a:t>
            </a:r>
            <a:r>
              <a:rPr lang="en-US" dirty="0">
                <a:hlinkClick r:id="rId7"/>
              </a:rPr>
              <a:t>arXiv:2206.13523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04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605946"/>
            <a:ext cx="8466720" cy="745136"/>
          </a:xfrm>
        </p:spPr>
        <p:txBody>
          <a:bodyPr/>
          <a:lstStyle/>
          <a:p>
            <a:r>
              <a:rPr lang="en-US" sz="4000" dirty="0"/>
              <a:t>Dipole Portal Heavy Neutral Lepton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D072C-32BF-4435-0C6A-7362B278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583" y="1444071"/>
            <a:ext cx="5305217" cy="378832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375E7BE-0921-0C88-E2F5-8E925BC3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724" y="5574357"/>
            <a:ext cx="4973253" cy="67769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2D26090-E6DB-9DC9-6B3C-8E14CB116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669002"/>
            <a:ext cx="2560253" cy="1888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DE7195-4C30-7CC9-E53C-06C3D048EE41}"/>
              </a:ext>
            </a:extLst>
          </p:cNvPr>
          <p:cNvSpPr txBox="1"/>
          <p:nvPr/>
        </p:nvSpPr>
        <p:spPr>
          <a:xfrm>
            <a:off x="567167" y="3663196"/>
            <a:ext cx="245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Magill, </a:t>
            </a:r>
            <a:r>
              <a:rPr lang="en-US" sz="1400" dirty="0" err="1">
                <a:solidFill>
                  <a:srgbClr val="7030A0"/>
                </a:solidFill>
              </a:rPr>
              <a:t>Plestid</a:t>
            </a:r>
            <a:r>
              <a:rPr lang="en-US" sz="1400" dirty="0">
                <a:solidFill>
                  <a:srgbClr val="7030A0"/>
                </a:solidFill>
              </a:rPr>
              <a:t>, </a:t>
            </a:r>
            <a:r>
              <a:rPr lang="en-US" sz="1400" dirty="0" err="1">
                <a:solidFill>
                  <a:srgbClr val="7030A0"/>
                </a:solidFill>
              </a:rPr>
              <a:t>Pospelov</a:t>
            </a:r>
            <a:r>
              <a:rPr lang="en-US" sz="1400" dirty="0">
                <a:solidFill>
                  <a:srgbClr val="7030A0"/>
                </a:solidFill>
              </a:rPr>
              <a:t>, </a:t>
            </a:r>
            <a:r>
              <a:rPr lang="en-US" sz="1400" b="1" dirty="0">
                <a:solidFill>
                  <a:srgbClr val="7030A0"/>
                </a:solidFill>
              </a:rPr>
              <a:t>Tsai</a:t>
            </a:r>
            <a:r>
              <a:rPr lang="en-US" sz="1400" dirty="0">
                <a:solidFill>
                  <a:srgbClr val="7030A0"/>
                </a:solidFill>
              </a:rPr>
              <a:t>,</a:t>
            </a:r>
          </a:p>
          <a:p>
            <a:r>
              <a:rPr lang="en-US" sz="1400" dirty="0">
                <a:solidFill>
                  <a:srgbClr val="7030A0"/>
                </a:solidFill>
              </a:rPr>
              <a:t>PRD 18, </a:t>
            </a:r>
            <a:r>
              <a:rPr lang="en-US" sz="1400" dirty="0">
                <a:solidFill>
                  <a:srgbClr val="7030A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arXiv:1803.03262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3B3EE-26AF-0380-237A-05765177E334}"/>
              </a:ext>
            </a:extLst>
          </p:cNvPr>
          <p:cNvSpPr txBox="1"/>
          <p:nvPr/>
        </p:nvSpPr>
        <p:spPr>
          <a:xfrm>
            <a:off x="4122761" y="5017612"/>
            <a:ext cx="4469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New Fig from Kamp; Ref: </a:t>
            </a:r>
            <a:r>
              <a:rPr lang="en-US" sz="1400" dirty="0" err="1">
                <a:solidFill>
                  <a:srgbClr val="7030A0"/>
                </a:solidFill>
              </a:rPr>
              <a:t>Batell</a:t>
            </a:r>
            <a:r>
              <a:rPr lang="en-US" sz="1400" dirty="0">
                <a:solidFill>
                  <a:srgbClr val="7030A0"/>
                </a:solidFill>
              </a:rPr>
              <a:t>, …, </a:t>
            </a:r>
            <a:r>
              <a:rPr lang="en-US" sz="1400" b="1" dirty="0">
                <a:solidFill>
                  <a:srgbClr val="7030A0"/>
                </a:solidFill>
              </a:rPr>
              <a:t>Tsai</a:t>
            </a:r>
            <a:r>
              <a:rPr lang="en-US" sz="1400" dirty="0">
                <a:solidFill>
                  <a:srgbClr val="7030A0"/>
                </a:solidFill>
              </a:rPr>
              <a:t>, </a:t>
            </a:r>
            <a:r>
              <a:rPr lang="en-US" sz="1400" dirty="0">
                <a:solidFill>
                  <a:srgbClr val="7030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arXiv:2207.06898</a:t>
            </a:r>
            <a:r>
              <a:rPr lang="en-US" sz="1400" dirty="0">
                <a:solidFill>
                  <a:srgbClr val="7030A0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616194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Searches in Large Neutrino Observatories</a:t>
            </a:r>
            <a:endParaRPr lang="en-US" sz="35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153018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5A0A-E114-4F41-9998-4995A1BF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2400"/>
            <a:ext cx="8229600" cy="93559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BFF43-CEF3-0041-9A53-51D48258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522" y="1406854"/>
            <a:ext cx="7314956" cy="46673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latin typeface="Cambria" panose="02040503050406030204" pitchFamily="18" charset="0"/>
              </a:rPr>
              <a:t>Why study “dark sector” theories? </a:t>
            </a:r>
            <a:br>
              <a:rPr lang="en-US" sz="2500" dirty="0">
                <a:latin typeface="Cambria" panose="02040503050406030204" pitchFamily="18" charset="0"/>
              </a:rPr>
            </a:br>
            <a:r>
              <a:rPr lang="en-US" sz="2500" dirty="0">
                <a:latin typeface="Cambria" panose="02040503050406030204" pitchFamily="18" charset="0"/>
              </a:rPr>
              <a:t>Why sub-MeV to GeV+ region?</a:t>
            </a:r>
            <a:br>
              <a:rPr lang="en-US" sz="2500" dirty="0">
                <a:latin typeface="Cambria" panose="02040503050406030204" pitchFamily="18" charset="0"/>
              </a:rPr>
            </a:br>
            <a:r>
              <a:rPr lang="en-US" sz="2500" dirty="0">
                <a:latin typeface="Cambria" panose="02040503050406030204" pitchFamily="18" charset="0"/>
              </a:rPr>
              <a:t>Why accelerator (intensity) probes?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latin typeface="Cambria" panose="02040503050406030204" pitchFamily="18" charset="0"/>
              </a:rPr>
              <a:t>Intro to dark sector “portals”, dark matter, and anomaly motivated models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latin typeface="Cambria" panose="02040503050406030204" pitchFamily="18" charset="0"/>
              </a:rPr>
              <a:t>Search overview: accelerator experiments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latin typeface="Cambria" panose="02040503050406030204" pitchFamily="18" charset="0"/>
              </a:rPr>
              <a:t>Search overview: large  (neutrino) observatories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234D-CE13-8A4F-9281-C13D3C6B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79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136525"/>
            <a:ext cx="8466720" cy="1098917"/>
          </a:xfrm>
        </p:spPr>
        <p:txBody>
          <a:bodyPr>
            <a:noAutofit/>
          </a:bodyPr>
          <a:lstStyle/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Millicharge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Searches at Neutrino Observatories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59D45A-713A-4AAC-B9B6-A1A3A9E6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picture containing indoor, metal, wire, sitting&#10;&#10;Description automatically generated">
            <a:extLst>
              <a:ext uri="{FF2B5EF4-FFF2-40B4-BE49-F238E27FC236}">
                <a16:creationId xmlns:a16="http://schemas.microsoft.com/office/drawing/2014/main" id="{3E4692EC-E459-3346-BAA6-B4FFE631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50" y="4543132"/>
            <a:ext cx="1531039" cy="1126211"/>
          </a:xfrm>
          <a:prstGeom prst="rect">
            <a:avLst/>
          </a:prstGeom>
        </p:spPr>
      </p:pic>
      <p:pic>
        <p:nvPicPr>
          <p:cNvPr id="8" name="Picture 12" descr="A picture containing object&#13;&#10;&#13;&#10;Description automatically generated">
            <a:extLst>
              <a:ext uri="{FF2B5EF4-FFF2-40B4-BE49-F238E27FC236}">
                <a16:creationId xmlns:a16="http://schemas.microsoft.com/office/drawing/2014/main" id="{3F0B0C11-BA27-7145-89D9-1216AD22D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89" y="4218132"/>
            <a:ext cx="20410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2CC2056-C08F-4641-B529-DE7E248D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12" y="4241705"/>
            <a:ext cx="19431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23">
            <a:extLst>
              <a:ext uri="{FF2B5EF4-FFF2-40B4-BE49-F238E27FC236}">
                <a16:creationId xmlns:a16="http://schemas.microsoft.com/office/drawing/2014/main" id="{F3C1FCBD-6E63-BA4D-97B6-86C7DE395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8759" y="3751867"/>
            <a:ext cx="540922" cy="464794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4">
            <a:extLst>
              <a:ext uri="{FF2B5EF4-FFF2-40B4-BE49-F238E27FC236}">
                <a16:creationId xmlns:a16="http://schemas.microsoft.com/office/drawing/2014/main" id="{EDFE2666-AF99-7B42-81C0-5A72B23D2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555" y="3704448"/>
            <a:ext cx="204107" cy="512213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DDF778A4-9546-FC4E-82E4-45726B6B1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8" y="1171531"/>
            <a:ext cx="2847813" cy="3314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B19A2F-0C4E-E242-A805-CC61BE74D015}"/>
              </a:ext>
            </a:extLst>
          </p:cNvPr>
          <p:cNvSpPr/>
          <p:nvPr/>
        </p:nvSpPr>
        <p:spPr>
          <a:xfrm>
            <a:off x="488777" y="4547079"/>
            <a:ext cx="1643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PDG, RPP,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84A43-67A3-EE47-83D4-6B2EFFE133FC}"/>
              </a:ext>
            </a:extLst>
          </p:cNvPr>
          <p:cNvSpPr/>
          <p:nvPr/>
        </p:nvSpPr>
        <p:spPr>
          <a:xfrm>
            <a:off x="6201079" y="4486411"/>
            <a:ext cx="269324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arXiv:2002.11732</a:t>
            </a:r>
            <a:endParaRPr lang="en-US" sz="1600" dirty="0">
              <a:solidFill>
                <a:srgbClr val="7030A0"/>
              </a:solidFill>
            </a:endParaRPr>
          </a:p>
          <a:p>
            <a:r>
              <a:rPr lang="en-US" sz="1700" dirty="0">
                <a:solidFill>
                  <a:srgbClr val="7030A0"/>
                </a:solidFill>
              </a:rPr>
              <a:t> (</a:t>
            </a:r>
            <a:r>
              <a:rPr lang="en-US" sz="1700" dirty="0" err="1">
                <a:solidFill>
                  <a:srgbClr val="7030A0"/>
                </a:solidFill>
              </a:rPr>
              <a:t>Plestid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Takhistov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b="1" dirty="0">
                <a:solidFill>
                  <a:srgbClr val="7030A0"/>
                </a:solidFill>
              </a:rPr>
              <a:t>Tsai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Bringmann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Kusenko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Pospelov</a:t>
            </a:r>
            <a:r>
              <a:rPr lang="en-US" sz="1700" dirty="0">
                <a:solidFill>
                  <a:srgbClr val="7030A0"/>
                </a:solidFill>
              </a:rPr>
              <a:t>, PRD 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BF91B-251B-7749-ADE6-8E1AB3157E25}"/>
              </a:ext>
            </a:extLst>
          </p:cNvPr>
          <p:cNvSpPr/>
          <p:nvPr/>
        </p:nvSpPr>
        <p:spPr>
          <a:xfrm>
            <a:off x="2029669" y="6095421"/>
            <a:ext cx="407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1111.5031</a:t>
            </a:r>
            <a:r>
              <a:rPr lang="en-US" dirty="0">
                <a:solidFill>
                  <a:srgbClr val="7030A0"/>
                </a:solidFill>
              </a:rPr>
              <a:t>, Super-K Collaboration, PRD12</a:t>
            </a:r>
          </a:p>
        </p:txBody>
      </p:sp>
      <p:pic>
        <p:nvPicPr>
          <p:cNvPr id="20" name="Picture 19" descr="A close up of a horse&#10;&#10;Description automatically generated">
            <a:extLst>
              <a:ext uri="{FF2B5EF4-FFF2-40B4-BE49-F238E27FC236}">
                <a16:creationId xmlns:a16="http://schemas.microsoft.com/office/drawing/2014/main" id="{F9AD81A0-6F33-CA4A-8465-8A116CD9C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2127" y="1512121"/>
            <a:ext cx="1832203" cy="10260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1A5CF9-1CFD-6949-B98D-D2CA3A719E90}"/>
              </a:ext>
            </a:extLst>
          </p:cNvPr>
          <p:cNvSpPr/>
          <p:nvPr/>
        </p:nvSpPr>
        <p:spPr>
          <a:xfrm>
            <a:off x="3005463" y="1176470"/>
            <a:ext cx="2130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Chantelauze</a:t>
            </a:r>
            <a:r>
              <a:rPr lang="en-US" sz="1200" dirty="0"/>
              <a:t>, </a:t>
            </a:r>
            <a:r>
              <a:rPr lang="en-US" sz="1200" dirty="0" err="1"/>
              <a:t>Staffi</a:t>
            </a:r>
            <a:r>
              <a:rPr lang="en-US" sz="1200" dirty="0"/>
              <a:t>, and Bret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ACAC64-E7F3-CB43-8E4D-D08C3F23DF15}"/>
              </a:ext>
            </a:extLst>
          </p:cNvPr>
          <p:cNvSpPr/>
          <p:nvPr/>
        </p:nvSpPr>
        <p:spPr>
          <a:xfrm>
            <a:off x="2556182" y="5652447"/>
            <a:ext cx="2792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Super-K,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http://www-sk.icrr.u-tokyo.ac.jp/sk/index-e.html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023B76B-67C4-724A-9435-7A82CCA1BF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8355" y="1171531"/>
            <a:ext cx="3417154" cy="3315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7A370C-2EEA-E04D-B31A-DECE476C192D}"/>
              </a:ext>
            </a:extLst>
          </p:cNvPr>
          <p:cNvSpPr/>
          <p:nvPr/>
        </p:nvSpPr>
        <p:spPr>
          <a:xfrm>
            <a:off x="1779111" y="6391968"/>
            <a:ext cx="381205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Lucida Grande" panose="020B0600040502020204" pitchFamily="34" charset="0"/>
              </a:rPr>
              <a:t>Supernova Relic Neutrino Search at Super-K</a:t>
            </a:r>
            <a:endParaRPr lang="en-US" sz="1300" i="0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A2FFB2-0835-8E40-A915-3C9947F4A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6555" y="2617683"/>
            <a:ext cx="1588529" cy="6162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848DC8-06BE-2348-A1AB-1ECBD621EF8B}"/>
              </a:ext>
            </a:extLst>
          </p:cNvPr>
          <p:cNvSpPr/>
          <p:nvPr/>
        </p:nvSpPr>
        <p:spPr>
          <a:xfrm>
            <a:off x="3027884" y="3212674"/>
            <a:ext cx="2375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www.futurelearn.com</a:t>
            </a:r>
            <a:r>
              <a:rPr lang="en-US" sz="1000" dirty="0"/>
              <a:t>/info/courses/learn-about-weather/0/steps/39415</a:t>
            </a:r>
          </a:p>
        </p:txBody>
      </p:sp>
    </p:spTree>
    <p:extLst>
      <p:ext uri="{BB962C8B-B14F-4D97-AF65-F5344CB8AC3E}">
        <p14:creationId xmlns:p14="http://schemas.microsoft.com/office/powerpoint/2010/main" val="1807580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136525"/>
            <a:ext cx="8466720" cy="1098917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Cosmogenic Axion-Like Particles (ALP) </a:t>
            </a:r>
            <a:b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at Neutrino Observatories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59D45A-713A-4AAC-B9B6-A1A3A9E6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DD021-F3F6-685F-C2BB-14548B1D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85" y="1235442"/>
            <a:ext cx="3864429" cy="3723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B79959-8016-5486-31B2-7DA4BAA9B95A}"/>
              </a:ext>
            </a:extLst>
          </p:cNvPr>
          <p:cNvSpPr txBox="1"/>
          <p:nvPr/>
        </p:nvSpPr>
        <p:spPr>
          <a:xfrm>
            <a:off x="2405742" y="6017785"/>
            <a:ext cx="4626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Cui, </a:t>
            </a:r>
            <a:r>
              <a:rPr lang="en-US" dirty="0" err="1">
                <a:solidFill>
                  <a:srgbClr val="7030A0"/>
                </a:solidFill>
              </a:rPr>
              <a:t>Kuo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Pradler</a:t>
            </a:r>
            <a:r>
              <a:rPr lang="en-US" dirty="0">
                <a:solidFill>
                  <a:srgbClr val="7030A0"/>
                </a:solidFill>
              </a:rPr>
              <a:t>, and </a:t>
            </a:r>
            <a:r>
              <a:rPr lang="en-US" b="1" dirty="0">
                <a:solidFill>
                  <a:srgbClr val="7030A0"/>
                </a:solidFill>
              </a:rPr>
              <a:t>Tsai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arXiv:2207.13107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A220F-6057-3A00-F071-6C091D808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50" y="5050273"/>
            <a:ext cx="295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3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E8ED-578B-5A58-1F72-4C9FAF32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Interesting models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6D28-A1B5-B188-7424-2002A4C85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239" y="1624012"/>
            <a:ext cx="595322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Deep Theoretical Motivations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Thermal Dark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Anomalies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Connect to Cosmological or Astrophysical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C77D-D2F7-753C-A516-23E778CE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00C9C7-9AB2-B622-A1A4-8C772C9972B4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2957027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5A0A-E114-4F41-9998-4995A1BF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597"/>
          </a:xfrm>
        </p:spPr>
        <p:txBody>
          <a:bodyPr/>
          <a:lstStyle/>
          <a:p>
            <a:r>
              <a:rPr lang="en-US" dirty="0"/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BFF43-CEF3-0041-9A53-51D48258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1354996"/>
            <a:ext cx="7697755" cy="48565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Intensity searches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provide strong probes of rich dark sector motivated by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dark matter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anomalies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One of the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main efforts for our community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the next 5 to 10 years.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Explore other models with other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theory motivations &amp; beyond the simplified models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connecting 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string theory, grand unification theory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Models with also signatures in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cosmological measurements, direct detection, and astrophysical observations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are prime targets for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234D-CE13-8A4F-9281-C13D3C6B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9F5502-5242-1D75-2B51-AD0EFD4A8F26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1446977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Higgs &amp; ALP Portal:</a:t>
            </a:r>
            <a:br>
              <a:rPr lang="en-US" dirty="0">
                <a:latin typeface="Times" pitchFamily="2" charset="0"/>
                <a:cs typeface="Times New Roman" panose="02020603050405020304" pitchFamily="18" charset="0"/>
              </a:rPr>
            </a:br>
            <a:r>
              <a:rPr lang="en-US" sz="2600" dirty="0">
                <a:latin typeface="Cambria" panose="02040503050406030204" pitchFamily="18" charset="0"/>
              </a:rPr>
              <a:t>Both have very interesting dark matter phenomenology; only show minimal models here</a:t>
            </a:r>
            <a:endParaRPr lang="en-US" sz="26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323528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285246"/>
            <a:ext cx="8466720" cy="745136"/>
          </a:xfrm>
        </p:spPr>
        <p:txBody>
          <a:bodyPr/>
          <a:lstStyle/>
          <a:p>
            <a:r>
              <a:rPr lang="en-US" sz="4000" dirty="0"/>
              <a:t>Higgs Portal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64577D9-C50B-D3CE-A30E-36E19C75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1" y="1123614"/>
            <a:ext cx="7102058" cy="3447964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952F5C8-3654-7E7C-E300-4BFD21BE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55" y="4711491"/>
            <a:ext cx="6581274" cy="1022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05B23-33E5-96FD-7E70-77592B17C1DF}"/>
              </a:ext>
            </a:extLst>
          </p:cNvPr>
          <p:cNvSpPr txBox="1"/>
          <p:nvPr/>
        </p:nvSpPr>
        <p:spPr>
          <a:xfrm>
            <a:off x="3562924" y="4198347"/>
            <a:ext cx="5123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Batell</a:t>
            </a:r>
            <a:r>
              <a:rPr lang="en-US" sz="1400" dirty="0">
                <a:solidFill>
                  <a:srgbClr val="7030A0"/>
                </a:solidFill>
              </a:rPr>
              <a:t> et al, </a:t>
            </a:r>
            <a:r>
              <a:rPr lang="en-US" sz="14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arXiv:2207.06898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36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52" y="416444"/>
            <a:ext cx="1686103" cy="74513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ALP Portal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 descr="Graphical user interface, chart, diagram, application&#10;&#10;Description automatically generated">
            <a:extLst>
              <a:ext uri="{FF2B5EF4-FFF2-40B4-BE49-F238E27FC236}">
                <a16:creationId xmlns:a16="http://schemas.microsoft.com/office/drawing/2014/main" id="{C9D83077-63E1-6A4A-CC72-CB2A9475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155" y="298387"/>
            <a:ext cx="7051205" cy="536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6E77C-62BA-0406-458D-967984712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617" y="5835650"/>
            <a:ext cx="3352800" cy="52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76A4D8-03B1-FBEE-0447-AE8467AF40B1}"/>
              </a:ext>
            </a:extLst>
          </p:cNvPr>
          <p:cNvSpPr txBox="1"/>
          <p:nvPr/>
        </p:nvSpPr>
        <p:spPr>
          <a:xfrm>
            <a:off x="6236417" y="59113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2363D-3112-4BB2-1B90-9E7BB90FD4A8}"/>
              </a:ext>
            </a:extLst>
          </p:cNvPr>
          <p:cNvSpPr txBox="1"/>
          <p:nvPr/>
        </p:nvSpPr>
        <p:spPr>
          <a:xfrm>
            <a:off x="4244058" y="5403221"/>
            <a:ext cx="5123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Batell</a:t>
            </a:r>
            <a:r>
              <a:rPr lang="en-US" sz="1400" dirty="0">
                <a:solidFill>
                  <a:srgbClr val="7030A0"/>
                </a:solidFill>
              </a:rPr>
              <a:t> et al, </a:t>
            </a:r>
            <a:r>
              <a:rPr lang="en-US" sz="14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arXiv:2207.06898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96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113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2" charset="0"/>
                <a:cs typeface="Times New Roman" panose="02020603050405020304" pitchFamily="18" charset="0"/>
              </a:rPr>
              <a:t>Thank you!</a:t>
            </a:r>
            <a:endParaRPr lang="en-US" sz="36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UC Irvine, 22</a:t>
            </a:r>
          </a:p>
        </p:txBody>
      </p:sp>
    </p:spTree>
    <p:extLst>
      <p:ext uri="{BB962C8B-B14F-4D97-AF65-F5344CB8AC3E}">
        <p14:creationId xmlns:p14="http://schemas.microsoft.com/office/powerpoint/2010/main" val="83865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24" y="1142084"/>
            <a:ext cx="7201876" cy="189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62" y="3549487"/>
            <a:ext cx="7201876" cy="1160524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247564" y="3132834"/>
            <a:ext cx="645236" cy="0"/>
          </a:xfrm>
          <a:prstGeom prst="straightConnector1">
            <a:avLst/>
          </a:prstGeom>
          <a:ln w="31750">
            <a:solidFill>
              <a:srgbClr val="3333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05681" y="3200554"/>
            <a:ext cx="1237086" cy="30777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FF"/>
                </a:solidFill>
                <a:latin typeface="White"/>
              </a:rPr>
              <a:t>SIMPs/ELDERs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133" y="2264236"/>
            <a:ext cx="2989637" cy="1344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62513" y="2533916"/>
            <a:ext cx="23042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Ultralight DM, </a:t>
            </a:r>
            <a:r>
              <a:rPr lang="en-US" sz="1300" dirty="0" err="1">
                <a:solidFill>
                  <a:srgbClr val="3333FF"/>
                </a:solidFill>
              </a:rPr>
              <a:t>Axions</a:t>
            </a:r>
            <a:r>
              <a:rPr lang="en-US" sz="1300" dirty="0">
                <a:solidFill>
                  <a:srgbClr val="3333FF"/>
                </a:solidFill>
              </a:rPr>
              <a:t>, and ALPs</a:t>
            </a:r>
            <a:endParaRPr lang="en-US" sz="1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B225FB-9C5A-4472-8232-6A016BEE8AC0}"/>
              </a:ext>
            </a:extLst>
          </p:cNvPr>
          <p:cNvSpPr/>
          <p:nvPr/>
        </p:nvSpPr>
        <p:spPr>
          <a:xfrm>
            <a:off x="1084546" y="333758"/>
            <a:ext cx="69842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mbria" panose="02040503050406030204" pitchFamily="18" charset="0"/>
              </a:rPr>
              <a:t>Exploration of Dark Matter &amp; Dark Sector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34DDCA-F733-4DFF-9418-61E5A48878F5}"/>
              </a:ext>
            </a:extLst>
          </p:cNvPr>
          <p:cNvSpPr/>
          <p:nvPr/>
        </p:nvSpPr>
        <p:spPr>
          <a:xfrm>
            <a:off x="1015784" y="4710011"/>
            <a:ext cx="2404826" cy="3539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</a:rPr>
              <a:t>US Cosmic Visions 2017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DF7C41-0E1E-4592-84C2-39998D240809}"/>
              </a:ext>
            </a:extLst>
          </p:cNvPr>
          <p:cNvSpPr/>
          <p:nvPr/>
        </p:nvSpPr>
        <p:spPr>
          <a:xfrm>
            <a:off x="735347" y="5679808"/>
            <a:ext cx="7718028" cy="9387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823B"/>
                </a:solidFill>
                <a:latin typeface="Cambria" panose="02040503050406030204" pitchFamily="18" charset="0"/>
              </a:rPr>
              <a:t>Astrophysical/cosmological observations </a:t>
            </a:r>
            <a:r>
              <a:rPr lang="en-US" dirty="0">
                <a:latin typeface="Cambria" panose="02040503050406030204" pitchFamily="18" charset="0"/>
              </a:rPr>
              <a:t>are important to reveal the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>actual story of dark matter (DM).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Why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accelerator experiments? </a:t>
            </a:r>
            <a:r>
              <a:rPr lang="en-US" b="1" dirty="0">
                <a:latin typeface="Cambria" panose="02040503050406030204" pitchFamily="18" charset="0"/>
              </a:rPr>
              <a:t>And why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Sub-MeV – GeV+?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lang="en-US" sz="17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03426-16DE-4246-BA6E-657AEEDD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F0C6E2-4BF7-4628-BDFF-E9A230A3DEA0}"/>
              </a:ext>
            </a:extLst>
          </p:cNvPr>
          <p:cNvCxnSpPr>
            <a:cxnSpLocks/>
          </p:cNvCxnSpPr>
          <p:nvPr/>
        </p:nvCxnSpPr>
        <p:spPr>
          <a:xfrm>
            <a:off x="4735100" y="4728203"/>
            <a:ext cx="1986667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13F7CB5-41C8-436C-A76E-BF0B90A4554C}"/>
              </a:ext>
            </a:extLst>
          </p:cNvPr>
          <p:cNvSpPr/>
          <p:nvPr/>
        </p:nvSpPr>
        <p:spPr>
          <a:xfrm>
            <a:off x="4594361" y="4024332"/>
            <a:ext cx="2404826" cy="1213543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1F4F5-C4D8-6D42-9DF4-C91225902EF0}"/>
              </a:ext>
            </a:extLst>
          </p:cNvPr>
          <p:cNvSpPr/>
          <p:nvPr/>
        </p:nvSpPr>
        <p:spPr>
          <a:xfrm>
            <a:off x="3994484" y="1142084"/>
            <a:ext cx="1588169" cy="37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532945"/>
            <a:ext cx="8466720" cy="842898"/>
          </a:xfrm>
        </p:spPr>
        <p:txBody>
          <a:bodyPr>
            <a:normAutofit/>
          </a:bodyPr>
          <a:lstStyle/>
          <a:p>
            <a:r>
              <a:rPr lang="en-US" sz="3200" dirty="0"/>
              <a:t>Thermal Dark Matter &amp; The Rise of Dark Sector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6A1F9-F587-46ED-8403-94110FBE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E21736-D8E5-A34D-96DE-1E5C56CB4AC2}"/>
              </a:ext>
            </a:extLst>
          </p:cNvPr>
          <p:cNvSpPr/>
          <p:nvPr/>
        </p:nvSpPr>
        <p:spPr>
          <a:xfrm>
            <a:off x="1186006" y="3127080"/>
            <a:ext cx="7095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Lee-Weinberg bound (1977’): below </a:t>
            </a:r>
            <a:r>
              <a:rPr lang="en-US" sz="2000" b="1" dirty="0">
                <a:latin typeface="Times" pitchFamily="2" charset="0"/>
              </a:rPr>
              <a:t>~ 2 GeV</a:t>
            </a:r>
            <a:r>
              <a:rPr lang="en-US" sz="2000" dirty="0"/>
              <a:t>, DM freeze-out through weak-Interaction (e.g. through Z-boson) would overclose the Universe (</a:t>
            </a:r>
            <a:r>
              <a:rPr lang="en-US" sz="2000" b="1" dirty="0"/>
              <a:t>not strong enough!!</a:t>
            </a:r>
            <a:r>
              <a:rPr lang="en-US" sz="20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consider ways to get around this but generally light DM needs light </a:t>
            </a:r>
            <a:r>
              <a:rPr lang="en-US" sz="2000" b="1" dirty="0"/>
              <a:t>mediators</a:t>
            </a:r>
            <a:r>
              <a:rPr lang="en-US" sz="2000" dirty="0"/>
              <a:t> to freeze-out to proper relic abundance.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Mediator is needed for a proper freeze-out: the rise of “dark sector” (DM + mediators + stuffs).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Neutrino experiments can probe both </a:t>
            </a:r>
            <a:r>
              <a:rPr lang="en-US" sz="2000" b="1" dirty="0"/>
              <a:t>mediators</a:t>
            </a:r>
            <a:r>
              <a:rPr lang="en-US" sz="2000" dirty="0"/>
              <a:t> &amp; </a:t>
            </a:r>
            <a:r>
              <a:rPr lang="en-US" sz="2000" b="1" dirty="0"/>
              <a:t>dark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0C257-5818-6C4D-AA38-7AA2E99B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444" y="1512122"/>
            <a:ext cx="2405112" cy="1300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227A2-40E8-0CCD-C98C-98257054AEBD}"/>
              </a:ext>
            </a:extLst>
          </p:cNvPr>
          <p:cNvSpPr txBox="1"/>
          <p:nvPr/>
        </p:nvSpPr>
        <p:spPr>
          <a:xfrm>
            <a:off x="3854316" y="2621468"/>
            <a:ext cx="1595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From </a:t>
            </a:r>
            <a:r>
              <a:rPr lang="en-US" dirty="0" err="1">
                <a:solidFill>
                  <a:srgbClr val="7030A0"/>
                </a:solidFill>
              </a:rPr>
              <a:t>Krnjaic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9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6F59DD-702C-9343-B4BE-05ADFB9A7378}"/>
              </a:ext>
            </a:extLst>
          </p:cNvPr>
          <p:cNvSpPr/>
          <p:nvPr/>
        </p:nvSpPr>
        <p:spPr>
          <a:xfrm>
            <a:off x="2174811" y="1564330"/>
            <a:ext cx="651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Renormalizable interactions. </a:t>
            </a:r>
          </a:p>
        </p:txBody>
      </p:sp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6E842ABA-6E69-0C49-A4EE-0FC01B34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042" y="2010774"/>
            <a:ext cx="4828224" cy="1418226"/>
          </a:xfrm>
          <a:prstGeom prst="rect">
            <a:avLst/>
          </a:prstGeom>
        </p:spPr>
      </p:pic>
      <p:pic>
        <p:nvPicPr>
          <p:cNvPr id="14" name="Picture 13" descr="A close up of a lamp&#10;&#10;Description automatically generated">
            <a:extLst>
              <a:ext uri="{FF2B5EF4-FFF2-40B4-BE49-F238E27FC236}">
                <a16:creationId xmlns:a16="http://schemas.microsoft.com/office/drawing/2014/main" id="{6BE05A54-EFD8-914F-8FD4-D06C42C7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935" y="1934905"/>
            <a:ext cx="728252" cy="163433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DEDF680-AC49-AD49-9572-17CDBC94E86E}"/>
              </a:ext>
            </a:extLst>
          </p:cNvPr>
          <p:cNvSpPr txBox="1">
            <a:spLocks/>
          </p:cNvSpPr>
          <p:nvPr/>
        </p:nvSpPr>
        <p:spPr>
          <a:xfrm>
            <a:off x="415281" y="324322"/>
            <a:ext cx="8466720" cy="842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“Portal” Particles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43D4683B-A160-DB26-BEC0-9F0BEF2CB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042" y="4055612"/>
            <a:ext cx="4118463" cy="1948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93056-A2A3-ECC6-628A-1A06F91736A9}"/>
              </a:ext>
            </a:extLst>
          </p:cNvPr>
          <p:cNvSpPr txBox="1"/>
          <p:nvPr/>
        </p:nvSpPr>
        <p:spPr>
          <a:xfrm>
            <a:off x="2170187" y="35521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High-Dim. axion portal is also popular</a:t>
            </a:r>
          </a:p>
        </p:txBody>
      </p:sp>
    </p:spTree>
    <p:extLst>
      <p:ext uri="{BB962C8B-B14F-4D97-AF65-F5344CB8AC3E}">
        <p14:creationId xmlns:p14="http://schemas.microsoft.com/office/powerpoint/2010/main" val="286315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551" y="835802"/>
            <a:ext cx="8351318" cy="2437577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sub-MeV – GeV+ region?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Tsai, UC Irvine,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CBC5C4-D9CF-7D58-ADE4-D366F95434A8}"/>
              </a:ext>
            </a:extLst>
          </p:cNvPr>
          <p:cNvSpPr txBox="1">
            <a:spLocks/>
          </p:cNvSpPr>
          <p:nvPr/>
        </p:nvSpPr>
        <p:spPr>
          <a:xfrm>
            <a:off x="590550" y="2313576"/>
            <a:ext cx="7962900" cy="292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Signals of discoveries grow from anomalies</a:t>
            </a:r>
            <a:br>
              <a:rPr lang="en-US" sz="270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Maybe nature is telling us something so we don’t have to search in the dark? (</a:t>
            </a:r>
            <a:r>
              <a:rPr lang="en-US" sz="2600" strike="sngStrike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probably systematics</a:t>
            </a: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 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9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689" y="292024"/>
            <a:ext cx="8388297" cy="842898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Some anomalies involving </a:t>
            </a:r>
            <a:r>
              <a:rPr lang="en-US" sz="3000" b="1" dirty="0"/>
              <a:t>sub-MeV - GeV+ </a:t>
            </a:r>
            <a:r>
              <a:rPr lang="en-US" sz="3000" dirty="0"/>
              <a:t>Explanations</a:t>
            </a:r>
            <a:endParaRPr lang="en-US" sz="3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8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6C58A-8580-4F47-95DB-B4C5007BF5CC}"/>
              </a:ext>
            </a:extLst>
          </p:cNvPr>
          <p:cNvSpPr/>
          <p:nvPr/>
        </p:nvSpPr>
        <p:spPr>
          <a:xfrm>
            <a:off x="1501573" y="1869515"/>
            <a:ext cx="6335155" cy="3031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600" b="1" dirty="0"/>
              <a:t>Muon g-2 anomaly</a:t>
            </a:r>
            <a:endParaRPr lang="en-US" sz="26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LSND &amp;</a:t>
            </a:r>
            <a:r>
              <a:rPr lang="zh-TW" altLang="en-US" sz="2600" b="1" dirty="0"/>
              <a:t> </a:t>
            </a:r>
            <a:r>
              <a:rPr lang="en-US" altLang="zh-TW" sz="2600" b="1" dirty="0" err="1"/>
              <a:t>MiniBooNE</a:t>
            </a:r>
            <a:r>
              <a:rPr lang="en-US" altLang="zh-TW" sz="2600" b="1" dirty="0"/>
              <a:t> anomaly</a:t>
            </a:r>
            <a:endParaRPr lang="en-US" altLang="zh-TW" sz="2600" b="1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+mj-lt"/>
              </a:rPr>
              <a:t>EDGES result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KOTO anomaly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</a:rPr>
              <a:t>Beryllium anomaly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2EC149-DADD-4560-A8D3-EA18D772111C}"/>
              </a:ext>
            </a:extLst>
          </p:cNvPr>
          <p:cNvSpPr/>
          <p:nvPr/>
        </p:nvSpPr>
        <p:spPr>
          <a:xfrm>
            <a:off x="4223180" y="116162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44A46-FF63-4B58-8EB8-F0D1BB59E584}"/>
              </a:ext>
            </a:extLst>
          </p:cNvPr>
          <p:cNvSpPr/>
          <p:nvPr/>
        </p:nvSpPr>
        <p:spPr>
          <a:xfrm>
            <a:off x="4255025" y="528303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C5896F-9FEB-41C4-8F48-B6DF14E1D509}"/>
              </a:ext>
            </a:extLst>
          </p:cNvPr>
          <p:cNvSpPr/>
          <p:nvPr/>
        </p:nvSpPr>
        <p:spPr>
          <a:xfrm>
            <a:off x="818242" y="5902411"/>
            <a:ext cx="757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Below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~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MeV there are also 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strong astrophysical/cosmological bounds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that are hard to avoid even with very relaxed assumptions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0148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4" y="218467"/>
            <a:ext cx="8466720" cy="115362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Advantage of Accelerator (Intensity) Searches:</a:t>
            </a:r>
            <a:b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Robust Probes &amp; Constraints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14:cNvPr>
              <p14:cNvContentPartPr/>
              <p14:nvPr/>
            </p14:nvContentPartPr>
            <p14:xfrm>
              <a:off x="7383427" y="5943606"/>
              <a:ext cx="48240" cy="354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911C7-F2A9-40AE-9B3F-8A90BCD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2" name="Title 1">
            <a:extLst>
              <a:ext uri="{FF2B5EF4-FFF2-40B4-BE49-F238E27FC236}">
                <a16:creationId xmlns:a16="http://schemas.microsoft.com/office/drawing/2014/main" id="{AE1A1FC0-6606-4E4D-96D1-B630C3B571A3}"/>
              </a:ext>
            </a:extLst>
          </p:cNvPr>
          <p:cNvSpPr txBox="1">
            <a:spLocks/>
          </p:cNvSpPr>
          <p:nvPr/>
        </p:nvSpPr>
        <p:spPr>
          <a:xfrm>
            <a:off x="2450883" y="6260445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Yu-Dai Tsai, UC Irvine,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3E33FF-B88E-3840-BF24-7273994D583C}"/>
              </a:ext>
            </a:extLst>
          </p:cNvPr>
          <p:cNvSpPr/>
          <p:nvPr/>
        </p:nvSpPr>
        <p:spPr>
          <a:xfrm>
            <a:off x="5387819" y="4520258"/>
            <a:ext cx="347646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Produce dark particles</a:t>
            </a:r>
            <a:r>
              <a:rPr lang="en-US" dirty="0"/>
              <a:t> in collisions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8B5AB3-CF7B-234A-854F-2ECA007D8E7B}"/>
              </a:ext>
            </a:extLst>
          </p:cNvPr>
          <p:cNvSpPr/>
          <p:nvPr/>
        </p:nvSpPr>
        <p:spPr>
          <a:xfrm>
            <a:off x="694697" y="4478748"/>
            <a:ext cx="3512372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Also consider </a:t>
            </a:r>
            <a:r>
              <a:rPr lang="en-US" b="1" dirty="0"/>
              <a:t>ambient dark matter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41E4C6-8201-984B-8F32-D78DCA8F451F}"/>
              </a:ext>
            </a:extLst>
          </p:cNvPr>
          <p:cNvSpPr/>
          <p:nvPr/>
        </p:nvSpPr>
        <p:spPr>
          <a:xfrm>
            <a:off x="2859027" y="4943619"/>
            <a:ext cx="3601499" cy="1295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Same mass and interaction strength.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Different assumptions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F3B2179-29D6-EE44-9D89-5EC2F507A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455" y="1490063"/>
            <a:ext cx="4470691" cy="283781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C0437B5-E0B0-F84E-A028-C09881030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03" y="1490063"/>
            <a:ext cx="4391453" cy="28378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2762B7-86BB-D748-9CB4-47ABE9EA7934}"/>
              </a:ext>
            </a:extLst>
          </p:cNvPr>
          <p:cNvSpPr/>
          <p:nvPr/>
        </p:nvSpPr>
        <p:spPr>
          <a:xfrm>
            <a:off x="3055549" y="3631013"/>
            <a:ext cx="14157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900" dirty="0"/>
              <a:t> + </a:t>
            </a:r>
            <a:r>
              <a:rPr lang="en-US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2002.11732</a:t>
            </a:r>
            <a:endParaRPr lang="en-US" sz="900" dirty="0">
              <a:solidFill>
                <a:srgbClr val="3333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51B3A3-CB9C-EF44-B644-DFA4BFEB6BE1}"/>
              </a:ext>
            </a:extLst>
          </p:cNvPr>
          <p:cNvSpPr/>
          <p:nvPr/>
        </p:nvSpPr>
        <p:spPr>
          <a:xfrm>
            <a:off x="2159286" y="4943619"/>
            <a:ext cx="5000984" cy="1295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Same mass and interaction strength.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Different assumptions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Some details of these figures will be explained later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1564B4-6E9F-5F42-8CFA-BAABE6FD83EE}"/>
              </a:ext>
            </a:extLst>
          </p:cNvPr>
          <p:cNvSpPr/>
          <p:nvPr/>
        </p:nvSpPr>
        <p:spPr>
          <a:xfrm>
            <a:off x="5996669" y="3631013"/>
            <a:ext cx="27735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900" dirty="0"/>
              <a:t> + </a:t>
            </a:r>
            <a:r>
              <a:rPr lang="en-US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2002.11732</a:t>
            </a:r>
            <a:r>
              <a:rPr lang="en-US" sz="900" dirty="0"/>
              <a:t> with just fixed-target probes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AD40AC9-A6E1-B646-A6AC-73DAC38A73FE}"/>
              </a:ext>
            </a:extLst>
          </p:cNvPr>
          <p:cNvSpPr txBox="1">
            <a:spLocks/>
          </p:cNvSpPr>
          <p:nvPr/>
        </p:nvSpPr>
        <p:spPr>
          <a:xfrm>
            <a:off x="397564" y="-38445"/>
            <a:ext cx="8466720" cy="1235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97E1A-7D18-464D-947C-76AE04AC1DB3}"/>
              </a:ext>
            </a:extLst>
          </p:cNvPr>
          <p:cNvSpPr txBox="1"/>
          <p:nvPr/>
        </p:nvSpPr>
        <p:spPr>
          <a:xfrm>
            <a:off x="1266909" y="2311162"/>
            <a:ext cx="130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Accelerator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E9587-9C2F-E945-9A2A-11E906F7EAAE}"/>
              </a:ext>
            </a:extLst>
          </p:cNvPr>
          <p:cNvSpPr txBox="1"/>
          <p:nvPr/>
        </p:nvSpPr>
        <p:spPr>
          <a:xfrm>
            <a:off x="5480399" y="2368160"/>
            <a:ext cx="130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Accelerator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07327F-A1DC-B244-944D-E6A86855444A}"/>
              </a:ext>
            </a:extLst>
          </p:cNvPr>
          <p:cNvSpPr txBox="1"/>
          <p:nvPr/>
        </p:nvSpPr>
        <p:spPr>
          <a:xfrm>
            <a:off x="3213255" y="3215146"/>
            <a:ext cx="1303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Direct-Det.</a:t>
            </a:r>
          </a:p>
        </p:txBody>
      </p:sp>
    </p:spTree>
    <p:extLst>
      <p:ext uri="{BB962C8B-B14F-4D97-AF65-F5344CB8AC3E}">
        <p14:creationId xmlns:p14="http://schemas.microsoft.com/office/powerpoint/2010/main" val="292250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29925</TotalTime>
  <Words>1585</Words>
  <Application>Microsoft Macintosh PowerPoint</Application>
  <PresentationFormat>On-screen Show (4:3)</PresentationFormat>
  <Paragraphs>207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Cambria</vt:lpstr>
      <vt:lpstr>Cambria Math</vt:lpstr>
      <vt:lpstr>Helvetica</vt:lpstr>
      <vt:lpstr>Lucida Grande</vt:lpstr>
      <vt:lpstr>Times</vt:lpstr>
      <vt:lpstr>Times New Roman</vt:lpstr>
      <vt:lpstr>White</vt:lpstr>
      <vt:lpstr>Office Theme</vt:lpstr>
      <vt:lpstr>PowerPoint Presentation</vt:lpstr>
      <vt:lpstr>PowerPoint Presentation</vt:lpstr>
      <vt:lpstr>Outline</vt:lpstr>
      <vt:lpstr>PowerPoint Presentation</vt:lpstr>
      <vt:lpstr>Thermal Dark Matter &amp; The Rise of Dark Sector</vt:lpstr>
      <vt:lpstr>PowerPoint Presentation</vt:lpstr>
      <vt:lpstr>Why study sub-MeV – GeV+ region?</vt:lpstr>
      <vt:lpstr>Some anomalies involving sub-MeV - GeV+ Explanations</vt:lpstr>
      <vt:lpstr>Advantage of Accelerator (Intensity) Searches: Robust Probes &amp; Constraints</vt:lpstr>
      <vt:lpstr>Energy vs Intensity Frontier</vt:lpstr>
      <vt:lpstr>Snowmass RF06 Classification</vt:lpstr>
      <vt:lpstr>PowerPoint Presentation</vt:lpstr>
      <vt:lpstr>Overview of benchmark models</vt:lpstr>
      <vt:lpstr>PowerPoint Presentation</vt:lpstr>
      <vt:lpstr>Vector Portal</vt:lpstr>
      <vt:lpstr>Vector Portal: Dark Photon</vt:lpstr>
      <vt:lpstr>Vector Portal Dark Matter</vt:lpstr>
      <vt:lpstr>Inelastic Dark Matter &amp; Muon g-2 explainer</vt:lpstr>
      <vt:lpstr>Millicharged Dark Sector</vt:lpstr>
      <vt:lpstr>Motivations of Millicharged Particle &amp; Dark Matter</vt:lpstr>
      <vt:lpstr>Kinetic Mixing and Millicharge Phase</vt:lpstr>
      <vt:lpstr>Millicharge Particles &amp; Dark Matter</vt:lpstr>
      <vt:lpstr>Dark Sector with other EM Form Factors</vt:lpstr>
      <vt:lpstr>Neutrino Portal</vt:lpstr>
      <vt:lpstr>Heavy Neutral Lepton</vt:lpstr>
      <vt:lpstr>Heavy Neutral Lepton</vt:lpstr>
      <vt:lpstr>Electron Collider Beam-Dump Searches for HNL</vt:lpstr>
      <vt:lpstr>Dipole Portal Heavy Neutral Lepton</vt:lpstr>
      <vt:lpstr>Searches in Large Neutrino Observatories</vt:lpstr>
      <vt:lpstr>Millicharge Searches at Neutrino Observatories</vt:lpstr>
      <vt:lpstr>Cosmogenic Axion-Like Particles (ALP)  at Neutrino Observatories</vt:lpstr>
      <vt:lpstr>Interesting models include</vt:lpstr>
      <vt:lpstr>Summary &amp; Outlook</vt:lpstr>
      <vt:lpstr>Higgs &amp; ALP Portal: Both have very interesting dark matter phenomenology; only show minimal models here</vt:lpstr>
      <vt:lpstr>Higgs Portal</vt:lpstr>
      <vt:lpstr>ALP Portal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YD Cai</dc:creator>
  <cp:lastModifiedBy>YD Cai</cp:lastModifiedBy>
  <cp:revision>1236</cp:revision>
  <dcterms:created xsi:type="dcterms:W3CDTF">2020-01-29T04:02:39Z</dcterms:created>
  <dcterms:modified xsi:type="dcterms:W3CDTF">2022-09-08T20:24:20Z</dcterms:modified>
</cp:coreProperties>
</file>