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1"/>
  </p:sldMasterIdLst>
  <p:notesMasterIdLst>
    <p:notesMasterId r:id="rId32"/>
  </p:notesMasterIdLst>
  <p:handoutMasterIdLst>
    <p:handoutMasterId r:id="rId33"/>
  </p:handoutMasterIdLst>
  <p:sldIdLst>
    <p:sldId id="489" r:id="rId2"/>
    <p:sldId id="463" r:id="rId3"/>
    <p:sldId id="541" r:id="rId4"/>
    <p:sldId id="504" r:id="rId5"/>
    <p:sldId id="468" r:id="rId6"/>
    <p:sldId id="373" r:id="rId7"/>
    <p:sldId id="416" r:id="rId8"/>
    <p:sldId id="371" r:id="rId9"/>
    <p:sldId id="501" r:id="rId10"/>
    <p:sldId id="539" r:id="rId11"/>
    <p:sldId id="492" r:id="rId12"/>
    <p:sldId id="359" r:id="rId13"/>
    <p:sldId id="295" r:id="rId14"/>
    <p:sldId id="401" r:id="rId15"/>
    <p:sldId id="267" r:id="rId16"/>
    <p:sldId id="497" r:id="rId17"/>
    <p:sldId id="540" r:id="rId18"/>
    <p:sldId id="277" r:id="rId19"/>
    <p:sldId id="444" r:id="rId20"/>
    <p:sldId id="525" r:id="rId21"/>
    <p:sldId id="529" r:id="rId22"/>
    <p:sldId id="530" r:id="rId23"/>
    <p:sldId id="535" r:id="rId24"/>
    <p:sldId id="538" r:id="rId25"/>
    <p:sldId id="374" r:id="rId26"/>
    <p:sldId id="402" r:id="rId27"/>
    <p:sldId id="479" r:id="rId28"/>
    <p:sldId id="480" r:id="rId29"/>
    <p:sldId id="482" r:id="rId30"/>
    <p:sldId id="515" r:id="rId31"/>
  </p:sldIdLst>
  <p:sldSz cx="9144000" cy="5143500" type="screen16x9"/>
  <p:notesSz cx="6858000" cy="9144000"/>
  <p:defaultTextStyle>
    <a:defPPr>
      <a:defRPr lang="en-US"/>
    </a:defPPr>
    <a:lvl1pPr marL="0" algn="l" defTabSz="9142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1" algn="l" defTabSz="9142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1" algn="l" defTabSz="9142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2" algn="l" defTabSz="9142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63" algn="l" defTabSz="9142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03" algn="l" defTabSz="9142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44" algn="l" defTabSz="9142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85" algn="l" defTabSz="9142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25" algn="l" defTabSz="9142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BB13A8B-ACED-A74E-8F80-F0C7F80EBC7F}">
          <p14:sldIdLst>
            <p14:sldId id="489"/>
          </p14:sldIdLst>
        </p14:section>
        <p14:section name="Quark Sea" id="{9130472A-93DA-5F4F-A44F-F3BCBDA44B9D}">
          <p14:sldIdLst>
            <p14:sldId id="463"/>
            <p14:sldId id="541"/>
            <p14:sldId id="504"/>
            <p14:sldId id="468"/>
            <p14:sldId id="373"/>
            <p14:sldId id="416"/>
          </p14:sldIdLst>
        </p14:section>
        <p14:section name="Drell-Yan" id="{6E4280F6-A809-7B40-A779-F85D0A4BA161}">
          <p14:sldIdLst>
            <p14:sldId id="371"/>
            <p14:sldId id="501"/>
            <p14:sldId id="539"/>
          </p14:sldIdLst>
        </p14:section>
        <p14:section name="SeaQuest" id="{8101FC1C-856E-3F4C-9543-76C598EBBA28}">
          <p14:sldIdLst>
            <p14:sldId id="492"/>
            <p14:sldId id="359"/>
          </p14:sldIdLst>
        </p14:section>
        <p14:section name="Data Analysis" id="{77D6E790-63A2-FC47-8EC4-FF12E9AA3AB4}">
          <p14:sldIdLst>
            <p14:sldId id="295"/>
            <p14:sldId id="401"/>
            <p14:sldId id="267"/>
            <p14:sldId id="497"/>
            <p14:sldId id="540"/>
            <p14:sldId id="277"/>
          </p14:sldIdLst>
        </p14:section>
        <p14:section name="Results" id="{6F2E88DB-A5E4-B648-800D-97288C6D74F8}">
          <p14:sldIdLst>
            <p14:sldId id="444"/>
            <p14:sldId id="525"/>
            <p14:sldId id="529"/>
            <p14:sldId id="530"/>
            <p14:sldId id="535"/>
            <p14:sldId id="538"/>
          </p14:sldIdLst>
        </p14:section>
        <p14:section name="Quark Angular Momentum" id="{8C17E783-D114-D44C-9793-1AC6EF08968B}">
          <p14:sldIdLst>
            <p14:sldId id="374"/>
            <p14:sldId id="402"/>
            <p14:sldId id="479"/>
            <p14:sldId id="480"/>
            <p14:sldId id="482"/>
          </p14:sldIdLst>
        </p14:section>
        <p14:section name="Take Away Message" id="{CDDAEF03-B435-5147-9BF9-3FD1668E4F68}">
          <p14:sldIdLst>
            <p14:sldId id="5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71" userDrawn="1">
          <p15:clr>
            <a:srgbClr val="A4A3A4"/>
          </p15:clr>
        </p15:guide>
        <p15:guide id="2" orient="horz" pos="309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orient="horz" pos="895" userDrawn="1">
          <p15:clr>
            <a:srgbClr val="A4A3A4"/>
          </p15:clr>
        </p15:guide>
        <p15:guide id="5" orient="horz" pos="2387" userDrawn="1">
          <p15:clr>
            <a:srgbClr val="A4A3A4"/>
          </p15:clr>
        </p15:guide>
        <p15:guide id="6" pos="5565" userDrawn="1">
          <p15:clr>
            <a:srgbClr val="A4A3A4"/>
          </p15:clr>
        </p15:guide>
        <p15:guide id="7" pos="317" userDrawn="1">
          <p15:clr>
            <a:srgbClr val="A4A3A4"/>
          </p15:clr>
        </p15:guide>
        <p15:guide id="8" pos="151" userDrawn="1">
          <p15:clr>
            <a:srgbClr val="A4A3A4"/>
          </p15:clr>
        </p15:guide>
        <p15:guide id="9" orient="horz" pos="1884" userDrawn="1">
          <p15:clr>
            <a:srgbClr val="A4A3A4"/>
          </p15:clr>
        </p15:guide>
        <p15:guide id="10" orient="horz" pos="3022" userDrawn="1">
          <p15:clr>
            <a:srgbClr val="A4A3A4"/>
          </p15:clr>
        </p15:guide>
        <p15:guide id="11" pos="13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J" initials="M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17B4"/>
    <a:srgbClr val="000000"/>
    <a:srgbClr val="021E9E"/>
    <a:srgbClr val="0432FF"/>
    <a:srgbClr val="1236FF"/>
    <a:srgbClr val="690000"/>
    <a:srgbClr val="FF40FF"/>
    <a:srgbClr val="0B1F8F"/>
    <a:srgbClr val="00C1FF"/>
    <a:srgbClr val="89F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93" autoAdjust="0"/>
    <p:restoredTop sz="95782" autoAdjust="0"/>
  </p:normalViewPr>
  <p:slideViewPr>
    <p:cSldViewPr snapToGrid="0" showGuides="1">
      <p:cViewPr varScale="1">
        <p:scale>
          <a:sx n="125" d="100"/>
          <a:sy n="125" d="100"/>
        </p:scale>
        <p:origin x="176" y="696"/>
      </p:cViewPr>
      <p:guideLst>
        <p:guide orient="horz" pos="271"/>
        <p:guide orient="horz" pos="3092"/>
        <p:guide orient="horz" pos="517"/>
        <p:guide orient="horz" pos="895"/>
        <p:guide orient="horz" pos="2387"/>
        <p:guide pos="5565"/>
        <p:guide pos="317"/>
        <p:guide pos="151"/>
        <p:guide orient="horz" pos="1884"/>
        <p:guide orient="horz" pos="3022"/>
        <p:guide pos="13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3" d="100"/>
        <a:sy n="143" d="100"/>
      </p:scale>
      <p:origin x="0" y="9616"/>
    </p:cViewPr>
  </p:sorterViewPr>
  <p:notesViewPr>
    <p:cSldViewPr snapToGrid="0">
      <p:cViewPr varScale="1">
        <p:scale>
          <a:sx n="94" d="100"/>
          <a:sy n="94" d="100"/>
        </p:scale>
        <p:origin x="234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521756-D7F1-A249-886D-5407670363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4F2A72-C79D-5E45-971E-D7BDF7B03D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C0714-86BB-194A-B3EF-638206725998}" type="datetimeFigureOut">
              <a:rPr lang="en-US" smtClean="0"/>
              <a:t>9/6/22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0ABB26-0455-1242-9183-92C4C08CF9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106DD3-086C-6145-9C53-F94190B935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3C562-275A-7848-8A5E-57ACF55D1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41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0A489-9093-C54A-B1C3-374F661A0010}" type="datetimeFigureOut">
              <a:rPr lang="en-US" smtClean="0"/>
              <a:t>9/6/22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A7A1A-8011-3A42-91B8-EE1BD44E44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69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1" algn="l" defTabSz="4571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1" algn="l" defTabSz="4571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22" algn="l" defTabSz="4571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63" algn="l" defTabSz="4571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03" algn="l" defTabSz="4571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44" algn="l" defTabSz="4571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85" algn="l" defTabSz="4571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25" algn="l" defTabSz="4571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0AD534-FB9D-45F4-B746-20378B2E2805}" type="slidenum">
              <a:rPr lang="en-US"/>
              <a:pPr/>
              <a:t>2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05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625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0AD534-FB9D-45F4-B746-20378B2E2805}" type="slidenum">
              <a:rPr lang="en-US"/>
              <a:pPr/>
              <a:t>3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69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Go to "View | Header and Footer" to add your organization, sponsor, meeting name here; then, click "Apply to All"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B4D0B-FB28-440C-9A0D-15DF1C9851D3}" type="slidenum">
              <a:rPr lang="en-US"/>
              <a:pPr/>
              <a:t>4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56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60867E-13BF-441E-B299-9A8AFE30A609}" type="slidenum">
              <a:rPr lang="en-US"/>
              <a:pPr/>
              <a:t>6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Peng et al.:</a:t>
            </a:r>
          </a:p>
          <a:p>
            <a:r>
              <a:rPr lang="en-US"/>
              <a:t>	Virtual pion cloud coupling to nucleus as a whole.  Curve is dependent on dipole cut off factor Lambda, which can be different for pi N N and pi N Delta couplings.</a:t>
            </a:r>
          </a:p>
          <a:p>
            <a:endParaRPr lang="en-US"/>
          </a:p>
          <a:p>
            <a:r>
              <a:rPr lang="en-US"/>
              <a:t>Nikolaev et al.:</a:t>
            </a:r>
          </a:p>
          <a:p>
            <a:r>
              <a:rPr lang="en-US"/>
              <a:t>	Similar to Peng, i.e. virtual pion cloud coupling to the nucleus, but with significantly reduced Delta contributions</a:t>
            </a:r>
          </a:p>
          <a:p>
            <a:endParaRPr lang="en-US"/>
          </a:p>
          <a:p>
            <a:r>
              <a:rPr lang="en-US"/>
              <a:t>Szczurek et al.:</a:t>
            </a:r>
          </a:p>
          <a:p>
            <a:r>
              <a:rPr lang="en-US"/>
              <a:t>	Chiral perturbation theory—Goldstone bosons (pions) couple to valence quark structure u-&gt;d pi^+, d-&gt;u pi^-.  Ad Hoc 11/7 dbar/ubar value, constant as a function of x</a:t>
            </a:r>
          </a:p>
          <a:p>
            <a:endParaRPr lang="en-US"/>
          </a:p>
          <a:p>
            <a:r>
              <a:rPr lang="en-US"/>
              <a:t>Poblylitsa:</a:t>
            </a:r>
          </a:p>
          <a:p>
            <a:r>
              <a:rPr lang="en-US"/>
              <a:t>	Chiral quark soliton model, large N_c limit</a:t>
            </a:r>
          </a:p>
          <a:p>
            <a:endParaRPr lang="en-US"/>
          </a:p>
          <a:p>
            <a:r>
              <a:rPr lang="en-US"/>
              <a:t>Dorokhov and Kochelev:</a:t>
            </a:r>
          </a:p>
          <a:p>
            <a:r>
              <a:rPr lang="en-US"/>
              <a:t>	Instantons coupling to valence structure of proton.  Results are already parameterized to fit NMC data.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07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60867E-13BF-441E-B299-9A8AFE30A609}" type="slidenum">
              <a:rPr lang="en-US"/>
              <a:pPr/>
              <a:t>7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Peng et al.:</a:t>
            </a:r>
          </a:p>
          <a:p>
            <a:r>
              <a:rPr lang="en-US"/>
              <a:t>	Virtual pion cloud coupling to nucleus as a whole.  Curve is dependent on dipole cut off factor Lambda, which can be different for pi N N and pi N Delta couplings.</a:t>
            </a:r>
          </a:p>
          <a:p>
            <a:endParaRPr lang="en-US"/>
          </a:p>
          <a:p>
            <a:r>
              <a:rPr lang="en-US"/>
              <a:t>Nikolaev et al.:</a:t>
            </a:r>
          </a:p>
          <a:p>
            <a:r>
              <a:rPr lang="en-US"/>
              <a:t>	Similar to Peng, i.e. virtual pion cloud coupling to the nucleus, but with significantly reduced Delta contributions</a:t>
            </a:r>
          </a:p>
          <a:p>
            <a:endParaRPr lang="en-US"/>
          </a:p>
          <a:p>
            <a:r>
              <a:rPr lang="en-US"/>
              <a:t>Szczurek et al.:</a:t>
            </a:r>
          </a:p>
          <a:p>
            <a:r>
              <a:rPr lang="en-US"/>
              <a:t>	Chiral perturbation theory—Goldstone bosons (pions) couple to valence quark structure u-&gt;d pi^+, d-&gt;u pi^-.  Ad Hoc 11/7 dbar/ubar value, constant as a function of x</a:t>
            </a:r>
          </a:p>
          <a:p>
            <a:endParaRPr lang="en-US"/>
          </a:p>
          <a:p>
            <a:r>
              <a:rPr lang="en-US"/>
              <a:t>Poblylitsa:</a:t>
            </a:r>
          </a:p>
          <a:p>
            <a:r>
              <a:rPr lang="en-US"/>
              <a:t>	Chiral quark soliton model, large N_c limit</a:t>
            </a:r>
          </a:p>
          <a:p>
            <a:endParaRPr lang="en-US"/>
          </a:p>
          <a:p>
            <a:r>
              <a:rPr lang="en-US"/>
              <a:t>Dorokhov and Kochelev:</a:t>
            </a:r>
          </a:p>
          <a:p>
            <a:r>
              <a:rPr lang="en-US"/>
              <a:t>	Instantons coupling to valence structure of proton.  Results are already parameterized to fit NMC data.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1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677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443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102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03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9754" y="4562475"/>
            <a:ext cx="1540844" cy="55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48868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-10684"/>
            <a:ext cx="9143999" cy="4499372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799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125" y="4696445"/>
            <a:ext cx="2137918" cy="25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LRG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4106864"/>
            <a:ext cx="4114800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168" indent="-173026">
              <a:spcBef>
                <a:spcPts val="0"/>
              </a:spcBef>
              <a:defRPr sz="1800"/>
            </a:lvl2pPr>
            <a:lvl3pPr marL="627019" indent="-128579">
              <a:spcBef>
                <a:spcPts val="0"/>
              </a:spcBef>
              <a:defRPr sz="1800"/>
            </a:lvl3pPr>
            <a:lvl4pPr marL="865127" indent="-171438">
              <a:spcBef>
                <a:spcPts val="0"/>
              </a:spcBef>
              <a:defRPr sz="1600"/>
            </a:lvl4pPr>
            <a:lvl5pPr marL="1084187" indent="-171438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7" y="4106864"/>
            <a:ext cx="4097585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168" indent="-173026">
              <a:spcBef>
                <a:spcPts val="0"/>
              </a:spcBef>
              <a:defRPr sz="1800"/>
            </a:lvl2pPr>
            <a:lvl3pPr marL="627019" indent="-128579">
              <a:spcBef>
                <a:spcPts val="0"/>
              </a:spcBef>
              <a:defRPr sz="1800"/>
            </a:lvl3pPr>
            <a:lvl4pPr marL="865127" indent="-171438">
              <a:spcBef>
                <a:spcPts val="0"/>
              </a:spcBef>
              <a:defRPr sz="1600"/>
            </a:lvl4pPr>
            <a:lvl5pPr marL="1084187" indent="-171438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Large IMAGES w/bullets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2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346047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6630" y="1417047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76630" y="4256435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2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765130" y="1416462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65130" y="4255851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7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2" y="1019437"/>
            <a:ext cx="8372901" cy="364070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5879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168" indent="-173026">
              <a:spcBef>
                <a:spcPts val="0"/>
              </a:spcBef>
              <a:defRPr sz="1800"/>
            </a:lvl2pPr>
            <a:lvl3pPr marL="627019" indent="-128579">
              <a:spcBef>
                <a:spcPts val="0"/>
              </a:spcBef>
              <a:defRPr sz="1800"/>
            </a:lvl3pPr>
            <a:lvl4pPr marL="865127" indent="-171438">
              <a:defRPr sz="1200"/>
            </a:lvl4pPr>
            <a:lvl5pPr marL="1084187" indent="-171438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81086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168" indent="-173026">
              <a:spcBef>
                <a:spcPts val="0"/>
              </a:spcBef>
              <a:defRPr sz="1800"/>
            </a:lvl2pPr>
            <a:lvl3pPr marL="627019" indent="-128579">
              <a:spcBef>
                <a:spcPts val="0"/>
              </a:spcBef>
              <a:defRPr sz="1800"/>
            </a:lvl3pPr>
            <a:lvl4pPr marL="865127" indent="-171438">
              <a:defRPr sz="1200"/>
            </a:lvl4pPr>
            <a:lvl5pPr marL="1084187" indent="-171438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3079" y="1415696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88286" y="1415696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61696" y="2856834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168" indent="-173026">
              <a:spcBef>
                <a:spcPts val="0"/>
              </a:spcBef>
              <a:defRPr sz="1800"/>
            </a:lvl2pPr>
            <a:lvl3pPr marL="627019" indent="-128579">
              <a:spcBef>
                <a:spcPts val="0"/>
              </a:spcBef>
              <a:defRPr sz="1800"/>
            </a:lvl3pPr>
            <a:lvl4pPr marL="865127" indent="-171438">
              <a:defRPr sz="1200"/>
            </a:lvl4pPr>
            <a:lvl5pPr marL="1084187" indent="-171438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68896" y="1417570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IMAGES –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</p:spTree>
    <p:extLst>
      <p:ext uri="{BB962C8B-B14F-4D97-AF65-F5344CB8AC3E}">
        <p14:creationId xmlns:p14="http://schemas.microsoft.com/office/powerpoint/2010/main" val="41748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6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3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672521"/>
            <a:ext cx="8434552" cy="1086330"/>
          </a:xfrm>
          <a:noFill/>
        </p:spPr>
        <p:txBody>
          <a:bodyPr lIns="0" tIns="91440"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168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799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four images, captions and bullets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9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6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5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3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2" y="1019437"/>
            <a:ext cx="8372901" cy="374786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20142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four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2" y="1019438"/>
            <a:ext cx="8372901" cy="20774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7437" y="1420813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7437" y="2822384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912432" y="1420813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912432" y="2822384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87437" y="3097650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87437" y="4502675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912432" y="3097650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912432" y="4505517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42359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graph, chart or table slide. </a:t>
            </a:r>
            <a:br>
              <a:rPr lang="en-US" dirty="0"/>
            </a:br>
            <a:r>
              <a:rPr lang="en-US" dirty="0"/>
              <a:t>Headline in all caps, Arial Font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2" y="1417579"/>
            <a:ext cx="8372901" cy="302239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below to add a chart, graph, or table.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2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43574" y="4457863"/>
            <a:ext cx="3711039" cy="240746"/>
          </a:xfrm>
        </p:spPr>
        <p:txBody>
          <a:bodyPr bIns="0" anchor="t" anchorCtr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004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9754" y="4562475"/>
            <a:ext cx="1540844" cy="55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48868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-10684"/>
            <a:ext cx="9143999" cy="4499372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799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closing statement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125" y="4696445"/>
            <a:ext cx="2137918" cy="25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042"/>
            <a:ext cx="9144000" cy="5148543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96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386954"/>
            <a:ext cx="8372901" cy="604513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AND CONTENT SLIDE. </a:t>
            </a:r>
            <a:br>
              <a:rPr lang="en-US" dirty="0"/>
            </a:br>
            <a:r>
              <a:rPr lang="en-US" dirty="0"/>
              <a:t>Headline in all caps, Arial Font.</a:t>
            </a:r>
          </a:p>
        </p:txBody>
      </p:sp>
    </p:spTree>
    <p:extLst>
      <p:ext uri="{BB962C8B-B14F-4D97-AF65-F5344CB8AC3E}">
        <p14:creationId xmlns:p14="http://schemas.microsoft.com/office/powerpoint/2010/main" val="3595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8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68796" y="574696"/>
            <a:ext cx="5685350" cy="304654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00" b="1" cap="all" baseline="0">
                <a:solidFill>
                  <a:srgbClr val="232425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525568"/>
            <a:ext cx="1403183" cy="50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7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>
                <a:solidFill>
                  <a:srgbClr val="232425"/>
                </a:solidFill>
              </a:defRPr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799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A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>
                <a:solidFill>
                  <a:srgbClr val="232425"/>
                </a:solidFill>
              </a:defRPr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2" y="3437211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232425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232425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3" y="3437211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232425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3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232425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2392002" y="4575369"/>
            <a:ext cx="4359997" cy="4154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232425"/>
                </a:solidFill>
              </a:rPr>
              <a:t>This work is supported in part by the U.S. Department of Energy, Office of Nuclear Physics, under Contract No. DE-AC02-06CH11357. </a:t>
            </a:r>
          </a:p>
        </p:txBody>
      </p:sp>
      <p:pic>
        <p:nvPicPr>
          <p:cNvPr id="19" name="Picture 7" descr="doe_black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1909" y="4575021"/>
            <a:ext cx="1382092" cy="33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22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cap="small"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5562" y="1296682"/>
            <a:ext cx="8372901" cy="331708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45562" y="820738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7977" y="4545003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265"/>
            <a:ext cx="9144000" cy="4508954"/>
          </a:xfrm>
          <a:prstGeom prst="rect">
            <a:avLst/>
          </a:prstGeom>
        </p:spPr>
      </p:pic>
      <p:sp>
        <p:nvSpPr>
          <p:cNvPr id="84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20265"/>
            <a:ext cx="9144000" cy="4508954"/>
          </a:xfrm>
          <a:solidFill>
            <a:schemeClr val="accent2">
              <a:alpha val="85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7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799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153714"/>
            <a:ext cx="5851526" cy="969169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presentation date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2" y="3437211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3" y="3437211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3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7" y="3437211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7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383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7977" y="82332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69900" y="4570711"/>
            <a:ext cx="589449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2" y="3709175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2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3" y="3709175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3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674682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2794775"/>
            <a:ext cx="8452904" cy="647160"/>
          </a:xfrm>
        </p:spPr>
        <p:txBody>
          <a:bodyPr lIns="0" rIns="91440" anchor="b">
            <a:normAutofit/>
          </a:bodyPr>
          <a:lstStyle>
            <a:lvl1pPr>
              <a:defRPr sz="2799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 cover option c 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709175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3441936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" y="674680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3238" y="300962"/>
            <a:ext cx="5984648" cy="331077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000" b="0" cap="all" dirty="0">
                <a:solidFill>
                  <a:srgbClr val="000000"/>
                </a:solidFill>
              </a:rPr>
              <a:t>Type in Name of </a:t>
            </a:r>
            <a:r>
              <a:rPr lang="en-US" sz="1000" b="0" cap="all" dirty="0" err="1">
                <a:solidFill>
                  <a:srgbClr val="000000"/>
                </a:solidFill>
              </a:rPr>
              <a:t>fACILITY</a:t>
            </a:r>
            <a:r>
              <a:rPr lang="en-US" sz="1000" b="0" cap="all" dirty="0">
                <a:solidFill>
                  <a:srgbClr val="000000"/>
                </a:solidFill>
              </a:rPr>
              <a:t>, division, group, program or </a:t>
            </a:r>
            <a:r>
              <a:rPr lang="en-US" sz="1000" dirty="0">
                <a:solidFill>
                  <a:srgbClr val="000000"/>
                </a:solidFill>
              </a:rPr>
              <a:t>www.anl.gov</a:t>
            </a:r>
          </a:p>
        </p:txBody>
      </p:sp>
    </p:spTree>
    <p:extLst>
      <p:ext uri="{BB962C8B-B14F-4D97-AF65-F5344CB8AC3E}">
        <p14:creationId xmlns:p14="http://schemas.microsoft.com/office/powerpoint/2010/main" val="21908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7977" y="170634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69900" y="4570711"/>
            <a:ext cx="589449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2" y="343622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2" y="3719301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3" y="343622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3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1261206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82770"/>
            <a:ext cx="6776128" cy="839426"/>
          </a:xfrm>
        </p:spPr>
        <p:txBody>
          <a:bodyPr lIns="0" rIns="91440" anchor="b">
            <a:normAutofit/>
          </a:bodyPr>
          <a:lstStyle>
            <a:lvl1pPr>
              <a:defRPr sz="2799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</a:t>
            </a:r>
            <a:br>
              <a:rPr lang="en-US" dirty="0"/>
            </a:br>
            <a:r>
              <a:rPr lang="en-US" dirty="0"/>
              <a:t>Cover option D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43622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922195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" y="1261204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617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8" y="6978"/>
            <a:ext cx="8925873" cy="51435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 then right click image and “SEND IMAGE TO BACK”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581400"/>
            <a:ext cx="9144000" cy="15621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3782231"/>
            <a:ext cx="8321040" cy="1030194"/>
          </a:xfrm>
        </p:spPr>
        <p:txBody>
          <a:bodyPr lIns="0" anchor="t"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Full-frame image layout  –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072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742092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93639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8" y="-1"/>
            <a:ext cx="8925873" cy="2742010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3265038"/>
            <a:ext cx="8674100" cy="590324"/>
          </a:xfrm>
        </p:spPr>
        <p:txBody>
          <a:bodyPr lIns="0"/>
          <a:lstStyle>
            <a:lvl1pPr>
              <a:defRPr sz="2799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one image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594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2742092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1"/>
            <a:ext cx="4480560" cy="2747963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2525" y="1"/>
            <a:ext cx="4480560" cy="2747963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3255513"/>
            <a:ext cx="8674100" cy="590324"/>
          </a:xfrm>
        </p:spPr>
        <p:txBody>
          <a:bodyPr lIns="0"/>
          <a:lstStyle>
            <a:lvl1pPr>
              <a:defRPr sz="2799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TWO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84114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095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2742092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0"/>
            <a:ext cx="29900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194238" y="0"/>
            <a:ext cx="2990088" cy="275523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86112" y="0"/>
            <a:ext cx="29578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93639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3265038"/>
            <a:ext cx="8674100" cy="590324"/>
          </a:xfrm>
        </p:spPr>
        <p:txBody>
          <a:bodyPr lIns="0"/>
          <a:lstStyle>
            <a:lvl1pPr>
              <a:defRPr sz="2799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Three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129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6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3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484064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four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9" y="2948824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6" y="2948824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5" y="2948824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3" y="2948824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228600" cy="51435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Paul E Reimer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956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5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1735" y="4793610"/>
            <a:ext cx="1579756" cy="198833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8 September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2374" y="4793608"/>
            <a:ext cx="4644315" cy="19883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Paul E Reimer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285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367904"/>
            <a:ext cx="8372901" cy="62171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2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148351" y="1084175"/>
            <a:ext cx="184731" cy="414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96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45562" y="820738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59515" y="1317059"/>
            <a:ext cx="4023360" cy="3317081"/>
          </a:xfrm>
        </p:spPr>
        <p:txBody>
          <a:bodyPr/>
          <a:lstStyle>
            <a:lvl1pPr>
              <a:defRPr sz="1800"/>
            </a:lvl1pPr>
            <a:lvl2pPr marL="457168" indent="-173026">
              <a:spcBef>
                <a:spcPts val="0"/>
              </a:spcBef>
              <a:defRPr sz="1800"/>
            </a:lvl2pPr>
            <a:lvl3pPr marL="627019" indent="-128579">
              <a:defRPr sz="1800"/>
            </a:lvl3pPr>
            <a:lvl4pPr marL="865127" indent="-171438">
              <a:defRPr sz="1800"/>
            </a:lvl4pPr>
            <a:lvl5pPr marL="1084187" indent="-171438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30813" y="1320301"/>
            <a:ext cx="4023360" cy="3317081"/>
          </a:xfrm>
        </p:spPr>
        <p:txBody>
          <a:bodyPr/>
          <a:lstStyle>
            <a:lvl1pPr>
              <a:defRPr sz="1800"/>
            </a:lvl1pPr>
            <a:lvl2pPr marL="457168" indent="-173026">
              <a:spcBef>
                <a:spcPts val="0"/>
              </a:spcBef>
              <a:defRPr sz="1800"/>
            </a:lvl2pPr>
            <a:lvl3pPr marL="627019" indent="-128579">
              <a:defRPr sz="1800"/>
            </a:lvl3pPr>
            <a:lvl4pPr marL="865127" indent="-171438">
              <a:defRPr sz="1800"/>
            </a:lvl4pPr>
            <a:lvl5pPr marL="1084187" indent="-171438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</p:spTree>
    <p:extLst>
      <p:ext uri="{BB962C8B-B14F-4D97-AF65-F5344CB8AC3E}">
        <p14:creationId xmlns:p14="http://schemas.microsoft.com/office/powerpoint/2010/main" val="34075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63210" y="1645291"/>
            <a:ext cx="4301385" cy="287691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168" indent="-173026">
              <a:defRPr sz="1800"/>
            </a:lvl2pPr>
            <a:lvl3pPr marL="627019" indent="-128579">
              <a:defRPr sz="1800"/>
            </a:lvl3pPr>
            <a:lvl4pPr marL="865127" indent="-171438">
              <a:defRPr sz="1800"/>
            </a:lvl4pPr>
            <a:lvl5pPr marL="1084187" indent="-171438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17190" y="1645291"/>
            <a:ext cx="4301385" cy="287691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168" indent="-173026">
              <a:defRPr sz="1800"/>
            </a:lvl2pPr>
            <a:lvl3pPr marL="627019" indent="-128579">
              <a:defRPr sz="1800"/>
            </a:lvl3pPr>
            <a:lvl4pPr marL="865127" indent="-171438">
              <a:defRPr sz="1800"/>
            </a:lvl4pPr>
            <a:lvl5pPr marL="1084187" indent="-171438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617190" y="1210637"/>
            <a:ext cx="4301385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168" indent="-173026">
              <a:defRPr sz="1600"/>
            </a:lvl2pPr>
            <a:lvl3pPr marL="627019" indent="-128579">
              <a:defRPr sz="1400"/>
            </a:lvl3pPr>
            <a:lvl4pPr marL="865127" indent="-171438">
              <a:defRPr sz="1200"/>
            </a:lvl4pPr>
            <a:lvl5pPr marL="1084187" indent="-171438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9517" y="824026"/>
            <a:ext cx="8559059" cy="374786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3210" y="1210637"/>
            <a:ext cx="4301385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168" indent="-173026">
              <a:defRPr sz="1600"/>
            </a:lvl2pPr>
            <a:lvl3pPr marL="627019" indent="-128579">
              <a:defRPr sz="1400"/>
            </a:lvl3pPr>
            <a:lvl4pPr marL="865127" indent="-171438">
              <a:defRPr sz="1200"/>
            </a:lvl4pPr>
            <a:lvl5pPr marL="1084187" indent="-171438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with box treatment</a:t>
            </a:r>
          </a:p>
        </p:txBody>
      </p:sp>
    </p:spTree>
    <p:extLst>
      <p:ext uri="{BB962C8B-B14F-4D97-AF65-F5344CB8AC3E}">
        <p14:creationId xmlns:p14="http://schemas.microsoft.com/office/powerpoint/2010/main" val="34234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03576" y="1417872"/>
            <a:ext cx="4319750" cy="154083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168" indent="-173026">
              <a:spcBef>
                <a:spcPts val="0"/>
              </a:spcBef>
              <a:defRPr sz="1800"/>
            </a:lvl2pPr>
            <a:lvl3pPr marL="627019" indent="-128579">
              <a:spcBef>
                <a:spcPts val="0"/>
              </a:spcBef>
              <a:defRPr sz="1800"/>
            </a:lvl3pPr>
            <a:lvl4pPr marL="865127" indent="-171438">
              <a:spcBef>
                <a:spcPts val="0"/>
              </a:spcBef>
              <a:defRPr sz="1800"/>
            </a:lvl4pPr>
            <a:lvl5pPr marL="1084187" indent="-171438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81" y="1417871"/>
            <a:ext cx="3729481" cy="156588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95681" y="3203316"/>
            <a:ext cx="3729481" cy="156588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2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03576" y="3193094"/>
            <a:ext cx="4319750" cy="154083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168" indent="-173026">
              <a:spcBef>
                <a:spcPts val="0"/>
              </a:spcBef>
              <a:defRPr sz="1800"/>
            </a:lvl2pPr>
            <a:lvl3pPr marL="627019" indent="-128579">
              <a:spcBef>
                <a:spcPts val="0"/>
              </a:spcBef>
              <a:defRPr sz="1800"/>
            </a:lvl3pPr>
            <a:lvl4pPr marL="865127" indent="-171438">
              <a:spcBef>
                <a:spcPts val="0"/>
              </a:spcBef>
              <a:defRPr sz="1800"/>
            </a:lvl4pPr>
            <a:lvl5pPr marL="1084187" indent="-171438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5309" y="1451045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168" indent="-173026">
              <a:spcBef>
                <a:spcPts val="0"/>
              </a:spcBef>
              <a:defRPr sz="1800"/>
            </a:lvl2pPr>
            <a:lvl3pPr marL="627019" indent="-128579">
              <a:spcBef>
                <a:spcPts val="0"/>
              </a:spcBef>
              <a:defRPr sz="1800"/>
            </a:lvl3pPr>
            <a:lvl4pPr marL="865127" indent="-171438">
              <a:spcBef>
                <a:spcPts val="0"/>
              </a:spcBef>
              <a:defRPr sz="1600"/>
            </a:lvl4pPr>
            <a:lvl5pPr marL="1084187" indent="-171438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89395" y="1442711"/>
            <a:ext cx="2023746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87015" y="2620206"/>
            <a:ext cx="2028507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THREE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2" y="1028963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045309" y="2630976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168" indent="-173026">
              <a:spcBef>
                <a:spcPts val="0"/>
              </a:spcBef>
              <a:defRPr sz="1800"/>
            </a:lvl2pPr>
            <a:lvl3pPr marL="627019" indent="-128579">
              <a:spcBef>
                <a:spcPts val="0"/>
              </a:spcBef>
              <a:defRPr sz="1800"/>
            </a:lvl3pPr>
            <a:lvl4pPr marL="865127" indent="-171438">
              <a:spcBef>
                <a:spcPts val="0"/>
              </a:spcBef>
              <a:defRPr sz="1600"/>
            </a:lvl4pPr>
            <a:lvl5pPr marL="1084187" indent="-171438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7014" y="3807137"/>
            <a:ext cx="2028507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045309" y="3794491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168" indent="-173026">
              <a:spcBef>
                <a:spcPts val="0"/>
              </a:spcBef>
              <a:defRPr sz="1800"/>
            </a:lvl2pPr>
            <a:lvl3pPr marL="627019" indent="-128579">
              <a:spcBef>
                <a:spcPts val="0"/>
              </a:spcBef>
              <a:defRPr sz="1800"/>
            </a:lvl3pPr>
            <a:lvl4pPr marL="865127" indent="-171438">
              <a:spcBef>
                <a:spcPts val="0"/>
              </a:spcBef>
              <a:defRPr sz="1600"/>
            </a:lvl4pPr>
            <a:lvl5pPr marL="1084187" indent="-171438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2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3141637"/>
            <a:ext cx="4114800" cy="1596872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168" indent="-173026">
              <a:spcBef>
                <a:spcPts val="0"/>
              </a:spcBef>
              <a:defRPr sz="1800"/>
            </a:lvl2pPr>
            <a:lvl3pPr marL="627019" indent="-128579">
              <a:spcBef>
                <a:spcPts val="0"/>
              </a:spcBef>
              <a:defRPr sz="1800"/>
            </a:lvl3pPr>
            <a:lvl4pPr marL="865127" indent="-171438">
              <a:spcBef>
                <a:spcPts val="0"/>
              </a:spcBef>
              <a:defRPr sz="1800"/>
            </a:lvl4pPr>
            <a:lvl5pPr marL="1084187" indent="-171438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7" y="3141637"/>
            <a:ext cx="4097585" cy="1596872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168" indent="-173026">
              <a:spcBef>
                <a:spcPts val="0"/>
              </a:spcBef>
              <a:defRPr sz="1800"/>
            </a:lvl2pPr>
            <a:lvl3pPr marL="627019" indent="-128579">
              <a:spcBef>
                <a:spcPts val="0"/>
              </a:spcBef>
              <a:defRPr sz="1800"/>
            </a:lvl3pPr>
            <a:lvl4pPr marL="865127" indent="-171438">
              <a:spcBef>
                <a:spcPts val="0"/>
              </a:spcBef>
              <a:defRPr sz="1800"/>
            </a:lvl4pPr>
            <a:lvl5pPr marL="1084187" indent="-171438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417871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417871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top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</p:spTree>
    <p:extLst>
      <p:ext uri="{BB962C8B-B14F-4D97-AF65-F5344CB8AC3E}">
        <p14:creationId xmlns:p14="http://schemas.microsoft.com/office/powerpoint/2010/main" val="42013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2" y="1016891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408348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168" indent="-173026">
              <a:spcBef>
                <a:spcPts val="0"/>
              </a:spcBef>
              <a:defRPr sz="1800"/>
            </a:lvl2pPr>
            <a:lvl3pPr marL="627019" indent="-128579">
              <a:spcBef>
                <a:spcPts val="0"/>
              </a:spcBef>
              <a:defRPr sz="1800"/>
            </a:lvl3pPr>
            <a:lvl4pPr marL="865127" indent="-171438">
              <a:spcBef>
                <a:spcPts val="0"/>
              </a:spcBef>
              <a:defRPr sz="1800"/>
            </a:lvl4pPr>
            <a:lvl5pPr marL="1084187" indent="-171438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1408348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168" indent="-173026">
              <a:spcBef>
                <a:spcPts val="0"/>
              </a:spcBef>
              <a:defRPr sz="1800"/>
            </a:lvl2pPr>
            <a:lvl3pPr marL="627019" indent="-128579">
              <a:spcBef>
                <a:spcPts val="0"/>
              </a:spcBef>
              <a:defRPr sz="1800"/>
            </a:lvl3pPr>
            <a:lvl4pPr marL="865127" indent="-171438">
              <a:spcBef>
                <a:spcPts val="0"/>
              </a:spcBef>
              <a:defRPr sz="1800"/>
            </a:lvl4pPr>
            <a:lvl5pPr marL="1084187" indent="-171438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4146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30864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bottom HORIZONTAL</a:t>
            </a:r>
            <a:br>
              <a:rPr lang="en-US" dirty="0"/>
            </a:br>
            <a:r>
              <a:rPr lang="en-US" dirty="0"/>
              <a:t>WITH CAPTIONS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6266" y="4434669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750290" y="4444195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57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miesen\Desktop\anlrgbpptlogo.png"/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490" y="4799993"/>
            <a:ext cx="775768" cy="27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562" y="119358"/>
            <a:ext cx="8372901" cy="6217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 in all caps </a:t>
            </a:r>
            <a:r>
              <a:rPr lang="en-US" dirty="0" err="1"/>
              <a:t>28pt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563" y="901590"/>
            <a:ext cx="8372901" cy="3802236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03225" y="4825529"/>
            <a:ext cx="1541632" cy="18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686" r:id="rId2"/>
    <p:sldLayoutId id="2147483687" r:id="rId3"/>
    <p:sldLayoutId id="2147483688" r:id="rId4"/>
    <p:sldLayoutId id="2147483690" r:id="rId5"/>
    <p:sldLayoutId id="2147483774" r:id="rId6"/>
    <p:sldLayoutId id="2147483711" r:id="rId7"/>
    <p:sldLayoutId id="2147483692" r:id="rId8"/>
    <p:sldLayoutId id="2147483693" r:id="rId9"/>
    <p:sldLayoutId id="2147483776" r:id="rId10"/>
    <p:sldLayoutId id="2147483709" r:id="rId11"/>
    <p:sldLayoutId id="2147483695" r:id="rId12"/>
    <p:sldLayoutId id="2147483739" r:id="rId13"/>
    <p:sldLayoutId id="2147483696" r:id="rId14"/>
    <p:sldLayoutId id="2147483689" r:id="rId15"/>
    <p:sldLayoutId id="2147483710" r:id="rId16"/>
    <p:sldLayoutId id="2147483706" r:id="rId17"/>
    <p:sldLayoutId id="2147483704" r:id="rId18"/>
    <p:sldLayoutId id="2147483769" r:id="rId19"/>
    <p:sldLayoutId id="2147483770" r:id="rId20"/>
    <p:sldLayoutId id="2147483771" r:id="rId21"/>
    <p:sldLayoutId id="2147483772" r:id="rId22"/>
    <p:sldLayoutId id="2147483761" r:id="rId23"/>
    <p:sldLayoutId id="2147483762" r:id="rId24"/>
    <p:sldLayoutId id="2147483763" r:id="rId25"/>
    <p:sldLayoutId id="2147483765" r:id="rId26"/>
    <p:sldLayoutId id="2147483766" r:id="rId27"/>
    <p:sldLayoutId id="2147483777" r:id="rId2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/>
  <p:txStyles>
    <p:titleStyle>
      <a:lvl1pPr algn="l" defTabSz="457168" rtl="0" eaLnBrk="1" latinLnBrk="0" hangingPunct="1">
        <a:lnSpc>
          <a:spcPct val="95000"/>
        </a:lnSpc>
        <a:spcBef>
          <a:spcPct val="0"/>
        </a:spcBef>
        <a:buNone/>
        <a:defRPr sz="2799" b="1" i="0" kern="1200" cap="sm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26" indent="-173026" algn="l" defTabSz="457168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rgbClr val="232425"/>
          </a:solidFill>
          <a:latin typeface="+mn-lt"/>
          <a:ea typeface="+mn-ea"/>
          <a:cs typeface="+mn-cs"/>
        </a:defRPr>
      </a:lvl1pPr>
      <a:lvl2pPr marL="520664" indent="-236521" algn="l" defTabSz="457168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rgbClr val="232425"/>
          </a:solidFill>
          <a:latin typeface="+mn-lt"/>
          <a:ea typeface="+mn-ea"/>
          <a:cs typeface="+mn-cs"/>
        </a:defRPr>
      </a:lvl2pPr>
      <a:lvl3pPr marL="803219" indent="-187312" algn="l" defTabSz="457168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rgbClr val="232425"/>
          </a:solidFill>
          <a:latin typeface="+mn-lt"/>
          <a:ea typeface="+mn-ea"/>
          <a:cs typeface="+mn-cs"/>
        </a:defRPr>
      </a:lvl3pPr>
      <a:lvl4pPr marL="1087361" indent="-171438" algn="l" defTabSz="457168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rgbClr val="232425"/>
          </a:solidFill>
          <a:latin typeface="+mn-lt"/>
          <a:ea typeface="+mn-ea"/>
          <a:cs typeface="+mn-cs"/>
        </a:defRPr>
      </a:lvl4pPr>
      <a:lvl5pPr marL="1371503" indent="-171438" algn="l" defTabSz="457168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800" kern="1200">
          <a:solidFill>
            <a:srgbClr val="232425"/>
          </a:solidFill>
          <a:latin typeface="+mn-lt"/>
          <a:ea typeface="+mn-ea"/>
          <a:cs typeface="+mn-cs"/>
        </a:defRPr>
      </a:lvl5pPr>
      <a:lvl6pPr marL="2514422" indent="-228584" algn="l" defTabSz="45716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0" indent="-228584" algn="l" defTabSz="45716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9" indent="-228584" algn="l" defTabSz="45716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6" indent="-228584" algn="l" defTabSz="45716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457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5" algn="l" defTabSz="457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3" algn="l" defTabSz="457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1" algn="l" defTabSz="457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8" algn="l" defTabSz="457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6" algn="l" defTabSz="457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4" algn="l" defTabSz="457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2" algn="l" defTabSz="4571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1.png"/><Relationship Id="rId7" Type="http://schemas.openxmlformats.org/officeDocument/2006/relationships/image" Target="../media/image56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1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56.png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0.png"/><Relationship Id="rId3" Type="http://schemas.openxmlformats.org/officeDocument/2006/relationships/image" Target="../media/image75.emf"/><Relationship Id="rId12" Type="http://schemas.openxmlformats.org/officeDocument/2006/relationships/image" Target="../media/image16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emf"/><Relationship Id="rId15" Type="http://schemas.openxmlformats.org/officeDocument/2006/relationships/image" Target="../media/image172.png"/><Relationship Id="rId4" Type="http://schemas.openxmlformats.org/officeDocument/2006/relationships/image" Target="../media/image76.png"/><Relationship Id="rId14" Type="http://schemas.openxmlformats.org/officeDocument/2006/relationships/image" Target="../media/image17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2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5.emf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50087"/>
            <a:ext cx="4342697" cy="2635548"/>
          </a:xfrm>
        </p:spPr>
        <p:txBody>
          <a:bodyPr/>
          <a:lstStyle/>
          <a:p>
            <a:pPr algn="ctr"/>
            <a:r>
              <a:rPr lang="en-US" dirty="0"/>
              <a:t>An Asymmetry in the Anti-Matter of the Proton:  Exploring the Sea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-1" y="850084"/>
            <a:ext cx="239714" cy="2635547"/>
          </a:xfrm>
        </p:spPr>
        <p:txBody>
          <a:bodyPr/>
          <a:lstStyle/>
          <a:p>
            <a:r>
              <a:rPr lang="en-US" dirty="0" err="1"/>
              <a:t>erhtjhtyhy</a:t>
            </a:r>
            <a:endParaRPr lang="en-US" dirty="0"/>
          </a:p>
        </p:txBody>
      </p:sp>
      <p:sp>
        <p:nvSpPr>
          <p:cNvPr id="14" name="Text Placeholder 47"/>
          <p:cNvSpPr>
            <a:spLocks noGrp="1"/>
          </p:cNvSpPr>
          <p:nvPr>
            <p:ph type="body" sz="quarter" idx="17"/>
          </p:nvPr>
        </p:nvSpPr>
        <p:spPr>
          <a:xfrm>
            <a:off x="239714" y="3395664"/>
            <a:ext cx="2692871" cy="393699"/>
          </a:xfrm>
        </p:spPr>
        <p:txBody>
          <a:bodyPr/>
          <a:lstStyle/>
          <a:p>
            <a:r>
              <a:rPr lang="en-US">
                <a:solidFill>
                  <a:srgbClr val="232425"/>
                </a:solidFill>
              </a:rPr>
              <a:t>Paul E Reimer</a:t>
            </a:r>
          </a:p>
        </p:txBody>
      </p:sp>
      <p:sp>
        <p:nvSpPr>
          <p:cNvPr id="15" name="Text Placeholder 48"/>
          <p:cNvSpPr>
            <a:spLocks noGrp="1"/>
          </p:cNvSpPr>
          <p:nvPr>
            <p:ph type="body" sz="quarter" idx="18"/>
          </p:nvPr>
        </p:nvSpPr>
        <p:spPr>
          <a:xfrm>
            <a:off x="239714" y="3773102"/>
            <a:ext cx="2692871" cy="9144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Argonne National Laboratory</a:t>
            </a:r>
          </a:p>
          <a:p>
            <a:r>
              <a:rPr lang="en-US" dirty="0">
                <a:solidFill>
                  <a:srgbClr val="000000"/>
                </a:solidFill>
              </a:rPr>
              <a:t>8 Sept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85F30B-3FF7-454B-A4D2-6FF1BD434D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2698" y="850082"/>
            <a:ext cx="4801301" cy="2635547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078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911" y="1"/>
            <a:ext cx="5489559" cy="482138"/>
          </a:xfrm>
        </p:spPr>
        <p:txBody>
          <a:bodyPr/>
          <a:lstStyle/>
          <a:p>
            <a:r>
              <a:rPr lang="en-US" dirty="0"/>
              <a:t>Next-to-Leading Order in </a:t>
            </a:r>
            <a:r>
              <a:rPr lang="en-US" cap="none" dirty="0">
                <a:latin typeface="+mn-lt"/>
              </a:rPr>
              <a:t>α</a:t>
            </a:r>
            <a:r>
              <a:rPr lang="en-US" baseline="-25000" dirty="0"/>
              <a:t>s</a:t>
            </a:r>
            <a:endParaRPr lang="en-US" dirty="0"/>
          </a:p>
        </p:txBody>
      </p:sp>
      <p:pic>
        <p:nvPicPr>
          <p:cNvPr id="7" name="Picture 6" descr="20121023_114319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935288" y="66734"/>
            <a:ext cx="3131733" cy="2696431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6" name="Picture 5" descr="allnlo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6960" y="2581943"/>
            <a:ext cx="2647290" cy="2211666"/>
          </a:xfrm>
          <a:prstGeom prst="rect">
            <a:avLst/>
          </a:prstGeo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9BC932-B08A-E44A-AC7C-E5057B9DE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September 2022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F200B3-30B4-814D-A866-246581683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Paul E Reimer</a:t>
            </a:r>
            <a:endParaRPr lang="en-US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CD95B75E-6A11-C14F-B10E-AB1240CFD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" b="33090"/>
          <a:stretch>
            <a:fillRect/>
          </a:stretch>
        </p:blipFill>
        <p:spPr bwMode="auto">
          <a:xfrm>
            <a:off x="345457" y="514700"/>
            <a:ext cx="4745038" cy="437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389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1F156BD-A19C-E94C-B11A-9AA7CB333D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94311B-8CCB-CE4C-9448-9E2C7F739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1236FF"/>
                  </a:outerShdw>
                </a:effectLst>
              </a:rPr>
              <a:t>The SeaQuest Detector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BFD8A-6C09-2349-BAF4-92D39D6C9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206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8 September 2022</a:t>
            </a:r>
            <a:endParaRPr lang="en-US" dirty="0">
              <a:solidFill>
                <a:srgbClr val="002060"/>
              </a:solidFill>
              <a:effectLst>
                <a:outerShdw blurRad="50800" dist="50800" dir="5400000" algn="ctr" rotWithShape="0">
                  <a:srgbClr val="FFFF00"/>
                </a:outerShdw>
              </a:effectLst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294A9-0436-0140-B092-01A656BD2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Paul E Reimer</a:t>
            </a:r>
          </a:p>
        </p:txBody>
      </p:sp>
    </p:spTree>
    <p:extLst>
      <p:ext uri="{BB962C8B-B14F-4D97-AF65-F5344CB8AC3E}">
        <p14:creationId xmlns:p14="http://schemas.microsoft.com/office/powerpoint/2010/main" val="551095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September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Paul E Reimer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1B64B98-2236-2D47-BF3B-929C479CB42A}"/>
              </a:ext>
            </a:extLst>
          </p:cNvPr>
          <p:cNvGrpSpPr>
            <a:grpSpLocks noChangeAspect="1"/>
          </p:cNvGrpSpPr>
          <p:nvPr/>
        </p:nvGrpSpPr>
        <p:grpSpPr>
          <a:xfrm rot="464570">
            <a:off x="763030" y="-7685"/>
            <a:ext cx="7822539" cy="5065630"/>
            <a:chOff x="228102" y="740189"/>
            <a:chExt cx="8957033" cy="5800292"/>
          </a:xfrm>
        </p:grpSpPr>
        <p:pic>
          <p:nvPicPr>
            <p:cNvPr id="34" name="Picture 33" descr="906 LayoutNIM.png">
              <a:extLst>
                <a:ext uri="{FF2B5EF4-FFF2-40B4-BE49-F238E27FC236}">
                  <a16:creationId xmlns:a16="http://schemas.microsoft.com/office/drawing/2014/main" id="{D987DC97-10E2-2F44-A312-DAF441B6F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480000">
              <a:off x="278494" y="1830326"/>
              <a:ext cx="8588389" cy="3891664"/>
            </a:xfrm>
            <a:prstGeom prst="rect">
              <a:avLst/>
            </a:prstGeom>
          </p:spPr>
        </p:pic>
        <p:sp>
          <p:nvSpPr>
            <p:cNvPr id="35" name="Line 9">
              <a:extLst>
                <a:ext uri="{FF2B5EF4-FFF2-40B4-BE49-F238E27FC236}">
                  <a16:creationId xmlns:a16="http://schemas.microsoft.com/office/drawing/2014/main" id="{C27A2B73-BEED-3749-B01A-E95BF9BEE2A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880000">
              <a:off x="5370586" y="5301012"/>
              <a:ext cx="3814549" cy="5226"/>
            </a:xfrm>
            <a:prstGeom prst="line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/>
              <a:endParaRPr lang="en-US" sz="140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6" name="Text Box 5">
              <a:extLst>
                <a:ext uri="{FF2B5EF4-FFF2-40B4-BE49-F238E27FC236}">
                  <a16:creationId xmlns:a16="http://schemas.microsoft.com/office/drawing/2014/main" id="{EC8952DD-D0C4-5D41-9048-DECDD0434B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880000">
              <a:off x="4876992" y="5590885"/>
              <a:ext cx="532658" cy="303222"/>
            </a:xfrm>
            <a:prstGeom prst="rect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100">
                  <a:solidFill>
                    <a:schemeClr val="bg2">
                      <a:lumMod val="10000"/>
                    </a:schemeClr>
                  </a:solidFill>
                </a:rPr>
                <a:t>25m</a:t>
              </a:r>
            </a:p>
          </p:txBody>
        </p:sp>
        <p:sp>
          <p:nvSpPr>
            <p:cNvPr id="37" name="Text Box 6">
              <a:extLst>
                <a:ext uri="{FF2B5EF4-FFF2-40B4-BE49-F238E27FC236}">
                  <a16:creationId xmlns:a16="http://schemas.microsoft.com/office/drawing/2014/main" id="{6BCAB648-9909-F44F-8288-248E8F064B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880000">
              <a:off x="236967" y="2548506"/>
              <a:ext cx="1851026" cy="967667"/>
            </a:xfrm>
            <a:prstGeom prst="rect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Solid iron</a:t>
              </a:r>
              <a:r>
                <a:rPr lang="en-US" sz="1200" dirty="0">
                  <a:solidFill>
                    <a:schemeClr val="bg2">
                      <a:lumMod val="10000"/>
                    </a:schemeClr>
                  </a:solidFill>
                </a:rPr>
                <a:t> focusing magnet, hadron absorber and beam dump (</a:t>
              </a:r>
              <a:r>
                <a:rPr lang="en-US" sz="1200" dirty="0" err="1">
                  <a:solidFill>
                    <a:srgbClr val="A217B4"/>
                  </a:solidFill>
                </a:rPr>
                <a:t>FMag</a:t>
              </a:r>
              <a:r>
                <a:rPr lang="en-US" sz="1200" dirty="0">
                  <a:solidFill>
                    <a:schemeClr val="bg2">
                      <a:lumMod val="10000"/>
                    </a:schemeClr>
                  </a:solidFill>
                </a:rPr>
                <a:t>)</a:t>
              </a:r>
            </a:p>
          </p:txBody>
        </p:sp>
        <p:sp>
          <p:nvSpPr>
            <p:cNvPr id="38" name="Text Box 8">
              <a:extLst>
                <a:ext uri="{FF2B5EF4-FFF2-40B4-BE49-F238E27FC236}">
                  <a16:creationId xmlns:a16="http://schemas.microsoft.com/office/drawing/2014/main" id="{F63C8094-0A1E-5540-8925-87959903FA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700000">
              <a:off x="1276964" y="3753684"/>
              <a:ext cx="609748" cy="3212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chemeClr val="bg2">
                      <a:lumMod val="10000"/>
                    </a:schemeClr>
                  </a:solidFill>
                </a:rPr>
                <a:t>4.9m</a:t>
              </a:r>
            </a:p>
          </p:txBody>
        </p:sp>
        <p:sp>
          <p:nvSpPr>
            <p:cNvPr id="39" name="Line 10">
              <a:extLst>
                <a:ext uri="{FF2B5EF4-FFF2-40B4-BE49-F238E27FC236}">
                  <a16:creationId xmlns:a16="http://schemas.microsoft.com/office/drawing/2014/main" id="{14599631-6FD6-0C4F-8938-693E6B5522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700000">
              <a:off x="816548" y="4041395"/>
              <a:ext cx="504149" cy="5764"/>
            </a:xfrm>
            <a:prstGeom prst="line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 algn="ctr"/>
              <a:endParaRPr lang="en-US" sz="140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0" name="Text Box 11">
              <a:extLst>
                <a:ext uri="{FF2B5EF4-FFF2-40B4-BE49-F238E27FC236}">
                  <a16:creationId xmlns:a16="http://schemas.microsoft.com/office/drawing/2014/main" id="{E0137828-FDC2-BB45-9CCB-9BB664E42D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880000">
              <a:off x="2983970" y="2227138"/>
              <a:ext cx="1492219" cy="752182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A217B4"/>
                  </a:solidFill>
                </a:rPr>
                <a:t>Momentum measuring</a:t>
              </a:r>
            </a:p>
            <a:p>
              <a:pPr algn="ctr"/>
              <a:r>
                <a:rPr lang="en-US" sz="1200" dirty="0">
                  <a:solidFill>
                    <a:srgbClr val="A217B4"/>
                  </a:solidFill>
                </a:rPr>
                <a:t>magnet (</a:t>
              </a:r>
              <a:r>
                <a:rPr lang="en-US" sz="1200" dirty="0" err="1">
                  <a:solidFill>
                    <a:srgbClr val="A217B4"/>
                  </a:solidFill>
                </a:rPr>
                <a:t>KMag</a:t>
              </a:r>
              <a:r>
                <a:rPr lang="en-US" sz="1200" dirty="0">
                  <a:solidFill>
                    <a:schemeClr val="bg2">
                      <a:lumMod val="10000"/>
                    </a:schemeClr>
                  </a:solidFill>
                </a:rPr>
                <a:t>)</a:t>
              </a:r>
            </a:p>
          </p:txBody>
        </p:sp>
        <p:sp>
          <p:nvSpPr>
            <p:cNvPr id="41" name="Text Box 12">
              <a:extLst>
                <a:ext uri="{FF2B5EF4-FFF2-40B4-BE49-F238E27FC236}">
                  <a16:creationId xmlns:a16="http://schemas.microsoft.com/office/drawing/2014/main" id="{A2C59B9E-B8B2-414B-8105-96B9457F83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880000">
              <a:off x="6756518" y="4841064"/>
              <a:ext cx="1555024" cy="5366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chemeClr val="bg2">
                      <a:lumMod val="10000"/>
                    </a:schemeClr>
                  </a:solidFill>
                </a:rPr>
                <a:t>Hadron absorber</a:t>
              </a:r>
            </a:p>
            <a:p>
              <a:pPr algn="ctr"/>
              <a:r>
                <a:rPr lang="en-US" sz="1200">
                  <a:solidFill>
                    <a:schemeClr val="bg2">
                      <a:lumMod val="10000"/>
                    </a:schemeClr>
                  </a:solidFill>
                </a:rPr>
                <a:t>(iron wall)</a:t>
              </a:r>
            </a:p>
          </p:txBody>
        </p:sp>
        <p:sp>
          <p:nvSpPr>
            <p:cNvPr id="42" name="Text Box 13">
              <a:extLst>
                <a:ext uri="{FF2B5EF4-FFF2-40B4-BE49-F238E27FC236}">
                  <a16:creationId xmlns:a16="http://schemas.microsoft.com/office/drawing/2014/main" id="{D552330A-FF17-074D-8E2E-D3B5C7E94F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880000">
              <a:off x="2039825" y="1272331"/>
              <a:ext cx="1575214" cy="752182"/>
            </a:xfrm>
            <a:prstGeom prst="rect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2">
                      <a:lumMod val="10000"/>
                    </a:schemeClr>
                  </a:solidFill>
                </a:rPr>
                <a:t>Station 1:</a:t>
              </a:r>
            </a:p>
            <a:p>
              <a:pPr algn="ctr"/>
              <a:r>
                <a:rPr lang="en-US" sz="1200" dirty="0">
                  <a:solidFill>
                    <a:srgbClr val="A217B4"/>
                  </a:solidFill>
                </a:rPr>
                <a:t>Hodoscope array</a:t>
              </a:r>
            </a:p>
            <a:p>
              <a:pPr algn="ctr"/>
              <a:r>
                <a:rPr lang="en-US" sz="1200" dirty="0">
                  <a:solidFill>
                    <a:srgbClr val="A217B4"/>
                  </a:solidFill>
                </a:rPr>
                <a:t>MWPC tracking</a:t>
              </a:r>
            </a:p>
          </p:txBody>
        </p:sp>
        <p:sp>
          <p:nvSpPr>
            <p:cNvPr id="43" name="Line 14">
              <a:extLst>
                <a:ext uri="{FF2B5EF4-FFF2-40B4-BE49-F238E27FC236}">
                  <a16:creationId xmlns:a16="http://schemas.microsoft.com/office/drawing/2014/main" id="{2F9E180E-7DDD-484B-AF30-7C40C5683E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58712" y="2041686"/>
              <a:ext cx="215335" cy="1227743"/>
            </a:xfrm>
            <a:prstGeom prst="line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/>
              <a:endParaRPr lang="en-US" sz="140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4" name="Line 16">
              <a:extLst>
                <a:ext uri="{FF2B5EF4-FFF2-40B4-BE49-F238E27FC236}">
                  <a16:creationId xmlns:a16="http://schemas.microsoft.com/office/drawing/2014/main" id="{B160B028-2B5F-E94B-A924-6AEFD828A2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34476" y="1735785"/>
              <a:ext cx="39007" cy="793469"/>
            </a:xfrm>
            <a:prstGeom prst="line">
              <a:avLst/>
            </a:prstGeom>
            <a:noFill/>
            <a:ln w="28575">
              <a:solidFill>
                <a:srgbClr val="A217B4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/>
              <a:endParaRPr lang="en-US" sz="140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5" name="Line 17">
              <a:extLst>
                <a:ext uri="{FF2B5EF4-FFF2-40B4-BE49-F238E27FC236}">
                  <a16:creationId xmlns:a16="http://schemas.microsoft.com/office/drawing/2014/main" id="{61A8096B-E60E-C746-B504-55F5E5699A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3483" y="1735785"/>
              <a:ext cx="1518085" cy="585385"/>
            </a:xfrm>
            <a:prstGeom prst="line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/>
              <a:endParaRPr lang="en-US" sz="140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6" name="Text Box 18">
              <a:extLst>
                <a:ext uri="{FF2B5EF4-FFF2-40B4-BE49-F238E27FC236}">
                  <a16:creationId xmlns:a16="http://schemas.microsoft.com/office/drawing/2014/main" id="{95E6846F-2CD6-2F42-85F8-AC27C2CDE3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880000">
              <a:off x="6489752" y="740189"/>
              <a:ext cx="2250672" cy="752182"/>
            </a:xfrm>
            <a:prstGeom prst="rect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2">
                      <a:lumMod val="10000"/>
                    </a:schemeClr>
                  </a:solidFill>
                </a:rPr>
                <a:t>Station 4:</a:t>
              </a:r>
            </a:p>
            <a:p>
              <a:pPr algn="ctr"/>
              <a:r>
                <a:rPr lang="en-US" sz="1200" dirty="0">
                  <a:solidFill>
                    <a:schemeClr val="bg2">
                      <a:lumMod val="10000"/>
                    </a:schemeClr>
                  </a:solidFill>
                </a:rPr>
                <a:t>Hodoscope array</a:t>
              </a:r>
            </a:p>
            <a:p>
              <a:pPr algn="ctr"/>
              <a:r>
                <a:rPr lang="en-US" sz="1200" dirty="0">
                  <a:solidFill>
                    <a:srgbClr val="A217B4"/>
                  </a:solidFill>
                </a:rPr>
                <a:t>Proportional tube tracking</a:t>
              </a:r>
            </a:p>
          </p:txBody>
        </p:sp>
        <p:sp>
          <p:nvSpPr>
            <p:cNvPr id="47" name="Text Box 19">
              <a:extLst>
                <a:ext uri="{FF2B5EF4-FFF2-40B4-BE49-F238E27FC236}">
                  <a16:creationId xmlns:a16="http://schemas.microsoft.com/office/drawing/2014/main" id="{2FDD2336-D89A-E944-858D-053DC7078E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880000">
              <a:off x="228102" y="6003785"/>
              <a:ext cx="1716993" cy="536696"/>
            </a:xfrm>
            <a:prstGeom prst="rect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A217B4"/>
                  </a:solidFill>
                </a:rPr>
                <a:t>Liquid H</a:t>
              </a:r>
              <a:r>
                <a:rPr lang="en-US" sz="1200" baseline="-25000" dirty="0">
                  <a:solidFill>
                    <a:srgbClr val="A217B4"/>
                  </a:solidFill>
                </a:rPr>
                <a:t>2</a:t>
              </a:r>
              <a:r>
                <a:rPr lang="en-US" sz="1200" dirty="0">
                  <a:solidFill>
                    <a:srgbClr val="A217B4"/>
                  </a:solidFill>
                </a:rPr>
                <a:t>, D</a:t>
              </a:r>
              <a:r>
                <a:rPr lang="en-US" sz="1200" baseline="-25000" dirty="0">
                  <a:solidFill>
                    <a:srgbClr val="A217B4"/>
                  </a:solidFill>
                </a:rPr>
                <a:t>2</a:t>
              </a:r>
              <a:r>
                <a:rPr lang="en-US" sz="1200" dirty="0">
                  <a:solidFill>
                    <a:schemeClr val="bg2">
                      <a:lumMod val="10000"/>
                    </a:schemeClr>
                  </a:solidFill>
                </a:rPr>
                <a:t>, and solid targets</a:t>
              </a:r>
            </a:p>
          </p:txBody>
        </p:sp>
        <p:sp>
          <p:nvSpPr>
            <p:cNvPr id="48" name="Line 21">
              <a:extLst>
                <a:ext uri="{FF2B5EF4-FFF2-40B4-BE49-F238E27FC236}">
                  <a16:creationId xmlns:a16="http://schemas.microsoft.com/office/drawing/2014/main" id="{7394E564-7CF5-9841-A8D2-FEEDAC12A8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9593" y="4855803"/>
              <a:ext cx="202150" cy="1214631"/>
            </a:xfrm>
            <a:prstGeom prst="line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/>
              <a:endParaRPr lang="en-US" sz="140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9" name="Text Box 15">
              <a:extLst>
                <a:ext uri="{FF2B5EF4-FFF2-40B4-BE49-F238E27FC236}">
                  <a16:creationId xmlns:a16="http://schemas.microsoft.com/office/drawing/2014/main" id="{651BDEC2-4B9C-CA4D-8EEF-EA3428008E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880000">
              <a:off x="4216780" y="953908"/>
              <a:ext cx="1966171" cy="752182"/>
            </a:xfrm>
            <a:prstGeom prst="rect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2">
                      <a:lumMod val="10000"/>
                    </a:schemeClr>
                  </a:solidFill>
                </a:rPr>
                <a:t>Stations 2 and 3:</a:t>
              </a:r>
            </a:p>
            <a:p>
              <a:pPr algn="ctr"/>
              <a:r>
                <a:rPr lang="en-US" sz="1200" dirty="0">
                  <a:solidFill>
                    <a:schemeClr val="bg2">
                      <a:lumMod val="10000"/>
                    </a:schemeClr>
                  </a:solidFill>
                </a:rPr>
                <a:t>Hodoscope array</a:t>
              </a:r>
            </a:p>
            <a:p>
              <a:pPr algn="ctr"/>
              <a:r>
                <a:rPr lang="en-US" sz="1200" dirty="0">
                  <a:solidFill>
                    <a:srgbClr val="A217B4"/>
                  </a:solidFill>
                </a:rPr>
                <a:t>Drift chamber </a:t>
              </a:r>
              <a:r>
                <a:rPr lang="en-US" sz="1200" dirty="0">
                  <a:solidFill>
                    <a:schemeClr val="bg2">
                      <a:lumMod val="10000"/>
                    </a:schemeClr>
                  </a:solidFill>
                </a:rPr>
                <a:t>tracking</a:t>
              </a:r>
            </a:p>
          </p:txBody>
        </p:sp>
        <p:sp>
          <p:nvSpPr>
            <p:cNvPr id="50" name="Line 17">
              <a:extLst>
                <a:ext uri="{FF2B5EF4-FFF2-40B4-BE49-F238E27FC236}">
                  <a16:creationId xmlns:a16="http://schemas.microsoft.com/office/drawing/2014/main" id="{04401470-5F9F-F84D-8620-792C4454A5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4706" y="1544424"/>
              <a:ext cx="315511" cy="409422"/>
            </a:xfrm>
            <a:prstGeom prst="line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/>
              <a:endParaRPr lang="en-US" sz="140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51" name="Line 17">
              <a:extLst>
                <a:ext uri="{FF2B5EF4-FFF2-40B4-BE49-F238E27FC236}">
                  <a16:creationId xmlns:a16="http://schemas.microsoft.com/office/drawing/2014/main" id="{838CBEC1-BD3A-CD43-9B36-BBCF722FEA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34030" y="4300309"/>
              <a:ext cx="216182" cy="495665"/>
            </a:xfrm>
            <a:prstGeom prst="line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/>
              <a:endParaRPr lang="en-US" sz="140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52" name="Line 9">
              <a:extLst>
                <a:ext uri="{FF2B5EF4-FFF2-40B4-BE49-F238E27FC236}">
                  <a16:creationId xmlns:a16="http://schemas.microsoft.com/office/drawing/2014/main" id="{1C251BB7-0F78-114D-B909-58733BDF45A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880000">
              <a:off x="1079514" y="6216412"/>
              <a:ext cx="3848546" cy="7226"/>
            </a:xfrm>
            <a:prstGeom prst="line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round/>
              <a:headEnd type="triangle"/>
              <a:tailEnd type="none" w="med" len="med"/>
            </a:ln>
            <a:effectLst/>
          </p:spPr>
          <p:txBody>
            <a:bodyPr/>
            <a:lstStyle/>
            <a:p>
              <a:pPr algn="ctr"/>
              <a:endParaRPr lang="en-US" sz="140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53" name="Line 10">
              <a:extLst>
                <a:ext uri="{FF2B5EF4-FFF2-40B4-BE49-F238E27FC236}">
                  <a16:creationId xmlns:a16="http://schemas.microsoft.com/office/drawing/2014/main" id="{280961F9-DF50-3F42-9A17-462D3AD243A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700000">
              <a:off x="1737298" y="3800094"/>
              <a:ext cx="504149" cy="5764"/>
            </a:xfrm>
            <a:prstGeom prst="line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round/>
              <a:headEnd type="none" w="med" len="med"/>
              <a:tailEnd type="triangle"/>
            </a:ln>
            <a:effectLst/>
          </p:spPr>
          <p:txBody>
            <a:bodyPr/>
            <a:lstStyle/>
            <a:p>
              <a:pPr algn="ctr"/>
              <a:endParaRPr lang="en-US" sz="140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3274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019" y="0"/>
            <a:ext cx="8372901" cy="621711"/>
          </a:xfrm>
        </p:spPr>
        <p:txBody>
          <a:bodyPr/>
          <a:lstStyle/>
          <a:p>
            <a:r>
              <a:rPr lang="en-US"/>
              <a:t>E906 Mass Spectrum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93597B1-81C8-5D42-8BF6-3E8CEA8E84EA}"/>
              </a:ext>
            </a:extLst>
          </p:cNvPr>
          <p:cNvGrpSpPr>
            <a:grpSpLocks noChangeAspect="1"/>
          </p:cNvGrpSpPr>
          <p:nvPr/>
        </p:nvGrpSpPr>
        <p:grpSpPr>
          <a:xfrm>
            <a:off x="6226233" y="585566"/>
            <a:ext cx="2904625" cy="2896479"/>
            <a:chOff x="6216650" y="3433763"/>
            <a:chExt cx="2830513" cy="2822575"/>
          </a:xfrm>
        </p:grpSpPr>
        <p:pic>
          <p:nvPicPr>
            <p:cNvPr id="7" name="Picture 3" descr="x1x2_accept">
              <a:extLst>
                <a:ext uri="{FF2B5EF4-FFF2-40B4-BE49-F238E27FC236}">
                  <a16:creationId xmlns:a16="http://schemas.microsoft.com/office/drawing/2014/main" id="{F7D255AA-CF25-C745-98BF-24FB8F6AEB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650" y="3433763"/>
              <a:ext cx="2830513" cy="2822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36">
              <a:extLst>
                <a:ext uri="{FF2B5EF4-FFF2-40B4-BE49-F238E27FC236}">
                  <a16:creationId xmlns:a16="http://schemas.microsoft.com/office/drawing/2014/main" id="{0CB5FE74-1B14-2B48-9919-12519D5165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747925">
              <a:off x="7028999" y="4219118"/>
              <a:ext cx="1112155" cy="483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50">
                  <a:latin typeface="Arial" charset="0"/>
                </a:rPr>
                <a:t>E906 </a:t>
              </a:r>
              <a:r>
                <a:rPr lang="en-US" sz="1050" err="1">
                  <a:latin typeface="Arial" charset="0"/>
                </a:rPr>
                <a:t>Spect</a:t>
              </a:r>
              <a:r>
                <a:rPr lang="en-US" sz="1050">
                  <a:latin typeface="Arial" charset="0"/>
                </a:rPr>
                <a:t>. </a:t>
              </a:r>
            </a:p>
            <a:p>
              <a:pPr eaLnBrk="0" hangingPunct="0"/>
              <a:r>
                <a:rPr lang="en-US" sz="1050">
                  <a:latin typeface="Arial" charset="0"/>
                </a:rPr>
                <a:t>Monte Carlo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99D2792-2C80-0C25-5305-B5D554B233A1}"/>
              </a:ext>
            </a:extLst>
          </p:cNvPr>
          <p:cNvGrpSpPr/>
          <p:nvPr/>
        </p:nvGrpSpPr>
        <p:grpSpPr>
          <a:xfrm>
            <a:off x="381350" y="602717"/>
            <a:ext cx="6096000" cy="4165600"/>
            <a:chOff x="381350" y="602717"/>
            <a:chExt cx="6096000" cy="41656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31D7FC3-27C6-DF4E-9F7A-E340F5145041}"/>
                </a:ext>
              </a:extLst>
            </p:cNvPr>
            <p:cNvSpPr/>
            <p:nvPr/>
          </p:nvSpPr>
          <p:spPr>
            <a:xfrm>
              <a:off x="3892268" y="3549535"/>
              <a:ext cx="2417091" cy="822960"/>
            </a:xfrm>
            <a:prstGeom prst="rect">
              <a:avLst/>
            </a:prstGeom>
            <a:gradFill>
              <a:gsLst>
                <a:gs pos="100000">
                  <a:srgbClr val="FFFF00"/>
                </a:gs>
                <a:gs pos="41000">
                  <a:schemeClr val="bg1"/>
                </a:gs>
              </a:gsLst>
              <a:lin ang="66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96"/>
            </a:p>
          </p:txBody>
        </p:sp>
        <p:pic>
          <p:nvPicPr>
            <p:cNvPr id="10" name="Picture 9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62308F8F-F413-5442-9DE0-4371CE4DE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1350" y="602717"/>
              <a:ext cx="6096000" cy="41656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EEEBEB9-67EC-AC40-B1B6-0BE28DA8F0CD}"/>
                </a:ext>
              </a:extLst>
            </p:cNvPr>
            <p:cNvSpPr txBox="1"/>
            <p:nvPr/>
          </p:nvSpPr>
          <p:spPr>
            <a:xfrm>
              <a:off x="4697506" y="3639671"/>
              <a:ext cx="1305678" cy="421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96" dirty="0"/>
                <a:t>Drell-Yan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828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14A47-9CAD-8E4B-B309-0E8934D58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05" y="234986"/>
            <a:ext cx="3025599" cy="621711"/>
          </a:xfrm>
        </p:spPr>
        <p:txBody>
          <a:bodyPr/>
          <a:lstStyle/>
          <a:p>
            <a:r>
              <a:rPr lang="en-US"/>
              <a:t>Cross Check of Rate Dependence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C1578-8FB0-B34C-B630-092B4ECD3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784" y="905589"/>
            <a:ext cx="3404129" cy="1159136"/>
          </a:xfrm>
        </p:spPr>
        <p:txBody>
          <a:bodyPr/>
          <a:lstStyle/>
          <a:p>
            <a:r>
              <a:rPr lang="en-US" dirty="0"/>
              <a:t>Multi-component mass fit</a:t>
            </a:r>
          </a:p>
          <a:p>
            <a:r>
              <a:rPr lang="en-US" dirty="0"/>
              <a:t>Combinatorial background “mixed” and reconstruction efficiency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E4230-EB04-EA4B-8564-4D2B734A4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September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E4BDA-604A-7D44-939C-55D0F7240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Paul E Reimer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9DE63C8-6D67-B27B-F55B-46F38F550857}"/>
              </a:ext>
            </a:extLst>
          </p:cNvPr>
          <p:cNvGrpSpPr/>
          <p:nvPr/>
        </p:nvGrpSpPr>
        <p:grpSpPr>
          <a:xfrm>
            <a:off x="3515007" y="104347"/>
            <a:ext cx="5628993" cy="4133564"/>
            <a:chOff x="3515007" y="104347"/>
            <a:chExt cx="5628993" cy="413356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0414CA-278B-004C-AE3C-D59EAFAA24E1}"/>
                </a:ext>
              </a:extLst>
            </p:cNvPr>
            <p:cNvSpPr txBox="1"/>
            <p:nvPr/>
          </p:nvSpPr>
          <p:spPr>
            <a:xfrm>
              <a:off x="5334001" y="151058"/>
              <a:ext cx="1553630" cy="421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96" dirty="0">
                  <a:solidFill>
                    <a:srgbClr val="FF0000"/>
                  </a:solidFill>
                </a:rPr>
                <a:t>Preliminary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EE78BF1-9837-F945-AE44-265302416C5D}"/>
                </a:ext>
              </a:extLst>
            </p:cNvPr>
            <p:cNvSpPr/>
            <p:nvPr/>
          </p:nvSpPr>
          <p:spPr>
            <a:xfrm>
              <a:off x="6182314" y="1021347"/>
              <a:ext cx="2782391" cy="2797593"/>
            </a:xfrm>
            <a:prstGeom prst="rect">
              <a:avLst/>
            </a:prstGeom>
            <a:gradFill>
              <a:gsLst>
                <a:gs pos="100000">
                  <a:srgbClr val="FFFF00"/>
                </a:gs>
                <a:gs pos="41000">
                  <a:schemeClr val="bg1"/>
                </a:gs>
              </a:gsLst>
              <a:lin ang="66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96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3324617-B328-A54C-808E-CAE41B7F1889}"/>
                </a:ext>
              </a:extLst>
            </p:cNvPr>
            <p:cNvSpPr txBox="1"/>
            <p:nvPr/>
          </p:nvSpPr>
          <p:spPr>
            <a:xfrm>
              <a:off x="6938683" y="2420142"/>
              <a:ext cx="1305678" cy="421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96" dirty="0"/>
                <a:t>Drell-Yan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8786F34-6A5D-2C4F-9000-9A398EC9B2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15007" y="104347"/>
              <a:ext cx="5628993" cy="4133564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D6F20A3-4B73-9399-AF46-CCED848253A0}"/>
              </a:ext>
            </a:extLst>
          </p:cNvPr>
          <p:cNvGrpSpPr>
            <a:grpSpLocks noChangeAspect="1"/>
          </p:cNvGrpSpPr>
          <p:nvPr/>
        </p:nvGrpSpPr>
        <p:grpSpPr>
          <a:xfrm>
            <a:off x="261784" y="2305455"/>
            <a:ext cx="3641200" cy="2488153"/>
            <a:chOff x="381350" y="602717"/>
            <a:chExt cx="6096000" cy="41656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273F1FD-1950-1C16-1433-A572DEB05C40}"/>
                </a:ext>
              </a:extLst>
            </p:cNvPr>
            <p:cNvSpPr/>
            <p:nvPr/>
          </p:nvSpPr>
          <p:spPr>
            <a:xfrm>
              <a:off x="3892268" y="3549535"/>
              <a:ext cx="2417091" cy="822960"/>
            </a:xfrm>
            <a:prstGeom prst="rect">
              <a:avLst/>
            </a:prstGeom>
            <a:gradFill>
              <a:gsLst>
                <a:gs pos="100000">
                  <a:srgbClr val="FFFF00"/>
                </a:gs>
                <a:gs pos="41000">
                  <a:schemeClr val="bg1"/>
                </a:gs>
              </a:gsLst>
              <a:lin ang="66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96"/>
            </a:p>
          </p:txBody>
        </p:sp>
        <p:pic>
          <p:nvPicPr>
            <p:cNvPr id="17" name="Picture 16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EA559ED0-1725-89C9-9076-7117D5BF3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1350" y="602717"/>
              <a:ext cx="6096000" cy="41656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12A4492-33D5-0920-682E-27B552D97681}"/>
                </a:ext>
              </a:extLst>
            </p:cNvPr>
            <p:cNvSpPr txBox="1"/>
            <p:nvPr/>
          </p:nvSpPr>
          <p:spPr>
            <a:xfrm>
              <a:off x="4697506" y="3639671"/>
              <a:ext cx="1305678" cy="421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96" dirty="0"/>
                <a:t>Drell-Yan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36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7104" y="400051"/>
            <a:ext cx="4647085" cy="170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938" y="649432"/>
            <a:ext cx="5861466" cy="907014"/>
          </a:xfrm>
        </p:spPr>
        <p:txBody>
          <a:bodyPr/>
          <a:lstStyle/>
          <a:p>
            <a:pPr marL="177787" indent="-177787"/>
            <a:r>
              <a:rPr lang="en-US" dirty="0"/>
              <a:t>Entire beam interacts upstream of first SeaQuest Spectrometer tracking chamber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990600" y="4114801"/>
            <a:ext cx="914400" cy="6858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261938" y="2535967"/>
            <a:ext cx="4853002" cy="2226041"/>
            <a:chOff x="152400" y="3581400"/>
            <a:chExt cx="4048477" cy="2476013"/>
          </a:xfrm>
        </p:grpSpPr>
        <p:pic>
          <p:nvPicPr>
            <p:cNvPr id="2" name="Picture 1" descr="IMAG1670.jp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2400" y="3581400"/>
              <a:ext cx="4048477" cy="244562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43368" y="4600518"/>
              <a:ext cx="3518722" cy="461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96" dirty="0">
                  <a:solidFill>
                    <a:srgbClr val="00FF00"/>
                  </a:solidFill>
                  <a:effectLst>
                    <a:outerShdw blurRad="44450" dist="50800" dir="2700000" algn="tl" rotWithShape="0">
                      <a:srgbClr val="000000"/>
                    </a:outerShdw>
                  </a:effectLst>
                </a:rPr>
                <a:t>lD</a:t>
              </a:r>
              <a:r>
                <a:rPr lang="en-US" sz="2096" baseline="-25000" dirty="0">
                  <a:solidFill>
                    <a:srgbClr val="00FF00"/>
                  </a:solidFill>
                  <a:effectLst>
                    <a:outerShdw blurRad="44450" dist="50800" dir="2700000" algn="tl" rotWithShape="0">
                      <a:srgbClr val="000000"/>
                    </a:outerShdw>
                  </a:effectLst>
                </a:rPr>
                <a:t>2</a:t>
              </a:r>
              <a:r>
                <a:rPr lang="en-US" sz="2096" dirty="0">
                  <a:solidFill>
                    <a:srgbClr val="00FF00"/>
                  </a:solidFill>
                  <a:effectLst>
                    <a:outerShdw blurRad="44450" dist="50800" dir="2700000" algn="tl" rotWithShape="0">
                      <a:srgbClr val="000000"/>
                    </a:outerShdw>
                  </a:effectLst>
                </a:rPr>
                <a:t>         None   Fe      C         W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2081" y="5588908"/>
              <a:ext cx="2986780" cy="468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96" dirty="0">
                  <a:solidFill>
                    <a:srgbClr val="00FF00"/>
                  </a:solidFill>
                  <a:effectLst>
                    <a:outerShdw blurRad="44450" dist="38100" dir="2700000" algn="tl" rotWithShape="0">
                      <a:srgbClr val="000000"/>
                    </a:outerShdw>
                  </a:effectLst>
                </a:rPr>
                <a:t>Off page lH</a:t>
              </a:r>
              <a:r>
                <a:rPr lang="en-US" sz="2096" baseline="-25000" dirty="0">
                  <a:solidFill>
                    <a:srgbClr val="00FF00"/>
                  </a:solidFill>
                  <a:effectLst>
                    <a:outerShdw blurRad="44450" dist="38100" dir="2700000" algn="tl" rotWithShape="0">
                      <a:srgbClr val="000000"/>
                    </a:outerShdw>
                  </a:effectLst>
                </a:rPr>
                <a:t>2</a:t>
              </a:r>
              <a:r>
                <a:rPr lang="en-US" sz="2096" dirty="0">
                  <a:solidFill>
                    <a:srgbClr val="00FF00"/>
                  </a:solidFill>
                  <a:effectLst>
                    <a:outerShdw blurRad="44450" dist="38100" dir="2700000" algn="tl" rotWithShape="0">
                      <a:srgbClr val="000000"/>
                    </a:outerShdw>
                  </a:effectLst>
                </a:rPr>
                <a:t>   Empty flask</a:t>
              </a:r>
            </a:p>
          </p:txBody>
        </p:sp>
        <p:sp>
          <p:nvSpPr>
            <p:cNvPr id="19" name="Left Arrow 18"/>
            <p:cNvSpPr/>
            <p:nvPr/>
          </p:nvSpPr>
          <p:spPr bwMode="auto">
            <a:xfrm>
              <a:off x="195483" y="5537974"/>
              <a:ext cx="457200" cy="152400"/>
            </a:xfrm>
            <a:prstGeom prst="leftArrow">
              <a:avLst/>
            </a:prstGeom>
            <a:solidFill>
              <a:srgbClr val="80FF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35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Calibri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24200" y="3657599"/>
              <a:ext cx="971151" cy="834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96" dirty="0">
                  <a:solidFill>
                    <a:srgbClr val="00FF00"/>
                  </a:solidFill>
                  <a:effectLst>
                    <a:outerShdw blurRad="44450" dist="50800" dir="2700000" algn="tl" rotWithShape="0">
                      <a:srgbClr val="000000"/>
                    </a:outerShdw>
                  </a:effectLst>
                </a:rPr>
                <a:t>Beam Dump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4800" y="5037623"/>
              <a:ext cx="1885551" cy="468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96" dirty="0">
                  <a:solidFill>
                    <a:srgbClr val="00FF00"/>
                  </a:solidFill>
                  <a:effectLst>
                    <a:outerShdw blurRad="44450" dist="50800" dir="2700000" algn="tl" rotWithShape="0">
                      <a:srgbClr val="000000"/>
                    </a:outerShdw>
                  </a:effectLst>
                </a:rPr>
                <a:t>Beam into Page</a:t>
              </a:r>
            </a:p>
          </p:txBody>
        </p:sp>
        <p:sp>
          <p:nvSpPr>
            <p:cNvPr id="22" name="Left Arrow 21"/>
            <p:cNvSpPr/>
            <p:nvPr/>
          </p:nvSpPr>
          <p:spPr bwMode="auto">
            <a:xfrm rot="20578021">
              <a:off x="2129122" y="4131499"/>
              <a:ext cx="1176360" cy="145580"/>
            </a:xfrm>
            <a:prstGeom prst="leftArrow">
              <a:avLst/>
            </a:prstGeom>
            <a:solidFill>
              <a:srgbClr val="80FF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35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Calibri" pitchFamily="34" charset="0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 bwMode="auto">
          <a:xfrm flipV="1">
            <a:off x="260812" y="1667014"/>
            <a:ext cx="4141146" cy="876032"/>
          </a:xfrm>
          <a:prstGeom prst="line">
            <a:avLst/>
          </a:prstGeom>
          <a:noFill/>
          <a:ln w="9525" cap="flat" cmpd="sng" algn="ctr">
            <a:solidFill>
              <a:srgbClr val="FF020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H="1" flipV="1">
            <a:off x="4401959" y="1667015"/>
            <a:ext cx="689539" cy="901547"/>
          </a:xfrm>
          <a:prstGeom prst="line">
            <a:avLst/>
          </a:prstGeom>
          <a:noFill/>
          <a:ln w="9525" cap="flat" cmpd="sng" algn="ctr">
            <a:solidFill>
              <a:srgbClr val="FF020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5170034" y="2612712"/>
            <a:ext cx="3973969" cy="2121970"/>
            <a:chOff x="4569774" y="3056257"/>
            <a:chExt cx="4574226" cy="325665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69774" y="3056257"/>
              <a:ext cx="4574226" cy="3256651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 bwMode="auto">
            <a:xfrm>
              <a:off x="4632944" y="3139435"/>
              <a:ext cx="142699" cy="288758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35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Calibri" pitchFamily="34" charset="0"/>
              </a:endParaRPr>
            </a:p>
          </p:txBody>
        </p:sp>
      </p:grpSp>
      <p:sp>
        <p:nvSpPr>
          <p:cNvPr id="26" name="Content Placeholder 2"/>
          <p:cNvSpPr txBox="1">
            <a:spLocks/>
          </p:cNvSpPr>
          <p:nvPr/>
        </p:nvSpPr>
        <p:spPr>
          <a:xfrm>
            <a:off x="266923" y="1229017"/>
            <a:ext cx="4314290" cy="907014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787" indent="-177787"/>
            <a:r>
              <a:rPr lang="en-US" dirty="0"/>
              <a:t>Spatial resolution poor along beam axis</a:t>
            </a:r>
          </a:p>
          <a:p>
            <a:pPr marL="177787" indent="-177787"/>
            <a:r>
              <a:rPr lang="en-US" dirty="0"/>
              <a:t>Resolve target </a:t>
            </a:r>
            <a:r>
              <a:rPr lang="en-US" dirty="0" err="1"/>
              <a:t>vs</a:t>
            </a:r>
            <a:r>
              <a:rPr lang="en-US" dirty="0"/>
              <a:t> beam dump</a:t>
            </a:r>
          </a:p>
          <a:p>
            <a:pPr marL="177787" indent="-177787"/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0801B335-2E77-644B-95C3-A9856C997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382" y="58886"/>
            <a:ext cx="8554054" cy="457199"/>
          </a:xfrm>
        </p:spPr>
        <p:txBody>
          <a:bodyPr/>
          <a:lstStyle/>
          <a:p>
            <a:r>
              <a:rPr lang="en-US" dirty="0"/>
              <a:t>Do We Reconstruct Events When there are Events?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2B350-313F-0747-9253-1627381B4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September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DA567-0CAE-014C-B209-68078681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Paul E Reimer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307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CFCCC-BC1E-4E44-B146-C0C0ADD6B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99" dirty="0"/>
              <a:t>Is There an Intensity Dependence?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0F040-ED45-8E4E-ABF2-BECAE0B35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September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71358-080F-5141-86A2-834D3742F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Paul E Reimer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33DE37C9-31D3-164C-B475-52F048629DE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3908" y="741067"/>
                <a:ext cx="4910936" cy="3308376"/>
              </a:xfrm>
              <a:prstGeom prst="rect">
                <a:avLst/>
              </a:prstGeom>
            </p:spPr>
            <p:txBody>
              <a:bodyPr vert="horz" lIns="0" tIns="0" rIns="0" bIns="45720" rtlCol="0">
                <a:noAutofit/>
              </a:bodyPr>
              <a:lstStyle>
                <a:lvl1pPr marL="173038" indent="-173038" algn="l" defTabSz="457200" rtl="0" eaLnBrk="1" latinLnBrk="0" hangingPunct="1">
                  <a:spcBef>
                    <a:spcPts val="600"/>
                  </a:spcBef>
                  <a:spcAft>
                    <a:spcPts val="0"/>
                  </a:spcAft>
                  <a:buFont typeface="Wingdings" pitchFamily="2" charset="2"/>
                  <a:buChar char="§"/>
                  <a:defRPr sz="1800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520700" indent="-236538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–"/>
                  <a:defRPr sz="16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803275" indent="-187325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•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3pPr>
                <a:lvl4pPr marL="1087438" indent="-17145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17145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»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1236FF"/>
                    </a:solidFill>
                  </a:rPr>
                  <a:t>Plot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b="1" i="1" dirty="0">
                            <a:solidFill>
                              <a:srgbClr val="1236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dirty="0">
                                <a:solidFill>
                                  <a:srgbClr val="123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rgbClr val="1236FF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rgbClr val="1236FF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sub>
                        </m:sSub>
                      </m:num>
                      <m:den>
                        <m:r>
                          <a:rPr lang="en-US" b="1" i="1" dirty="0">
                            <a:solidFill>
                              <a:srgbClr val="1236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en-US" b="1" i="1" dirty="0">
                                <a:solidFill>
                                  <a:srgbClr val="123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rgbClr val="1236FF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rgbClr val="1236FF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="1" dirty="0">
                    <a:solidFill>
                      <a:srgbClr val="1236FF"/>
                    </a:solidFill>
                  </a:rPr>
                  <a:t> as a function of the # of protons in the triggered bucket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1236FF"/>
                    </a:solidFill>
                  </a:rPr>
                  <a:t>Possible sources:</a:t>
                </a:r>
              </a:p>
              <a:p>
                <a:r>
                  <a:rPr lang="en-US" sz="1600" dirty="0"/>
                  <a:t>Trigger inefficiency at high rates</a:t>
                </a:r>
              </a:p>
              <a:p>
                <a:r>
                  <a:rPr lang="en-US" sz="1600" dirty="0"/>
                  <a:t>Increased triggering on noise events</a:t>
                </a:r>
              </a:p>
              <a:p>
                <a:r>
                  <a:rPr lang="en-US" sz="1600" dirty="0"/>
                  <a:t>Reconstruction inefficiency at high occupancy</a:t>
                </a:r>
              </a:p>
              <a:p>
                <a:r>
                  <a:rPr lang="en-US" sz="1600" dirty="0"/>
                  <a:t>. . . 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33DE37C9-31D3-164C-B475-52F048629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08" y="741067"/>
                <a:ext cx="4910936" cy="3308376"/>
              </a:xfrm>
              <a:prstGeom prst="rect">
                <a:avLst/>
              </a:prstGeom>
              <a:blipFill>
                <a:blip r:embed="rId2"/>
                <a:stretch>
                  <a:fillRect l="-2835" t="-18008" r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83BDFE18-9278-E587-8251-EE0B05ABB4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8539" y="741067"/>
            <a:ext cx="4066230" cy="39600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7766F7-B9EA-C2C8-9CED-21A2BB4BB4A8}"/>
              </a:ext>
            </a:extLst>
          </p:cNvPr>
          <p:cNvSpPr txBox="1"/>
          <p:nvPr/>
        </p:nvSpPr>
        <p:spPr>
          <a:xfrm>
            <a:off x="7120648" y="1067411"/>
            <a:ext cx="1749444" cy="1228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21E9E"/>
                </a:solidFill>
              </a:rPr>
              <a:t>1/5 the number of spills, but about 4.5x the protons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8C8A479-89F4-9E8F-C1CB-B4FD00F99902}"/>
              </a:ext>
            </a:extLst>
          </p:cNvPr>
          <p:cNvCxnSpPr>
            <a:cxnSpLocks/>
          </p:cNvCxnSpPr>
          <p:nvPr/>
        </p:nvCxnSpPr>
        <p:spPr>
          <a:xfrm flipH="1">
            <a:off x="7830766" y="2178996"/>
            <a:ext cx="164604" cy="1254868"/>
          </a:xfrm>
          <a:prstGeom prst="straightConnector1">
            <a:avLst/>
          </a:prstGeom>
          <a:ln w="28575">
            <a:solidFill>
              <a:srgbClr val="021E9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882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CFCCC-BC1E-4E44-B146-C0C0ADD6B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99" dirty="0"/>
              <a:t>Is There an Intensity Dependence?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0F040-ED45-8E4E-ABF2-BECAE0B35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September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71358-080F-5141-86A2-834D3742F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Paul E Reimer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33DE37C9-31D3-164C-B475-52F048629DE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3908" y="741067"/>
                <a:ext cx="4910936" cy="3308376"/>
              </a:xfrm>
              <a:prstGeom prst="rect">
                <a:avLst/>
              </a:prstGeom>
            </p:spPr>
            <p:txBody>
              <a:bodyPr vert="horz" lIns="0" tIns="0" rIns="0" bIns="45720" rtlCol="0">
                <a:noAutofit/>
              </a:bodyPr>
              <a:lstStyle>
                <a:lvl1pPr marL="173038" indent="-173038" algn="l" defTabSz="457200" rtl="0" eaLnBrk="1" latinLnBrk="0" hangingPunct="1">
                  <a:spcBef>
                    <a:spcPts val="600"/>
                  </a:spcBef>
                  <a:spcAft>
                    <a:spcPts val="0"/>
                  </a:spcAft>
                  <a:buFont typeface="Wingdings" pitchFamily="2" charset="2"/>
                  <a:buChar char="§"/>
                  <a:defRPr sz="1800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520700" indent="-236538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–"/>
                  <a:defRPr sz="16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803275" indent="-187325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•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3pPr>
                <a:lvl4pPr marL="1087438" indent="-17145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17145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»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1236FF"/>
                    </a:solidFill>
                  </a:rPr>
                  <a:t>Plot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b="1" i="1" dirty="0">
                            <a:solidFill>
                              <a:srgbClr val="1236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dirty="0">
                                <a:solidFill>
                                  <a:srgbClr val="123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rgbClr val="1236FF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rgbClr val="1236FF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sub>
                        </m:sSub>
                      </m:num>
                      <m:den>
                        <m:r>
                          <a:rPr lang="en-US" b="1" i="1" dirty="0">
                            <a:solidFill>
                              <a:srgbClr val="1236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en-US" b="1" i="1" dirty="0">
                                <a:solidFill>
                                  <a:srgbClr val="123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rgbClr val="1236FF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rgbClr val="1236FF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="1" dirty="0">
                    <a:solidFill>
                      <a:srgbClr val="1236FF"/>
                    </a:solidFill>
                  </a:rPr>
                  <a:t> as a function of the # of protons in the triggered bucket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1236FF"/>
                    </a:solidFill>
                  </a:rPr>
                  <a:t>Possible sources:</a:t>
                </a:r>
              </a:p>
              <a:p>
                <a:r>
                  <a:rPr lang="en-US" sz="1600" dirty="0"/>
                  <a:t>Trigger inefficiency at high rates</a:t>
                </a:r>
              </a:p>
              <a:p>
                <a:r>
                  <a:rPr lang="en-US" sz="1600" dirty="0"/>
                  <a:t>Increased triggering on noise events</a:t>
                </a:r>
              </a:p>
              <a:p>
                <a:r>
                  <a:rPr lang="en-US" sz="1600" dirty="0"/>
                  <a:t>Reconstruction inefficiency at high occupancy</a:t>
                </a:r>
              </a:p>
              <a:p>
                <a:r>
                  <a:rPr lang="en-US" sz="1600" dirty="0"/>
                  <a:t>. . . </a:t>
                </a:r>
              </a:p>
              <a:p>
                <a:r>
                  <a:rPr lang="en-US" sz="1600" dirty="0"/>
                  <a:t>Cut on beam intensity</a:t>
                </a:r>
              </a:p>
              <a:p>
                <a:pPr lvl="1"/>
                <a:r>
                  <a:rPr lang="en-US" sz="1400" dirty="0"/>
                  <a:t>Lose statistical power of the data</a:t>
                </a:r>
              </a:p>
              <a:p>
                <a:r>
                  <a:rPr lang="en-US" sz="1600" dirty="0"/>
                  <a:t>Model-based corrections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33DE37C9-31D3-164C-B475-52F048629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08" y="741067"/>
                <a:ext cx="4910936" cy="3308376"/>
              </a:xfrm>
              <a:prstGeom prst="rect">
                <a:avLst/>
              </a:prstGeom>
              <a:blipFill>
                <a:blip r:embed="rId2"/>
                <a:stretch>
                  <a:fillRect l="-2835" t="-18008" r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73D513F-A04B-1E40-B19B-2322A5299FE9}"/>
              </a:ext>
            </a:extLst>
          </p:cNvPr>
          <p:cNvSpPr txBox="1">
            <a:spLocks/>
          </p:cNvSpPr>
          <p:nvPr/>
        </p:nvSpPr>
        <p:spPr>
          <a:xfrm>
            <a:off x="105971" y="3835437"/>
            <a:ext cx="5205331" cy="835716"/>
          </a:xfrm>
          <a:prstGeom prst="rect">
            <a:avLst/>
          </a:prstGeom>
        </p:spPr>
        <p:txBody>
          <a:bodyPr vert="horz" lIns="0" tIns="0" rIns="0" bIns="45720" numCol="2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400" dirty="0"/>
              <a:t>Fit data w/model of source</a:t>
            </a:r>
          </a:p>
          <a:p>
            <a:pPr lvl="1"/>
            <a:r>
              <a:rPr lang="en-US" sz="1400" dirty="0"/>
              <a:t>Monte Carlo to verify</a:t>
            </a:r>
          </a:p>
          <a:p>
            <a:pPr lvl="1"/>
            <a:r>
              <a:rPr lang="en-US" sz="1400" dirty="0"/>
              <a:t>Used by E866/</a:t>
            </a:r>
            <a:r>
              <a:rPr lang="en-US" sz="1400" dirty="0" err="1"/>
              <a:t>NuSea</a:t>
            </a:r>
            <a:endParaRPr lang="en-US" sz="1400" dirty="0"/>
          </a:p>
          <a:p>
            <a:pPr lvl="1"/>
            <a:r>
              <a:rPr lang="en-US" sz="1400" dirty="0">
                <a:solidFill>
                  <a:srgbClr val="690000"/>
                </a:solidFill>
              </a:rPr>
              <a:t>Becomes difficult with multiple effects</a:t>
            </a:r>
          </a:p>
          <a:p>
            <a:endParaRPr lang="en-US" sz="1600" dirty="0"/>
          </a:p>
        </p:txBody>
      </p:sp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2CC4A7D5-1E7E-B4BA-664B-78BDADA3962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8724" y="741068"/>
            <a:ext cx="4283826" cy="398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7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8022" y="4793621"/>
            <a:ext cx="4644315" cy="89825"/>
          </a:xfrm>
        </p:spPr>
        <p:txBody>
          <a:bodyPr/>
          <a:lstStyle/>
          <a:p>
            <a:r>
              <a:rPr lang="en-US"/>
              <a:t>Paul E Reimer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34933" y="79218"/>
            <a:ext cx="2638428" cy="935923"/>
          </a:xfrm>
        </p:spPr>
        <p:txBody>
          <a:bodyPr/>
          <a:lstStyle/>
          <a:p>
            <a:pPr algn="r"/>
            <a:r>
              <a:rPr lang="en-US" sz="2800" dirty="0"/>
              <a:t>Intensity Extrapolation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6658657" y="2737258"/>
                <a:ext cx="2314704" cy="183204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4C45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96" dirty="0">
                    <a:solidFill>
                      <a:srgbClr val="000000"/>
                    </a:solidFill>
                  </a:rPr>
                  <a:t>Intensity = 0 intercept from simultaneous fits gives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96" dirty="0">
                    <a:solidFill>
                      <a:srgbClr val="000000"/>
                    </a:solidFill>
                  </a:rPr>
                  <a:t> for different </a:t>
                </a:r>
                <a:r>
                  <a:rPr lang="en-US" sz="2096" i="1" dirty="0" err="1">
                    <a:solidFill>
                      <a:srgbClr val="000000"/>
                    </a:solidFill>
                  </a:rPr>
                  <a:t>x</a:t>
                </a:r>
                <a:r>
                  <a:rPr lang="en-US" sz="2096" i="1" baseline="-25000" dirty="0" err="1">
                    <a:solidFill>
                      <a:srgbClr val="000000"/>
                    </a:solidFill>
                  </a:rPr>
                  <a:t>T</a:t>
                </a:r>
                <a:r>
                  <a:rPr lang="en-US" sz="2096" dirty="0">
                    <a:solidFill>
                      <a:srgbClr val="000000"/>
                    </a:solidFill>
                  </a:rPr>
                  <a:t> bins</a:t>
                </a: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657" y="2737258"/>
                <a:ext cx="2314704" cy="1832040"/>
              </a:xfrm>
              <a:prstGeom prst="rect">
                <a:avLst/>
              </a:prstGeom>
              <a:blipFill>
                <a:blip r:embed="rId2"/>
                <a:stretch>
                  <a:fillRect l="-2703" t="-2055" b="-42466"/>
                </a:stretch>
              </a:blipFill>
              <a:ln>
                <a:solidFill>
                  <a:srgbClr val="FF4C4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AB8790-5A3B-E64D-B936-D0060E9B0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September 2022</a:t>
            </a:r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FB91190-5BF6-864C-8834-6D8F7908D3CD}"/>
              </a:ext>
            </a:extLst>
          </p:cNvPr>
          <p:cNvPicPr>
            <a:picLocks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0179" y="109635"/>
            <a:ext cx="2368296" cy="197739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658BCAE-3BB4-F648-BCCA-FA7E8AD53C52}"/>
              </a:ext>
            </a:extLst>
          </p:cNvPr>
          <p:cNvPicPr>
            <a:picLocks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6777" y="100055"/>
            <a:ext cx="2368296" cy="197739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21E6DCD-F606-724A-A1A5-7D4C14C5E306}"/>
              </a:ext>
            </a:extLst>
          </p:cNvPr>
          <p:cNvPicPr>
            <a:picLocks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2141" y="2906056"/>
            <a:ext cx="2368296" cy="197739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900B783-F391-8040-A7C3-292CEF694D7D}"/>
              </a:ext>
            </a:extLst>
          </p:cNvPr>
          <p:cNvPicPr>
            <a:picLocks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0179" y="2906056"/>
            <a:ext cx="2368296" cy="197739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63E3134-B995-3A4D-B8EE-0AE045DF4E15}"/>
              </a:ext>
            </a:extLst>
          </p:cNvPr>
          <p:cNvPicPr>
            <a:picLocks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36" y="2879317"/>
            <a:ext cx="2368296" cy="197739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8E8B91E-6D5C-0F4D-A0CB-4B00CB1BB5B4}"/>
              </a:ext>
            </a:extLst>
          </p:cNvPr>
          <p:cNvPicPr>
            <a:picLocks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36" y="109635"/>
            <a:ext cx="2368296" cy="19773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495A451-4B5E-FD42-8B00-E55D4E5DEA89}"/>
                  </a:ext>
                </a:extLst>
              </p:cNvPr>
              <p:cNvSpPr txBox="1"/>
              <p:nvPr/>
            </p:nvSpPr>
            <p:spPr>
              <a:xfrm>
                <a:off x="1944458" y="2044492"/>
                <a:ext cx="3740673" cy="871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den>
                      </m:f>
                      <m:r>
                        <m:rPr>
                          <m:nor/>
                        </m:rPr>
                        <a:rPr lang="en-US" sz="2400" i="1">
                          <a:solidFill>
                            <a:srgbClr val="000000"/>
                          </a:solidFill>
                        </a:rPr>
                        <m:t>= 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  <m:r>
                        <m:rPr>
                          <m:nor/>
                        </m:rP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m:rPr>
                          <m:nor/>
                        </m:rP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m:rPr>
                          <m:nor/>
                        </m:rP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495A451-4B5E-FD42-8B00-E55D4E5DE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458" y="2044492"/>
                <a:ext cx="3740673" cy="871457"/>
              </a:xfrm>
              <a:prstGeom prst="rect">
                <a:avLst/>
              </a:prstGeom>
              <a:blipFill>
                <a:blip r:embed="rId9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815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0EA57D-4986-494F-BBFB-E270E2E6A9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92" y="793836"/>
            <a:ext cx="8902270" cy="433425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28F4A31D-EFCE-A841-9810-2B92B013A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222" y="12420"/>
            <a:ext cx="2272282" cy="534119"/>
          </a:xfrm>
        </p:spPr>
        <p:txBody>
          <a:bodyPr/>
          <a:lstStyle/>
          <a:p>
            <a:r>
              <a:rPr lang="en-US" sz="3200" dirty="0"/>
              <a:t>SeaQuest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1F444197-3F03-EC46-AEAA-A5C52A5843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86727" y="3148937"/>
                <a:ext cx="2707306" cy="1266045"/>
              </a:xfrm>
              <a:prstGeom prst="rect">
                <a:avLst/>
              </a:prstGeom>
            </p:spPr>
            <p:txBody>
              <a:bodyPr/>
              <a:lstStyle>
                <a:lvl1pPr marL="173038" indent="-173038" algn="l" defTabSz="457200" rtl="0" eaLnBrk="1" latinLnBrk="0" hangingPunct="1">
                  <a:spcBef>
                    <a:spcPts val="600"/>
                  </a:spcBef>
                  <a:spcAft>
                    <a:spcPts val="0"/>
                  </a:spcAft>
                  <a:buFont typeface="Wingdings" pitchFamily="2" charset="2"/>
                  <a:buChar char="§"/>
                  <a:defRPr sz="1800" kern="1200" baseline="0">
                    <a:solidFill>
                      <a:srgbClr val="232425"/>
                    </a:solidFill>
                    <a:latin typeface="+mn-lt"/>
                    <a:ea typeface="+mn-ea"/>
                    <a:cs typeface="+mn-cs"/>
                  </a:defRPr>
                </a:lvl1pPr>
                <a:lvl2pPr marL="520700" indent="-236538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–"/>
                  <a:defRPr sz="1800" kern="1200">
                    <a:solidFill>
                      <a:srgbClr val="232425"/>
                    </a:solidFill>
                    <a:latin typeface="+mn-lt"/>
                    <a:ea typeface="+mn-ea"/>
                    <a:cs typeface="+mn-cs"/>
                  </a:defRPr>
                </a:lvl2pPr>
                <a:lvl3pPr marL="803275" indent="-187325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•"/>
                  <a:defRPr sz="1800" kern="1200">
                    <a:solidFill>
                      <a:srgbClr val="232425"/>
                    </a:solidFill>
                    <a:latin typeface="+mn-lt"/>
                    <a:ea typeface="+mn-ea"/>
                    <a:cs typeface="+mn-cs"/>
                  </a:defRPr>
                </a:lvl3pPr>
                <a:lvl4pPr marL="1087438" indent="-17145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–"/>
                  <a:defRPr sz="1800" kern="1200">
                    <a:solidFill>
                      <a:srgbClr val="232425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17145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»"/>
                  <a:defRPr sz="1800" kern="1200">
                    <a:solidFill>
                      <a:srgbClr val="232425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rgbClr val="0070C0"/>
                  </a:buClr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SeaQuest data,</a:t>
                </a:r>
              </a:p>
              <a:p>
                <a:pPr marL="284142" lvl="1" indent="0">
                  <a:lnSpc>
                    <a:spcPct val="150000"/>
                  </a:lnSpc>
                  <a:buClr>
                    <a:srgbClr val="0070C0"/>
                  </a:buClr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  <m:r>
                          <a:rPr lang="en-US" sz="2000" b="1" i="1" baseline="30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𝒑𝒅</m:t>
                        </m:r>
                      </m:num>
                      <m:den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baseline="30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𝒑𝒑</m:t>
                        </m:r>
                      </m:den>
                    </m:f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1F444197-3F03-EC46-AEAA-A5C52A584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727" y="3148937"/>
                <a:ext cx="2707306" cy="1266045"/>
              </a:xfrm>
              <a:prstGeom prst="rect">
                <a:avLst/>
              </a:prstGeom>
              <a:blipFill>
                <a:blip r:embed="rId4"/>
                <a:stretch>
                  <a:fillRect l="-2336" t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55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ton_bar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00" y="1340575"/>
            <a:ext cx="2286000" cy="2286000"/>
          </a:xfrm>
          <a:prstGeom prst="rect">
            <a:avLst/>
          </a:prstGeom>
        </p:spPr>
      </p:pic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94061"/>
            <a:ext cx="8750299" cy="648890"/>
          </a:xfrm>
        </p:spPr>
        <p:txBody>
          <a:bodyPr/>
          <a:lstStyle/>
          <a:p>
            <a:r>
              <a:rPr lang="en-US" sz="2799" dirty="0"/>
              <a:t>From Constituent Quarks to Partonic Quarks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>
          <a:xfrm>
            <a:off x="279400" y="853283"/>
            <a:ext cx="7444013" cy="2264569"/>
          </a:xfrm>
        </p:spPr>
        <p:txBody>
          <a:bodyPr/>
          <a:lstStyle/>
          <a:p>
            <a:r>
              <a:rPr lang="en-US" dirty="0"/>
              <a:t>Constituent Quark/Bag Model motivated valence approach</a:t>
            </a:r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Paul E Reimer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September 2022</a:t>
            </a:r>
          </a:p>
        </p:txBody>
      </p:sp>
      <p:pic>
        <p:nvPicPr>
          <p:cNvPr id="2" name="Picture 18" descr="proton_glue">
            <a:extLst>
              <a:ext uri="{FF2B5EF4-FFF2-40B4-BE49-F238E27FC236}">
                <a16:creationId xmlns:a16="http://schemas.microsoft.com/office/drawing/2014/main" id="{C4614D1C-8C41-5D0C-95E9-E9988A1E1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461" y="1249135"/>
            <a:ext cx="2472176" cy="2468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roton_sea">
            <a:extLst>
              <a:ext uri="{FF2B5EF4-FFF2-40B4-BE49-F238E27FC236}">
                <a16:creationId xmlns:a16="http://schemas.microsoft.com/office/drawing/2014/main" id="{A03C28E8-42AA-4074-21C4-E935005EE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6561" y="1303974"/>
            <a:ext cx="2289180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proton_glue">
            <a:extLst>
              <a:ext uri="{FF2B5EF4-FFF2-40B4-BE49-F238E27FC236}">
                <a16:creationId xmlns:a16="http://schemas.microsoft.com/office/drawing/2014/main" id="{ADA24ED8-97FA-1CB9-1B67-2D9C8C622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6689" y="1303934"/>
            <a:ext cx="2289052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5F12E707-5D47-158F-18C4-001DB42FBA76}"/>
              </a:ext>
            </a:extLst>
          </p:cNvPr>
          <p:cNvSpPr/>
          <p:nvPr/>
        </p:nvSpPr>
        <p:spPr>
          <a:xfrm>
            <a:off x="2590025" y="2210370"/>
            <a:ext cx="803810" cy="546410"/>
          </a:xfrm>
          <a:prstGeom prst="rightArrow">
            <a:avLst/>
          </a:prstGeom>
          <a:noFill/>
          <a:ln w="28575">
            <a:solidFill>
              <a:srgbClr val="021E9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810155CD-D000-2810-5B6E-DB8C6027DBF9}"/>
              </a:ext>
            </a:extLst>
          </p:cNvPr>
          <p:cNvSpPr/>
          <p:nvPr/>
        </p:nvSpPr>
        <p:spPr>
          <a:xfrm>
            <a:off x="5816630" y="2145502"/>
            <a:ext cx="803810" cy="546410"/>
          </a:xfrm>
          <a:prstGeom prst="rightArrow">
            <a:avLst/>
          </a:prstGeom>
          <a:noFill/>
          <a:ln w="28575">
            <a:solidFill>
              <a:srgbClr val="021E9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D03DC9-E7A9-7D59-B5DC-55EDB27BF7BF}"/>
              </a:ext>
            </a:extLst>
          </p:cNvPr>
          <p:cNvSpPr txBox="1"/>
          <p:nvPr/>
        </p:nvSpPr>
        <p:spPr>
          <a:xfrm>
            <a:off x="663218" y="3744535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Static quarks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96E451-11E1-BF5F-6A09-AB34A27A0E57}"/>
              </a:ext>
            </a:extLst>
          </p:cNvPr>
          <p:cNvSpPr txBox="1"/>
          <p:nvPr/>
        </p:nvSpPr>
        <p:spPr>
          <a:xfrm>
            <a:off x="3802279" y="3718015"/>
            <a:ext cx="2018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Interacting quarks</a:t>
            </a:r>
          </a:p>
          <a:p>
            <a:r>
              <a:rPr lang="en-US" dirty="0">
                <a:solidFill>
                  <a:srgbClr val="000000"/>
                </a:solidFill>
              </a:rPr>
              <a:t>Pair production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7C5E4B2-4D1F-248F-4AEE-C5C9AAFB04E4}"/>
                  </a:ext>
                </a:extLst>
              </p:cNvPr>
              <p:cNvSpPr txBox="1"/>
              <p:nvPr/>
            </p:nvSpPr>
            <p:spPr>
              <a:xfrm>
                <a:off x="6204598" y="3568503"/>
                <a:ext cx="2817852" cy="1120563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What does valence mean?</a:t>
                </a:r>
              </a:p>
              <a:p>
                <a:pPr algn="ctr"/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432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432FF"/>
                            </a:solidFill>
                          </a:rPr>
                          <m:t>dx</m:t>
                        </m:r>
                      </m:e>
                    </m:nary>
                  </m:oMath>
                </a14:m>
                <a:r>
                  <a:rPr lang="en-US" dirty="0">
                    <a:solidFill>
                      <a:srgbClr val="0432FF"/>
                    </a:solidFill>
                  </a:rPr>
                  <a:t> = 2</a:t>
                </a:r>
              </a:p>
              <a:p>
                <a:pPr algn="ctr"/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432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432FF"/>
                            </a:solidFill>
                          </a:rPr>
                          <m:t>dx</m:t>
                        </m:r>
                      </m:e>
                    </m:nary>
                    <m:r>
                      <a:rPr lang="en-US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432FF"/>
                    </a:solidFill>
                  </a:rPr>
                  <a:t>= 1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7C5E4B2-4D1F-248F-4AEE-C5C9AAFB0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598" y="3568503"/>
                <a:ext cx="2817852" cy="1120563"/>
              </a:xfrm>
              <a:prstGeom prst="rect">
                <a:avLst/>
              </a:prstGeom>
              <a:blipFill>
                <a:blip r:embed="rId6"/>
                <a:stretch>
                  <a:fillRect l="-8520" t="-16667" b="-65556"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0071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546FE5-2C08-EA4F-BDBA-E321B211BE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729" y="809244"/>
            <a:ext cx="8902271" cy="433425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C971E21-4750-BE45-AE7D-CBA26D38B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221" y="150278"/>
            <a:ext cx="4790306" cy="646546"/>
          </a:xfrm>
        </p:spPr>
        <p:txBody>
          <a:bodyPr/>
          <a:lstStyle/>
          <a:p>
            <a:r>
              <a:rPr lang="en-US" sz="3200" dirty="0"/>
              <a:t>SeaQuest and E866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9AB1A0DC-CD31-844D-A02D-382E02E27C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4400" y="950018"/>
                <a:ext cx="8080235" cy="1266045"/>
              </a:xfrm>
              <a:prstGeom prst="rect">
                <a:avLst/>
              </a:prstGeom>
            </p:spPr>
            <p:txBody>
              <a:bodyPr/>
              <a:lstStyle>
                <a:lvl1pPr marL="173038" indent="-173038" algn="l" defTabSz="457200" rtl="0" eaLnBrk="1" latinLnBrk="0" hangingPunct="1">
                  <a:spcBef>
                    <a:spcPts val="600"/>
                  </a:spcBef>
                  <a:spcAft>
                    <a:spcPts val="0"/>
                  </a:spcAft>
                  <a:buFont typeface="Wingdings" pitchFamily="2" charset="2"/>
                  <a:buChar char="§"/>
                  <a:defRPr sz="1800" kern="1200" baseline="0">
                    <a:solidFill>
                      <a:srgbClr val="232425"/>
                    </a:solidFill>
                    <a:latin typeface="+mn-lt"/>
                    <a:ea typeface="+mn-ea"/>
                    <a:cs typeface="+mn-cs"/>
                  </a:defRPr>
                </a:lvl1pPr>
                <a:lvl2pPr marL="520700" indent="-236538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–"/>
                  <a:defRPr sz="1800" kern="1200">
                    <a:solidFill>
                      <a:srgbClr val="232425"/>
                    </a:solidFill>
                    <a:latin typeface="+mn-lt"/>
                    <a:ea typeface="+mn-ea"/>
                    <a:cs typeface="+mn-cs"/>
                  </a:defRPr>
                </a:lvl2pPr>
                <a:lvl3pPr marL="803275" indent="-187325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•"/>
                  <a:defRPr sz="1800" kern="1200">
                    <a:solidFill>
                      <a:srgbClr val="232425"/>
                    </a:solidFill>
                    <a:latin typeface="+mn-lt"/>
                    <a:ea typeface="+mn-ea"/>
                    <a:cs typeface="+mn-cs"/>
                  </a:defRPr>
                </a:lvl3pPr>
                <a:lvl4pPr marL="1087438" indent="-17145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–"/>
                  <a:defRPr sz="1800" kern="1200">
                    <a:solidFill>
                      <a:srgbClr val="232425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17145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»"/>
                  <a:defRPr sz="1800" kern="1200">
                    <a:solidFill>
                      <a:srgbClr val="232425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rgbClr val="0070C0"/>
                  </a:buClr>
                  <a:buNone/>
                </a:pPr>
                <a:r>
                  <a:rPr lang="en-US" dirty="0">
                    <a:solidFill>
                      <a:srgbClr val="1236FF"/>
                    </a:solidFill>
                  </a:rPr>
                  <a:t>SeaQuest and </a:t>
                </a:r>
                <a:r>
                  <a:rPr lang="en-US" dirty="0" err="1">
                    <a:solidFill>
                      <a:srgbClr val="1236FF"/>
                    </a:solidFill>
                  </a:rPr>
                  <a:t>NuSea</a:t>
                </a:r>
                <a:r>
                  <a:rPr lang="en-US" dirty="0">
                    <a:solidFill>
                      <a:srgbClr val="1236FF"/>
                    </a:solidFill>
                  </a:rPr>
                  <a:t> in high statistics </a:t>
                </a:r>
                <a:r>
                  <a:rPr lang="en-US" dirty="0" err="1">
                    <a:solidFill>
                      <a:srgbClr val="1236FF"/>
                    </a:solidFill>
                  </a:rPr>
                  <a:t>NuSea</a:t>
                </a:r>
                <a:r>
                  <a:rPr lang="en-US" dirty="0">
                    <a:solidFill>
                      <a:srgbClr val="1236FF"/>
                    </a:solidFill>
                  </a:rPr>
                  <a:t> overlap—should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b="0" i="1" smtClean="0">
                            <a:solidFill>
                              <a:srgbClr val="1236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rgbClr val="123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1236FF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1236FF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rgbClr val="1236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123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1236FF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1236FF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solidFill>
                      <a:srgbClr val="1236FF"/>
                    </a:solidFill>
                  </a:rPr>
                  <a:t> agree?</a:t>
                </a:r>
                <a:endParaRPr lang="en-US" b="1" dirty="0">
                  <a:solidFill>
                    <a:srgbClr val="1236FF"/>
                  </a:solidFill>
                </a:endParaRPr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9AB1A0DC-CD31-844D-A02D-382E02E27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950018"/>
                <a:ext cx="8080235" cy="1266045"/>
              </a:xfrm>
              <a:prstGeom prst="rect">
                <a:avLst/>
              </a:prstGeom>
              <a:blipFill>
                <a:blip r:embed="rId4"/>
                <a:stretch>
                  <a:fillRect l="-629" t="-41584" r="-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309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7D56A58-C75F-1340-A5F0-CB16BF2A6E3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200" dirty="0">
                    <a:solidFill>
                      <a:srgbClr val="47484A">
                        <a:lumMod val="50000"/>
                      </a:srgbClr>
                    </a:solidFill>
                  </a:rPr>
                  <a:t>Seaquest’s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200" i="1">
                            <a:solidFill>
                              <a:srgbClr val="47484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3200" i="1">
                                <a:solidFill>
                                  <a:srgbClr val="47484A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rgbClr val="47484A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acc>
                      </m:num>
                      <m:den>
                        <m:acc>
                          <m:accPr>
                            <m:chr m:val="̅"/>
                            <m:ctrlPr>
                              <a:rPr lang="en-US" sz="3200" i="1">
                                <a:solidFill>
                                  <a:srgbClr val="47484A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rgbClr val="47484A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3200" i="1">
                            <a:solidFill>
                              <a:srgbClr val="47484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dirty="0"/>
                  <a:t> extraction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7D56A58-C75F-1340-A5F0-CB16BF2A6E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879" t="-156000" b="-2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D3EE6-86BF-5548-B136-BB78040A89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5561" y="1273426"/>
                <a:ext cx="8372901" cy="338170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Correct way to extract quark distributions is within the context of a global fit.</a:t>
                </a:r>
              </a:p>
              <a:p>
                <a:pPr marL="0" indent="0">
                  <a:buNone/>
                </a:pPr>
                <a:r>
                  <a:rPr lang="en-US" dirty="0"/>
                  <a:t>What we did instead:</a:t>
                </a:r>
              </a:p>
              <a:p>
                <a:r>
                  <a:rPr lang="en-US" dirty="0"/>
                  <a:t>Assume the current global fits are omnipotent except for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>
                            <a:solidFill>
                              <a:srgbClr val="47484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47484A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47484A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acc>
                      </m:num>
                      <m:den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47484A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47484A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i="1">
                            <a:solidFill>
                              <a:srgbClr val="47484A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Compute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and the integrals are over the experimental acceptance</a:t>
                </a:r>
              </a:p>
              <a:p>
                <a:r>
                  <a:rPr lang="en-US" dirty="0"/>
                  <a:t>Compare with measured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1236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rgbClr val="123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1236FF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1236FF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rgbClr val="123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1236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rgbClr val="1236FF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1236FF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, and iterate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A217B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rgbClr val="A217B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en-US" sz="2400" i="1">
                                    <a:solidFill>
                                      <a:srgbClr val="A217B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̅"/>
                                    <m:ctrlPr>
                                      <a:rPr lang="en-US" sz="2400" i="1">
                                        <a:solidFill>
                                          <a:srgbClr val="A217B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solidFill>
                                          <a:srgbClr val="A217B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</m:acc>
                              </m:num>
                              <m:den>
                                <m:acc>
                                  <m:accPr>
                                    <m:chr m:val="̅"/>
                                    <m:ctrlPr>
                                      <a:rPr lang="en-US" sz="2400" i="1">
                                        <a:solidFill>
                                          <a:srgbClr val="A217B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solidFill>
                                          <a:srgbClr val="A217B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</m:acc>
                                <m:r>
                                  <a:rPr lang="en-US" sz="2400" i="1">
                                    <a:solidFill>
                                      <a:srgbClr val="A217B4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rgbClr val="A217B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rgbClr val="A217B4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D3EE6-86BF-5548-B136-BB78040A89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5561" y="1273426"/>
                <a:ext cx="8372901" cy="3381701"/>
              </a:xfrm>
              <a:blipFill>
                <a:blip r:embed="rId3"/>
                <a:stretch>
                  <a:fillRect l="-1818" t="-2247" b="-23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D03976-AFE4-FE41-818F-1C2A8323BBCC}"/>
                  </a:ext>
                </a:extLst>
              </p:cNvPr>
              <p:cNvSpPr txBox="1"/>
              <p:nvPr/>
            </p:nvSpPr>
            <p:spPr>
              <a:xfrm>
                <a:off x="5708073" y="119358"/>
                <a:ext cx="3090365" cy="1075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1236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rgbClr val="123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1236FF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1236FF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rgbClr val="1236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123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1236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solidFill>
                                    <a:srgbClr val="1236FF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1236FF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A217B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en-US" sz="2800" b="0" i="1" smtClean="0">
                                      <a:solidFill>
                                        <a:srgbClr val="A217B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A217B4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acc>
                            </m:num>
                            <m:den>
                              <m:acc>
                                <m:accPr>
                                  <m:chr m:val="̅"/>
                                  <m:ctrlPr>
                                    <a:rPr lang="en-US" sz="2800" b="0" i="1" smtClean="0">
                                      <a:solidFill>
                                        <a:srgbClr val="A217B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A217B4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D03976-AFE4-FE41-818F-1C2A8323B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073" y="119358"/>
                <a:ext cx="3090365" cy="1075231"/>
              </a:xfrm>
              <a:prstGeom prst="rect">
                <a:avLst/>
              </a:prstGeom>
              <a:blipFill>
                <a:blip r:embed="rId4"/>
                <a:stretch>
                  <a:fillRect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78A7C0-4681-A74D-BCFE-AC8B340AC879}"/>
                  </a:ext>
                </a:extLst>
              </p:cNvPr>
              <p:cNvSpPr txBox="1"/>
              <p:nvPr/>
            </p:nvSpPr>
            <p:spPr>
              <a:xfrm>
                <a:off x="1506424" y="2214933"/>
                <a:ext cx="4732642" cy="1237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1236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rgbClr val="123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1236FF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1236FF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rgbClr val="123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1236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rgbClr val="1236FF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1236FF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∬"/>
                            <m:limLoc m:val="undOvr"/>
                            <m:subHide m:val="on"/>
                            <m:supHide m:val="on"/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sz="2400" i="1" smtClean="0">
                                    <a:solidFill>
                                      <a:srgbClr val="1236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rgbClr val="1236FF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rgbClr val="1236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rgbClr val="123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𝑁𝐿𝑂</m:t>
                                    </m:r>
                                  </m:sub>
                                  <m:sup>
                                    <m:r>
                                      <a:rPr lang="en-US" sz="2400" b="1" i="1">
                                        <a:solidFill>
                                          <a:srgbClr val="123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rgbClr val="1236FF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1236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123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123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rgbClr val="1236FF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1236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123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123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nary>
                          <m:naryPr>
                            <m:chr m:val="∬"/>
                            <m:limLoc m:val="undOvr"/>
                            <m:subHide m:val="on"/>
                            <m:supHide m:val="on"/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sz="2400" i="1" smtClean="0">
                                    <a:solidFill>
                                      <a:srgbClr val="1236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rgbClr val="1236FF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rgbClr val="1236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rgbClr val="123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4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𝑁𝐿𝑂</m:t>
                                    </m:r>
                                  </m:sub>
                                  <m:sup>
                                    <m:r>
                                      <a:rPr lang="en-US" sz="2400" b="1" i="1">
                                        <a:solidFill>
                                          <a:srgbClr val="123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rgbClr val="1236FF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1236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123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123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rgbClr val="1236FF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1236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123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123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den>
                    </m:f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A217B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 smtClean="0">
                                <a:solidFill>
                                  <a:srgbClr val="A217B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en-US" sz="2400" i="1">
                                    <a:solidFill>
                                      <a:srgbClr val="A217B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̅"/>
                                    <m:ctrlPr>
                                      <a:rPr lang="en-US" sz="2400" i="1">
                                        <a:solidFill>
                                          <a:srgbClr val="A217B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solidFill>
                                          <a:srgbClr val="A217B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</m:acc>
                              </m:num>
                              <m:den>
                                <m:acc>
                                  <m:accPr>
                                    <m:chr m:val="̅"/>
                                    <m:ctrlPr>
                                      <a:rPr lang="en-US" sz="2400" i="1">
                                        <a:solidFill>
                                          <a:srgbClr val="A217B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solidFill>
                                          <a:srgbClr val="A217B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</m:acc>
                                <m:r>
                                  <a:rPr lang="en-US" sz="2400" i="1">
                                    <a:solidFill>
                                      <a:srgbClr val="A217B4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400" b="0" i="1" smtClean="0">
                            <a:solidFill>
                              <a:srgbClr val="A217B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78A7C0-4681-A74D-BCFE-AC8B340AC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424" y="2214933"/>
                <a:ext cx="4732642" cy="1237070"/>
              </a:xfrm>
              <a:prstGeom prst="rect">
                <a:avLst/>
              </a:prstGeom>
              <a:blipFill>
                <a:blip r:embed="rId5"/>
                <a:stretch>
                  <a:fillRect t="-32653" b="-6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79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F17FB9-D2A0-F34B-AE7F-C320B7EF4C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796824"/>
            <a:ext cx="8906256" cy="433619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C971E21-4750-BE45-AE7D-CBA26D38B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221" y="150278"/>
            <a:ext cx="4790306" cy="646546"/>
          </a:xfrm>
        </p:spPr>
        <p:txBody>
          <a:bodyPr/>
          <a:lstStyle/>
          <a:p>
            <a:r>
              <a:rPr lang="en-US" sz="3200" dirty="0"/>
              <a:t>SeaQuest and E866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9AB1A0DC-CD31-844D-A02D-382E02E27C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28145" y="3351473"/>
                <a:ext cx="2900219" cy="1266045"/>
              </a:xfrm>
              <a:prstGeom prst="rect">
                <a:avLst/>
              </a:prstGeom>
            </p:spPr>
            <p:txBody>
              <a:bodyPr/>
              <a:lstStyle>
                <a:lvl1pPr marL="173038" indent="-173038" algn="l" defTabSz="457200" rtl="0" eaLnBrk="1" latinLnBrk="0" hangingPunct="1">
                  <a:spcBef>
                    <a:spcPts val="600"/>
                  </a:spcBef>
                  <a:spcAft>
                    <a:spcPts val="0"/>
                  </a:spcAft>
                  <a:buFont typeface="Wingdings" pitchFamily="2" charset="2"/>
                  <a:buChar char="§"/>
                  <a:defRPr sz="1800" kern="1200" baseline="0">
                    <a:solidFill>
                      <a:srgbClr val="232425"/>
                    </a:solidFill>
                    <a:latin typeface="+mn-lt"/>
                    <a:ea typeface="+mn-ea"/>
                    <a:cs typeface="+mn-cs"/>
                  </a:defRPr>
                </a:lvl1pPr>
                <a:lvl2pPr marL="520700" indent="-236538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–"/>
                  <a:defRPr sz="1800" kern="1200">
                    <a:solidFill>
                      <a:srgbClr val="232425"/>
                    </a:solidFill>
                    <a:latin typeface="+mn-lt"/>
                    <a:ea typeface="+mn-ea"/>
                    <a:cs typeface="+mn-cs"/>
                  </a:defRPr>
                </a:lvl2pPr>
                <a:lvl3pPr marL="803275" indent="-187325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•"/>
                  <a:defRPr sz="1800" kern="1200">
                    <a:solidFill>
                      <a:srgbClr val="232425"/>
                    </a:solidFill>
                    <a:latin typeface="+mn-lt"/>
                    <a:ea typeface="+mn-ea"/>
                    <a:cs typeface="+mn-cs"/>
                  </a:defRPr>
                </a:lvl3pPr>
                <a:lvl4pPr marL="1087438" indent="-17145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–"/>
                  <a:defRPr sz="1800" kern="1200">
                    <a:solidFill>
                      <a:srgbClr val="232425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17145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»"/>
                  <a:defRPr sz="1800" kern="1200">
                    <a:solidFill>
                      <a:srgbClr val="232425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Clr>
                    <a:srgbClr val="0070C0"/>
                  </a:buClr>
                  <a:buNone/>
                </a:pPr>
                <a:r>
                  <a:rPr lang="en-US" dirty="0">
                    <a:solidFill>
                      <a:srgbClr val="1236FF"/>
                    </a:solidFill>
                  </a:rPr>
                  <a:t>SeaQuest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 smtClean="0">
                            <a:solidFill>
                              <a:srgbClr val="1236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2000" b="0" i="1" smtClean="0">
                                <a:solidFill>
                                  <a:srgbClr val="123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rgbClr val="1236FF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  <m:d>
                          <m:dPr>
                            <m:ctrlPr>
                              <a:rPr lang="en-US" sz="2000" i="1" dirty="0" smtClean="0">
                                <a:solidFill>
                                  <a:srgbClr val="123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solidFill>
                                  <a:srgbClr val="1236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acc>
                          <m:accPr>
                            <m:chr m:val="̅"/>
                            <m:ctrlPr>
                              <a:rPr lang="en-US" sz="2000" b="0" i="1" smtClean="0">
                                <a:solidFill>
                                  <a:srgbClr val="123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rgbClr val="1236FF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d>
                          <m:dPr>
                            <m:ctrlPr>
                              <a:rPr lang="en-US" sz="2000" i="1" dirty="0" smtClean="0">
                                <a:solidFill>
                                  <a:srgbClr val="123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solidFill>
                                  <a:srgbClr val="1236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  <m:r>
                      <a:rPr lang="en-US" sz="2000" b="0" i="1" smtClean="0">
                        <a:solidFill>
                          <a:srgbClr val="1236FF"/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b="1" dirty="0">
                    <a:solidFill>
                      <a:srgbClr val="1236FF"/>
                    </a:solidFill>
                  </a:rPr>
                  <a:t> </a:t>
                </a:r>
                <a:r>
                  <a:rPr lang="en-US" dirty="0">
                    <a:solidFill>
                      <a:srgbClr val="1236FF"/>
                    </a:solidFill>
                  </a:rPr>
                  <a:t>for entire measured range.</a:t>
                </a:r>
                <a:endParaRPr lang="en-US" b="1" dirty="0">
                  <a:solidFill>
                    <a:srgbClr val="1236FF"/>
                  </a:solidFill>
                </a:endParaRPr>
              </a:p>
            </p:txBody>
          </p:sp>
        </mc:Choice>
        <mc:Fallback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9AB1A0DC-CD31-844D-A02D-382E02E27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145" y="3351473"/>
                <a:ext cx="2900219" cy="1266045"/>
              </a:xfrm>
              <a:prstGeom prst="rect">
                <a:avLst/>
              </a:prstGeom>
              <a:blipFill>
                <a:blip r:embed="rId4"/>
                <a:stretch>
                  <a:fillRect l="-870" t="-48000" r="-130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469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F01F83-9DC8-BF4B-8202-8E2314B464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3" y="809244"/>
            <a:ext cx="8902271" cy="433425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C971E21-4750-BE45-AE7D-CBA26D38B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220" y="150278"/>
            <a:ext cx="7662815" cy="646546"/>
          </a:xfrm>
        </p:spPr>
        <p:txBody>
          <a:bodyPr/>
          <a:lstStyle/>
          <a:p>
            <a:r>
              <a:rPr lang="en-US" sz="2800" dirty="0"/>
              <a:t>SeaQuest compared with Global Fits</a:t>
            </a:r>
          </a:p>
        </p:txBody>
      </p:sp>
    </p:spTree>
    <p:extLst>
      <p:ext uri="{BB962C8B-B14F-4D97-AF65-F5344CB8AC3E}">
        <p14:creationId xmlns:p14="http://schemas.microsoft.com/office/powerpoint/2010/main" val="399030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22323D-207B-8749-A3E3-E9515840CC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1" y="796824"/>
            <a:ext cx="8902271" cy="433425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C971E21-4750-BE45-AE7D-CBA26D38B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220" y="150278"/>
            <a:ext cx="8457143" cy="646546"/>
          </a:xfrm>
        </p:spPr>
        <p:txBody>
          <a:bodyPr/>
          <a:lstStyle/>
          <a:p>
            <a:r>
              <a:rPr lang="en-US" sz="3200" dirty="0"/>
              <a:t>SeaQuest compared with Models</a:t>
            </a:r>
          </a:p>
        </p:txBody>
      </p:sp>
    </p:spTree>
    <p:extLst>
      <p:ext uri="{BB962C8B-B14F-4D97-AF65-F5344CB8AC3E}">
        <p14:creationId xmlns:p14="http://schemas.microsoft.com/office/powerpoint/2010/main" val="126200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">
            <a:extLst>
              <a:ext uri="{FF2B5EF4-FFF2-40B4-BE49-F238E27FC236}">
                <a16:creationId xmlns:a16="http://schemas.microsoft.com/office/drawing/2014/main" id="{C306AB49-6745-9140-AD86-004693E22D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370838"/>
            <a:ext cx="9143999" cy="578219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E2669DF-0A99-8346-8319-FCA8EC830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16" y="0"/>
            <a:ext cx="5263914" cy="47846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1236FF"/>
                </a:solidFill>
              </a:rPr>
              <a:t>Quark Motion in the Sea</a:t>
            </a:r>
          </a:p>
        </p:txBody>
      </p:sp>
    </p:spTree>
    <p:extLst>
      <p:ext uri="{BB962C8B-B14F-4D97-AF65-F5344CB8AC3E}">
        <p14:creationId xmlns:p14="http://schemas.microsoft.com/office/powerpoint/2010/main" val="255129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D1DC5AB-CA08-8F4E-9E70-94BCFFED0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62" y="119358"/>
            <a:ext cx="8372901" cy="450000"/>
          </a:xfrm>
        </p:spPr>
        <p:txBody>
          <a:bodyPr/>
          <a:lstStyle/>
          <a:p>
            <a:r>
              <a:rPr lang="en-US" dirty="0"/>
              <a:t>How to Measure Orbital </a:t>
            </a:r>
            <a:r>
              <a:rPr lang="en-US"/>
              <a:t>Angular Momentum?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1DED9A-FC98-4740-897D-09ADC9886721}"/>
              </a:ext>
            </a:extLst>
          </p:cNvPr>
          <p:cNvGrpSpPr>
            <a:grpSpLocks noChangeAspect="1"/>
          </p:cNvGrpSpPr>
          <p:nvPr/>
        </p:nvGrpSpPr>
        <p:grpSpPr>
          <a:xfrm>
            <a:off x="539033" y="905770"/>
            <a:ext cx="3905784" cy="1601117"/>
            <a:chOff x="39212" y="685798"/>
            <a:chExt cx="7249450" cy="29718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72B9F37-DE30-CB41-85C1-B55DC87670FB}"/>
                </a:ext>
              </a:extLst>
            </p:cNvPr>
            <p:cNvGrpSpPr/>
            <p:nvPr/>
          </p:nvGrpSpPr>
          <p:grpSpPr>
            <a:xfrm>
              <a:off x="39212" y="685798"/>
              <a:ext cx="7249450" cy="2971800"/>
              <a:chOff x="39212" y="685798"/>
              <a:chExt cx="7249450" cy="2971800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215E47E2-4F80-634E-8BFA-C100FDD506D0}"/>
                  </a:ext>
                </a:extLst>
              </p:cNvPr>
              <p:cNvGrpSpPr/>
              <p:nvPr/>
            </p:nvGrpSpPr>
            <p:grpSpPr>
              <a:xfrm>
                <a:off x="716898" y="2362200"/>
                <a:ext cx="3778902" cy="865595"/>
                <a:chOff x="716898" y="2362200"/>
                <a:chExt cx="3778902" cy="865595"/>
              </a:xfrm>
            </p:grpSpPr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A422488A-549A-5B4B-A868-AB5F68AE2DD3}"/>
                    </a:ext>
                  </a:extLst>
                </p:cNvPr>
                <p:cNvGrpSpPr/>
                <p:nvPr/>
              </p:nvGrpSpPr>
              <p:grpSpPr>
                <a:xfrm>
                  <a:off x="2274179" y="2362200"/>
                  <a:ext cx="605897" cy="865595"/>
                  <a:chOff x="7124700" y="685800"/>
                  <a:chExt cx="685800" cy="979746"/>
                </a:xfrm>
                <a:solidFill>
                  <a:srgbClr val="FFFF00"/>
                </a:solidFill>
              </p:grpSpPr>
              <p:grpSp>
                <p:nvGrpSpPr>
                  <p:cNvPr id="101" name="Group 100">
                    <a:extLst>
                      <a:ext uri="{FF2B5EF4-FFF2-40B4-BE49-F238E27FC236}">
                        <a16:creationId xmlns:a16="http://schemas.microsoft.com/office/drawing/2014/main" id="{02C2915A-970C-B849-ADD5-09E2F30D5EAE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6977727" y="832773"/>
                    <a:ext cx="979746" cy="685800"/>
                    <a:chOff x="391854" y="4002420"/>
                    <a:chExt cx="979746" cy="685800"/>
                  </a:xfrm>
                  <a:grpFill/>
                </p:grpSpPr>
                <p:sp>
                  <p:nvSpPr>
                    <p:cNvPr id="105" name="Oval 104">
                      <a:extLst>
                        <a:ext uri="{FF2B5EF4-FFF2-40B4-BE49-F238E27FC236}">
                          <a16:creationId xmlns:a16="http://schemas.microsoft.com/office/drawing/2014/main" id="{86A1A2ED-F9C4-C342-A8DD-9AB53E04FB6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91854" y="4002420"/>
                      <a:ext cx="685800" cy="685800"/>
                    </a:xfrm>
                    <a:prstGeom prst="ellipse">
                      <a:avLst/>
                    </a:prstGeom>
                    <a:grpFill/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68580" tIns="34290" rIns="68580" bIns="3429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752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900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06" name="Right Arrow 105">
                      <a:extLst>
                        <a:ext uri="{FF2B5EF4-FFF2-40B4-BE49-F238E27FC236}">
                          <a16:creationId xmlns:a16="http://schemas.microsoft.com/office/drawing/2014/main" id="{92B4B182-9EA2-9D47-8B2F-03C5A794E66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066800" y="4191000"/>
                      <a:ext cx="304800" cy="304800"/>
                    </a:xfrm>
                    <a:prstGeom prst="rightArrow">
                      <a:avLst/>
                    </a:prstGeom>
                    <a:grpFill/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68580" tIns="34290" rIns="68580" bIns="3429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752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900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02" name="Group 101">
                    <a:extLst>
                      <a:ext uri="{FF2B5EF4-FFF2-40B4-BE49-F238E27FC236}">
                        <a16:creationId xmlns:a16="http://schemas.microsoft.com/office/drawing/2014/main" id="{C38C46E2-D50B-344D-8609-C846A0BAF8B8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7347873" y="1186527"/>
                    <a:ext cx="239454" cy="152400"/>
                    <a:chOff x="468054" y="4329445"/>
                    <a:chExt cx="239454" cy="152400"/>
                  </a:xfrm>
                  <a:grpFill/>
                </p:grpSpPr>
                <p:sp>
                  <p:nvSpPr>
                    <p:cNvPr id="103" name="Oval 102">
                      <a:extLst>
                        <a:ext uri="{FF2B5EF4-FFF2-40B4-BE49-F238E27FC236}">
                          <a16:creationId xmlns:a16="http://schemas.microsoft.com/office/drawing/2014/main" id="{AFE6C16E-074A-C948-B0FC-40295FE5472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8054" y="4329445"/>
                      <a:ext cx="152400" cy="152400"/>
                    </a:xfrm>
                    <a:prstGeom prst="ellipse">
                      <a:avLst/>
                    </a:prstGeom>
                    <a:grpFill/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68580" tIns="34290" rIns="68580" bIns="3429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752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900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04" name="Right Arrow 103">
                      <a:extLst>
                        <a:ext uri="{FF2B5EF4-FFF2-40B4-BE49-F238E27FC236}">
                          <a16:creationId xmlns:a16="http://schemas.microsoft.com/office/drawing/2014/main" id="{92927E17-F20F-404C-B8FB-F3ADE037DB5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620454" y="4347240"/>
                      <a:ext cx="87054" cy="112380"/>
                    </a:xfrm>
                    <a:prstGeom prst="rightArrow">
                      <a:avLst/>
                    </a:prstGeom>
                    <a:grpFill/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68580" tIns="34290" rIns="68580" bIns="3429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752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900" dirty="0">
                        <a:latin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44E53330-5C40-F641-AD48-4946217E4446}"/>
                    </a:ext>
                  </a:extLst>
                </p:cNvPr>
                <p:cNvGrpSpPr/>
                <p:nvPr/>
              </p:nvGrpSpPr>
              <p:grpSpPr>
                <a:xfrm>
                  <a:off x="3889903" y="2362200"/>
                  <a:ext cx="605897" cy="865595"/>
                  <a:chOff x="7924800" y="762000"/>
                  <a:chExt cx="685800" cy="979746"/>
                </a:xfrm>
                <a:solidFill>
                  <a:srgbClr val="FFFF00"/>
                </a:solidFill>
              </p:grpSpPr>
              <p:grpSp>
                <p:nvGrpSpPr>
                  <p:cNvPr id="95" name="Group 94">
                    <a:extLst>
                      <a:ext uri="{FF2B5EF4-FFF2-40B4-BE49-F238E27FC236}">
                        <a16:creationId xmlns:a16="http://schemas.microsoft.com/office/drawing/2014/main" id="{16A76A29-C49C-7F49-BCCE-56F87FCA0BE4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7777827" y="908973"/>
                    <a:ext cx="979746" cy="685800"/>
                    <a:chOff x="391854" y="4002420"/>
                    <a:chExt cx="979746" cy="685800"/>
                  </a:xfrm>
                  <a:grpFill/>
                </p:grpSpPr>
                <p:sp>
                  <p:nvSpPr>
                    <p:cNvPr id="99" name="Oval 98">
                      <a:extLst>
                        <a:ext uri="{FF2B5EF4-FFF2-40B4-BE49-F238E27FC236}">
                          <a16:creationId xmlns:a16="http://schemas.microsoft.com/office/drawing/2014/main" id="{AFE0A445-F73A-914D-B82D-C3AACFE5885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91854" y="4002420"/>
                      <a:ext cx="685800" cy="685800"/>
                    </a:xfrm>
                    <a:prstGeom prst="ellipse">
                      <a:avLst/>
                    </a:prstGeom>
                    <a:grpFill/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68580" tIns="34290" rIns="68580" bIns="3429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752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900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00" name="Right Arrow 99">
                      <a:extLst>
                        <a:ext uri="{FF2B5EF4-FFF2-40B4-BE49-F238E27FC236}">
                          <a16:creationId xmlns:a16="http://schemas.microsoft.com/office/drawing/2014/main" id="{AEF32B05-3BBA-EA48-8282-C8BC913A521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066800" y="4191000"/>
                      <a:ext cx="304800" cy="304800"/>
                    </a:xfrm>
                    <a:prstGeom prst="rightArrow">
                      <a:avLst/>
                    </a:prstGeom>
                    <a:grpFill/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68580" tIns="34290" rIns="68580" bIns="3429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752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900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EFC13566-CA7C-5B45-9960-4268D76A3805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8149083" y="1262727"/>
                    <a:ext cx="239454" cy="152400"/>
                    <a:chOff x="468054" y="4329445"/>
                    <a:chExt cx="239454" cy="152400"/>
                  </a:xfrm>
                  <a:grpFill/>
                </p:grpSpPr>
                <p:sp>
                  <p:nvSpPr>
                    <p:cNvPr id="97" name="Oval 96">
                      <a:extLst>
                        <a:ext uri="{FF2B5EF4-FFF2-40B4-BE49-F238E27FC236}">
                          <a16:creationId xmlns:a16="http://schemas.microsoft.com/office/drawing/2014/main" id="{924BA4EF-8CCA-1745-ABA4-4C332DDA84F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8054" y="4329445"/>
                      <a:ext cx="152400" cy="152400"/>
                    </a:xfrm>
                    <a:prstGeom prst="ellipse">
                      <a:avLst/>
                    </a:prstGeom>
                    <a:grpFill/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68580" tIns="34290" rIns="68580" bIns="3429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752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900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98" name="Right Arrow 97">
                      <a:extLst>
                        <a:ext uri="{FF2B5EF4-FFF2-40B4-BE49-F238E27FC236}">
                          <a16:creationId xmlns:a16="http://schemas.microsoft.com/office/drawing/2014/main" id="{0CE4CC45-D947-CE4B-A4AB-D250ED8B79D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620454" y="4347240"/>
                      <a:ext cx="87054" cy="112380"/>
                    </a:xfrm>
                    <a:prstGeom prst="rightArrow">
                      <a:avLst/>
                    </a:prstGeom>
                    <a:grpFill/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68580" tIns="34290" rIns="68580" bIns="3429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752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900" dirty="0">
                        <a:latin typeface="Calibri" pitchFamily="34" charset="0"/>
                      </a:endParaRPr>
                    </a:p>
                  </p:txBody>
                </p:sp>
              </p:grpSp>
            </p:grp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F7EB5609-791C-C747-95B2-B68B6F911DB4}"/>
                    </a:ext>
                  </a:extLst>
                </p:cNvPr>
                <p:cNvSpPr txBox="1"/>
                <p:nvPr/>
              </p:nvSpPr>
              <p:spPr>
                <a:xfrm>
                  <a:off x="716898" y="2497248"/>
                  <a:ext cx="1175840" cy="57125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00"/>
                      </a:solidFill>
                    </a:rPr>
                    <a:t>h</a:t>
                  </a:r>
                  <a:r>
                    <a:rPr lang="en-US" sz="1400" baseline="-25000" dirty="0">
                      <a:solidFill>
                        <a:srgbClr val="000000"/>
                      </a:solidFill>
                    </a:rPr>
                    <a:t>1T</a:t>
                  </a:r>
                  <a:r>
                    <a:rPr lang="en-US" sz="1400" dirty="0">
                      <a:solidFill>
                        <a:srgbClr val="000000"/>
                      </a:solidFill>
                    </a:rPr>
                    <a:t>(x)</a:t>
                  </a:r>
                </a:p>
              </p:txBody>
            </p:sp>
            <p:sp>
              <p:nvSpPr>
                <p:cNvPr id="93" name="Equal 92">
                  <a:extLst>
                    <a:ext uri="{FF2B5EF4-FFF2-40B4-BE49-F238E27FC236}">
                      <a16:creationId xmlns:a16="http://schemas.microsoft.com/office/drawing/2014/main" id="{BBF8EEBD-77C8-D642-AAAA-76D391615695}"/>
                    </a:ext>
                  </a:extLst>
                </p:cNvPr>
                <p:cNvSpPr/>
                <p:nvPr/>
              </p:nvSpPr>
              <p:spPr bwMode="auto">
                <a:xfrm>
                  <a:off x="1870248" y="2775721"/>
                  <a:ext cx="269287" cy="269288"/>
                </a:xfrm>
                <a:prstGeom prst="mathEqual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5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94" name="Minus 93">
                  <a:extLst>
                    <a:ext uri="{FF2B5EF4-FFF2-40B4-BE49-F238E27FC236}">
                      <a16:creationId xmlns:a16="http://schemas.microsoft.com/office/drawing/2014/main" id="{08B9A7C6-B646-3440-BEFD-ED65204A3EA3}"/>
                    </a:ext>
                  </a:extLst>
                </p:cNvPr>
                <p:cNvSpPr/>
                <p:nvPr/>
              </p:nvSpPr>
              <p:spPr bwMode="auto">
                <a:xfrm>
                  <a:off x="3284007" y="2766131"/>
                  <a:ext cx="403931" cy="269288"/>
                </a:xfrm>
                <a:prstGeom prst="mathMinus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5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B986A3A6-B087-AD4C-B1A0-DB6E4D090AC2}"/>
                  </a:ext>
                </a:extLst>
              </p:cNvPr>
              <p:cNvGrpSpPr/>
              <p:nvPr/>
            </p:nvGrpSpPr>
            <p:grpSpPr>
              <a:xfrm>
                <a:off x="951390" y="685800"/>
                <a:ext cx="3773010" cy="679667"/>
                <a:chOff x="951390" y="685800"/>
                <a:chExt cx="3773010" cy="679667"/>
              </a:xfrm>
            </p:grpSpPr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D32A1C47-4889-784F-AB0E-300468A1AB39}"/>
                    </a:ext>
                  </a:extLst>
                </p:cNvPr>
                <p:cNvGrpSpPr/>
                <p:nvPr/>
              </p:nvGrpSpPr>
              <p:grpSpPr>
                <a:xfrm>
                  <a:off x="2281536" y="759570"/>
                  <a:ext cx="865595" cy="605897"/>
                  <a:chOff x="6781800" y="1676400"/>
                  <a:chExt cx="979746" cy="685800"/>
                </a:xfrm>
                <a:solidFill>
                  <a:srgbClr val="FFFF00"/>
                </a:solidFill>
              </p:grpSpPr>
              <p:grpSp>
                <p:nvGrpSpPr>
                  <p:cNvPr id="84" name="Group 83">
                    <a:extLst>
                      <a:ext uri="{FF2B5EF4-FFF2-40B4-BE49-F238E27FC236}">
                        <a16:creationId xmlns:a16="http://schemas.microsoft.com/office/drawing/2014/main" id="{E4F3C91D-7F9A-F94D-B284-DB1FD89B9B2E}"/>
                      </a:ext>
                    </a:extLst>
                  </p:cNvPr>
                  <p:cNvGrpSpPr/>
                  <p:nvPr/>
                </p:nvGrpSpPr>
                <p:grpSpPr>
                  <a:xfrm>
                    <a:off x="6781800" y="1676400"/>
                    <a:ext cx="979746" cy="685800"/>
                    <a:chOff x="391854" y="4002420"/>
                    <a:chExt cx="979746" cy="685800"/>
                  </a:xfrm>
                  <a:grpFill/>
                </p:grpSpPr>
                <p:sp>
                  <p:nvSpPr>
                    <p:cNvPr id="88" name="Oval 87">
                      <a:extLst>
                        <a:ext uri="{FF2B5EF4-FFF2-40B4-BE49-F238E27FC236}">
                          <a16:creationId xmlns:a16="http://schemas.microsoft.com/office/drawing/2014/main" id="{4858F302-E5F6-AD4F-8F18-B50DCE57693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91854" y="4002420"/>
                      <a:ext cx="685800" cy="685800"/>
                    </a:xfrm>
                    <a:prstGeom prst="ellipse">
                      <a:avLst/>
                    </a:prstGeom>
                    <a:grpFill/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68580" tIns="34290" rIns="68580" bIns="3429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752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900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89" name="Right Arrow 88">
                      <a:extLst>
                        <a:ext uri="{FF2B5EF4-FFF2-40B4-BE49-F238E27FC236}">
                          <a16:creationId xmlns:a16="http://schemas.microsoft.com/office/drawing/2014/main" id="{5CB2E732-D68B-BF44-BCA5-D18AE1A4A3A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066800" y="4191000"/>
                      <a:ext cx="304800" cy="304800"/>
                    </a:xfrm>
                    <a:prstGeom prst="rightArrow">
                      <a:avLst/>
                    </a:prstGeom>
                    <a:grpFill/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68580" tIns="34290" rIns="68580" bIns="3429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752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900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85" name="Group 84">
                    <a:extLst>
                      <a:ext uri="{FF2B5EF4-FFF2-40B4-BE49-F238E27FC236}">
                        <a16:creationId xmlns:a16="http://schemas.microsoft.com/office/drawing/2014/main" id="{E347AA99-0F44-A940-A700-9293354B3462}"/>
                      </a:ext>
                    </a:extLst>
                  </p:cNvPr>
                  <p:cNvGrpSpPr/>
                  <p:nvPr/>
                </p:nvGrpSpPr>
                <p:grpSpPr>
                  <a:xfrm>
                    <a:off x="7043073" y="1943100"/>
                    <a:ext cx="239454" cy="152400"/>
                    <a:chOff x="424527" y="4367545"/>
                    <a:chExt cx="239454" cy="152400"/>
                  </a:xfrm>
                  <a:grpFill/>
                </p:grpSpPr>
                <p:sp>
                  <p:nvSpPr>
                    <p:cNvPr id="86" name="Oval 85">
                      <a:extLst>
                        <a:ext uri="{FF2B5EF4-FFF2-40B4-BE49-F238E27FC236}">
                          <a16:creationId xmlns:a16="http://schemas.microsoft.com/office/drawing/2014/main" id="{47C3B0DE-E808-5A41-B66A-9A0B6FDFCCA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4527" y="4367545"/>
                      <a:ext cx="152400" cy="152400"/>
                    </a:xfrm>
                    <a:prstGeom prst="ellipse">
                      <a:avLst/>
                    </a:prstGeom>
                    <a:grpFill/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68580" tIns="34290" rIns="68580" bIns="3429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752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900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87" name="Right Arrow 86">
                      <a:extLst>
                        <a:ext uri="{FF2B5EF4-FFF2-40B4-BE49-F238E27FC236}">
                          <a16:creationId xmlns:a16="http://schemas.microsoft.com/office/drawing/2014/main" id="{B0AA0A01-E281-3949-B7E5-6A2BA0795E5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576927" y="4385340"/>
                      <a:ext cx="87054" cy="112380"/>
                    </a:xfrm>
                    <a:prstGeom prst="rightArrow">
                      <a:avLst/>
                    </a:prstGeom>
                    <a:grpFill/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68580" tIns="34290" rIns="68580" bIns="3429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752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900" dirty="0">
                        <a:latin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545A9D1D-9236-5E4C-A745-26ADA5E304BD}"/>
                    </a:ext>
                  </a:extLst>
                </p:cNvPr>
                <p:cNvGrpSpPr/>
                <p:nvPr/>
              </p:nvGrpSpPr>
              <p:grpSpPr>
                <a:xfrm>
                  <a:off x="3858805" y="759570"/>
                  <a:ext cx="865595" cy="605897"/>
                  <a:chOff x="3352799" y="990600"/>
                  <a:chExt cx="979746" cy="685800"/>
                </a:xfrm>
                <a:solidFill>
                  <a:srgbClr val="FFFF00"/>
                </a:solidFill>
              </p:grpSpPr>
              <p:grpSp>
                <p:nvGrpSpPr>
                  <p:cNvPr id="78" name="Group 77">
                    <a:extLst>
                      <a:ext uri="{FF2B5EF4-FFF2-40B4-BE49-F238E27FC236}">
                        <a16:creationId xmlns:a16="http://schemas.microsoft.com/office/drawing/2014/main" id="{AFA3C1CA-93BB-1D4C-B84A-ED1BFC55510F}"/>
                      </a:ext>
                    </a:extLst>
                  </p:cNvPr>
                  <p:cNvGrpSpPr/>
                  <p:nvPr/>
                </p:nvGrpSpPr>
                <p:grpSpPr>
                  <a:xfrm>
                    <a:off x="3352799" y="990600"/>
                    <a:ext cx="979746" cy="685800"/>
                    <a:chOff x="391854" y="4002420"/>
                    <a:chExt cx="979746" cy="685800"/>
                  </a:xfrm>
                  <a:grpFill/>
                </p:grpSpPr>
                <p:sp>
                  <p:nvSpPr>
                    <p:cNvPr id="82" name="Oval 81">
                      <a:extLst>
                        <a:ext uri="{FF2B5EF4-FFF2-40B4-BE49-F238E27FC236}">
                          <a16:creationId xmlns:a16="http://schemas.microsoft.com/office/drawing/2014/main" id="{845A73B4-4851-BC4E-9E48-4E897E04EB4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91854" y="4002420"/>
                      <a:ext cx="685800" cy="685800"/>
                    </a:xfrm>
                    <a:prstGeom prst="ellipse">
                      <a:avLst/>
                    </a:prstGeom>
                    <a:grpFill/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68580" tIns="34290" rIns="68580" bIns="3429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752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900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83" name="Right Arrow 82">
                      <a:extLst>
                        <a:ext uri="{FF2B5EF4-FFF2-40B4-BE49-F238E27FC236}">
                          <a16:creationId xmlns:a16="http://schemas.microsoft.com/office/drawing/2014/main" id="{FD6E0F3F-D4D6-C545-B3F5-5EAF5A72741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066800" y="4191000"/>
                      <a:ext cx="304800" cy="304800"/>
                    </a:xfrm>
                    <a:prstGeom prst="rightArrow">
                      <a:avLst/>
                    </a:prstGeom>
                    <a:grpFill/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68580" tIns="34290" rIns="68580" bIns="3429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752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900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79" name="Group 78">
                    <a:extLst>
                      <a:ext uri="{FF2B5EF4-FFF2-40B4-BE49-F238E27FC236}">
                        <a16:creationId xmlns:a16="http://schemas.microsoft.com/office/drawing/2014/main" id="{F237007C-F4C1-304B-945A-8D2CC9A04EAF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3603218" y="1257300"/>
                    <a:ext cx="239454" cy="152400"/>
                    <a:chOff x="522435" y="4291345"/>
                    <a:chExt cx="239454" cy="152400"/>
                  </a:xfrm>
                  <a:grpFill/>
                </p:grpSpPr>
                <p:sp>
                  <p:nvSpPr>
                    <p:cNvPr id="80" name="Oval 79">
                      <a:extLst>
                        <a:ext uri="{FF2B5EF4-FFF2-40B4-BE49-F238E27FC236}">
                          <a16:creationId xmlns:a16="http://schemas.microsoft.com/office/drawing/2014/main" id="{5FABD6AE-4EFD-4244-AFBB-C7CFDDC67DC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522435" y="4291345"/>
                      <a:ext cx="152400" cy="152400"/>
                    </a:xfrm>
                    <a:prstGeom prst="ellipse">
                      <a:avLst/>
                    </a:prstGeom>
                    <a:grpFill/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68580" tIns="34290" rIns="68580" bIns="3429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752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900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81" name="Right Arrow 80">
                      <a:extLst>
                        <a:ext uri="{FF2B5EF4-FFF2-40B4-BE49-F238E27FC236}">
                          <a16:creationId xmlns:a16="http://schemas.microsoft.com/office/drawing/2014/main" id="{A095B2A4-1C0B-FB42-88DC-9599D00DA33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674835" y="4309140"/>
                      <a:ext cx="87054" cy="112380"/>
                    </a:xfrm>
                    <a:prstGeom prst="rightArrow">
                      <a:avLst/>
                    </a:prstGeom>
                    <a:grpFill/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68580" tIns="34290" rIns="68580" bIns="3429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752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900" dirty="0">
                        <a:latin typeface="Calibri" pitchFamily="34" charset="0"/>
                      </a:endParaRPr>
                    </a:p>
                  </p:txBody>
                </p:sp>
              </p:grpSp>
            </p:grpSp>
            <p:sp>
              <p:nvSpPr>
                <p:cNvPr id="75" name="Plus 74">
                  <a:extLst>
                    <a:ext uri="{FF2B5EF4-FFF2-40B4-BE49-F238E27FC236}">
                      <a16:creationId xmlns:a16="http://schemas.microsoft.com/office/drawing/2014/main" id="{4F470481-8305-E14E-998C-B2E447F0585D}"/>
                    </a:ext>
                  </a:extLst>
                </p:cNvPr>
                <p:cNvSpPr/>
                <p:nvPr/>
              </p:nvSpPr>
              <p:spPr bwMode="auto">
                <a:xfrm>
                  <a:off x="3320230" y="894214"/>
                  <a:ext cx="336609" cy="336609"/>
                </a:xfrm>
                <a:prstGeom prst="mathPlus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5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943E3212-7DD4-9846-845A-8A78F0968AEA}"/>
                    </a:ext>
                  </a:extLst>
                </p:cNvPr>
                <p:cNvSpPr txBox="1"/>
                <p:nvPr/>
              </p:nvSpPr>
              <p:spPr>
                <a:xfrm>
                  <a:off x="951390" y="685800"/>
                  <a:ext cx="914014" cy="57125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00"/>
                      </a:solidFill>
                    </a:rPr>
                    <a:t>q(x)</a:t>
                  </a:r>
                </a:p>
              </p:txBody>
            </p:sp>
            <p:sp>
              <p:nvSpPr>
                <p:cNvPr id="77" name="Equal 76">
                  <a:extLst>
                    <a:ext uri="{FF2B5EF4-FFF2-40B4-BE49-F238E27FC236}">
                      <a16:creationId xmlns:a16="http://schemas.microsoft.com/office/drawing/2014/main" id="{F678B2BA-21AD-6041-A228-C0835C707B66}"/>
                    </a:ext>
                  </a:extLst>
                </p:cNvPr>
                <p:cNvSpPr/>
                <p:nvPr/>
              </p:nvSpPr>
              <p:spPr bwMode="auto">
                <a:xfrm>
                  <a:off x="1839150" y="927875"/>
                  <a:ext cx="269287" cy="269287"/>
                </a:xfrm>
                <a:prstGeom prst="mathEqual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5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AB46AA0-0670-C243-B0E5-73B885A3401F}"/>
                  </a:ext>
                </a:extLst>
              </p:cNvPr>
              <p:cNvGrpSpPr/>
              <p:nvPr/>
            </p:nvGrpSpPr>
            <p:grpSpPr>
              <a:xfrm>
                <a:off x="685800" y="1524000"/>
                <a:ext cx="4038600" cy="656232"/>
                <a:chOff x="685800" y="1524000"/>
                <a:chExt cx="4038600" cy="656232"/>
              </a:xfrm>
            </p:grpSpPr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9C9279C0-7C5D-8242-8535-58CA7EC0F4D4}"/>
                    </a:ext>
                  </a:extLst>
                </p:cNvPr>
                <p:cNvSpPr txBox="1"/>
                <p:nvPr/>
              </p:nvSpPr>
              <p:spPr>
                <a:xfrm>
                  <a:off x="685800" y="1524000"/>
                  <a:ext cx="1119310" cy="57125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00"/>
                      </a:solidFill>
                      <a:latin typeface="Symbol" charset="2"/>
                      <a:cs typeface="Symbol" charset="2"/>
                    </a:rPr>
                    <a:t>D</a:t>
                  </a:r>
                  <a:r>
                    <a:rPr lang="en-US" sz="1400" dirty="0">
                      <a:solidFill>
                        <a:srgbClr val="000000"/>
                      </a:solidFill>
                    </a:rPr>
                    <a:t>q(x)</a:t>
                  </a:r>
                </a:p>
              </p:txBody>
            </p:sp>
            <p:sp>
              <p:nvSpPr>
                <p:cNvPr id="57" name="Equal 56">
                  <a:extLst>
                    <a:ext uri="{FF2B5EF4-FFF2-40B4-BE49-F238E27FC236}">
                      <a16:creationId xmlns:a16="http://schemas.microsoft.com/office/drawing/2014/main" id="{1E50C5F5-069F-6E41-BF1F-57210E046858}"/>
                    </a:ext>
                  </a:extLst>
                </p:cNvPr>
                <p:cNvSpPr/>
                <p:nvPr/>
              </p:nvSpPr>
              <p:spPr bwMode="auto">
                <a:xfrm>
                  <a:off x="1839150" y="1742640"/>
                  <a:ext cx="269287" cy="269287"/>
                </a:xfrm>
                <a:prstGeom prst="mathEqual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5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latin typeface="Calibri" pitchFamily="34" charset="0"/>
                  </a:endParaRPr>
                </a:p>
              </p:txBody>
            </p: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E4CA23A7-1386-374F-AD61-378C5F640A5E}"/>
                    </a:ext>
                  </a:extLst>
                </p:cNvPr>
                <p:cNvGrpSpPr/>
                <p:nvPr/>
              </p:nvGrpSpPr>
              <p:grpSpPr>
                <a:xfrm>
                  <a:off x="2243081" y="1574335"/>
                  <a:ext cx="865595" cy="605897"/>
                  <a:chOff x="6781800" y="1676400"/>
                  <a:chExt cx="979746" cy="685800"/>
                </a:xfrm>
                <a:solidFill>
                  <a:srgbClr val="FFFF00"/>
                </a:solidFill>
              </p:grpSpPr>
              <p:grpSp>
                <p:nvGrpSpPr>
                  <p:cNvPr id="67" name="Group 66">
                    <a:extLst>
                      <a:ext uri="{FF2B5EF4-FFF2-40B4-BE49-F238E27FC236}">
                        <a16:creationId xmlns:a16="http://schemas.microsoft.com/office/drawing/2014/main" id="{932E757C-57D5-DE41-B776-FEA083DD961E}"/>
                      </a:ext>
                    </a:extLst>
                  </p:cNvPr>
                  <p:cNvGrpSpPr/>
                  <p:nvPr/>
                </p:nvGrpSpPr>
                <p:grpSpPr>
                  <a:xfrm>
                    <a:off x="6781800" y="1676400"/>
                    <a:ext cx="979746" cy="685800"/>
                    <a:chOff x="391854" y="4002420"/>
                    <a:chExt cx="979746" cy="685800"/>
                  </a:xfrm>
                  <a:grpFill/>
                </p:grpSpPr>
                <p:sp>
                  <p:nvSpPr>
                    <p:cNvPr id="71" name="Oval 70">
                      <a:extLst>
                        <a:ext uri="{FF2B5EF4-FFF2-40B4-BE49-F238E27FC236}">
                          <a16:creationId xmlns:a16="http://schemas.microsoft.com/office/drawing/2014/main" id="{376D857F-AD88-D844-98B9-16891633F30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91854" y="4002420"/>
                      <a:ext cx="685800" cy="685800"/>
                    </a:xfrm>
                    <a:prstGeom prst="ellipse">
                      <a:avLst/>
                    </a:prstGeom>
                    <a:grpFill/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68580" tIns="34290" rIns="68580" bIns="3429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752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900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2" name="Right Arrow 71">
                      <a:extLst>
                        <a:ext uri="{FF2B5EF4-FFF2-40B4-BE49-F238E27FC236}">
                          <a16:creationId xmlns:a16="http://schemas.microsoft.com/office/drawing/2014/main" id="{452E58BE-0DB5-F247-A0A7-1ECAE8811E0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066800" y="4191000"/>
                      <a:ext cx="304800" cy="304800"/>
                    </a:xfrm>
                    <a:prstGeom prst="rightArrow">
                      <a:avLst/>
                    </a:prstGeom>
                    <a:grpFill/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68580" tIns="34290" rIns="68580" bIns="3429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752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900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68" name="Group 67">
                    <a:extLst>
                      <a:ext uri="{FF2B5EF4-FFF2-40B4-BE49-F238E27FC236}">
                        <a16:creationId xmlns:a16="http://schemas.microsoft.com/office/drawing/2014/main" id="{5018A501-307D-8140-845D-694AF4177C61}"/>
                      </a:ext>
                    </a:extLst>
                  </p:cNvPr>
                  <p:cNvGrpSpPr/>
                  <p:nvPr/>
                </p:nvGrpSpPr>
                <p:grpSpPr>
                  <a:xfrm>
                    <a:off x="7086600" y="1945315"/>
                    <a:ext cx="239454" cy="152400"/>
                    <a:chOff x="468054" y="4369760"/>
                    <a:chExt cx="239454" cy="152400"/>
                  </a:xfrm>
                  <a:grpFill/>
                </p:grpSpPr>
                <p:sp>
                  <p:nvSpPr>
                    <p:cNvPr id="69" name="Oval 68">
                      <a:extLst>
                        <a:ext uri="{FF2B5EF4-FFF2-40B4-BE49-F238E27FC236}">
                          <a16:creationId xmlns:a16="http://schemas.microsoft.com/office/drawing/2014/main" id="{D2967E9A-C694-0045-9A58-D07BDB2E8C7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8054" y="4369760"/>
                      <a:ext cx="152400" cy="152400"/>
                    </a:xfrm>
                    <a:prstGeom prst="ellipse">
                      <a:avLst/>
                    </a:prstGeom>
                    <a:grpFill/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68580" tIns="34290" rIns="68580" bIns="3429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752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900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0" name="Right Arrow 69">
                      <a:extLst>
                        <a:ext uri="{FF2B5EF4-FFF2-40B4-BE49-F238E27FC236}">
                          <a16:creationId xmlns:a16="http://schemas.microsoft.com/office/drawing/2014/main" id="{EA1731D4-6A1D-2B49-AA0F-5490B209B46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620454" y="4387555"/>
                      <a:ext cx="87054" cy="112380"/>
                    </a:xfrm>
                    <a:prstGeom prst="rightArrow">
                      <a:avLst/>
                    </a:prstGeom>
                    <a:grpFill/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68580" tIns="34290" rIns="68580" bIns="3429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752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900" dirty="0">
                        <a:latin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7E3099A7-E2F7-1D47-B5E8-7E2BA738C139}"/>
                    </a:ext>
                  </a:extLst>
                </p:cNvPr>
                <p:cNvGrpSpPr/>
                <p:nvPr/>
              </p:nvGrpSpPr>
              <p:grpSpPr>
                <a:xfrm>
                  <a:off x="3858805" y="1574335"/>
                  <a:ext cx="865595" cy="605897"/>
                  <a:chOff x="3352799" y="990600"/>
                  <a:chExt cx="979746" cy="685800"/>
                </a:xfrm>
                <a:solidFill>
                  <a:srgbClr val="FFFF00"/>
                </a:solidFill>
              </p:grpSpPr>
              <p:grpSp>
                <p:nvGrpSpPr>
                  <p:cNvPr id="61" name="Group 60">
                    <a:extLst>
                      <a:ext uri="{FF2B5EF4-FFF2-40B4-BE49-F238E27FC236}">
                        <a16:creationId xmlns:a16="http://schemas.microsoft.com/office/drawing/2014/main" id="{1E8771DC-DBEF-D242-997C-6E61D05C3A28}"/>
                      </a:ext>
                    </a:extLst>
                  </p:cNvPr>
                  <p:cNvGrpSpPr/>
                  <p:nvPr/>
                </p:nvGrpSpPr>
                <p:grpSpPr>
                  <a:xfrm>
                    <a:off x="3352799" y="990600"/>
                    <a:ext cx="979746" cy="685800"/>
                    <a:chOff x="391854" y="4002420"/>
                    <a:chExt cx="979746" cy="685800"/>
                  </a:xfrm>
                  <a:grpFill/>
                </p:grpSpPr>
                <p:sp>
                  <p:nvSpPr>
                    <p:cNvPr id="65" name="Oval 64">
                      <a:extLst>
                        <a:ext uri="{FF2B5EF4-FFF2-40B4-BE49-F238E27FC236}">
                          <a16:creationId xmlns:a16="http://schemas.microsoft.com/office/drawing/2014/main" id="{FF5BB395-5AC7-4E4A-9F92-6260E1CAA2E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91854" y="4002420"/>
                      <a:ext cx="685800" cy="685800"/>
                    </a:xfrm>
                    <a:prstGeom prst="ellipse">
                      <a:avLst/>
                    </a:prstGeom>
                    <a:grpFill/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68580" tIns="34290" rIns="68580" bIns="3429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752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900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6" name="Right Arrow 65">
                      <a:extLst>
                        <a:ext uri="{FF2B5EF4-FFF2-40B4-BE49-F238E27FC236}">
                          <a16:creationId xmlns:a16="http://schemas.microsoft.com/office/drawing/2014/main" id="{7F9565B2-9DAD-9945-9198-FC0D016D045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066800" y="4191000"/>
                      <a:ext cx="304800" cy="304800"/>
                    </a:xfrm>
                    <a:prstGeom prst="rightArrow">
                      <a:avLst/>
                    </a:prstGeom>
                    <a:grpFill/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68580" tIns="34290" rIns="68580" bIns="3429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752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900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62" name="Group 61">
                    <a:extLst>
                      <a:ext uri="{FF2B5EF4-FFF2-40B4-BE49-F238E27FC236}">
                        <a16:creationId xmlns:a16="http://schemas.microsoft.com/office/drawing/2014/main" id="{E48ADB76-6B76-3D4B-A3BD-191B15A7A5F7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3570545" y="1257300"/>
                    <a:ext cx="239454" cy="152400"/>
                    <a:chOff x="555108" y="4291345"/>
                    <a:chExt cx="239454" cy="152400"/>
                  </a:xfrm>
                  <a:grpFill/>
                </p:grpSpPr>
                <p:sp>
                  <p:nvSpPr>
                    <p:cNvPr id="63" name="Oval 62">
                      <a:extLst>
                        <a:ext uri="{FF2B5EF4-FFF2-40B4-BE49-F238E27FC236}">
                          <a16:creationId xmlns:a16="http://schemas.microsoft.com/office/drawing/2014/main" id="{D72ED228-BAB3-A748-9130-5951F4F44E1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555108" y="4291345"/>
                      <a:ext cx="152400" cy="152400"/>
                    </a:xfrm>
                    <a:prstGeom prst="ellipse">
                      <a:avLst/>
                    </a:prstGeom>
                    <a:grpFill/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68580" tIns="34290" rIns="68580" bIns="3429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752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900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4" name="Right Arrow 63">
                      <a:extLst>
                        <a:ext uri="{FF2B5EF4-FFF2-40B4-BE49-F238E27FC236}">
                          <a16:creationId xmlns:a16="http://schemas.microsoft.com/office/drawing/2014/main" id="{511341C4-AF95-1A43-B033-009630C6D452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07508" y="4309140"/>
                      <a:ext cx="87054" cy="112380"/>
                    </a:xfrm>
                    <a:prstGeom prst="rightArrow">
                      <a:avLst/>
                    </a:prstGeom>
                    <a:grpFill/>
                    <a:ln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68580" tIns="34290" rIns="68580" bIns="3429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685752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900" dirty="0">
                        <a:latin typeface="Calibri" pitchFamily="34" charset="0"/>
                      </a:endParaRPr>
                    </a:p>
                  </p:txBody>
                </p:sp>
              </p:grpSp>
            </p:grpSp>
            <p:sp>
              <p:nvSpPr>
                <p:cNvPr id="60" name="Minus 59">
                  <a:extLst>
                    <a:ext uri="{FF2B5EF4-FFF2-40B4-BE49-F238E27FC236}">
                      <a16:creationId xmlns:a16="http://schemas.microsoft.com/office/drawing/2014/main" id="{12A97C36-131A-E242-AD06-3501C85EE1E7}"/>
                    </a:ext>
                  </a:extLst>
                </p:cNvPr>
                <p:cNvSpPr/>
                <p:nvPr/>
              </p:nvSpPr>
              <p:spPr bwMode="auto">
                <a:xfrm>
                  <a:off x="3320230" y="1742640"/>
                  <a:ext cx="403931" cy="269287"/>
                </a:xfrm>
                <a:prstGeom prst="mathMinus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5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BC3B2E7-C00C-074F-8613-A679150A20BD}"/>
                  </a:ext>
                </a:extLst>
              </p:cNvPr>
              <p:cNvSpPr/>
              <p:nvPr/>
            </p:nvSpPr>
            <p:spPr bwMode="auto">
              <a:xfrm>
                <a:off x="39212" y="685798"/>
                <a:ext cx="7249450" cy="2971800"/>
              </a:xfrm>
              <a:prstGeom prst="rect">
                <a:avLst/>
              </a:prstGeom>
              <a:solidFill>
                <a:srgbClr val="00FF00">
                  <a:alpha val="25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75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latin typeface="Calibri" pitchFamily="34" charset="0"/>
                </a:endParaRPr>
              </a:p>
            </p:txBody>
          </p:sp>
          <p:sp>
            <p:nvSpPr>
              <p:cNvPr id="55" name="Text Box 16">
                <a:extLst>
                  <a:ext uri="{FF2B5EF4-FFF2-40B4-BE49-F238E27FC236}">
                    <a16:creationId xmlns:a16="http://schemas.microsoft.com/office/drawing/2014/main" id="{C81894E5-F979-5F4C-8AF9-2A13C702DA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05128" y="1307087"/>
                <a:ext cx="2057399" cy="154239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1600" dirty="0">
                    <a:solidFill>
                      <a:srgbClr val="000000"/>
                    </a:solidFill>
                    <a:latin typeface="Times New Roman" charset="0"/>
                  </a:rPr>
                  <a:t>Non-zero after k</a:t>
                </a:r>
                <a:r>
                  <a:rPr lang="en-US" sz="1600" baseline="-25000" dirty="0">
                    <a:solidFill>
                      <a:srgbClr val="000000"/>
                    </a:solidFill>
                    <a:latin typeface="Times New Roman" charset="0"/>
                    <a:cs typeface="Arial" charset="0"/>
                  </a:rPr>
                  <a:t>T</a:t>
                </a:r>
                <a:r>
                  <a:rPr lang="en-US" sz="1600" dirty="0">
                    <a:solidFill>
                      <a:srgbClr val="000000"/>
                    </a:solidFill>
                    <a:latin typeface="Times New Roman" charset="0"/>
                    <a:cs typeface="Arial" charset="0"/>
                  </a:rPr>
                  <a:t> integration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CEA3FB3-4C14-C34D-9AFA-E0C3AFA9B06E}"/>
                </a:ext>
              </a:extLst>
            </p:cNvPr>
            <p:cNvGrpSpPr/>
            <p:nvPr/>
          </p:nvGrpSpPr>
          <p:grpSpPr>
            <a:xfrm rot="16200000">
              <a:off x="2144330" y="2492049"/>
              <a:ext cx="865595" cy="605897"/>
              <a:chOff x="391854" y="4002420"/>
              <a:chExt cx="979746" cy="685800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57D5FBE4-A3FC-E445-8D44-344EEA3D143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1854" y="4002420"/>
                <a:ext cx="685800" cy="685800"/>
              </a:xfrm>
              <a:prstGeom prst="ellipse">
                <a:avLst/>
              </a:prstGeom>
              <a:solidFill>
                <a:srgbClr val="3366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75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0" name="Right Arrow 49">
                <a:extLst>
                  <a:ext uri="{FF2B5EF4-FFF2-40B4-BE49-F238E27FC236}">
                    <a16:creationId xmlns:a16="http://schemas.microsoft.com/office/drawing/2014/main" id="{A357FBA4-B115-0C46-8D7C-9952A6AC39E5}"/>
                  </a:ext>
                </a:extLst>
              </p:cNvPr>
              <p:cNvSpPr/>
              <p:nvPr/>
            </p:nvSpPr>
            <p:spPr bwMode="auto">
              <a:xfrm>
                <a:off x="1066800" y="4191000"/>
                <a:ext cx="304800" cy="304800"/>
              </a:xfrm>
              <a:prstGeom prst="rightArrow">
                <a:avLst/>
              </a:prstGeom>
              <a:solidFill>
                <a:srgbClr val="3366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75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 dirty="0">
                  <a:latin typeface="Calibri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FFDC09-BCCB-3146-96DF-766262C42180}"/>
                </a:ext>
              </a:extLst>
            </p:cNvPr>
            <p:cNvGrpSpPr/>
            <p:nvPr/>
          </p:nvGrpSpPr>
          <p:grpSpPr>
            <a:xfrm rot="16200000">
              <a:off x="2471350" y="2804587"/>
              <a:ext cx="211555" cy="134644"/>
              <a:chOff x="468054" y="4329445"/>
              <a:chExt cx="239454" cy="152400"/>
            </a:xfrm>
            <a:solidFill>
              <a:srgbClr val="FF0000"/>
            </a:solidFill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9638829-B83E-5F42-8D64-BD956FA967D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8054" y="4329445"/>
                <a:ext cx="152400" cy="1524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75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48" name="Right Arrow 47">
                <a:extLst>
                  <a:ext uri="{FF2B5EF4-FFF2-40B4-BE49-F238E27FC236}">
                    <a16:creationId xmlns:a16="http://schemas.microsoft.com/office/drawing/2014/main" id="{E18BAA17-1E22-164A-9702-F821A2AAF99C}"/>
                  </a:ext>
                </a:extLst>
              </p:cNvPr>
              <p:cNvSpPr/>
              <p:nvPr/>
            </p:nvSpPr>
            <p:spPr bwMode="auto">
              <a:xfrm>
                <a:off x="620454" y="4347240"/>
                <a:ext cx="87054" cy="112380"/>
              </a:xfrm>
              <a:prstGeom prst="rightArrow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75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 dirty="0">
                  <a:latin typeface="Calibri" pitchFamily="34" charset="0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3455B49-EF1A-2743-A8DB-10721C4C6175}"/>
                </a:ext>
              </a:extLst>
            </p:cNvPr>
            <p:cNvGrpSpPr/>
            <p:nvPr/>
          </p:nvGrpSpPr>
          <p:grpSpPr>
            <a:xfrm rot="16200000">
              <a:off x="3760054" y="2492049"/>
              <a:ext cx="865595" cy="605897"/>
              <a:chOff x="391854" y="4002420"/>
              <a:chExt cx="979746" cy="685800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3C88345D-47C9-9F4E-A0AD-4F8740DE894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1854" y="4002420"/>
                <a:ext cx="685800" cy="685800"/>
              </a:xfrm>
              <a:prstGeom prst="ellipse">
                <a:avLst/>
              </a:prstGeom>
              <a:solidFill>
                <a:srgbClr val="3366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75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46" name="Right Arrow 45">
                <a:extLst>
                  <a:ext uri="{FF2B5EF4-FFF2-40B4-BE49-F238E27FC236}">
                    <a16:creationId xmlns:a16="http://schemas.microsoft.com/office/drawing/2014/main" id="{D89AD632-15E3-C94C-A195-ED4347BA76F5}"/>
                  </a:ext>
                </a:extLst>
              </p:cNvPr>
              <p:cNvSpPr/>
              <p:nvPr/>
            </p:nvSpPr>
            <p:spPr bwMode="auto">
              <a:xfrm>
                <a:off x="1066800" y="4191000"/>
                <a:ext cx="304800" cy="304800"/>
              </a:xfrm>
              <a:prstGeom prst="rightArrow">
                <a:avLst/>
              </a:prstGeom>
              <a:solidFill>
                <a:srgbClr val="3366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75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 dirty="0">
                  <a:latin typeface="Calibri" pitchFamily="34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E9C6D89-8DF3-1B47-8F57-78B462D407F9}"/>
                </a:ext>
              </a:extLst>
            </p:cNvPr>
            <p:cNvGrpSpPr/>
            <p:nvPr/>
          </p:nvGrpSpPr>
          <p:grpSpPr>
            <a:xfrm rot="5400000">
              <a:off x="4088055" y="2804587"/>
              <a:ext cx="211555" cy="134644"/>
              <a:chOff x="468054" y="4329445"/>
              <a:chExt cx="239454" cy="152400"/>
            </a:xfrm>
            <a:solidFill>
              <a:srgbClr val="FF0000"/>
            </a:solidFill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B450B91-0E0E-DD42-B7BC-70368DDA4B9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8054" y="4329445"/>
                <a:ext cx="152400" cy="1524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75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44" name="Right Arrow 43">
                <a:extLst>
                  <a:ext uri="{FF2B5EF4-FFF2-40B4-BE49-F238E27FC236}">
                    <a16:creationId xmlns:a16="http://schemas.microsoft.com/office/drawing/2014/main" id="{37922010-F93E-D44E-8A8E-DDC6F0F047CB}"/>
                  </a:ext>
                </a:extLst>
              </p:cNvPr>
              <p:cNvSpPr/>
              <p:nvPr/>
            </p:nvSpPr>
            <p:spPr bwMode="auto">
              <a:xfrm>
                <a:off x="620454" y="4347240"/>
                <a:ext cx="87054" cy="112380"/>
              </a:xfrm>
              <a:prstGeom prst="rightArrow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75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 dirty="0">
                  <a:latin typeface="Calibri" pitchFamily="34" charset="0"/>
                </a:endParaRPr>
              </a:p>
            </p:txBody>
          </p:sp>
        </p:grpSp>
        <p:sp>
          <p:nvSpPr>
            <p:cNvPr id="13" name="Equal 12">
              <a:extLst>
                <a:ext uri="{FF2B5EF4-FFF2-40B4-BE49-F238E27FC236}">
                  <a16:creationId xmlns:a16="http://schemas.microsoft.com/office/drawing/2014/main" id="{3606417A-90F1-7442-A830-06F9D0A67A4B}"/>
                </a:ext>
              </a:extLst>
            </p:cNvPr>
            <p:cNvSpPr/>
            <p:nvPr/>
          </p:nvSpPr>
          <p:spPr bwMode="auto">
            <a:xfrm>
              <a:off x="1870248" y="2775721"/>
              <a:ext cx="269287" cy="269288"/>
            </a:xfrm>
            <a:prstGeom prst="mathEqual">
              <a:avLst/>
            </a:prstGeom>
            <a:solidFill>
              <a:srgbClr val="FFFF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752"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latin typeface="Calibri" pitchFamily="34" charset="0"/>
              </a:endParaRPr>
            </a:p>
          </p:txBody>
        </p:sp>
        <p:sp>
          <p:nvSpPr>
            <p:cNvPr id="14" name="Minus 13">
              <a:extLst>
                <a:ext uri="{FF2B5EF4-FFF2-40B4-BE49-F238E27FC236}">
                  <a16:creationId xmlns:a16="http://schemas.microsoft.com/office/drawing/2014/main" id="{328715B3-B207-3C4E-A1C1-6BEEC876D316}"/>
                </a:ext>
              </a:extLst>
            </p:cNvPr>
            <p:cNvSpPr/>
            <p:nvPr/>
          </p:nvSpPr>
          <p:spPr bwMode="auto">
            <a:xfrm>
              <a:off x="3284007" y="2766131"/>
              <a:ext cx="403931" cy="269288"/>
            </a:xfrm>
            <a:prstGeom prst="mathMinus">
              <a:avLst/>
            </a:prstGeom>
            <a:solidFill>
              <a:srgbClr val="FFFF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752"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latin typeface="Calibri" pitchFamily="34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8E9C3CD-2775-6F41-B82B-4EE14E08F2CC}"/>
                </a:ext>
              </a:extLst>
            </p:cNvPr>
            <p:cNvGrpSpPr/>
            <p:nvPr/>
          </p:nvGrpSpPr>
          <p:grpSpPr>
            <a:xfrm>
              <a:off x="2281536" y="759570"/>
              <a:ext cx="865595" cy="605897"/>
              <a:chOff x="391854" y="4002420"/>
              <a:chExt cx="979746" cy="685800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FBBD326F-30BF-164F-A799-FAB85716B90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1854" y="4002420"/>
                <a:ext cx="685800" cy="685800"/>
              </a:xfrm>
              <a:prstGeom prst="ellipse">
                <a:avLst/>
              </a:prstGeom>
              <a:solidFill>
                <a:srgbClr val="3366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75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42" name="Right Arrow 41">
                <a:extLst>
                  <a:ext uri="{FF2B5EF4-FFF2-40B4-BE49-F238E27FC236}">
                    <a16:creationId xmlns:a16="http://schemas.microsoft.com/office/drawing/2014/main" id="{3489289C-8F86-E34E-A437-B5C7B52261FE}"/>
                  </a:ext>
                </a:extLst>
              </p:cNvPr>
              <p:cNvSpPr/>
              <p:nvPr/>
            </p:nvSpPr>
            <p:spPr bwMode="auto">
              <a:xfrm>
                <a:off x="1066800" y="4191000"/>
                <a:ext cx="304800" cy="304800"/>
              </a:xfrm>
              <a:prstGeom prst="rightArrow">
                <a:avLst/>
              </a:prstGeom>
              <a:solidFill>
                <a:srgbClr val="3366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75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 dirty="0">
                  <a:latin typeface="Calibri" pitchFamily="34" charset="0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559D7EF-E0D1-F74E-87F6-C32AF554EAAB}"/>
                </a:ext>
              </a:extLst>
            </p:cNvPr>
            <p:cNvGrpSpPr/>
            <p:nvPr/>
          </p:nvGrpSpPr>
          <p:grpSpPr>
            <a:xfrm>
              <a:off x="2512368" y="995197"/>
              <a:ext cx="211555" cy="134644"/>
              <a:chOff x="424527" y="4367545"/>
              <a:chExt cx="239454" cy="152400"/>
            </a:xfrm>
            <a:solidFill>
              <a:srgbClr val="FF0000"/>
            </a:solidFill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F35D527A-DE27-BD47-9F03-515CDFF0CC1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24527" y="4367545"/>
                <a:ext cx="152400" cy="1524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75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40" name="Right Arrow 39">
                <a:extLst>
                  <a:ext uri="{FF2B5EF4-FFF2-40B4-BE49-F238E27FC236}">
                    <a16:creationId xmlns:a16="http://schemas.microsoft.com/office/drawing/2014/main" id="{3E499351-F708-CD4F-A9B9-1C5B217B3570}"/>
                  </a:ext>
                </a:extLst>
              </p:cNvPr>
              <p:cNvSpPr/>
              <p:nvPr/>
            </p:nvSpPr>
            <p:spPr bwMode="auto">
              <a:xfrm>
                <a:off x="576927" y="4385340"/>
                <a:ext cx="87054" cy="112380"/>
              </a:xfrm>
              <a:prstGeom prst="rightArrow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75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 dirty="0">
                  <a:latin typeface="Calibri" pitchFamily="34" charset="0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28124BA-63C3-1F40-8A34-248A91E91AE7}"/>
                </a:ext>
              </a:extLst>
            </p:cNvPr>
            <p:cNvGrpSpPr/>
            <p:nvPr/>
          </p:nvGrpSpPr>
          <p:grpSpPr>
            <a:xfrm>
              <a:off x="3858805" y="759570"/>
              <a:ext cx="865595" cy="605897"/>
              <a:chOff x="391854" y="4002420"/>
              <a:chExt cx="979746" cy="685800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2408374-D30C-1749-9928-43DFDC527BA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1854" y="4002420"/>
                <a:ext cx="685800" cy="685800"/>
              </a:xfrm>
              <a:prstGeom prst="ellipse">
                <a:avLst/>
              </a:prstGeom>
              <a:solidFill>
                <a:srgbClr val="3366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75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8" name="Right Arrow 37">
                <a:extLst>
                  <a:ext uri="{FF2B5EF4-FFF2-40B4-BE49-F238E27FC236}">
                    <a16:creationId xmlns:a16="http://schemas.microsoft.com/office/drawing/2014/main" id="{2F6BCC3C-8EC9-AA4C-B6DF-7DE18AA0EB17}"/>
                  </a:ext>
                </a:extLst>
              </p:cNvPr>
              <p:cNvSpPr/>
              <p:nvPr/>
            </p:nvSpPr>
            <p:spPr bwMode="auto">
              <a:xfrm>
                <a:off x="1066800" y="4191000"/>
                <a:ext cx="304800" cy="304800"/>
              </a:xfrm>
              <a:prstGeom prst="rightArrow">
                <a:avLst/>
              </a:prstGeom>
              <a:solidFill>
                <a:srgbClr val="3366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75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 dirty="0">
                  <a:latin typeface="Calibri" pitchFamily="34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01BE611-53D1-C246-9461-E286C14ADBC4}"/>
                </a:ext>
              </a:extLst>
            </p:cNvPr>
            <p:cNvGrpSpPr/>
            <p:nvPr/>
          </p:nvGrpSpPr>
          <p:grpSpPr>
            <a:xfrm rot="10800000">
              <a:off x="4080047" y="995197"/>
              <a:ext cx="211555" cy="134644"/>
              <a:chOff x="522435" y="4291345"/>
              <a:chExt cx="239454" cy="152400"/>
            </a:xfrm>
            <a:solidFill>
              <a:srgbClr val="FF0000"/>
            </a:solidFill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06FFD6F4-3DF7-D046-94DE-B5CFB124BC4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0800000">
                <a:off x="522435" y="4291345"/>
                <a:ext cx="152400" cy="1524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75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6" name="Right Arrow 35">
                <a:extLst>
                  <a:ext uri="{FF2B5EF4-FFF2-40B4-BE49-F238E27FC236}">
                    <a16:creationId xmlns:a16="http://schemas.microsoft.com/office/drawing/2014/main" id="{04D3CE77-F48F-4046-984F-B5446FB4FC1F}"/>
                  </a:ext>
                </a:extLst>
              </p:cNvPr>
              <p:cNvSpPr/>
              <p:nvPr/>
            </p:nvSpPr>
            <p:spPr bwMode="auto">
              <a:xfrm>
                <a:off x="674835" y="4309140"/>
                <a:ext cx="87054" cy="112380"/>
              </a:xfrm>
              <a:prstGeom prst="rightArrow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75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 dirty="0">
                  <a:latin typeface="Calibri" pitchFamily="34" charset="0"/>
                </a:endParaRPr>
              </a:p>
            </p:txBody>
          </p:sp>
        </p:grpSp>
        <p:sp>
          <p:nvSpPr>
            <p:cNvPr id="19" name="Plus 18">
              <a:extLst>
                <a:ext uri="{FF2B5EF4-FFF2-40B4-BE49-F238E27FC236}">
                  <a16:creationId xmlns:a16="http://schemas.microsoft.com/office/drawing/2014/main" id="{CE310736-A897-A740-949D-5F22BC4E2EA5}"/>
                </a:ext>
              </a:extLst>
            </p:cNvPr>
            <p:cNvSpPr/>
            <p:nvPr/>
          </p:nvSpPr>
          <p:spPr bwMode="auto">
            <a:xfrm>
              <a:off x="3320230" y="894214"/>
              <a:ext cx="336609" cy="336609"/>
            </a:xfrm>
            <a:prstGeom prst="mathPlus">
              <a:avLst/>
            </a:prstGeom>
            <a:solidFill>
              <a:srgbClr val="FFFF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752"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latin typeface="Calibri" pitchFamily="34" charset="0"/>
              </a:endParaRPr>
            </a:p>
          </p:txBody>
        </p:sp>
        <p:sp>
          <p:nvSpPr>
            <p:cNvPr id="20" name="Equal 19">
              <a:extLst>
                <a:ext uri="{FF2B5EF4-FFF2-40B4-BE49-F238E27FC236}">
                  <a16:creationId xmlns:a16="http://schemas.microsoft.com/office/drawing/2014/main" id="{176615A0-16F4-D142-BE56-2EF1C45F745B}"/>
                </a:ext>
              </a:extLst>
            </p:cNvPr>
            <p:cNvSpPr/>
            <p:nvPr/>
          </p:nvSpPr>
          <p:spPr bwMode="auto">
            <a:xfrm>
              <a:off x="1839150" y="927875"/>
              <a:ext cx="269287" cy="269287"/>
            </a:xfrm>
            <a:prstGeom prst="mathEqual">
              <a:avLst/>
            </a:prstGeom>
            <a:solidFill>
              <a:srgbClr val="FFFF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752"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latin typeface="Calibri" pitchFamily="34" charset="0"/>
              </a:endParaRPr>
            </a:p>
          </p:txBody>
        </p:sp>
        <p:sp>
          <p:nvSpPr>
            <p:cNvPr id="21" name="Equal 20">
              <a:extLst>
                <a:ext uri="{FF2B5EF4-FFF2-40B4-BE49-F238E27FC236}">
                  <a16:creationId xmlns:a16="http://schemas.microsoft.com/office/drawing/2014/main" id="{0530F4B6-D314-9F46-B21B-530A63E47452}"/>
                </a:ext>
              </a:extLst>
            </p:cNvPr>
            <p:cNvSpPr/>
            <p:nvPr/>
          </p:nvSpPr>
          <p:spPr bwMode="auto">
            <a:xfrm>
              <a:off x="1839150" y="1742640"/>
              <a:ext cx="269287" cy="269287"/>
            </a:xfrm>
            <a:prstGeom prst="mathEqual">
              <a:avLst/>
            </a:prstGeom>
            <a:solidFill>
              <a:srgbClr val="FFFF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752"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latin typeface="Calibri" pitchFamily="34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6DD5374-295C-D44C-830A-4C7F9DC8B328}"/>
                </a:ext>
              </a:extLst>
            </p:cNvPr>
            <p:cNvGrpSpPr/>
            <p:nvPr/>
          </p:nvGrpSpPr>
          <p:grpSpPr>
            <a:xfrm>
              <a:off x="2243081" y="1574335"/>
              <a:ext cx="865595" cy="605897"/>
              <a:chOff x="391854" y="4002420"/>
              <a:chExt cx="979746" cy="685800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874FDFB-3F95-F042-8D85-C4B9DB00985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1854" y="4002420"/>
                <a:ext cx="685800" cy="685800"/>
              </a:xfrm>
              <a:prstGeom prst="ellipse">
                <a:avLst/>
              </a:prstGeom>
              <a:solidFill>
                <a:srgbClr val="3366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75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4" name="Right Arrow 33">
                <a:extLst>
                  <a:ext uri="{FF2B5EF4-FFF2-40B4-BE49-F238E27FC236}">
                    <a16:creationId xmlns:a16="http://schemas.microsoft.com/office/drawing/2014/main" id="{EF549FE3-7128-B545-A646-FEDBB7B7B9D6}"/>
                  </a:ext>
                </a:extLst>
              </p:cNvPr>
              <p:cNvSpPr/>
              <p:nvPr/>
            </p:nvSpPr>
            <p:spPr bwMode="auto">
              <a:xfrm>
                <a:off x="1066800" y="4191000"/>
                <a:ext cx="304800" cy="304800"/>
              </a:xfrm>
              <a:prstGeom prst="rightArrow">
                <a:avLst/>
              </a:prstGeom>
              <a:solidFill>
                <a:srgbClr val="3366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75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 dirty="0">
                  <a:latin typeface="Calibri" pitchFamily="34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E0CA514-6DDC-FC49-AB60-BE04CC7994EF}"/>
                </a:ext>
              </a:extLst>
            </p:cNvPr>
            <p:cNvGrpSpPr/>
            <p:nvPr/>
          </p:nvGrpSpPr>
          <p:grpSpPr>
            <a:xfrm>
              <a:off x="2512369" y="1811919"/>
              <a:ext cx="211555" cy="134644"/>
              <a:chOff x="468054" y="4369760"/>
              <a:chExt cx="239454" cy="152400"/>
            </a:xfrm>
            <a:solidFill>
              <a:srgbClr val="FF0000"/>
            </a:solidFill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0DC4F0E-A30F-D14C-9F7B-FF6A43DA736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8054" y="4369760"/>
                <a:ext cx="152400" cy="1524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75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2" name="Right Arrow 31">
                <a:extLst>
                  <a:ext uri="{FF2B5EF4-FFF2-40B4-BE49-F238E27FC236}">
                    <a16:creationId xmlns:a16="http://schemas.microsoft.com/office/drawing/2014/main" id="{9FE2B023-8CC8-4848-AECC-42082EA564AA}"/>
                  </a:ext>
                </a:extLst>
              </p:cNvPr>
              <p:cNvSpPr/>
              <p:nvPr/>
            </p:nvSpPr>
            <p:spPr bwMode="auto">
              <a:xfrm>
                <a:off x="620454" y="4387555"/>
                <a:ext cx="87054" cy="112380"/>
              </a:xfrm>
              <a:prstGeom prst="rightArrow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75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 dirty="0">
                  <a:latin typeface="Calibri" pitchFamily="34" charset="0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169EFB5-1BA6-E342-B686-92CFE6A52361}"/>
                </a:ext>
              </a:extLst>
            </p:cNvPr>
            <p:cNvGrpSpPr/>
            <p:nvPr/>
          </p:nvGrpSpPr>
          <p:grpSpPr>
            <a:xfrm>
              <a:off x="3858805" y="1574335"/>
              <a:ext cx="865595" cy="605897"/>
              <a:chOff x="391854" y="4002420"/>
              <a:chExt cx="979746" cy="685800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E16B56E-7F84-6B48-8E8E-529F0738424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1854" y="4002420"/>
                <a:ext cx="685800" cy="685800"/>
              </a:xfrm>
              <a:prstGeom prst="ellipse">
                <a:avLst/>
              </a:prstGeom>
              <a:solidFill>
                <a:srgbClr val="3366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75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0" name="Right Arrow 29">
                <a:extLst>
                  <a:ext uri="{FF2B5EF4-FFF2-40B4-BE49-F238E27FC236}">
                    <a16:creationId xmlns:a16="http://schemas.microsoft.com/office/drawing/2014/main" id="{FB3CE2B8-51B7-B549-B944-5FECBAB3FB81}"/>
                  </a:ext>
                </a:extLst>
              </p:cNvPr>
              <p:cNvSpPr/>
              <p:nvPr/>
            </p:nvSpPr>
            <p:spPr bwMode="auto">
              <a:xfrm>
                <a:off x="1066800" y="4191000"/>
                <a:ext cx="304800" cy="304800"/>
              </a:xfrm>
              <a:prstGeom prst="rightArrow">
                <a:avLst/>
              </a:prstGeom>
              <a:solidFill>
                <a:srgbClr val="3366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75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 dirty="0">
                  <a:latin typeface="Calibri" pitchFamily="34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7E9912C-879C-D44D-B771-B44EBF256897}"/>
                </a:ext>
              </a:extLst>
            </p:cNvPr>
            <p:cNvGrpSpPr/>
            <p:nvPr/>
          </p:nvGrpSpPr>
          <p:grpSpPr>
            <a:xfrm rot="10800000">
              <a:off x="4051181" y="1809962"/>
              <a:ext cx="211555" cy="134644"/>
              <a:chOff x="555108" y="4291345"/>
              <a:chExt cx="239454" cy="152400"/>
            </a:xfrm>
            <a:solidFill>
              <a:srgbClr val="FF0000"/>
            </a:solidFill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C88427AB-5CF1-B340-9737-8CFDD9F20E0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0800000">
                <a:off x="555108" y="4291345"/>
                <a:ext cx="152400" cy="1524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75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28" name="Right Arrow 27">
                <a:extLst>
                  <a:ext uri="{FF2B5EF4-FFF2-40B4-BE49-F238E27FC236}">
                    <a16:creationId xmlns:a16="http://schemas.microsoft.com/office/drawing/2014/main" id="{3F7534B2-6D08-6E43-9B96-55B0DE09F31C}"/>
                  </a:ext>
                </a:extLst>
              </p:cNvPr>
              <p:cNvSpPr/>
              <p:nvPr/>
            </p:nvSpPr>
            <p:spPr bwMode="auto">
              <a:xfrm>
                <a:off x="707508" y="4309140"/>
                <a:ext cx="87054" cy="112380"/>
              </a:xfrm>
              <a:prstGeom prst="rightArrow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75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 dirty="0">
                  <a:latin typeface="Calibri" pitchFamily="34" charset="0"/>
                </a:endParaRPr>
              </a:p>
            </p:txBody>
          </p:sp>
        </p:grpSp>
        <p:sp>
          <p:nvSpPr>
            <p:cNvPr id="26" name="Minus 25">
              <a:extLst>
                <a:ext uri="{FF2B5EF4-FFF2-40B4-BE49-F238E27FC236}">
                  <a16:creationId xmlns:a16="http://schemas.microsoft.com/office/drawing/2014/main" id="{DA7E6434-79A9-E543-88F8-A46BF42DCFA7}"/>
                </a:ext>
              </a:extLst>
            </p:cNvPr>
            <p:cNvSpPr/>
            <p:nvPr/>
          </p:nvSpPr>
          <p:spPr bwMode="auto">
            <a:xfrm>
              <a:off x="3320230" y="1742640"/>
              <a:ext cx="403931" cy="269287"/>
            </a:xfrm>
            <a:prstGeom prst="mathMinus">
              <a:avLst/>
            </a:prstGeom>
            <a:solidFill>
              <a:srgbClr val="FFFF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752"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latin typeface="Calibri" pitchFamily="34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6FD5F2A-A474-904F-8BED-8D18F0D83762}"/>
              </a:ext>
            </a:extLst>
          </p:cNvPr>
          <p:cNvGrpSpPr>
            <a:grpSpLocks noChangeAspect="1"/>
          </p:cNvGrpSpPr>
          <p:nvPr/>
        </p:nvGrpSpPr>
        <p:grpSpPr>
          <a:xfrm>
            <a:off x="4586302" y="905770"/>
            <a:ext cx="4132161" cy="1611609"/>
            <a:chOff x="-1310" y="3352800"/>
            <a:chExt cx="7619687" cy="2971800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80B93A5-C4F3-D748-B248-E02D5BD6C91C}"/>
                </a:ext>
              </a:extLst>
            </p:cNvPr>
            <p:cNvSpPr/>
            <p:nvPr/>
          </p:nvSpPr>
          <p:spPr bwMode="auto">
            <a:xfrm>
              <a:off x="28668" y="3352800"/>
              <a:ext cx="7589709" cy="2971800"/>
            </a:xfrm>
            <a:prstGeom prst="rect">
              <a:avLst/>
            </a:prstGeom>
            <a:solidFill>
              <a:srgbClr val="E7A3EB">
                <a:alpha val="2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752"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latin typeface="Calibri" pitchFamily="34" charset="0"/>
              </a:endParaRP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B6C3F56E-1E2F-3946-BFF3-9F97BBA75D6F}"/>
                </a:ext>
              </a:extLst>
            </p:cNvPr>
            <p:cNvGrpSpPr/>
            <p:nvPr/>
          </p:nvGrpSpPr>
          <p:grpSpPr>
            <a:xfrm>
              <a:off x="0" y="4572000"/>
              <a:ext cx="4790250" cy="656232"/>
              <a:chOff x="0" y="4750265"/>
              <a:chExt cx="4790250" cy="656232"/>
            </a:xfrm>
          </p:grpSpPr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ACD62C9E-A386-B948-97C0-07580F660E2E}"/>
                  </a:ext>
                </a:extLst>
              </p:cNvPr>
              <p:cNvSpPr txBox="1"/>
              <p:nvPr/>
            </p:nvSpPr>
            <p:spPr>
              <a:xfrm>
                <a:off x="0" y="4750265"/>
                <a:ext cx="1981198" cy="624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000000"/>
                    </a:solidFill>
                    <a:latin typeface="Cambria Math"/>
                    <a:ea typeface="ＭＳ 明朝"/>
                    <a:cs typeface="Times New Roman"/>
                  </a:rPr>
                  <a:t>h</a:t>
                </a:r>
                <a:r>
                  <a:rPr lang="en-US" sz="1600" baseline="-25000" dirty="0">
                    <a:solidFill>
                      <a:srgbClr val="000000"/>
                    </a:solidFill>
                    <a:latin typeface="Cambria Math"/>
                    <a:ea typeface="ＭＳ 明朝"/>
                    <a:cs typeface="Times New Roman"/>
                  </a:rPr>
                  <a:t>1L</a:t>
                </a:r>
                <a:r>
                  <a:rPr lang="en-US" sz="1600" baseline="30000" dirty="0">
                    <a:solidFill>
                      <a:srgbClr val="000000"/>
                    </a:solidFill>
                    <a:latin typeface="Cambria Math"/>
                    <a:ea typeface="ＭＳ 明朝"/>
                    <a:cs typeface="Times New Roman"/>
                  </a:rPr>
                  <a:t>⊥</a:t>
                </a:r>
                <a:r>
                  <a:rPr lang="en-US" sz="1600" dirty="0">
                    <a:solidFill>
                      <a:srgbClr val="000000"/>
                    </a:solidFill>
                  </a:rPr>
                  <a:t>(x,k</a:t>
                </a:r>
                <a:r>
                  <a:rPr lang="en-US" sz="1600" baseline="-25000" dirty="0">
                    <a:solidFill>
                      <a:srgbClr val="000000"/>
                    </a:solidFill>
                  </a:rPr>
                  <a:t>T</a:t>
                </a:r>
                <a:r>
                  <a:rPr lang="en-US" sz="1600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  <p:sp>
            <p:nvSpPr>
              <p:cNvPr id="143" name="Equal 142">
                <a:extLst>
                  <a:ext uri="{FF2B5EF4-FFF2-40B4-BE49-F238E27FC236}">
                    <a16:creationId xmlns:a16="http://schemas.microsoft.com/office/drawing/2014/main" id="{577CF083-59C4-3642-A8BD-497337667A03}"/>
                  </a:ext>
                </a:extLst>
              </p:cNvPr>
              <p:cNvSpPr/>
              <p:nvPr/>
            </p:nvSpPr>
            <p:spPr bwMode="auto">
              <a:xfrm>
                <a:off x="1905000" y="4968905"/>
                <a:ext cx="269287" cy="269287"/>
              </a:xfrm>
              <a:prstGeom prst="mathEqual">
                <a:avLst/>
              </a:prstGeom>
              <a:solidFill>
                <a:srgbClr val="FFFF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75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 dirty="0">
                  <a:latin typeface="Calibri" pitchFamily="34" charset="0"/>
                </a:endParaRPr>
              </a:p>
            </p:txBody>
          </p: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C4305498-AB58-B04D-B7DC-D09C45A97778}"/>
                  </a:ext>
                </a:extLst>
              </p:cNvPr>
              <p:cNvGrpSpPr/>
              <p:nvPr/>
            </p:nvGrpSpPr>
            <p:grpSpPr>
              <a:xfrm>
                <a:off x="2308931" y="4800600"/>
                <a:ext cx="865595" cy="605897"/>
                <a:chOff x="391854" y="4002420"/>
                <a:chExt cx="979746" cy="685800"/>
              </a:xfrm>
            </p:grpSpPr>
            <p:sp>
              <p:nvSpPr>
                <p:cNvPr id="155" name="Oval 154">
                  <a:extLst>
                    <a:ext uri="{FF2B5EF4-FFF2-40B4-BE49-F238E27FC236}">
                      <a16:creationId xmlns:a16="http://schemas.microsoft.com/office/drawing/2014/main" id="{BA90DCF6-E9AC-044C-8629-D0932355831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91854" y="4002420"/>
                  <a:ext cx="685800" cy="685800"/>
                </a:xfrm>
                <a:prstGeom prst="ellipse">
                  <a:avLst/>
                </a:prstGeom>
                <a:solidFill>
                  <a:srgbClr val="3366FF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5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156" name="Right Arrow 155">
                  <a:extLst>
                    <a:ext uri="{FF2B5EF4-FFF2-40B4-BE49-F238E27FC236}">
                      <a16:creationId xmlns:a16="http://schemas.microsoft.com/office/drawing/2014/main" id="{7366BEE7-1097-054B-A38C-B25803BB8B4B}"/>
                    </a:ext>
                  </a:extLst>
                </p:cNvPr>
                <p:cNvSpPr/>
                <p:nvPr/>
              </p:nvSpPr>
              <p:spPr bwMode="auto">
                <a:xfrm>
                  <a:off x="1066800" y="4191000"/>
                  <a:ext cx="304800" cy="304800"/>
                </a:xfrm>
                <a:prstGeom prst="rightArrow">
                  <a:avLst/>
                </a:prstGeom>
                <a:solidFill>
                  <a:srgbClr val="3366FF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5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A609AD4C-FD54-E14D-868F-055CEB837EB7}"/>
                  </a:ext>
                </a:extLst>
              </p:cNvPr>
              <p:cNvGrpSpPr/>
              <p:nvPr/>
            </p:nvGrpSpPr>
            <p:grpSpPr>
              <a:xfrm rot="18002965">
                <a:off x="2542996" y="5010949"/>
                <a:ext cx="211555" cy="134644"/>
                <a:chOff x="468054" y="4369760"/>
                <a:chExt cx="239454" cy="152400"/>
              </a:xfrm>
              <a:solidFill>
                <a:srgbClr val="FF0000"/>
              </a:solidFill>
            </p:grpSpPr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298D080E-1C0C-E541-901D-13D2BBB257E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8054" y="4369760"/>
                  <a:ext cx="152400" cy="152400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5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154" name="Right Arrow 153">
                  <a:extLst>
                    <a:ext uri="{FF2B5EF4-FFF2-40B4-BE49-F238E27FC236}">
                      <a16:creationId xmlns:a16="http://schemas.microsoft.com/office/drawing/2014/main" id="{D1C409E2-246C-D041-B737-F19D8AF60E9C}"/>
                    </a:ext>
                  </a:extLst>
                </p:cNvPr>
                <p:cNvSpPr/>
                <p:nvPr/>
              </p:nvSpPr>
              <p:spPr bwMode="auto">
                <a:xfrm>
                  <a:off x="620454" y="4387555"/>
                  <a:ext cx="87054" cy="112380"/>
                </a:xfrm>
                <a:prstGeom prst="rightArrow">
                  <a:avLst/>
                </a:prstGeom>
                <a:grpFill/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5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560965E1-4A3E-984F-B1ED-BAB9E9DE8DDC}"/>
                  </a:ext>
                </a:extLst>
              </p:cNvPr>
              <p:cNvGrpSpPr/>
              <p:nvPr/>
            </p:nvGrpSpPr>
            <p:grpSpPr>
              <a:xfrm>
                <a:off x="3924655" y="4800600"/>
                <a:ext cx="865595" cy="605897"/>
                <a:chOff x="391854" y="4002420"/>
                <a:chExt cx="979746" cy="685800"/>
              </a:xfrm>
            </p:grpSpPr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C64858EA-D34D-9E49-9EF4-A8ACC093FA6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91854" y="4002420"/>
                  <a:ext cx="685800" cy="685800"/>
                </a:xfrm>
                <a:prstGeom prst="ellipse">
                  <a:avLst/>
                </a:prstGeom>
                <a:solidFill>
                  <a:srgbClr val="3366FF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5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152" name="Right Arrow 151">
                  <a:extLst>
                    <a:ext uri="{FF2B5EF4-FFF2-40B4-BE49-F238E27FC236}">
                      <a16:creationId xmlns:a16="http://schemas.microsoft.com/office/drawing/2014/main" id="{1725B00C-0A0A-5147-8880-0C5B64FA7270}"/>
                    </a:ext>
                  </a:extLst>
                </p:cNvPr>
                <p:cNvSpPr/>
                <p:nvPr/>
              </p:nvSpPr>
              <p:spPr bwMode="auto">
                <a:xfrm>
                  <a:off x="1066800" y="4191000"/>
                  <a:ext cx="304800" cy="304800"/>
                </a:xfrm>
                <a:prstGeom prst="rightArrow">
                  <a:avLst/>
                </a:prstGeom>
                <a:solidFill>
                  <a:srgbClr val="3366FF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5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74DF6511-ECFE-8442-BCE7-6444724E7534}"/>
                  </a:ext>
                </a:extLst>
              </p:cNvPr>
              <p:cNvGrpSpPr/>
              <p:nvPr/>
            </p:nvGrpSpPr>
            <p:grpSpPr>
              <a:xfrm rot="7198438">
                <a:off x="4113063" y="5068358"/>
                <a:ext cx="211555" cy="134644"/>
                <a:chOff x="555108" y="4291345"/>
                <a:chExt cx="239454" cy="152400"/>
              </a:xfrm>
              <a:solidFill>
                <a:srgbClr val="FF0000"/>
              </a:solidFill>
            </p:grpSpPr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3DB31839-5C23-F14B-B33E-20FE88B4266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10800000">
                  <a:off x="555108" y="4291345"/>
                  <a:ext cx="152400" cy="152400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5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150" name="Right Arrow 149">
                  <a:extLst>
                    <a:ext uri="{FF2B5EF4-FFF2-40B4-BE49-F238E27FC236}">
                      <a16:creationId xmlns:a16="http://schemas.microsoft.com/office/drawing/2014/main" id="{095E5459-EE1D-274A-BAFD-B24B574A694E}"/>
                    </a:ext>
                  </a:extLst>
                </p:cNvPr>
                <p:cNvSpPr/>
                <p:nvPr/>
              </p:nvSpPr>
              <p:spPr bwMode="auto">
                <a:xfrm>
                  <a:off x="707508" y="4309140"/>
                  <a:ext cx="87054" cy="112380"/>
                </a:xfrm>
                <a:prstGeom prst="rightArrow">
                  <a:avLst/>
                </a:prstGeom>
                <a:grpFill/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5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148" name="Minus 147">
                <a:extLst>
                  <a:ext uri="{FF2B5EF4-FFF2-40B4-BE49-F238E27FC236}">
                    <a16:creationId xmlns:a16="http://schemas.microsoft.com/office/drawing/2014/main" id="{7432520B-94ED-6E40-8F42-1E75014B0075}"/>
                  </a:ext>
                </a:extLst>
              </p:cNvPr>
              <p:cNvSpPr/>
              <p:nvPr/>
            </p:nvSpPr>
            <p:spPr bwMode="auto">
              <a:xfrm>
                <a:off x="3386080" y="4968905"/>
                <a:ext cx="403931" cy="269287"/>
              </a:xfrm>
              <a:prstGeom prst="mathMinus">
                <a:avLst/>
              </a:prstGeom>
              <a:solidFill>
                <a:srgbClr val="FFFF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75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 dirty="0">
                  <a:latin typeface="Calibri" pitchFamily="34" charset="0"/>
                </a:endParaRP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C33A6C64-78DD-B943-AE25-773EF5C0D638}"/>
                </a:ext>
              </a:extLst>
            </p:cNvPr>
            <p:cNvGrpSpPr/>
            <p:nvPr/>
          </p:nvGrpSpPr>
          <p:grpSpPr>
            <a:xfrm>
              <a:off x="152400" y="3429000"/>
              <a:ext cx="4343400" cy="865595"/>
              <a:chOff x="152400" y="3733800"/>
              <a:chExt cx="4343400" cy="865595"/>
            </a:xfrm>
          </p:grpSpPr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9E676553-0F57-9042-991E-5C2E8D04EA4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274179" y="3993498"/>
                <a:ext cx="605897" cy="605897"/>
              </a:xfrm>
              <a:prstGeom prst="ellipse">
                <a:avLst/>
              </a:prstGeom>
              <a:solidFill>
                <a:srgbClr val="3366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75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129" name="Right Arrow 128">
                <a:extLst>
                  <a:ext uri="{FF2B5EF4-FFF2-40B4-BE49-F238E27FC236}">
                    <a16:creationId xmlns:a16="http://schemas.microsoft.com/office/drawing/2014/main" id="{412B9B59-DC9C-4240-98C6-20D07F39A3F0}"/>
                  </a:ext>
                </a:extLst>
              </p:cNvPr>
              <p:cNvSpPr/>
              <p:nvPr/>
            </p:nvSpPr>
            <p:spPr bwMode="auto">
              <a:xfrm rot="16200000">
                <a:off x="2440787" y="3733800"/>
                <a:ext cx="269288" cy="269288"/>
              </a:xfrm>
              <a:prstGeom prst="rightArrow">
                <a:avLst/>
              </a:prstGeom>
              <a:solidFill>
                <a:srgbClr val="3366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75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 dirty="0">
                  <a:latin typeface="Calibri" pitchFamily="34" charset="0"/>
                </a:endParaRPr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8D60DF3F-93E8-854C-9043-C19518DB977E}"/>
                  </a:ext>
                </a:extLst>
              </p:cNvPr>
              <p:cNvGrpSpPr/>
              <p:nvPr/>
            </p:nvGrpSpPr>
            <p:grpSpPr>
              <a:xfrm rot="16200000">
                <a:off x="2509807" y="4170300"/>
                <a:ext cx="134644" cy="211556"/>
                <a:chOff x="1945309" y="4137733"/>
                <a:chExt cx="134644" cy="211556"/>
              </a:xfrm>
            </p:grpSpPr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E705C408-6648-9E43-866D-FBC323ADA5B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16200000">
                  <a:off x="1945309" y="4214645"/>
                  <a:ext cx="134644" cy="134644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5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141" name="Right Arrow 140">
                  <a:extLst>
                    <a:ext uri="{FF2B5EF4-FFF2-40B4-BE49-F238E27FC236}">
                      <a16:creationId xmlns:a16="http://schemas.microsoft.com/office/drawing/2014/main" id="{58714CB4-1A86-6F4E-8A13-F4709D7F00C3}"/>
                    </a:ext>
                  </a:extLst>
                </p:cNvPr>
                <p:cNvSpPr/>
                <p:nvPr/>
              </p:nvSpPr>
              <p:spPr bwMode="auto">
                <a:xfrm rot="16200000">
                  <a:off x="1972217" y="4126545"/>
                  <a:ext cx="76911" cy="99287"/>
                </a:xfrm>
                <a:prstGeom prst="rightArrow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5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657D2A39-AD44-9849-B488-3B67D35E6061}"/>
                  </a:ext>
                </a:extLst>
              </p:cNvPr>
              <p:cNvGrpSpPr/>
              <p:nvPr/>
            </p:nvGrpSpPr>
            <p:grpSpPr>
              <a:xfrm rot="16200000">
                <a:off x="3760054" y="3863649"/>
                <a:ext cx="865595" cy="605897"/>
                <a:chOff x="391854" y="4002420"/>
                <a:chExt cx="979746" cy="685800"/>
              </a:xfrm>
            </p:grpSpPr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F7BBCD53-78B2-6840-ADBC-C6BC08A1DB0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91854" y="4002420"/>
                  <a:ext cx="685800" cy="685800"/>
                </a:xfrm>
                <a:prstGeom prst="ellipse">
                  <a:avLst/>
                </a:prstGeom>
                <a:solidFill>
                  <a:srgbClr val="3366FF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5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139" name="Right Arrow 138">
                  <a:extLst>
                    <a:ext uri="{FF2B5EF4-FFF2-40B4-BE49-F238E27FC236}">
                      <a16:creationId xmlns:a16="http://schemas.microsoft.com/office/drawing/2014/main" id="{3B8335A3-AAAC-4345-942F-E57CA090DFFA}"/>
                    </a:ext>
                  </a:extLst>
                </p:cNvPr>
                <p:cNvSpPr/>
                <p:nvPr/>
              </p:nvSpPr>
              <p:spPr bwMode="auto">
                <a:xfrm>
                  <a:off x="1066800" y="4191000"/>
                  <a:ext cx="304800" cy="304800"/>
                </a:xfrm>
                <a:prstGeom prst="rightArrow">
                  <a:avLst/>
                </a:prstGeom>
                <a:solidFill>
                  <a:srgbClr val="3366FF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5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9C829D21-7DF5-FA42-B10B-F9A66B861873}"/>
                  </a:ext>
                </a:extLst>
              </p:cNvPr>
              <p:cNvGrpSpPr/>
              <p:nvPr/>
            </p:nvGrpSpPr>
            <p:grpSpPr>
              <a:xfrm>
                <a:off x="4100962" y="4212664"/>
                <a:ext cx="211555" cy="134644"/>
                <a:chOff x="468054" y="4329445"/>
                <a:chExt cx="239454" cy="152400"/>
              </a:xfrm>
              <a:solidFill>
                <a:srgbClr val="FF0000"/>
              </a:solidFill>
            </p:grpSpPr>
            <p:sp>
              <p:nvSpPr>
                <p:cNvPr id="136" name="Oval 135">
                  <a:extLst>
                    <a:ext uri="{FF2B5EF4-FFF2-40B4-BE49-F238E27FC236}">
                      <a16:creationId xmlns:a16="http://schemas.microsoft.com/office/drawing/2014/main" id="{DF416411-1C06-3A46-AABC-CE398AA72BC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8054" y="4329445"/>
                  <a:ext cx="152400" cy="152400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5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137" name="Right Arrow 136">
                  <a:extLst>
                    <a:ext uri="{FF2B5EF4-FFF2-40B4-BE49-F238E27FC236}">
                      <a16:creationId xmlns:a16="http://schemas.microsoft.com/office/drawing/2014/main" id="{A7DB77B9-8E54-A443-BC75-4BF4E4549255}"/>
                    </a:ext>
                  </a:extLst>
                </p:cNvPr>
                <p:cNvSpPr/>
                <p:nvPr/>
              </p:nvSpPr>
              <p:spPr bwMode="auto">
                <a:xfrm>
                  <a:off x="620454" y="4347240"/>
                  <a:ext cx="87054" cy="112380"/>
                </a:xfrm>
                <a:prstGeom prst="rightArrow">
                  <a:avLst/>
                </a:prstGeom>
                <a:grpFill/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5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87CD797D-84E5-7740-BC79-DC66D26EAEFA}"/>
                  </a:ext>
                </a:extLst>
              </p:cNvPr>
              <p:cNvSpPr txBox="1"/>
              <p:nvPr/>
            </p:nvSpPr>
            <p:spPr>
              <a:xfrm>
                <a:off x="152400" y="3886199"/>
                <a:ext cx="1735721" cy="624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0000"/>
                    </a:solidFill>
                  </a:rPr>
                  <a:t>g</a:t>
                </a:r>
                <a:r>
                  <a:rPr lang="en-US" sz="1600" baseline="-25000" dirty="0">
                    <a:solidFill>
                      <a:srgbClr val="000000"/>
                    </a:solidFill>
                  </a:rPr>
                  <a:t>1T</a:t>
                </a:r>
                <a:r>
                  <a:rPr lang="en-US" sz="1600" dirty="0">
                    <a:solidFill>
                      <a:srgbClr val="000000"/>
                    </a:solidFill>
                  </a:rPr>
                  <a:t>(x,k</a:t>
                </a:r>
                <a:r>
                  <a:rPr lang="en-US" sz="1600" baseline="-25000" dirty="0">
                    <a:solidFill>
                      <a:srgbClr val="000000"/>
                    </a:solidFill>
                  </a:rPr>
                  <a:t>T</a:t>
                </a:r>
                <a:r>
                  <a:rPr lang="en-US" sz="1600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  <p:sp>
            <p:nvSpPr>
              <p:cNvPr id="134" name="Equal 133">
                <a:extLst>
                  <a:ext uri="{FF2B5EF4-FFF2-40B4-BE49-F238E27FC236}">
                    <a16:creationId xmlns:a16="http://schemas.microsoft.com/office/drawing/2014/main" id="{CB69EDC7-9C2B-8043-899C-7F66E068E888}"/>
                  </a:ext>
                </a:extLst>
              </p:cNvPr>
              <p:cNvSpPr/>
              <p:nvPr/>
            </p:nvSpPr>
            <p:spPr bwMode="auto">
              <a:xfrm>
                <a:off x="1870248" y="4147321"/>
                <a:ext cx="269287" cy="269288"/>
              </a:xfrm>
              <a:prstGeom prst="mathEqual">
                <a:avLst/>
              </a:prstGeom>
              <a:solidFill>
                <a:srgbClr val="FFFF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75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135" name="Minus 134">
                <a:extLst>
                  <a:ext uri="{FF2B5EF4-FFF2-40B4-BE49-F238E27FC236}">
                    <a16:creationId xmlns:a16="http://schemas.microsoft.com/office/drawing/2014/main" id="{1D67D76B-B47F-9540-A692-0C4D75302E0E}"/>
                  </a:ext>
                </a:extLst>
              </p:cNvPr>
              <p:cNvSpPr/>
              <p:nvPr/>
            </p:nvSpPr>
            <p:spPr bwMode="auto">
              <a:xfrm>
                <a:off x="3284007" y="4137731"/>
                <a:ext cx="403931" cy="269288"/>
              </a:xfrm>
              <a:prstGeom prst="mathMinus">
                <a:avLst/>
              </a:prstGeom>
              <a:solidFill>
                <a:srgbClr val="FFFF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75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 dirty="0">
                  <a:latin typeface="Calibri" pitchFamily="34" charset="0"/>
                </a:endParaRP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BDAFB7F6-6ED7-A947-B2E3-48F9AE10222F}"/>
                </a:ext>
              </a:extLst>
            </p:cNvPr>
            <p:cNvGrpSpPr/>
            <p:nvPr/>
          </p:nvGrpSpPr>
          <p:grpSpPr>
            <a:xfrm>
              <a:off x="-1310" y="5382807"/>
              <a:ext cx="4548651" cy="868331"/>
              <a:chOff x="-1310" y="5382807"/>
              <a:chExt cx="4548651" cy="868331"/>
            </a:xfrm>
          </p:grpSpPr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FA738AEB-4D7E-3448-B282-46AF8CA13BC7}"/>
                  </a:ext>
                </a:extLst>
              </p:cNvPr>
              <p:cNvSpPr txBox="1"/>
              <p:nvPr/>
            </p:nvSpPr>
            <p:spPr>
              <a:xfrm>
                <a:off x="-1310" y="5562600"/>
                <a:ext cx="1981200" cy="624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000000"/>
                    </a:solidFill>
                    <a:latin typeface="Cambria Math"/>
                    <a:ea typeface="ＭＳ 明朝"/>
                    <a:cs typeface="Times New Roman"/>
                  </a:rPr>
                  <a:t>h</a:t>
                </a:r>
                <a:r>
                  <a:rPr lang="en-US" sz="1600" baseline="-25000" dirty="0">
                    <a:solidFill>
                      <a:srgbClr val="000000"/>
                    </a:solidFill>
                    <a:latin typeface="Cambria Math"/>
                    <a:ea typeface="ＭＳ 明朝"/>
                    <a:cs typeface="Times New Roman"/>
                  </a:rPr>
                  <a:t>1T</a:t>
                </a:r>
                <a:r>
                  <a:rPr lang="en-US" sz="1600" baseline="30000" dirty="0">
                    <a:solidFill>
                      <a:srgbClr val="000000"/>
                    </a:solidFill>
                    <a:latin typeface="Cambria Math"/>
                    <a:ea typeface="ＭＳ 明朝"/>
                    <a:cs typeface="Times New Roman"/>
                  </a:rPr>
                  <a:t>⊥</a:t>
                </a:r>
                <a:r>
                  <a:rPr lang="en-US" sz="1600" dirty="0">
                    <a:solidFill>
                      <a:srgbClr val="000000"/>
                    </a:solidFill>
                  </a:rPr>
                  <a:t>(x,k</a:t>
                </a:r>
                <a:r>
                  <a:rPr lang="en-US" sz="1600" baseline="-25000" dirty="0">
                    <a:solidFill>
                      <a:srgbClr val="000000"/>
                    </a:solidFill>
                  </a:rPr>
                  <a:t>T</a:t>
                </a:r>
                <a:r>
                  <a:rPr lang="en-US" sz="1600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  <p:sp>
            <p:nvSpPr>
              <p:cNvPr id="114" name="Equal 113">
                <a:extLst>
                  <a:ext uri="{FF2B5EF4-FFF2-40B4-BE49-F238E27FC236}">
                    <a16:creationId xmlns:a16="http://schemas.microsoft.com/office/drawing/2014/main" id="{786FC159-5275-7940-BF76-A3B566C7566C}"/>
                  </a:ext>
                </a:extLst>
              </p:cNvPr>
              <p:cNvSpPr/>
              <p:nvPr/>
            </p:nvSpPr>
            <p:spPr bwMode="auto">
              <a:xfrm>
                <a:off x="1903690" y="5781240"/>
                <a:ext cx="269287" cy="269287"/>
              </a:xfrm>
              <a:prstGeom prst="mathEqual">
                <a:avLst/>
              </a:prstGeom>
              <a:solidFill>
                <a:srgbClr val="FFFF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75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 dirty="0">
                  <a:latin typeface="Calibri" pitchFamily="34" charset="0"/>
                </a:endParaRPr>
              </a:p>
            </p:txBody>
          </p: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BD63E116-0E60-2C48-B300-9C5D486C22E5}"/>
                  </a:ext>
                </a:extLst>
              </p:cNvPr>
              <p:cNvGrpSpPr/>
              <p:nvPr/>
            </p:nvGrpSpPr>
            <p:grpSpPr>
              <a:xfrm rot="16200000">
                <a:off x="2208983" y="5512655"/>
                <a:ext cx="865593" cy="605897"/>
                <a:chOff x="391855" y="4002427"/>
                <a:chExt cx="979745" cy="685801"/>
              </a:xfrm>
            </p:grpSpPr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A4AD9AF6-606A-C344-8584-2A7A4582C74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91855" y="4002427"/>
                  <a:ext cx="685801" cy="685801"/>
                </a:xfrm>
                <a:prstGeom prst="ellipse">
                  <a:avLst/>
                </a:prstGeom>
                <a:solidFill>
                  <a:srgbClr val="3366FF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5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127" name="Right Arrow 126">
                  <a:extLst>
                    <a:ext uri="{FF2B5EF4-FFF2-40B4-BE49-F238E27FC236}">
                      <a16:creationId xmlns:a16="http://schemas.microsoft.com/office/drawing/2014/main" id="{CADC123C-DD90-CE4D-ADF3-63F62779CE52}"/>
                    </a:ext>
                  </a:extLst>
                </p:cNvPr>
                <p:cNvSpPr/>
                <p:nvPr/>
              </p:nvSpPr>
              <p:spPr bwMode="auto">
                <a:xfrm>
                  <a:off x="1066799" y="4191000"/>
                  <a:ext cx="304801" cy="304801"/>
                </a:xfrm>
                <a:prstGeom prst="rightArrow">
                  <a:avLst/>
                </a:prstGeom>
                <a:solidFill>
                  <a:srgbClr val="3366FF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5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D4609FD9-C221-B640-B8CC-1A30A86C3445}"/>
                  </a:ext>
                </a:extLst>
              </p:cNvPr>
              <p:cNvGrpSpPr/>
              <p:nvPr/>
            </p:nvGrpSpPr>
            <p:grpSpPr>
              <a:xfrm rot="18002965">
                <a:off x="2541676" y="5823280"/>
                <a:ext cx="211553" cy="134644"/>
                <a:chOff x="468055" y="4369747"/>
                <a:chExt cx="239453" cy="152400"/>
              </a:xfrm>
              <a:solidFill>
                <a:srgbClr val="FF0000"/>
              </a:solidFill>
            </p:grpSpPr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D25BB0AA-0A9A-FF4E-AD7D-85C08B2E215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8055" y="4369747"/>
                  <a:ext cx="152401" cy="152400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5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125" name="Right Arrow 124">
                  <a:extLst>
                    <a:ext uri="{FF2B5EF4-FFF2-40B4-BE49-F238E27FC236}">
                      <a16:creationId xmlns:a16="http://schemas.microsoft.com/office/drawing/2014/main" id="{3887570B-C26F-DC44-8700-CEB31241287F}"/>
                    </a:ext>
                  </a:extLst>
                </p:cNvPr>
                <p:cNvSpPr/>
                <p:nvPr/>
              </p:nvSpPr>
              <p:spPr bwMode="auto">
                <a:xfrm>
                  <a:off x="620454" y="4387554"/>
                  <a:ext cx="87054" cy="112380"/>
                </a:xfrm>
                <a:prstGeom prst="rightArrow">
                  <a:avLst/>
                </a:prstGeom>
                <a:grpFill/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5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1D4E6981-CEC1-6645-941B-DDE552BD46C0}"/>
                  </a:ext>
                </a:extLst>
              </p:cNvPr>
              <p:cNvGrpSpPr/>
              <p:nvPr/>
            </p:nvGrpSpPr>
            <p:grpSpPr>
              <a:xfrm rot="16200000">
                <a:off x="3811596" y="5515393"/>
                <a:ext cx="865593" cy="605897"/>
                <a:chOff x="391855" y="4002427"/>
                <a:chExt cx="979745" cy="685801"/>
              </a:xfrm>
            </p:grpSpPr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B88BE1C4-9E9D-8546-98DA-0B420B10E25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91855" y="4002427"/>
                  <a:ext cx="685801" cy="685801"/>
                </a:xfrm>
                <a:prstGeom prst="ellipse">
                  <a:avLst/>
                </a:prstGeom>
                <a:solidFill>
                  <a:srgbClr val="3366FF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5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123" name="Right Arrow 122">
                  <a:extLst>
                    <a:ext uri="{FF2B5EF4-FFF2-40B4-BE49-F238E27FC236}">
                      <a16:creationId xmlns:a16="http://schemas.microsoft.com/office/drawing/2014/main" id="{D5D30DCF-4930-9A43-B434-8DFD3B87041E}"/>
                    </a:ext>
                  </a:extLst>
                </p:cNvPr>
                <p:cNvSpPr/>
                <p:nvPr/>
              </p:nvSpPr>
              <p:spPr bwMode="auto">
                <a:xfrm>
                  <a:off x="1066799" y="4191000"/>
                  <a:ext cx="304801" cy="304801"/>
                </a:xfrm>
                <a:prstGeom prst="rightArrow">
                  <a:avLst/>
                </a:prstGeom>
                <a:solidFill>
                  <a:srgbClr val="3366FF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5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38221905-6575-A649-BE12-D3A2822360E6}"/>
                  </a:ext>
                </a:extLst>
              </p:cNvPr>
              <p:cNvGrpSpPr/>
              <p:nvPr/>
            </p:nvGrpSpPr>
            <p:grpSpPr>
              <a:xfrm rot="7198438">
                <a:off x="4111764" y="5880699"/>
                <a:ext cx="211553" cy="134644"/>
                <a:chOff x="555110" y="4291332"/>
                <a:chExt cx="239452" cy="152400"/>
              </a:xfrm>
              <a:solidFill>
                <a:srgbClr val="FF0000"/>
              </a:solidFill>
            </p:grpSpPr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590C3843-DF8B-2B43-9390-B7724D4D882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10800000">
                  <a:off x="555110" y="4291332"/>
                  <a:ext cx="152401" cy="152400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5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latin typeface="Calibri" pitchFamily="34" charset="0"/>
                  </a:endParaRPr>
                </a:p>
              </p:txBody>
            </p:sp>
            <p:sp>
              <p:nvSpPr>
                <p:cNvPr id="121" name="Right Arrow 120">
                  <a:extLst>
                    <a:ext uri="{FF2B5EF4-FFF2-40B4-BE49-F238E27FC236}">
                      <a16:creationId xmlns:a16="http://schemas.microsoft.com/office/drawing/2014/main" id="{A7120DE9-CB5D-9B45-BCF8-EAB3CA77773E}"/>
                    </a:ext>
                  </a:extLst>
                </p:cNvPr>
                <p:cNvSpPr/>
                <p:nvPr/>
              </p:nvSpPr>
              <p:spPr bwMode="auto">
                <a:xfrm>
                  <a:off x="707508" y="4309140"/>
                  <a:ext cx="87054" cy="112380"/>
                </a:xfrm>
                <a:prstGeom prst="rightArrow">
                  <a:avLst/>
                </a:prstGeom>
                <a:grpFill/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5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119" name="Minus 118">
                <a:extLst>
                  <a:ext uri="{FF2B5EF4-FFF2-40B4-BE49-F238E27FC236}">
                    <a16:creationId xmlns:a16="http://schemas.microsoft.com/office/drawing/2014/main" id="{8632F01C-8F57-2744-91B5-D01722A9953E}"/>
                  </a:ext>
                </a:extLst>
              </p:cNvPr>
              <p:cNvSpPr/>
              <p:nvPr/>
            </p:nvSpPr>
            <p:spPr bwMode="auto">
              <a:xfrm>
                <a:off x="3384770" y="5781240"/>
                <a:ext cx="403931" cy="269287"/>
              </a:xfrm>
              <a:prstGeom prst="mathMinus">
                <a:avLst/>
              </a:prstGeom>
              <a:solidFill>
                <a:srgbClr val="FFFF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75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 dirty="0">
                  <a:latin typeface="Calibri" pitchFamily="34" charset="0"/>
                </a:endParaRPr>
              </a:p>
            </p:txBody>
          </p:sp>
        </p:grpSp>
        <p:sp>
          <p:nvSpPr>
            <p:cNvPr id="112" name="Text Box 23">
              <a:extLst>
                <a:ext uri="{FF2B5EF4-FFF2-40B4-BE49-F238E27FC236}">
                  <a16:creationId xmlns:a16="http://schemas.microsoft.com/office/drawing/2014/main" id="{003E69BC-121E-0345-A97B-BABDE32D2D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5645" y="3707736"/>
              <a:ext cx="2403446" cy="1702617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dirty="0">
                  <a:solidFill>
                    <a:srgbClr val="1C1C1C"/>
                  </a:solidFill>
                  <a:latin typeface="Times New Roman" charset="0"/>
                </a:rPr>
                <a:t>k</a:t>
              </a:r>
              <a:r>
                <a:rPr lang="en-US" baseline="-25000" dirty="0">
                  <a:solidFill>
                    <a:srgbClr val="1C1C1C"/>
                  </a:solidFill>
                  <a:latin typeface="Times New Roman" charset="0"/>
                  <a:cs typeface="Arial" charset="0"/>
                </a:rPr>
                <a:t>T</a:t>
              </a:r>
              <a:r>
                <a:rPr lang="en-US" dirty="0">
                  <a:solidFill>
                    <a:srgbClr val="1C1C1C"/>
                  </a:solidFill>
                  <a:latin typeface="Times New Roman" charset="0"/>
                  <a:cs typeface="Arial" charset="0"/>
                </a:rPr>
                <a:t> - dependent, “T-even”</a:t>
              </a: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706AD9E0-ECF8-4743-9A06-8F80E3440E6B}"/>
              </a:ext>
            </a:extLst>
          </p:cNvPr>
          <p:cNvGrpSpPr>
            <a:grpSpLocks noChangeAspect="1"/>
          </p:cNvGrpSpPr>
          <p:nvPr/>
        </p:nvGrpSpPr>
        <p:grpSpPr>
          <a:xfrm>
            <a:off x="2387247" y="2704314"/>
            <a:ext cx="3014831" cy="1995958"/>
            <a:chOff x="1196415" y="2571750"/>
            <a:chExt cx="3372394" cy="2232679"/>
          </a:xfrm>
        </p:grpSpPr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0D27FE02-65CC-4042-A1B2-CBC7476707BB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848635" y="2766524"/>
              <a:ext cx="454423" cy="454423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752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latin typeface="Calibri" pitchFamily="34" charset="0"/>
              </a:endParaRPr>
            </a:p>
          </p:txBody>
        </p:sp>
        <p:sp>
          <p:nvSpPr>
            <p:cNvPr id="159" name="Right Arrow 158">
              <a:extLst>
                <a:ext uri="{FF2B5EF4-FFF2-40B4-BE49-F238E27FC236}">
                  <a16:creationId xmlns:a16="http://schemas.microsoft.com/office/drawing/2014/main" id="{D2A34D21-479C-5F44-AB93-21DC18C771A4}"/>
                </a:ext>
              </a:extLst>
            </p:cNvPr>
            <p:cNvSpPr/>
            <p:nvPr/>
          </p:nvSpPr>
          <p:spPr bwMode="auto">
            <a:xfrm rot="16200000">
              <a:off x="2973590" y="2571750"/>
              <a:ext cx="201966" cy="201966"/>
            </a:xfrm>
            <a:prstGeom prst="rightArrow">
              <a:avLst/>
            </a:prstGeom>
            <a:solidFill>
              <a:srgbClr val="3366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752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latin typeface="Calibri" pitchFamily="34" charset="0"/>
              </a:endParaRPr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3CC019FB-EBD4-9C47-8AF0-3AAEDEB44B8C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>
              <a:off x="3028950" y="2938464"/>
              <a:ext cx="100983" cy="10098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752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latin typeface="Calibri" pitchFamily="34" charset="0"/>
              </a:endParaRP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BCBECB9F-01D5-D843-A121-EF88E332D1BD}"/>
                </a:ext>
              </a:extLst>
            </p:cNvPr>
            <p:cNvGrpSpPr/>
            <p:nvPr/>
          </p:nvGrpSpPr>
          <p:grpSpPr>
            <a:xfrm rot="5400000">
              <a:off x="3963041" y="2820041"/>
              <a:ext cx="649196" cy="454423"/>
              <a:chOff x="391854" y="4002420"/>
              <a:chExt cx="979746" cy="685800"/>
            </a:xfrm>
          </p:grpSpPr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3383FF8B-BF94-F14F-909A-4383AB4A19D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1854" y="4002420"/>
                <a:ext cx="685800" cy="685800"/>
              </a:xfrm>
              <a:prstGeom prst="ellipse">
                <a:avLst/>
              </a:prstGeom>
              <a:solidFill>
                <a:srgbClr val="3366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75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 dirty="0">
                  <a:latin typeface="Calibri" pitchFamily="34" charset="0"/>
                </a:endParaRPr>
              </a:p>
            </p:txBody>
          </p:sp>
          <p:sp>
            <p:nvSpPr>
              <p:cNvPr id="180" name="Right Arrow 179">
                <a:extLst>
                  <a:ext uri="{FF2B5EF4-FFF2-40B4-BE49-F238E27FC236}">
                    <a16:creationId xmlns:a16="http://schemas.microsoft.com/office/drawing/2014/main" id="{5721AB54-98D8-0248-9D8C-97D8EE76BB53}"/>
                  </a:ext>
                </a:extLst>
              </p:cNvPr>
              <p:cNvSpPr/>
              <p:nvPr/>
            </p:nvSpPr>
            <p:spPr bwMode="auto">
              <a:xfrm>
                <a:off x="1066800" y="4191000"/>
                <a:ext cx="304800" cy="304800"/>
              </a:xfrm>
              <a:prstGeom prst="rightArrow">
                <a:avLst/>
              </a:prstGeom>
              <a:solidFill>
                <a:srgbClr val="3366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75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 dirty="0">
                  <a:latin typeface="Calibri" pitchFamily="34" charset="0"/>
                </a:endParaRPr>
              </a:p>
            </p:txBody>
          </p:sp>
        </p:grp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C1368741-F2BB-1F41-BA0E-18FADB8A4D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42330" y="2906712"/>
              <a:ext cx="100983" cy="10098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752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latin typeface="Calibri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FB6AD29F-E6AD-B147-ABB8-80AA3E94BAA4}"/>
                    </a:ext>
                  </a:extLst>
                </p:cNvPr>
                <p:cNvSpPr txBox="1"/>
                <p:nvPr/>
              </p:nvSpPr>
              <p:spPr>
                <a:xfrm>
                  <a:off x="1196415" y="2734759"/>
                  <a:ext cx="1415991" cy="4516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0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  <m:sup>
                            <m:r>
                              <a:rPr lang="en-US" sz="20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sup>
                        </m:sSubSup>
                        <m:r>
                          <a:rPr lang="en-US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𝑘𝑇</m:t>
                        </m:r>
                        <m:r>
                          <a:rPr lang="en-US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FB6AD29F-E6AD-B147-ABB8-80AA3E94BA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6415" y="2734759"/>
                  <a:ext cx="1415991" cy="451652"/>
                </a:xfrm>
                <a:prstGeom prst="rect">
                  <a:avLst/>
                </a:prstGeom>
                <a:blipFill>
                  <a:blip r:embed="rId2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4" name="Equal 163">
              <a:extLst>
                <a:ext uri="{FF2B5EF4-FFF2-40B4-BE49-F238E27FC236}">
                  <a16:creationId xmlns:a16="http://schemas.microsoft.com/office/drawing/2014/main" id="{90B2B5F0-405C-2C46-AD78-8478AEEC902C}"/>
                </a:ext>
              </a:extLst>
            </p:cNvPr>
            <p:cNvSpPr/>
            <p:nvPr/>
          </p:nvSpPr>
          <p:spPr bwMode="auto">
            <a:xfrm>
              <a:off x="2545687" y="2881891"/>
              <a:ext cx="201965" cy="201966"/>
            </a:xfrm>
            <a:prstGeom prst="mathEqual">
              <a:avLst/>
            </a:prstGeom>
            <a:solidFill>
              <a:srgbClr val="FFFF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752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latin typeface="Calibri" pitchFamily="34" charset="0"/>
              </a:endParaRPr>
            </a:p>
          </p:txBody>
        </p:sp>
        <p:sp>
          <p:nvSpPr>
            <p:cNvPr id="165" name="Minus 164">
              <a:extLst>
                <a:ext uri="{FF2B5EF4-FFF2-40B4-BE49-F238E27FC236}">
                  <a16:creationId xmlns:a16="http://schemas.microsoft.com/office/drawing/2014/main" id="{CFF5A51B-D0CD-244D-8158-E6D5A781E87B}"/>
                </a:ext>
              </a:extLst>
            </p:cNvPr>
            <p:cNvSpPr/>
            <p:nvPr/>
          </p:nvSpPr>
          <p:spPr bwMode="auto">
            <a:xfrm>
              <a:off x="3606006" y="2874698"/>
              <a:ext cx="302948" cy="201966"/>
            </a:xfrm>
            <a:prstGeom prst="mathMinus">
              <a:avLst/>
            </a:prstGeom>
            <a:solidFill>
              <a:srgbClr val="FFFF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752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latin typeface="Calibri" pitchFamily="34" charset="0"/>
              </a:endParaRPr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84819CDC-1B1B-3044-9867-CE9A2AE5A90E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848635" y="3795224"/>
              <a:ext cx="454423" cy="454423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752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latin typeface="Calibri" pitchFamily="34" charset="0"/>
              </a:endParaRPr>
            </a:p>
          </p:txBody>
        </p: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531ED54E-66F8-4942-B4A7-1E86CDC1064F}"/>
                </a:ext>
              </a:extLst>
            </p:cNvPr>
            <p:cNvGrpSpPr/>
            <p:nvPr/>
          </p:nvGrpSpPr>
          <p:grpSpPr>
            <a:xfrm rot="10800000">
              <a:off x="3025355" y="3927825"/>
              <a:ext cx="100983" cy="158667"/>
              <a:chOff x="1945309" y="4137733"/>
              <a:chExt cx="134644" cy="211556"/>
            </a:xfrm>
          </p:grpSpPr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67F29EA5-83EB-9443-BF30-C5F4B3EBF66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1945309" y="4214645"/>
                <a:ext cx="134644" cy="134644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75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 dirty="0">
                  <a:latin typeface="Calibri" pitchFamily="34" charset="0"/>
                </a:endParaRPr>
              </a:p>
            </p:txBody>
          </p:sp>
          <p:sp>
            <p:nvSpPr>
              <p:cNvPr id="178" name="Right Arrow 177">
                <a:extLst>
                  <a:ext uri="{FF2B5EF4-FFF2-40B4-BE49-F238E27FC236}">
                    <a16:creationId xmlns:a16="http://schemas.microsoft.com/office/drawing/2014/main" id="{7E582322-9D4E-FD48-950B-1B3A1D7F476F}"/>
                  </a:ext>
                </a:extLst>
              </p:cNvPr>
              <p:cNvSpPr/>
              <p:nvPr/>
            </p:nvSpPr>
            <p:spPr bwMode="auto">
              <a:xfrm rot="16200000">
                <a:off x="1972217" y="4126545"/>
                <a:ext cx="76911" cy="99287"/>
              </a:xfrm>
              <a:prstGeom prst="rightArrow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75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 dirty="0">
                  <a:latin typeface="Calibri" pitchFamily="34" charset="0"/>
                </a:endParaRPr>
              </a:p>
            </p:txBody>
          </p:sp>
        </p:grp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30D6B87D-127F-7E4B-ABC6-72F5BE6C73D4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4060428" y="3795224"/>
              <a:ext cx="454423" cy="454423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752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latin typeface="Calibri" pitchFamily="34" charset="0"/>
              </a:endParaRPr>
            </a:p>
          </p:txBody>
        </p: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C9D9E425-272F-9D48-A6FF-38830E174B95}"/>
                </a:ext>
              </a:extLst>
            </p:cNvPr>
            <p:cNvGrpSpPr/>
            <p:nvPr/>
          </p:nvGrpSpPr>
          <p:grpSpPr>
            <a:xfrm rot="16200000">
              <a:off x="4218722" y="3959598"/>
              <a:ext cx="158666" cy="100983"/>
              <a:chOff x="468054" y="4329445"/>
              <a:chExt cx="239454" cy="152400"/>
            </a:xfrm>
            <a:solidFill>
              <a:srgbClr val="FF0000"/>
            </a:solidFill>
          </p:grpSpPr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66EE3672-0C81-6F40-836D-417D35C4336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8054" y="4329445"/>
                <a:ext cx="152400" cy="1524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75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 dirty="0">
                  <a:latin typeface="Calibri" pitchFamily="34" charset="0"/>
                </a:endParaRPr>
              </a:p>
            </p:txBody>
          </p:sp>
          <p:sp>
            <p:nvSpPr>
              <p:cNvPr id="176" name="Right Arrow 175">
                <a:extLst>
                  <a:ext uri="{FF2B5EF4-FFF2-40B4-BE49-F238E27FC236}">
                    <a16:creationId xmlns:a16="http://schemas.microsoft.com/office/drawing/2014/main" id="{AB0D6327-0891-3942-B8F9-C3DD2513A96E}"/>
                  </a:ext>
                </a:extLst>
              </p:cNvPr>
              <p:cNvSpPr/>
              <p:nvPr/>
            </p:nvSpPr>
            <p:spPr bwMode="auto">
              <a:xfrm>
                <a:off x="620454" y="4347240"/>
                <a:ext cx="87054" cy="112380"/>
              </a:xfrm>
              <a:prstGeom prst="rightArrow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75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 dirty="0">
                  <a:latin typeface="Calibri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07F6E345-2AA5-6C43-9CB4-51EA322FF4FF}"/>
                    </a:ext>
                  </a:extLst>
                </p:cNvPr>
                <p:cNvSpPr txBox="1"/>
                <p:nvPr/>
              </p:nvSpPr>
              <p:spPr>
                <a:xfrm>
                  <a:off x="1257300" y="3775636"/>
                  <a:ext cx="1408533" cy="4475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07F6E345-2AA5-6C43-9CB4-51EA322FF4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7300" y="3775636"/>
                  <a:ext cx="1408533" cy="447563"/>
                </a:xfrm>
                <a:prstGeom prst="rect">
                  <a:avLst/>
                </a:prstGeom>
                <a:blipFill>
                  <a:blip r:embed="rId3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1" name="Equal 170">
              <a:extLst>
                <a:ext uri="{FF2B5EF4-FFF2-40B4-BE49-F238E27FC236}">
                  <a16:creationId xmlns:a16="http://schemas.microsoft.com/office/drawing/2014/main" id="{C20D3A21-4BE1-D340-86E6-3A003B0EFBAB}"/>
                </a:ext>
              </a:extLst>
            </p:cNvPr>
            <p:cNvSpPr/>
            <p:nvPr/>
          </p:nvSpPr>
          <p:spPr bwMode="auto">
            <a:xfrm>
              <a:off x="2545687" y="3910591"/>
              <a:ext cx="201965" cy="201966"/>
            </a:xfrm>
            <a:prstGeom prst="mathEqual">
              <a:avLst/>
            </a:prstGeom>
            <a:solidFill>
              <a:srgbClr val="FFFF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752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latin typeface="Calibri" pitchFamily="34" charset="0"/>
              </a:endParaRPr>
            </a:p>
          </p:txBody>
        </p:sp>
        <p:sp>
          <p:nvSpPr>
            <p:cNvPr id="172" name="Minus 171">
              <a:extLst>
                <a:ext uri="{FF2B5EF4-FFF2-40B4-BE49-F238E27FC236}">
                  <a16:creationId xmlns:a16="http://schemas.microsoft.com/office/drawing/2014/main" id="{7FFA8E5D-6299-164B-A228-129FBFDB9662}"/>
                </a:ext>
              </a:extLst>
            </p:cNvPr>
            <p:cNvSpPr/>
            <p:nvPr/>
          </p:nvSpPr>
          <p:spPr bwMode="auto">
            <a:xfrm>
              <a:off x="3606006" y="3903398"/>
              <a:ext cx="302948" cy="201966"/>
            </a:xfrm>
            <a:prstGeom prst="mathMinus">
              <a:avLst/>
            </a:prstGeom>
            <a:solidFill>
              <a:srgbClr val="FFFF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752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latin typeface="Calibri" pitchFamily="34" charset="0"/>
              </a:endParaRP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5FDE0150-CCC9-9949-80DA-2AF88FEA8456}"/>
                </a:ext>
              </a:extLst>
            </p:cNvPr>
            <p:cNvSpPr txBox="1"/>
            <p:nvPr/>
          </p:nvSpPr>
          <p:spPr>
            <a:xfrm>
              <a:off x="3092638" y="3215225"/>
              <a:ext cx="923816" cy="4131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Sivers</a:t>
              </a:r>
              <a:endParaRPr lang="en-US" sz="1500" dirty="0">
                <a:solidFill>
                  <a:srgbClr val="000000"/>
                </a:solidFill>
              </a:endParaRP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3C0D9FF4-244B-0841-A554-347407C5D329}"/>
                </a:ext>
              </a:extLst>
            </p:cNvPr>
            <p:cNvSpPr txBox="1"/>
            <p:nvPr/>
          </p:nvSpPr>
          <p:spPr>
            <a:xfrm>
              <a:off x="2812985" y="4391294"/>
              <a:ext cx="1755824" cy="4131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Boer-Mulders</a:t>
              </a:r>
            </a:p>
          </p:txBody>
        </p:sp>
      </p:grpSp>
      <p:sp>
        <p:nvSpPr>
          <p:cNvPr id="181" name="TextBox 180">
            <a:extLst>
              <a:ext uri="{FF2B5EF4-FFF2-40B4-BE49-F238E27FC236}">
                <a16:creationId xmlns:a16="http://schemas.microsoft.com/office/drawing/2014/main" id="{09D1B81B-E11B-5C43-A82F-F9D36D8E0B76}"/>
              </a:ext>
            </a:extLst>
          </p:cNvPr>
          <p:cNvSpPr txBox="1"/>
          <p:nvPr/>
        </p:nvSpPr>
        <p:spPr>
          <a:xfrm>
            <a:off x="161427" y="2728862"/>
            <a:ext cx="2200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“Naively” T-Odd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k</a:t>
            </a:r>
            <a:r>
              <a:rPr lang="en-US" baseline="-25000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 dependent distributions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EA3680-A90B-F9B3-9C3D-BF3209CE4152}"/>
                  </a:ext>
                </a:extLst>
              </p:cNvPr>
              <p:cNvSpPr txBox="1"/>
              <p:nvPr/>
            </p:nvSpPr>
            <p:spPr>
              <a:xfrm>
                <a:off x="5570095" y="2718289"/>
                <a:ext cx="3615647" cy="17575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525" lvl="1">
                  <a:buNone/>
                </a:pPr>
                <a:r>
                  <a:rPr lang="en-US" dirty="0">
                    <a:solidFill>
                      <a:srgbClr val="000000"/>
                    </a:solidFill>
                  </a:rPr>
                  <a:t>A non-zero Sivers function implies orbital angular momentum</a:t>
                </a:r>
              </a:p>
              <a:p>
                <a:pPr marL="123816" lvl="1" indent="0">
                  <a:buNone/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pPr marL="9525" lvl="1">
                  <a:buNone/>
                </a:pPr>
                <a:r>
                  <a:rPr lang="en-US" dirty="0">
                    <a:solidFill>
                      <a:srgbClr val="000000"/>
                    </a:solidFill>
                  </a:rPr>
                  <a:t>Not yet a rigorous method to quantitatively extract </a:t>
                </a:r>
                <a:r>
                  <a:rPr lang="en-US" dirty="0" err="1">
                    <a:solidFill>
                      <a:srgbClr val="000000"/>
                    </a:solidFill>
                  </a:rPr>
                  <a:t>L</a:t>
                </a:r>
                <a:r>
                  <a:rPr lang="en-US" baseline="-25000" dirty="0" err="1">
                    <a:solidFill>
                      <a:srgbClr val="000000"/>
                    </a:solidFill>
                  </a:rPr>
                  <a:t>q</a:t>
                </a:r>
                <a:r>
                  <a:rPr lang="en-US" dirty="0">
                    <a:solidFill>
                      <a:srgbClr val="000000"/>
                    </a:solidFill>
                  </a:rPr>
                  <a:t>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bSup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EA3680-A90B-F9B3-9C3D-BF3209CE4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095" y="2718289"/>
                <a:ext cx="3615647" cy="1757597"/>
              </a:xfrm>
              <a:prstGeom prst="rect">
                <a:avLst/>
              </a:prstGeom>
              <a:blipFill>
                <a:blip r:embed="rId4"/>
                <a:stretch>
                  <a:fillRect l="-1049" t="-2158" b="-5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86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September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Paul E Reimer</a:t>
            </a:r>
            <a:endParaRPr lang="en-US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228600" y="114300"/>
            <a:ext cx="4667250" cy="489999"/>
          </a:xfrm>
        </p:spPr>
        <p:txBody>
          <a:bodyPr/>
          <a:lstStyle/>
          <a:p>
            <a:pPr algn="ctr"/>
            <a:r>
              <a:rPr lang="en-US" dirty="0"/>
              <a:t>SIDIS Sivers Measurements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33552" y="1198518"/>
            <a:ext cx="2285999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>
                <a:solidFill>
                  <a:srgbClr val="000000"/>
                </a:solidFill>
              </a:rPr>
              <a:t>HERMES, </a:t>
            </a:r>
            <a:r>
              <a:rPr lang="en-US" sz="750" dirty="0" err="1">
                <a:solidFill>
                  <a:srgbClr val="000000"/>
                </a:solidFill>
              </a:rPr>
              <a:t>Airapetian</a:t>
            </a:r>
            <a:r>
              <a:rPr lang="en-US" sz="750" dirty="0">
                <a:solidFill>
                  <a:srgbClr val="000000"/>
                </a:solidFill>
              </a:rPr>
              <a:t> </a:t>
            </a:r>
            <a:r>
              <a:rPr lang="en-US" sz="750" i="1" dirty="0">
                <a:solidFill>
                  <a:srgbClr val="000000"/>
                </a:solidFill>
              </a:rPr>
              <a:t>et al. </a:t>
            </a:r>
            <a:r>
              <a:rPr lang="en-US" sz="750" dirty="0">
                <a:solidFill>
                  <a:srgbClr val="000000"/>
                </a:solidFill>
              </a:rPr>
              <a:t>Phys. Rev. </a:t>
            </a:r>
            <a:r>
              <a:rPr lang="en-US" sz="750" dirty="0" err="1">
                <a:solidFill>
                  <a:srgbClr val="000000"/>
                </a:solidFill>
              </a:rPr>
              <a:t>Lett</a:t>
            </a:r>
            <a:r>
              <a:rPr lang="en-US" sz="750" dirty="0">
                <a:solidFill>
                  <a:srgbClr val="000000"/>
                </a:solidFill>
              </a:rPr>
              <a:t>. 103, 152002 </a:t>
            </a:r>
          </a:p>
        </p:txBody>
      </p:sp>
      <p:pic>
        <p:nvPicPr>
          <p:cNvPr id="3" name="Picture 2" descr="diefenth.Apr07.AUT-mesoncomparison-sive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65973"/>
            <a:ext cx="4127635" cy="4127635"/>
          </a:xfrm>
          <a:prstGeom prst="rect">
            <a:avLst/>
          </a:prstGeom>
        </p:spPr>
      </p:pic>
      <p:pic>
        <p:nvPicPr>
          <p:cNvPr id="12" name="Picture 11" descr="COMPASS_Sivers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114300"/>
            <a:ext cx="4256690" cy="24962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80316" y="2361692"/>
            <a:ext cx="2285999" cy="21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>
                <a:solidFill>
                  <a:srgbClr val="000000"/>
                </a:solidFill>
              </a:rPr>
              <a:t>COMPASS, </a:t>
            </a:r>
            <a:r>
              <a:rPr lang="en-US" sz="750" dirty="0" err="1">
                <a:solidFill>
                  <a:srgbClr val="000000"/>
                </a:solidFill>
              </a:rPr>
              <a:t>Adloph</a:t>
            </a:r>
            <a:r>
              <a:rPr lang="en-US" sz="750" dirty="0">
                <a:solidFill>
                  <a:srgbClr val="000000"/>
                </a:solidFill>
              </a:rPr>
              <a:t> </a:t>
            </a:r>
            <a:r>
              <a:rPr lang="en-US" sz="750" i="1" dirty="0">
                <a:solidFill>
                  <a:srgbClr val="000000"/>
                </a:solidFill>
              </a:rPr>
              <a:t>et al. </a:t>
            </a:r>
            <a:r>
              <a:rPr lang="en-US" sz="750" dirty="0" err="1">
                <a:solidFill>
                  <a:srgbClr val="000000"/>
                </a:solidFill>
              </a:rPr>
              <a:t>Phys</a:t>
            </a:r>
            <a:r>
              <a:rPr lang="en-US" sz="750" dirty="0">
                <a:solidFill>
                  <a:srgbClr val="000000"/>
                </a:solidFill>
              </a:rPr>
              <a:t> </a:t>
            </a:r>
            <a:r>
              <a:rPr lang="en-US" sz="750" dirty="0" err="1">
                <a:solidFill>
                  <a:srgbClr val="000000"/>
                </a:solidFill>
              </a:rPr>
              <a:t>Lett</a:t>
            </a:r>
            <a:r>
              <a:rPr lang="en-US" sz="750" dirty="0">
                <a:solidFill>
                  <a:srgbClr val="000000"/>
                </a:solidFill>
              </a:rPr>
              <a:t>. B, 717, 383 </a:t>
            </a:r>
          </a:p>
        </p:txBody>
      </p:sp>
      <p:pic>
        <p:nvPicPr>
          <p:cNvPr id="7" name="Picture 6" descr="schnell.h1PRL-1.bw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54064" y="1713045"/>
            <a:ext cx="1776898" cy="381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542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Merge.mp4"/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1629" t="10621" r="24046" b="21175"/>
          <a:stretch/>
        </p:blipFill>
        <p:spPr>
          <a:xfrm rot="2631910">
            <a:off x="2008772" y="1595505"/>
            <a:ext cx="2858389" cy="26914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143000" y="486448"/>
                <a:ext cx="6743700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>
                  <a:buClr>
                    <a:schemeClr val="tx2">
                      <a:lumMod val="75000"/>
                    </a:schemeClr>
                  </a:buClr>
                </a:pPr>
                <a:r>
                  <a:rPr lang="en-US" sz="1500" dirty="0">
                    <a:solidFill>
                      <a:srgbClr val="000000"/>
                    </a:solidFill>
                  </a:rPr>
                  <a:t>Consider a nucleonic pion cloud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16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⟩=</m:t>
                    </m:r>
                    <m:d>
                      <m:dPr>
                        <m:begChr m:val=""/>
                        <m:endChr m:val="⟩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m:rPr>
                            <m:lit/>
                          </m:rPr>
                          <a:rPr lang="en-US" sz="16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lit/>
                      </m:rPr>
                      <a:rPr lang="en-US" sz="1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⟩+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lit/>
                      </m:rPr>
                      <a:rPr lang="en-US" sz="1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16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⟩+⋯</m:t>
                    </m:r>
                  </m:oMath>
                </a14:m>
                <a:endParaRPr lang="en-US" sz="1600" dirty="0"/>
              </a:p>
              <a:p>
                <a:pPr marL="0" lvl="1">
                  <a:buClr>
                    <a:schemeClr val="tx2">
                      <a:lumMod val="75000"/>
                    </a:schemeClr>
                  </a:buClr>
                </a:pPr>
                <a:endParaRPr lang="en-US" sz="1500" dirty="0">
                  <a:solidFill>
                    <a:srgbClr val="000000"/>
                  </a:solidFill>
                </a:endParaRPr>
              </a:p>
              <a:p>
                <a:pPr marL="0" lvl="1">
                  <a:buClr>
                    <a:schemeClr val="tx2">
                      <a:lumMod val="75000"/>
                    </a:schemeClr>
                  </a:buClr>
                </a:pPr>
                <a:endParaRPr lang="en-US" sz="1500" dirty="0">
                  <a:solidFill>
                    <a:srgbClr val="000000"/>
                  </a:solidFill>
                </a:endParaRPr>
              </a:p>
              <a:p>
                <a:pPr marL="0" lvl="1">
                  <a:buClr>
                    <a:schemeClr val="tx2">
                      <a:lumMod val="75000"/>
                    </a:schemeClr>
                  </a:buClr>
                </a:pPr>
                <a:endParaRPr lang="en-US" sz="1500" dirty="0">
                  <a:solidFill>
                    <a:srgbClr val="000000"/>
                  </a:solidFill>
                </a:endParaRPr>
              </a:p>
              <a:p>
                <a:pPr marL="0" lvl="1">
                  <a:buClr>
                    <a:schemeClr val="tx2">
                      <a:lumMod val="75000"/>
                    </a:schemeClr>
                  </a:buClr>
                </a:pPr>
                <a:endParaRPr lang="en-US" sz="1500" dirty="0">
                  <a:solidFill>
                    <a:srgbClr val="000000"/>
                  </a:solidFill>
                </a:endParaRPr>
              </a:p>
              <a:p>
                <a:pPr marL="0" lvl="1">
                  <a:buClr>
                    <a:schemeClr val="tx2">
                      <a:lumMod val="75000"/>
                    </a:schemeClr>
                  </a:buClr>
                </a:pPr>
                <a:endParaRPr lang="en-US" sz="1500" dirty="0">
                  <a:solidFill>
                    <a:srgbClr val="000000"/>
                  </a:solidFill>
                </a:endParaRPr>
              </a:p>
              <a:p>
                <a:pPr lvl="1">
                  <a:buClr>
                    <a:schemeClr val="tx2">
                      <a:lumMod val="75000"/>
                    </a:schemeClr>
                  </a:buClr>
                </a:pPr>
                <a:endParaRPr lang="en-US" sz="1500" dirty="0">
                  <a:solidFill>
                    <a:srgbClr val="000000"/>
                  </a:solidFill>
                </a:endParaRPr>
              </a:p>
              <a:p>
                <a:pPr lvl="1">
                  <a:buClr>
                    <a:schemeClr val="tx2">
                      <a:lumMod val="75000"/>
                    </a:schemeClr>
                  </a:buClr>
                </a:pPr>
                <a:endParaRPr lang="en-US" sz="1500" dirty="0">
                  <a:solidFill>
                    <a:srgbClr val="000000"/>
                  </a:solidFill>
                </a:endParaRPr>
              </a:p>
              <a:p>
                <a:pPr lvl="1" algn="r"/>
                <a:endParaRPr lang="en-US" sz="1500" dirty="0">
                  <a:solidFill>
                    <a:srgbClr val="000000"/>
                  </a:solidFill>
                </a:endParaRPr>
              </a:p>
              <a:p>
                <a:pPr lvl="1" algn="r"/>
                <a:r>
                  <a:rPr lang="en-US" sz="1500" dirty="0">
                    <a:solidFill>
                      <a:srgbClr val="000000"/>
                    </a:solidFill>
                  </a:rPr>
                  <a:t>Pion </a:t>
                </a:r>
                <a:r>
                  <a:rPr lang="en-US" sz="1500" dirty="0" err="1">
                    <a:solidFill>
                      <a:srgbClr val="000000"/>
                    </a:solidFill>
                  </a:rPr>
                  <a:t>J</a:t>
                </a:r>
                <a:r>
                  <a:rPr lang="en-US" sz="1500" baseline="30000" dirty="0" err="1">
                    <a:solidFill>
                      <a:srgbClr val="000000"/>
                    </a:solidFill>
                  </a:rPr>
                  <a:t>p</a:t>
                </a:r>
                <a:r>
                  <a:rPr lang="en-US" sz="1500" dirty="0">
                    <a:solidFill>
                      <a:srgbClr val="000000"/>
                    </a:solidFill>
                  </a:rPr>
                  <a:t>=0</a:t>
                </a:r>
                <a:r>
                  <a:rPr lang="en-US" sz="1500" baseline="30000" dirty="0">
                    <a:solidFill>
                      <a:srgbClr val="000000"/>
                    </a:solidFill>
                  </a:rPr>
                  <a:t>-</a:t>
                </a:r>
                <a:r>
                  <a:rPr lang="en-US" sz="1500" dirty="0">
                    <a:solidFill>
                      <a:srgbClr val="000000"/>
                    </a:solidFill>
                  </a:rPr>
                  <a:t> Negative Parity</a:t>
                </a:r>
              </a:p>
              <a:p>
                <a:pPr lvl="1" algn="r"/>
                <a:r>
                  <a:rPr lang="en-US" sz="1500" dirty="0">
                    <a:solidFill>
                      <a:srgbClr val="000000"/>
                    </a:solidFill>
                  </a:rPr>
                  <a:t>Need L=1 to get proton’s </a:t>
                </a:r>
                <a:r>
                  <a:rPr lang="en-US" sz="1500" dirty="0" err="1">
                    <a:solidFill>
                      <a:srgbClr val="000000"/>
                    </a:solidFill>
                  </a:rPr>
                  <a:t>J</a:t>
                </a:r>
                <a:r>
                  <a:rPr lang="en-US" sz="1500" baseline="30000" dirty="0" err="1">
                    <a:solidFill>
                      <a:srgbClr val="000000"/>
                    </a:solidFill>
                  </a:rPr>
                  <a:t>p</a:t>
                </a:r>
                <a:r>
                  <a:rPr lang="en-US" sz="1500" dirty="0">
                    <a:solidFill>
                      <a:srgbClr val="000000"/>
                    </a:solidFill>
                  </a:rPr>
                  <a:t>=½</a:t>
                </a:r>
                <a:r>
                  <a:rPr lang="en-US" sz="1500" baseline="30000" dirty="0">
                    <a:solidFill>
                      <a:srgbClr val="000000"/>
                    </a:solidFill>
                  </a:rPr>
                  <a:t>+</a:t>
                </a:r>
              </a:p>
              <a:p>
                <a:pPr lvl="1" algn="ctr"/>
                <a:endParaRPr lang="en-US" sz="1500" baseline="30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86448"/>
                <a:ext cx="6743700" cy="2800767"/>
              </a:xfrm>
              <a:prstGeom prst="rect">
                <a:avLst/>
              </a:prstGeom>
              <a:blipFill>
                <a:blip r:embed="rId5"/>
                <a:stretch>
                  <a:fillRect l="-376" t="-12613" r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September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Paul E Reimer</a:t>
            </a:r>
            <a:endParaRPr lang="en-US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352242" y="18676"/>
            <a:ext cx="3429000" cy="479822"/>
          </a:xfrm>
        </p:spPr>
        <p:txBody>
          <a:bodyPr/>
          <a:lstStyle/>
          <a:p>
            <a:r>
              <a:rPr lang="en-US" dirty="0"/>
              <a:t>Pion Cloud and OAM</a:t>
            </a: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1314249" y="1048527"/>
            <a:ext cx="6000750" cy="1255014"/>
            <a:chOff x="602980" y="1911096"/>
            <a:chExt cx="8001000" cy="1673352"/>
          </a:xfrm>
        </p:grpSpPr>
        <p:grpSp>
          <p:nvGrpSpPr>
            <p:cNvPr id="14" name="Group 13"/>
            <p:cNvGrpSpPr/>
            <p:nvPr/>
          </p:nvGrpSpPr>
          <p:grpSpPr>
            <a:xfrm>
              <a:off x="3727180" y="2139696"/>
              <a:ext cx="1676400" cy="1219200"/>
              <a:chOff x="5334000" y="4648200"/>
              <a:chExt cx="1676400" cy="1219200"/>
            </a:xfrm>
          </p:grpSpPr>
          <p:sp>
            <p:nvSpPr>
              <p:cNvPr id="10" name="Curved Right Arrow 9"/>
              <p:cNvSpPr/>
              <p:nvPr/>
            </p:nvSpPr>
            <p:spPr bwMode="auto">
              <a:xfrm>
                <a:off x="5334000" y="4724400"/>
                <a:ext cx="533400" cy="1143000"/>
              </a:xfrm>
              <a:prstGeom prst="curvedRightArrow">
                <a:avLst>
                  <a:gd name="adj1" fmla="val 31602"/>
                  <a:gd name="adj2" fmla="val 72500"/>
                  <a:gd name="adj3" fmla="val 24187"/>
                </a:avLst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75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latin typeface="Calibri" pitchFamily="34" charset="0"/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 rot="10800000">
                <a:off x="5715000" y="4648200"/>
                <a:ext cx="914400" cy="1219200"/>
                <a:chOff x="6705600" y="4609170"/>
                <a:chExt cx="914400" cy="1219200"/>
              </a:xfrm>
            </p:grpSpPr>
            <p:sp>
              <p:nvSpPr>
                <p:cNvPr id="36" name="Up Arrow 35"/>
                <p:cNvSpPr/>
                <p:nvPr/>
              </p:nvSpPr>
              <p:spPr bwMode="auto">
                <a:xfrm>
                  <a:off x="7051810" y="4609170"/>
                  <a:ext cx="228600" cy="1219200"/>
                </a:xfrm>
                <a:prstGeom prst="upArrow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5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latin typeface="Calibri" pitchFamily="34" charset="0"/>
                  </a:endParaRPr>
                </a:p>
              </p:txBody>
            </p:sp>
            <p:sp>
              <p:nvSpPr>
                <p:cNvPr id="37" name="Oval 36"/>
                <p:cNvSpPr>
                  <a:spLocks noChangeAspect="1"/>
                </p:cNvSpPr>
                <p:nvPr/>
              </p:nvSpPr>
              <p:spPr bwMode="auto">
                <a:xfrm>
                  <a:off x="6705600" y="4761570"/>
                  <a:ext cx="914400" cy="914400"/>
                </a:xfrm>
                <a:prstGeom prst="ellipse">
                  <a:avLst/>
                </a:prstGeom>
                <a:solidFill>
                  <a:srgbClr val="F7F2BC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5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7" name="Oval 6"/>
              <p:cNvSpPr/>
              <p:nvPr/>
            </p:nvSpPr>
            <p:spPr bwMode="auto">
              <a:xfrm>
                <a:off x="5334000" y="4724400"/>
                <a:ext cx="457200" cy="457200"/>
              </a:xfrm>
              <a:prstGeom prst="ellipse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75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50" dirty="0">
                    <a:solidFill>
                      <a:srgbClr val="000000"/>
                    </a:solidFill>
                    <a:latin typeface="Symbol" charset="2"/>
                    <a:cs typeface="Symbol" charset="2"/>
                  </a:rPr>
                  <a:t>p</a:t>
                </a:r>
              </a:p>
            </p:txBody>
          </p:sp>
          <p:sp>
            <p:nvSpPr>
              <p:cNvPr id="43" name="Curved Right Arrow 42"/>
              <p:cNvSpPr/>
              <p:nvPr/>
            </p:nvSpPr>
            <p:spPr bwMode="auto">
              <a:xfrm rot="10800000">
                <a:off x="6477000" y="4648200"/>
                <a:ext cx="533400" cy="1143000"/>
              </a:xfrm>
              <a:prstGeom prst="curvedRightArrow">
                <a:avLst>
                  <a:gd name="adj1" fmla="val 31602"/>
                  <a:gd name="adj2" fmla="val 72500"/>
                  <a:gd name="adj3" fmla="val 24187"/>
                </a:avLst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75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latin typeface="Calibri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994400" y="5035035"/>
                <a:ext cx="502701" cy="405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dirty="0">
                    <a:solidFill>
                      <a:srgbClr val="000000"/>
                    </a:solidFill>
                  </a:rPr>
                  <a:t>N</a:t>
                </a:r>
                <a:r>
                  <a:rPr lang="en-US" sz="1350" baseline="-250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013180" y="2139696"/>
              <a:ext cx="1676400" cy="1219200"/>
              <a:chOff x="7239000" y="4648200"/>
              <a:chExt cx="1676400" cy="1219200"/>
            </a:xfrm>
          </p:grpSpPr>
          <p:sp>
            <p:nvSpPr>
              <p:cNvPr id="48" name="Curved Right Arrow 47"/>
              <p:cNvSpPr/>
              <p:nvPr/>
            </p:nvSpPr>
            <p:spPr bwMode="auto">
              <a:xfrm rot="10800000" flipH="1">
                <a:off x="7239000" y="4648200"/>
                <a:ext cx="533400" cy="1143000"/>
              </a:xfrm>
              <a:prstGeom prst="curvedRightArrow">
                <a:avLst>
                  <a:gd name="adj1" fmla="val 31602"/>
                  <a:gd name="adj2" fmla="val 72500"/>
                  <a:gd name="adj3" fmla="val 24187"/>
                </a:avLst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75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latin typeface="Calibri" pitchFamily="34" charset="0"/>
                </a:endParaRPr>
              </a:p>
            </p:txBody>
          </p:sp>
          <p:sp>
            <p:nvSpPr>
              <p:cNvPr id="45" name="Curved Right Arrow 44"/>
              <p:cNvSpPr/>
              <p:nvPr/>
            </p:nvSpPr>
            <p:spPr bwMode="auto">
              <a:xfrm flipH="1">
                <a:off x="8382000" y="4724400"/>
                <a:ext cx="533400" cy="1143000"/>
              </a:xfrm>
              <a:prstGeom prst="curvedRightArrow">
                <a:avLst>
                  <a:gd name="adj1" fmla="val 31602"/>
                  <a:gd name="adj2" fmla="val 72500"/>
                  <a:gd name="adj3" fmla="val 24187"/>
                </a:avLst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75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latin typeface="Calibri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 bwMode="auto">
              <a:xfrm flipH="1">
                <a:off x="7239000" y="4755375"/>
                <a:ext cx="457200" cy="457200"/>
              </a:xfrm>
              <a:prstGeom prst="ellipse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75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50" dirty="0">
                    <a:solidFill>
                      <a:srgbClr val="000000"/>
                    </a:solidFill>
                    <a:latin typeface="Symbol" charset="2"/>
                    <a:cs typeface="Symbol" charset="2"/>
                  </a:rPr>
                  <a:t>p</a:t>
                </a:r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 rot="10800000" flipH="1">
                <a:off x="7620000" y="4648200"/>
                <a:ext cx="914400" cy="1219200"/>
                <a:chOff x="6629400" y="4609170"/>
                <a:chExt cx="914400" cy="1219200"/>
              </a:xfrm>
            </p:grpSpPr>
            <p:sp>
              <p:nvSpPr>
                <p:cNvPr id="50" name="Up Arrow 49"/>
                <p:cNvSpPr/>
                <p:nvPr/>
              </p:nvSpPr>
              <p:spPr bwMode="auto">
                <a:xfrm>
                  <a:off x="6972300" y="4609170"/>
                  <a:ext cx="228600" cy="1219200"/>
                </a:xfrm>
                <a:prstGeom prst="upArrow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5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latin typeface="Calibri" pitchFamily="34" charset="0"/>
                  </a:endParaRPr>
                </a:p>
              </p:txBody>
            </p:sp>
            <p:sp>
              <p:nvSpPr>
                <p:cNvPr id="51" name="Oval 50"/>
                <p:cNvSpPr>
                  <a:spLocks noChangeAspect="1"/>
                </p:cNvSpPr>
                <p:nvPr/>
              </p:nvSpPr>
              <p:spPr bwMode="auto">
                <a:xfrm>
                  <a:off x="6629400" y="4761570"/>
                  <a:ext cx="914400" cy="914400"/>
                </a:xfrm>
                <a:prstGeom prst="ellipse">
                  <a:avLst/>
                </a:prstGeom>
                <a:solidFill>
                  <a:srgbClr val="F7F2BC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5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49" name="TextBox 48"/>
              <p:cNvSpPr txBox="1"/>
              <p:nvPr/>
            </p:nvSpPr>
            <p:spPr>
              <a:xfrm flipH="1">
                <a:off x="7924800" y="5073135"/>
                <a:ext cx="468504" cy="405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dirty="0">
                    <a:solidFill>
                      <a:srgbClr val="000000"/>
                    </a:solidFill>
                    <a:latin typeface="Symbol" charset="2"/>
                    <a:cs typeface="Symbol" charset="2"/>
                  </a:rPr>
                  <a:t>D</a:t>
                </a:r>
                <a:r>
                  <a:rPr lang="en-US" sz="1350" baseline="-25000" dirty="0">
                    <a:solidFill>
                      <a:srgbClr val="000000"/>
                    </a:solidFill>
                    <a:latin typeface="Symbol" charset="2"/>
                    <a:cs typeface="Symbol" charset="2"/>
                  </a:rPr>
                  <a:t>0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355580" y="2139696"/>
              <a:ext cx="914400" cy="1219200"/>
              <a:chOff x="4343400" y="4648200"/>
              <a:chExt cx="914400" cy="121920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4343400" y="4648200"/>
                <a:ext cx="914400" cy="1219200"/>
                <a:chOff x="6705600" y="4609170"/>
                <a:chExt cx="914400" cy="1219200"/>
              </a:xfrm>
            </p:grpSpPr>
            <p:sp>
              <p:nvSpPr>
                <p:cNvPr id="3" name="Up Arrow 2"/>
                <p:cNvSpPr/>
                <p:nvPr/>
              </p:nvSpPr>
              <p:spPr bwMode="auto">
                <a:xfrm>
                  <a:off x="7048500" y="4609170"/>
                  <a:ext cx="228600" cy="1219200"/>
                </a:xfrm>
                <a:prstGeom prst="upArrow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5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latin typeface="Calibri" pitchFamily="34" charset="0"/>
                  </a:endParaRPr>
                </a:p>
              </p:txBody>
            </p:sp>
            <p:sp>
              <p:nvSpPr>
                <p:cNvPr id="2" name="Oval 1"/>
                <p:cNvSpPr>
                  <a:spLocks noChangeAspect="1"/>
                </p:cNvSpPr>
                <p:nvPr/>
              </p:nvSpPr>
              <p:spPr bwMode="auto">
                <a:xfrm>
                  <a:off x="6705600" y="4800600"/>
                  <a:ext cx="914400" cy="914400"/>
                </a:xfrm>
                <a:prstGeom prst="ellipse">
                  <a:avLst/>
                </a:prstGeom>
                <a:solidFill>
                  <a:srgbClr val="F7F2BC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5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latin typeface="Calibri" pitchFamily="34" charset="0"/>
                  </a:endParaRPr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4572000" y="5105400"/>
                <a:ext cx="464229" cy="405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dirty="0">
                    <a:solidFill>
                      <a:srgbClr val="000000"/>
                    </a:solidFill>
                  </a:rPr>
                  <a:t>p</a:t>
                </a:r>
                <a:r>
                  <a:rPr lang="en-US" sz="1350" baseline="-250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</p:grpSp>
        <p:sp>
          <p:nvSpPr>
            <p:cNvPr id="22" name="Plus 21"/>
            <p:cNvSpPr/>
            <p:nvPr/>
          </p:nvSpPr>
          <p:spPr bwMode="auto">
            <a:xfrm>
              <a:off x="5555980" y="2673096"/>
              <a:ext cx="228600" cy="228600"/>
            </a:xfrm>
            <a:prstGeom prst="mathPlus">
              <a:avLst/>
            </a:prstGeom>
            <a:solidFill>
              <a:srgbClr val="FD95F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752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latin typeface="Calibri" pitchFamily="34" charset="0"/>
              </a:endParaRPr>
            </a:p>
          </p:txBody>
        </p:sp>
        <p:sp>
          <p:nvSpPr>
            <p:cNvPr id="53" name="Plus 52"/>
            <p:cNvSpPr/>
            <p:nvPr/>
          </p:nvSpPr>
          <p:spPr bwMode="auto">
            <a:xfrm>
              <a:off x="3346180" y="2673096"/>
              <a:ext cx="228600" cy="228600"/>
            </a:xfrm>
            <a:prstGeom prst="mathPlus">
              <a:avLst/>
            </a:prstGeom>
            <a:solidFill>
              <a:srgbClr val="FD95F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752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latin typeface="Calibri" pitchFamily="34" charset="0"/>
              </a:endParaRPr>
            </a:p>
          </p:txBody>
        </p:sp>
        <p:sp>
          <p:nvSpPr>
            <p:cNvPr id="54" name="Plus 53"/>
            <p:cNvSpPr/>
            <p:nvPr/>
          </p:nvSpPr>
          <p:spPr bwMode="auto">
            <a:xfrm>
              <a:off x="7841980" y="2673096"/>
              <a:ext cx="228600" cy="228600"/>
            </a:xfrm>
            <a:prstGeom prst="mathPlus">
              <a:avLst/>
            </a:prstGeom>
            <a:solidFill>
              <a:srgbClr val="FD95F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752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latin typeface="Calibri" pitchFamily="34" charset="0"/>
              </a:endParaRPr>
            </a:p>
          </p:txBody>
        </p:sp>
        <p:sp>
          <p:nvSpPr>
            <p:cNvPr id="55" name="Equal 54"/>
            <p:cNvSpPr/>
            <p:nvPr/>
          </p:nvSpPr>
          <p:spPr bwMode="auto">
            <a:xfrm>
              <a:off x="1974580" y="2673096"/>
              <a:ext cx="228600" cy="228600"/>
            </a:xfrm>
            <a:prstGeom prst="mathEqual">
              <a:avLst/>
            </a:prstGeom>
            <a:solidFill>
              <a:srgbClr val="FD95F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752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latin typeface="Calibri" pitchFamily="34" charset="0"/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8222980" y="2749296"/>
              <a:ext cx="381000" cy="76200"/>
              <a:chOff x="990600" y="1828800"/>
              <a:chExt cx="381000" cy="76200"/>
            </a:xfrm>
          </p:grpSpPr>
          <p:sp>
            <p:nvSpPr>
              <p:cNvPr id="56" name="Oval 55"/>
              <p:cNvSpPr/>
              <p:nvPr/>
            </p:nvSpPr>
            <p:spPr bwMode="auto">
              <a:xfrm>
                <a:off x="990600" y="1828800"/>
                <a:ext cx="76200" cy="76200"/>
              </a:xfrm>
              <a:prstGeom prst="ellipse">
                <a:avLst/>
              </a:prstGeom>
              <a:solidFill>
                <a:srgbClr val="FD95F3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75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latin typeface="Calibri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 bwMode="auto">
              <a:xfrm>
                <a:off x="1143000" y="1828800"/>
                <a:ext cx="76200" cy="76200"/>
              </a:xfrm>
              <a:prstGeom prst="ellipse">
                <a:avLst/>
              </a:prstGeom>
              <a:solidFill>
                <a:srgbClr val="FD95F3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75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latin typeface="Calibri" pitchFamily="34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 bwMode="auto">
              <a:xfrm>
                <a:off x="1295400" y="1828800"/>
                <a:ext cx="76200" cy="76200"/>
              </a:xfrm>
              <a:prstGeom prst="ellipse">
                <a:avLst/>
              </a:prstGeom>
              <a:solidFill>
                <a:srgbClr val="FD95F3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75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latin typeface="Calibri" pitchFamily="34" charset="0"/>
                </a:endParaRPr>
              </a:p>
            </p:txBody>
          </p:sp>
        </p:grpSp>
        <p:grpSp>
          <p:nvGrpSpPr>
            <p:cNvPr id="61" name="Group 60"/>
            <p:cNvGrpSpPr>
              <a:grpSpLocks noChangeAspect="1"/>
            </p:cNvGrpSpPr>
            <p:nvPr/>
          </p:nvGrpSpPr>
          <p:grpSpPr>
            <a:xfrm>
              <a:off x="602980" y="1911096"/>
              <a:ext cx="1255014" cy="1673352"/>
              <a:chOff x="4267200" y="4648200"/>
              <a:chExt cx="914400" cy="1219200"/>
            </a:xfrm>
            <a:solidFill>
              <a:srgbClr val="F56D9D"/>
            </a:solidFill>
          </p:grpSpPr>
          <p:grpSp>
            <p:nvGrpSpPr>
              <p:cNvPr id="62" name="Group 61"/>
              <p:cNvGrpSpPr/>
              <p:nvPr/>
            </p:nvGrpSpPr>
            <p:grpSpPr>
              <a:xfrm>
                <a:off x="4267200" y="4648200"/>
                <a:ext cx="914400" cy="1219200"/>
                <a:chOff x="6629400" y="4609170"/>
                <a:chExt cx="914400" cy="1219200"/>
              </a:xfrm>
              <a:grpFill/>
            </p:grpSpPr>
            <p:sp>
              <p:nvSpPr>
                <p:cNvPr id="64" name="Up Arrow 63"/>
                <p:cNvSpPr/>
                <p:nvPr/>
              </p:nvSpPr>
              <p:spPr bwMode="auto">
                <a:xfrm>
                  <a:off x="6972300" y="4609170"/>
                  <a:ext cx="228600" cy="1219200"/>
                </a:xfrm>
                <a:prstGeom prst="upArrow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5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latin typeface="Calibri" pitchFamily="34" charset="0"/>
                  </a:endParaRPr>
                </a:p>
              </p:txBody>
            </p:sp>
            <p:sp>
              <p:nvSpPr>
                <p:cNvPr id="65" name="Oval 64"/>
                <p:cNvSpPr>
                  <a:spLocks noChangeAspect="1"/>
                </p:cNvSpPr>
                <p:nvPr/>
              </p:nvSpPr>
              <p:spPr bwMode="auto">
                <a:xfrm>
                  <a:off x="6629400" y="4800600"/>
                  <a:ext cx="914400" cy="914400"/>
                </a:xfrm>
                <a:prstGeom prst="ellipse">
                  <a:avLst/>
                </a:prstGeom>
                <a:grpFill/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5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latin typeface="Calibri" pitchFamily="34" charset="0"/>
                  </a:endParaRPr>
                </a:p>
              </p:txBody>
            </p:sp>
          </p:grpSp>
          <p:sp>
            <p:nvSpPr>
              <p:cNvPr id="63" name="TextBox 62"/>
              <p:cNvSpPr txBox="1"/>
              <p:nvPr/>
            </p:nvSpPr>
            <p:spPr>
              <a:xfrm>
                <a:off x="4586275" y="5054921"/>
                <a:ext cx="349138" cy="45553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</a:rPr>
                  <a:t>p</a:t>
                </a:r>
                <a:endParaRPr lang="en-US" sz="2400" baseline="-25000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211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4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085" y="99635"/>
            <a:ext cx="3829050" cy="457200"/>
          </a:xfrm>
        </p:spPr>
        <p:txBody>
          <a:bodyPr/>
          <a:lstStyle/>
          <a:p>
            <a:r>
              <a:rPr lang="en-US" dirty="0"/>
              <a:t>SeaQuest E1039 Status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September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Paul E Reimer</a:t>
            </a:r>
            <a:endParaRPr lang="en-US" dirty="0"/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49566" y="527579"/>
            <a:ext cx="3902711" cy="190706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D7DF376-0C6D-32BF-A0EB-82438D1B6B8E}"/>
              </a:ext>
            </a:extLst>
          </p:cNvPr>
          <p:cNvGrpSpPr>
            <a:grpSpLocks noChangeAspect="1"/>
          </p:cNvGrpSpPr>
          <p:nvPr/>
        </p:nvGrpSpPr>
        <p:grpSpPr>
          <a:xfrm>
            <a:off x="5354319" y="151057"/>
            <a:ext cx="3521596" cy="2766538"/>
            <a:chOff x="4414058" y="99636"/>
            <a:chExt cx="4461858" cy="3505200"/>
          </a:xfrm>
        </p:grpSpPr>
        <p:pic>
          <p:nvPicPr>
            <p:cNvPr id="11" name="Picture 10" descr="E1039 layout pictures 4-26-17.pdf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866" r="23880"/>
            <a:stretch/>
          </p:blipFill>
          <p:spPr>
            <a:xfrm>
              <a:off x="5183517" y="99636"/>
              <a:ext cx="3692399" cy="3505200"/>
            </a:xfrm>
            <a:prstGeom prst="rect">
              <a:avLst/>
            </a:prstGeom>
          </p:spPr>
        </p:pic>
        <p:sp>
          <p:nvSpPr>
            <p:cNvPr id="19" name="Rounded Rectangle 18"/>
            <p:cNvSpPr/>
            <p:nvPr/>
          </p:nvSpPr>
          <p:spPr bwMode="auto">
            <a:xfrm rot="19878440">
              <a:off x="6006277" y="1145683"/>
              <a:ext cx="1979309" cy="2113786"/>
            </a:xfrm>
            <a:prstGeom prst="roundRect">
              <a:avLst/>
            </a:prstGeom>
            <a:noFill/>
            <a:ln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752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latin typeface="Calibri" pitchFamily="34" charset="0"/>
              </a:endParaRPr>
            </a:p>
          </p:txBody>
        </p:sp>
        <p:cxnSp>
          <p:nvCxnSpPr>
            <p:cNvPr id="21" name="Straight Arrow Connector 20"/>
            <p:cNvCxnSpPr>
              <a:cxnSpLocks/>
            </p:cNvCxnSpPr>
            <p:nvPr/>
          </p:nvCxnSpPr>
          <p:spPr bwMode="auto">
            <a:xfrm flipH="1" flipV="1">
              <a:off x="4414058" y="2354061"/>
              <a:ext cx="2244926" cy="1120660"/>
            </a:xfrm>
            <a:prstGeom prst="straightConnector1">
              <a:avLst/>
            </a:prstGeom>
            <a:noFill/>
            <a:ln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Freeform 21"/>
            <p:cNvSpPr/>
            <p:nvPr/>
          </p:nvSpPr>
          <p:spPr>
            <a:xfrm>
              <a:off x="4414058" y="1607126"/>
              <a:ext cx="1474123" cy="609048"/>
            </a:xfrm>
            <a:custGeom>
              <a:avLst/>
              <a:gdLst>
                <a:gd name="connsiteX0" fmla="*/ 843018 w 1795518"/>
                <a:gd name="connsiteY0" fmla="*/ 0 h 4292600"/>
                <a:gd name="connsiteX1" fmla="*/ 55618 w 1795518"/>
                <a:gd name="connsiteY1" fmla="*/ 1295400 h 4292600"/>
                <a:gd name="connsiteX2" fmla="*/ 220718 w 1795518"/>
                <a:gd name="connsiteY2" fmla="*/ 2946400 h 4292600"/>
                <a:gd name="connsiteX3" fmla="*/ 1465318 w 1795518"/>
                <a:gd name="connsiteY3" fmla="*/ 3479800 h 4292600"/>
                <a:gd name="connsiteX4" fmla="*/ 1795518 w 1795518"/>
                <a:gd name="connsiteY4" fmla="*/ 4292600 h 4292600"/>
                <a:gd name="connsiteX5" fmla="*/ 1795518 w 1795518"/>
                <a:gd name="connsiteY5" fmla="*/ 4292600 h 4292600"/>
                <a:gd name="connsiteX0" fmla="*/ 833893 w 1786393"/>
                <a:gd name="connsiteY0" fmla="*/ 0 h 4292600"/>
                <a:gd name="connsiteX1" fmla="*/ 46493 w 1786393"/>
                <a:gd name="connsiteY1" fmla="*/ 1295400 h 4292600"/>
                <a:gd name="connsiteX2" fmla="*/ 211593 w 1786393"/>
                <a:gd name="connsiteY2" fmla="*/ 2946400 h 4292600"/>
                <a:gd name="connsiteX3" fmla="*/ 1202193 w 1786393"/>
                <a:gd name="connsiteY3" fmla="*/ 3822700 h 4292600"/>
                <a:gd name="connsiteX4" fmla="*/ 1786393 w 1786393"/>
                <a:gd name="connsiteY4" fmla="*/ 4292600 h 4292600"/>
                <a:gd name="connsiteX5" fmla="*/ 1786393 w 1786393"/>
                <a:gd name="connsiteY5" fmla="*/ 4292600 h 4292600"/>
                <a:gd name="connsiteX0" fmla="*/ 833485 w 1785985"/>
                <a:gd name="connsiteY0" fmla="*/ 0 h 4292600"/>
                <a:gd name="connsiteX1" fmla="*/ 46085 w 1785985"/>
                <a:gd name="connsiteY1" fmla="*/ 1295400 h 4292600"/>
                <a:gd name="connsiteX2" fmla="*/ 211185 w 1785985"/>
                <a:gd name="connsiteY2" fmla="*/ 2946400 h 4292600"/>
                <a:gd name="connsiteX3" fmla="*/ 1189085 w 1785985"/>
                <a:gd name="connsiteY3" fmla="*/ 3848100 h 4292600"/>
                <a:gd name="connsiteX4" fmla="*/ 1785985 w 1785985"/>
                <a:gd name="connsiteY4" fmla="*/ 4292600 h 4292600"/>
                <a:gd name="connsiteX5" fmla="*/ 1785985 w 1785985"/>
                <a:gd name="connsiteY5" fmla="*/ 4292600 h 4292600"/>
                <a:gd name="connsiteX0" fmla="*/ 1917700 w 2978823"/>
                <a:gd name="connsiteY0" fmla="*/ 0 h 4399793"/>
                <a:gd name="connsiteX1" fmla="*/ 1130300 w 2978823"/>
                <a:gd name="connsiteY1" fmla="*/ 1295400 h 4399793"/>
                <a:gd name="connsiteX2" fmla="*/ 1295400 w 2978823"/>
                <a:gd name="connsiteY2" fmla="*/ 2946400 h 4399793"/>
                <a:gd name="connsiteX3" fmla="*/ 2273300 w 2978823"/>
                <a:gd name="connsiteY3" fmla="*/ 3848100 h 4399793"/>
                <a:gd name="connsiteX4" fmla="*/ 2870200 w 2978823"/>
                <a:gd name="connsiteY4" fmla="*/ 4292600 h 4399793"/>
                <a:gd name="connsiteX5" fmla="*/ 0 w 2978823"/>
                <a:gd name="connsiteY5" fmla="*/ 1803400 h 4399793"/>
                <a:gd name="connsiteX0" fmla="*/ 1917700 w 2286444"/>
                <a:gd name="connsiteY0" fmla="*/ 0 h 3892632"/>
                <a:gd name="connsiteX1" fmla="*/ 1130300 w 2286444"/>
                <a:gd name="connsiteY1" fmla="*/ 1295400 h 3892632"/>
                <a:gd name="connsiteX2" fmla="*/ 1295400 w 2286444"/>
                <a:gd name="connsiteY2" fmla="*/ 2946400 h 3892632"/>
                <a:gd name="connsiteX3" fmla="*/ 2273300 w 2286444"/>
                <a:gd name="connsiteY3" fmla="*/ 3848100 h 3892632"/>
                <a:gd name="connsiteX4" fmla="*/ 495300 w 2286444"/>
                <a:gd name="connsiteY4" fmla="*/ 1574800 h 3892632"/>
                <a:gd name="connsiteX5" fmla="*/ 0 w 2286444"/>
                <a:gd name="connsiteY5" fmla="*/ 1803400 h 3892632"/>
                <a:gd name="connsiteX0" fmla="*/ 1917700 w 1917700"/>
                <a:gd name="connsiteY0" fmla="*/ 0 h 2946908"/>
                <a:gd name="connsiteX1" fmla="*/ 1130300 w 1917700"/>
                <a:gd name="connsiteY1" fmla="*/ 1295400 h 2946908"/>
                <a:gd name="connsiteX2" fmla="*/ 1295400 w 1917700"/>
                <a:gd name="connsiteY2" fmla="*/ 2946400 h 2946908"/>
                <a:gd name="connsiteX3" fmla="*/ 749300 w 1917700"/>
                <a:gd name="connsiteY3" fmla="*/ 1473200 h 2946908"/>
                <a:gd name="connsiteX4" fmla="*/ 495300 w 1917700"/>
                <a:gd name="connsiteY4" fmla="*/ 1574800 h 2946908"/>
                <a:gd name="connsiteX5" fmla="*/ 0 w 1917700"/>
                <a:gd name="connsiteY5" fmla="*/ 1803400 h 2946908"/>
                <a:gd name="connsiteX0" fmla="*/ 1917700 w 1917700"/>
                <a:gd name="connsiteY0" fmla="*/ 0 h 2947690"/>
                <a:gd name="connsiteX1" fmla="*/ 1130300 w 1917700"/>
                <a:gd name="connsiteY1" fmla="*/ 1295400 h 2947690"/>
                <a:gd name="connsiteX2" fmla="*/ 1295400 w 1917700"/>
                <a:gd name="connsiteY2" fmla="*/ 2946400 h 2947690"/>
                <a:gd name="connsiteX3" fmla="*/ 495300 w 1917700"/>
                <a:gd name="connsiteY3" fmla="*/ 1574800 h 2947690"/>
                <a:gd name="connsiteX4" fmla="*/ 0 w 1917700"/>
                <a:gd name="connsiteY4" fmla="*/ 1803400 h 2947690"/>
                <a:gd name="connsiteX0" fmla="*/ 1917700 w 1917700"/>
                <a:gd name="connsiteY0" fmla="*/ 0 h 2136011"/>
                <a:gd name="connsiteX1" fmla="*/ 1130300 w 1917700"/>
                <a:gd name="connsiteY1" fmla="*/ 1295400 h 2136011"/>
                <a:gd name="connsiteX2" fmla="*/ 495300 w 1917700"/>
                <a:gd name="connsiteY2" fmla="*/ 1574800 h 2136011"/>
                <a:gd name="connsiteX3" fmla="*/ 0 w 1917700"/>
                <a:gd name="connsiteY3" fmla="*/ 1803400 h 2136011"/>
                <a:gd name="connsiteX0" fmla="*/ 1917700 w 1917700"/>
                <a:gd name="connsiteY0" fmla="*/ 0 h 2179697"/>
                <a:gd name="connsiteX1" fmla="*/ 495300 w 1917700"/>
                <a:gd name="connsiteY1" fmla="*/ 1574800 h 2179697"/>
                <a:gd name="connsiteX2" fmla="*/ 0 w 1917700"/>
                <a:gd name="connsiteY2" fmla="*/ 1803400 h 2179697"/>
                <a:gd name="connsiteX0" fmla="*/ 1917700 w 1917700"/>
                <a:gd name="connsiteY0" fmla="*/ 0 h 1803400"/>
                <a:gd name="connsiteX1" fmla="*/ 495300 w 1917700"/>
                <a:gd name="connsiteY1" fmla="*/ 1574800 h 1803400"/>
                <a:gd name="connsiteX2" fmla="*/ 0 w 1917700"/>
                <a:gd name="connsiteY2" fmla="*/ 1803400 h 1803400"/>
                <a:gd name="connsiteX0" fmla="*/ 1917700 w 1917700"/>
                <a:gd name="connsiteY0" fmla="*/ 0 h 1803400"/>
                <a:gd name="connsiteX1" fmla="*/ 0 w 1917700"/>
                <a:gd name="connsiteY1" fmla="*/ 1803400 h 180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7700" h="1803400">
                  <a:moveTo>
                    <a:pt x="1917700" y="0"/>
                  </a:moveTo>
                  <a:lnTo>
                    <a:pt x="0" y="1803400"/>
                  </a:lnTo>
                </a:path>
              </a:pathLst>
            </a:custGeom>
            <a:ln w="38100" cmpd="sng">
              <a:solidFill>
                <a:srgbClr val="3366FF"/>
              </a:solidFill>
              <a:headEnd type="none"/>
              <a:tailEnd type="arrow"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752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latin typeface="Calibri" pitchFamily="34" charset="0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0DEDB45F-3EEA-D24D-B515-8D5E083702A8}"/>
              </a:ext>
            </a:extLst>
          </p:cNvPr>
          <p:cNvSpPr/>
          <p:nvPr/>
        </p:nvSpPr>
        <p:spPr>
          <a:xfrm>
            <a:off x="8302951" y="265760"/>
            <a:ext cx="617355" cy="26181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A3C7F5-76F5-C57E-E619-E5DF63535E71}"/>
              </a:ext>
            </a:extLst>
          </p:cNvPr>
          <p:cNvSpPr txBox="1"/>
          <p:nvPr/>
        </p:nvSpPr>
        <p:spPr>
          <a:xfrm>
            <a:off x="4683992" y="3770960"/>
            <a:ext cx="4691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/>
            <a:r>
              <a:rPr lang="en-US" dirty="0">
                <a:solidFill>
                  <a:srgbClr val="000000"/>
                </a:solidFill>
              </a:rPr>
              <a:t>Expect to start running after Fermilab startup in November 2022.</a:t>
            </a:r>
          </a:p>
        </p:txBody>
      </p:sp>
      <p:pic>
        <p:nvPicPr>
          <p:cNvPr id="8" name="Picture 7" descr="Untitled.png">
            <a:extLst>
              <a:ext uri="{FF2B5EF4-FFF2-40B4-BE49-F238E27FC236}">
                <a16:creationId xmlns:a16="http://schemas.microsoft.com/office/drawing/2014/main" id="{5F923675-AAE3-0BA7-BF9F-F7C7273102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197" y="1821570"/>
            <a:ext cx="2708710" cy="308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878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ton_bar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00" y="1340575"/>
            <a:ext cx="2286000" cy="2286000"/>
          </a:xfrm>
          <a:prstGeom prst="rect">
            <a:avLst/>
          </a:prstGeom>
        </p:spPr>
      </p:pic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94061"/>
            <a:ext cx="8750299" cy="648890"/>
          </a:xfrm>
        </p:spPr>
        <p:txBody>
          <a:bodyPr/>
          <a:lstStyle/>
          <a:p>
            <a:r>
              <a:rPr lang="en-US" sz="2799" dirty="0"/>
              <a:t>From Constituent Quarks to Partonic Quarks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>
          <a:xfrm>
            <a:off x="279400" y="853283"/>
            <a:ext cx="7444013" cy="2264569"/>
          </a:xfrm>
        </p:spPr>
        <p:txBody>
          <a:bodyPr/>
          <a:lstStyle/>
          <a:p>
            <a:r>
              <a:rPr lang="en-US" dirty="0"/>
              <a:t>Constituent Quark/Bag Model motivated valence approach</a:t>
            </a:r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Paul E Reimer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September 2022</a:t>
            </a:r>
          </a:p>
        </p:txBody>
      </p:sp>
      <p:pic>
        <p:nvPicPr>
          <p:cNvPr id="2" name="Picture 18" descr="proton_glue">
            <a:extLst>
              <a:ext uri="{FF2B5EF4-FFF2-40B4-BE49-F238E27FC236}">
                <a16:creationId xmlns:a16="http://schemas.microsoft.com/office/drawing/2014/main" id="{C4614D1C-8C41-5D0C-95E9-E9988A1E1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461" y="1249135"/>
            <a:ext cx="2472176" cy="2468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roton_sea">
            <a:extLst>
              <a:ext uri="{FF2B5EF4-FFF2-40B4-BE49-F238E27FC236}">
                <a16:creationId xmlns:a16="http://schemas.microsoft.com/office/drawing/2014/main" id="{A03C28E8-42AA-4074-21C4-E935005EE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6561" y="1303974"/>
            <a:ext cx="2289180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proton_glue">
            <a:extLst>
              <a:ext uri="{FF2B5EF4-FFF2-40B4-BE49-F238E27FC236}">
                <a16:creationId xmlns:a16="http://schemas.microsoft.com/office/drawing/2014/main" id="{ADA24ED8-97FA-1CB9-1B67-2D9C8C622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6689" y="1303934"/>
            <a:ext cx="2289052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5F12E707-5D47-158F-18C4-001DB42FBA76}"/>
              </a:ext>
            </a:extLst>
          </p:cNvPr>
          <p:cNvSpPr/>
          <p:nvPr/>
        </p:nvSpPr>
        <p:spPr>
          <a:xfrm>
            <a:off x="2590025" y="2210370"/>
            <a:ext cx="803810" cy="546410"/>
          </a:xfrm>
          <a:prstGeom prst="rightArrow">
            <a:avLst/>
          </a:prstGeom>
          <a:noFill/>
          <a:ln w="28575">
            <a:solidFill>
              <a:srgbClr val="021E9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810155CD-D000-2810-5B6E-DB8C6027DBF9}"/>
              </a:ext>
            </a:extLst>
          </p:cNvPr>
          <p:cNvSpPr/>
          <p:nvPr/>
        </p:nvSpPr>
        <p:spPr>
          <a:xfrm>
            <a:off x="5816630" y="2145502"/>
            <a:ext cx="803810" cy="546410"/>
          </a:xfrm>
          <a:prstGeom prst="rightArrow">
            <a:avLst/>
          </a:prstGeom>
          <a:noFill/>
          <a:ln w="28575">
            <a:solidFill>
              <a:srgbClr val="021E9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471AC61E-0F2A-1143-F0CD-9FFB54E4A56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92288" y="3626576"/>
                <a:ext cx="8637411" cy="1130392"/>
              </a:xfrm>
              <a:prstGeom prst="rect">
                <a:avLst/>
              </a:prstGeom>
            </p:spPr>
            <p:txBody>
              <a:bodyPr vert="horz" lIns="0" tIns="0" rIns="0" bIns="45720" rtlCol="0">
                <a:noAutofit/>
              </a:bodyPr>
              <a:lstStyle>
                <a:lvl1pPr marL="173026" indent="-173026" algn="l" defTabSz="457168" rtl="0" eaLnBrk="1" latinLnBrk="0" hangingPunct="1">
                  <a:spcBef>
                    <a:spcPts val="600"/>
                  </a:spcBef>
                  <a:spcAft>
                    <a:spcPts val="0"/>
                  </a:spcAft>
                  <a:buFont typeface="Wingdings" pitchFamily="2" charset="2"/>
                  <a:buChar char="§"/>
                  <a:defRPr sz="1800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520664" indent="-236521" algn="l" defTabSz="457168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–"/>
                  <a:defRPr sz="16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803219" indent="-187312" algn="l" defTabSz="457168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•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3pPr>
                <a:lvl4pPr marL="1087361" indent="-171438" algn="l" defTabSz="457168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1371503" indent="-171438" algn="l" defTabSz="457168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»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422" indent="-228584" algn="l" defTabSz="45716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590" indent="-228584" algn="l" defTabSz="45716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759" indent="-228584" algn="l" defTabSz="45716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926" indent="-228584" algn="l" defTabSz="457168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Sea quarks are produced perturbatively.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Still begins with underlying assumption of 3 quarks at “low” </a:t>
                </a:r>
                <a:r>
                  <a:rPr lang="en-US" i="1" dirty="0"/>
                  <a:t>Q</a:t>
                </a:r>
                <a:r>
                  <a:rPr lang="en-US" i="1" baseline="30000" dirty="0"/>
                  <a:t>2</a:t>
                </a:r>
                <a:r>
                  <a:rPr lang="en-US" dirty="0"/>
                  <a:t>.</a:t>
                </a:r>
                <a:endParaRPr lang="en-US" i="1" baseline="300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Necessarily has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 The strong force is flavor blind.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471AC61E-0F2A-1143-F0CD-9FFB54E4A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88" y="3626576"/>
                <a:ext cx="8637411" cy="1130392"/>
              </a:xfrm>
              <a:prstGeom prst="rect">
                <a:avLst/>
              </a:prstGeom>
              <a:blipFill>
                <a:blip r:embed="rId6"/>
                <a:stretch>
                  <a:fillRect l="-1468" t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32840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662" y="122428"/>
            <a:ext cx="6279676" cy="287321"/>
          </a:xfrm>
        </p:spPr>
        <p:txBody>
          <a:bodyPr/>
          <a:lstStyle/>
          <a:p>
            <a:r>
              <a:rPr lang="en-US" cap="small" dirty="0"/>
              <a:t>Epilogue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3769" y="480823"/>
                <a:ext cx="3396366" cy="3705097"/>
              </a:xfrm>
            </p:spPr>
            <p:txBody>
              <a:bodyPr/>
              <a:lstStyle/>
              <a:p>
                <a:r>
                  <a:rPr lang="en-US" dirty="0"/>
                  <a:t>Drell-Yan provides access to antiquark distribution</a:t>
                </a:r>
              </a:p>
              <a:p>
                <a:r>
                  <a:rPr lang="en-US" dirty="0" err="1"/>
                  <a:t>x</a:t>
                </a:r>
                <a:r>
                  <a:rPr lang="en-US" baseline="-25000" dirty="0" err="1"/>
                  <a:t>Bj</a:t>
                </a:r>
                <a:r>
                  <a:rPr lang="en-US" dirty="0"/>
                  <a:t> &lt; 0.45,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sz="2400" b="1" i="1" baseline="300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𝒑𝒅</m:t>
                    </m:r>
                    <m:r>
                      <a:rPr lang="en-US" sz="2400" b="1" i="1" baseline="300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/ 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sz="2400" b="1" i="1" baseline="300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𝒑𝒑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400" b="1" dirty="0">
                  <a:solidFill>
                    <a:srgbClr val="C00000"/>
                  </a:solidFill>
                </a:endParaRPr>
              </a:p>
              <a:p>
                <a:r>
                  <a:rPr lang="en-US" dirty="0"/>
                  <a:t>Non-perturbative QCD is important</a:t>
                </a:r>
              </a:p>
              <a:p>
                <a:r>
                  <a:rPr lang="en-US" dirty="0"/>
                  <a:t>SeaQuest has measured the nuclear dependence of the Drell-Yan reaction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3769" y="480823"/>
                <a:ext cx="3396366" cy="3705097"/>
              </a:xfrm>
              <a:blipFill>
                <a:blip r:embed="rId2"/>
                <a:stretch>
                  <a:fillRect l="-3717" t="-1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>
            <a:grpSpLocks noChangeAspect="1"/>
          </p:cNvGrpSpPr>
          <p:nvPr/>
        </p:nvGrpSpPr>
        <p:grpSpPr>
          <a:xfrm>
            <a:off x="6147708" y="3000770"/>
            <a:ext cx="2125311" cy="1856425"/>
            <a:chOff x="1447800" y="468901"/>
            <a:chExt cx="5678630" cy="6389099"/>
          </a:xfrm>
        </p:grpSpPr>
        <p:pic>
          <p:nvPicPr>
            <p:cNvPr id="39" name="Picture 38" descr="DY_AN_FYuan_nopoints051314.eps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838" r="8873"/>
            <a:stretch/>
          </p:blipFill>
          <p:spPr>
            <a:xfrm>
              <a:off x="1447800" y="468901"/>
              <a:ext cx="5678630" cy="6389099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/>
          </p:nvGrpSpPr>
          <p:grpSpPr>
            <a:xfrm>
              <a:off x="2557992" y="4022555"/>
              <a:ext cx="2332567" cy="300737"/>
              <a:chOff x="2557992" y="4022555"/>
              <a:chExt cx="2332567" cy="300737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2557992" y="4026626"/>
                <a:ext cx="120650" cy="273050"/>
                <a:chOff x="2162175" y="4004733"/>
                <a:chExt cx="120650" cy="302684"/>
              </a:xfrm>
            </p:grpSpPr>
            <p:sp>
              <p:nvSpPr>
                <p:cNvPr id="54" name="Oval 53"/>
                <p:cNvSpPr/>
                <p:nvPr/>
              </p:nvSpPr>
              <p:spPr>
                <a:xfrm>
                  <a:off x="2162175" y="4095750"/>
                  <a:ext cx="120650" cy="1143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55" name="Straight Connector 54"/>
                <p:cNvCxnSpPr>
                  <a:stCxn id="54" idx="0"/>
                </p:cNvCxnSpPr>
                <p:nvPr/>
              </p:nvCxnSpPr>
              <p:spPr>
                <a:xfrm flipH="1" flipV="1">
                  <a:off x="2218267" y="4004733"/>
                  <a:ext cx="4233" cy="9101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flipH="1" flipV="1">
                  <a:off x="2222500" y="4216400"/>
                  <a:ext cx="4233" cy="9101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/>
            </p:nvGrpSpPr>
            <p:grpSpPr>
              <a:xfrm>
                <a:off x="4769909" y="4049628"/>
                <a:ext cx="120650" cy="273050"/>
                <a:chOff x="2162175" y="4004733"/>
                <a:chExt cx="120650" cy="302684"/>
              </a:xfrm>
            </p:grpSpPr>
            <p:sp>
              <p:nvSpPr>
                <p:cNvPr id="51" name="Oval 50"/>
                <p:cNvSpPr/>
                <p:nvPr/>
              </p:nvSpPr>
              <p:spPr>
                <a:xfrm>
                  <a:off x="2162175" y="4095750"/>
                  <a:ext cx="120650" cy="1143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52" name="Straight Connector 51"/>
                <p:cNvCxnSpPr>
                  <a:stCxn id="51" idx="0"/>
                </p:cNvCxnSpPr>
                <p:nvPr/>
              </p:nvCxnSpPr>
              <p:spPr>
                <a:xfrm flipH="1" flipV="1">
                  <a:off x="2218267" y="4004733"/>
                  <a:ext cx="4233" cy="9101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flipH="1" flipV="1">
                  <a:off x="2222500" y="4216400"/>
                  <a:ext cx="4233" cy="9101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/>
              <p:cNvGrpSpPr/>
              <p:nvPr/>
            </p:nvGrpSpPr>
            <p:grpSpPr>
              <a:xfrm>
                <a:off x="3704167" y="4050242"/>
                <a:ext cx="120650" cy="273050"/>
                <a:chOff x="2162175" y="4004733"/>
                <a:chExt cx="120650" cy="302684"/>
              </a:xfrm>
            </p:grpSpPr>
            <p:sp>
              <p:nvSpPr>
                <p:cNvPr id="48" name="Oval 47"/>
                <p:cNvSpPr/>
                <p:nvPr/>
              </p:nvSpPr>
              <p:spPr>
                <a:xfrm>
                  <a:off x="2162175" y="4095750"/>
                  <a:ext cx="120650" cy="1143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49" name="Straight Connector 48"/>
                <p:cNvCxnSpPr>
                  <a:stCxn id="48" idx="0"/>
                </p:cNvCxnSpPr>
                <p:nvPr/>
              </p:nvCxnSpPr>
              <p:spPr>
                <a:xfrm flipH="1" flipV="1">
                  <a:off x="2218267" y="4004733"/>
                  <a:ext cx="4233" cy="9101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H="1" flipV="1">
                  <a:off x="2222500" y="4216400"/>
                  <a:ext cx="4233" cy="9101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43"/>
              <p:cNvGrpSpPr/>
              <p:nvPr/>
            </p:nvGrpSpPr>
            <p:grpSpPr>
              <a:xfrm>
                <a:off x="3068108" y="4022555"/>
                <a:ext cx="120650" cy="273050"/>
                <a:chOff x="2162175" y="4004733"/>
                <a:chExt cx="120650" cy="302684"/>
              </a:xfrm>
            </p:grpSpPr>
            <p:sp>
              <p:nvSpPr>
                <p:cNvPr id="45" name="Oval 44"/>
                <p:cNvSpPr/>
                <p:nvPr/>
              </p:nvSpPr>
              <p:spPr>
                <a:xfrm>
                  <a:off x="2162175" y="4095750"/>
                  <a:ext cx="120650" cy="1143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0"/>
                </p:cNvCxnSpPr>
                <p:nvPr/>
              </p:nvCxnSpPr>
              <p:spPr>
                <a:xfrm flipH="1" flipV="1">
                  <a:off x="2218267" y="4004733"/>
                  <a:ext cx="4233" cy="9101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H="1" flipV="1">
                  <a:off x="2222500" y="4216400"/>
                  <a:ext cx="4233" cy="9101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C78858C6-E16A-4343-8CFD-ED339C422FD9}"/>
              </a:ext>
            </a:extLst>
          </p:cNvPr>
          <p:cNvSpPr txBox="1">
            <a:spLocks/>
          </p:cNvSpPr>
          <p:nvPr/>
        </p:nvSpPr>
        <p:spPr>
          <a:xfrm>
            <a:off x="302662" y="3524917"/>
            <a:ext cx="5727943" cy="1496156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rgbClr val="232425"/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rgbClr val="232425"/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rgbClr val="232425"/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rgbClr val="232425"/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800" kern="1200">
                <a:solidFill>
                  <a:srgbClr val="23242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SpinQuest will measure the Drell-Yan Sivers Function and probe sea quark orbital angular momentum with a polarized target.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9AEDA27D-61A7-724D-A684-1B1C17E1F2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078" y="59562"/>
            <a:ext cx="5884333" cy="2864910"/>
          </a:xfrm>
          <a:prstGeom prst="rect">
            <a:avLst/>
          </a:prstGeom>
        </p:spPr>
      </p:pic>
      <p:pic>
        <p:nvPicPr>
          <p:cNvPr id="71" name="Picture 70" descr="latex-image-1.pdf">
            <a:extLst>
              <a:ext uri="{FF2B5EF4-FFF2-40B4-BE49-F238E27FC236}">
                <a16:creationId xmlns:a16="http://schemas.microsoft.com/office/drawing/2014/main" id="{06FC9E09-AE6E-CC45-BE50-6FAE5D998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448" y="310039"/>
            <a:ext cx="489860" cy="213233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478FE9F6-435A-1A48-AA52-15FBBE5CA4BB}"/>
              </a:ext>
            </a:extLst>
          </p:cNvPr>
          <p:cNvGrpSpPr>
            <a:grpSpLocks noChangeAspect="1"/>
          </p:cNvGrpSpPr>
          <p:nvPr/>
        </p:nvGrpSpPr>
        <p:grpSpPr>
          <a:xfrm>
            <a:off x="6440572" y="1232449"/>
            <a:ext cx="2279161" cy="1087508"/>
            <a:chOff x="6117301" y="3213956"/>
            <a:chExt cx="2207345" cy="1053240"/>
          </a:xfrm>
        </p:grpSpPr>
        <p:pic>
          <p:nvPicPr>
            <p:cNvPr id="73" name="Picture 72" descr="Drell-YanAlpha.png">
              <a:extLst>
                <a:ext uri="{FF2B5EF4-FFF2-40B4-BE49-F238E27FC236}">
                  <a16:creationId xmlns:a16="http://schemas.microsoft.com/office/drawing/2014/main" id="{D1D70BB2-1993-EB46-A972-8EFA1BAC3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41085">
              <a:off x="6414464" y="3373300"/>
              <a:ext cx="1669707" cy="78463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 Box 167">
                  <a:extLst>
                    <a:ext uri="{FF2B5EF4-FFF2-40B4-BE49-F238E27FC236}">
                      <a16:creationId xmlns:a16="http://schemas.microsoft.com/office/drawing/2014/main" id="{DF7D8FFC-4D38-5847-A08C-FF4D979AE0D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117301" y="3220107"/>
                  <a:ext cx="521723" cy="4687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>
                      <a:solidFill>
                        <a:srgbClr val="FFBF56"/>
                      </a:solidFill>
                    </a14:hiddenFill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 smtClean="0">
                            <a:solidFill>
                              <a:srgbClr val="BE1A21"/>
                            </a:solidFill>
                            <a:latin typeface="Cambria Math" panose="02040503050406030204" pitchFamily="18" charset="0"/>
                            <a:cs typeface="Brush Script MT Italic"/>
                          </a:rPr>
                          <m:t>𝑞</m:t>
                        </m:r>
                      </m:oMath>
                    </m:oMathPara>
                  </a14:m>
                  <a:endParaRPr lang="en-US" sz="1200" baseline="30000" dirty="0">
                    <a:solidFill>
                      <a:srgbClr val="BE1A21"/>
                    </a:solidFill>
                    <a:latin typeface="Brush Script MT Italic"/>
                    <a:cs typeface="Brush Script MT Italic"/>
                  </a:endParaRPr>
                </a:p>
              </p:txBody>
            </p:sp>
          </mc:Choice>
          <mc:Fallback xmlns="">
            <p:sp>
              <p:nvSpPr>
                <p:cNvPr id="74" name="Text Box 167">
                  <a:extLst>
                    <a:ext uri="{FF2B5EF4-FFF2-40B4-BE49-F238E27FC236}">
                      <a16:creationId xmlns:a16="http://schemas.microsoft.com/office/drawing/2014/main" id="{DF7D8FFC-4D38-5847-A08C-FF4D979AE0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17301" y="3220107"/>
                  <a:ext cx="521723" cy="46871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12700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BF56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 Box 167">
                  <a:extLst>
                    <a:ext uri="{FF2B5EF4-FFF2-40B4-BE49-F238E27FC236}">
                      <a16:creationId xmlns:a16="http://schemas.microsoft.com/office/drawing/2014/main" id="{8D7D3541-5B61-8D42-AFF9-58FF895FAEA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173990" y="3798484"/>
                  <a:ext cx="408348" cy="4687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>
                      <a:solidFill>
                        <a:srgbClr val="FFBF56"/>
                      </a:solidFill>
                    </a14:hiddenFill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200" i="1" dirty="0" smtClean="0">
                                <a:solidFill>
                                  <a:srgbClr val="BE1A21"/>
                                </a:solidFill>
                                <a:latin typeface="Cambria Math" panose="02040503050406030204" pitchFamily="18" charset="0"/>
                                <a:cs typeface="Brush Script MT Italic"/>
                              </a:rPr>
                            </m:ctrlPr>
                          </m:accPr>
                          <m:e>
                            <m:r>
                              <a:rPr lang="en-US" sz="1200" b="0" i="1" dirty="0" smtClean="0">
                                <a:solidFill>
                                  <a:srgbClr val="BE1A21"/>
                                </a:solidFill>
                                <a:latin typeface="Cambria Math" panose="02040503050406030204" pitchFamily="18" charset="0"/>
                                <a:cs typeface="Brush Script MT Italic"/>
                              </a:rPr>
                              <m:t>𝑞</m:t>
                            </m:r>
                          </m:e>
                        </m:acc>
                      </m:oMath>
                    </m:oMathPara>
                  </a14:m>
                  <a:endParaRPr lang="en-US" sz="1200" baseline="30000" dirty="0">
                    <a:solidFill>
                      <a:srgbClr val="BE1A21"/>
                    </a:solidFill>
                    <a:latin typeface="Brush Script MT Italic"/>
                    <a:cs typeface="Brush Script MT Italic"/>
                  </a:endParaRPr>
                </a:p>
              </p:txBody>
            </p:sp>
          </mc:Choice>
          <mc:Fallback xmlns="">
            <p:sp>
              <p:nvSpPr>
                <p:cNvPr id="75" name="Text Box 167">
                  <a:extLst>
                    <a:ext uri="{FF2B5EF4-FFF2-40B4-BE49-F238E27FC236}">
                      <a16:creationId xmlns:a16="http://schemas.microsoft.com/office/drawing/2014/main" id="{8D7D3541-5B61-8D42-AFF9-58FF895FAE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73990" y="3798484"/>
                  <a:ext cx="408348" cy="46871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BF56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 Box 167">
                  <a:extLst>
                    <a:ext uri="{FF2B5EF4-FFF2-40B4-BE49-F238E27FC236}">
                      <a16:creationId xmlns:a16="http://schemas.microsoft.com/office/drawing/2014/main" id="{7876FC72-D58E-4D4C-86AF-FEDF878FE63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026847" y="3213956"/>
                  <a:ext cx="297799" cy="4139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>
                      <a:solidFill>
                        <a:srgbClr val="FFBF56"/>
                      </a:solidFill>
                    </a14:hiddenFill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000" b="1" i="1" dirty="0" smtClean="0">
                                <a:solidFill>
                                  <a:srgbClr val="B600DE"/>
                                </a:solidFill>
                                <a:latin typeface="Cambria Math" panose="02040503050406030204" pitchFamily="18" charset="0"/>
                                <a:cs typeface="Brush Script MT Italic"/>
                              </a:rPr>
                            </m:ctrlPr>
                          </m:sSupPr>
                          <m:e>
                            <m:r>
                              <a:rPr lang="en-US" sz="1000" b="1" i="1" dirty="0" smtClean="0">
                                <a:solidFill>
                                  <a:srgbClr val="B600DE"/>
                                </a:solidFill>
                                <a:latin typeface="Cambria Math" panose="02040503050406030204" pitchFamily="18" charset="0"/>
                                <a:cs typeface="Brush Script MT Italic"/>
                              </a:rPr>
                              <m:t>𝒍</m:t>
                            </m:r>
                          </m:e>
                          <m:sup>
                            <m:r>
                              <a:rPr lang="en-US" sz="1000" b="1" i="1" dirty="0" smtClean="0">
                                <a:solidFill>
                                  <a:srgbClr val="B600DE"/>
                                </a:solidFill>
                                <a:latin typeface="Cambria Math" panose="02040503050406030204" pitchFamily="18" charset="0"/>
                                <a:cs typeface="Brush Script MT Italic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sz="1000" b="1" baseline="30000" dirty="0">
                    <a:solidFill>
                      <a:srgbClr val="B600DE"/>
                    </a:solidFill>
                    <a:latin typeface="Brush Script MT Italic"/>
                    <a:cs typeface="Brush Script MT Italic"/>
                  </a:endParaRPr>
                </a:p>
              </p:txBody>
            </p:sp>
          </mc:Choice>
          <mc:Fallback xmlns="">
            <p:sp>
              <p:nvSpPr>
                <p:cNvPr id="76" name="Text Box 167">
                  <a:extLst>
                    <a:ext uri="{FF2B5EF4-FFF2-40B4-BE49-F238E27FC236}">
                      <a16:creationId xmlns:a16="http://schemas.microsoft.com/office/drawing/2014/main" id="{7876FC72-D58E-4D4C-86AF-FEDF878FE6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026847" y="3213956"/>
                  <a:ext cx="297799" cy="413930"/>
                </a:xfrm>
                <a:prstGeom prst="rect">
                  <a:avLst/>
                </a:prstGeom>
                <a:blipFill>
                  <a:blip r:embed="rId14"/>
                  <a:stretch>
                    <a:fillRect r="-18750"/>
                  </a:stretch>
                </a:blipFill>
                <a:ln w="12700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BF56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Text Box 172">
              <a:extLst>
                <a:ext uri="{FF2B5EF4-FFF2-40B4-BE49-F238E27FC236}">
                  <a16:creationId xmlns:a16="http://schemas.microsoft.com/office/drawing/2014/main" id="{328AF3C7-4A09-2445-8532-C3EEF21F79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4619" y="3213956"/>
              <a:ext cx="435920" cy="4425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BF5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rgbClr val="00CC00"/>
                  </a:solidFill>
                  <a:latin typeface="Symbol" charset="0"/>
                  <a:sym typeface="Symbol" charset="0"/>
                </a:rPr>
                <a:t></a:t>
              </a:r>
              <a:r>
                <a:rPr lang="en-US" sz="1200" baseline="30000" dirty="0">
                  <a:solidFill>
                    <a:srgbClr val="00CC00"/>
                  </a:solidFill>
                  <a:sym typeface="Symbol" charset="0"/>
                </a:rPr>
                <a:t>*</a:t>
              </a:r>
              <a:endParaRPr lang="en-US" sz="1200" baseline="30000" dirty="0">
                <a:solidFill>
                  <a:srgbClr val="00CC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 Box 167">
                  <a:extLst>
                    <a:ext uri="{FF2B5EF4-FFF2-40B4-BE49-F238E27FC236}">
                      <a16:creationId xmlns:a16="http://schemas.microsoft.com/office/drawing/2014/main" id="{F359FB5F-F564-7440-B8C0-1BAE54AE3F8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970159" y="3765614"/>
                  <a:ext cx="354487" cy="4139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>
                      <a:solidFill>
                        <a:srgbClr val="FFBF56"/>
                      </a:solidFill>
                    </a14:hiddenFill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000" b="1" i="1" dirty="0" smtClean="0">
                                <a:solidFill>
                                  <a:srgbClr val="B600DE"/>
                                </a:solidFill>
                                <a:latin typeface="Cambria Math" panose="02040503050406030204" pitchFamily="18" charset="0"/>
                                <a:cs typeface="Brush Script MT Italic"/>
                              </a:rPr>
                            </m:ctrlPr>
                          </m:sSupPr>
                          <m:e>
                            <m:r>
                              <a:rPr lang="en-US" sz="1000" b="1" i="1" dirty="0" smtClean="0">
                                <a:solidFill>
                                  <a:srgbClr val="B600DE"/>
                                </a:solidFill>
                                <a:latin typeface="Cambria Math" panose="02040503050406030204" pitchFamily="18" charset="0"/>
                                <a:cs typeface="Brush Script MT Italic"/>
                              </a:rPr>
                              <m:t>𝒍</m:t>
                            </m:r>
                          </m:e>
                          <m:sup>
                            <m:r>
                              <a:rPr lang="en-US" sz="1000" b="1" i="1" dirty="0" smtClean="0">
                                <a:solidFill>
                                  <a:srgbClr val="B600DE"/>
                                </a:solidFill>
                                <a:latin typeface="Cambria Math" panose="02040503050406030204" pitchFamily="18" charset="0"/>
                                <a:cs typeface="Brush Script MT Italic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sz="1200" b="1" baseline="30000" dirty="0">
                    <a:solidFill>
                      <a:srgbClr val="B600DE"/>
                    </a:solidFill>
                    <a:latin typeface="Brush Script MT Italic"/>
                    <a:cs typeface="Brush Script MT Italic"/>
                  </a:endParaRPr>
                </a:p>
              </p:txBody>
            </p:sp>
          </mc:Choice>
          <mc:Fallback xmlns="">
            <p:sp>
              <p:nvSpPr>
                <p:cNvPr id="78" name="Text Box 167">
                  <a:extLst>
                    <a:ext uri="{FF2B5EF4-FFF2-40B4-BE49-F238E27FC236}">
                      <a16:creationId xmlns:a16="http://schemas.microsoft.com/office/drawing/2014/main" id="{F359FB5F-F564-7440-B8C0-1BAE54AE3F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970159" y="3765614"/>
                  <a:ext cx="354487" cy="41393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BF56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6609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September 2022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Paul E Reimer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32510" y="120405"/>
            <a:ext cx="8478982" cy="371324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Light Antiquark Flavor Asymmetry:  Brief History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147499" y="4024345"/>
            <a:ext cx="32575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25007" indent="-125007"/>
            <a:endParaRPr lang="en-US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3">
                <a:extLst>
                  <a:ext uri="{FF2B5EF4-FFF2-40B4-BE49-F238E27FC236}">
                    <a16:creationId xmlns:a16="http://schemas.microsoft.com/office/drawing/2014/main" id="{57BA74EA-C289-F548-B7D7-8AF4A433820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83382" y="482280"/>
                <a:ext cx="3399235" cy="605951"/>
              </a:xfrm>
              <a:prstGeom prst="rect">
                <a:avLst/>
              </a:prstGeom>
            </p:spPr>
            <p:txBody>
              <a:bodyPr vert="horz" lIns="0" tIns="0" rIns="0" bIns="45720" rtlCol="0">
                <a:noAutofit/>
              </a:bodyPr>
              <a:lstStyle>
                <a:lvl1pPr marL="173038" indent="-173038" algn="l" defTabSz="457200" rtl="0" eaLnBrk="1" latinLnBrk="0" hangingPunct="1">
                  <a:spcBef>
                    <a:spcPts val="600"/>
                  </a:spcBef>
                  <a:spcAft>
                    <a:spcPts val="0"/>
                  </a:spcAft>
                  <a:buFont typeface="Wingdings" pitchFamily="2" charset="2"/>
                  <a:buChar char="§"/>
                  <a:defRPr sz="1800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520700" indent="-236538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–"/>
                  <a:defRPr sz="16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803275" indent="-187325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•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3pPr>
                <a:lvl4pPr marL="1087438" indent="-17145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17145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»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Naïve Assumption:</a:t>
                </a:r>
              </a:p>
              <a:p>
                <a:pPr marL="34763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d>
                        <m:dPr>
                          <m:ctrlPr>
                            <a:rPr lang="en-US" sz="1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1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1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Rectangle 3">
                <a:extLst>
                  <a:ext uri="{FF2B5EF4-FFF2-40B4-BE49-F238E27FC236}">
                    <a16:creationId xmlns:a16="http://schemas.microsoft.com/office/drawing/2014/main" id="{57BA74EA-C289-F548-B7D7-8AF4A4338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82" y="482280"/>
                <a:ext cx="3399235" cy="605951"/>
              </a:xfrm>
              <a:prstGeom prst="rect">
                <a:avLst/>
              </a:prstGeom>
              <a:blipFill>
                <a:blip r:embed="rId4"/>
                <a:stretch>
                  <a:fillRect l="-3346" t="-10204"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CD9BF734-5196-7840-B75F-D442507B37B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83382" y="1234101"/>
                <a:ext cx="3257550" cy="1792451"/>
              </a:xfrm>
              <a:prstGeom prst="rect">
                <a:avLst/>
              </a:prstGeom>
            </p:spPr>
            <p:txBody>
              <a:bodyPr vert="horz" lIns="0" tIns="0" rIns="0" bIns="45720" rtlCol="0">
                <a:noAutofit/>
              </a:bodyPr>
              <a:lstStyle>
                <a:lvl1pPr marL="173038" indent="-173038" algn="l" defTabSz="457200" rtl="0" eaLnBrk="1" latinLnBrk="0" hangingPunct="1">
                  <a:spcBef>
                    <a:spcPts val="600"/>
                  </a:spcBef>
                  <a:spcAft>
                    <a:spcPts val="0"/>
                  </a:spcAft>
                  <a:buFont typeface="Wingdings" pitchFamily="2" charset="2"/>
                  <a:buChar char="§"/>
                  <a:defRPr sz="1800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520700" indent="-236538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–"/>
                  <a:defRPr sz="16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803275" indent="-187325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•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3pPr>
                <a:lvl4pPr marL="1087438" indent="-17145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17145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»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NMC (Gottfried Sum Rule)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-14286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d>
                            <m:dPr>
                              <m:begChr m:val=""/>
                              <m:endChr m:val="]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≠0</m:t>
                          </m:r>
                        </m:e>
                      </m:nary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CD9BF734-5196-7840-B75F-D442507B3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82" y="1234101"/>
                <a:ext cx="3257550" cy="1792451"/>
              </a:xfrm>
              <a:prstGeom prst="rect">
                <a:avLst/>
              </a:prstGeom>
              <a:blipFill>
                <a:blip r:embed="rId5"/>
                <a:stretch>
                  <a:fillRect l="-16342" t="-47552" b="-44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dbub_e866_cteq6_slide.png">
            <a:extLst>
              <a:ext uri="{FF2B5EF4-FFF2-40B4-BE49-F238E27FC236}">
                <a16:creationId xmlns:a16="http://schemas.microsoft.com/office/drawing/2014/main" id="{BA217290-C530-13BC-9919-B8EA8AB9A14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1" y="491729"/>
            <a:ext cx="4332686" cy="4324022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D6BD82F5-29A5-124C-399A-822599D2E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499" y="4024345"/>
            <a:ext cx="32575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25007" indent="-125007"/>
            <a:endParaRPr lang="en-US" sz="135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E856061-766D-C404-DEB4-6075548C1D1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41147" y="2247227"/>
                <a:ext cx="3399235" cy="605951"/>
              </a:xfrm>
              <a:prstGeom prst="rect">
                <a:avLst/>
              </a:prstGeom>
            </p:spPr>
            <p:txBody>
              <a:bodyPr vert="horz" lIns="0" tIns="0" rIns="0" bIns="45720" rtlCol="0">
                <a:noAutofit/>
              </a:bodyPr>
              <a:lstStyle>
                <a:lvl1pPr marL="173038" indent="-173038" algn="l" defTabSz="457200" rtl="0" eaLnBrk="1" latinLnBrk="0" hangingPunct="1">
                  <a:spcBef>
                    <a:spcPts val="600"/>
                  </a:spcBef>
                  <a:spcAft>
                    <a:spcPts val="0"/>
                  </a:spcAft>
                  <a:buFont typeface="Wingdings" pitchFamily="2" charset="2"/>
                  <a:buChar char="§"/>
                  <a:defRPr sz="1800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520700" indent="-236538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–"/>
                  <a:defRPr sz="16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803275" indent="-187325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•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3pPr>
                <a:lvl4pPr marL="1087438" indent="-17145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17145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»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CERN NA51 (Drell-Yan):</a:t>
                </a:r>
              </a:p>
              <a:p>
                <a:pPr marL="34763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d>
                        <m:dPr>
                          <m:ctrlPr>
                            <a:rPr lang="en-US" sz="1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0.18</m:t>
                          </m:r>
                        </m:e>
                      </m:d>
                      <m:r>
                        <a:rPr lang="en-US" sz="1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≈2</m:t>
                      </m:r>
                      <m:r>
                        <a:rPr lang="en-US" sz="1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sz="1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1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(0.18)</m:t>
                      </m:r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E856061-766D-C404-DEB4-6075548C1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47" y="2247227"/>
                <a:ext cx="3399235" cy="605951"/>
              </a:xfrm>
              <a:prstGeom prst="rect">
                <a:avLst/>
              </a:prstGeom>
              <a:blipFill>
                <a:blip r:embed="rId7"/>
                <a:stretch>
                  <a:fillRect l="-3717" t="-1250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0C923A51-BAB1-6947-5643-8EE894C9FD9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32510" y="2934374"/>
                <a:ext cx="3821918" cy="605951"/>
              </a:xfrm>
              <a:prstGeom prst="rect">
                <a:avLst/>
              </a:prstGeom>
            </p:spPr>
            <p:txBody>
              <a:bodyPr vert="horz" lIns="0" tIns="0" rIns="0" bIns="45720" rtlCol="0">
                <a:noAutofit/>
              </a:bodyPr>
              <a:lstStyle>
                <a:lvl1pPr marL="173038" indent="-173038" algn="l" defTabSz="457200" rtl="0" eaLnBrk="1" latinLnBrk="0" hangingPunct="1">
                  <a:spcBef>
                    <a:spcPts val="600"/>
                  </a:spcBef>
                  <a:spcAft>
                    <a:spcPts val="0"/>
                  </a:spcAft>
                  <a:buFont typeface="Wingdings" pitchFamily="2" charset="2"/>
                  <a:buChar char="§"/>
                  <a:defRPr sz="1800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520700" indent="-236538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–"/>
                  <a:defRPr sz="16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803275" indent="-187325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•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3pPr>
                <a:lvl4pPr marL="1087438" indent="-17145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17145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»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Fermilab E866/</a:t>
                </a:r>
                <a:r>
                  <a:rPr lang="en-US" dirty="0" err="1"/>
                  <a:t>NuSea</a:t>
                </a:r>
                <a:r>
                  <a:rPr lang="en-US" dirty="0"/>
                  <a:t>:</a:t>
                </a:r>
              </a:p>
              <a:p>
                <a:pPr marL="347638" lvl="1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d>
                      <m:dPr>
                        <m:ctrlPr>
                          <a:rPr lang="en-US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0.015≤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≤0.035</m:t>
                    </m:r>
                  </m:oMath>
                </a14:m>
                <a:endParaRPr lang="en-US" sz="1800" dirty="0"/>
              </a:p>
            </p:txBody>
          </p:sp>
        </mc:Choice>
        <mc:Fallback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0C923A51-BAB1-6947-5643-8EE894C9F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10" y="2934374"/>
                <a:ext cx="3821918" cy="605951"/>
              </a:xfrm>
              <a:prstGeom prst="rect">
                <a:avLst/>
              </a:prstGeom>
              <a:blipFill>
                <a:blip r:embed="rId8"/>
                <a:stretch>
                  <a:fillRect l="-3642" t="-10204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D2466E5E-D543-B06A-BF4C-13184E00E5D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32510" y="3656950"/>
                <a:ext cx="5067194" cy="894648"/>
              </a:xfrm>
              <a:prstGeom prst="rect">
                <a:avLst/>
              </a:prstGeom>
            </p:spPr>
            <p:txBody>
              <a:bodyPr vert="horz" lIns="0" tIns="0" rIns="0" bIns="45720" rtlCol="0">
                <a:noAutofit/>
              </a:bodyPr>
              <a:lstStyle>
                <a:lvl1pPr marL="173038" indent="-173038" algn="l" defTabSz="457200" rtl="0" eaLnBrk="1" latinLnBrk="0" hangingPunct="1">
                  <a:spcBef>
                    <a:spcPts val="600"/>
                  </a:spcBef>
                  <a:spcAft>
                    <a:spcPts val="0"/>
                  </a:spcAft>
                  <a:buFont typeface="Wingdings" pitchFamily="2" charset="2"/>
                  <a:buChar char="§"/>
                  <a:defRPr sz="1800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520700" indent="-236538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–"/>
                  <a:defRPr sz="16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803275" indent="-187325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•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3pPr>
                <a:lvl4pPr marL="1087438" indent="-17145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17145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»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1236FF"/>
                    </a:solidFill>
                    <a:highlight>
                      <a:srgbClr val="FFFF00"/>
                    </a:highlight>
                  </a:rPr>
                  <a:t>Knowledge of sea dist. are data driven</a:t>
                </a:r>
              </a:p>
              <a:p>
                <a:pPr lvl="1"/>
                <a:r>
                  <a:rPr lang="en-US" sz="1800" dirty="0"/>
                  <a:t>Even shape is unknown from first principles</a:t>
                </a:r>
              </a:p>
              <a:p>
                <a:r>
                  <a:rPr lang="en-US" dirty="0"/>
                  <a:t>Non-</a:t>
                </a:r>
                <a:r>
                  <a:rPr lang="en-US" dirty="0" err="1"/>
                  <a:t>pQCD</a:t>
                </a:r>
                <a:r>
                  <a:rPr lang="en-US" dirty="0"/>
                  <a:t> allow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&gt;</m:t>
                    </m:r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D2466E5E-D543-B06A-BF4C-13184E00E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10" y="3656950"/>
                <a:ext cx="5067194" cy="894648"/>
              </a:xfrm>
              <a:prstGeom prst="rect">
                <a:avLst/>
              </a:prstGeom>
              <a:blipFill>
                <a:blip r:embed="rId9"/>
                <a:stretch>
                  <a:fillRect l="-2750" t="-8451" b="-16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3919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September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Paul E Reimer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241300" y="116682"/>
            <a:ext cx="8724899" cy="340519"/>
          </a:xfrm>
        </p:spPr>
        <p:txBody>
          <a:bodyPr/>
          <a:lstStyle/>
          <a:p>
            <a:r>
              <a:rPr lang="en-US" dirty="0"/>
              <a:t>Models Relate Antiquark Flavor Asymmetry and Spin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38">
                <a:extLst>
                  <a:ext uri="{FF2B5EF4-FFF2-40B4-BE49-F238E27FC236}">
                    <a16:creationId xmlns:a16="http://schemas.microsoft.com/office/drawing/2014/main" id="{4D343237-0F3C-C540-8EB3-9D04BA36D2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262" y="1519701"/>
                <a:ext cx="4921823" cy="160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211916" indent="-211916">
                  <a:spcBef>
                    <a:spcPct val="20000"/>
                  </a:spcBef>
                  <a:buClr>
                    <a:srgbClr val="1F497D"/>
                  </a:buClr>
                  <a:buFont typeface="Wingdings" pitchFamily="2" charset="2"/>
                  <a:buChar char="§"/>
                </a:pPr>
                <a:r>
                  <a:rPr lang="en-US" dirty="0">
                    <a:solidFill>
                      <a:srgbClr val="000000"/>
                    </a:solidFill>
                  </a:rPr>
                  <a:t>Chiral Quark models—effective </a:t>
                </a:r>
                <a:r>
                  <a:rPr lang="en-US" dirty="0" err="1">
                    <a:solidFill>
                      <a:srgbClr val="000000"/>
                    </a:solidFill>
                  </a:rPr>
                  <a:t>Lagrangians</a:t>
                </a:r>
                <a:endParaRPr lang="en-US" dirty="0">
                  <a:solidFill>
                    <a:srgbClr val="000000"/>
                  </a:solidFill>
                </a:endParaRPr>
              </a:p>
              <a:p>
                <a:pPr>
                  <a:spcBef>
                    <a:spcPct val="20000"/>
                  </a:spcBef>
                  <a:buClr>
                    <a:srgbClr val="1F497D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m:rPr>
                              <m:lit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1 − 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 smtClean="0">
                                      <a:solidFill>
                                        <a:srgbClr val="A217B4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m:rPr>
                          <m:lit/>
                        </m:rPr>
                        <a:rPr lang="en-US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 smtClean="0">
                              <a:solidFill>
                                <a:srgbClr val="A217B4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m:rPr>
                          <m:lit/>
                        </m:rPr>
                        <a:rPr lang="en-US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  <a:p>
                <a:pPr>
                  <a:spcBef>
                    <a:spcPct val="20000"/>
                  </a:spcBef>
                  <a:buClr>
                    <a:srgbClr val="1F497D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d>
                            <m:dPr>
                              <m:begChr m:val=""/>
                              <m:endChr m:val="]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 smtClean="0">
                                          <a:solidFill>
                                            <a:srgbClr val="1236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rgbClr val="1236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1236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1236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i="1" smtClean="0">
                                          <a:solidFill>
                                            <a:srgbClr val="1236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rgbClr val="1236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1236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1236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 smtClean="0">
                                  <a:solidFill>
                                    <a:srgbClr val="A217B4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Rectangle 38">
                <a:extLst>
                  <a:ext uri="{FF2B5EF4-FFF2-40B4-BE49-F238E27FC236}">
                    <a16:creationId xmlns:a16="http://schemas.microsoft.com/office/drawing/2014/main" id="{4D343237-0F3C-C540-8EB3-9D04BA36D2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3262" y="1519701"/>
                <a:ext cx="4921823" cy="1607941"/>
              </a:xfrm>
              <a:prstGeom prst="rect">
                <a:avLst/>
              </a:prstGeom>
              <a:blipFill>
                <a:blip r:embed="rId2"/>
                <a:stretch>
                  <a:fillRect l="-773" t="-65625" b="-10156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67" descr="gensea">
            <a:extLst>
              <a:ext uri="{FF2B5EF4-FFF2-40B4-BE49-F238E27FC236}">
                <a16:creationId xmlns:a16="http://schemas.microsoft.com/office/drawing/2014/main" id="{8030793B-46F3-CB4D-930A-FD1C4E283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9580" y="639279"/>
            <a:ext cx="1516831" cy="1511775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3">
                <a:extLst>
                  <a:ext uri="{FF2B5EF4-FFF2-40B4-BE49-F238E27FC236}">
                    <a16:creationId xmlns:a16="http://schemas.microsoft.com/office/drawing/2014/main" id="{295B6A8D-DFD9-DE49-A003-0FB12B9459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626" y="552887"/>
                <a:ext cx="5842545" cy="9787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211916" indent="-211916">
                  <a:spcBef>
                    <a:spcPct val="20000"/>
                  </a:spcBef>
                  <a:buClr>
                    <a:srgbClr val="1F497D"/>
                  </a:buClr>
                  <a:buFont typeface="Wingdings" pitchFamily="2" charset="2"/>
                  <a:buChar char="§"/>
                </a:pPr>
                <a:r>
                  <a:rPr lang="en-US" dirty="0">
                    <a:solidFill>
                      <a:srgbClr val="000000"/>
                    </a:solidFill>
                  </a:rPr>
                  <a:t>Meson Cloud in the nucleon—Sullivan process in DIS</a:t>
                </a:r>
              </a:p>
              <a:p>
                <a:pPr>
                  <a:spcBef>
                    <a:spcPct val="20000"/>
                  </a:spcBef>
                  <a:buClr>
                    <a:srgbClr val="1F497D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⟩=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 smtClean="0">
                                  <a:solidFill>
                                    <a:srgbClr val="A217B4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smtClean="0">
                                  <a:solidFill>
                                    <a:srgbClr val="A217B4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m:rPr>
                              <m:lit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solidFill>
                            <a:srgbClr val="A217B4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m:rPr>
                          <m:lit/>
                        </m:rPr>
                        <a:rPr lang="en-US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⟩+</m:t>
                      </m:r>
                      <m:r>
                        <a:rPr lang="en-US" i="1" smtClean="0">
                          <a:solidFill>
                            <a:srgbClr val="A217B4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m:rPr>
                          <m:lit/>
                        </m:rPr>
                        <a:rPr lang="en-US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⟩+⋯</m:t>
                      </m:r>
                    </m:oMath>
                  </m:oMathPara>
                </a14:m>
                <a:endParaRPr lang="en-US" dirty="0"/>
              </a:p>
              <a:p>
                <a:pPr marL="211916" indent="-211916">
                  <a:spcBef>
                    <a:spcPct val="20000"/>
                  </a:spcBef>
                  <a:buClr>
                    <a:srgbClr val="1F497D"/>
                  </a:buClr>
                  <a:buFont typeface="Wingdings" pitchFamily="2" charset="2"/>
                  <a:buChar char="§"/>
                </a:pPr>
                <a:endParaRPr lang="en-US" dirty="0"/>
              </a:p>
            </p:txBody>
          </p:sp>
        </mc:Choice>
        <mc:Fallback>
          <p:sp>
            <p:nvSpPr>
              <p:cNvPr id="14" name="Rectangle 3">
                <a:extLst>
                  <a:ext uri="{FF2B5EF4-FFF2-40B4-BE49-F238E27FC236}">
                    <a16:creationId xmlns:a16="http://schemas.microsoft.com/office/drawing/2014/main" id="{295B6A8D-DFD9-DE49-A003-0FB12B9459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8626" y="552887"/>
                <a:ext cx="5842545" cy="978729"/>
              </a:xfrm>
              <a:prstGeom prst="rect">
                <a:avLst/>
              </a:prstGeom>
              <a:blipFill>
                <a:blip r:embed="rId4"/>
                <a:stretch>
                  <a:fillRect l="-651" t="-14103" r="-217" b="-3076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604">
                <a:extLst>
                  <a:ext uri="{FF2B5EF4-FFF2-40B4-BE49-F238E27FC236}">
                    <a16:creationId xmlns:a16="http://schemas.microsoft.com/office/drawing/2014/main" id="{BF76E2AD-D412-C84E-95F9-4E413A5176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627" y="3198202"/>
                <a:ext cx="4780505" cy="6524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211916" indent="-211916">
                  <a:spcBef>
                    <a:spcPct val="20000"/>
                  </a:spcBef>
                  <a:buClr>
                    <a:srgbClr val="1F497D"/>
                  </a:buClr>
                  <a:buFont typeface="Wingdings" pitchFamily="2" charset="2"/>
                  <a:buChar char="§"/>
                </a:pPr>
                <a:r>
                  <a:rPr lang="en-US" dirty="0">
                    <a:solidFill>
                      <a:srgbClr val="000000"/>
                    </a:solidFill>
                  </a:rPr>
                  <a:t>Instantons</a:t>
                </a:r>
              </a:p>
              <a:p>
                <a:pPr>
                  <a:spcBef>
                    <a:spcPct val="20000"/>
                  </a:spcBef>
                  <a:buClr>
                    <a:srgbClr val="1F497D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Rectangle 604">
                <a:extLst>
                  <a:ext uri="{FF2B5EF4-FFF2-40B4-BE49-F238E27FC236}">
                    <a16:creationId xmlns:a16="http://schemas.microsoft.com/office/drawing/2014/main" id="{BF76E2AD-D412-C84E-95F9-4E413A5176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8627" y="3198202"/>
                <a:ext cx="4780505" cy="652423"/>
              </a:xfrm>
              <a:prstGeom prst="rect">
                <a:avLst/>
              </a:prstGeom>
              <a:blipFill>
                <a:blip r:embed="rId5"/>
                <a:stretch>
                  <a:fillRect l="-796" t="-576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605">
                <a:extLst>
                  <a:ext uri="{FF2B5EF4-FFF2-40B4-BE49-F238E27FC236}">
                    <a16:creationId xmlns:a16="http://schemas.microsoft.com/office/drawing/2014/main" id="{D803E245-BEEA-A84D-93AB-BD923981B7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897" y="3994344"/>
                <a:ext cx="5028010" cy="6524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211916" indent="-211916">
                  <a:spcBef>
                    <a:spcPct val="20000"/>
                  </a:spcBef>
                  <a:buClr>
                    <a:srgbClr val="1F497D"/>
                  </a:buClr>
                  <a:buFont typeface="Wingdings" pitchFamily="2" charset="2"/>
                  <a:buChar char="§"/>
                </a:pPr>
                <a:r>
                  <a:rPr lang="en-US" dirty="0">
                    <a:solidFill>
                      <a:srgbClr val="000000"/>
                    </a:solidFill>
                  </a:rPr>
                  <a:t>Statistical Parton Distributions</a:t>
                </a:r>
              </a:p>
              <a:p>
                <a:pPr>
                  <a:spcBef>
                    <a:spcPct val="20000"/>
                  </a:spcBef>
                  <a:buClr>
                    <a:srgbClr val="1F497D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Rectangle 605">
                <a:extLst>
                  <a:ext uri="{FF2B5EF4-FFF2-40B4-BE49-F238E27FC236}">
                    <a16:creationId xmlns:a16="http://schemas.microsoft.com/office/drawing/2014/main" id="{D803E245-BEEA-A84D-93AB-BD923981B7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897" y="3994344"/>
                <a:ext cx="5028010" cy="652423"/>
              </a:xfrm>
              <a:prstGeom prst="rect">
                <a:avLst/>
              </a:prstGeom>
              <a:blipFill>
                <a:blip r:embed="rId6"/>
                <a:stretch>
                  <a:fillRect l="-504" t="-3846" b="-1153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703">
            <a:extLst>
              <a:ext uri="{FF2B5EF4-FFF2-40B4-BE49-F238E27FC236}">
                <a16:creationId xmlns:a16="http://schemas.microsoft.com/office/drawing/2014/main" id="{17CA5393-4FDE-1B45-A421-AFCE6727A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785" y="1190723"/>
            <a:ext cx="3392275" cy="3040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rgbClr val="000000"/>
                </a:solidFill>
              </a:rPr>
              <a:t>Antiquarks in spin 0 object </a:t>
            </a:r>
            <a:r>
              <a:rPr lang="en-US" sz="1350" dirty="0">
                <a:solidFill>
                  <a:srgbClr val="000000"/>
                </a:solidFill>
                <a:latin typeface="cmsy10" pitchFamily="34" charset="0"/>
                <a:cs typeface="Calibri"/>
              </a:rPr>
              <a:t>→</a:t>
            </a:r>
            <a:r>
              <a:rPr lang="en-US" sz="1350" dirty="0">
                <a:solidFill>
                  <a:srgbClr val="000000"/>
                </a:solidFill>
              </a:rPr>
              <a:t> No net spin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D96877-98DB-AA43-868C-7516992ECA54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4893825" y="2331419"/>
                <a:ext cx="3029355" cy="622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d>
                            <m:dPr>
                              <m:begChr m:val=""/>
                              <m:endChr m:val="]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smtClean="0">
                          <a:solidFill>
                            <a:srgbClr val="A217B4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D96877-98DB-AA43-868C-7516992EC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825" y="2331419"/>
                <a:ext cx="3029355" cy="622222"/>
              </a:xfrm>
              <a:prstGeom prst="rect">
                <a:avLst/>
              </a:prstGeom>
              <a:blipFill>
                <a:blip r:embed="rId7"/>
                <a:stretch>
                  <a:fillRect l="-31381" t="-180000" r="-418" b="-26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EA9A7F-3480-6C42-B204-A1E5BC7C9420}"/>
                  </a:ext>
                </a:extLst>
              </p:cNvPr>
              <p:cNvSpPr txBox="1"/>
              <p:nvPr/>
            </p:nvSpPr>
            <p:spPr>
              <a:xfrm>
                <a:off x="4429482" y="3377263"/>
                <a:ext cx="3766929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m:rPr>
                          <m:lit/>
                        </m:rPr>
                        <a:rPr lang="en-US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EA9A7F-3480-6C42-B204-A1E5BC7C9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482" y="3377263"/>
                <a:ext cx="3766929" cy="525978"/>
              </a:xfrm>
              <a:prstGeom prst="rect">
                <a:avLst/>
              </a:prstGeom>
              <a:blipFill>
                <a:blip r:embed="rId8"/>
                <a:stretch>
                  <a:fillRect l="-671" t="-2326" r="-1678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3E37DB9-DEBE-A2F9-7DF6-1993BC7EC2AE}"/>
              </a:ext>
            </a:extLst>
          </p:cNvPr>
          <p:cNvSpPr txBox="1"/>
          <p:nvPr/>
        </p:nvSpPr>
        <p:spPr>
          <a:xfrm>
            <a:off x="6546689" y="4362721"/>
            <a:ext cx="2320738" cy="430887"/>
          </a:xfrm>
          <a:prstGeom prst="rect">
            <a:avLst/>
          </a:prstGeom>
          <a:noFill/>
          <a:ln>
            <a:solidFill>
              <a:srgbClr val="A217B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000000"/>
                </a:solidFill>
              </a:rPr>
              <a:t>For model details, see references in Rep. Prog. Phys. </a:t>
            </a:r>
            <a:r>
              <a:rPr lang="en-US" sz="1050" b="1" dirty="0">
                <a:solidFill>
                  <a:srgbClr val="000000"/>
                </a:solidFill>
              </a:rPr>
              <a:t>82 </a:t>
            </a:r>
            <a:r>
              <a:rPr lang="en-US" sz="1050" dirty="0">
                <a:solidFill>
                  <a:srgbClr val="000000"/>
                </a:solidFill>
              </a:rPr>
              <a:t>(2019) 046301 </a:t>
            </a:r>
          </a:p>
        </p:txBody>
      </p:sp>
    </p:spTree>
    <p:extLst>
      <p:ext uri="{BB962C8B-B14F-4D97-AF65-F5344CB8AC3E}">
        <p14:creationId xmlns:p14="http://schemas.microsoft.com/office/powerpoint/2010/main" val="316619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5" name="Picture 9" descr="dmu_model_herme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5649" y="0"/>
            <a:ext cx="4438352" cy="4427610"/>
          </a:xfrm>
          <a:prstGeom prst="rect">
            <a:avLst/>
          </a:prstGeom>
          <a:noFill/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8184" y="164308"/>
            <a:ext cx="4542416" cy="302419"/>
          </a:xfrm>
        </p:spPr>
        <p:txBody>
          <a:bodyPr/>
          <a:lstStyle/>
          <a:p>
            <a:r>
              <a:rPr lang="en-US" dirty="0"/>
              <a:t>Non </a:t>
            </a:r>
            <a:r>
              <a:rPr lang="en-US" dirty="0" err="1"/>
              <a:t>pQCD</a:t>
            </a:r>
            <a:r>
              <a:rPr lang="en-US" dirty="0"/>
              <a:t> Sea Components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5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24198" y="625528"/>
                <a:ext cx="4644315" cy="4043363"/>
              </a:xfrm>
            </p:spPr>
            <p:txBody>
              <a:bodyPr/>
              <a:lstStyle/>
              <a:p>
                <a:pPr marL="130960" indent="-130960"/>
                <a:r>
                  <a:rPr lang="en-US" dirty="0" err="1"/>
                  <a:t>pQCD</a:t>
                </a:r>
                <a:r>
                  <a:rPr lang="en-US" dirty="0"/>
                  <a:t> does create a Sea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𝑝𝑄𝐶𝐷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123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dirty="0">
                                  <a:solidFill>
                                    <a:srgbClr val="123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solidFill>
                                    <a:srgbClr val="1236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solidFill>
                                <a:srgbClr val="1236FF"/>
                              </a:solidFill>
                              <a:latin typeface="Cambria Math" panose="02040503050406030204" pitchFamily="18" charset="0"/>
                            </a:rPr>
                            <m:t>𝑚𝑒𝑠𝑜𝑛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𝑝𝑄𝐶𝐷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123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dirty="0">
                                  <a:solidFill>
                                    <a:srgbClr val="123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solidFill>
                                    <a:srgbClr val="1236FF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solidFill>
                                <a:srgbClr val="1236FF"/>
                              </a:solidFill>
                              <a:latin typeface="Cambria Math" panose="02040503050406030204" pitchFamily="18" charset="0"/>
                            </a:rPr>
                            <m:t>𝑚𝑒𝑠𝑜𝑛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130960" indent="-130960"/>
                <a:endParaRPr lang="en-US" dirty="0"/>
              </a:p>
              <a:p>
                <a:pPr marL="130960" indent="-130960"/>
                <a:r>
                  <a:rPr lang="en-US" dirty="0"/>
                  <a:t>Gluon splitting component is symmetric </a:t>
                </a:r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𝑝𝑄𝐶𝐷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𝑝𝑄𝐶𝐷</m:t>
                          </m:r>
                        </m:sub>
                      </m:sSub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347638" lvl="1" indent="0">
                  <a:buNone/>
                </a:pPr>
                <a:endParaRPr lang="en-US" sz="18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−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123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123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1236FF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rgbClr val="1236FF"/>
                            </a:solidFill>
                            <a:latin typeface="Cambria Math" panose="02040503050406030204" pitchFamily="18" charset="0"/>
                          </a:rPr>
                          <m:t>𝑚𝑒𝑠𝑜𝑛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123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123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1236FF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rgbClr val="1236FF"/>
                            </a:solidFill>
                            <a:latin typeface="Cambria Math" panose="02040503050406030204" pitchFamily="18" charset="0"/>
                          </a:rPr>
                          <m:t>𝑚𝑒𝑠𝑜𝑛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indent="-165088"/>
                <a:r>
                  <a:rPr lang="en-US" dirty="0"/>
                  <a:t>Symmetric sea via subtracts away</a:t>
                </a:r>
              </a:p>
              <a:p>
                <a:pPr indent="-165088"/>
                <a:r>
                  <a:rPr lang="en-US" dirty="0"/>
                  <a:t>No Gluon contribution at 1</a:t>
                </a:r>
                <a:r>
                  <a:rPr lang="en-US" baseline="30000" dirty="0"/>
                  <a:t>st</a:t>
                </a:r>
                <a:r>
                  <a:rPr lang="en-US" dirty="0"/>
                  <a:t> order in </a:t>
                </a:r>
                <a:r>
                  <a:rPr lang="en-US" dirty="0">
                    <a:latin typeface="Symbol" pitchFamily="18" charset="2"/>
                    <a:sym typeface="Symbol" pitchFamily="18" charset="2"/>
                  </a:rPr>
                  <a:t></a:t>
                </a:r>
                <a:r>
                  <a:rPr lang="en-US" baseline="-25000" dirty="0">
                    <a:sym typeface="Symbol" pitchFamily="18" charset="2"/>
                  </a:rPr>
                  <a:t>s</a:t>
                </a:r>
                <a:endParaRPr lang="en-US" dirty="0"/>
              </a:p>
              <a:p>
                <a:pPr indent="-165088"/>
                <a:r>
                  <a:rPr lang="en-US" dirty="0"/>
                  <a:t>Non-</a:t>
                </a:r>
                <a:r>
                  <a:rPr lang="en-US" dirty="0" err="1"/>
                  <a:t>pQCD</a:t>
                </a:r>
                <a:r>
                  <a:rPr lang="en-US" dirty="0"/>
                  <a:t> models compare to difference</a:t>
                </a:r>
              </a:p>
            </p:txBody>
          </p:sp>
        </mc:Choice>
        <mc:Fallback xmlns="">
          <p:sp>
            <p:nvSpPr>
              <p:cNvPr id="655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4198" y="625528"/>
                <a:ext cx="4644315" cy="4043363"/>
              </a:xfrm>
              <a:blipFill>
                <a:blip r:embed="rId4"/>
                <a:stretch>
                  <a:fillRect l="-2732" t="-1563" b="-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September 2022</a:t>
            </a: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Paul E Reimer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2F1E00-8B42-5C22-5592-1AFED81D073D}"/>
              </a:ext>
            </a:extLst>
          </p:cNvPr>
          <p:cNvSpPr txBox="1"/>
          <p:nvPr/>
        </p:nvSpPr>
        <p:spPr>
          <a:xfrm>
            <a:off x="6546689" y="4362721"/>
            <a:ext cx="2320738" cy="430887"/>
          </a:xfrm>
          <a:prstGeom prst="rect">
            <a:avLst/>
          </a:prstGeom>
          <a:noFill/>
          <a:ln>
            <a:solidFill>
              <a:srgbClr val="A217B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000000"/>
                </a:solidFill>
              </a:rPr>
              <a:t>For model details, see references in Rep. Prog. Phys. </a:t>
            </a:r>
            <a:r>
              <a:rPr lang="en-US" sz="1050" b="1" dirty="0">
                <a:solidFill>
                  <a:srgbClr val="000000"/>
                </a:solidFill>
              </a:rPr>
              <a:t>82 </a:t>
            </a:r>
            <a:r>
              <a:rPr lang="en-US" sz="1050" dirty="0">
                <a:solidFill>
                  <a:srgbClr val="000000"/>
                </a:solidFill>
              </a:rPr>
              <a:t>(2019) 046301 </a:t>
            </a:r>
          </a:p>
        </p:txBody>
      </p:sp>
    </p:spTree>
    <p:extLst>
      <p:ext uri="{BB962C8B-B14F-4D97-AF65-F5344CB8AC3E}">
        <p14:creationId xmlns:p14="http://schemas.microsoft.com/office/powerpoint/2010/main" val="677573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508299" y="831897"/>
            <a:ext cx="4182036" cy="1029176"/>
          </a:xfrm>
        </p:spPr>
        <p:txBody>
          <a:bodyPr/>
          <a:lstStyle/>
          <a:p>
            <a:pPr marL="130960" indent="-130960"/>
            <a:r>
              <a:rPr lang="en-US" dirty="0"/>
              <a:t>Lattice weighs in!!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September 2022</a:t>
            </a: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Paul E Reimer</a:t>
            </a:r>
          </a:p>
        </p:txBody>
      </p:sp>
      <p:pic>
        <p:nvPicPr>
          <p:cNvPr id="4" name="Picture 3" descr="dmu_lattice_UW_DES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1" y="0"/>
            <a:ext cx="4834087" cy="4834087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458E88D1-4505-1D43-A151-289E196918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8184" y="164308"/>
            <a:ext cx="4542416" cy="302419"/>
          </a:xfrm>
        </p:spPr>
        <p:txBody>
          <a:bodyPr/>
          <a:lstStyle/>
          <a:p>
            <a:r>
              <a:rPr lang="en-US" dirty="0"/>
              <a:t>How is the Sea Created?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C18625-B1CE-E140-A409-BC84212791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18" y="1878705"/>
            <a:ext cx="3243864" cy="2432898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871392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4E940EB3-00D6-394D-8E18-B00D3C04124C}"/>
              </a:ext>
            </a:extLst>
          </p:cNvPr>
          <p:cNvGrpSpPr/>
          <p:nvPr/>
        </p:nvGrpSpPr>
        <p:grpSpPr>
          <a:xfrm>
            <a:off x="394484" y="588535"/>
            <a:ext cx="4026801" cy="1813051"/>
            <a:chOff x="182810" y="3330450"/>
            <a:chExt cx="4026801" cy="1813051"/>
          </a:xfrm>
        </p:grpSpPr>
        <p:sp>
          <p:nvSpPr>
            <p:cNvPr id="38" name="Text Box 167">
              <a:extLst>
                <a:ext uri="{FF2B5EF4-FFF2-40B4-BE49-F238E27FC236}">
                  <a16:creationId xmlns:a16="http://schemas.microsoft.com/office/drawing/2014/main" id="{6DD8F897-FCE0-E04C-9147-0CA4DC8CC4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795" y="3628642"/>
              <a:ext cx="544657" cy="4514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BF5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000" dirty="0">
                  <a:solidFill>
                    <a:srgbClr val="BE1A21"/>
                  </a:solidFill>
                  <a:latin typeface="Brush Script MT Italic"/>
                  <a:cs typeface="Brush Script MT Italic"/>
                </a:rPr>
                <a:t>q</a:t>
              </a:r>
              <a:r>
                <a:rPr lang="en-US" sz="2000" baseline="30000" dirty="0">
                  <a:solidFill>
                    <a:srgbClr val="BE1A21"/>
                  </a:solidFill>
                  <a:latin typeface="Brush Script MT Italic"/>
                  <a:cs typeface="Brush Script MT Italic"/>
                </a:rPr>
                <a:t>+</a:t>
              </a:r>
            </a:p>
          </p:txBody>
        </p:sp>
        <p:sp>
          <p:nvSpPr>
            <p:cNvPr id="39" name="Text Box 167">
              <a:extLst>
                <a:ext uri="{FF2B5EF4-FFF2-40B4-BE49-F238E27FC236}">
                  <a16:creationId xmlns:a16="http://schemas.microsoft.com/office/drawing/2014/main" id="{1D5F3C77-B8D1-4D4C-93A3-26859EA9E9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795" y="4218223"/>
              <a:ext cx="380999" cy="4514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BF5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000" dirty="0">
                  <a:solidFill>
                    <a:srgbClr val="BE1A21"/>
                  </a:solidFill>
                  <a:latin typeface="Brush Script MT Italic"/>
                  <a:cs typeface="Brush Script MT Italic"/>
                </a:rPr>
                <a:t>q</a:t>
              </a:r>
              <a:r>
                <a:rPr lang="en-US" sz="2000" baseline="30000" dirty="0">
                  <a:solidFill>
                    <a:srgbClr val="BE1A21"/>
                  </a:solidFill>
                  <a:latin typeface="Brush Script MT Italic"/>
                  <a:cs typeface="Brush Script MT Italic"/>
                </a:rPr>
                <a:t>-</a:t>
              </a:r>
            </a:p>
          </p:txBody>
        </p:sp>
        <p:sp>
          <p:nvSpPr>
            <p:cNvPr id="40" name="Text Box 167">
              <a:extLst>
                <a:ext uri="{FF2B5EF4-FFF2-40B4-BE49-F238E27FC236}">
                  <a16:creationId xmlns:a16="http://schemas.microsoft.com/office/drawing/2014/main" id="{60F5ACC0-332E-494E-A894-512D058E51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8612" y="3638316"/>
              <a:ext cx="380999" cy="4514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BF5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000" b="1" dirty="0">
                  <a:solidFill>
                    <a:srgbClr val="B600DE"/>
                  </a:solidFill>
                  <a:latin typeface="Brush Script MT Italic"/>
                  <a:cs typeface="Brush Script MT Italic"/>
                </a:rPr>
                <a:t>l</a:t>
              </a:r>
              <a:r>
                <a:rPr lang="en-US" sz="2000" b="1" baseline="30000" dirty="0">
                  <a:solidFill>
                    <a:srgbClr val="B600DE"/>
                  </a:solidFill>
                  <a:latin typeface="Brush Script MT Italic"/>
                  <a:cs typeface="Brush Script MT Italic"/>
                </a:rPr>
                <a:t>+</a:t>
              </a:r>
            </a:p>
          </p:txBody>
        </p:sp>
        <p:sp>
          <p:nvSpPr>
            <p:cNvPr id="43" name="Text Box 172">
              <a:extLst>
                <a:ext uri="{FF2B5EF4-FFF2-40B4-BE49-F238E27FC236}">
                  <a16:creationId xmlns:a16="http://schemas.microsoft.com/office/drawing/2014/main" id="{0EA31C15-3B6F-F74A-8479-0074CD4F5F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7506" y="3511395"/>
              <a:ext cx="359394" cy="4310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BF5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000" dirty="0">
                  <a:solidFill>
                    <a:srgbClr val="00CC00"/>
                  </a:solidFill>
                  <a:latin typeface="Symbol" charset="0"/>
                  <a:sym typeface="Symbol" charset="0"/>
                </a:rPr>
                <a:t></a:t>
              </a:r>
              <a:r>
                <a:rPr lang="en-US" sz="2000" baseline="30000" dirty="0">
                  <a:solidFill>
                    <a:srgbClr val="00CC00"/>
                  </a:solidFill>
                  <a:sym typeface="Symbol" charset="0"/>
                </a:rPr>
                <a:t>*</a:t>
              </a:r>
              <a:endParaRPr lang="en-US" sz="2000" baseline="30000" dirty="0">
                <a:solidFill>
                  <a:srgbClr val="00CC00"/>
                </a:solidFill>
              </a:endParaRPr>
            </a:p>
          </p:txBody>
        </p:sp>
        <p:sp>
          <p:nvSpPr>
            <p:cNvPr id="68" name="Text Box 167">
              <a:extLst>
                <a:ext uri="{FF2B5EF4-FFF2-40B4-BE49-F238E27FC236}">
                  <a16:creationId xmlns:a16="http://schemas.microsoft.com/office/drawing/2014/main" id="{740AA62B-A339-5747-BF11-7D8C39773B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7273" y="4340908"/>
              <a:ext cx="380999" cy="4514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BF5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000" b="1" dirty="0">
                  <a:solidFill>
                    <a:srgbClr val="B600DE"/>
                  </a:solidFill>
                  <a:latin typeface="Brush Script MT Italic"/>
                  <a:cs typeface="Brush Script MT Italic"/>
                </a:rPr>
                <a:t>l</a:t>
              </a:r>
              <a:r>
                <a:rPr lang="en-US" sz="2000" b="1" baseline="30000" dirty="0">
                  <a:solidFill>
                    <a:srgbClr val="B600DE"/>
                  </a:solidFill>
                  <a:latin typeface="Brush Script MT Italic"/>
                  <a:cs typeface="Brush Script MT Italic"/>
                </a:rPr>
                <a:t>-</a:t>
              </a:r>
            </a:p>
          </p:txBody>
        </p:sp>
        <p:pic>
          <p:nvPicPr>
            <p:cNvPr id="69" name="Picture 68" descr="Drell-YanAlpha.png">
              <a:extLst>
                <a:ext uri="{FF2B5EF4-FFF2-40B4-BE49-F238E27FC236}">
                  <a16:creationId xmlns:a16="http://schemas.microsoft.com/office/drawing/2014/main" id="{FA1DF877-A039-5E4F-A753-949DCB07B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41085">
              <a:off x="182810" y="3330450"/>
              <a:ext cx="3858207" cy="1813051"/>
            </a:xfrm>
            <a:prstGeom prst="rect">
              <a:avLst/>
            </a:prstGeom>
          </p:spPr>
        </p:pic>
      </p:grpSp>
      <p:pic>
        <p:nvPicPr>
          <p:cNvPr id="6" name="Picture 32" descr="mrst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86"/>
          <a:stretch/>
        </p:blipFill>
        <p:spPr bwMode="auto">
          <a:xfrm>
            <a:off x="4399079" y="220122"/>
            <a:ext cx="4610145" cy="251237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270" y="69458"/>
            <a:ext cx="5328745" cy="718983"/>
          </a:xfrm>
        </p:spPr>
        <p:txBody>
          <a:bodyPr/>
          <a:lstStyle/>
          <a:p>
            <a:r>
              <a:rPr lang="en-US"/>
              <a:t>Drell-Yan Cross Section—Sensitivity to Sea Quarks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270" y="2359190"/>
            <a:ext cx="5927834" cy="95669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Cross Section</a:t>
            </a:r>
          </a:p>
          <a:p>
            <a:pPr marL="130960" indent="-130960"/>
            <a:r>
              <a:rPr lang="en-US" dirty="0"/>
              <a:t>Point-like scattering of spin-1/2 particles</a:t>
            </a:r>
          </a:p>
          <a:p>
            <a:pPr marL="130960" indent="-130960"/>
            <a:r>
              <a:rPr lang="en-US" dirty="0"/>
              <a:t>Convoluted of beam and target parton distributions</a:t>
            </a:r>
          </a:p>
          <a:p>
            <a:pPr marL="130960" indent="-130960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4936" y="4799410"/>
            <a:ext cx="4456510" cy="171450"/>
          </a:xfrm>
        </p:spPr>
        <p:txBody>
          <a:bodyPr/>
          <a:lstStyle/>
          <a:p>
            <a:r>
              <a:rPr lang="en-US"/>
              <a:t>Paul E Reimer</a:t>
            </a:r>
          </a:p>
        </p:txBody>
      </p:sp>
      <p:pic>
        <p:nvPicPr>
          <p:cNvPr id="33" name="Picture 32" descr="DYpi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481" y="3498463"/>
            <a:ext cx="7813308" cy="875558"/>
          </a:xfrm>
          <a:prstGeom prst="rect">
            <a:avLst/>
          </a:prstGeom>
        </p:spPr>
      </p:pic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September 2022</a:t>
            </a:r>
          </a:p>
        </p:txBody>
      </p:sp>
    </p:spTree>
    <p:extLst>
      <p:ext uri="{BB962C8B-B14F-4D97-AF65-F5344CB8AC3E}">
        <p14:creationId xmlns:p14="http://schemas.microsoft.com/office/powerpoint/2010/main" val="970185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DYpi.pdf">
            <a:extLst>
              <a:ext uri="{FF2B5EF4-FFF2-40B4-BE49-F238E27FC236}">
                <a16:creationId xmlns:a16="http://schemas.microsoft.com/office/drawing/2014/main" id="{DD13095C-1F1C-AB42-81EB-E00597F1C3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481" y="3498463"/>
            <a:ext cx="7813308" cy="875558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4E940EB3-00D6-394D-8E18-B00D3C04124C}"/>
              </a:ext>
            </a:extLst>
          </p:cNvPr>
          <p:cNvGrpSpPr/>
          <p:nvPr/>
        </p:nvGrpSpPr>
        <p:grpSpPr>
          <a:xfrm>
            <a:off x="394484" y="588535"/>
            <a:ext cx="4026801" cy="1813051"/>
            <a:chOff x="182810" y="3330450"/>
            <a:chExt cx="4026801" cy="1813051"/>
          </a:xfrm>
        </p:grpSpPr>
        <p:sp>
          <p:nvSpPr>
            <p:cNvPr id="38" name="Text Box 167">
              <a:extLst>
                <a:ext uri="{FF2B5EF4-FFF2-40B4-BE49-F238E27FC236}">
                  <a16:creationId xmlns:a16="http://schemas.microsoft.com/office/drawing/2014/main" id="{6DD8F897-FCE0-E04C-9147-0CA4DC8CC4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795" y="3628642"/>
              <a:ext cx="544657" cy="4514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BF5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000" dirty="0">
                  <a:solidFill>
                    <a:srgbClr val="BE1A21"/>
                  </a:solidFill>
                  <a:latin typeface="Brush Script MT Italic"/>
                  <a:cs typeface="Brush Script MT Italic"/>
                </a:rPr>
                <a:t>q</a:t>
              </a:r>
              <a:r>
                <a:rPr lang="en-US" sz="2000" baseline="30000" dirty="0">
                  <a:solidFill>
                    <a:srgbClr val="BE1A21"/>
                  </a:solidFill>
                  <a:latin typeface="Brush Script MT Italic"/>
                  <a:cs typeface="Brush Script MT Italic"/>
                </a:rPr>
                <a:t>+</a:t>
              </a:r>
            </a:p>
          </p:txBody>
        </p:sp>
        <p:sp>
          <p:nvSpPr>
            <p:cNvPr id="39" name="Text Box 167">
              <a:extLst>
                <a:ext uri="{FF2B5EF4-FFF2-40B4-BE49-F238E27FC236}">
                  <a16:creationId xmlns:a16="http://schemas.microsoft.com/office/drawing/2014/main" id="{1D5F3C77-B8D1-4D4C-93A3-26859EA9E9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795" y="4218223"/>
              <a:ext cx="380999" cy="4514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BF5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000" dirty="0">
                  <a:solidFill>
                    <a:srgbClr val="BE1A21"/>
                  </a:solidFill>
                  <a:latin typeface="Brush Script MT Italic"/>
                  <a:cs typeface="Brush Script MT Italic"/>
                </a:rPr>
                <a:t>q</a:t>
              </a:r>
              <a:r>
                <a:rPr lang="en-US" sz="2000" baseline="30000" dirty="0">
                  <a:solidFill>
                    <a:srgbClr val="BE1A21"/>
                  </a:solidFill>
                  <a:latin typeface="Brush Script MT Italic"/>
                  <a:cs typeface="Brush Script MT Italic"/>
                </a:rPr>
                <a:t>-</a:t>
              </a:r>
            </a:p>
          </p:txBody>
        </p:sp>
        <p:sp>
          <p:nvSpPr>
            <p:cNvPr id="40" name="Text Box 167">
              <a:extLst>
                <a:ext uri="{FF2B5EF4-FFF2-40B4-BE49-F238E27FC236}">
                  <a16:creationId xmlns:a16="http://schemas.microsoft.com/office/drawing/2014/main" id="{60F5ACC0-332E-494E-A894-512D058E51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8612" y="3638316"/>
              <a:ext cx="380999" cy="4514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BF5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000" b="1" dirty="0">
                  <a:solidFill>
                    <a:srgbClr val="B600DE"/>
                  </a:solidFill>
                  <a:latin typeface="Brush Script MT Italic"/>
                  <a:cs typeface="Brush Script MT Italic"/>
                </a:rPr>
                <a:t>l</a:t>
              </a:r>
              <a:r>
                <a:rPr lang="en-US" sz="2000" b="1" baseline="30000" dirty="0">
                  <a:solidFill>
                    <a:srgbClr val="B600DE"/>
                  </a:solidFill>
                  <a:latin typeface="Brush Script MT Italic"/>
                  <a:cs typeface="Brush Script MT Italic"/>
                </a:rPr>
                <a:t>+</a:t>
              </a:r>
            </a:p>
          </p:txBody>
        </p:sp>
        <p:sp>
          <p:nvSpPr>
            <p:cNvPr id="43" name="Text Box 172">
              <a:extLst>
                <a:ext uri="{FF2B5EF4-FFF2-40B4-BE49-F238E27FC236}">
                  <a16:creationId xmlns:a16="http://schemas.microsoft.com/office/drawing/2014/main" id="{0EA31C15-3B6F-F74A-8479-0074CD4F5F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7506" y="3511395"/>
              <a:ext cx="359394" cy="4310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BF5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000" dirty="0">
                  <a:solidFill>
                    <a:srgbClr val="00CC00"/>
                  </a:solidFill>
                  <a:latin typeface="Symbol" charset="0"/>
                  <a:sym typeface="Symbol" charset="0"/>
                </a:rPr>
                <a:t></a:t>
              </a:r>
              <a:r>
                <a:rPr lang="en-US" sz="2000" baseline="30000" dirty="0">
                  <a:solidFill>
                    <a:srgbClr val="00CC00"/>
                  </a:solidFill>
                  <a:sym typeface="Symbol" charset="0"/>
                </a:rPr>
                <a:t>*</a:t>
              </a:r>
              <a:endParaRPr lang="en-US" sz="2000" baseline="30000" dirty="0">
                <a:solidFill>
                  <a:srgbClr val="00CC00"/>
                </a:solidFill>
              </a:endParaRPr>
            </a:p>
          </p:txBody>
        </p:sp>
        <p:sp>
          <p:nvSpPr>
            <p:cNvPr id="68" name="Text Box 167">
              <a:extLst>
                <a:ext uri="{FF2B5EF4-FFF2-40B4-BE49-F238E27FC236}">
                  <a16:creationId xmlns:a16="http://schemas.microsoft.com/office/drawing/2014/main" id="{740AA62B-A339-5747-BF11-7D8C39773B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7273" y="4340908"/>
              <a:ext cx="380999" cy="4514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BF56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000" b="1" dirty="0">
                  <a:solidFill>
                    <a:srgbClr val="B600DE"/>
                  </a:solidFill>
                  <a:latin typeface="Brush Script MT Italic"/>
                  <a:cs typeface="Brush Script MT Italic"/>
                </a:rPr>
                <a:t>l</a:t>
              </a:r>
              <a:r>
                <a:rPr lang="en-US" sz="2000" b="1" baseline="30000" dirty="0">
                  <a:solidFill>
                    <a:srgbClr val="B600DE"/>
                  </a:solidFill>
                  <a:latin typeface="Brush Script MT Italic"/>
                  <a:cs typeface="Brush Script MT Italic"/>
                </a:rPr>
                <a:t>-</a:t>
              </a:r>
            </a:p>
          </p:txBody>
        </p:sp>
        <p:pic>
          <p:nvPicPr>
            <p:cNvPr id="69" name="Picture 68" descr="Drell-YanAlpha.png">
              <a:extLst>
                <a:ext uri="{FF2B5EF4-FFF2-40B4-BE49-F238E27FC236}">
                  <a16:creationId xmlns:a16="http://schemas.microsoft.com/office/drawing/2014/main" id="{FA1DF877-A039-5E4F-A753-949DCB07B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41085">
              <a:off x="182810" y="3330450"/>
              <a:ext cx="3858207" cy="1813051"/>
            </a:xfrm>
            <a:prstGeom prst="rect">
              <a:avLst/>
            </a:prstGeom>
          </p:spPr>
        </p:pic>
      </p:grpSp>
      <p:pic>
        <p:nvPicPr>
          <p:cNvPr id="6" name="Picture 32" descr="mrst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86"/>
          <a:stretch/>
        </p:blipFill>
        <p:spPr bwMode="auto">
          <a:xfrm>
            <a:off x="4399079" y="220122"/>
            <a:ext cx="4610145" cy="251237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270" y="69458"/>
            <a:ext cx="5328745" cy="718983"/>
          </a:xfrm>
        </p:spPr>
        <p:txBody>
          <a:bodyPr/>
          <a:lstStyle/>
          <a:p>
            <a:r>
              <a:rPr lang="en-US"/>
              <a:t>Drell-Yan Cross Section—Sensitivity to Sea Quarks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270" y="2359190"/>
            <a:ext cx="5553953" cy="95669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Cross Section</a:t>
            </a:r>
          </a:p>
          <a:p>
            <a:pPr marL="130960" indent="-130960"/>
            <a:r>
              <a:rPr lang="en-US" dirty="0"/>
              <a:t>Point-like scattering of spin-1/2 particles</a:t>
            </a:r>
          </a:p>
          <a:p>
            <a:pPr marL="130960" indent="-130960"/>
            <a:r>
              <a:rPr lang="en-US" dirty="0"/>
              <a:t>Convoluted of beam and target parton distributions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4936" y="4799410"/>
            <a:ext cx="4456510" cy="171450"/>
          </a:xfrm>
        </p:spPr>
        <p:txBody>
          <a:bodyPr/>
          <a:lstStyle/>
          <a:p>
            <a:r>
              <a:rPr lang="en-US"/>
              <a:t>Paul E Reimer</a:t>
            </a:r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September 2022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17DBA956-19BA-A840-8E62-CA6ECD54D2CF}"/>
              </a:ext>
            </a:extLst>
          </p:cNvPr>
          <p:cNvSpPr txBox="1">
            <a:spLocks/>
          </p:cNvSpPr>
          <p:nvPr/>
        </p:nvSpPr>
        <p:spPr>
          <a:xfrm>
            <a:off x="3350807" y="4434166"/>
            <a:ext cx="1500261" cy="450970"/>
          </a:xfrm>
          <a:prstGeom prst="rect">
            <a:avLst/>
          </a:prstGeom>
        </p:spPr>
        <p:txBody>
          <a:bodyPr vert="horz" lIns="0" tIns="0" rIns="0" bIns="3429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 dirty="0"/>
              <a:t>u-quark dominance</a:t>
            </a:r>
          </a:p>
          <a:p>
            <a:pPr marL="342876" lvl="1" indent="0">
              <a:buNone/>
            </a:pPr>
            <a:r>
              <a:rPr lang="en-US" sz="1200" dirty="0">
                <a:solidFill>
                  <a:srgbClr val="0000FF"/>
                </a:solidFill>
              </a:rPr>
              <a:t>(2/3)</a:t>
            </a:r>
            <a:r>
              <a:rPr lang="en-US" sz="1200" baseline="30000" dirty="0">
                <a:solidFill>
                  <a:srgbClr val="0000FF"/>
                </a:solidFill>
              </a:rPr>
              <a:t>2</a:t>
            </a:r>
            <a:r>
              <a:rPr lang="en-US" sz="1200" dirty="0">
                <a:solidFill>
                  <a:srgbClr val="0000FF"/>
                </a:solidFill>
              </a:rPr>
              <a:t> vs. (1/3)</a:t>
            </a:r>
            <a:r>
              <a:rPr lang="en-US" sz="1200" baseline="30000" dirty="0">
                <a:solidFill>
                  <a:srgbClr val="0000FF"/>
                </a:solidFill>
              </a:rPr>
              <a:t>2</a:t>
            </a:r>
            <a:endParaRPr lang="en-US" sz="12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135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1879C0D-AAE9-5B45-8D70-0F2611D8ED6B}"/>
              </a:ext>
            </a:extLst>
          </p:cNvPr>
          <p:cNvGrpSpPr/>
          <p:nvPr/>
        </p:nvGrpSpPr>
        <p:grpSpPr>
          <a:xfrm>
            <a:off x="5486035" y="3603670"/>
            <a:ext cx="2525170" cy="1228515"/>
            <a:chOff x="6192288" y="5379961"/>
            <a:chExt cx="3366892" cy="1638020"/>
          </a:xfrm>
        </p:grpSpPr>
        <p:sp>
          <p:nvSpPr>
            <p:cNvPr id="19" name="AutoShape 38">
              <a:extLst>
                <a:ext uri="{FF2B5EF4-FFF2-40B4-BE49-F238E27FC236}">
                  <a16:creationId xmlns:a16="http://schemas.microsoft.com/office/drawing/2014/main" id="{C21E3359-8121-2B4D-BDDB-2A2C4507C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1141" y="5379961"/>
              <a:ext cx="2088039" cy="661672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noFill/>
            <a:ln w="9525" cmpd="sng">
              <a:solidFill>
                <a:srgbClr val="FD220B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350" dirty="0"/>
            </a:p>
          </p:txBody>
        </p:sp>
        <p:sp>
          <p:nvSpPr>
            <p:cNvPr id="20" name="Content Placeholder 1">
              <a:extLst>
                <a:ext uri="{FF2B5EF4-FFF2-40B4-BE49-F238E27FC236}">
                  <a16:creationId xmlns:a16="http://schemas.microsoft.com/office/drawing/2014/main" id="{C3A5A6D0-5415-E84E-B3D5-4253637C079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192288" y="6226534"/>
              <a:ext cx="3265775" cy="791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lvl1pPr marL="169863" indent="-1698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Wingdings" pitchFamily="2" charset="2"/>
                <a:buChar char="§"/>
                <a:defRPr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60375" indent="-1762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Char char="–"/>
                <a:defRPr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</a:defRPr>
              </a:lvl2pPr>
              <a:lvl3pPr marL="744538" indent="-1698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Char char="•"/>
                <a:defRPr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</a:defRPr>
              </a:lvl3pPr>
              <a:lvl4pPr marL="1027113" indent="-16827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Char char="–"/>
                <a:defRPr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</a:defRPr>
              </a:lvl4pPr>
              <a:lvl5pPr marL="1311275" indent="-1698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</a:defRPr>
              </a:lvl5pPr>
              <a:lvl6pPr marL="1768475" indent="-1698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rgbClr val="000000"/>
                  </a:solidFill>
                  <a:latin typeface="+mn-lt"/>
                </a:defRPr>
              </a:lvl6pPr>
              <a:lvl7pPr marL="2225675" indent="-1698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rgbClr val="000000"/>
                  </a:solidFill>
                  <a:latin typeface="+mn-lt"/>
                </a:defRPr>
              </a:lvl7pPr>
              <a:lvl8pPr marL="2682875" indent="-1698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rgbClr val="000000"/>
                  </a:solidFill>
                  <a:latin typeface="+mn-lt"/>
                </a:defRPr>
              </a:lvl8pPr>
              <a:lvl9pPr marL="3140075" indent="-16986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rgbClr val="000000"/>
                  </a:solidFill>
                  <a:latin typeface="+mn-lt"/>
                </a:defRPr>
              </a:lvl9pPr>
            </a:lstStyle>
            <a:p>
              <a:pPr marL="0" indent="0" algn="ctr">
                <a:buNone/>
              </a:pPr>
              <a:r>
                <a:rPr lang="en-US" sz="1350" dirty="0">
                  <a:solidFill>
                    <a:srgbClr val="000000"/>
                  </a:solidFill>
                </a:rPr>
                <a:t>Acceptance limited </a:t>
              </a:r>
            </a:p>
            <a:p>
              <a:pPr marL="0" indent="0" algn="ctr">
                <a:buNone/>
              </a:pPr>
              <a:r>
                <a:rPr lang="en-US" sz="1350" dirty="0">
                  <a:solidFill>
                    <a:srgbClr val="000000"/>
                  </a:solidFill>
                </a:rPr>
                <a:t>(Fixed Target, Hadron Beam)</a:t>
              </a:r>
            </a:p>
          </p:txBody>
        </p:sp>
      </p:grpSp>
      <p:sp>
        <p:nvSpPr>
          <p:cNvPr id="21" name="Donut 20">
            <a:extLst>
              <a:ext uri="{FF2B5EF4-FFF2-40B4-BE49-F238E27FC236}">
                <a16:creationId xmlns:a16="http://schemas.microsoft.com/office/drawing/2014/main" id="{7A2132C8-4D58-1640-8984-F3C1AC56F83B}"/>
              </a:ext>
            </a:extLst>
          </p:cNvPr>
          <p:cNvSpPr/>
          <p:nvPr/>
        </p:nvSpPr>
        <p:spPr bwMode="auto">
          <a:xfrm>
            <a:off x="3858475" y="3618697"/>
            <a:ext cx="484926" cy="478655"/>
          </a:xfrm>
          <a:prstGeom prst="donut">
            <a:avLst>
              <a:gd name="adj" fmla="val 9681"/>
            </a:avLst>
          </a:prstGeom>
          <a:noFill/>
          <a:ln w="9525" cap="flat" cmpd="sng" algn="ctr">
            <a:solidFill>
              <a:srgbClr val="2AFF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752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Calibri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9F236B9-C12E-5440-BA85-779C804A5584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5329450" y="4023360"/>
            <a:ext cx="1381250" cy="215239"/>
          </a:xfrm>
          <a:prstGeom prst="straightConnector1">
            <a:avLst/>
          </a:prstGeom>
          <a:ln w="28575">
            <a:solidFill>
              <a:srgbClr val="00FA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2A15239-F591-BD46-A72C-D342081DF80D}"/>
              </a:ext>
            </a:extLst>
          </p:cNvPr>
          <p:cNvCxnSpPr>
            <a:cxnSpLocks/>
            <a:stCxn id="20" idx="0"/>
            <a:endCxn id="19" idx="4"/>
          </p:cNvCxnSpPr>
          <p:nvPr/>
        </p:nvCxnSpPr>
        <p:spPr>
          <a:xfrm flipV="1">
            <a:off x="6710701" y="4099923"/>
            <a:ext cx="517489" cy="138676"/>
          </a:xfrm>
          <a:prstGeom prst="straightConnector1">
            <a:avLst/>
          </a:prstGeom>
          <a:ln w="28575">
            <a:solidFill>
              <a:srgbClr val="FF26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112034F-735F-A340-A4AF-C8D2A4E43E74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4100937" y="4081854"/>
            <a:ext cx="0" cy="352312"/>
          </a:xfrm>
          <a:prstGeom prst="straightConnector1">
            <a:avLst/>
          </a:prstGeom>
          <a:ln w="28575">
            <a:solidFill>
              <a:srgbClr val="00FA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dbub.pdf">
            <a:extLst>
              <a:ext uri="{FF2B5EF4-FFF2-40B4-BE49-F238E27FC236}">
                <a16:creationId xmlns:a16="http://schemas.microsoft.com/office/drawing/2014/main" id="{FC8E9E27-7416-D645-AD22-3BFAFCFBFD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6946" y="2758963"/>
            <a:ext cx="2449333" cy="67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10905"/>
      </p:ext>
    </p:extLst>
  </p:cSld>
  <p:clrMapOvr>
    <a:masterClrMapping/>
  </p:clrMapOvr>
</p:sld>
</file>

<file path=ppt/theme/theme1.xml><?xml version="1.0" encoding="utf-8"?>
<a:theme xmlns:a="http://schemas.openxmlformats.org/drawingml/2006/main" name="Argonne presentation_16x9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n_Argonne presentation_16x9" id="{3EC36352-2A32-614F-8AAD-4744F07DD87E}" vid="{F40899AE-EDF5-E44A-917A-309866E00A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Argonne presentation_16x9.potx</Template>
  <TotalTime>24497</TotalTime>
  <Words>1566</Words>
  <Application>Microsoft Macintosh PowerPoint</Application>
  <PresentationFormat>On-screen Show (16:9)</PresentationFormat>
  <Paragraphs>294</Paragraphs>
  <Slides>30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Brush Script MT Italic</vt:lpstr>
      <vt:lpstr>Arial</vt:lpstr>
      <vt:lpstr>Calibri</vt:lpstr>
      <vt:lpstr>Cambria Math</vt:lpstr>
      <vt:lpstr>cmsy10</vt:lpstr>
      <vt:lpstr>Symbol</vt:lpstr>
      <vt:lpstr>Times New Roman</vt:lpstr>
      <vt:lpstr>Wingdings</vt:lpstr>
      <vt:lpstr>Argonne presentation_16x9</vt:lpstr>
      <vt:lpstr>An Asymmetry in the Anti-Matter of the Proton:  Exploring the Sea</vt:lpstr>
      <vt:lpstr>From Constituent Quarks to Partonic Quarks</vt:lpstr>
      <vt:lpstr>From Constituent Quarks to Partonic Quarks</vt:lpstr>
      <vt:lpstr>Light Antiquark Flavor Asymmetry:  Brief History</vt:lpstr>
      <vt:lpstr>Models Relate Antiquark Flavor Asymmetry and Spin</vt:lpstr>
      <vt:lpstr>Non pQCD Sea Components </vt:lpstr>
      <vt:lpstr>How is the Sea Created?</vt:lpstr>
      <vt:lpstr>Drell-Yan Cross Section—Sensitivity to Sea Quarks</vt:lpstr>
      <vt:lpstr>Drell-Yan Cross Section—Sensitivity to Sea Quarks</vt:lpstr>
      <vt:lpstr>Next-to-Leading Order in αs</vt:lpstr>
      <vt:lpstr>The SeaQuest Detector</vt:lpstr>
      <vt:lpstr>PowerPoint Presentation</vt:lpstr>
      <vt:lpstr>E906 Mass Spectrum</vt:lpstr>
      <vt:lpstr>Cross Check of Rate Dependence</vt:lpstr>
      <vt:lpstr>Do We Reconstruct Events When there are Events?</vt:lpstr>
      <vt:lpstr>Is There an Intensity Dependence? </vt:lpstr>
      <vt:lpstr>Is There an Intensity Dependence? </vt:lpstr>
      <vt:lpstr>Intensity Extrapolation</vt:lpstr>
      <vt:lpstr>SeaQuest </vt:lpstr>
      <vt:lpstr>SeaQuest and E866</vt:lpstr>
      <vt:lpstr>Seaquest’s d ̅⁄(u ̅  ) extraction</vt:lpstr>
      <vt:lpstr>SeaQuest and E866</vt:lpstr>
      <vt:lpstr>SeaQuest compared with Global Fits</vt:lpstr>
      <vt:lpstr>SeaQuest compared with Models</vt:lpstr>
      <vt:lpstr>Quark Motion in the Sea</vt:lpstr>
      <vt:lpstr>How to Measure Orbital Angular Momentum?</vt:lpstr>
      <vt:lpstr>SIDIS Sivers Measurements</vt:lpstr>
      <vt:lpstr>Pion Cloud and OAM</vt:lpstr>
      <vt:lpstr>SeaQuest E1039 Status</vt:lpstr>
      <vt:lpstr>Epilogue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Nelson, Michele M.</dc:creator>
  <cp:lastModifiedBy>Reimer, Paul E.</cp:lastModifiedBy>
  <cp:revision>364</cp:revision>
  <cp:lastPrinted>2019-09-25T19:44:51Z</cp:lastPrinted>
  <dcterms:created xsi:type="dcterms:W3CDTF">2018-02-08T19:20:37Z</dcterms:created>
  <dcterms:modified xsi:type="dcterms:W3CDTF">2022-09-08T15:00:18Z</dcterms:modified>
</cp:coreProperties>
</file>