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sldIdLst>
    <p:sldId id="256" r:id="rId4"/>
    <p:sldId id="258" r:id="rId5"/>
    <p:sldId id="263" r:id="rId6"/>
    <p:sldId id="282" r:id="rId7"/>
    <p:sldId id="264" r:id="rId8"/>
    <p:sldId id="265" r:id="rId9"/>
    <p:sldId id="266" r:id="rId10"/>
    <p:sldId id="267" r:id="rId11"/>
    <p:sldId id="269" r:id="rId12"/>
    <p:sldId id="268" r:id="rId13"/>
    <p:sldId id="259" r:id="rId14"/>
    <p:sldId id="270" r:id="rId15"/>
    <p:sldId id="271" r:id="rId16"/>
    <p:sldId id="272" r:id="rId17"/>
    <p:sldId id="274" r:id="rId18"/>
    <p:sldId id="273" r:id="rId19"/>
    <p:sldId id="276" r:id="rId20"/>
    <p:sldId id="275" r:id="rId21"/>
    <p:sldId id="277" r:id="rId22"/>
    <p:sldId id="278" r:id="rId23"/>
    <p:sldId id="280" r:id="rId24"/>
    <p:sldId id="279" r:id="rId25"/>
    <p:sldId id="281" r:id="rId26"/>
  </p:sldIdLst>
  <p:sldSz cx="9906000" cy="6858000" type="A4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6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0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31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7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79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7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6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5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37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3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86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32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31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32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95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438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09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3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32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16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8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16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56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5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16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  <a:lvl2pPr marL="371364" indent="0">
              <a:buNone/>
              <a:defRPr sz="1138"/>
            </a:lvl2pPr>
            <a:lvl3pPr marL="742727" indent="0">
              <a:buNone/>
              <a:defRPr sz="975"/>
            </a:lvl3pPr>
            <a:lvl4pPr marL="1114091" indent="0">
              <a:buNone/>
              <a:defRPr sz="813"/>
            </a:lvl4pPr>
            <a:lvl5pPr marL="1485454" indent="0">
              <a:buNone/>
              <a:defRPr sz="813"/>
            </a:lvl5pPr>
            <a:lvl6pPr marL="1856818" indent="0">
              <a:buNone/>
              <a:defRPr sz="813"/>
            </a:lvl6pPr>
            <a:lvl7pPr marL="2228181" indent="0">
              <a:buNone/>
              <a:defRPr sz="813"/>
            </a:lvl7pPr>
            <a:lvl8pPr marL="2599545" indent="0">
              <a:buNone/>
              <a:defRPr sz="813"/>
            </a:lvl8pPr>
            <a:lvl9pPr marL="2970909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62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77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25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/>
            <a:r>
              <a:rPr lang="en-US" sz="6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/>
            <a:r>
              <a:rPr lang="en-US" sz="6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46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062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2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04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/>
            <a:r>
              <a:rPr lang="en-US" sz="6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lvl="0"/>
            <a:r>
              <a:rPr lang="en-US" sz="6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794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accent1"/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21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51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5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4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4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E4EA-7A94-43CA-95B4-3FD8CD2EDBFE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4F3CD-2B1D-4A1A-B44F-444E59773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пн 05.09.22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4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DFB1-ADF6-4F6F-8288-1DA3A87D5651}" type="datetimeFigureOut">
              <a:rPr lang="ru-RU" smtClean="0"/>
              <a:t>пн 05.09.22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accent1"/>
                </a:solidFill>
              </a:defRPr>
            </a:lvl1pPr>
          </a:lstStyle>
          <a:p>
            <a:fld id="{216233A7-C4B1-4D28-9994-042CF25FB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71475" rtl="0" eaLnBrk="1" latinLnBrk="0" hangingPunct="1">
        <a:spcBef>
          <a:spcPct val="0"/>
        </a:spcBef>
        <a:buNone/>
        <a:defRPr sz="29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8606" indent="-278606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2/S021773232250095X" TargetMode="External"/><Relationship Id="rId2" Type="http://schemas.openxmlformats.org/officeDocument/2006/relationships/hyperlink" Target="https://doi.org/10.3390/universe8080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9928"/>
            <a:ext cx="990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i="1" dirty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Analysis of </a:t>
            </a:r>
            <a:r>
              <a:rPr lang="en-US" sz="32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Midrapidity</a:t>
            </a:r>
            <a:r>
              <a:rPr lang="en-US" sz="3200" b="1" i="1" dirty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</a:t>
            </a:r>
            <a:r>
              <a:rPr lang="en-US" sz="3200" b="1" i="1" baseline="-25000" dirty="0" err="1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</a:t>
            </a:r>
            <a:r>
              <a:rPr lang="en-US" sz="3200" b="1" i="1" dirty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Distributions of Identified Charged Particles in </a:t>
            </a:r>
            <a:r>
              <a:rPr lang="en-US" sz="3200" b="1" i="1" dirty="0" err="1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Xe+Xe</a:t>
            </a:r>
            <a:r>
              <a:rPr lang="en-US" sz="3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collisions at </a:t>
            </a:r>
            <a:r>
              <a:rPr lang="en-US" sz="3200" b="1" i="1" dirty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</a:t>
            </a:r>
            <a:r>
              <a:rPr lang="en-US" sz="3200" b="1" i="1" dirty="0" err="1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</a:t>
            </a:r>
            <a:r>
              <a:rPr lang="en-US" sz="3200" b="1" i="1" baseline="-25000" dirty="0" err="1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nn</a:t>
            </a:r>
            <a:r>
              <a:rPr lang="en-US" sz="3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)</a:t>
            </a:r>
            <a:r>
              <a:rPr lang="en-US" sz="3200" b="1" i="1" baseline="30000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1/2</a:t>
            </a:r>
            <a:r>
              <a:rPr lang="en-US" sz="3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=5.44 </a:t>
            </a:r>
            <a:r>
              <a:rPr lang="en-US" sz="3200" b="1" i="1" dirty="0" err="1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TeV</a:t>
            </a:r>
            <a:r>
              <a:rPr lang="en-US" sz="3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using non-extensive </a:t>
            </a:r>
            <a:r>
              <a:rPr lang="en-US" sz="3200" b="1" i="1" dirty="0" err="1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Tsallis</a:t>
            </a:r>
            <a:r>
              <a:rPr lang="en-US" sz="3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Statistics </a:t>
            </a:r>
            <a:r>
              <a:rPr lang="en-US" sz="3200" b="1" i="1" dirty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 </a:t>
            </a:r>
            <a:r>
              <a:rPr lang="en-US" sz="3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included Transverse </a:t>
            </a:r>
            <a:r>
              <a:rPr lang="en-US" sz="3200" b="1" i="1" dirty="0">
                <a:solidFill>
                  <a:srgbClr val="0070C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Flow</a:t>
            </a:r>
            <a:endParaRPr lang="ru-RU" sz="3200" i="1" dirty="0">
              <a:solidFill>
                <a:srgbClr val="0070C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99060"/>
            <a:ext cx="990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Khusniddin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Olimov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Physical-Technical Institute Of Uzbekistan Academy of Sciences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Tashkent, Uzbekistan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906000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b="1" dirty="0">
                <a:solidFill>
                  <a:srgbClr val="0070C0"/>
                </a:solidFill>
              </a:rPr>
              <a:t>QNP2022 - The 9th International Conference on Quarks and Nuclear Physics</a:t>
            </a:r>
            <a:r>
              <a:rPr kumimoji="0" lang="en-GB" alt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/>
            </a:r>
            <a:br>
              <a:rPr kumimoji="0" lang="en-GB" alt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endParaRPr kumimoji="0" lang="en-GB" alt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37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08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THERMODYNAMICALLY CONSISTENT TSALLIS FUNCTION WITH TRANSVERSE FLOW</a:t>
            </a:r>
            <a:endParaRPr lang="ru-RU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47652"/>
                <a:ext cx="9906000" cy="591034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1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Similarly, we incorporate the transverse flow into 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Tsallis function with thermodynamical consistence in Eq. (</a:t>
                </a:r>
                <a:r>
                  <a:rPr lang="uz-Cyrl-UZ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by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applying simple Lorentz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transformation to obtain     </a:t>
                </a:r>
                <a:endParaRPr lang="en-US" sz="20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</a:pPr>
                <a:endPara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𝒆𝒗</m:t>
                            </m:r>
                          </m:sub>
                        </m:s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𝒅𝒚</m:t>
                        </m:r>
                      </m:den>
                    </m:f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sub>
                    </m:sSub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/(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(5) </a:t>
                </a:r>
                <a:endParaRPr lang="en-US" sz="20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is called thermodynamically consistent Tsallis function with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transverse flow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present work.</a:t>
                </a:r>
                <a:endParaRPr lang="ru-RU" sz="20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7652"/>
                <a:ext cx="9906000" cy="59103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0"/>
                <a:ext cx="9906000" cy="1885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𝒆𝒗</m:t>
                            </m:r>
                          </m:sub>
                        </m:sSub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𝒅𝒚</m:t>
                        </m:r>
                      </m:den>
                    </m:f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ru-RU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sSup>
                      <m:sSup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r>
                                      <a:rPr lang="en-US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ru-RU" sz="16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600" b="1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600" b="1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lang="ru-RU" sz="1600" b="1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/(</m:t>
                        </m:r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:endParaRPr lang="uz-Cyrl-UZ" sz="16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Thermodynamically consistent Tsallis function (for &lt;y&gt;=0) with transverse flow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Fitted </a:t>
                </a:r>
                <a:r>
                  <a:rPr lang="en-US" sz="16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="1" i="1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ranges: [</a:t>
                </a:r>
                <a:r>
                  <a:rPr lang="en-US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0.5-5.0</a:t>
                </a:r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GeV/c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[</a:t>
                </a:r>
                <a:r>
                  <a:rPr lang="en-US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0.2-5.0</a:t>
                </a:r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GeV/c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endParaRPr lang="en-US" sz="1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[0.3-5.0</a:t>
                </a:r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GeV/c for p+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600" b="1" i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:endParaRPr lang="ru-RU" sz="16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1885901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Объект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91374912"/>
                  </p:ext>
                </p:extLst>
              </p:nvPr>
            </p:nvGraphicFramePr>
            <p:xfrm>
              <a:off x="1297381" y="3356165"/>
              <a:ext cx="7516436" cy="3177638"/>
            </p:xfrm>
            <a:graphic>
              <a:graphicData uri="http://schemas.openxmlformats.org/drawingml/2006/table">
                <a:tbl>
                  <a:tblPr bandRow="1"/>
                  <a:tblGrid>
                    <a:gridCol w="1049653">
                      <a:extLst>
                        <a:ext uri="{9D8B030D-6E8A-4147-A177-3AD203B41FA5}">
                          <a16:colId xmlns:a16="http://schemas.microsoft.com/office/drawing/2014/main" val="3210595264"/>
                        </a:ext>
                      </a:extLst>
                    </a:gridCol>
                    <a:gridCol w="1098492">
                      <a:extLst>
                        <a:ext uri="{9D8B030D-6E8A-4147-A177-3AD203B41FA5}">
                          <a16:colId xmlns:a16="http://schemas.microsoft.com/office/drawing/2014/main" val="3855221698"/>
                        </a:ext>
                      </a:extLst>
                    </a:gridCol>
                    <a:gridCol w="1255775">
                      <a:extLst>
                        <a:ext uri="{9D8B030D-6E8A-4147-A177-3AD203B41FA5}">
                          <a16:colId xmlns:a16="http://schemas.microsoft.com/office/drawing/2014/main" val="3171764971"/>
                        </a:ext>
                      </a:extLst>
                    </a:gridCol>
                    <a:gridCol w="1173822">
                      <a:extLst>
                        <a:ext uri="{9D8B030D-6E8A-4147-A177-3AD203B41FA5}">
                          <a16:colId xmlns:a16="http://schemas.microsoft.com/office/drawing/2014/main" val="652060959"/>
                        </a:ext>
                      </a:extLst>
                    </a:gridCol>
                    <a:gridCol w="943693">
                      <a:extLst>
                        <a:ext uri="{9D8B030D-6E8A-4147-A177-3AD203B41FA5}">
                          <a16:colId xmlns:a16="http://schemas.microsoft.com/office/drawing/2014/main" val="3489414440"/>
                        </a:ext>
                      </a:extLst>
                    </a:gridCol>
                    <a:gridCol w="1062069">
                      <a:extLst>
                        <a:ext uri="{9D8B030D-6E8A-4147-A177-3AD203B41FA5}">
                          <a16:colId xmlns:a16="http://schemas.microsoft.com/office/drawing/2014/main" val="537128694"/>
                        </a:ext>
                      </a:extLst>
                    </a:gridCol>
                    <a:gridCol w="932932">
                      <a:extLst>
                        <a:ext uri="{9D8B030D-6E8A-4147-A177-3AD203B41FA5}">
                          <a16:colId xmlns:a16="http://schemas.microsoft.com/office/drawing/2014/main" val="932549252"/>
                        </a:ext>
                      </a:extLst>
                    </a:gridCol>
                  </a:tblGrid>
                  <a:tr h="24760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Centrality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i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q</a:t>
                          </a: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i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q</a:t>
                          </a: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q</a:t>
                          </a: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(</a:t>
                          </a:r>
                          <a:r>
                            <a:rPr lang="en-US" sz="1400" b="1" i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T</a:t>
                          </a:r>
                          <a:r>
                            <a:rPr lang="en-US" sz="1400" b="1" i="1" baseline="-25000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</a:t>
                          </a: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(MeV)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  <m:t>〈</m:t>
                              </m:r>
                              <m:sSub>
                                <m:sSub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  <m:t>〉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/</a:t>
                          </a:r>
                          <a:r>
                            <a:rPr lang="en-US" sz="1400" b="1" i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n.d.f.</a:t>
                          </a: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6773844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0-5%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1.086±0.002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1.088±0.002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80±3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0.60±0.01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296/98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3001775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5-10%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1.093±0.002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1.088± 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1.090±0.002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79±3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0.59±0.01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301/98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7129487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10-20%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1.096±0.002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1.093±0.002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1.092±0.002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79±3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0.58±0.01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270/98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0492824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20-30%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1.102±0.002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1.095±0.002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77±2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0.57±0.01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216/98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6166372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30-40%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1.106±0.002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77±2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0.53±0.01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167/98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3977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40-50%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1.117±0.002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1.114±0.002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1.100±0.001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76±2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0.49±0.01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116/98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8124786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50-60%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1.124±0.001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1.121±0.001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1.107±0.001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78±2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0.43±0.01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72/98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9983786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60-70%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1.131±0.001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1.131±0.001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1.112±0.001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82±2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0.33±0.01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31/98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2036294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70-80%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1.136±0.001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1.139±0.001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1.116±0.001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87±2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0.22±0.01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20/98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1995353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80-90%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1.142±0.001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1.146±0.001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1.118±0.001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86±3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0.14±0.02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21/98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76368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Объект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91374912"/>
                  </p:ext>
                </p:extLst>
              </p:nvPr>
            </p:nvGraphicFramePr>
            <p:xfrm>
              <a:off x="1297381" y="3356165"/>
              <a:ext cx="7516436" cy="3177638"/>
            </p:xfrm>
            <a:graphic>
              <a:graphicData uri="http://schemas.openxmlformats.org/drawingml/2006/table">
                <a:tbl>
                  <a:tblPr bandRow="1"/>
                  <a:tblGrid>
                    <a:gridCol w="1049653">
                      <a:extLst>
                        <a:ext uri="{9D8B030D-6E8A-4147-A177-3AD203B41FA5}">
                          <a16:colId xmlns:a16="http://schemas.microsoft.com/office/drawing/2014/main" val="3210595264"/>
                        </a:ext>
                      </a:extLst>
                    </a:gridCol>
                    <a:gridCol w="1098492">
                      <a:extLst>
                        <a:ext uri="{9D8B030D-6E8A-4147-A177-3AD203B41FA5}">
                          <a16:colId xmlns:a16="http://schemas.microsoft.com/office/drawing/2014/main" val="3855221698"/>
                        </a:ext>
                      </a:extLst>
                    </a:gridCol>
                    <a:gridCol w="1255775">
                      <a:extLst>
                        <a:ext uri="{9D8B030D-6E8A-4147-A177-3AD203B41FA5}">
                          <a16:colId xmlns:a16="http://schemas.microsoft.com/office/drawing/2014/main" val="3171764971"/>
                        </a:ext>
                      </a:extLst>
                    </a:gridCol>
                    <a:gridCol w="1173822">
                      <a:extLst>
                        <a:ext uri="{9D8B030D-6E8A-4147-A177-3AD203B41FA5}">
                          <a16:colId xmlns:a16="http://schemas.microsoft.com/office/drawing/2014/main" val="652060959"/>
                        </a:ext>
                      </a:extLst>
                    </a:gridCol>
                    <a:gridCol w="943693">
                      <a:extLst>
                        <a:ext uri="{9D8B030D-6E8A-4147-A177-3AD203B41FA5}">
                          <a16:colId xmlns:a16="http://schemas.microsoft.com/office/drawing/2014/main" val="3489414440"/>
                        </a:ext>
                      </a:extLst>
                    </a:gridCol>
                    <a:gridCol w="1062069">
                      <a:extLst>
                        <a:ext uri="{9D8B030D-6E8A-4147-A177-3AD203B41FA5}">
                          <a16:colId xmlns:a16="http://schemas.microsoft.com/office/drawing/2014/main" val="537128694"/>
                        </a:ext>
                      </a:extLst>
                    </a:gridCol>
                    <a:gridCol w="932932">
                      <a:extLst>
                        <a:ext uri="{9D8B030D-6E8A-4147-A177-3AD203B41FA5}">
                          <a16:colId xmlns:a16="http://schemas.microsoft.com/office/drawing/2014/main" val="932549252"/>
                        </a:ext>
                      </a:extLst>
                    </a:gridCol>
                  </a:tblGrid>
                  <a:tr h="24760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Centrality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028" t="-21951" r="-487293" b="-11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359" t="-21951" r="-328155" b="-11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637" t="-21951" r="-250259" b="-11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T</a:t>
                          </a:r>
                          <a:r>
                            <a:rPr lang="en-US" sz="1400" b="1" i="1" baseline="-25000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</a:t>
                          </a: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(MeV)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7714" t="-21951" r="-88000" b="-11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6536" t="-21951" r="-654" b="-1185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773844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0-5%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1.086±0.002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1.088±0.002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80±3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0.60±0.01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296/98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3001775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5-10%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1.093±0.002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1.088± 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1.090±0.002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79±3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0.59±0.01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301/98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7129487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10-20%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1.096±0.002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1.093±0.002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1.092±0.002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79±3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0.58±0.01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270/98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0492824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20-30%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1.102±0.002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1.095±0.002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77±2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0.57±0.01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216/98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6166372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30-40%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1.106±0.002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1.098±0.002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77±2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0.53±0.01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167/98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3977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40-50%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1.117±0.002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1.114±0.002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1.100±0.001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76±2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0.49±0.01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116/98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8124786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50-60%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1.124±0.001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1.121±0.001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1.107±0.001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78±2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0.43±0.01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72/98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9983786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60-70%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1.131±0.001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1.131±0.001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1.112±0.001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82±2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0.33±0.01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31/98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2036294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70-80%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1.136±0.001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1.139±0.001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1.116±0.001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87±2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0.22±0.01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20/98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1995353"/>
                      </a:ext>
                    </a:extLst>
                  </a:tr>
                  <a:tr h="2930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80-90%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1.142±0.001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1.146±0.001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1.118±0.001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86±3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0.14±0.02</a:t>
                          </a:r>
                          <a:endParaRPr lang="ru-RU" sz="14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21/98</a:t>
                          </a:r>
                          <a:endParaRPr lang="ru-RU" sz="14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76368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425335" y="1900613"/>
                <a:ext cx="9480665" cy="203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ru-RU" sz="9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 results of combined minimum 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fits with thermodynamically consistent Tsallis function with transverse flow (Eq.(5)) of 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US" altLang="ru-RU" b="1" i="1" u="none" strike="noStrike" cap="none" normalizeH="0" baseline="-3000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spectra of particles in </a:t>
                </a:r>
                <a:r>
                  <a:rPr kumimoji="0" lang="en-US" altLang="ru-RU" b="1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altLang="ru-RU" b="1" i="0" u="none" strike="noStrike" cap="none" normalizeH="0" baseline="-3000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altLang="ru-RU" b="1" i="0" u="none" strike="noStrike" cap="none" normalizeH="0" baseline="30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kumimoji="0" lang="en-US" altLang="ru-RU" b="1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n.d.f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denotes the number of degrees of freedom.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are shared (global) parameters during combined fits. </a:t>
                </a:r>
                <a:endParaRPr lang="ru-RU" b="1" dirty="0"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 </a:t>
                </a:r>
                <a:endPara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335" y="1900613"/>
                <a:ext cx="9480665" cy="2031325"/>
              </a:xfrm>
              <a:prstGeom prst="rect">
                <a:avLst/>
              </a:prstGeom>
              <a:blipFill>
                <a:blip r:embed="rId4"/>
                <a:stretch>
                  <a:fillRect t="-12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84666" y="0"/>
                <a:ext cx="9990666" cy="1885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kumimoji="0" 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𝒆𝒗</m:t>
                            </m:r>
                          </m:sub>
                        </m:sSub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𝒅𝒚</m:t>
                        </m:r>
                      </m:den>
                    </m:f>
                    <m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ru-RU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kumimoji="0" lang="ru-RU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sub>
                    </m:sSub>
                    <m:sSub>
                      <m:sSub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sSup>
                      <m:sSup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kumimoji="0" 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ctrlPr>
                              <a:rPr kumimoji="0" lang="ru-RU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kumimoji="0" 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r>
                                      <a:rPr kumimoji="0" 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kumimoji="0" lang="ru-RU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ru-RU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>
                                                    <a:lumMod val="75000"/>
                                                    <a:lumOff val="25000"/>
                                                  </a:prst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ru-RU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>
                                                    <a:lumMod val="75000"/>
                                                    <a:lumOff val="25000"/>
                                                  </a:prst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kumimoji="0" lang="ru-RU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>
                                                    <a:lumMod val="75000"/>
                                                    <a:lumOff val="25000"/>
                                                  </a:prst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kumimoji="0" lang="ru-RU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/(</m:t>
                        </m:r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:endParaRPr kumimoji="0" lang="uz-Cyrl-U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Thermodynamically consistent Tsallis function (for &lt;y&gt;=0) with transverse flow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Fitted </a:t>
                </a:r>
                <a:r>
                  <a:rPr kumimoji="0" lang="en-US" sz="16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US" sz="16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ranges: [</a:t>
                </a:r>
                <a:r>
                  <a:rPr kumimoji="0" lang="en-US" sz="1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0.5-5.0</a:t>
                </a: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GeV/c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[</a:t>
                </a:r>
                <a:r>
                  <a:rPr kumimoji="0" lang="en-US" sz="1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0.2-5.0</a:t>
                </a: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GeV/c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endPara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[0.3-5.0</a:t>
                </a: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GeV/c for p+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ru-RU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16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:endParaRPr kumimoji="0" lang="ru-RU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666" y="0"/>
                <a:ext cx="9990666" cy="1885901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297835" y="1757645"/>
                <a:ext cx="9480665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ru-RU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 results of combined minimum </a:t>
                </a:r>
                <a:r>
                  <a:rPr kumimoji="0" lang="en-US" altLang="ru-RU" sz="1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kumimoji="0" lang="en-US" altLang="ru-RU" sz="1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fits with thermodynamically consistent Tsallis function with transverse flow (Eq.(5)) of </a:t>
                </a:r>
                <a:r>
                  <a:rPr kumimoji="0" lang="en-US" altLang="ru-RU" sz="1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US" altLang="ru-RU" sz="1800" b="1" i="1" u="none" strike="noStrike" kern="1200" cap="none" spc="0" normalizeH="0" baseline="-3000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spectra of particles in </a:t>
                </a:r>
                <a:r>
                  <a:rPr lang="en-US" altLang="ru-RU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US" altLang="ru-RU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kumimoji="0" lang="en-US" altLang="ru-RU" sz="1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altLang="ru-RU" sz="1800" b="1" i="0" u="none" strike="noStrike" kern="1200" cap="none" spc="0" normalizeH="0" baseline="-3000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altLang="ru-RU" sz="18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=5.44 </a:t>
                </a:r>
                <a:r>
                  <a:rPr kumimoji="0" lang="en-US" altLang="ru-RU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i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are shared (global) parameters during combined fits. </a:t>
                </a:r>
                <a:r>
                  <a:rPr lang="en-US" altLang="ru-RU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n.d.f</a:t>
                </a:r>
                <a:r>
                  <a:rPr lang="en-US" altLang="ru-RU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ru-RU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denotes the number of degrees of freedom.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835" y="1757645"/>
                <a:ext cx="9480665" cy="1754326"/>
              </a:xfrm>
              <a:prstGeom prst="rect">
                <a:avLst/>
              </a:prstGeom>
              <a:blipFill>
                <a:blip r:embed="rId3"/>
                <a:stretch>
                  <a:fillRect t="-1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09616378"/>
                  </p:ext>
                </p:extLst>
              </p:nvPr>
            </p:nvGraphicFramePr>
            <p:xfrm>
              <a:off x="470323" y="3158993"/>
              <a:ext cx="9135688" cy="34596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9198">
                      <a:extLst>
                        <a:ext uri="{9D8B030D-6E8A-4147-A177-3AD203B41FA5}">
                          <a16:colId xmlns:a16="http://schemas.microsoft.com/office/drawing/2014/main" val="980225771"/>
                        </a:ext>
                      </a:extLst>
                    </a:gridCol>
                    <a:gridCol w="1540997">
                      <a:extLst>
                        <a:ext uri="{9D8B030D-6E8A-4147-A177-3AD203B41FA5}">
                          <a16:colId xmlns:a16="http://schemas.microsoft.com/office/drawing/2014/main" val="1849416543"/>
                        </a:ext>
                      </a:extLst>
                    </a:gridCol>
                    <a:gridCol w="1539907">
                      <a:extLst>
                        <a:ext uri="{9D8B030D-6E8A-4147-A177-3AD203B41FA5}">
                          <a16:colId xmlns:a16="http://schemas.microsoft.com/office/drawing/2014/main" val="1753720980"/>
                        </a:ext>
                      </a:extLst>
                    </a:gridCol>
                    <a:gridCol w="1449261">
                      <a:extLst>
                        <a:ext uri="{9D8B030D-6E8A-4147-A177-3AD203B41FA5}">
                          <a16:colId xmlns:a16="http://schemas.microsoft.com/office/drawing/2014/main" val="3418433293"/>
                        </a:ext>
                      </a:extLst>
                    </a:gridCol>
                    <a:gridCol w="897735">
                      <a:extLst>
                        <a:ext uri="{9D8B030D-6E8A-4147-A177-3AD203B41FA5}">
                          <a16:colId xmlns:a16="http://schemas.microsoft.com/office/drawing/2014/main" val="1038721803"/>
                        </a:ext>
                      </a:extLst>
                    </a:gridCol>
                    <a:gridCol w="1245030">
                      <a:extLst>
                        <a:ext uri="{9D8B030D-6E8A-4147-A177-3AD203B41FA5}">
                          <a16:colId xmlns:a16="http://schemas.microsoft.com/office/drawing/2014/main" val="204076688"/>
                        </a:ext>
                      </a:extLst>
                    </a:gridCol>
                    <a:gridCol w="1393560">
                      <a:extLst>
                        <a:ext uri="{9D8B030D-6E8A-4147-A177-3AD203B41FA5}">
                          <a16:colId xmlns:a16="http://schemas.microsoft.com/office/drawing/2014/main" val="3887719322"/>
                        </a:ext>
                      </a:extLst>
                    </a:gridCol>
                  </a:tblGrid>
                  <a:tr h="32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Centr</a:t>
                          </a:r>
                          <a:r>
                            <a:rPr lang="uz-Cyrl-UZ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400" b="1" i="1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(MeV)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1400" b="1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n.d.f.</a:t>
                          </a: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400" b="1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n.d.f.</a:t>
                          </a: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2969107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0-5%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1.093±0.004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1.087±0.003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1.085±0.002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76±3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0.61±0.01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1.69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974313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5-10%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1.098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1.093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1.086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74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0.60±0.01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1.71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4871508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10-20%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1.092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0.58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1.49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3197740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20-30%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1.096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0.55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1.14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449860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30-40%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1.115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1.03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8868059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40-50%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1.121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1.103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0.48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0.86 (98)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2066478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50-60%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0.71 (98)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7107617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60-70%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0.33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 (97)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939426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70-90%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1.142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1.138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0.38 (97)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2206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09616378"/>
                  </p:ext>
                </p:extLst>
              </p:nvPr>
            </p:nvGraphicFramePr>
            <p:xfrm>
              <a:off x="470323" y="3158993"/>
              <a:ext cx="9135688" cy="34596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9198">
                      <a:extLst>
                        <a:ext uri="{9D8B030D-6E8A-4147-A177-3AD203B41FA5}">
                          <a16:colId xmlns:a16="http://schemas.microsoft.com/office/drawing/2014/main" val="980225771"/>
                        </a:ext>
                      </a:extLst>
                    </a:gridCol>
                    <a:gridCol w="1540997">
                      <a:extLst>
                        <a:ext uri="{9D8B030D-6E8A-4147-A177-3AD203B41FA5}">
                          <a16:colId xmlns:a16="http://schemas.microsoft.com/office/drawing/2014/main" val="1849416543"/>
                        </a:ext>
                      </a:extLst>
                    </a:gridCol>
                    <a:gridCol w="1539907">
                      <a:extLst>
                        <a:ext uri="{9D8B030D-6E8A-4147-A177-3AD203B41FA5}">
                          <a16:colId xmlns:a16="http://schemas.microsoft.com/office/drawing/2014/main" val="1753720980"/>
                        </a:ext>
                      </a:extLst>
                    </a:gridCol>
                    <a:gridCol w="1449261">
                      <a:extLst>
                        <a:ext uri="{9D8B030D-6E8A-4147-A177-3AD203B41FA5}">
                          <a16:colId xmlns:a16="http://schemas.microsoft.com/office/drawing/2014/main" val="3418433293"/>
                        </a:ext>
                      </a:extLst>
                    </a:gridCol>
                    <a:gridCol w="897735">
                      <a:extLst>
                        <a:ext uri="{9D8B030D-6E8A-4147-A177-3AD203B41FA5}">
                          <a16:colId xmlns:a16="http://schemas.microsoft.com/office/drawing/2014/main" val="1038721803"/>
                        </a:ext>
                      </a:extLst>
                    </a:gridCol>
                    <a:gridCol w="1245030">
                      <a:extLst>
                        <a:ext uri="{9D8B030D-6E8A-4147-A177-3AD203B41FA5}">
                          <a16:colId xmlns:a16="http://schemas.microsoft.com/office/drawing/2014/main" val="204076688"/>
                        </a:ext>
                      </a:extLst>
                    </a:gridCol>
                    <a:gridCol w="1393560">
                      <a:extLst>
                        <a:ext uri="{9D8B030D-6E8A-4147-A177-3AD203B41FA5}">
                          <a16:colId xmlns:a16="http://schemas.microsoft.com/office/drawing/2014/main" val="3887719322"/>
                        </a:ext>
                      </a:extLst>
                    </a:gridCol>
                  </a:tblGrid>
                  <a:tr h="32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Centr</a:t>
                          </a:r>
                          <a:r>
                            <a:rPr lang="uz-Cyrl-UZ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170" t="-16981" r="-423715" b="-9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170" t="-16981" r="-323715" b="-9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6134" t="-16981" r="-244118" b="-9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400" b="1" i="1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(MeV)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2549" t="-16981" r="-112745" b="-9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4585" t="-16981" r="-437" b="-9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2969107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0-5%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1.093±0.004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1.087±0.003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1.085±0.002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76±3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0.61±0.01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1.69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974313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5-10%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1.098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1.093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1.086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74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0.60±0.01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1.71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4871508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10-20%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1.092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0.58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1.49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3197740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20-30%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1.096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0.55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1.14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449860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30-40%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1.115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1.099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1.03 (98)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8868059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40-50%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1.121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1.103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0.48</a:t>
                          </a: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0.86 (98)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2066478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50-60%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0.71 (98)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7107617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60-70%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1.134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1.119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0.33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 (97)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939426"/>
                      </a:ext>
                    </a:extLst>
                  </a:tr>
                  <a:tr h="348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70-90%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1.142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1.138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1.120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0.001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r>
                            <a:rPr lang="ru-RU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ru-RU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0.38 (97)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2206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62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40810" y="287867"/>
            <a:ext cx="9266971" cy="3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30760"/>
              </p:ext>
            </p:extLst>
          </p:nvPr>
        </p:nvGraphicFramePr>
        <p:xfrm>
          <a:off x="2480733" y="0"/>
          <a:ext cx="5234331" cy="576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6" name="Graph" r:id="rId3" imgW="2810725" imgH="3687247" progId="Origin50.Graph">
                  <p:embed/>
                </p:oleObj>
              </mc:Choice>
              <mc:Fallback>
                <p:oleObj name="Graph" r:id="rId3" imgW="2810725" imgH="368724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3" y="0"/>
                        <a:ext cx="5234331" cy="5762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858655"/>
            <a:ext cx="990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obtained fit curves by the thermodynamically consistent Tsallis function with transverse flow of the experimental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midrapidity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transverse momentum spectra of the charged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pions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(●) and kaons (Δ), protons and antiprotons (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■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) in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Pb+Pb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collisions at (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</a:t>
            </a:r>
            <a:r>
              <a:rPr kumimoji="0" lang="en-US" altLang="ru-RU" sz="1400" b="1" i="1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nn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)</a:t>
            </a:r>
            <a:r>
              <a:rPr kumimoji="0" lang="en-US" altLang="ru-RU" sz="1400" b="1" i="1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1/2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=5.02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TeV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at various centralities: 0-5% (a), 20-30% (b), 50-60% (c), and 80-90% (d). </a:t>
            </a:r>
            <a:endParaRPr kumimoji="0" lang="en-US" altLang="ru-RU" sz="1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10800000">
            <a:off x="2240570" y="-2059522"/>
            <a:ext cx="12690512" cy="2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57307"/>
              </p:ext>
            </p:extLst>
          </p:nvPr>
        </p:nvGraphicFramePr>
        <p:xfrm>
          <a:off x="2357966" y="0"/>
          <a:ext cx="5190067" cy="614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" name="Graph" r:id="rId3" imgW="2810725" imgH="3687247" progId="Origin50.Graph">
                  <p:embed/>
                </p:oleObj>
              </mc:Choice>
              <mc:Fallback>
                <p:oleObj name="Graph" r:id="rId3" imgW="2810725" imgH="368724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966" y="0"/>
                        <a:ext cx="5190067" cy="6149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0" y="5903893"/>
            <a:ext cx="990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resulting combined minimum 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fit curves by the thermodynamically consistent Tsallis function with transverse flow of the experimental mid-y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ru-RU" sz="1400" b="1" i="1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distributions of the charged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pions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(●) and kaons (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protons and antiprotons (■) in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Xe-Xe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collisions at (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ru-RU" sz="1400" b="1" i="1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nn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ru-RU" sz="1400" b="1" i="1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1/2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=5.44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TeV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at different collision centralities: 0-5% (a), 10-20% (b), 50-60% (c), and 70-90% (d). The error bars are combined (added in quadrature) statistical and systematic errors, dominated by the systematic ones. </a:t>
            </a:r>
          </a:p>
        </p:txBody>
      </p:sp>
    </p:spTree>
    <p:extLst>
      <p:ext uri="{BB962C8B-B14F-4D97-AF65-F5344CB8AC3E}">
        <p14:creationId xmlns:p14="http://schemas.microsoft.com/office/powerpoint/2010/main" val="36140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118113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74057"/>
              </p:ext>
            </p:extLst>
          </p:nvPr>
        </p:nvGraphicFramePr>
        <p:xfrm>
          <a:off x="-1" y="0"/>
          <a:ext cx="522078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" name="Graph" r:id="rId3" imgW="2810725" imgH="3687247" progId="Origin50.Graph">
                  <p:embed/>
                </p:oleObj>
              </mc:Choice>
              <mc:Fallback>
                <p:oleObj name="Graph" r:id="rId3" imgW="2810725" imgH="368724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220781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220780" y="48138"/>
                <a:ext cx="4685220" cy="2819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Fig</a:t>
                </a:r>
                <a:r>
                  <a:rPr lang="en-US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ure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16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𝒑𝒂𝒓𝒕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dependencies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of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obtained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ru-RU" sz="1600" b="1" baseline="-25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0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ru-RU" sz="1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and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16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ru-RU" sz="1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parameters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(●)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of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consistent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Tsallis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function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with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transverse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flow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in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Xe-Xe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collisions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at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ru-RU" sz="16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</a:t>
                </a:r>
                <a:r>
                  <a:rPr lang="ru-RU" sz="1600" b="1" i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ru-RU" sz="1600" b="1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1/2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=5.44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TeV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; (</a:t>
                </a:r>
                <a:r>
                  <a:rPr lang="ru-RU" sz="1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 –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same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for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obtained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q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values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of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consistent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Tsallis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function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with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transverse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flow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for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charged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pions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(●)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and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kaons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(▲),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protons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and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antiprotons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(■).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corresponding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results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extr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acted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for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respective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particles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Xe-Xe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collisions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at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ru-RU" sz="16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</a:t>
                </a:r>
                <a:r>
                  <a:rPr lang="ru-RU" sz="1600" b="1" i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ru-RU" sz="1600" b="1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1/2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=5.44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TeV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using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non-consistent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Tsallis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function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with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ransverse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flow</a:t>
                </a:r>
                <a:r>
                  <a:rPr lang="ru-RU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are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shown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by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corresponding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open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symbols</a:t>
                </a:r>
                <a:r>
                  <a:rPr lang="ru-RU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ru-RU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780" y="48138"/>
                <a:ext cx="4685220" cy="2819746"/>
              </a:xfrm>
              <a:prstGeom prst="rect">
                <a:avLst/>
              </a:prstGeom>
              <a:blipFill>
                <a:blip r:embed="rId5"/>
                <a:stretch>
                  <a:fillRect l="-520" t="-649" b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79126" y="3426459"/>
                <a:ext cx="5126874" cy="323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significantly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 growth rates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regions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𝒑𝒂𝒓𝒕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44±5 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𝒑𝒂𝒓𝒕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44±5, with </a:t>
                </a:r>
                <a:r>
                  <a:rPr lang="en-US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baseline="-25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becoming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practically constant in range </a:t>
                </a:r>
                <a:endPara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𝒑𝒂𝒓𝒕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44±5, could indicate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𝒑𝒂𝒓𝒕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44±5</a:t>
                </a: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158±20) is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threshold border value for a crossover transition from a dense hadronic state to the Quark-Gluon Plasma phase (or mixed phase of QGP and hadrons) in Xe+Xe collisions at (</a:t>
                </a:r>
                <a:r>
                  <a:rPr lang="en-US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b="1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nn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b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1/2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=5.44 </a:t>
                </a:r>
                <a:r>
                  <a:rPr lang="en-US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TeV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threshold border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0.44±0.02 (corresponding to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𝒑𝒂𝒓𝒕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44±5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158±20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126" y="3426459"/>
                <a:ext cx="5126874" cy="3238835"/>
              </a:xfrm>
              <a:prstGeom prst="rect">
                <a:avLst/>
              </a:prstGeom>
              <a:blipFill>
                <a:blip r:embed="rId6"/>
                <a:stretch>
                  <a:fillRect l="-595" t="-942" r="-1546" b="-1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6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17486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77428"/>
              </p:ext>
            </p:extLst>
          </p:nvPr>
        </p:nvGraphicFramePr>
        <p:xfrm>
          <a:off x="0" y="-1"/>
          <a:ext cx="5892749" cy="684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3" name="Graph" r:id="rId3" imgW="3040685" imgH="3914851" progId="Origin50.Graph">
                  <p:embed/>
                </p:oleObj>
              </mc:Choice>
              <mc:Fallback>
                <p:oleObj name="Graph" r:id="rId3" imgW="3040685" imgH="3914851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5892749" cy="6840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45381" y="0"/>
                <a:ext cx="4260619" cy="2156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7030A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Figure. 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dependencies of the obtained </a:t>
                </a:r>
                <a:r>
                  <a:rPr lang="en-US" sz="1200" b="1" i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</a:t>
                </a:r>
                <a:r>
                  <a:rPr lang="en-US" sz="1200" b="1" baseline="-25000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0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</a:t>
                </a:r>
                <a:r>
                  <a:rPr lang="en-US" sz="1200" b="1" i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</a:t>
                </a:r>
                <a:r>
                  <a:rPr lang="en-US" sz="1200" b="1" i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b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 parameters (●) of consistent Tsallis function with transverse </a:t>
                </a:r>
                <a:r>
                  <a:rPr lang="en-US" sz="1200" b="1" dirty="0" smtClean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flow 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</a:t>
                </a:r>
                <a:r>
                  <a:rPr lang="en-US" sz="1200" b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collisions at (</a:t>
                </a:r>
                <a:r>
                  <a:rPr lang="en-US" sz="1200" b="1" i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</a:t>
                </a:r>
                <a:r>
                  <a:rPr lang="en-US" sz="1200" b="1" i="1" baseline="-25000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nn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r>
                  <a:rPr lang="en-US" sz="1200" b="1" baseline="30000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1/2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=5.02 </a:t>
                </a:r>
                <a:r>
                  <a:rPr lang="en-US" sz="1200" b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TeV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; (</a:t>
                </a:r>
                <a:r>
                  <a:rPr lang="en-US" sz="1200" b="1" i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 – the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versus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dependence; (</a:t>
                </a:r>
                <a:r>
                  <a:rPr lang="en-US" sz="1200" b="1" i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d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 – The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dependence for the extracted </a:t>
                </a:r>
                <a:r>
                  <a:rPr lang="en-US" sz="1200" b="1" i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q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values of consistent Tsallis function with transverse </a:t>
                </a:r>
                <a:r>
                  <a:rPr lang="en-US" sz="1200" b="1" dirty="0" smtClean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flow 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for the charged </a:t>
                </a:r>
                <a:r>
                  <a:rPr lang="en-US" sz="1200" b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pions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(●) and kaons (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▲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), protons and antiprotons (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■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). The </a:t>
                </a:r>
                <a:r>
                  <a:rPr lang="en-US" sz="1200" b="1" dirty="0" smtClean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results 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extracted for the respective particles in </a:t>
                </a:r>
                <a:r>
                  <a:rPr lang="en-US" sz="1200" b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collisions at (</a:t>
                </a:r>
                <a:r>
                  <a:rPr lang="en-US" sz="1200" b="1" i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</a:t>
                </a:r>
                <a:r>
                  <a:rPr lang="en-US" sz="1200" b="1" i="1" baseline="-25000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nn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r>
                  <a:rPr lang="en-US" sz="1200" b="1" baseline="30000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1/2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=5.02 </a:t>
                </a:r>
                <a:r>
                  <a:rPr lang="en-US" sz="1200" b="1" dirty="0" err="1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TeV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using non-consistent Tsallis function with transverse </a:t>
                </a:r>
                <a:r>
                  <a:rPr lang="en-US" sz="1200" b="1" dirty="0" smtClean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flow </a:t>
                </a:r>
                <a:r>
                  <a:rPr lang="en-US" sz="1200" b="1" dirty="0">
                    <a:solidFill>
                      <a:srgbClr val="7030A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are plotted by the corresponding open symbols. </a:t>
                </a:r>
                <a:endParaRPr lang="ru-RU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81" y="0"/>
                <a:ext cx="4260619" cy="2156873"/>
              </a:xfrm>
              <a:prstGeom prst="rect">
                <a:avLst/>
              </a:prstGeom>
              <a:blipFill>
                <a:blip r:embed="rId5"/>
                <a:stretch>
                  <a:fillRect r="-1001" b="-1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45381" y="1935400"/>
                <a:ext cx="4260619" cy="4880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Significantly differing growth rates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in regions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&lt;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&lt; 251±20)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251±20) with </a:t>
                </a:r>
                <a:r>
                  <a:rPr lang="en-US" sz="1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staying constant within uncertainties in region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 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&gt; 251±20) probably indicates that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≈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≈ 251±20) is a threshold border value for a crossover transition from a dense hadronic state to the QGP phase (or mixed phase of QGP and hadrons) in </a:t>
                </a:r>
                <a:r>
                  <a:rPr lang="en-US" sz="1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lang="en-US" sz="16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1" baseline="-250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="1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lang="en-US" sz="1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6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	The 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threshold border value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≈ 0.46±0.03 (corresponding to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≈ 71±7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251±20) in </a:t>
                </a:r>
                <a:r>
                  <a:rPr lang="en-US" sz="1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lang="en-US" sz="1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lang="en-US" sz="1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agreed well with the corresponding border value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≈ 0.44±0.02, obtained 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by us 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in Xe+Xe collisions at (</a:t>
                </a:r>
                <a:r>
                  <a:rPr lang="en-US" sz="1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=5.44 </a:t>
                </a:r>
                <a:r>
                  <a:rPr lang="en-US" sz="16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81" y="1935400"/>
                <a:ext cx="4260619" cy="4880823"/>
              </a:xfrm>
              <a:prstGeom prst="rect">
                <a:avLst/>
              </a:prstGeom>
              <a:blipFill>
                <a:blip r:embed="rId6"/>
                <a:stretch>
                  <a:fillRect l="-143" r="-1717" b="-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4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9906000" cy="6858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threshold border value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≈ 0.46±0.03 (corresponding to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≈ 71±7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≈ 251±20),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estimated 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collisions at (</a:t>
                </a:r>
                <a:r>
                  <a:rPr lang="en-US" sz="2400" b="1" i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nn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1/2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=5.02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TeV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in Ref. [1] has 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agreed well with the corresponding border value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≈ 0.44±0.02, obtained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Xe+Xe collisions at (</a:t>
                </a:r>
                <a:r>
                  <a:rPr lang="en-US" sz="2400" b="1" i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nn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1/2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=5.44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TeV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in Ref.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[2], 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and with almost constant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values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extracted in Ref. [3] 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the BES program at the RHIC in central Au+Au collisions in (</a:t>
                </a:r>
                <a:r>
                  <a:rPr lang="en-US" sz="2400" b="1" i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nn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1/2</a:t>
                </a:r>
                <a:r>
                  <a:rPr lang="en-US" sz="24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= 7.7−39 GeV energy range, where the threshold for QGP production has been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reached.</a:t>
                </a:r>
              </a:p>
              <a:p>
                <a:pPr algn="ctr"/>
                <a:endParaRPr lang="en-US" sz="2400" b="1" dirty="0" smtClean="0">
                  <a:solidFill>
                    <a:srgbClr val="002060"/>
                  </a:solidFill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[1.]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Olimov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Midrapidity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Distributions of Identified Charged Particles in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Collisions at 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5.02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Tsallis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 with Embedded Transverse Flow,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401 (2022). </a:t>
                </a:r>
                <a:r>
                  <a:rPr lang="en-US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https://doi.org/10.3390/universe8080401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[2.]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Olimov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Study of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midrapidity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distributions of identified charged particles in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Xe+Xe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=5.44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non-extensive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Tsallis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statistics with transverse flow,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Modern Physics Letters A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2250095 (2022). </a:t>
                </a:r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https://doi.org/10.1142/S021773232250095X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[3.] 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STAR Collaboration,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Adamczyk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, L.; 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et al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 Bulk Properties of the Medium Produced in Relativistic Heavy-Ion Collisions from the Beam Energy Scan Program. 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Phys. Rev. C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2017, 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, 044904. arXiv:1701.07065 [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nucl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-ex].</a:t>
                </a:r>
                <a:endParaRPr lang="ru-RU" sz="2400" b="1" dirty="0"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9906000" cy="6858000"/>
              </a:xfrm>
              <a:blipFill>
                <a:blip r:embed="rId4"/>
                <a:stretch>
                  <a:fillRect l="-615" t="-711" r="-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0"/>
            <a:ext cx="4099625" cy="3275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6" y="1"/>
            <a:ext cx="4461164" cy="3379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748145" y="3313399"/>
                <a:ext cx="9905999" cy="349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20520" indent="269875" algn="ctr"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non-</a:t>
                </a:r>
                <a:r>
                  <a:rPr lang="en-US" b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extensivity</a:t>
                </a:r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parameter </a:t>
                </a:r>
                <a:r>
                  <a:rPr lang="en-US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q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demonstrates a systematic decrease with increasing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(collision centrality) for all studied particle 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species in both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Xe+Xe (left figure)</a:t>
                </a:r>
                <a:r>
                  <a:rPr lang="en-US" b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and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b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(right figure)</a:t>
                </a: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collisions at the LHC</a:t>
                </a:r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This observation is in agreement with the known fact that the 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degree 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of </a:t>
                </a:r>
                <a:r>
                  <a:rPr lang="en-US" b="1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thermalization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of the system grows with increasing centrality of heavy-ion collisions at high energies. </a:t>
                </a:r>
                <a:endParaRPr lang="en-US" b="1" dirty="0" smtClean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1620520" indent="269875" algn="ctr"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gap between </a:t>
                </a:r>
                <a:r>
                  <a:rPr lang="en-US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q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(mesons) and </a:t>
                </a:r>
                <a:r>
                  <a:rPr lang="en-US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q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(baryons) decreases with an increase in 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collision 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centrality, and </a:t>
                </a:r>
                <a:r>
                  <a:rPr lang="en-US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q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(mesons) practically coincides within uncertainties with </a:t>
                </a:r>
                <a:r>
                  <a:rPr lang="en-US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q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(baryons) </a:t>
                </a:r>
                <a:r>
                  <a:rPr lang="en-US" b="1" dirty="0">
                    <a:solidFill>
                      <a:srgbClr val="FF000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central </a:t>
                </a:r>
                <a:r>
                  <a:rPr lang="en-US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Xe+Xe (left figure) and </a:t>
                </a:r>
                <a:r>
                  <a:rPr lang="en-US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(right figure) collisions</a:t>
                </a:r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with large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values at </a:t>
                </a:r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</a:t>
                </a: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LHC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 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This could indicate quite large degree of equilibrium and </a:t>
                </a:r>
                <a:r>
                  <a:rPr lang="en-US" b="1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thermalization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of QGP produced in 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central </a:t>
                </a: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Xe+Xe and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collisions 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with large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values </a:t>
                </a:r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at the </a:t>
                </a:r>
                <a:r>
                  <a:rPr lang="en-US" b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LHC.</a:t>
                </a:r>
                <a:endParaRPr lang="ru-RU" b="1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8145" y="3313399"/>
                <a:ext cx="9905999" cy="3490956"/>
              </a:xfrm>
              <a:prstGeom prst="rect">
                <a:avLst/>
              </a:prstGeom>
              <a:blipFill>
                <a:blip r:embed="rId4"/>
                <a:stretch>
                  <a:fillRect t="-1049" r="-554" b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6" y="26683"/>
            <a:ext cx="9915896" cy="3616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-9896" y="4655833"/>
                <a:ext cx="991589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orientations and shapes of the confidence ellipses and values of Pearson correlation coefficient</a:t>
                </a:r>
                <a:r>
                  <a:rPr lang="en-US" sz="24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r</a:t>
                </a:r>
                <a:r>
                  <a:rPr lang="en-US" sz="2400" b="1" i="1" baseline="-25000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xy</a:t>
                </a:r>
                <a:r>
                  <a:rPr lang="en-US" sz="2400" b="1" i="1" baseline="-25000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on Left (a) and Right (b) Figures </a:t>
                </a:r>
                <a:r>
                  <a:rPr lang="en-US" sz="24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show the high degree of </a:t>
                </a:r>
                <a:r>
                  <a:rPr lang="en-US" sz="2400" b="1" i="1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anticorrelation</a:t>
                </a:r>
                <a:r>
                  <a:rPr lang="en-US" sz="24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(negative correlation) between parameters T</a:t>
                </a:r>
                <a:r>
                  <a:rPr lang="en-US" sz="2400" b="1" i="1" baseline="-25000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0</a:t>
                </a:r>
                <a:r>
                  <a:rPr lang="en-US" sz="24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extracted from </a:t>
                </a:r>
                <a:r>
                  <a:rPr lang="en-US" sz="24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fits by both consistent and non-consistent Tsallis functions with transverse flow. </a:t>
                </a:r>
                <a:endParaRPr lang="ru-RU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96" y="4655833"/>
                <a:ext cx="9915896" cy="1938992"/>
              </a:xfrm>
              <a:prstGeom prst="rect">
                <a:avLst/>
              </a:prstGeom>
              <a:blipFill>
                <a:blip r:embed="rId3"/>
                <a:stretch>
                  <a:fillRect t="-2516" r="-67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6259" y="3376713"/>
                <a:ext cx="752371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20520" algn="ctr">
                  <a:spcAft>
                    <a:spcPts val="0"/>
                  </a:spcAft>
                </a:pPr>
                <a:r>
                  <a:rPr lang="en-US" sz="1600" b="1" i="1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 1-sigma confidence ellipse (corresponding to 68% confidence interval) of the covariance of the parameters </a:t>
                </a:r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</a:t>
                </a:r>
                <a:r>
                  <a:rPr lang="en-US" sz="1600" b="1" i="1" baseline="-25000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0</a:t>
                </a:r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and the calculated Pearson correlation coefficient, </a:t>
                </a:r>
                <a:r>
                  <a:rPr lang="en-US" sz="1600" b="1" i="1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r</a:t>
                </a:r>
                <a:r>
                  <a:rPr lang="en-US" sz="1600" b="1" i="1" baseline="-25000" dirty="0" err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xy</a:t>
                </a:r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, between T</a:t>
                </a:r>
                <a:r>
                  <a:rPr lang="en-US" sz="1600" b="1" i="1" baseline="-25000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0</a:t>
                </a:r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16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</a:t>
                </a:r>
                <a:r>
                  <a:rPr lang="en-US" sz="1600" b="1" i="1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Pb+Pb</a:t>
                </a:r>
                <a:r>
                  <a:rPr lang="en-US" sz="16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collisions </a:t>
                </a:r>
                <a:r>
                  <a:rPr lang="en-US" sz="1600" b="1" i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at (</a:t>
                </a:r>
                <a:r>
                  <a:rPr lang="en-US" sz="1600" b="1" i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s</a:t>
                </a:r>
                <a:r>
                  <a:rPr lang="en-US" sz="1600" b="1" i="1" baseline="-25000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nn</a:t>
                </a:r>
                <a:r>
                  <a:rPr lang="en-US" sz="1600" b="1" i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r>
                  <a:rPr lang="en-US" sz="1600" b="1" i="1" baseline="30000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1/2</a:t>
                </a:r>
                <a:r>
                  <a:rPr lang="en-US" sz="1600" b="1" i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=5.02 </a:t>
                </a:r>
                <a:r>
                  <a:rPr lang="en-US" sz="1600" b="1" i="1" dirty="0" err="1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TeV</a:t>
                </a:r>
                <a:r>
                  <a:rPr lang="en-US" sz="16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are shown </a:t>
                </a:r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in the figures</a:t>
                </a:r>
                <a:r>
                  <a:rPr lang="en-US" sz="1600" b="1" i="1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</a:p>
              <a:p>
                <a:pPr marL="1620520" algn="ctr">
                  <a:spcAft>
                    <a:spcPts val="0"/>
                  </a:spcAft>
                </a:pPr>
                <a:endParaRPr lang="en-US" sz="1600" b="1" dirty="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1620520" algn="ctr">
                  <a:spcAft>
                    <a:spcPts val="0"/>
                  </a:spcAft>
                </a:pPr>
                <a:endParaRPr lang="ru-RU" sz="1600" b="1" dirty="0">
                  <a:effectLst/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" y="3376713"/>
                <a:ext cx="7523711" cy="1815882"/>
              </a:xfrm>
              <a:prstGeom prst="rect">
                <a:avLst/>
              </a:prstGeom>
              <a:blipFill>
                <a:blip r:embed="rId5"/>
                <a:stretch>
                  <a:fillRect t="-1007" r="-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2" y="163025"/>
            <a:ext cx="9759142" cy="1320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ALICE</a:t>
            </a:r>
            <a:r>
              <a:rPr lang="uz-Cyrl-UZ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TRANSVERSE MOMENTUM DATA ON P+P Collisions at 13 TeV (MIDRAPIDITY)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CERN PREPRINT CERN-EP-2020-024, 3 March 2020.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754044"/>
              </p:ext>
            </p:extLst>
          </p:nvPr>
        </p:nvGraphicFramePr>
        <p:xfrm>
          <a:off x="2209442" y="2593574"/>
          <a:ext cx="5562958" cy="3399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996">
                  <a:extLst>
                    <a:ext uri="{9D8B030D-6E8A-4147-A177-3AD203B41FA5}">
                      <a16:colId xmlns:a16="http://schemas.microsoft.com/office/drawing/2014/main" val="3628409589"/>
                    </a:ext>
                  </a:extLst>
                </a:gridCol>
                <a:gridCol w="1703191">
                  <a:extLst>
                    <a:ext uri="{9D8B030D-6E8A-4147-A177-3AD203B41FA5}">
                      <a16:colId xmlns:a16="http://schemas.microsoft.com/office/drawing/2014/main" val="2861038831"/>
                    </a:ext>
                  </a:extLst>
                </a:gridCol>
                <a:gridCol w="1851771">
                  <a:extLst>
                    <a:ext uri="{9D8B030D-6E8A-4147-A177-3AD203B41FA5}">
                      <a16:colId xmlns:a16="http://schemas.microsoft.com/office/drawing/2014/main" val="3487997168"/>
                    </a:ext>
                  </a:extLst>
                </a:gridCol>
              </a:tblGrid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V0M mult. class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dN</a:t>
                      </a:r>
                      <a:r>
                        <a:rPr lang="en-US" sz="1100" baseline="-25000">
                          <a:effectLst/>
                        </a:rPr>
                        <a:t>ch</a:t>
                      </a:r>
                      <a:r>
                        <a:rPr lang="en-US" sz="1100">
                          <a:effectLst/>
                        </a:rPr>
                        <a:t>/d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1100">
                          <a:effectLst/>
                        </a:rPr>
                        <a:t> &gt;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100" baseline="-25000" dirty="0">
                          <a:effectLst/>
                        </a:rPr>
                        <a:t>INEL&gt;0</a:t>
                      </a:r>
                      <a:r>
                        <a:rPr lang="en-US" sz="1100" dirty="0">
                          <a:effectLst/>
                        </a:rPr>
                        <a:t> (%)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146439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26.02±</a:t>
                      </a:r>
                      <a:r>
                        <a:rPr lang="uz-Cyrl-UZ" sz="1100">
                          <a:effectLst/>
                        </a:rPr>
                        <a:t>0.35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0-0.92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419328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20.02±</a:t>
                      </a:r>
                      <a:r>
                        <a:rPr lang="uz-Cyrl-UZ" sz="1100">
                          <a:effectLst/>
                        </a:rPr>
                        <a:t>0.27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0.92-4.6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877834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16.17±</a:t>
                      </a:r>
                      <a:r>
                        <a:rPr lang="uz-Cyrl-UZ" sz="1100">
                          <a:effectLst/>
                        </a:rPr>
                        <a:t>0.22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4.6-9.2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044576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13.77±</a:t>
                      </a:r>
                      <a:r>
                        <a:rPr lang="uz-Cyrl-UZ" sz="1100">
                          <a:effectLst/>
                        </a:rPr>
                        <a:t>0.19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9.2-13.8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2734486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12.04±</a:t>
                      </a:r>
                      <a:r>
                        <a:rPr lang="uz-Cyrl-UZ" sz="1100">
                          <a:effectLst/>
                        </a:rPr>
                        <a:t>0.17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13.8-18.4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526612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10.02±</a:t>
                      </a:r>
                      <a:r>
                        <a:rPr lang="uz-Cyrl-UZ" sz="1100">
                          <a:effectLst/>
                        </a:rPr>
                        <a:t>0.14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18.4-27.6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471408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7.95±</a:t>
                      </a:r>
                      <a:r>
                        <a:rPr lang="uz-Cyrl-UZ" sz="1100">
                          <a:effectLst/>
                        </a:rPr>
                        <a:t>0.11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27.6-36.8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16074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6.32±</a:t>
                      </a:r>
                      <a:r>
                        <a:rPr lang="uz-Cyrl-UZ" sz="1100">
                          <a:effectLst/>
                        </a:rPr>
                        <a:t>0.09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36.8-46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676780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4.5</a:t>
                      </a:r>
                      <a:r>
                        <a:rPr lang="uz-Cyrl-UZ" sz="1100">
                          <a:effectLst/>
                        </a:rPr>
                        <a:t>0</a:t>
                      </a:r>
                      <a:r>
                        <a:rPr lang="ru-RU" sz="1100">
                          <a:effectLst/>
                        </a:rPr>
                        <a:t>±0.07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46.0-64.5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198210"/>
                  </a:ext>
                </a:extLst>
              </a:tr>
              <a:tr h="30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2.55±</a:t>
                      </a:r>
                      <a:r>
                        <a:rPr lang="uz-Cyrl-UZ" sz="1100">
                          <a:effectLst/>
                        </a:rPr>
                        <a:t>0.04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64.5-100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0682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97985" y="1894944"/>
            <a:ext cx="730199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Mean charged particle multiplicity density in different classes of event multiplicity in p+p collisions at 13 TeV.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7"/>
            <a:ext cx="12098215" cy="67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3353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1188720" y="3428544"/>
                <a:ext cx="11094719" cy="299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20520" indent="269875" algn="ctr"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is observed that not only the parameter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shows significantly differing growth rates in regions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&lt;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&lt; 251±20)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251±20), but also the character of correlation between parameters </a:t>
                </a:r>
                <a:r>
                  <a:rPr lang="en-US" sz="16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="1" i="1" baseline="-25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differs much in the corresponding intervals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&lt; 0.46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sz="16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0.46 in </a:t>
                </a:r>
                <a:r>
                  <a:rPr lang="en-US" sz="1600" b="1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6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at the LHC. </a:t>
                </a:r>
              </a:p>
              <a:p>
                <a:pPr marL="1620520" indent="269875" algn="ctr">
                  <a:spcAft>
                    <a:spcPts val="0"/>
                  </a:spcAft>
                </a:pPr>
                <a:endPara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1620520" indent="269875" algn="ctr"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supports further our conjecture that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71±7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 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251±20) is probably a threshold border value for a crossover transition from a dense hadronic (nucleon) state to the QGP phase (or mixed phase of QGP and hadrons) in </a:t>
                </a:r>
                <a:r>
                  <a:rPr lang="en-US" sz="16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lang="en-US" sz="16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1" baseline="-250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="1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lang="en-US" sz="16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6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620520" indent="269875" algn="just">
                  <a:spcAft>
                    <a:spcPts val="0"/>
                  </a:spcAft>
                </a:pPr>
                <a:endParaRPr lang="en-US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1620520" indent="269875" algn="ctr"/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Also in 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Xe+Xe collisions at the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LHC - t</a:t>
                </a:r>
                <a:r>
                  <a:rPr lang="en-US" sz="16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he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degree 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of correlation between parameters </a:t>
                </a:r>
                <a:r>
                  <a:rPr lang="en-US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b="1" i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differs much in 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 corresponding intervals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0.44 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0.44. </a:t>
                </a:r>
                <a:endPara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1620520" indent="269875" algn="just">
                  <a:spcAft>
                    <a:spcPts val="0"/>
                  </a:spcAft>
                </a:pPr>
                <a:endParaRPr lang="ru-RU" sz="1000" dirty="0">
                  <a:effectLst/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8720" y="3428544"/>
                <a:ext cx="11094719" cy="2998770"/>
              </a:xfrm>
              <a:prstGeom prst="rect">
                <a:avLst/>
              </a:prstGeom>
              <a:blipFill>
                <a:blip r:embed="rId3"/>
                <a:stretch>
                  <a:fillRect t="-610" r="-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057633"/>
                  </p:ext>
                </p:extLst>
              </p:nvPr>
            </p:nvGraphicFramePr>
            <p:xfrm>
              <a:off x="764771" y="1366759"/>
              <a:ext cx="8749708" cy="2306879"/>
            </p:xfrm>
            <a:graphic>
              <a:graphicData uri="http://schemas.openxmlformats.org/drawingml/2006/table">
                <a:tbl>
                  <a:tblPr bandRow="1"/>
                  <a:tblGrid>
                    <a:gridCol w="1481796">
                      <a:extLst>
                        <a:ext uri="{9D8B030D-6E8A-4147-A177-3AD203B41FA5}">
                          <a16:colId xmlns:a16="http://schemas.microsoft.com/office/drawing/2014/main" val="2779917449"/>
                        </a:ext>
                      </a:extLst>
                    </a:gridCol>
                    <a:gridCol w="2809701">
                      <a:extLst>
                        <a:ext uri="{9D8B030D-6E8A-4147-A177-3AD203B41FA5}">
                          <a16:colId xmlns:a16="http://schemas.microsoft.com/office/drawing/2014/main" val="205526700"/>
                        </a:ext>
                      </a:extLst>
                    </a:gridCol>
                    <a:gridCol w="2640650">
                      <a:extLst>
                        <a:ext uri="{9D8B030D-6E8A-4147-A177-3AD203B41FA5}">
                          <a16:colId xmlns:a16="http://schemas.microsoft.com/office/drawing/2014/main" val="2051691135"/>
                        </a:ext>
                      </a:extLst>
                    </a:gridCol>
                    <a:gridCol w="1817561">
                      <a:extLst>
                        <a:ext uri="{9D8B030D-6E8A-4147-A177-3AD203B41FA5}">
                          <a16:colId xmlns:a16="http://schemas.microsoft.com/office/drawing/2014/main" val="1272291575"/>
                        </a:ext>
                      </a:extLst>
                    </a:gridCol>
                  </a:tblGrid>
                  <a:tr h="9087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Quantity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Xe+Xe collisions at (</a:t>
                          </a:r>
                          <a:r>
                            <a:rPr lang="en-US" sz="1800" b="1" i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s</a:t>
                          </a:r>
                          <a:r>
                            <a:rPr lang="en-US" sz="1800" b="1" baseline="-25000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nn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r>
                            <a:rPr lang="en-US" sz="1800" b="1" baseline="30000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1/2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=5.44 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TeV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[24]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Pb+Pb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collisions at (</a:t>
                          </a:r>
                          <a:r>
                            <a:rPr lang="en-US" sz="1800" b="1" i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s</a:t>
                          </a:r>
                          <a:r>
                            <a:rPr lang="en-US" sz="1800" b="1" baseline="-25000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nn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r>
                            <a:rPr lang="en-US" sz="1800" b="1" baseline="30000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1/2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=5.02 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TeV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𝑷𝒃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𝑷𝒃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𝑿𝒆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𝑿𝒆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1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1070219"/>
                      </a:ext>
                    </a:extLst>
                  </a:tr>
                  <a:tr h="48939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ru-RU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𝒑𝒂𝒓𝒕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44±5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71±7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1.61±0.24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70799"/>
                      </a:ext>
                    </a:extLst>
                  </a:tr>
                  <a:tr h="454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〈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ru-RU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𝒄𝒉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</m:t>
                                </m:r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158±20</a:t>
                          </a:r>
                          <a:endParaRPr lang="ru-RU" sz="1800" b="1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251±20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1.59±0.24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0814"/>
                      </a:ext>
                    </a:extLst>
                  </a:tr>
                  <a:tr h="454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ru-RU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Palatino Linotype" panose="020405020505050303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0.44±0.02</a:t>
                          </a:r>
                          <a:endParaRPr lang="ru-RU" sz="1800" b="1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0.46±0.03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1.07±0.08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5650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057633"/>
                  </p:ext>
                </p:extLst>
              </p:nvPr>
            </p:nvGraphicFramePr>
            <p:xfrm>
              <a:off x="764771" y="1366759"/>
              <a:ext cx="8749708" cy="2306879"/>
            </p:xfrm>
            <a:graphic>
              <a:graphicData uri="http://schemas.openxmlformats.org/drawingml/2006/table">
                <a:tbl>
                  <a:tblPr bandRow="1"/>
                  <a:tblGrid>
                    <a:gridCol w="1481796">
                      <a:extLst>
                        <a:ext uri="{9D8B030D-6E8A-4147-A177-3AD203B41FA5}">
                          <a16:colId xmlns:a16="http://schemas.microsoft.com/office/drawing/2014/main" val="2779917449"/>
                        </a:ext>
                      </a:extLst>
                    </a:gridCol>
                    <a:gridCol w="2809701">
                      <a:extLst>
                        <a:ext uri="{9D8B030D-6E8A-4147-A177-3AD203B41FA5}">
                          <a16:colId xmlns:a16="http://schemas.microsoft.com/office/drawing/2014/main" val="205526700"/>
                        </a:ext>
                      </a:extLst>
                    </a:gridCol>
                    <a:gridCol w="2640650">
                      <a:extLst>
                        <a:ext uri="{9D8B030D-6E8A-4147-A177-3AD203B41FA5}">
                          <a16:colId xmlns:a16="http://schemas.microsoft.com/office/drawing/2014/main" val="2051691135"/>
                        </a:ext>
                      </a:extLst>
                    </a:gridCol>
                    <a:gridCol w="1817561">
                      <a:extLst>
                        <a:ext uri="{9D8B030D-6E8A-4147-A177-3AD203B41FA5}">
                          <a16:colId xmlns:a16="http://schemas.microsoft.com/office/drawing/2014/main" val="1272291575"/>
                        </a:ext>
                      </a:extLst>
                    </a:gridCol>
                  </a:tblGrid>
                  <a:tr h="9087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Quantity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Xe+Xe collisions at (</a:t>
                          </a:r>
                          <a:r>
                            <a:rPr lang="en-US" sz="1800" b="1" i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s</a:t>
                          </a:r>
                          <a:r>
                            <a:rPr lang="en-US" sz="1800" b="1" baseline="-25000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nn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r>
                            <a:rPr lang="en-US" sz="1800" b="1" baseline="30000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1/2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=5.44 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TeV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[24]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Pb+Pb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 collisions at (</a:t>
                          </a:r>
                          <a:r>
                            <a:rPr lang="en-US" sz="1800" b="1" i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s</a:t>
                          </a:r>
                          <a:r>
                            <a:rPr lang="en-US" sz="1800" b="1" baseline="-25000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nn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)</a:t>
                          </a:r>
                          <a:r>
                            <a:rPr lang="en-US" sz="1800" b="1" baseline="30000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1/2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=5.02 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TeV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1879" t="-8725" r="-336" b="-155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070219"/>
                      </a:ext>
                    </a:extLst>
                  </a:tr>
                  <a:tr h="4893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200000" r="-491358" b="-1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44±5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71±7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1.61±0.24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70799"/>
                      </a:ext>
                    </a:extLst>
                  </a:tr>
                  <a:tr h="4543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328378" r="-491358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158±20</a:t>
                          </a:r>
                          <a:endParaRPr lang="ru-RU" sz="1800" b="1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251±20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1.59±0.24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0814"/>
                      </a:ext>
                    </a:extLst>
                  </a:tr>
                  <a:tr h="4543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22667" r="-491358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0.44±0.02</a:t>
                          </a:r>
                          <a:endParaRPr lang="ru-RU" sz="1800" b="1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0.46±0.03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effectLst/>
                              <a:latin typeface="Palatino Linotype" panose="020405020505050303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a:t>1.07±0.08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56504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0" y="55824"/>
                <a:ext cx="9906000" cy="10867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269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 threshold border values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i="1" dirty="0">
                    <a:solidFill>
                      <a:srgbClr val="7030A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and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estimated in 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Pb+Pb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collisions at (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</a:t>
                </a:r>
                <a:r>
                  <a:rPr kumimoji="0" lang="en-US" altLang="ru-RU" b="1" i="1" u="none" strike="noStrike" cap="none" normalizeH="0" baseline="-3000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nn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US" altLang="ru-RU" b="1" i="1" u="none" strike="noStrike" cap="none" normalizeH="0" baseline="3000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1/2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=5.02 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TeV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and compared with those extracted in Xe+Xe collisions at (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</a:t>
                </a:r>
                <a:r>
                  <a:rPr kumimoji="0" lang="en-US" altLang="ru-RU" b="1" i="1" u="none" strike="noStrike" cap="none" normalizeH="0" baseline="-3000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nn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US" altLang="ru-RU" b="1" i="1" u="none" strike="noStrike" cap="none" normalizeH="0" baseline="3000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1/2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=5.44 </a:t>
                </a:r>
                <a:r>
                  <a:rPr kumimoji="0" lang="en-US" alt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TeV</a:t>
                </a:r>
                <a:r>
                  <a:rPr kumimoji="0" lang="en-US" altLang="ru-RU" b="1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The ratios of the corresponding quantities for two collision types are given in the last column.  </a:t>
                </a:r>
                <a:endPara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269875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Palatino Linotype" panose="0204050205050503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824"/>
                <a:ext cx="9906000" cy="1086708"/>
              </a:xfrm>
              <a:prstGeom prst="rect">
                <a:avLst/>
              </a:prstGeom>
              <a:blipFill>
                <a:blip r:embed="rId3"/>
                <a:stretch>
                  <a:fillRect l="-369" t="-2247" r="-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" y="3897865"/>
                <a:ext cx="9905999" cy="1114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i="1" dirty="0" smtClean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It is interesting to compare these ratios for border values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as well as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with the ratio of the mass numbers of the corresponding </a:t>
                </a:r>
                <a:r>
                  <a:rPr lang="en-US" b="1" i="1" baseline="30000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208</a:t>
                </a:r>
                <a:r>
                  <a:rPr lang="en-US" b="1" i="1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Pb and </a:t>
                </a:r>
                <a:r>
                  <a:rPr lang="en-US" b="1" i="1" baseline="30000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132</a:t>
                </a:r>
                <a:r>
                  <a:rPr lang="en-US" b="1" i="1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Xe nuclei </a:t>
                </a:r>
                <a:endParaRPr lang="en-US" b="1" i="1" dirty="0" smtClean="0">
                  <a:solidFill>
                    <a:srgbClr val="0070C0"/>
                  </a:solidFill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ctr"/>
                <a:r>
                  <a:rPr lang="en-US" b="1" i="1" dirty="0" smtClean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equal </a:t>
                </a:r>
                <a:r>
                  <a:rPr lang="en-US" b="1" i="1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𝟐𝟎𝟖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𝑷𝒃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𝟏𝟑𝟐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𝑿𝒆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𝟓𝟖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 </a:t>
                </a:r>
                <a:endParaRPr lang="ru-RU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897865"/>
                <a:ext cx="9905999" cy="1114601"/>
              </a:xfrm>
              <a:prstGeom prst="rect">
                <a:avLst/>
              </a:prstGeom>
              <a:blipFill>
                <a:blip r:embed="rId4"/>
                <a:stretch>
                  <a:fillRect t="-2186" r="-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-980902" y="5155718"/>
                <a:ext cx="9906000" cy="1468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20520" indent="269875" algn="ctr">
                  <a:spcAft>
                    <a:spcPts val="0"/>
                  </a:spcAft>
                </a:pPr>
                <a:r>
                  <a:rPr lang="en-US" b="1" u="sng" dirty="0" smtClean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All three </a:t>
                </a:r>
                <a:r>
                  <a:rPr lang="en-US" b="1" u="sng" dirty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ratios practically coincide with each other satisfying the </a:t>
                </a:r>
                <a:endParaRPr lang="en-US" b="1" u="sng" dirty="0" smtClean="0">
                  <a:solidFill>
                    <a:srgbClr val="0070C0"/>
                  </a:solidFill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1620520" indent="269875" algn="ctr">
                  <a:spcAft>
                    <a:spcPts val="0"/>
                  </a:spcAft>
                </a:pPr>
                <a:r>
                  <a:rPr lang="en-US" b="1" u="sng" dirty="0" smtClean="0">
                    <a:solidFill>
                      <a:srgbClr val="0070C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relation</a:t>
                </a:r>
                <a:endParaRPr lang="ru-RU" b="1" u="sng" dirty="0">
                  <a:solidFill>
                    <a:srgbClr val="0070C0"/>
                  </a:solidFill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1620520" algn="ctr">
                  <a:spcAft>
                    <a:spcPts val="0"/>
                  </a:spcAft>
                </a:pPr>
                <a:r>
                  <a:rPr lang="en-US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 </a:t>
                </a:r>
                <a:endParaRPr lang="ru-RU" b="1" dirty="0">
                  <a:solidFill>
                    <a:srgbClr val="002060"/>
                  </a:solidFill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𝒑𝒂𝒓𝒕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𝑷𝒃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𝑷𝒃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𝒑𝒂𝒓𝒕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𝑿𝒆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𝑿𝒆</m:t>
                            </m:r>
                          </m:sub>
                        </m:sSub>
                      </m:den>
                    </m:f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〈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𝒄𝒉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〉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𝑷𝒃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𝑷𝒃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〈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𝒄𝒉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〉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𝑿𝒆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𝑿𝒆</m:t>
                            </m:r>
                          </m:sub>
                        </m:sSub>
                      </m:den>
                    </m:f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𝟐𝟎𝟖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𝑷𝒃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𝟏𝟑𝟐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𝑿𝒆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0902" y="5155718"/>
                <a:ext cx="9906000" cy="1468287"/>
              </a:xfrm>
              <a:prstGeom prst="rect">
                <a:avLst/>
              </a:prstGeom>
              <a:blipFill>
                <a:blip r:embed="rId5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1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31767"/>
          </a:xfrm>
        </p:spPr>
        <p:txBody>
          <a:bodyPr>
            <a:noAutofit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SUMMARY AND CONCLUSIONS</a:t>
            </a:r>
            <a:endParaRPr lang="ru-RU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856211"/>
                <a:ext cx="9906000" cy="6226233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analyzed successfully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700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midrapidity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distributions of the charged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kaons, protons and antiprotons, measured by ALICE Collaboration at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various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centrality classes of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Xe+Xe collisions at (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=5.44 </a:t>
                </a:r>
                <a:r>
                  <a:rPr lang="en-US" sz="1700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700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collisions at (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applying combined minimum χ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fits with the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thermodynamically non-consistent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well as thermodynamically consistent Tsallis function with transverse flow. </a:t>
                </a:r>
                <a:endParaRPr lang="en-US" sz="17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ctr"/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estimated the threshold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border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, and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 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crossover transition from a dense hadronic state to the QGP phase (or mixed phase of QGP and hadrons) in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Xe+Xe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collisions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at (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=5.44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algn="ctr"/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(1.61±0.24) of the estimated border values of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collisions at (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=5.02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Xe+Xe collisions at (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700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=5.44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has coincided with the ratio (1.59±0.24) of the corresponding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these two collision types, and with the ratio of the mass numbers of the corresponding 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208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 and </a:t>
                </a:r>
                <a:r>
                  <a:rPr lang="en-US" sz="1700" b="1" i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132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 nuclei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u-RU" sz="17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7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𝟐𝟎𝟖</m:t>
                                </m:r>
                              </m:e>
                              <m:sub>
                                <m:r>
                                  <a:rPr lang="en-US" sz="17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𝑷𝒃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u-RU" sz="17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7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𝟏𝟑𝟐</m:t>
                                </m:r>
                              </m:e>
                              <m:sub>
                                <m:r>
                                  <a:rPr lang="en-US" sz="17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𝑿𝒆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𝟓𝟖</m:t>
                    </m:r>
                  </m:oMath>
                </a14:m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algn="ctr"/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non-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extensivity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parameter q demonstrates a systematic decrease with increasing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(collision centrality) for all studied particle species in both Xe+Xe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1700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at the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LHC, implying an increase in system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thermalization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increasing centrality of heavy-ion collisions at high energies. </a:t>
                </a:r>
                <a:endParaRPr lang="en-US" sz="17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lvl="1" algn="ctr"/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gap between q(mesons) and q(baryons) decreases with an increase in collision centrality, and q(mesons) practically coincides within uncertainties with q(baryons) in central Xe+Xe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collisions 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with large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values at the LHC. This could indicate quite large degree of equilibrium and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thermalization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of QGP produced in central Xe+Xe and </a:t>
                </a:r>
                <a:r>
                  <a:rPr lang="en-US" sz="17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collisions with large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〈</m:t>
                    </m:r>
                    <m:sSub>
                      <m:sSubPr>
                        <m:ctrlPr>
                          <a:rPr lang="ru-RU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𝒑𝒂𝒓𝒕</m:t>
                        </m:r>
                      </m:sub>
                    </m:sSub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〉</m:t>
                    </m:r>
                  </m:oMath>
                </a14:m>
                <a:r>
                  <a:rPr lang="en-US" sz="17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values.</a:t>
                </a:r>
                <a:endParaRPr lang="ru-RU" sz="17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6211"/>
                <a:ext cx="9906000" cy="6226233"/>
              </a:xfrm>
              <a:blipFill>
                <a:blip r:embed="rId2"/>
                <a:stretch>
                  <a:fillRect t="-587" r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906000" cy="6858000"/>
          </a:xfrm>
        </p:spPr>
        <p:txBody>
          <a:bodyPr>
            <a:normAutofit/>
          </a:bodyPr>
          <a:lstStyle/>
          <a:p>
            <a:pPr algn="ctr"/>
            <a:endParaRPr lang="en-US" sz="4800" i="1" dirty="0" smtClean="0">
              <a:solidFill>
                <a:srgbClr val="323232"/>
              </a:solidFill>
              <a:latin typeface="Open Sans"/>
            </a:endParaRPr>
          </a:p>
          <a:p>
            <a:pPr algn="ctr"/>
            <a:endParaRPr lang="en-US" sz="4800" i="1" dirty="0">
              <a:solidFill>
                <a:srgbClr val="323232"/>
              </a:solidFill>
              <a:latin typeface="Open Sans"/>
            </a:endParaRPr>
          </a:p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5388"/>
            <a:ext cx="9906000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2000" b="1" dirty="0">
                <a:solidFill>
                  <a:srgbClr val="0070C0"/>
                </a:solidFill>
              </a:rPr>
              <a:t>QNP2022 - The 9th International Conference on Quarks and Nuclear Physics</a:t>
            </a:r>
            <a:r>
              <a:rPr kumimoji="0" lang="en-GB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kumimoji="0" lang="en-GB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905999" cy="59851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INTRODUCTION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8517"/>
            <a:ext cx="9905999" cy="6259483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58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5800" b="1" i="1" dirty="0" smtClean="0">
                <a:solidFill>
                  <a:schemeClr val="accent3">
                    <a:lumMod val="75000"/>
                  </a:schemeClr>
                </a:solidFill>
              </a:rPr>
              <a:t>Investigation of the Properties of Quark-Gluon Plasma (QGP)</a:t>
            </a:r>
            <a:r>
              <a:rPr lang="en-US" sz="5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5800" b="1" i="1" dirty="0" smtClean="0">
                <a:solidFill>
                  <a:schemeClr val="accent3">
                    <a:lumMod val="75000"/>
                  </a:schemeClr>
                </a:solidFill>
              </a:rPr>
              <a:t>is of high importance -</a:t>
            </a:r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5800" b="1" i="1" dirty="0" smtClean="0">
                <a:solidFill>
                  <a:schemeClr val="accent3">
                    <a:lumMod val="75000"/>
                  </a:schemeClr>
                </a:solidFill>
              </a:rPr>
              <a:t>According to Big Bang Theory – The Matter of the Early Universe was in a State of QGP just a few microseconds after the Big Bang</a:t>
            </a:r>
            <a:r>
              <a:rPr lang="ru-RU" sz="58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5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5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lattice QCD estimations </a:t>
            </a:r>
            <a:r>
              <a:rPr lang="en-US" sz="5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yielded T</a:t>
            </a:r>
            <a:r>
              <a:rPr lang="en-US" sz="51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150-170 MeV (critical temperature) and 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sz="51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GeV/fm</a:t>
            </a:r>
            <a:r>
              <a:rPr lang="en-US" sz="5100" b="1" i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1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(critical energy density) for a transition from a nucleon to QGP state of matter</a:t>
            </a:r>
            <a:r>
              <a:rPr lang="en-US" sz="5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</a:rPr>
              <a:t>Nucleus-Nucleus </a:t>
            </a:r>
            <a:r>
              <a:rPr lang="en-US" sz="5400" b="1" i="1" dirty="0">
                <a:solidFill>
                  <a:srgbClr val="002060"/>
                </a:solidFill>
              </a:rPr>
              <a:t>collisions at High Energies are Key for discovery of new (heavy) particles (resonances), </a:t>
            </a:r>
            <a:r>
              <a:rPr lang="en-US" sz="5400" b="1" i="1" dirty="0" smtClean="0">
                <a:solidFill>
                  <a:srgbClr val="002060"/>
                </a:solidFill>
              </a:rPr>
              <a:t>allowing also </a:t>
            </a:r>
            <a:r>
              <a:rPr lang="en-US" sz="5400" b="1" i="1" dirty="0">
                <a:solidFill>
                  <a:srgbClr val="002060"/>
                </a:solidFill>
              </a:rPr>
              <a:t>To Probe the Matter at Record Small Distances </a:t>
            </a:r>
            <a:r>
              <a:rPr lang="en-US" sz="5400" b="1" i="1" dirty="0" smtClean="0">
                <a:solidFill>
                  <a:srgbClr val="002060"/>
                </a:solidFill>
              </a:rPr>
              <a:t>about </a:t>
            </a:r>
            <a:r>
              <a:rPr lang="ru-RU" sz="5400" b="1" i="1" dirty="0">
                <a:solidFill>
                  <a:srgbClr val="002060"/>
                </a:solidFill>
              </a:rPr>
              <a:t>10</a:t>
            </a:r>
            <a:r>
              <a:rPr lang="ru-RU" sz="5400" b="1" i="1" baseline="30000" dirty="0">
                <a:solidFill>
                  <a:srgbClr val="002060"/>
                </a:solidFill>
              </a:rPr>
              <a:t>-13</a:t>
            </a:r>
            <a:r>
              <a:rPr lang="ru-RU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>
                <a:solidFill>
                  <a:srgbClr val="002060"/>
                </a:solidFill>
              </a:rPr>
              <a:t>cm and less</a:t>
            </a:r>
            <a:r>
              <a:rPr lang="ru-RU" sz="5400" b="1" i="1" dirty="0">
                <a:solidFill>
                  <a:srgbClr val="002060"/>
                </a:solidFill>
              </a:rPr>
              <a:t>.</a:t>
            </a:r>
            <a:endParaRPr lang="en-US" sz="5400" b="1" i="1" dirty="0">
              <a:solidFill>
                <a:srgbClr val="002060"/>
              </a:solidFill>
            </a:endParaRPr>
          </a:p>
          <a:p>
            <a:pPr algn="ctr"/>
            <a:endParaRPr lang="ru-RU" sz="51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906000" cy="6857999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pPr algn="ctr"/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QGP has been discovered in collisions of heavy ions at high energies at the RHIC and LHC. The obtained QGP matter has shown fluid-like behavior with low viscosity. </a:t>
                </a:r>
              </a:p>
              <a:p>
                <a:pPr algn="ctr"/>
                <a:endParaRPr lang="en-US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 of the chemical freeze-out – the chemical freeze-out temperature (</a:t>
                </a:r>
                <a:r>
                  <a:rPr lang="en-US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the </a:t>
                </a:r>
                <a:r>
                  <a:rPr lang="en-US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baryochemical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potential (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b="1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commonly obtained from fitting the particle yields (abundancies) with the statistical </a:t>
                </a:r>
                <a:r>
                  <a:rPr lang="en-US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hadronization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thermal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models. </a:t>
                </a:r>
              </a:p>
              <a:p>
                <a:pPr algn="ctr"/>
                <a:endParaRPr lang="en-US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 of the kinetic freeze-out – the kinetic freeze-out temperature (T</a:t>
                </a:r>
                <a:r>
                  <a:rPr lang="en-US" b="1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the transverse expansion velocity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particles at the time of decoupling of an expanding fireball are estimated from analysis of transverse momentum distributions of particles with the help of various theoretical and phenomenological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- 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hydrodynamics based blast-wave models, the blast-wave model with Boltzmann-Gibbs (BGBW model) as well as Tsallis (TBW model) statistics, QCD-inspired </a:t>
                </a:r>
                <a:r>
                  <a:rPr lang="en-US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Hagedorn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(power law) function with embedded transverse flow and others. </a:t>
                </a:r>
                <a:endParaRPr lang="en-US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kaons, and (anti)protons account for the predominantly largest part of the final particles produced in high-energy collisions at the RHIC and LHC. </a:t>
                </a:r>
                <a:endParaRPr lang="ru-RU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906000" cy="6857999"/>
              </a:xfrm>
              <a:blipFill>
                <a:blip r:embed="rId2"/>
                <a:stretch>
                  <a:fillRect l="-677" r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3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9512301"/>
                  </p:ext>
                </p:extLst>
              </p:nvPr>
            </p:nvGraphicFramePr>
            <p:xfrm>
              <a:off x="2893889" y="1752027"/>
              <a:ext cx="4154243" cy="3793352"/>
            </p:xfrm>
            <a:graphic>
              <a:graphicData uri="http://schemas.openxmlformats.org/drawingml/2006/table">
                <a:tbl>
                  <a:tblPr bandRow="1"/>
                  <a:tblGrid>
                    <a:gridCol w="1432070">
                      <a:extLst>
                        <a:ext uri="{9D8B030D-6E8A-4147-A177-3AD203B41FA5}">
                          <a16:colId xmlns:a16="http://schemas.microsoft.com/office/drawing/2014/main" val="3055732609"/>
                        </a:ext>
                      </a:extLst>
                    </a:gridCol>
                    <a:gridCol w="1284469">
                      <a:extLst>
                        <a:ext uri="{9D8B030D-6E8A-4147-A177-3AD203B41FA5}">
                          <a16:colId xmlns:a16="http://schemas.microsoft.com/office/drawing/2014/main" val="3785026105"/>
                        </a:ext>
                      </a:extLst>
                    </a:gridCol>
                    <a:gridCol w="1437704">
                      <a:extLst>
                        <a:ext uri="{9D8B030D-6E8A-4147-A177-3AD203B41FA5}">
                          <a16:colId xmlns:a16="http://schemas.microsoft.com/office/drawing/2014/main" val="209138404"/>
                        </a:ext>
                      </a:extLst>
                    </a:gridCol>
                  </a:tblGrid>
                  <a:tr h="3211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Centr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.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𝒑𝒂𝒓𝒕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〈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  <a:ea typeface="Palatino Linotype" panose="02040502050505030304" pitchFamily="18" charset="0"/>
                                        <a:cs typeface="Times New Roman" panose="02020603050405020304" pitchFamily="18" charset="0"/>
                                      </a:rPr>
                                      <m:t>𝒄𝒉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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ru-RU" sz="1800" b="1" i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842972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0-5%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383±11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1943±56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132507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5-10%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331±10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1587±47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270451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10-20%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262±7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1180±31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8567516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20-30%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188±5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786±20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7869462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30-40%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131±4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512±15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1262896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40-50%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87±4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318±12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00836953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50-60%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54±3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183±8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7378583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60-70%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31±2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96±6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686741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70-80%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16±2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45±3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718182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80-90%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7±1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18±2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95607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9512301"/>
                  </p:ext>
                </p:extLst>
              </p:nvPr>
            </p:nvGraphicFramePr>
            <p:xfrm>
              <a:off x="2893889" y="1752027"/>
              <a:ext cx="4154243" cy="3793352"/>
            </p:xfrm>
            <a:graphic>
              <a:graphicData uri="http://schemas.openxmlformats.org/drawingml/2006/table">
                <a:tbl>
                  <a:tblPr bandRow="1"/>
                  <a:tblGrid>
                    <a:gridCol w="1432070">
                      <a:extLst>
                        <a:ext uri="{9D8B030D-6E8A-4147-A177-3AD203B41FA5}">
                          <a16:colId xmlns:a16="http://schemas.microsoft.com/office/drawing/2014/main" val="3055732609"/>
                        </a:ext>
                      </a:extLst>
                    </a:gridCol>
                    <a:gridCol w="1284469">
                      <a:extLst>
                        <a:ext uri="{9D8B030D-6E8A-4147-A177-3AD203B41FA5}">
                          <a16:colId xmlns:a16="http://schemas.microsoft.com/office/drawing/2014/main" val="3785026105"/>
                        </a:ext>
                      </a:extLst>
                    </a:gridCol>
                    <a:gridCol w="1437704">
                      <a:extLst>
                        <a:ext uri="{9D8B030D-6E8A-4147-A177-3AD203B41FA5}">
                          <a16:colId xmlns:a16="http://schemas.microsoft.com/office/drawing/2014/main" val="209138404"/>
                        </a:ext>
                      </a:extLst>
                    </a:gridCol>
                  </a:tblGrid>
                  <a:tr h="3211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Centr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.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849" t="-26415" r="-111792" b="-1094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9407" t="-26415" r="-424" b="-1094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42972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0-5%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383±11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1943±56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132507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5-10%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331±10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1587±47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270451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10-20%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262±7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1180±31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8567516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20-30%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188±5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786±20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78694627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30-40%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131±4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512±15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1262896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40-50%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87±4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318±12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00836953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50-60%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54±3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183±8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7378583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60-70%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31±2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96±6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686741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70-80%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16±2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45±3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718182"/>
                      </a:ext>
                    </a:extLst>
                  </a:tr>
                  <a:tr h="34721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80-90%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7±1</a:t>
                          </a:r>
                          <a:endParaRPr lang="ru-RU" sz="1800" b="1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Palatino Linotype" panose="02040502050505030304" pitchFamily="18" charset="0"/>
                            </a:rPr>
                            <a:t>18±2</a:t>
                          </a:r>
                          <a:endParaRPr lang="ru-RU" sz="1800" b="1" dirty="0">
                            <a:effectLst/>
                            <a:latin typeface="Palatino Linotype" panose="020405020505050303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95607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4690" y="1"/>
            <a:ext cx="9781309" cy="831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 ALICE</a:t>
            </a:r>
            <a:r>
              <a:rPr lang="uz-Cyrl-UZ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MOMENTUM DATA* ON </a:t>
            </a:r>
            <a:r>
              <a:rPr lang="en-US" sz="2000" b="1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Pb+Pb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 at  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u="sng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nn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i="1" u="sng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5.02 TeV (MIDRAPIDITY)</a:t>
            </a:r>
            <a:b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84" y="828697"/>
            <a:ext cx="97055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The average number of participant nucleons and mean charged-particle multiplicity densities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in the analyzed groups of centralities of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Pb+Pb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collisions at (</a:t>
            </a:r>
            <a:r>
              <a:rPr kumimoji="0" lang="en-US" alt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ru-RU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nn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ru-RU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1/2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=5.02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TeV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*.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34670"/>
            <a:ext cx="990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*ALICE Collaboration, Acharya, S.; et al. Production of charged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pions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, kaons and </a:t>
            </a:r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anti-)protons in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Pb-Pb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and inelastic pp collisions at (s)</a:t>
            </a:r>
            <a:r>
              <a:rPr lang="en-US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1/2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=5.02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TeV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. Phys. Rev. C 2020, 101, 044907.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arXiv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: 1910.07678v1 [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nucl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-ex].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53752798"/>
                  </p:ext>
                </p:extLst>
              </p:nvPr>
            </p:nvGraphicFramePr>
            <p:xfrm>
              <a:off x="2678690" y="2017070"/>
              <a:ext cx="4548620" cy="31451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68022">
                      <a:extLst>
                        <a:ext uri="{9D8B030D-6E8A-4147-A177-3AD203B41FA5}">
                          <a16:colId xmlns:a16="http://schemas.microsoft.com/office/drawing/2014/main" val="4032350017"/>
                        </a:ext>
                      </a:extLst>
                    </a:gridCol>
                    <a:gridCol w="1406408">
                      <a:extLst>
                        <a:ext uri="{9D8B030D-6E8A-4147-A177-3AD203B41FA5}">
                          <a16:colId xmlns:a16="http://schemas.microsoft.com/office/drawing/2014/main" val="586449469"/>
                        </a:ext>
                      </a:extLst>
                    </a:gridCol>
                    <a:gridCol w="1574190">
                      <a:extLst>
                        <a:ext uri="{9D8B030D-6E8A-4147-A177-3AD203B41FA5}">
                          <a16:colId xmlns:a16="http://schemas.microsoft.com/office/drawing/2014/main" val="1073869977"/>
                        </a:ext>
                      </a:extLst>
                    </a:gridCol>
                  </a:tblGrid>
                  <a:tr h="336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Centr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ru-RU" sz="1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𝒑𝒂𝒓𝒕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〈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𝒄𝒉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r>
                                  <a:rPr lang="en-US" sz="1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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2196553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0-5%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236±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1167±26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9039365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5-10%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207±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939</a:t>
                          </a:r>
                          <a:r>
                            <a:rPr lang="ru-RU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8196204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10-20%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165±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706</a:t>
                          </a:r>
                          <a:r>
                            <a:rPr lang="ru-RU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3675755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20-30%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118±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478</a:t>
                          </a:r>
                          <a:r>
                            <a:rPr lang="ru-RU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71076262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30-40%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315</a:t>
                          </a:r>
                          <a:r>
                            <a:rPr lang="ru-RU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47274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40-50%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198±5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1453255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50-60%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118±3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4898081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60-70%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65±2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2826126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70-90%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24±2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0196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53752798"/>
                  </p:ext>
                </p:extLst>
              </p:nvPr>
            </p:nvGraphicFramePr>
            <p:xfrm>
              <a:off x="2678690" y="2017070"/>
              <a:ext cx="4548620" cy="31451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68022">
                      <a:extLst>
                        <a:ext uri="{9D8B030D-6E8A-4147-A177-3AD203B41FA5}">
                          <a16:colId xmlns:a16="http://schemas.microsoft.com/office/drawing/2014/main" val="4032350017"/>
                        </a:ext>
                      </a:extLst>
                    </a:gridCol>
                    <a:gridCol w="1406408">
                      <a:extLst>
                        <a:ext uri="{9D8B030D-6E8A-4147-A177-3AD203B41FA5}">
                          <a16:colId xmlns:a16="http://schemas.microsoft.com/office/drawing/2014/main" val="586449469"/>
                        </a:ext>
                      </a:extLst>
                    </a:gridCol>
                    <a:gridCol w="1574190">
                      <a:extLst>
                        <a:ext uri="{9D8B030D-6E8A-4147-A177-3AD203B41FA5}">
                          <a16:colId xmlns:a16="http://schemas.microsoft.com/office/drawing/2014/main" val="1073869977"/>
                        </a:ext>
                      </a:extLst>
                    </a:gridCol>
                  </a:tblGrid>
                  <a:tr h="336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Centr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174" t="-21818" r="-113043" b="-8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417" t="-21818" r="-386" b="-8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196553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0-5%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236±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1167±26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9039365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5-10%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207±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939</a:t>
                          </a:r>
                          <a:r>
                            <a:rPr lang="ru-RU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8196204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10-20%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165±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706</a:t>
                          </a:r>
                          <a:r>
                            <a:rPr lang="ru-RU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3675755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20-30%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118±</a:t>
                          </a:r>
                          <a:r>
                            <a:rPr lang="uz-Cyrl-UZ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478</a:t>
                          </a:r>
                          <a:r>
                            <a:rPr lang="ru-RU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71076262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30-40%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315</a:t>
                          </a:r>
                          <a:r>
                            <a:rPr lang="ru-RU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47274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40-50%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198±5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1453255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50-60%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118±3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4898081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60-70%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65±2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2826126"/>
                      </a:ext>
                    </a:extLst>
                  </a:tr>
                  <a:tr h="3121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70-90%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8±</a:t>
                          </a:r>
                          <a:r>
                            <a:rPr lang="uz-Cyrl-UZ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24±2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0196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148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 ALICE</a:t>
            </a:r>
            <a:r>
              <a:rPr lang="uz-Cyrl-UZ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MOMENTUM DATA* ON Xe+Xe Collisions at  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u="sng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nn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i="1" u="sng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5.44 TeV (MIDRAPIDITY)</a:t>
            </a:r>
            <a:b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05790"/>
            <a:ext cx="990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number of participant nucleons and mean charged particle multiplicity densities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analyzed centralities of Xe+Xe collisions at (</a:t>
            </a:r>
            <a:r>
              <a:rPr kumimoji="0" lang="en-US" alt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ru-RU" b="1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ru-RU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=5.44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TeV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60055"/>
            <a:ext cx="9906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*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ALICE Collaboration, S. Acharya et al., Production of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pions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kaons, (anti-)protons and φ mesons in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collisions at (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5.44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TeV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Eur. Phys. J. C 81, 584 (2021), arXiv:2101.03100 [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-ex].</a:t>
            </a:r>
            <a:endParaRPr lang="ru-RU" sz="1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1501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</a:rPr>
              <a:t>TSALLIS DISTRIBUTION FUNCTION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830554"/>
                <a:ext cx="9792393" cy="6027446"/>
              </a:xfrm>
            </p:spPr>
            <p:txBody>
              <a:bodyPr>
                <a:normAutofit fontScale="70000" lnSpcReduction="20000"/>
              </a:bodyPr>
              <a:lstStyle/>
              <a:p>
                <a:pPr algn="ctr"/>
                <a:r>
                  <a:rPr lang="en-US" sz="2100" b="1" i="1" dirty="0">
                    <a:solidFill>
                      <a:srgbClr val="0070C0"/>
                    </a:solidFill>
                  </a:rPr>
                  <a:t>Various types of Tsallis distribution function, based on non-extensive Tsallis </a:t>
                </a:r>
                <a:r>
                  <a:rPr lang="en-US" sz="2100" b="1" i="1" dirty="0" smtClean="0">
                    <a:solidFill>
                      <a:srgbClr val="0070C0"/>
                    </a:solidFill>
                  </a:rPr>
                  <a:t>statistics, </a:t>
                </a:r>
                <a:r>
                  <a:rPr lang="en-US" sz="2100" b="1" i="1" dirty="0">
                    <a:solidFill>
                      <a:srgbClr val="0070C0"/>
                    </a:solidFill>
                  </a:rPr>
                  <a:t>have demonstrated quite high efficiencies, becoming standard for describing the </a:t>
                </a:r>
                <a:r>
                  <a:rPr lang="en-US" sz="2100" b="1" i="1" dirty="0" err="1">
                    <a:solidFill>
                      <a:srgbClr val="0070C0"/>
                    </a:solidFill>
                  </a:rPr>
                  <a:t>p</a:t>
                </a:r>
                <a:r>
                  <a:rPr lang="en-US" sz="2100" b="1" i="1" baseline="-25000" dirty="0" err="1">
                    <a:solidFill>
                      <a:srgbClr val="0070C0"/>
                    </a:solidFill>
                  </a:rPr>
                  <a:t>t</a:t>
                </a:r>
                <a:r>
                  <a:rPr lang="en-US" sz="2100" b="1" i="1" dirty="0">
                    <a:solidFill>
                      <a:srgbClr val="0070C0"/>
                    </a:solidFill>
                  </a:rPr>
                  <a:t> spectra of final hadrons in high-energy </a:t>
                </a:r>
                <a:r>
                  <a:rPr lang="en-US" sz="2100" b="1" i="1" dirty="0" err="1">
                    <a:solidFill>
                      <a:srgbClr val="0070C0"/>
                    </a:solidFill>
                  </a:rPr>
                  <a:t>proton+proton</a:t>
                </a:r>
                <a:r>
                  <a:rPr lang="en-US" sz="21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b="1" i="1" dirty="0" smtClean="0">
                    <a:solidFill>
                      <a:srgbClr val="0070C0"/>
                    </a:solidFill>
                  </a:rPr>
                  <a:t>collisions. </a:t>
                </a:r>
                <a:r>
                  <a:rPr lang="en-US" sz="2100" b="1" i="1" u="sng" dirty="0" smtClean="0">
                    <a:solidFill>
                      <a:srgbClr val="0070C0"/>
                    </a:solidFill>
                  </a:rPr>
                  <a:t>Tsallis </a:t>
                </a:r>
                <a:r>
                  <a:rPr lang="en-US" sz="2100" b="1" i="1" u="sng" dirty="0">
                    <a:solidFill>
                      <a:srgbClr val="0070C0"/>
                    </a:solidFill>
                  </a:rPr>
                  <a:t>distribution function has the advantage of being connected via the entropy to </a:t>
                </a:r>
                <a:r>
                  <a:rPr lang="en-US" sz="2100" b="1" i="1" u="sng" dirty="0" smtClean="0">
                    <a:solidFill>
                      <a:srgbClr val="0070C0"/>
                    </a:solidFill>
                  </a:rPr>
                  <a:t>thermodynamics</a:t>
                </a:r>
                <a:r>
                  <a:rPr lang="en-US" sz="2100" b="1" i="1" u="sng" dirty="0">
                    <a:solidFill>
                      <a:srgbClr val="0070C0"/>
                    </a:solidFill>
                  </a:rPr>
                  <a:t>, which is not the case with other power law </a:t>
                </a:r>
                <a:r>
                  <a:rPr lang="en-US" sz="2100" b="1" i="1" u="sng" dirty="0" smtClean="0">
                    <a:solidFill>
                      <a:srgbClr val="0070C0"/>
                    </a:solidFill>
                  </a:rPr>
                  <a:t>distributions.</a:t>
                </a:r>
                <a:r>
                  <a:rPr lang="en-US" sz="2100" b="1" i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algn="ctr"/>
                <a:endParaRPr lang="en-US" b="1" dirty="0" smtClean="0"/>
              </a:p>
              <a:p>
                <a:pPr algn="ctr"/>
                <a:r>
                  <a:rPr lang="en-US" sz="2300" b="1" u="sng" dirty="0" smtClean="0">
                    <a:solidFill>
                      <a:srgbClr val="0070C0"/>
                    </a:solidFill>
                  </a:rPr>
                  <a:t>Simple (thermodynamically non-consistent) Tsallis</a:t>
                </a:r>
                <a:r>
                  <a:rPr lang="en-US" sz="2300" b="1" u="sng" dirty="0">
                    <a:solidFill>
                      <a:srgbClr val="0070C0"/>
                    </a:solidFill>
                  </a:rPr>
                  <a:t> </a:t>
                </a:r>
                <a:r>
                  <a:rPr lang="en-US" sz="2300" b="1" u="sng" dirty="0" smtClean="0">
                    <a:solidFill>
                      <a:srgbClr val="0070C0"/>
                    </a:solidFill>
                  </a:rPr>
                  <a:t>distribution function</a:t>
                </a:r>
                <a:r>
                  <a:rPr lang="en-US" sz="2300" b="1" u="sng" dirty="0">
                    <a:solidFill>
                      <a:srgbClr val="0070C0"/>
                    </a:solidFill>
                  </a:rPr>
                  <a:t> (at </a:t>
                </a:r>
                <a:r>
                  <a:rPr lang="en-US" sz="2300" b="1" u="sng" dirty="0" err="1">
                    <a:solidFill>
                      <a:srgbClr val="0070C0"/>
                    </a:solidFill>
                  </a:rPr>
                  <a:t>midrapidity</a:t>
                </a:r>
                <a:r>
                  <a:rPr lang="en-US" sz="2300" b="1" u="sng" dirty="0">
                    <a:solidFill>
                      <a:srgbClr val="0070C0"/>
                    </a:solidFill>
                  </a:rPr>
                  <a:t> &lt;</a:t>
                </a:r>
                <a:r>
                  <a:rPr lang="en-US" sz="2300" b="1" i="1" u="sng" dirty="0">
                    <a:solidFill>
                      <a:srgbClr val="0070C0"/>
                    </a:solidFill>
                  </a:rPr>
                  <a:t>y</a:t>
                </a:r>
                <a:r>
                  <a:rPr lang="en-US" sz="2300" b="1" u="sng" dirty="0">
                    <a:solidFill>
                      <a:srgbClr val="0070C0"/>
                    </a:solidFill>
                  </a:rPr>
                  <a:t>&gt; = 0)</a:t>
                </a:r>
                <a:r>
                  <a:rPr lang="en-US" sz="2300" b="1" dirty="0" smtClean="0">
                    <a:solidFill>
                      <a:srgbClr val="0070C0"/>
                    </a:solidFill>
                  </a:rPr>
                  <a:t> </a:t>
                </a:r>
                <a:endParaRPr lang="en-US" sz="2300" b="1" dirty="0">
                  <a:solidFill>
                    <a:srgbClr val="0070C0"/>
                  </a:solidFill>
                </a:endParaRPr>
              </a:p>
              <a:p>
                <a:pPr marL="1620520" indent="89535" algn="r"/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𝒆𝒗</m:t>
                            </m:r>
                          </m:sub>
                        </m:sSub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𝒅𝒚</m:t>
                        </m:r>
                      </m:den>
                    </m:f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ru-RU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ru-RU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/(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Palatino Linotype" panose="02040502050505030304" pitchFamily="18" charset="0"/>
                  </a:rPr>
                  <a:t>,                                    </a:t>
                </a:r>
                <a:r>
                  <a:rPr lang="en-US" sz="2600" b="1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(1)</a:t>
                </a:r>
                <a:endParaRPr lang="ru-RU" sz="2600" b="1" dirty="0">
                  <a:effectLst/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ctr"/>
                <a:endParaRPr lang="en-US" sz="2600" b="1" dirty="0" smtClean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sz="2300" b="1" u="sng" dirty="0" smtClean="0">
                    <a:solidFill>
                      <a:srgbClr val="0070C0"/>
                    </a:solidFill>
                  </a:rPr>
                  <a:t>Thermodynamically consistent Tsallis distribution function (at </a:t>
                </a:r>
                <a:r>
                  <a:rPr lang="en-US" sz="2300" b="1" u="sng" dirty="0" err="1" smtClean="0">
                    <a:solidFill>
                      <a:srgbClr val="0070C0"/>
                    </a:solidFill>
                  </a:rPr>
                  <a:t>midrapidity</a:t>
                </a:r>
                <a:r>
                  <a:rPr lang="en-US" sz="2300" b="1" u="sng" dirty="0" smtClean="0">
                    <a:solidFill>
                      <a:srgbClr val="0070C0"/>
                    </a:solidFill>
                  </a:rPr>
                  <a:t> &lt;</a:t>
                </a:r>
                <a:r>
                  <a:rPr lang="en-US" sz="2300" b="1" i="1" u="sng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sz="2300" b="1" u="sng" dirty="0" smtClean="0">
                    <a:solidFill>
                      <a:srgbClr val="0070C0"/>
                    </a:solidFill>
                  </a:rPr>
                  <a:t>&gt; = 0)</a:t>
                </a:r>
              </a:p>
              <a:p>
                <a:pPr marL="1620520" indent="359410" algn="r"/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𝒆𝒗</m:t>
                            </m:r>
                          </m:sub>
                        </m:sSub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𝒅𝒚</m:t>
                        </m:r>
                      </m:den>
                    </m:f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𝒒</m:t>
                        </m:r>
                      </m:sub>
                    </m:sSub>
                    <m:sSup>
                      <m:sSupPr>
                        <m:ctrlPr>
                          <a:rPr lang="ru-RU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d>
                          <m:dPr>
                            <m:ctrlPr>
                              <a:rPr lang="ru-RU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  <m:t>−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ru-RU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/(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,                               (2</a:t>
                </a:r>
                <a:r>
                  <a:rPr lang="en-US" sz="2600" b="1" dirty="0" smtClean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)</a:t>
                </a:r>
                <a:endParaRPr lang="en-US" b="1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1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1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1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transverse mass (energy), and </a:t>
                </a:r>
                <a:r>
                  <a:rPr lang="en-US" sz="21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1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1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the rest mass of a hadron</a:t>
                </a:r>
                <a:r>
                  <a:rPr lang="en-US" sz="21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1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1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effective </a:t>
                </a:r>
                <a:r>
                  <a:rPr lang="en-US" sz="21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non-</a:t>
                </a:r>
                <a:r>
                  <a:rPr lang="en-US" sz="21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extensivity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parameter, which characterizes the deviation of </a:t>
                </a:r>
                <a:r>
                  <a:rPr lang="en-US" sz="2100" b="1" i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100" b="1" u="sng" baseline="-250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distribution from the exponential Boltzmann-Gibbs distribution and is thought to measure the degree of 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non-equilibrium or </a:t>
                </a:r>
                <a:r>
                  <a:rPr lang="en-US" sz="21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non-</a:t>
                </a:r>
                <a:r>
                  <a:rPr lang="en-US" sz="2100" b="1" u="sng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thermalization</a:t>
                </a:r>
                <a:r>
                  <a:rPr lang="en-US" sz="21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1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n-US" sz="21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tends to one (1), the Tsallis function approaches the exponential (equilibrated) Boltzmann-Gibbs distribution</a:t>
                </a:r>
                <a:r>
                  <a:rPr lang="en-US" sz="21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1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closer is the parameter </a:t>
                </a:r>
                <a:r>
                  <a:rPr lang="en-US" sz="21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one, the larger is the </a:t>
                </a:r>
                <a:r>
                  <a:rPr lang="en-US" sz="21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thermalization</a:t>
                </a:r>
                <a:r>
                  <a:rPr lang="en-US" sz="21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level of a system.    </a:t>
                </a:r>
                <a:endParaRPr lang="ru-RU" sz="2100" b="1" u="sng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0554"/>
                <a:ext cx="9792393" cy="6027446"/>
              </a:xfrm>
              <a:blipFill>
                <a:blip r:embed="rId2"/>
                <a:stretch>
                  <a:fillRect t="-910" r="-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3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"/>
            <a:ext cx="9966960" cy="9947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</a:rPr>
              <a:t>SIMPLE TSALLIS FUNCTION WITH TRANSVERSE FLOW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665018"/>
                <a:ext cx="9906000" cy="6192982"/>
              </a:xfrm>
            </p:spPr>
            <p:txBody>
              <a:bodyPr>
                <a:normAutofit fontScale="92500" lnSpcReduction="20000"/>
              </a:bodyPr>
              <a:lstStyle/>
              <a:p>
                <a:pPr indent="449580" algn="ctr">
                  <a:lnSpc>
                    <a:spcPct val="150000"/>
                  </a:lnSpc>
                </a:pPr>
                <a:r>
                  <a:rPr lang="en-US" sz="19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values of </a:t>
                </a:r>
                <a:r>
                  <a:rPr lang="en-US" sz="19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9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obtained from Tsallis function (Eqs. (1) and (2)) fits are actually the effective temperatures, which include contributions of both the thermal motion and collective </a:t>
                </a:r>
                <a:r>
                  <a:rPr lang="en-US" sz="19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expansion (collective flow) </a:t>
                </a:r>
                <a:r>
                  <a:rPr lang="en-US" sz="19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effects. </a:t>
                </a:r>
                <a:r>
                  <a:rPr lang="ru-RU" sz="19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</a:t>
                </a:r>
                <a:r>
                  <a:rPr lang="en-US" sz="19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separate these two effects, the transverse flow velocity should be incorporated into the Tsallis distribution function.</a:t>
                </a:r>
                <a:endParaRPr lang="ru-RU" sz="19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description of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midrapidity</a:t>
                </a:r>
                <a:r>
                  <a:rPr lang="uz-Cyrl-UZ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mid-</a:t>
                </a:r>
                <a:r>
                  <a:rPr lang="en-US" sz="20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z-Cyrl-UZ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="1" baseline="-250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distributions, </a:t>
                </a:r>
                <a:r>
                  <a:rPr lang="en-US" sz="20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b="1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/(</a:t>
                </a:r>
                <a:r>
                  <a:rPr lang="en-US" sz="20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b="1" baseline="-250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en-US" sz="20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dp</a:t>
                </a:r>
                <a:r>
                  <a:rPr lang="en-US" sz="2000" b="1" baseline="-250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of identified charged particles in different centrality classes of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Pb+Pb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Xe+Xe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collisions at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LHC,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embed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transverse flow effect into simple Tsallis function in Eq. (1) by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substituting 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(simple Lorentz transformation)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ru-RU" sz="2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𝒆𝒗</m:t>
                            </m:r>
                          </m:sub>
                        </m:s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𝒅𝒚</m:t>
                        </m:r>
                      </m:den>
                    </m:f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/(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      </a:t>
                </a:r>
                <a:r>
                  <a:rPr lang="en-US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which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is called simple (or non-consistent) Tsallis function with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transverse flow </a:t>
                </a:r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present work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0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Here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0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 u="sng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u="sng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1" i="1" u="sng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is the average transverse flow velocity in </a:t>
                </a:r>
                <a:r>
                  <a:rPr lang="en-US" sz="2000" b="1" i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0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units.</a:t>
                </a:r>
                <a:r>
                  <a:rPr lang="en-US" sz="20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7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sz="17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7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&gt;=</m:t>
                    </m:r>
                    <m:r>
                      <a:rPr lang="en-US" sz="17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/</m:t>
                    </m:r>
                    <m:rad>
                      <m:radPr>
                        <m:degHide m:val="on"/>
                        <m:ctrlPr>
                          <a:rPr lang="ru-RU" sz="17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7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7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Sup>
                              <m:sSubSupPr>
                                <m:ctrlPr>
                                  <a:rPr lang="ru-RU" sz="17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7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17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  <m:sup/>
                            </m:sSubSup>
                            <m:r>
                              <a:rPr lang="en-US" sz="17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is the Lorentz factor.</a:t>
                </a:r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65018"/>
                <a:ext cx="9906000" cy="6192982"/>
              </a:xfrm>
              <a:blipFill>
                <a:blip r:embed="rId2"/>
                <a:stretch>
                  <a:fillRect r="-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2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2520</TotalTime>
  <Words>1647</Words>
  <Application>Microsoft Office PowerPoint</Application>
  <PresentationFormat>Лист A4 (210x297 мм)</PresentationFormat>
  <Paragraphs>379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Calibri</vt:lpstr>
      <vt:lpstr>Cambria Math</vt:lpstr>
      <vt:lpstr>Open Sans</vt:lpstr>
      <vt:lpstr>Palatino Linotype</vt:lpstr>
      <vt:lpstr>Symbol</vt:lpstr>
      <vt:lpstr>Times New Roman</vt:lpstr>
      <vt:lpstr>Trebuchet MS</vt:lpstr>
      <vt:lpstr>Wingdings 3</vt:lpstr>
      <vt:lpstr>Facet</vt:lpstr>
      <vt:lpstr>Тема Office</vt:lpstr>
      <vt:lpstr>Аспект</vt:lpstr>
      <vt:lpstr>Graph</vt:lpstr>
      <vt:lpstr>Презентация PowerPoint</vt:lpstr>
      <vt:lpstr>ALICE TRANSVERSE MOMENTUM DATA ON P+P Collisions at 13 TeV (MIDRAPIDITY) CERN PREPRINT CERN-EP-2020-024, 3 March 2020.</vt:lpstr>
      <vt:lpstr>INTRODUCTION </vt:lpstr>
      <vt:lpstr>Презентация PowerPoint</vt:lpstr>
      <vt:lpstr>Презентация PowerPoint</vt:lpstr>
      <vt:lpstr>ANALYZED ALICE TRANSVERSE MOMENTUM DATA* ON Pb+Pb Collisions at  (snn)1/2=5.02 TeV (MIDRAPIDITY) </vt:lpstr>
      <vt:lpstr>ANALYZED ALICE TRANSVERSE MOMENTUM DATA* ON Xe+Xe Collisions at  (snn)1/2=5.44 TeV (MIDRAPIDITY) </vt:lpstr>
      <vt:lpstr>TSALLIS DISTRIBUTION FUNCTION</vt:lpstr>
      <vt:lpstr>SIMPLE TSALLIS FUNCTION WITH TRANSVERSE FLOW</vt:lpstr>
      <vt:lpstr>THERMODYNAMICALLY CONSISTENT TSALLIS FUNCTION WITH TRANSVERSE 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SUMMARY AND CONCLUSIONS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Khusniddin Olimov</dc:creator>
  <cp:lastModifiedBy>Пользователь</cp:lastModifiedBy>
  <cp:revision>712</cp:revision>
  <cp:lastPrinted>2019-09-10T10:06:31Z</cp:lastPrinted>
  <dcterms:created xsi:type="dcterms:W3CDTF">2015-10-14T12:22:48Z</dcterms:created>
  <dcterms:modified xsi:type="dcterms:W3CDTF">2022-09-05T08:50:29Z</dcterms:modified>
</cp:coreProperties>
</file>