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  <p:sldMasterId id="2147483717" r:id="rId3"/>
    <p:sldMasterId id="2147483799" r:id="rId4"/>
    <p:sldMasterId id="2147483926" r:id="rId5"/>
    <p:sldMasterId id="2147483943" r:id="rId6"/>
    <p:sldMasterId id="2147483969" r:id="rId7"/>
  </p:sldMasterIdLst>
  <p:notesMasterIdLst>
    <p:notesMasterId r:id="rId50"/>
  </p:notesMasterIdLst>
  <p:handoutMasterIdLst>
    <p:handoutMasterId r:id="rId51"/>
  </p:handoutMasterIdLst>
  <p:sldIdLst>
    <p:sldId id="4393" r:id="rId8"/>
    <p:sldId id="4394" r:id="rId9"/>
    <p:sldId id="4385" r:id="rId10"/>
    <p:sldId id="354" r:id="rId11"/>
    <p:sldId id="472" r:id="rId12"/>
    <p:sldId id="1270" r:id="rId13"/>
    <p:sldId id="1266" r:id="rId14"/>
    <p:sldId id="262" r:id="rId15"/>
    <p:sldId id="4396" r:id="rId16"/>
    <p:sldId id="4397" r:id="rId17"/>
    <p:sldId id="700" r:id="rId18"/>
    <p:sldId id="698" r:id="rId19"/>
    <p:sldId id="658" r:id="rId20"/>
    <p:sldId id="650" r:id="rId21"/>
    <p:sldId id="695" r:id="rId22"/>
    <p:sldId id="2320" r:id="rId23"/>
    <p:sldId id="841" r:id="rId24"/>
    <p:sldId id="273" r:id="rId25"/>
    <p:sldId id="711" r:id="rId26"/>
    <p:sldId id="714" r:id="rId27"/>
    <p:sldId id="4391" r:id="rId28"/>
    <p:sldId id="283" r:id="rId29"/>
    <p:sldId id="849" r:id="rId30"/>
    <p:sldId id="646" r:id="rId31"/>
    <p:sldId id="768" r:id="rId32"/>
    <p:sldId id="277" r:id="rId33"/>
    <p:sldId id="278" r:id="rId34"/>
    <p:sldId id="790" r:id="rId35"/>
    <p:sldId id="1374" r:id="rId36"/>
    <p:sldId id="627" r:id="rId37"/>
    <p:sldId id="258" r:id="rId38"/>
    <p:sldId id="261" r:id="rId39"/>
    <p:sldId id="264" r:id="rId40"/>
    <p:sldId id="265" r:id="rId41"/>
    <p:sldId id="2291" r:id="rId42"/>
    <p:sldId id="4398" r:id="rId43"/>
    <p:sldId id="4399" r:id="rId44"/>
    <p:sldId id="4400" r:id="rId45"/>
    <p:sldId id="4401" r:id="rId46"/>
    <p:sldId id="1282" r:id="rId47"/>
    <p:sldId id="260" r:id="rId48"/>
    <p:sldId id="779" r:id="rId49"/>
  </p:sldIdLst>
  <p:sldSz cx="9144000" cy="6858000" type="screen4x3"/>
  <p:notesSz cx="7315200" cy="9601200"/>
  <p:defaultTextStyle>
    <a:defPPr>
      <a:defRPr lang="en-US"/>
    </a:defPPr>
    <a:lvl1pPr marL="0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olsky, Pavel" initials="NP" lastIdx="3" clrIdx="0"/>
  <p:cmAuthor id="2" name="Pavel Nadolsky" initials="P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21833D"/>
    <a:srgbClr val="0433FF"/>
    <a:srgbClr val="CC00FF"/>
    <a:srgbClr val="D70000"/>
    <a:srgbClr val="28D028"/>
    <a:srgbClr val="FFCC99"/>
    <a:srgbClr val="FFDEBD"/>
    <a:srgbClr val="00B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31" autoAdjust="0"/>
    <p:restoredTop sz="93575" autoAdjust="0"/>
  </p:normalViewPr>
  <p:slideViewPr>
    <p:cSldViewPr snapToGrid="0">
      <p:cViewPr varScale="1">
        <p:scale>
          <a:sx n="115" d="100"/>
          <a:sy n="115" d="100"/>
        </p:scale>
        <p:origin x="11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image" Target="../media/image9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0E208595-0B3D-7F47-8D46-14E1CEEC7908}" type="datetimeFigureOut">
              <a:rPr lang="en-US" smtClean="0"/>
              <a:t>9/5/22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7B57F395-C38F-4040-BF95-A98DB5484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02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711FE4ED-F9AF-45C4-A6F3-E2DD9D4DA0A3}" type="datetimeFigureOut">
              <a:rPr lang="en-US" smtClean="0"/>
              <a:t>9/5/22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5FE683AE-068D-4368-866D-D9F1756B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5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4F14B6-C1AB-034C-8B45-42F6BA5C1B2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fld id="{A8C05383-8A06-1C4D-9644-210E01BB457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ans" charset="0"/>
                <a:ea typeface="+mn-ea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t>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ans" charset="0"/>
              <a:ea typeface="+mn-ea"/>
              <a:cs typeface="+mn-cs"/>
            </a:endParaRPr>
          </a:p>
        </p:txBody>
      </p:sp>
      <p:sp>
        <p:nvSpPr>
          <p:cNvPr id="19457" name="Text Box 1">
            <a:extLst>
              <a:ext uri="{FF2B5EF4-FFF2-40B4-BE49-F238E27FC236}">
                <a16:creationId xmlns:a16="http://schemas.microsoft.com/office/drawing/2014/main" id="{87765485-CB33-594B-A224-4BDD8056BE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CE0E8926-F6AC-3549-AF52-56E7BA0B79C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607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>
            <a:extLst>
              <a:ext uri="{FF2B5EF4-FFF2-40B4-BE49-F238E27FC236}">
                <a16:creationId xmlns:a16="http://schemas.microsoft.com/office/drawing/2014/main" id="{0C3BFC25-5E82-B947-B74F-7978431700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98FA31-1FF5-A041-AAF6-D3E06AE196E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63489" name="Text Box 1">
            <a:extLst>
              <a:ext uri="{FF2B5EF4-FFF2-40B4-BE49-F238E27FC236}">
                <a16:creationId xmlns:a16="http://schemas.microsoft.com/office/drawing/2014/main" id="{5F262503-B569-114F-B7F6-2664FDD8321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2988" y="949325"/>
            <a:ext cx="6238875" cy="46783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Text Box 2">
            <a:extLst>
              <a:ext uri="{FF2B5EF4-FFF2-40B4-BE49-F238E27FC236}">
                <a16:creationId xmlns:a16="http://schemas.microsoft.com/office/drawing/2014/main" id="{5AE074A5-E8F2-7640-BC71-4A1581D8FE9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3438" y="5938838"/>
            <a:ext cx="6657975" cy="5616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777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692150"/>
            <a:ext cx="4527550" cy="33956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8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60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DD5AE9-FC17-504B-8A5F-F692A207AE5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fld id="{F315EC4F-1991-8A4C-BF16-2C6F0AFF66D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ans" charset="0"/>
                <a:ea typeface="+mn-ea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t>31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ans" charset="0"/>
              <a:ea typeface="+mn-ea"/>
              <a:cs typeface="+mn-cs"/>
            </a:endParaRPr>
          </a:p>
        </p:txBody>
      </p:sp>
      <p:sp>
        <p:nvSpPr>
          <p:cNvPr id="15361" name="Text Box 1">
            <a:extLst>
              <a:ext uri="{FF2B5EF4-FFF2-40B4-BE49-F238E27FC236}">
                <a16:creationId xmlns:a16="http://schemas.microsoft.com/office/drawing/2014/main" id="{8253BE10-829C-7C45-B11B-96B1C30AAC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656D16BE-A74D-A446-9628-DA95BC8981A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978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2D5D83-654D-054E-A0E5-885AED8EF2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fld id="{C7D10C34-01FA-F345-880C-705ABDFAC1C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ans" charset="0"/>
                <a:ea typeface="+mn-ea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t>32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ans" charset="0"/>
              <a:ea typeface="+mn-ea"/>
              <a:cs typeface="+mn-cs"/>
            </a:endParaRPr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1EF7D509-0D56-5544-83E5-48E0EEF5479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D64D3318-0498-3944-A64A-AF8B8D0E05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533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CF8F28-22FB-F947-B08C-A9FE81D9470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fld id="{1CFD58A8-2C93-8D45-ABC4-67B50353B37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ans" charset="0"/>
                <a:ea typeface="+mn-ea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t>33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ans" charset="0"/>
              <a:ea typeface="+mn-ea"/>
              <a:cs typeface="+mn-cs"/>
            </a:endParaRPr>
          </a:p>
        </p:txBody>
      </p:sp>
      <p:sp>
        <p:nvSpPr>
          <p:cNvPr id="21505" name="Text Box 1">
            <a:extLst>
              <a:ext uri="{FF2B5EF4-FFF2-40B4-BE49-F238E27FC236}">
                <a16:creationId xmlns:a16="http://schemas.microsoft.com/office/drawing/2014/main" id="{814773C8-2C9C-3747-9741-A15C6C6F8CA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54F70B7F-8EE7-654C-B2A1-E98B83EDDD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299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7ABE6F-2FE4-1040-8C54-299CC10E3D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fld id="{4E8C16E9-A817-AD43-BA69-14EDBDA3584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ans" charset="0"/>
                <a:ea typeface="+mn-ea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t>34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ans" charset="0"/>
              <a:ea typeface="+mn-ea"/>
              <a:cs typeface="+mn-cs"/>
            </a:endParaRPr>
          </a:p>
        </p:txBody>
      </p:sp>
      <p:sp>
        <p:nvSpPr>
          <p:cNvPr id="22529" name="Text Box 1">
            <a:extLst>
              <a:ext uri="{FF2B5EF4-FFF2-40B4-BE49-F238E27FC236}">
                <a16:creationId xmlns:a16="http://schemas.microsoft.com/office/drawing/2014/main" id="{5B1130BE-3097-5B4D-9D0E-E4D52F6C9E8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41E0C07D-A047-BE4B-8D40-FC90446D83C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563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54063"/>
            <a:ext cx="5030787" cy="3771900"/>
          </a:xfrm>
          <a:prstGeom prst="rect">
            <a:avLst/>
          </a:prstGeom>
        </p:spPr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777960" y="4778280"/>
            <a:ext cx="6215400" cy="45248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995" name="CustomShape 3"/>
          <p:cNvSpPr/>
          <p:nvPr/>
        </p:nvSpPr>
        <p:spPr>
          <a:xfrm>
            <a:off x="4402080" y="9553680"/>
            <a:ext cx="3367440" cy="50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DDAB892-3DAB-42DB-AE18-29B8CDA01624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41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808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 w="12700" cap="flat"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64" tIns="46033" rIns="92064" bIns="46033"/>
          <a:lstStyle/>
          <a:p>
            <a:pPr>
              <a:defRPr/>
            </a:pPr>
            <a:endParaRPr lang="en-US"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58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571" tIns="45286" rIns="90571" bIns="4528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85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>
            <a:extLst>
              <a:ext uri="{FF2B5EF4-FFF2-40B4-BE49-F238E27FC236}">
                <a16:creationId xmlns:a16="http://schemas.microsoft.com/office/drawing/2014/main" id="{4BBC3F27-B70C-2244-9129-A1559F1196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6B71EE37-24E8-E046-9AC3-AB6B832347C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18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8369" name="Text Box 1">
            <a:extLst>
              <a:ext uri="{FF2B5EF4-FFF2-40B4-BE49-F238E27FC236}">
                <a16:creationId xmlns:a16="http://schemas.microsoft.com/office/drawing/2014/main" id="{D8CCDB74-7EC5-5B4E-8B40-B51CA4BAF39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5088" y="1027113"/>
            <a:ext cx="4778375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63ECD7B5-DE13-0641-9462-70CE0404769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3438" y="5938838"/>
            <a:ext cx="6667500" cy="562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39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47BCBF-2D72-4B46-8EE9-884C207CB5F2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07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51D33-F055-4943-98D6-09650B149C48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9522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fld id="{C0585CF5-1335-2F49-AFDB-87EAA3A146AA}" type="slidenum">
              <a:rPr lang="en-GB" sz="1200">
                <a:solidFill>
                  <a:srgbClr val="000000"/>
                </a:solidFill>
                <a:latin typeface="Arial" charset="0"/>
                <a:cs typeface="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</a:pPr>
              <a:t>21</a:t>
            </a:fld>
            <a:endParaRPr lang="en-GB" sz="1200">
              <a:solidFill>
                <a:srgbClr val="000000"/>
              </a:solidFill>
              <a:latin typeface="Arial" charset="0"/>
              <a:cs typeface=""/>
            </a:endParaRPr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19524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7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>
            <a:extLst>
              <a:ext uri="{FF2B5EF4-FFF2-40B4-BE49-F238E27FC236}">
                <a16:creationId xmlns:a16="http://schemas.microsoft.com/office/drawing/2014/main" id="{F908410C-BA4A-4F4C-A733-BF51C72AA44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Text Box 2">
            <a:extLst>
              <a:ext uri="{FF2B5EF4-FFF2-40B4-BE49-F238E27FC236}">
                <a16:creationId xmlns:a16="http://schemas.microsoft.com/office/drawing/2014/main" id="{97CA2072-C93E-DB42-BD1A-66E11CAEB21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035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90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>
            <a:extLst>
              <a:ext uri="{FF2B5EF4-FFF2-40B4-BE49-F238E27FC236}">
                <a16:creationId xmlns:a16="http://schemas.microsoft.com/office/drawing/2014/main" id="{14028167-E834-7143-95A0-3C87C303FA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80BECC-179B-AF42-988E-F2B312ECA0BE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62465" name="Text Box 1">
            <a:extLst>
              <a:ext uri="{FF2B5EF4-FFF2-40B4-BE49-F238E27FC236}">
                <a16:creationId xmlns:a16="http://schemas.microsoft.com/office/drawing/2014/main" id="{4818BEA3-248C-A64D-BB3F-2D56C5FF52B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2988" y="949325"/>
            <a:ext cx="6243637" cy="468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ECCCFE27-C9BD-F448-A971-1533901C54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3438" y="5938838"/>
            <a:ext cx="6662737" cy="5621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35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32" indent="0" algn="ctr">
              <a:buNone/>
              <a:defRPr/>
            </a:lvl2pPr>
            <a:lvl3pPr marL="685661" indent="0" algn="ctr">
              <a:buNone/>
              <a:defRPr/>
            </a:lvl3pPr>
            <a:lvl4pPr marL="1028493" indent="0" algn="ctr">
              <a:buNone/>
              <a:defRPr/>
            </a:lvl4pPr>
            <a:lvl5pPr marL="1371322" indent="0" algn="ctr">
              <a:buNone/>
              <a:defRPr/>
            </a:lvl5pPr>
            <a:lvl6pPr marL="1714151" indent="0" algn="ctr">
              <a:buNone/>
              <a:defRPr/>
            </a:lvl6pPr>
            <a:lvl7pPr marL="2056981" indent="0" algn="ctr">
              <a:buNone/>
              <a:defRPr/>
            </a:lvl7pPr>
            <a:lvl8pPr marL="2399811" indent="0" algn="ctr">
              <a:buNone/>
              <a:defRPr/>
            </a:lvl8pPr>
            <a:lvl9pPr marL="27426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APS April Meeting, April 9, 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596020-EEA9-4D3C-B87B-000380D57995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5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439301"/>
            <a:ext cx="2895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5CD15-EFFF-47AB-BF6A-3BD232391A3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73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439301"/>
            <a:ext cx="2895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5CD15-EFFF-47AB-BF6A-3BD232391A3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089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600" y="2941863"/>
            <a:ext cx="4258582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386" y="6232329"/>
            <a:ext cx="1720202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332386" y="505596"/>
            <a:ext cx="5774500" cy="617839"/>
          </a:xfrm>
          <a:prstGeom prst="rect">
            <a:avLst/>
          </a:prstGeom>
        </p:spPr>
        <p:txBody>
          <a:bodyPr anchor="b"/>
          <a:lstStyle>
            <a:lvl1pPr>
              <a:defRPr sz="2912"/>
            </a:lvl1pPr>
          </a:lstStyle>
          <a:p>
            <a:r>
              <a:t>Title Text</a:t>
            </a:r>
          </a:p>
        </p:txBody>
      </p:sp>
      <p:pic>
        <p:nvPicPr>
          <p:cNvPr id="115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2405" y="6459469"/>
            <a:ext cx="407284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2909" y="6450041"/>
            <a:ext cx="1629562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4506687" y="1725952"/>
            <a:ext cx="4630965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06886" y="849094"/>
            <a:ext cx="2898322" cy="2775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165">
                <a:solidFill>
                  <a:srgbClr val="C00000"/>
                </a:solidFill>
              </a:defRPr>
            </a:lvl1pPr>
            <a:lvl2pPr marL="554721" indent="-110944">
              <a:buFontTx/>
              <a:buChar char="•"/>
              <a:defRPr sz="1165">
                <a:solidFill>
                  <a:srgbClr val="C00000"/>
                </a:solidFill>
              </a:defRPr>
            </a:lvl2pPr>
            <a:lvl3pPr marL="1020686" indent="-133133">
              <a:buFontTx/>
              <a:defRPr sz="1165">
                <a:solidFill>
                  <a:srgbClr val="C00000"/>
                </a:solidFill>
              </a:defRPr>
            </a:lvl3pPr>
            <a:lvl4pPr marL="1479255" indent="-147926">
              <a:buFontTx/>
              <a:buChar char="•"/>
              <a:defRPr sz="1165">
                <a:solidFill>
                  <a:srgbClr val="C00000"/>
                </a:solidFill>
              </a:defRPr>
            </a:lvl4pPr>
            <a:lvl5pPr marL="1923032" indent="-147926">
              <a:buFontTx/>
              <a:defRPr sz="1165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106886" y="156700"/>
            <a:ext cx="2898322" cy="6320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20" name="Text Placeholder 6"/>
          <p:cNvSpPr>
            <a:spLocks noGrp="1"/>
          </p:cNvSpPr>
          <p:nvPr>
            <p:ph type="body" sz="half" idx="15"/>
          </p:nvPr>
        </p:nvSpPr>
        <p:spPr>
          <a:xfrm>
            <a:off x="318637" y="1726358"/>
            <a:ext cx="4098244" cy="3861333"/>
          </a:xfrm>
          <a:prstGeom prst="rect">
            <a:avLst/>
          </a:prstGeom>
        </p:spPr>
        <p:txBody>
          <a:bodyPr/>
          <a:lstStyle>
            <a:lvl1pPr marL="302575" indent="-302575">
              <a:defRPr>
                <a:solidFill>
                  <a:schemeClr val="accent1"/>
                </a:solidFill>
              </a:defRPr>
            </a:lvl1pPr>
          </a:lstStyle>
          <a:p>
            <a:pPr marL="342900" indent="-342900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26" y="6220544"/>
            <a:ext cx="275074" cy="271613"/>
          </a:xfrm>
          <a:prstGeom prst="rect">
            <a:avLst/>
          </a:prstGeom>
        </p:spPr>
        <p:txBody>
          <a:bodyPr/>
          <a:lstStyle>
            <a:lvl1pPr algn="r">
              <a:defRPr sz="116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72381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563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32B6B-69D2-6C47-9596-07622A44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81" y="272631"/>
            <a:ext cx="8215200" cy="11270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5483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96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21" indent="0" algn="ctr">
              <a:buNone/>
              <a:defRPr/>
            </a:lvl2pPr>
            <a:lvl3pPr marL="913437" indent="0" algn="ctr">
              <a:buNone/>
              <a:defRPr/>
            </a:lvl3pPr>
            <a:lvl4pPr marL="1370158" indent="0" algn="ctr">
              <a:buNone/>
              <a:defRPr/>
            </a:lvl4pPr>
            <a:lvl5pPr marL="1826876" indent="0" algn="ctr">
              <a:buNone/>
              <a:defRPr/>
            </a:lvl5pPr>
            <a:lvl6pPr marL="2283597" indent="0" algn="ctr">
              <a:buNone/>
              <a:defRPr/>
            </a:lvl6pPr>
            <a:lvl7pPr marL="2740313" indent="0" algn="ctr">
              <a:buNone/>
              <a:defRPr/>
            </a:lvl7pPr>
            <a:lvl8pPr marL="3197034" indent="0" algn="ctr">
              <a:buNone/>
              <a:defRPr/>
            </a:lvl8pPr>
            <a:lvl9pPr marL="36537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87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6721" indent="-456721">
              <a:defRPr>
                <a:latin typeface="Arial" pitchFamily="34" charset="0"/>
                <a:cs typeface="Arial" pitchFamily="34" charset="0"/>
              </a:defRPr>
            </a:lvl1pPr>
            <a:lvl2pPr marL="913437" indent="-456721">
              <a:defRPr>
                <a:latin typeface="Arial" pitchFamily="34" charset="0"/>
                <a:cs typeface="Arial" pitchFamily="34" charset="0"/>
              </a:defRPr>
            </a:lvl2pPr>
            <a:lvl3pPr marL="1255978" indent="-342539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2693" indent="-342539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9766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1" indent="0">
              <a:buNone/>
              <a:defRPr sz="1800"/>
            </a:lvl2pPr>
            <a:lvl3pPr marL="913437" indent="0">
              <a:buNone/>
              <a:defRPr sz="1600"/>
            </a:lvl3pPr>
            <a:lvl4pPr marL="1370158" indent="0">
              <a:buNone/>
              <a:defRPr sz="1400"/>
            </a:lvl4pPr>
            <a:lvl5pPr marL="1826876" indent="0">
              <a:buNone/>
              <a:defRPr sz="1400"/>
            </a:lvl5pPr>
            <a:lvl6pPr marL="2283597" indent="0">
              <a:buNone/>
              <a:defRPr sz="1400"/>
            </a:lvl6pPr>
            <a:lvl7pPr marL="2740313" indent="0">
              <a:buNone/>
              <a:defRPr sz="1400"/>
            </a:lvl7pPr>
            <a:lvl8pPr marL="3197034" indent="0">
              <a:buNone/>
              <a:defRPr sz="1400"/>
            </a:lvl8pPr>
            <a:lvl9pPr marL="365375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653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88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11BA8A-B252-41B4-9EBD-47EF7D1734B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374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02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0182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6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7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21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000"/>
            </a:lvl4pPr>
            <a:lvl5pPr marL="1826876" indent="0">
              <a:buNone/>
              <a:defRPr sz="2000"/>
            </a:lvl5pPr>
            <a:lvl6pPr marL="2283597" indent="0">
              <a:buNone/>
              <a:defRPr sz="2000"/>
            </a:lvl6pPr>
            <a:lvl7pPr marL="2740313" indent="0">
              <a:buNone/>
              <a:defRPr sz="2000"/>
            </a:lvl7pPr>
            <a:lvl8pPr marL="3197034" indent="0">
              <a:buNone/>
              <a:defRPr sz="2000"/>
            </a:lvl8pPr>
            <a:lvl9pPr marL="3653752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665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149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12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320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318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788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32" indent="0">
              <a:buNone/>
              <a:defRPr sz="1300"/>
            </a:lvl2pPr>
            <a:lvl3pPr marL="685661" indent="0">
              <a:buNone/>
              <a:defRPr sz="1200"/>
            </a:lvl3pPr>
            <a:lvl4pPr marL="1028493" indent="0">
              <a:buNone/>
              <a:defRPr sz="1100"/>
            </a:lvl4pPr>
            <a:lvl5pPr marL="1371322" indent="0">
              <a:buNone/>
              <a:defRPr sz="1100"/>
            </a:lvl5pPr>
            <a:lvl6pPr marL="1714151" indent="0">
              <a:buNone/>
              <a:defRPr sz="1100"/>
            </a:lvl6pPr>
            <a:lvl7pPr marL="2056981" indent="0">
              <a:buNone/>
              <a:defRPr sz="1100"/>
            </a:lvl7pPr>
            <a:lvl8pPr marL="2399811" indent="0">
              <a:buNone/>
              <a:defRPr sz="1100"/>
            </a:lvl8pPr>
            <a:lvl9pPr marL="27426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AE472D-6BF8-49B3-AC9A-46E26D1176FE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841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742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600" y="2941863"/>
            <a:ext cx="4258582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386" y="6232329"/>
            <a:ext cx="1720202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332386" y="505596"/>
            <a:ext cx="5774500" cy="617839"/>
          </a:xfrm>
          <a:prstGeom prst="rect">
            <a:avLst/>
          </a:prstGeom>
        </p:spPr>
        <p:txBody>
          <a:bodyPr anchor="b"/>
          <a:lstStyle>
            <a:lvl1pPr>
              <a:defRPr sz="2912"/>
            </a:lvl1pPr>
          </a:lstStyle>
          <a:p>
            <a:r>
              <a:t>Title Text</a:t>
            </a:r>
          </a:p>
        </p:txBody>
      </p:sp>
      <p:pic>
        <p:nvPicPr>
          <p:cNvPr id="115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2405" y="6459469"/>
            <a:ext cx="407284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2909" y="6450041"/>
            <a:ext cx="1629562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4506687" y="1725952"/>
            <a:ext cx="4630965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06886" y="849094"/>
            <a:ext cx="2898322" cy="2775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165">
                <a:solidFill>
                  <a:srgbClr val="C00000"/>
                </a:solidFill>
              </a:defRPr>
            </a:lvl1pPr>
            <a:lvl2pPr marL="554721" indent="-110944">
              <a:buFontTx/>
              <a:buChar char="•"/>
              <a:defRPr sz="1165">
                <a:solidFill>
                  <a:srgbClr val="C00000"/>
                </a:solidFill>
              </a:defRPr>
            </a:lvl2pPr>
            <a:lvl3pPr marL="1020686" indent="-133133">
              <a:buFontTx/>
              <a:defRPr sz="1165">
                <a:solidFill>
                  <a:srgbClr val="C00000"/>
                </a:solidFill>
              </a:defRPr>
            </a:lvl3pPr>
            <a:lvl4pPr marL="1479255" indent="-147926">
              <a:buFontTx/>
              <a:buChar char="•"/>
              <a:defRPr sz="1165">
                <a:solidFill>
                  <a:srgbClr val="C00000"/>
                </a:solidFill>
              </a:defRPr>
            </a:lvl4pPr>
            <a:lvl5pPr marL="1923032" indent="-147926">
              <a:buFontTx/>
              <a:defRPr sz="1165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106886" y="156700"/>
            <a:ext cx="2898322" cy="6320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20" name="Text Placeholder 6"/>
          <p:cNvSpPr>
            <a:spLocks noGrp="1"/>
          </p:cNvSpPr>
          <p:nvPr>
            <p:ph type="body" sz="half" idx="15"/>
          </p:nvPr>
        </p:nvSpPr>
        <p:spPr>
          <a:xfrm>
            <a:off x="318637" y="1726358"/>
            <a:ext cx="4098244" cy="3861333"/>
          </a:xfrm>
          <a:prstGeom prst="rect">
            <a:avLst/>
          </a:prstGeom>
        </p:spPr>
        <p:txBody>
          <a:bodyPr/>
          <a:lstStyle>
            <a:lvl1pPr marL="302575" indent="-302575">
              <a:defRPr>
                <a:solidFill>
                  <a:schemeClr val="accent1"/>
                </a:solidFill>
              </a:defRPr>
            </a:lvl1pPr>
          </a:lstStyle>
          <a:p>
            <a:pPr marL="342900" indent="-342900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26" y="6220544"/>
            <a:ext cx="275074" cy="271613"/>
          </a:xfrm>
          <a:prstGeom prst="rect">
            <a:avLst/>
          </a:prstGeom>
        </p:spPr>
        <p:txBody>
          <a:bodyPr/>
          <a:lstStyle>
            <a:lvl1pPr algn="r">
              <a:defRPr sz="116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6634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88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142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80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65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79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0032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2590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319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439301"/>
            <a:ext cx="2895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5CD15-EFFF-47AB-BF6A-3BD232391A3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51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18073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353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APS April Meeting, April 9,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6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APS April Meeting, April 9,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06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37" indent="-171446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28" indent="-171446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982" indent="-214308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12" indent="-171446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5" y="6387406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701" y="966060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701" y="3763629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4347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APS April Meeting, April 9,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908E-2805-7749-9A6F-C78CBE1DBE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31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2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37" indent="-171446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28" indent="-171446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982" indent="-214308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12" indent="-171446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5" y="6387406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60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60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21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37" indent="-171446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28" indent="-171446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982" indent="-214308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12" indent="-171446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7" y="966060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1597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61" y="310208"/>
            <a:ext cx="8628678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8344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83306A-F446-4492-A918-F615165A20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486EDA-5708-43A7-977D-27D1862CD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D0B32-EF85-4F7A-8791-2BC67EEC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A4361-0528-455F-9688-2A26528ED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27CB5-3D49-4E56-84DE-7F070D0D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F1DD2-CB99-418E-8B1B-C76DF704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37230C23-16BB-4F4D-9275-33DF342A112F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2849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997A62-E3A8-4EE3-BDA7-48CB78AC270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1DA8A-99B6-40B6-90C2-E738FCA9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10831-3C64-4D31-BF94-DC4C28B4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2" y="1600922"/>
            <a:ext cx="8941298" cy="49023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B6D2E-DC51-4F85-A4CE-69C399359B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084C-F97D-41BC-9532-49420180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78E5B-D7F6-4021-9196-CFCA8788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47F8E9AA-82F2-49F5-9E93-E0B5535B791A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4813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2" indent="0">
              <a:buNone/>
              <a:defRPr sz="1500" b="1"/>
            </a:lvl2pPr>
            <a:lvl3pPr marL="685661" indent="0">
              <a:buNone/>
              <a:defRPr sz="1300" b="1"/>
            </a:lvl3pPr>
            <a:lvl4pPr marL="1028493" indent="0">
              <a:buNone/>
              <a:defRPr sz="1200" b="1"/>
            </a:lvl4pPr>
            <a:lvl5pPr marL="1371322" indent="0">
              <a:buNone/>
              <a:defRPr sz="1200" b="1"/>
            </a:lvl5pPr>
            <a:lvl6pPr marL="1714151" indent="0">
              <a:buNone/>
              <a:defRPr sz="1200" b="1"/>
            </a:lvl6pPr>
            <a:lvl7pPr marL="2056981" indent="0">
              <a:buNone/>
              <a:defRPr sz="1200" b="1"/>
            </a:lvl7pPr>
            <a:lvl8pPr marL="2399811" indent="0">
              <a:buNone/>
              <a:defRPr sz="1200" b="1"/>
            </a:lvl8pPr>
            <a:lvl9pPr marL="274264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2" indent="0">
              <a:buNone/>
              <a:defRPr sz="1500" b="1"/>
            </a:lvl2pPr>
            <a:lvl3pPr marL="685661" indent="0">
              <a:buNone/>
              <a:defRPr sz="1300" b="1"/>
            </a:lvl3pPr>
            <a:lvl4pPr marL="1028493" indent="0">
              <a:buNone/>
              <a:defRPr sz="1200" b="1"/>
            </a:lvl4pPr>
            <a:lvl5pPr marL="1371322" indent="0">
              <a:buNone/>
              <a:defRPr sz="1200" b="1"/>
            </a:lvl5pPr>
            <a:lvl6pPr marL="1714151" indent="0">
              <a:buNone/>
              <a:defRPr sz="1200" b="1"/>
            </a:lvl6pPr>
            <a:lvl7pPr marL="2056981" indent="0">
              <a:buNone/>
              <a:defRPr sz="1200" b="1"/>
            </a:lvl7pPr>
            <a:lvl8pPr marL="2399811" indent="0">
              <a:buNone/>
              <a:defRPr sz="1200" b="1"/>
            </a:lvl8pPr>
            <a:lvl9pPr marL="274264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439301"/>
            <a:ext cx="2895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5CD15-EFFF-47AB-BF6A-3BD232391A3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029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BA5981-F475-480C-9969-968AA7FE23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A46944-2C46-4155-A11C-5AFB7930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3DB2C-E783-4EA6-A139-61ABD51E8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3B7FC-0CA0-462A-A4BB-6F11ED73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F3621-0DBD-4DC3-8B52-284795ED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70D8A-00AA-4ACA-A792-5F835170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DA598178-C87E-4B4B-BAEB-89BD0930DD78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71276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71E1ED-3A8F-4758-8A5F-B031D4935E8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55D50-1EEF-4A2B-A869-CDCCF21CD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937CD-41BD-4B73-8AAA-8BE17510A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000" y="1601448"/>
            <a:ext cx="4400640" cy="4902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41884-84F0-418B-8514-81A8B47D5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881" y="1601448"/>
            <a:ext cx="4402080" cy="4902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A6089-55AC-4213-AA1E-AD5A176E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0854A-F5DC-4050-AA3E-962057891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F5346-EB20-4BF6-9B1D-E2472321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1EEB412E-96B8-42BF-8662-3BFF839C2E03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22344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614CE7-6D29-49B1-B67D-5F2B2594E5A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FDC37-3FBA-4E15-9A4F-744A9742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3183A-9A2D-4956-BD99-67BC943B9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238F3-20DF-4CE3-A231-F62C54638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63E44-0DDA-4F05-9F3F-EE9EDF388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353B15-4AC1-427F-8C8E-0B8BF5E2A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95787-0E97-4BFD-B4A1-796E86F6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C0AA7-CB88-4ED9-A2C1-B189B80C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792CC-1C20-46FF-B525-BE9D57DF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64E80489-BAD5-4DA8-BAD3-188235F13E67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362083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7B97-A503-4B90-8E99-22AA1100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5201E-B1A9-4A43-80BC-2C059FED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C3735-F073-4586-A683-234486CF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8859A-9C2F-404C-B339-EE391143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1219F0E8-5892-4957-BB68-28A52809046D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53262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F88530-FDF4-4531-ABEA-07AA3B363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0FD23-B445-4CB7-9927-47639FFA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09137-ADBD-4AD5-AF5A-48097AF4E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E402F6B6-4080-40D2-BF48-50C35795B21A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38177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43D6A9-A4AC-4065-9138-816E506BBE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206CCA-E19B-40B2-9E87-9B0A7D34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5F2D1-E35E-413E-8271-1FA400640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3CFB8-CACC-4502-AC21-4EB83CCDE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F618-5D0A-447F-8DA4-59366B02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4385B-FE88-436A-8FC2-6DAC27A5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C1FD7-48C1-43E4-BD23-585650CB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1CB3C7B4-6359-4B98-80CF-FF67D5C41809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88356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8FA028-B6CF-44F5-8F6B-5576968E6B4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E1BD0-5BF2-4EFB-82D7-0E556FA5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CBDBA-4CD6-4811-9C69-F98FEBEE7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006C6-C8D4-4DC1-AF36-F251F4B1B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683BB-F90D-4872-A3A8-2251F2DD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F4EC2-F6D0-4F1E-87F5-25A5DC9D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E5C25-46ED-4A4D-902E-0C536C81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D6524279-65C3-4C97-8838-5BE2E47A0D1C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28561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FDD4FF-624D-4B1E-8D1D-95ECEED0EBE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53D6F7-3223-4C59-8EE8-ED0A32C0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2813A1-7309-44C8-BA7B-6C22E63F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762" y="1600922"/>
            <a:ext cx="8941298" cy="49023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88936-A4EA-43CE-8F88-666911BFB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27F8F-53B9-4A50-805B-37639B8F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6B245-E219-44BF-B685-E8AC3785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C4292104-75E9-4770-9C52-C9609F541551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91051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F7A39C-7DAD-4486-8688-517C0CFD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F465BA-498D-4348-8CBC-2A5EA04BD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09760" y="0"/>
            <a:ext cx="2239200" cy="65037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33A2F-142F-4566-BFD2-1C8996E45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0721" y="0"/>
            <a:ext cx="6580800" cy="65037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CBAED-7165-4AB7-9449-50BCD95A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C0B5-9545-4150-A339-A5FED2327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r>
              <a:rPr lang="en-US"/>
              <a:t>APS April Meeting, April 9, 2022</a:t>
            </a: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41E08-9890-46E9-B70C-15FF438C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494AA6E8-BB77-4936-B3B2-6FDE196E658C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47768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9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439301"/>
            <a:ext cx="2895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5CD15-EFFF-47AB-BF6A-3BD232391A3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8185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606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04796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435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8494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9438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4928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63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027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9986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84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439301"/>
            <a:ext cx="2895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5CD15-EFFF-47AB-BF6A-3BD232391A3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7591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9285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300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8305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96758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3682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807CA-A357-3745-82FD-7E5C9C62F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57546-74D9-3148-B0D5-82A66DF99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26EA3-FEF9-6643-8C23-1A017538A285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9F5E1-6A1A-B441-A929-4D89F7F8137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3BBDCCF-40B0-114A-8DA9-4B8C28D78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8979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7577-B48B-684A-AE14-DA86CC79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EFFFD-E7D1-0642-AABF-13DB311E7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B886F-A709-E540-9EBE-8CED508F39B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196CB-AB42-6746-9065-CEDA509FAEC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2FBA4A3-A6C1-684A-9177-B746B433E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938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22F5-6B19-C546-85D8-63CDA92E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DAED2-D41D-AB46-B82B-DC1D1E56F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136A5-0209-F049-9866-3D866DE7A0A1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7D337-8235-2348-9598-1DC6715DE31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EC549C-9519-F648-802C-4A791A001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7558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29150-250F-8549-B7D8-E30B43B6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A8D5C-BBC1-7B45-B068-B984332E6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3974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EA01A-AB8D-4940-A108-1699A4192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3974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6F8B7-F64F-D84C-9FAB-A7F9DB9F6E8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52E38-ACF3-034A-89F4-63AD6ACA451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765601C-A10C-304D-8F85-45E56EDC3A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8134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CDBB0-5412-EE47-BA16-99226043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6A002-3C96-284D-841E-56A7A9198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691A1-CF13-A14F-8796-1B9DF298D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CC95D2-AACF-5546-9008-A51C77015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49DD1F-2CE9-944C-B8EA-926E4C623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BD63E8-8CBD-4946-A0A0-A8242F62E64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A940CB-5008-B54E-A829-E168A2A1026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7CD51CE-F3A7-A044-8B1D-0AEA0550B1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4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832" indent="0">
              <a:buNone/>
              <a:defRPr sz="900"/>
            </a:lvl2pPr>
            <a:lvl3pPr marL="685661" indent="0">
              <a:buNone/>
              <a:defRPr sz="800"/>
            </a:lvl3pPr>
            <a:lvl4pPr marL="1028493" indent="0">
              <a:buNone/>
              <a:defRPr sz="700"/>
            </a:lvl4pPr>
            <a:lvl5pPr marL="1371322" indent="0">
              <a:buNone/>
              <a:defRPr sz="700"/>
            </a:lvl5pPr>
            <a:lvl6pPr marL="1714151" indent="0">
              <a:buNone/>
              <a:defRPr sz="700"/>
            </a:lvl6pPr>
            <a:lvl7pPr marL="2056981" indent="0">
              <a:buNone/>
              <a:defRPr sz="700"/>
            </a:lvl7pPr>
            <a:lvl8pPr marL="2399811" indent="0">
              <a:buNone/>
              <a:defRPr sz="700"/>
            </a:lvl8pPr>
            <a:lvl9pPr marL="274264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439301"/>
            <a:ext cx="2895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5CD15-EFFF-47AB-BF6A-3BD232391A3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9657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EC7B-839F-5E4E-8DAE-D7FF8A75B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A870A-7F39-4843-932E-BC9F0710AF4C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2401E-5782-D34C-95B0-7B1F53AD257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1ACADC4-B4B7-9644-B5F9-8CBCD2887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310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848708-BFEE-C24A-88D1-F80970A7980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71F643-F5D9-A846-9CAD-78C4BE3458D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A6A89D4-FE0B-9C4A-B9D8-EB010B41D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0536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6015-1E9C-2F44-B934-EC4786ED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17043-1D45-1F49-9D4D-7956257F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69611-413C-C645-A340-16E3945EC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E68FF-AA9B-0943-97B2-CC58B3D81524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FBB5F-76BC-5A4B-8024-CEDE5FC31E6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78F40EF-1148-BD4A-B440-9FAC14A28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088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6F30-A5F0-BD49-B296-4B10637C8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BB931-98EB-4746-8B48-1ED6D41DD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BE3AC-0130-224D-8192-69C10C506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A1344-BB34-534B-86FA-CC686E7273A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E07F0-3738-FF42-A7F2-D218BD6430F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07A99AC-F037-294E-9099-A1B807158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0093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BED33-FD4B-FC4F-8E37-CEB1D8A7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33BF8-3BB5-0A47-B87F-EDC3178A9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32895-342A-494E-BE31-86DA9B63926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65002-7D4E-2C4D-A851-E9EB107E1BF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99C5765-A696-4245-86EB-DB406C821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9998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1B1A24-4F9B-D444-94A6-328022FBB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3055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48849-E4B7-9341-9FA7-BC3C8AF6B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3055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9C595-4611-BF4A-8AD0-EA0C3A33B725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68286-20EF-C442-9B44-45276022B46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39A8CD4-21F9-5A44-B689-F80449CFF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2936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58436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433387" y="-647700"/>
            <a:ext cx="10029825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8" y="3562350"/>
            <a:ext cx="8239125" cy="2324100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553069"/>
            <a:ext cx="8238233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5804955"/>
            <a:ext cx="8239125" cy="558476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75810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4114800" y="-101600"/>
            <a:ext cx="4554314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8" y="635000"/>
            <a:ext cx="3667125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3530288"/>
            <a:ext cx="3667125" cy="2692712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00563" y="6523450"/>
            <a:ext cx="195566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21925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8936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32" indent="0">
              <a:buNone/>
              <a:defRPr sz="2100"/>
            </a:lvl2pPr>
            <a:lvl3pPr marL="685661" indent="0">
              <a:buNone/>
              <a:defRPr sz="1800"/>
            </a:lvl3pPr>
            <a:lvl4pPr marL="1028493" indent="0">
              <a:buNone/>
              <a:defRPr sz="1500"/>
            </a:lvl4pPr>
            <a:lvl5pPr marL="1371322" indent="0">
              <a:buNone/>
              <a:defRPr sz="1500"/>
            </a:lvl5pPr>
            <a:lvl6pPr marL="1714151" indent="0">
              <a:buNone/>
              <a:defRPr sz="1500"/>
            </a:lvl6pPr>
            <a:lvl7pPr marL="2056981" indent="0">
              <a:buNone/>
              <a:defRPr sz="1500"/>
            </a:lvl7pPr>
            <a:lvl8pPr marL="2399811" indent="0">
              <a:buNone/>
              <a:defRPr sz="1500"/>
            </a:lvl8pPr>
            <a:lvl9pPr marL="2742643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00"/>
            </a:lvl1pPr>
            <a:lvl2pPr marL="342832" indent="0">
              <a:buNone/>
              <a:defRPr sz="900"/>
            </a:lvl2pPr>
            <a:lvl3pPr marL="685661" indent="0">
              <a:buNone/>
              <a:defRPr sz="800"/>
            </a:lvl3pPr>
            <a:lvl4pPr marL="1028493" indent="0">
              <a:buNone/>
              <a:defRPr sz="700"/>
            </a:lvl4pPr>
            <a:lvl5pPr marL="1371322" indent="0">
              <a:buNone/>
              <a:defRPr sz="700"/>
            </a:lvl5pPr>
            <a:lvl6pPr marL="1714151" indent="0">
              <a:buNone/>
              <a:defRPr sz="700"/>
            </a:lvl6pPr>
            <a:lvl7pPr marL="2056981" indent="0">
              <a:buNone/>
              <a:defRPr sz="700"/>
            </a:lvl7pPr>
            <a:lvl8pPr marL="2399811" indent="0">
              <a:buNone/>
              <a:defRPr sz="700"/>
            </a:lvl8pPr>
            <a:lvl9pPr marL="274264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439301"/>
            <a:ext cx="2895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9301"/>
            <a:ext cx="2133600" cy="282174"/>
          </a:xfrm>
          <a:ln/>
        </p:spPr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5CD15-EFFF-47AB-BF6A-3BD232391A3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9451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513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3667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2124252"/>
            <a:ext cx="3667125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4572000" y="-203633"/>
            <a:ext cx="4093828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3667125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85513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56939" y="243900"/>
            <a:ext cx="6680893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895073" y="368942"/>
            <a:ext cx="2125283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>
                <a:solidFill>
                  <a:srgbClr val="FF2600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4675" y="6486708"/>
            <a:ext cx="227626" cy="24109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749021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8239125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3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Agenda Subtitle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1pPr>
            <a:lvl2pPr marL="0" indent="1714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2pPr>
            <a:lvl3pPr marL="0" indent="3429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3pPr>
            <a:lvl4pPr marL="0" indent="5143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4pPr>
            <a:lvl5pPr marL="0" indent="6858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25194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2460422"/>
            <a:ext cx="8239125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774066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537964"/>
            <a:ext cx="8239125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4131090"/>
            <a:ext cx="8239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Fact information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126576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11259" y="5337727"/>
            <a:ext cx="7575020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Attribution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7721" y="2469930"/>
            <a:ext cx="7828558" cy="1918140"/>
          </a:xfrm>
          <a:prstGeom prst="rect">
            <a:avLst/>
          </a:prstGeom>
        </p:spPr>
        <p:txBody>
          <a:bodyPr/>
          <a:lstStyle>
            <a:lvl1pPr marL="239596" indent="-17621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39596" indent="-476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39596" indent="1666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9596" indent="33813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39596" indent="5095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67521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5910263" y="508000"/>
            <a:ext cx="2789662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9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5062538" y="1989138"/>
            <a:ext cx="3914775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0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52388" y="247650"/>
            <a:ext cx="622935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476397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500063" y="-2762250"/>
            <a:ext cx="10144125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118671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4675" y="6486708"/>
            <a:ext cx="227626" cy="24109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7" name="Jim Napolitano"/>
          <p:cNvSpPr txBox="1"/>
          <p:nvPr/>
        </p:nvSpPr>
        <p:spPr>
          <a:xfrm>
            <a:off x="119965" y="6522581"/>
            <a:ext cx="1072409" cy="22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3200">
                <a:solidFill>
                  <a:srgbClr val="AA7942"/>
                </a:solidFill>
              </a:defRPr>
            </a:lvl1pPr>
          </a:lstStyle>
          <a:p>
            <a:r>
              <a:rPr sz="1200"/>
              <a:t>Jim Napolitano</a:t>
            </a:r>
          </a:p>
        </p:txBody>
      </p:sp>
      <p:sp>
        <p:nvSpPr>
          <p:cNvPr id="138" name="2022 JLUO Meeting"/>
          <p:cNvSpPr txBox="1"/>
          <p:nvPr/>
        </p:nvSpPr>
        <p:spPr>
          <a:xfrm>
            <a:off x="7605499" y="6522581"/>
            <a:ext cx="1413850" cy="22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r">
              <a:defRPr sz="3200">
                <a:solidFill>
                  <a:srgbClr val="AA7942"/>
                </a:solidFill>
              </a:defRPr>
            </a:lvl1pPr>
          </a:lstStyle>
          <a:p>
            <a:r>
              <a:rPr sz="1200"/>
              <a:t>2022 JLUO Meeting</a:t>
            </a:r>
          </a:p>
        </p:txBody>
      </p:sp>
      <p:sp>
        <p:nvSpPr>
          <p:cNvPr id="139" name="Slide Title"/>
          <p:cNvSpPr txBox="1"/>
          <p:nvPr/>
        </p:nvSpPr>
        <p:spPr>
          <a:xfrm>
            <a:off x="199941" y="297931"/>
            <a:ext cx="4775244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>
              <a:defRPr sz="5600">
                <a:solidFill>
                  <a:srgbClr val="000000"/>
                </a:solidFill>
              </a:defRPr>
            </a:lvl1pPr>
          </a:lstStyle>
          <a:p>
            <a:r>
              <a:rPr sz="210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4393318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CC33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APS April Meeting, April 9, 2022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CC33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5E188-B62E-49DB-A8EC-123E640121F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4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1" r:id="rId12"/>
    <p:sldLayoutId id="2147483925" r:id="rId13"/>
    <p:sldLayoutId id="2147483942" r:id="rId14"/>
    <p:sldLayoutId id="2147483968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CC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3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66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49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32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23" indent="-2571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01" indent="-21427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075" indent="-17141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199906" indent="-17141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737" indent="-17141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565" indent="-17141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397" indent="-17141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228" indent="-17141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058" indent="-17141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6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2" algn="l" defTabSz="6856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1" algn="l" defTabSz="6856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3" algn="l" defTabSz="6856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2" algn="l" defTabSz="6856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1" algn="l" defTabSz="6856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1" algn="l" defTabSz="6856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11" algn="l" defTabSz="6856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43" algn="l" defTabSz="6856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4" tIns="45672" rIns="91344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465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6721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3437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015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6876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539" indent="-34253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167" indent="-285449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1799" indent="-22836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598516" indent="-22836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5235" indent="-22836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1955" indent="-22836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68675" indent="-22836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5393" indent="-22836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2110" indent="-22836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1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6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34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52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APS April Meeting, April 9,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3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2" r:id="rId14"/>
    <p:sldLayoutId id="2147483733" r:id="rId15"/>
    <p:sldLayoutId id="2147483924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A1AE8-41E8-4C89-BA4F-DEB63076CB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4770D-22F7-4750-9E3D-2F8CAADA4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762" y="1600922"/>
            <a:ext cx="8941298" cy="4902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3D1E7-90D5-4D4E-97F6-382A42A9520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07762" y="6503623"/>
            <a:ext cx="2131726" cy="2155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US" sz="1270" kern="120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F91F4-08DA-4BA1-998F-5CA1FCA5F1B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365537" y="6503623"/>
            <a:ext cx="4412686" cy="2155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en-US" sz="1270" kern="120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APS April Meeting, April 9, 2022</a:t>
            </a: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A4979-594D-4210-9CDB-0F925DE7FF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917334" y="6503297"/>
            <a:ext cx="2131726" cy="2155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en-US" sz="1270" kern="120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9B288F-DA05-4BB0-B459-A7EA492F82CD}" type="slidenum">
              <a:rPr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6224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hf sldNum="0" hdr="0" ftr="0" dt="0"/>
  <p:txStyles>
    <p:titleStyle>
      <a:lvl1pPr algn="ctr" rtl="0" hangingPunct="0">
        <a:tabLst/>
        <a:defRPr lang="en-US" sz="3991" b="0" i="0" u="none" strike="noStrike" kern="1200">
          <a:ln>
            <a:noFill/>
          </a:ln>
          <a:latin typeface="Galliard BT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75"/>
        </a:spcAft>
        <a:tabLst/>
        <a:defRPr lang="en-US" sz="2903" b="0" i="0" u="none" strike="noStrike" kern="1200">
          <a:ln>
            <a:noFill/>
          </a:ln>
          <a:solidFill>
            <a:srgbClr val="000000"/>
          </a:solidFill>
          <a:latin typeface="Galliard BT" pitchFamily="2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6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2D5CC04D-0386-C443-B270-9C005B1E4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9E3A9BA-6BC4-744F-9FF5-E856EE05C3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397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2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21DCDC-07BF-9746-83FB-396F7329744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7681" y="6469159"/>
            <a:ext cx="2895840" cy="24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 sz="127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altLang="en-US"/>
              <a:t>APS April Meeting, April 9, 2022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5D49A4-8988-854B-92F9-4FE7BC74DF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4880" y="6502283"/>
            <a:ext cx="2126880" cy="21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 sz="127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C7392465-AD1B-9A44-B24F-BA67B56C822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F465D8F7-7C49-AA46-92D0-2B0EE1B83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" y="6156647"/>
            <a:ext cx="648000" cy="64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C9DD870-8F36-1C43-97EE-F4B02E90D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61" y="6339545"/>
            <a:ext cx="1357920" cy="42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77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hf sldNum="0" hdr="0" ftr="0" dt="0"/>
  <p:txStyles>
    <p:titleStyle>
      <a:lvl1pPr algn="ctr" defTabSz="4147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147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DejaVu Sans" charset="0"/>
          <a:ea typeface="DejaVu Sans" charset="0"/>
          <a:cs typeface="DejaVu Sans" charset="0"/>
        </a:defRPr>
      </a:lvl2pPr>
      <a:lvl3pPr marL="1036815" indent="-207363" algn="ctr" defTabSz="4147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DejaVu Sans" charset="0"/>
          <a:ea typeface="DejaVu Sans" charset="0"/>
          <a:cs typeface="DejaVu Sans" charset="0"/>
        </a:defRPr>
      </a:lvl3pPr>
      <a:lvl4pPr marL="1451541" indent="-207363" algn="ctr" defTabSz="4147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DejaVu Sans" charset="0"/>
          <a:ea typeface="DejaVu Sans" charset="0"/>
          <a:cs typeface="DejaVu Sans" charset="0"/>
        </a:defRPr>
      </a:lvl4pPr>
      <a:lvl5pPr marL="1866268" indent="-207363" algn="ctr" defTabSz="4147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DejaVu Sans" charset="0"/>
          <a:ea typeface="DejaVu Sans" charset="0"/>
          <a:cs typeface="DejaVu Sans" charset="0"/>
        </a:defRPr>
      </a:lvl5pPr>
      <a:lvl6pPr marL="2280994" indent="-207363" algn="ctr" defTabSz="4147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DejaVu Sans" charset="0"/>
          <a:ea typeface="DejaVu Sans" charset="0"/>
          <a:cs typeface="DejaVu Sans" charset="0"/>
        </a:defRPr>
      </a:lvl6pPr>
      <a:lvl7pPr marL="2695720" indent="-207363" algn="ctr" defTabSz="4147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DejaVu Sans" charset="0"/>
          <a:ea typeface="DejaVu Sans" charset="0"/>
          <a:cs typeface="DejaVu Sans" charset="0"/>
        </a:defRPr>
      </a:lvl7pPr>
      <a:lvl8pPr marL="3110446" indent="-207363" algn="ctr" defTabSz="4147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DejaVu Sans" charset="0"/>
          <a:ea typeface="DejaVu Sans" charset="0"/>
          <a:cs typeface="DejaVu Sans" charset="0"/>
        </a:defRPr>
      </a:lvl8pPr>
      <a:lvl9pPr marL="3525172" indent="-207363" algn="ctr" defTabSz="4147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DejaVu Sans" charset="0"/>
          <a:ea typeface="DejaVu Sans" charset="0"/>
          <a:cs typeface="DejaVu Sans" charset="0"/>
        </a:defRPr>
      </a:lvl9pPr>
    </p:titleStyle>
    <p:bodyStyle>
      <a:lvl1pPr marL="311045" indent="-311045" algn="l" defTabSz="414726" rtl="0" fontAlgn="base" hangingPunct="0">
        <a:lnSpc>
          <a:spcPct val="98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fontAlgn="base" hangingPunct="0">
        <a:lnSpc>
          <a:spcPct val="98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fontAlgn="base" hangingPunct="0">
        <a:lnSpc>
          <a:spcPct val="98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fontAlgn="base" hangingPunct="0">
        <a:lnSpc>
          <a:spcPct val="98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8239125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00563" y="6521333"/>
            <a:ext cx="195566" cy="2064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19075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3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</p:sldLayoutIdLst>
  <p:transition spd="med"/>
  <p:txStyles>
    <p:titleStyle>
      <a:lvl1pPr marL="0" marR="0" indent="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28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57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85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914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1430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371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600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828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057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www.google.com/url?sa=i&amp;url=https%3A%2F%2Fphysics.uconn.edu%2F2020%2F09%2F16%2Fprof-kyungseon-joo-named-chair-of-clas-collaboration-at-jefferson-lab%2F&amp;psig=AOvVaw3TGYNNenT5sXB-t3NFmq0B&amp;ust=1650454318972000&amp;source=images&amp;cd=vfe&amp;ved=0CAwQjRxqFwoTCMD93NKDoPcCFQAAAAAdAAAAABAD" TargetMode="External"/><Relationship Id="rId7" Type="http://schemas.openxmlformats.org/officeDocument/2006/relationships/hyperlink" Target="https://puckett.physics.uconn.edu/2021/08/02/sbs-installation-in-hall-a-at-jefferson-lab-july-2021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hyperlink" Target="https://www.google.com/imgres?imgurl=https%3A%2F%2Fearimediaprodweb.azurewebsites.net%2FApi%2Fv1%2FMultimedia%2Fb9c179e5-ec31-42fd-af24-132192316d2d%2FRendition%2Flow-res%2FContent%2FPublic&amp;imgrefurl=https%3A%2F%2Fwww.eurekalert.org%2Fnews-releases%2F662485&amp;tbnid=D0rHQlKJZ1n82M&amp;vet=12ahUKEwjtwOiChKD3AhVtFVkFHcMFBIQQMygIegUIARC0AQ..i&amp;docid=fwnqhT0iVpn_NM&amp;w=720&amp;h=405&amp;q=GLUEX&amp;client=firefox-b-1-d&amp;ved=2ahUKEwjtwOiChKD3AhVtFVkFHcMFBIQQMygIegUIARC0AQ" TargetMode="Externa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1.bp.blogspot.com%2F-imb4vvBNHx0%2FYSB46xB_B7I%2FAAAAAAAAEis%2F0fmof9HgUfIpFkkGAG2w4LfFyTgOy7HgACLcBGAsYHQ%2Fs500%2F1950s.jpg&amp;imgrefurl=http%3A%2F%2Funclemikesmusings.blogspot.com%2F2014%2F01%2Ftop-10-myths-about-1950s.html&amp;tbnid=6JQ4NX0WnrkyDM&amp;vet=12ahUKEwih8pbsiPz5AhV4n3IEHQedD-4QMygOegUIARD8AQ..i&amp;docid=_pzAbnjSYwwkLM&amp;w=500&amp;h=500&amp;q=1950s&amp;client=firefox-b-1-d&amp;ved=2ahUKEwih8pbsiPz5AhV4n3IEHQedD-4QMygOegUIARD8AQ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8.emf"/><Relationship Id="rId4" Type="http://schemas.openxmlformats.org/officeDocument/2006/relationships/package" Target="../embeddings/Microsoft_Excel_Worksheet.xls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04.400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4.png"/><Relationship Id="rId5" Type="http://schemas.openxmlformats.org/officeDocument/2006/relationships/image" Target="../media/image92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97.tiff"/><Relationship Id="rId7" Type="http://schemas.openxmlformats.org/officeDocument/2006/relationships/image" Target="../media/image101.png"/><Relationship Id="rId12" Type="http://schemas.openxmlformats.org/officeDocument/2006/relationships/image" Target="../media/image11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00.png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98.jpe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23.png"/><Relationship Id="rId5" Type="http://schemas.openxmlformats.org/officeDocument/2006/relationships/image" Target="../media/image98.jpe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hyperlink" Target="https://misportal.jlab.org/mis/physics/experiments/viewProposal.cfm?paperId=634" TargetMode="External"/><Relationship Id="rId7" Type="http://schemas.openxmlformats.org/officeDocument/2006/relationships/hyperlink" Target="https://misportal.jlab.org/mis/physics/experiments/viewProposal.cfm?paperId=825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isportal.jlab.org/mis/physics/experiments/viewProposal.cfm?paperId=836" TargetMode="External"/><Relationship Id="rId5" Type="http://schemas.openxmlformats.org/officeDocument/2006/relationships/hyperlink" Target="https://misportal.jlab.org/railsForms/beam_schedules/89513/edit" TargetMode="External"/><Relationship Id="rId4" Type="http://schemas.openxmlformats.org/officeDocument/2006/relationships/hyperlink" Target="https://misportal.jlab.org/mis/physics/experiments/viewProposal.cfm?paperId=797" TargetMode="External"/><Relationship Id="rId9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2966878" y="3249027"/>
            <a:ext cx="67277" cy="8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281" rIns="33281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endParaRPr sz="5242" kern="0" dirty="0">
              <a:solidFill>
                <a:srgbClr val="000000"/>
              </a:solidFill>
            </a:endParaRPr>
          </a:p>
        </p:txBody>
      </p:sp>
      <p:sp>
        <p:nvSpPr>
          <p:cNvPr id="554" name="Title 1"/>
          <p:cNvSpPr txBox="1">
            <a:spLocks noGrp="1"/>
          </p:cNvSpPr>
          <p:nvPr>
            <p:ph type="title"/>
          </p:nvPr>
        </p:nvSpPr>
        <p:spPr>
          <a:xfrm>
            <a:off x="1337288" y="245944"/>
            <a:ext cx="6462005" cy="677983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ctr">
              <a:defRPr sz="4000"/>
            </a:lvl1pPr>
          </a:lstStyle>
          <a:p>
            <a:r>
              <a:rPr lang="en-US" sz="3600" dirty="0"/>
              <a:t>Nucleon Structure Physics from </a:t>
            </a:r>
            <a:br>
              <a:rPr lang="en-US" sz="3600" dirty="0"/>
            </a:br>
            <a:r>
              <a:rPr lang="en-US" sz="3600" dirty="0"/>
              <a:t>Electron Scattering Experiments</a:t>
            </a:r>
            <a:endParaRPr lang="en-US" sz="3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424" y="4401436"/>
            <a:ext cx="6161311" cy="1729659"/>
          </a:xfrm>
          <a:prstGeom prst="rect">
            <a:avLst/>
          </a:prstGeom>
        </p:spPr>
      </p:pic>
      <p:pic>
        <p:nvPicPr>
          <p:cNvPr id="1028" name="Picture 4" descr="Prof. Kyungseon Joo named Chair of CLAS Collaboration at Jefferson Lab |  Department of Physics">
            <a:hlinkClick r:id="rId3"/>
            <a:extLst>
              <a:ext uri="{FF2B5EF4-FFF2-40B4-BE49-F238E27FC236}">
                <a16:creationId xmlns:a16="http://schemas.microsoft.com/office/drawing/2014/main" id="{1B7E4B3D-E3CB-C841-98EE-D81F8CFA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26" y="1930767"/>
            <a:ext cx="3479261" cy="23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lueX completes first phase | EurekAlert!">
            <a:hlinkClick r:id="rId5"/>
            <a:extLst>
              <a:ext uri="{FF2B5EF4-FFF2-40B4-BE49-F238E27FC236}">
                <a16:creationId xmlns:a16="http://schemas.microsoft.com/office/drawing/2014/main" id="{1D0FF0FA-8DC6-B446-BD39-EDF32D5BB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39" y="4393581"/>
            <a:ext cx="3084344" cy="17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BS Installation in Hall A at Jefferson Lab, July 2021 | Professor  Puckett's Research Homepage">
            <a:hlinkClick r:id="rId7"/>
            <a:extLst>
              <a:ext uri="{FF2B5EF4-FFF2-40B4-BE49-F238E27FC236}">
                <a16:creationId xmlns:a16="http://schemas.microsoft.com/office/drawing/2014/main" id="{A70FA28C-ED5C-0B46-B84B-1CEAD24F8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02" y="1914789"/>
            <a:ext cx="2787344" cy="22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5DA75-0168-514D-BED7-6AF44AEBDD75}"/>
              </a:ext>
            </a:extLst>
          </p:cNvPr>
          <p:cNvSpPr txBox="1"/>
          <p:nvPr/>
        </p:nvSpPr>
        <p:spPr>
          <a:xfrm>
            <a:off x="506007" y="1431850"/>
            <a:ext cx="8806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en-US" sz="2000" i="1" kern="0" dirty="0">
                <a:latin typeface="Arial" charset="0"/>
                <a:ea typeface="ＭＳ Ｐゴシック" charset="0"/>
                <a:cs typeface="ＭＳ Ｐゴシック" charset="0"/>
              </a:rPr>
              <a:t>Cynthia Keppel   </a:t>
            </a: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Thomas Jefferson National Accelerator Facility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BAE195-1DD8-0848-A5AC-292200C4000A}"/>
              </a:ext>
            </a:extLst>
          </p:cNvPr>
          <p:cNvSpPr/>
          <p:nvPr/>
        </p:nvSpPr>
        <p:spPr>
          <a:xfrm>
            <a:off x="322527" y="2158663"/>
            <a:ext cx="234175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QNP2022:</a:t>
            </a:r>
          </a:p>
          <a:p>
            <a:r>
              <a:rPr lang="en-US" dirty="0">
                <a:solidFill>
                  <a:srgbClr val="7030A0"/>
                </a:solidFill>
              </a:rPr>
              <a:t>9th International Conference </a:t>
            </a:r>
          </a:p>
          <a:p>
            <a:r>
              <a:rPr lang="en-US" dirty="0">
                <a:solidFill>
                  <a:srgbClr val="7030A0"/>
                </a:solidFill>
              </a:rPr>
              <a:t>on Quarks and Nuclear Physics</a:t>
            </a:r>
          </a:p>
          <a:p>
            <a:pPr fontAlgn="base"/>
            <a:endParaRPr lang="en-US" sz="1400" dirty="0">
              <a:solidFill>
                <a:srgbClr val="7030A0"/>
              </a:solidFill>
            </a:endParaRPr>
          </a:p>
          <a:p>
            <a:pPr fontAlgn="base"/>
            <a:r>
              <a:rPr lang="en-US" sz="1400" dirty="0"/>
              <a:t>5-9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1278389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D714-110D-D747-96C1-A59BCC7B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86" y="859592"/>
            <a:ext cx="7932997" cy="6178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Talk Topics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C1D4F9-A5D2-DB41-96C2-1B4BC04B5BE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97451" y="2359211"/>
            <a:ext cx="7932997" cy="386133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Nucleon form factors </a:t>
            </a:r>
          </a:p>
          <a:p>
            <a:r>
              <a:rPr lang="en-US" dirty="0">
                <a:solidFill>
                  <a:srgbClr val="7030A0"/>
                </a:solidFill>
              </a:rPr>
              <a:t>Structure functions – access to the </a:t>
            </a:r>
            <a:r>
              <a:rPr lang="en-US" dirty="0" err="1">
                <a:solidFill>
                  <a:srgbClr val="7030A0"/>
                </a:solidFill>
              </a:rPr>
              <a:t>parton</a:t>
            </a:r>
            <a:r>
              <a:rPr lang="en-US" dirty="0">
                <a:solidFill>
                  <a:srgbClr val="7030A0"/>
                </a:solidFill>
              </a:rPr>
              <a:t> distribution functions (PDFs) through deep inelastic scattering</a:t>
            </a:r>
          </a:p>
          <a:p>
            <a:pPr lvl="1"/>
            <a:r>
              <a:rPr lang="en-US" dirty="0"/>
              <a:t>Unpolarized</a:t>
            </a:r>
          </a:p>
          <a:p>
            <a:pPr lvl="1"/>
            <a:r>
              <a:rPr lang="en-US" dirty="0"/>
              <a:t>Polarized</a:t>
            </a:r>
          </a:p>
          <a:p>
            <a:r>
              <a:rPr lang="en-US" dirty="0">
                <a:solidFill>
                  <a:schemeClr val="tx1"/>
                </a:solidFill>
              </a:rPr>
              <a:t>“2D” and “3D”</a:t>
            </a:r>
          </a:p>
          <a:p>
            <a:pPr lvl="1"/>
            <a:r>
              <a:rPr lang="en-US" dirty="0"/>
              <a:t>GPDs</a:t>
            </a:r>
          </a:p>
          <a:p>
            <a:pPr lvl="1"/>
            <a:r>
              <a:rPr lang="en-US" dirty="0"/>
              <a:t>TMDs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DB989-953A-984A-B34B-4C56E873C8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165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65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72C8F-E248-AE47-94AF-B1EDC4C29041}"/>
              </a:ext>
            </a:extLst>
          </p:cNvPr>
          <p:cNvSpPr txBox="1"/>
          <p:nvPr/>
        </p:nvSpPr>
        <p:spPr>
          <a:xfrm>
            <a:off x="373692" y="1663106"/>
            <a:ext cx="570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Nucleon Structure in 25 minutes or less!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59CAF7-D7E6-AA41-847B-16BE9E9E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97" y="1451582"/>
            <a:ext cx="1666925" cy="933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07AC13-1A6D-B14E-8825-13B6F07611E9}"/>
              </a:ext>
            </a:extLst>
          </p:cNvPr>
          <p:cNvSpPr txBox="1"/>
          <p:nvPr/>
        </p:nvSpPr>
        <p:spPr>
          <a:xfrm rot="21095120">
            <a:off x="4917941" y="4134452"/>
            <a:ext cx="193816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5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focus on recent and near upcoming results from Jefferson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D29AF-01D1-044B-BE33-C439B6C95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967" y="3658126"/>
            <a:ext cx="1107903" cy="6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582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6946" y="-331059"/>
            <a:ext cx="9144000" cy="11430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Large uncertainties on PDFs at large x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788024" y="2420888"/>
            <a:ext cx="504056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4" tIns="45672" rIns="91344" bIns="45672" numCol="1" rtlCol="0" anchor="t" anchorCtr="0" compatLnSpc="1">
            <a:prstTxWarp prst="textNoShape">
              <a:avLst/>
            </a:prstTxWarp>
          </a:bodyPr>
          <a:lstStyle/>
          <a:p>
            <a:pPr defTabSz="913437" eaLnBrk="0" hangingPunct="0"/>
            <a:endParaRPr lang="en-US">
              <a:solidFill>
                <a:prstClr val="black"/>
              </a:solidFill>
              <a:latin typeface="Times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0BCD38-7C73-EE4A-8833-BD2FDF606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48680"/>
            <a:ext cx="7162998" cy="2236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5D0AD5-7A43-9F4D-BD38-34054F224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39" y="2664296"/>
            <a:ext cx="3367903" cy="4149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C1CCD-2CAE-1646-96B5-12A4FD9D5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12" y="2780928"/>
            <a:ext cx="6117377" cy="39906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55B3CA-62AF-6846-92C2-F594F43F6593}"/>
              </a:ext>
            </a:extLst>
          </p:cNvPr>
          <p:cNvSpPr txBox="1"/>
          <p:nvPr/>
        </p:nvSpPr>
        <p:spPr>
          <a:xfrm>
            <a:off x="332742" y="652323"/>
            <a:ext cx="2080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Sampling of PDF results shown at PDF4LHC meeting </a:t>
            </a:r>
            <a:r>
              <a:rPr lang="en-US" sz="2000" dirty="0">
                <a:solidFill>
                  <a:srgbClr val="CC0066"/>
                </a:solidFill>
              </a:rPr>
              <a:t>22-23 March 2021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9DCA89-AB8D-C842-AB6E-DDFB1BEB36A5}"/>
              </a:ext>
            </a:extLst>
          </p:cNvPr>
          <p:cNvSpPr/>
          <p:nvPr/>
        </p:nvSpPr>
        <p:spPr>
          <a:xfrm>
            <a:off x="8028384" y="2276872"/>
            <a:ext cx="966400" cy="360040"/>
          </a:xfrm>
          <a:prstGeom prst="ellipse">
            <a:avLst/>
          </a:prstGeom>
          <a:noFill/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D3809D-A82D-1446-8D53-3085C349FAE5}"/>
              </a:ext>
            </a:extLst>
          </p:cNvPr>
          <p:cNvSpPr/>
          <p:nvPr/>
        </p:nvSpPr>
        <p:spPr>
          <a:xfrm>
            <a:off x="8028384" y="4336632"/>
            <a:ext cx="966400" cy="360040"/>
          </a:xfrm>
          <a:prstGeom prst="ellipse">
            <a:avLst/>
          </a:prstGeom>
          <a:noFill/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1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8C3071-CD9F-9445-B43C-1728FF4E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2651">
            <a:off x="7399139" y="5395665"/>
            <a:ext cx="386875" cy="6588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56992"/>
            <a:ext cx="9218006" cy="5260449"/>
          </a:xfrm>
          <a:noFill/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err="1">
                <a:latin typeface="Calibri" charset="0"/>
              </a:rPr>
              <a:t>Partonic</a:t>
            </a:r>
            <a:r>
              <a:rPr lang="en-US" dirty="0">
                <a:latin typeface="Calibri" charset="0"/>
              </a:rPr>
              <a:t> structure in the valence region </a:t>
            </a:r>
            <a:r>
              <a:rPr lang="en-US" b="1" i="1" u="sng" dirty="0">
                <a:latin typeface="Calibri" charset="0"/>
              </a:rPr>
              <a:t>defines</a:t>
            </a:r>
            <a:r>
              <a:rPr lang="en-US" dirty="0">
                <a:latin typeface="Calibri" charset="0"/>
              </a:rPr>
              <a:t> a hadron  </a:t>
            </a:r>
          </a:p>
          <a:p>
            <a:pPr lvl="1">
              <a:buFont typeface=".AppleSystemUIFont" charset="-120"/>
              <a:buChar char="-"/>
            </a:pPr>
            <a:r>
              <a:rPr lang="en-US" dirty="0">
                <a:latin typeface="Calibri" charset="0"/>
              </a:rPr>
              <a:t>Baryon number, charge, flavor content, total spin, …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Keen discriminator of hadron structure models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Facilitates comparison with lattice QCD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libri" charset="0"/>
              </a:rPr>
              <a:t>“Valence regime” at large x, low Q</a:t>
            </a:r>
            <a:r>
              <a:rPr lang="en-US" baseline="30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 evolves to low x, high Q</a:t>
            </a:r>
            <a:r>
              <a:rPr lang="en-US" baseline="30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 </a:t>
            </a:r>
          </a:p>
          <a:p>
            <a:pPr lvl="1">
              <a:buFontTx/>
              <a:buChar char="-"/>
            </a:pPr>
            <a:r>
              <a:rPr lang="en-US" dirty="0">
                <a:latin typeface="Calibri" charset="0"/>
              </a:rPr>
              <a:t>Intersection of nuclear and particle physics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7030A0"/>
                </a:solidFill>
                <a:latin typeface="Calibri" charset="0"/>
              </a:rPr>
              <a:t>New generation of experiments at </a:t>
            </a:r>
            <a:r>
              <a:rPr lang="en-US" dirty="0" err="1">
                <a:solidFill>
                  <a:srgbClr val="7030A0"/>
                </a:solidFill>
                <a:latin typeface="Calibri" charset="0"/>
              </a:rPr>
              <a:t>JLab</a:t>
            </a:r>
            <a:r>
              <a:rPr lang="en-US" dirty="0">
                <a:solidFill>
                  <a:srgbClr val="7030A0"/>
                </a:solidFill>
                <a:latin typeface="Calibri" charset="0"/>
              </a:rPr>
              <a:t> focused on high x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914400"/>
          </a:xfrm>
        </p:spPr>
        <p:txBody>
          <a:bodyPr/>
          <a:lstStyle/>
          <a:p>
            <a:r>
              <a:rPr lang="en-US" sz="2800" b="0" i="1" dirty="0">
                <a:solidFill>
                  <a:srgbClr val="000090"/>
                </a:solidFill>
                <a:latin typeface="Arial"/>
                <a:cs typeface="Arial"/>
              </a:rPr>
              <a:t>Why is the x &gt; ~0.3 valence regime interesting?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59" r="41478" b="-898"/>
          <a:stretch/>
        </p:blipFill>
        <p:spPr>
          <a:xfrm>
            <a:off x="1903618" y="887016"/>
            <a:ext cx="4396583" cy="25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6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24650" y="-267075"/>
            <a:ext cx="8226690" cy="1143000"/>
          </a:xfrm>
        </p:spPr>
        <p:txBody>
          <a:bodyPr/>
          <a:lstStyle/>
          <a:p>
            <a:r>
              <a:rPr lang="en-US" sz="2800" b="0" dirty="0">
                <a:latin typeface="Calibri"/>
                <a:cs typeface="Calibri"/>
              </a:rPr>
              <a:t>Multiple predictions for d/u at large x</a:t>
            </a:r>
            <a:endParaRPr lang="en-US" sz="2400" b="0" dirty="0">
              <a:latin typeface="Calibri"/>
              <a:cs typeface="Calibri"/>
            </a:endParaRPr>
          </a:p>
        </p:txBody>
      </p:sp>
      <p:graphicFrame>
        <p:nvGraphicFramePr>
          <p:cNvPr id="7" name="Group 140"/>
          <p:cNvGraphicFramePr>
            <a:graphicFrameLocks noGrp="1"/>
          </p:cNvGraphicFramePr>
          <p:nvPr>
            <p:extLst/>
          </p:nvPr>
        </p:nvGraphicFramePr>
        <p:xfrm>
          <a:off x="395536" y="2784947"/>
          <a:ext cx="4346575" cy="3308349"/>
        </p:xfrm>
        <a:graphic>
          <a:graphicData uri="http://schemas.openxmlformats.org/drawingml/2006/table">
            <a:tbl>
              <a:tblPr/>
              <a:tblGrid>
                <a:gridCol w="20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8432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Nucleon Model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/F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d/u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615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SU(6)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2/3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1/2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615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Valence Quark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1/4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0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036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DSE contact interaction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0.41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0.18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036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DSE realistic interaction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0.49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0.28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615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pQCD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3/7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1/5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04" name="Group 47"/>
          <p:cNvGrpSpPr>
            <a:grpSpLocks noChangeAspect="1"/>
          </p:cNvGrpSpPr>
          <p:nvPr/>
        </p:nvGrpSpPr>
        <p:grpSpPr bwMode="auto">
          <a:xfrm>
            <a:off x="395536" y="885999"/>
            <a:ext cx="6552721" cy="1542633"/>
            <a:chOff x="334" y="840"/>
            <a:chExt cx="5195" cy="1223"/>
          </a:xfrm>
        </p:grpSpPr>
        <p:sp>
          <p:nvSpPr>
            <p:cNvPr id="105" name="AutoShape 48"/>
            <p:cNvSpPr>
              <a:spLocks noChangeAspect="1" noChangeArrowheads="1" noTextEdit="1"/>
            </p:cNvSpPr>
            <p:nvPr/>
          </p:nvSpPr>
          <p:spPr bwMode="auto">
            <a:xfrm>
              <a:off x="334" y="840"/>
              <a:ext cx="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06" name="Line 49"/>
            <p:cNvSpPr>
              <a:spLocks noChangeShapeType="1"/>
            </p:cNvSpPr>
            <p:nvPr/>
          </p:nvSpPr>
          <p:spPr bwMode="auto">
            <a:xfrm>
              <a:off x="374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07" name="Line 50"/>
            <p:cNvSpPr>
              <a:spLocks noChangeShapeType="1"/>
            </p:cNvSpPr>
            <p:nvPr/>
          </p:nvSpPr>
          <p:spPr bwMode="auto">
            <a:xfrm>
              <a:off x="744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08" name="Line 51"/>
            <p:cNvSpPr>
              <a:spLocks noChangeShapeType="1"/>
            </p:cNvSpPr>
            <p:nvPr/>
          </p:nvSpPr>
          <p:spPr bwMode="auto">
            <a:xfrm flipH="1">
              <a:off x="744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09" name="Line 52"/>
            <p:cNvSpPr>
              <a:spLocks noChangeShapeType="1"/>
            </p:cNvSpPr>
            <p:nvPr/>
          </p:nvSpPr>
          <p:spPr bwMode="auto">
            <a:xfrm flipV="1">
              <a:off x="1052" y="1301"/>
              <a:ext cx="27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0" name="Line 53"/>
            <p:cNvSpPr>
              <a:spLocks noChangeShapeType="1"/>
            </p:cNvSpPr>
            <p:nvPr/>
          </p:nvSpPr>
          <p:spPr bwMode="auto">
            <a:xfrm>
              <a:off x="1079" y="1305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1" name="Line 54"/>
            <p:cNvSpPr>
              <a:spLocks noChangeShapeType="1"/>
            </p:cNvSpPr>
            <p:nvPr/>
          </p:nvSpPr>
          <p:spPr bwMode="auto">
            <a:xfrm flipV="1">
              <a:off x="1124" y="1163"/>
              <a:ext cx="52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2" name="Line 55"/>
            <p:cNvSpPr>
              <a:spLocks noChangeShapeType="1"/>
            </p:cNvSpPr>
            <p:nvPr/>
          </p:nvSpPr>
          <p:spPr bwMode="auto">
            <a:xfrm>
              <a:off x="1176" y="1163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3" name="Line 56"/>
            <p:cNvSpPr>
              <a:spLocks noChangeShapeType="1"/>
            </p:cNvSpPr>
            <p:nvPr/>
          </p:nvSpPr>
          <p:spPr bwMode="auto">
            <a:xfrm>
              <a:off x="1029" y="1132"/>
              <a:ext cx="29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4" name="Line 57"/>
            <p:cNvSpPr>
              <a:spLocks noChangeShapeType="1"/>
            </p:cNvSpPr>
            <p:nvPr/>
          </p:nvSpPr>
          <p:spPr bwMode="auto">
            <a:xfrm>
              <a:off x="1368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5" name="Line 58"/>
            <p:cNvSpPr>
              <a:spLocks noChangeShapeType="1"/>
            </p:cNvSpPr>
            <p:nvPr/>
          </p:nvSpPr>
          <p:spPr bwMode="auto">
            <a:xfrm>
              <a:off x="2385" y="976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6" name="Line 59"/>
            <p:cNvSpPr>
              <a:spLocks noChangeShapeType="1"/>
            </p:cNvSpPr>
            <p:nvPr/>
          </p:nvSpPr>
          <p:spPr bwMode="auto">
            <a:xfrm flipH="1">
              <a:off x="2385" y="1132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7" name="Line 60"/>
            <p:cNvSpPr>
              <a:spLocks noChangeShapeType="1"/>
            </p:cNvSpPr>
            <p:nvPr/>
          </p:nvSpPr>
          <p:spPr bwMode="auto">
            <a:xfrm flipV="1">
              <a:off x="2669" y="1303"/>
              <a:ext cx="27" cy="1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8" name="Line 61"/>
            <p:cNvSpPr>
              <a:spLocks noChangeShapeType="1"/>
            </p:cNvSpPr>
            <p:nvPr/>
          </p:nvSpPr>
          <p:spPr bwMode="auto">
            <a:xfrm>
              <a:off x="2696" y="1307"/>
              <a:ext cx="40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19" name="Line 62"/>
            <p:cNvSpPr>
              <a:spLocks noChangeShapeType="1"/>
            </p:cNvSpPr>
            <p:nvPr/>
          </p:nvSpPr>
          <p:spPr bwMode="auto">
            <a:xfrm flipV="1">
              <a:off x="2741" y="1163"/>
              <a:ext cx="52" cy="21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0" name="Line 63"/>
            <p:cNvSpPr>
              <a:spLocks noChangeShapeType="1"/>
            </p:cNvSpPr>
            <p:nvPr/>
          </p:nvSpPr>
          <p:spPr bwMode="auto">
            <a:xfrm>
              <a:off x="2793" y="1163"/>
              <a:ext cx="210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1" name="Line 64"/>
            <p:cNvSpPr>
              <a:spLocks noChangeShapeType="1"/>
            </p:cNvSpPr>
            <p:nvPr/>
          </p:nvSpPr>
          <p:spPr bwMode="auto">
            <a:xfrm>
              <a:off x="2647" y="1132"/>
              <a:ext cx="37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2" name="Line 65"/>
            <p:cNvSpPr>
              <a:spLocks noChangeShapeType="1"/>
            </p:cNvSpPr>
            <p:nvPr/>
          </p:nvSpPr>
          <p:spPr bwMode="auto">
            <a:xfrm>
              <a:off x="3065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3" name="Line 66"/>
            <p:cNvSpPr>
              <a:spLocks noChangeShapeType="1"/>
            </p:cNvSpPr>
            <p:nvPr/>
          </p:nvSpPr>
          <p:spPr bwMode="auto">
            <a:xfrm>
              <a:off x="4061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4" name="Line 67"/>
            <p:cNvSpPr>
              <a:spLocks noChangeShapeType="1"/>
            </p:cNvSpPr>
            <p:nvPr/>
          </p:nvSpPr>
          <p:spPr bwMode="auto">
            <a:xfrm flipH="1">
              <a:off x="4061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5" name="Line 68"/>
            <p:cNvSpPr>
              <a:spLocks noChangeShapeType="1"/>
            </p:cNvSpPr>
            <p:nvPr/>
          </p:nvSpPr>
          <p:spPr bwMode="auto">
            <a:xfrm>
              <a:off x="4320" y="1132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6" name="Line 69"/>
            <p:cNvSpPr>
              <a:spLocks noChangeShapeType="1"/>
            </p:cNvSpPr>
            <p:nvPr/>
          </p:nvSpPr>
          <p:spPr bwMode="auto">
            <a:xfrm>
              <a:off x="4481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7" name="Line 70"/>
            <p:cNvSpPr>
              <a:spLocks noChangeShapeType="1"/>
            </p:cNvSpPr>
            <p:nvPr/>
          </p:nvSpPr>
          <p:spPr bwMode="auto">
            <a:xfrm>
              <a:off x="5476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8" name="Line 71"/>
            <p:cNvSpPr>
              <a:spLocks noChangeShapeType="1"/>
            </p:cNvSpPr>
            <p:nvPr/>
          </p:nvSpPr>
          <p:spPr bwMode="auto">
            <a:xfrm flipH="1">
              <a:off x="5476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29" name="Line 72"/>
            <p:cNvSpPr>
              <a:spLocks noChangeShapeType="1"/>
            </p:cNvSpPr>
            <p:nvPr/>
          </p:nvSpPr>
          <p:spPr bwMode="auto">
            <a:xfrm>
              <a:off x="1070" y="1788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0" name="Line 73"/>
            <p:cNvSpPr>
              <a:spLocks noChangeShapeType="1"/>
            </p:cNvSpPr>
            <p:nvPr/>
          </p:nvSpPr>
          <p:spPr bwMode="auto">
            <a:xfrm>
              <a:off x="1231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1" name="Line 74"/>
            <p:cNvSpPr>
              <a:spLocks noChangeShapeType="1"/>
            </p:cNvSpPr>
            <p:nvPr/>
          </p:nvSpPr>
          <p:spPr bwMode="auto">
            <a:xfrm>
              <a:off x="2233" y="1632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2" name="Line 75"/>
            <p:cNvSpPr>
              <a:spLocks noChangeShapeType="1"/>
            </p:cNvSpPr>
            <p:nvPr/>
          </p:nvSpPr>
          <p:spPr bwMode="auto">
            <a:xfrm flipH="1">
              <a:off x="2233" y="1788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3" name="Line 76"/>
            <p:cNvSpPr>
              <a:spLocks noChangeShapeType="1"/>
            </p:cNvSpPr>
            <p:nvPr/>
          </p:nvSpPr>
          <p:spPr bwMode="auto">
            <a:xfrm flipV="1">
              <a:off x="2514" y="1639"/>
              <a:ext cx="28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4" name="Line 77"/>
            <p:cNvSpPr>
              <a:spLocks noChangeShapeType="1"/>
            </p:cNvSpPr>
            <p:nvPr/>
          </p:nvSpPr>
          <p:spPr bwMode="auto">
            <a:xfrm>
              <a:off x="2542" y="1643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5" name="Line 78"/>
            <p:cNvSpPr>
              <a:spLocks noChangeShapeType="1"/>
            </p:cNvSpPr>
            <p:nvPr/>
          </p:nvSpPr>
          <p:spPr bwMode="auto">
            <a:xfrm flipV="1">
              <a:off x="2586" y="1501"/>
              <a:ext cx="53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6" name="Line 79"/>
            <p:cNvSpPr>
              <a:spLocks noChangeShapeType="1"/>
            </p:cNvSpPr>
            <p:nvPr/>
          </p:nvSpPr>
          <p:spPr bwMode="auto">
            <a:xfrm>
              <a:off x="2639" y="1501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7" name="Line 80"/>
            <p:cNvSpPr>
              <a:spLocks noChangeShapeType="1"/>
            </p:cNvSpPr>
            <p:nvPr/>
          </p:nvSpPr>
          <p:spPr bwMode="auto">
            <a:xfrm>
              <a:off x="2492" y="1788"/>
              <a:ext cx="293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8" name="Line 81"/>
            <p:cNvSpPr>
              <a:spLocks noChangeShapeType="1"/>
            </p:cNvSpPr>
            <p:nvPr/>
          </p:nvSpPr>
          <p:spPr bwMode="auto">
            <a:xfrm>
              <a:off x="2830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9" name="Line 82"/>
            <p:cNvSpPr>
              <a:spLocks noChangeShapeType="1"/>
            </p:cNvSpPr>
            <p:nvPr/>
          </p:nvSpPr>
          <p:spPr bwMode="auto">
            <a:xfrm>
              <a:off x="3833" y="1632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40" name="Line 83"/>
            <p:cNvSpPr>
              <a:spLocks noChangeShapeType="1"/>
            </p:cNvSpPr>
            <p:nvPr/>
          </p:nvSpPr>
          <p:spPr bwMode="auto">
            <a:xfrm flipH="1">
              <a:off x="3833" y="1788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41" name="Rectangle 84"/>
            <p:cNvSpPr>
              <a:spLocks noChangeArrowheads="1"/>
            </p:cNvSpPr>
            <p:nvPr/>
          </p:nvSpPr>
          <p:spPr bwMode="auto">
            <a:xfrm>
              <a:off x="3744" y="1782"/>
              <a:ext cx="6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42" name="Rectangle 85"/>
            <p:cNvSpPr>
              <a:spLocks noChangeArrowheads="1"/>
            </p:cNvSpPr>
            <p:nvPr/>
          </p:nvSpPr>
          <p:spPr bwMode="auto">
            <a:xfrm>
              <a:off x="2145" y="1782"/>
              <a:ext cx="6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43" name="Rectangle 86"/>
            <p:cNvSpPr>
              <a:spLocks noChangeArrowheads="1"/>
            </p:cNvSpPr>
            <p:nvPr/>
          </p:nvSpPr>
          <p:spPr bwMode="auto">
            <a:xfrm>
              <a:off x="5388" y="1126"/>
              <a:ext cx="6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44" name="Rectangle 87"/>
            <p:cNvSpPr>
              <a:spLocks noChangeArrowheads="1"/>
            </p:cNvSpPr>
            <p:nvPr/>
          </p:nvSpPr>
          <p:spPr bwMode="auto">
            <a:xfrm>
              <a:off x="3972" y="1126"/>
              <a:ext cx="6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45" name="Rectangle 88"/>
            <p:cNvSpPr>
              <a:spLocks noChangeArrowheads="1"/>
            </p:cNvSpPr>
            <p:nvPr/>
          </p:nvSpPr>
          <p:spPr bwMode="auto">
            <a:xfrm>
              <a:off x="2287" y="1126"/>
              <a:ext cx="6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chemeClr val="accent2"/>
                  </a:solidFill>
                  <a:latin typeface="Times New Roman" charset="0"/>
                </a:rPr>
                <a:t>0</a:t>
              </a:r>
              <a:endParaRPr lang="en-US" sz="320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146" name="Rectangle 89"/>
            <p:cNvSpPr>
              <a:spLocks noChangeArrowheads="1"/>
            </p:cNvSpPr>
            <p:nvPr/>
          </p:nvSpPr>
          <p:spPr bwMode="auto">
            <a:xfrm>
              <a:off x="3518" y="1650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47" name="Rectangle 90"/>
            <p:cNvSpPr>
              <a:spLocks noChangeArrowheads="1"/>
            </p:cNvSpPr>
            <p:nvPr/>
          </p:nvSpPr>
          <p:spPr bwMode="auto">
            <a:xfrm>
              <a:off x="3222" y="1650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48" name="Rectangle 91"/>
            <p:cNvSpPr>
              <a:spLocks noChangeArrowheads="1"/>
            </p:cNvSpPr>
            <p:nvPr/>
          </p:nvSpPr>
          <p:spPr bwMode="auto">
            <a:xfrm>
              <a:off x="2588" y="1818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3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49" name="Rectangle 92"/>
            <p:cNvSpPr>
              <a:spLocks noChangeArrowheads="1"/>
            </p:cNvSpPr>
            <p:nvPr/>
          </p:nvSpPr>
          <p:spPr bwMode="auto">
            <a:xfrm>
              <a:off x="2652" y="1515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0" name="Rectangle 93"/>
            <p:cNvSpPr>
              <a:spLocks noChangeArrowheads="1"/>
            </p:cNvSpPr>
            <p:nvPr/>
          </p:nvSpPr>
          <p:spPr bwMode="auto">
            <a:xfrm>
              <a:off x="1919" y="1650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1" name="Rectangle 94"/>
            <p:cNvSpPr>
              <a:spLocks noChangeArrowheads="1"/>
            </p:cNvSpPr>
            <p:nvPr/>
          </p:nvSpPr>
          <p:spPr bwMode="auto">
            <a:xfrm>
              <a:off x="1623" y="1650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2" name="Rectangle 95"/>
            <p:cNvSpPr>
              <a:spLocks noChangeArrowheads="1"/>
            </p:cNvSpPr>
            <p:nvPr/>
          </p:nvSpPr>
          <p:spPr bwMode="auto">
            <a:xfrm>
              <a:off x="1078" y="1818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3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3" name="Rectangle 96"/>
            <p:cNvSpPr>
              <a:spLocks noChangeArrowheads="1"/>
            </p:cNvSpPr>
            <p:nvPr/>
          </p:nvSpPr>
          <p:spPr bwMode="auto">
            <a:xfrm>
              <a:off x="1074" y="1515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4" name="Rectangle 97"/>
            <p:cNvSpPr>
              <a:spLocks noChangeArrowheads="1"/>
            </p:cNvSpPr>
            <p:nvPr/>
          </p:nvSpPr>
          <p:spPr bwMode="auto">
            <a:xfrm>
              <a:off x="5162" y="994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5" name="Rectangle 98"/>
            <p:cNvSpPr>
              <a:spLocks noChangeArrowheads="1"/>
            </p:cNvSpPr>
            <p:nvPr/>
          </p:nvSpPr>
          <p:spPr bwMode="auto">
            <a:xfrm>
              <a:off x="4853" y="994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6" name="Rectangle 99"/>
            <p:cNvSpPr>
              <a:spLocks noChangeArrowheads="1"/>
            </p:cNvSpPr>
            <p:nvPr/>
          </p:nvSpPr>
          <p:spPr bwMode="auto">
            <a:xfrm>
              <a:off x="4327" y="1162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3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7" name="Rectangle 100"/>
            <p:cNvSpPr>
              <a:spLocks noChangeArrowheads="1"/>
            </p:cNvSpPr>
            <p:nvPr/>
          </p:nvSpPr>
          <p:spPr bwMode="auto">
            <a:xfrm>
              <a:off x="4324" y="859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8" name="Rectangle 101"/>
            <p:cNvSpPr>
              <a:spLocks noChangeArrowheads="1"/>
            </p:cNvSpPr>
            <p:nvPr/>
          </p:nvSpPr>
          <p:spPr bwMode="auto">
            <a:xfrm>
              <a:off x="3746" y="994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59" name="Rectangle 102"/>
            <p:cNvSpPr>
              <a:spLocks noChangeArrowheads="1"/>
            </p:cNvSpPr>
            <p:nvPr/>
          </p:nvSpPr>
          <p:spPr bwMode="auto">
            <a:xfrm>
              <a:off x="3437" y="994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dirty="0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 dirty="0">
                <a:latin typeface="Times New Roman" charset="0"/>
              </a:endParaRPr>
            </a:p>
          </p:txBody>
        </p:sp>
        <p:sp>
          <p:nvSpPr>
            <p:cNvPr id="160" name="Rectangle 103"/>
            <p:cNvSpPr>
              <a:spLocks noChangeArrowheads="1"/>
            </p:cNvSpPr>
            <p:nvPr/>
          </p:nvSpPr>
          <p:spPr bwMode="auto">
            <a:xfrm>
              <a:off x="2783" y="1177"/>
              <a:ext cx="211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18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61" name="Rectangle 104"/>
            <p:cNvSpPr>
              <a:spLocks noChangeArrowheads="1"/>
            </p:cNvSpPr>
            <p:nvPr/>
          </p:nvSpPr>
          <p:spPr bwMode="auto">
            <a:xfrm>
              <a:off x="2780" y="859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62" name="Rectangle 105"/>
            <p:cNvSpPr>
              <a:spLocks noChangeArrowheads="1"/>
            </p:cNvSpPr>
            <p:nvPr/>
          </p:nvSpPr>
          <p:spPr bwMode="auto">
            <a:xfrm>
              <a:off x="2049" y="994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63" name="Rectangle 106"/>
            <p:cNvSpPr>
              <a:spLocks noChangeArrowheads="1"/>
            </p:cNvSpPr>
            <p:nvPr/>
          </p:nvSpPr>
          <p:spPr bwMode="auto">
            <a:xfrm>
              <a:off x="1739" y="994"/>
              <a:ext cx="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64" name="Rectangle 107"/>
            <p:cNvSpPr>
              <a:spLocks noChangeArrowheads="1"/>
            </p:cNvSpPr>
            <p:nvPr/>
          </p:nvSpPr>
          <p:spPr bwMode="auto">
            <a:xfrm>
              <a:off x="1190" y="1177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dirty="0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US" sz="3200" dirty="0">
                <a:latin typeface="Times New Roman" charset="0"/>
              </a:endParaRPr>
            </a:p>
          </p:txBody>
        </p:sp>
        <p:sp>
          <p:nvSpPr>
            <p:cNvPr id="165" name="Rectangle 108"/>
            <p:cNvSpPr>
              <a:spLocks noChangeArrowheads="1"/>
            </p:cNvSpPr>
            <p:nvPr/>
          </p:nvSpPr>
          <p:spPr bwMode="auto">
            <a:xfrm>
              <a:off x="1122" y="859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66" name="Rectangle 109"/>
            <p:cNvSpPr>
              <a:spLocks noChangeArrowheads="1"/>
            </p:cNvSpPr>
            <p:nvPr/>
          </p:nvSpPr>
          <p:spPr bwMode="auto">
            <a:xfrm>
              <a:off x="3682" y="1769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67" name="Rectangle 110"/>
            <p:cNvSpPr>
              <a:spLocks noChangeArrowheads="1"/>
            </p:cNvSpPr>
            <p:nvPr/>
          </p:nvSpPr>
          <p:spPr bwMode="auto">
            <a:xfrm>
              <a:off x="2083" y="1769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68" name="Rectangle 111"/>
            <p:cNvSpPr>
              <a:spLocks noChangeArrowheads="1"/>
            </p:cNvSpPr>
            <p:nvPr/>
          </p:nvSpPr>
          <p:spPr bwMode="auto">
            <a:xfrm>
              <a:off x="5326" y="1113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69" name="Rectangle 112"/>
            <p:cNvSpPr>
              <a:spLocks noChangeArrowheads="1"/>
            </p:cNvSpPr>
            <p:nvPr/>
          </p:nvSpPr>
          <p:spPr bwMode="auto">
            <a:xfrm>
              <a:off x="3910" y="1113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70" name="Rectangle 113"/>
            <p:cNvSpPr>
              <a:spLocks noChangeArrowheads="1"/>
            </p:cNvSpPr>
            <p:nvPr/>
          </p:nvSpPr>
          <p:spPr bwMode="auto">
            <a:xfrm>
              <a:off x="2213" y="1113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chemeClr val="accent2"/>
                  </a:solidFill>
                  <a:latin typeface="Symbol" charset="0"/>
                </a:rPr>
                <a:t>=</a:t>
              </a:r>
              <a:endParaRPr lang="en-US" sz="320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171" name="Rectangle 114"/>
            <p:cNvSpPr>
              <a:spLocks noChangeArrowheads="1"/>
            </p:cNvSpPr>
            <p:nvPr/>
          </p:nvSpPr>
          <p:spPr bwMode="auto">
            <a:xfrm>
              <a:off x="3047" y="1698"/>
              <a:ext cx="127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dirty="0">
                  <a:solidFill>
                    <a:srgbClr val="FF0000"/>
                  </a:solidFill>
                  <a:latin typeface="Symbol" charset="0"/>
                </a:rPr>
                <a:t>¯</a:t>
              </a:r>
              <a:endParaRPr lang="en-US" sz="32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72" name="Rectangle 115"/>
            <p:cNvSpPr>
              <a:spLocks noChangeArrowheads="1"/>
            </p:cNvSpPr>
            <p:nvPr/>
          </p:nvSpPr>
          <p:spPr bwMode="auto">
            <a:xfrm>
              <a:off x="2334" y="1625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-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73" name="Rectangle 116"/>
            <p:cNvSpPr>
              <a:spLocks noChangeArrowheads="1"/>
            </p:cNvSpPr>
            <p:nvPr/>
          </p:nvSpPr>
          <p:spPr bwMode="auto">
            <a:xfrm>
              <a:off x="1448" y="1625"/>
              <a:ext cx="127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FF0000"/>
                  </a:solidFill>
                  <a:latin typeface="Symbol" charset="0"/>
                </a:rPr>
                <a:t>­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74" name="Rectangle 117"/>
            <p:cNvSpPr>
              <a:spLocks noChangeArrowheads="1"/>
            </p:cNvSpPr>
            <p:nvPr/>
          </p:nvSpPr>
          <p:spPr bwMode="auto">
            <a:xfrm>
              <a:off x="912" y="1625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-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75" name="Rectangle 118"/>
            <p:cNvSpPr>
              <a:spLocks noChangeArrowheads="1"/>
            </p:cNvSpPr>
            <p:nvPr/>
          </p:nvSpPr>
          <p:spPr bwMode="auto">
            <a:xfrm>
              <a:off x="4678" y="1033"/>
              <a:ext cx="127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dirty="0">
                  <a:solidFill>
                    <a:srgbClr val="FF0000"/>
                  </a:solidFill>
                  <a:latin typeface="Symbol" charset="0"/>
                </a:rPr>
                <a:t>¯</a:t>
              </a:r>
              <a:endParaRPr lang="en-US" sz="32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76" name="Rectangle 119"/>
            <p:cNvSpPr>
              <a:spLocks noChangeArrowheads="1"/>
            </p:cNvSpPr>
            <p:nvPr/>
          </p:nvSpPr>
          <p:spPr bwMode="auto">
            <a:xfrm>
              <a:off x="4162" y="969"/>
              <a:ext cx="1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-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77" name="Rectangle 120"/>
            <p:cNvSpPr>
              <a:spLocks noChangeArrowheads="1"/>
            </p:cNvSpPr>
            <p:nvPr/>
          </p:nvSpPr>
          <p:spPr bwMode="auto">
            <a:xfrm>
              <a:off x="3262" y="969"/>
              <a:ext cx="127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FF0000"/>
                  </a:solidFill>
                  <a:latin typeface="Symbol" charset="0"/>
                </a:rPr>
                <a:t>­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78" name="Rectangle 121"/>
            <p:cNvSpPr>
              <a:spLocks noChangeArrowheads="1"/>
            </p:cNvSpPr>
            <p:nvPr/>
          </p:nvSpPr>
          <p:spPr bwMode="auto">
            <a:xfrm>
              <a:off x="2485" y="969"/>
              <a:ext cx="116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+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79" name="Rectangle 122"/>
            <p:cNvSpPr>
              <a:spLocks noChangeArrowheads="1"/>
            </p:cNvSpPr>
            <p:nvPr/>
          </p:nvSpPr>
          <p:spPr bwMode="auto">
            <a:xfrm>
              <a:off x="1565" y="969"/>
              <a:ext cx="127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FF0000"/>
                  </a:solidFill>
                  <a:latin typeface="Symbol" charset="0"/>
                </a:rPr>
                <a:t>­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80" name="Rectangle 123"/>
            <p:cNvSpPr>
              <a:spLocks noChangeArrowheads="1"/>
            </p:cNvSpPr>
            <p:nvPr/>
          </p:nvSpPr>
          <p:spPr bwMode="auto">
            <a:xfrm>
              <a:off x="858" y="969"/>
              <a:ext cx="116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81" name="Rectangle 124"/>
            <p:cNvSpPr>
              <a:spLocks noChangeArrowheads="1"/>
            </p:cNvSpPr>
            <p:nvPr/>
          </p:nvSpPr>
          <p:spPr bwMode="auto">
            <a:xfrm>
              <a:off x="602" y="969"/>
              <a:ext cx="127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FF0000"/>
                  </a:solidFill>
                  <a:latin typeface="Symbol" charset="0"/>
                </a:rPr>
                <a:t>­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82" name="Rectangle 125"/>
            <p:cNvSpPr>
              <a:spLocks noChangeArrowheads="1"/>
            </p:cNvSpPr>
            <p:nvPr/>
          </p:nvSpPr>
          <p:spPr bwMode="auto">
            <a:xfrm>
              <a:off x="3602" y="1783"/>
              <a:ext cx="7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>
                  <a:solidFill>
                    <a:srgbClr val="000000"/>
                  </a:solidFill>
                  <a:latin typeface="Times New Roman" charset="0"/>
                </a:rPr>
                <a:t>S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83" name="Rectangle 126"/>
            <p:cNvSpPr>
              <a:spLocks noChangeArrowheads="1"/>
            </p:cNvSpPr>
            <p:nvPr/>
          </p:nvSpPr>
          <p:spPr bwMode="auto">
            <a:xfrm>
              <a:off x="2003" y="1783"/>
              <a:ext cx="7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>
                  <a:solidFill>
                    <a:srgbClr val="000000"/>
                  </a:solidFill>
                  <a:latin typeface="Times New Roman" charset="0"/>
                </a:rPr>
                <a:t>S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84" name="Rectangle 127"/>
            <p:cNvSpPr>
              <a:spLocks noChangeArrowheads="1"/>
            </p:cNvSpPr>
            <p:nvPr/>
          </p:nvSpPr>
          <p:spPr bwMode="auto">
            <a:xfrm>
              <a:off x="5246" y="1127"/>
              <a:ext cx="7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>
                  <a:solidFill>
                    <a:srgbClr val="000000"/>
                  </a:solidFill>
                  <a:latin typeface="Times New Roman" charset="0"/>
                </a:rPr>
                <a:t>S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85" name="Rectangle 128"/>
            <p:cNvSpPr>
              <a:spLocks noChangeArrowheads="1"/>
            </p:cNvSpPr>
            <p:nvPr/>
          </p:nvSpPr>
          <p:spPr bwMode="auto">
            <a:xfrm>
              <a:off x="3830" y="1127"/>
              <a:ext cx="7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>
                  <a:solidFill>
                    <a:srgbClr val="000000"/>
                  </a:solidFill>
                  <a:latin typeface="Times New Roman" charset="0"/>
                </a:rPr>
                <a:t>S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86" name="Rectangle 129"/>
            <p:cNvSpPr>
              <a:spLocks noChangeArrowheads="1"/>
            </p:cNvSpPr>
            <p:nvPr/>
          </p:nvSpPr>
          <p:spPr bwMode="auto">
            <a:xfrm>
              <a:off x="2133" y="1127"/>
              <a:ext cx="7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>
                  <a:solidFill>
                    <a:schemeClr val="accent2"/>
                  </a:solidFill>
                  <a:latin typeface="Times New Roman" charset="0"/>
                </a:rPr>
                <a:t>S</a:t>
              </a:r>
              <a:endParaRPr lang="en-US" sz="320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187" name="Rectangle 130"/>
            <p:cNvSpPr>
              <a:spLocks noChangeArrowheads="1"/>
            </p:cNvSpPr>
            <p:nvPr/>
          </p:nvSpPr>
          <p:spPr bwMode="auto">
            <a:xfrm>
              <a:off x="3293" y="1650"/>
              <a:ext cx="234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000000"/>
                  </a:solidFill>
                  <a:latin typeface="Times New Roman" charset="0"/>
                </a:rPr>
                <a:t>uu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88" name="Rectangle 131"/>
            <p:cNvSpPr>
              <a:spLocks noChangeArrowheads="1"/>
            </p:cNvSpPr>
            <p:nvPr/>
          </p:nvSpPr>
          <p:spPr bwMode="auto">
            <a:xfrm>
              <a:off x="2876" y="1650"/>
              <a:ext cx="144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d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89" name="Rectangle 132"/>
            <p:cNvSpPr>
              <a:spLocks noChangeArrowheads="1"/>
            </p:cNvSpPr>
            <p:nvPr/>
          </p:nvSpPr>
          <p:spPr bwMode="auto">
            <a:xfrm>
              <a:off x="1694" y="1650"/>
              <a:ext cx="234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000000"/>
                  </a:solidFill>
                  <a:latin typeface="Times New Roman" charset="0"/>
                </a:rPr>
                <a:t>uu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90" name="Rectangle 133"/>
            <p:cNvSpPr>
              <a:spLocks noChangeArrowheads="1"/>
            </p:cNvSpPr>
            <p:nvPr/>
          </p:nvSpPr>
          <p:spPr bwMode="auto">
            <a:xfrm>
              <a:off x="1277" y="1650"/>
              <a:ext cx="144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d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91" name="Rectangle 134"/>
            <p:cNvSpPr>
              <a:spLocks noChangeArrowheads="1"/>
            </p:cNvSpPr>
            <p:nvPr/>
          </p:nvSpPr>
          <p:spPr bwMode="auto">
            <a:xfrm>
              <a:off x="4923" y="994"/>
              <a:ext cx="25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 dirty="0" err="1">
                  <a:solidFill>
                    <a:srgbClr val="000000"/>
                  </a:solidFill>
                  <a:latin typeface="Times New Roman" charset="0"/>
                </a:rPr>
                <a:t>ud</a:t>
              </a:r>
              <a:endParaRPr lang="en-US" sz="3200" dirty="0">
                <a:latin typeface="Times New Roman" charset="0"/>
              </a:endParaRPr>
            </a:p>
          </p:txBody>
        </p:sp>
        <p:sp>
          <p:nvSpPr>
            <p:cNvPr id="192" name="Rectangle 135"/>
            <p:cNvSpPr>
              <a:spLocks noChangeArrowheads="1"/>
            </p:cNvSpPr>
            <p:nvPr/>
          </p:nvSpPr>
          <p:spPr bwMode="auto">
            <a:xfrm>
              <a:off x="4520" y="994"/>
              <a:ext cx="127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u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93" name="Rectangle 136"/>
            <p:cNvSpPr>
              <a:spLocks noChangeArrowheads="1"/>
            </p:cNvSpPr>
            <p:nvPr/>
          </p:nvSpPr>
          <p:spPr bwMode="auto">
            <a:xfrm>
              <a:off x="3508" y="994"/>
              <a:ext cx="25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000000"/>
                  </a:solidFill>
                  <a:latin typeface="Times New Roman" charset="0"/>
                </a:rPr>
                <a:t>ud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94" name="Rectangle 137"/>
            <p:cNvSpPr>
              <a:spLocks noChangeArrowheads="1"/>
            </p:cNvSpPr>
            <p:nvPr/>
          </p:nvSpPr>
          <p:spPr bwMode="auto">
            <a:xfrm>
              <a:off x="3105" y="994"/>
              <a:ext cx="127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u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95" name="Rectangle 138"/>
            <p:cNvSpPr>
              <a:spLocks noChangeArrowheads="1"/>
            </p:cNvSpPr>
            <p:nvPr/>
          </p:nvSpPr>
          <p:spPr bwMode="auto">
            <a:xfrm>
              <a:off x="1810" y="994"/>
              <a:ext cx="25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000000"/>
                  </a:solidFill>
                  <a:latin typeface="Times New Roman" charset="0"/>
                </a:rPr>
                <a:t>ud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96" name="Rectangle 139"/>
            <p:cNvSpPr>
              <a:spLocks noChangeArrowheads="1"/>
            </p:cNvSpPr>
            <p:nvPr/>
          </p:nvSpPr>
          <p:spPr bwMode="auto">
            <a:xfrm>
              <a:off x="1407" y="994"/>
              <a:ext cx="127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u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97" name="Rectangle 140"/>
            <p:cNvSpPr>
              <a:spLocks noChangeArrowheads="1"/>
            </p:cNvSpPr>
            <p:nvPr/>
          </p:nvSpPr>
          <p:spPr bwMode="auto">
            <a:xfrm>
              <a:off x="447" y="994"/>
              <a:ext cx="137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p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34611" y="2784947"/>
            <a:ext cx="39604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b="1" i="1" dirty="0">
                <a:solidFill>
                  <a:srgbClr val="660066"/>
                </a:solidFill>
                <a:latin typeface="Arial" charset="0"/>
                <a:ea typeface="ＭＳ Ｐゴシック" charset="0"/>
                <a:cs typeface="Arial Unicode MS" charset="0"/>
              </a:rPr>
              <a:t>A Longstanding Problem!</a:t>
            </a:r>
          </a:p>
          <a:p>
            <a:pPr eaLnBrk="0" hangingPunct="0"/>
            <a:r>
              <a:rPr lang="en-US" sz="1800" i="1" dirty="0">
                <a:solidFill>
                  <a:srgbClr val="660066"/>
                </a:solidFill>
                <a:latin typeface="Arial" charset="0"/>
                <a:ea typeface="ＭＳ Ｐゴシック" charset="0"/>
                <a:cs typeface="Arial Unicode MS" charset="0"/>
              </a:rPr>
              <a:t>Numerous Review Articles:  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N. </a:t>
            </a:r>
            <a:r>
              <a:rPr lang="en-US" sz="1800" dirty="0" err="1">
                <a:latin typeface="Arial" charset="0"/>
                <a:ea typeface="ＭＳ Ｐゴシック" charset="0"/>
                <a:cs typeface="Arial Unicode MS" charset="0"/>
              </a:rPr>
              <a:t>Isgur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, PR</a:t>
            </a:r>
            <a:r>
              <a:rPr lang="en-US" sz="1800" b="1" dirty="0">
                <a:latin typeface="Arial" charset="0"/>
                <a:ea typeface="ＭＳ Ｐゴシック" charset="0"/>
                <a:cs typeface="Arial Unicode MS" charset="0"/>
              </a:rPr>
              <a:t>D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</a:t>
            </a:r>
            <a:r>
              <a:rPr lang="en-US" sz="1800" b="1" dirty="0">
                <a:latin typeface="Arial" charset="0"/>
                <a:ea typeface="ＭＳ Ｐゴシック" charset="0"/>
                <a:cs typeface="Arial Unicode MS" charset="0"/>
              </a:rPr>
              <a:t>59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(1999)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S Brodsky et al NP </a:t>
            </a:r>
            <a:r>
              <a:rPr lang="en-US" sz="1800" b="1" dirty="0">
                <a:latin typeface="Arial" charset="0"/>
                <a:ea typeface="ＭＳ Ｐゴシック" charset="0"/>
                <a:cs typeface="Arial Unicode MS" charset="0"/>
              </a:rPr>
              <a:t>B441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(1995)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W. </a:t>
            </a:r>
            <a:r>
              <a:rPr lang="en-US" sz="1800" dirty="0" err="1">
                <a:latin typeface="Arial" charset="0"/>
                <a:ea typeface="ＭＳ Ｐゴシック" charset="0"/>
                <a:cs typeface="Arial Unicode MS" charset="0"/>
              </a:rPr>
              <a:t>Melnitchouk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and A. Thomas PL </a:t>
            </a:r>
            <a:r>
              <a:rPr lang="en-US" sz="1800" b="1" dirty="0">
                <a:latin typeface="Arial" charset="0"/>
                <a:ea typeface="ＭＳ Ｐゴシック" charset="0"/>
                <a:cs typeface="Arial Unicode MS" charset="0"/>
              </a:rPr>
              <a:t>B377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(1996) 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R.J. Holt and C. D. </a:t>
            </a:r>
            <a:r>
              <a:rPr lang="en-US" sz="1800" dirty="0">
                <a:latin typeface="Arial"/>
                <a:ea typeface="ＭＳ Ｐゴシック" charset="0"/>
                <a:cs typeface="Arial"/>
              </a:rPr>
              <a:t>Roberts, </a:t>
            </a:r>
            <a:r>
              <a:rPr lang="en-US" sz="1800" dirty="0">
                <a:latin typeface="Arial"/>
                <a:cs typeface="Arial"/>
              </a:rPr>
              <a:t>Rev. Mod. Phys. 82 (2010) 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I. </a:t>
            </a:r>
            <a:r>
              <a:rPr lang="en-US" sz="1800" dirty="0" err="1">
                <a:latin typeface="Arial" charset="0"/>
                <a:ea typeface="ＭＳ Ｐゴシック" charset="0"/>
                <a:cs typeface="Arial Unicode MS" charset="0"/>
              </a:rPr>
              <a:t>Cloet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et al, Few Body Syst. </a:t>
            </a:r>
            <a:r>
              <a:rPr lang="en-US" sz="1800" b="1" dirty="0">
                <a:latin typeface="Arial" charset="0"/>
                <a:ea typeface="ＭＳ Ｐゴシック" charset="0"/>
                <a:cs typeface="Arial Unicode MS" charset="0"/>
              </a:rPr>
              <a:t>46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(2009) 1.</a:t>
            </a:r>
          </a:p>
          <a:p>
            <a:pPr marL="285750" indent="-285750" eaLnBrk="0" hangingPunct="0">
              <a:buFont typeface="Arial"/>
              <a:buChar char="•"/>
            </a:pPr>
            <a:endParaRPr lang="en-US" sz="18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285750" indent="-285750" eaLnBrk="0" hangingPunct="0">
              <a:buFont typeface="Arial"/>
              <a:buChar char="•"/>
            </a:pPr>
            <a:endParaRPr lang="en-US" sz="18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285750" indent="-285750" eaLnBrk="0" hangingPunct="0">
              <a:buFont typeface="Arial"/>
              <a:buChar char="•"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6941" y="5689463"/>
            <a:ext cx="4333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A measurement is needed, but the lack of free neutrons has been a major obstacle</a:t>
            </a:r>
            <a:r>
              <a:rPr lang="is-IS" i="1" dirty="0">
                <a:solidFill>
                  <a:srgbClr val="0000FF"/>
                </a:solidFill>
              </a:rPr>
              <a:t>…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01" name="Rectangle 114"/>
          <p:cNvSpPr>
            <a:spLocks noChangeArrowheads="1"/>
          </p:cNvSpPr>
          <p:nvPr/>
        </p:nvSpPr>
        <p:spPr bwMode="auto">
          <a:xfrm flipH="1" flipV="1">
            <a:off x="4186619" y="1053179"/>
            <a:ext cx="45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819875" eaLnBrk="0" hangingPunct="0"/>
            <a:r>
              <a:rPr lang="en-US" dirty="0">
                <a:solidFill>
                  <a:srgbClr val="FF0000"/>
                </a:solidFill>
                <a:latin typeface="Symbol" charset="0"/>
              </a:rPr>
              <a:t>¯</a:t>
            </a:r>
            <a:endParaRPr lang="en-US" sz="32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02" name="Rectangle 114"/>
          <p:cNvSpPr>
            <a:spLocks noChangeArrowheads="1"/>
          </p:cNvSpPr>
          <p:nvPr/>
        </p:nvSpPr>
        <p:spPr bwMode="auto">
          <a:xfrm flipH="1" flipV="1">
            <a:off x="2049167" y="1069017"/>
            <a:ext cx="45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819875" eaLnBrk="0" hangingPunct="0"/>
            <a:r>
              <a:rPr lang="en-US" dirty="0">
                <a:solidFill>
                  <a:srgbClr val="FF0000"/>
                </a:solidFill>
                <a:latin typeface="Symbol" charset="0"/>
              </a:rPr>
              <a:t>¯</a:t>
            </a:r>
            <a:endParaRPr lang="en-US" sz="32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03" name="Rectangle 114"/>
          <p:cNvSpPr>
            <a:spLocks noChangeArrowheads="1"/>
          </p:cNvSpPr>
          <p:nvPr/>
        </p:nvSpPr>
        <p:spPr bwMode="auto">
          <a:xfrm flipH="1" flipV="1">
            <a:off x="1896388" y="1896463"/>
            <a:ext cx="45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819875" eaLnBrk="0" hangingPunct="0"/>
            <a:r>
              <a:rPr lang="en-US" dirty="0">
                <a:solidFill>
                  <a:srgbClr val="FF0000"/>
                </a:solidFill>
                <a:latin typeface="Symbol" charset="0"/>
              </a:rPr>
              <a:t>¯</a:t>
            </a:r>
            <a:endParaRPr lang="en-US" sz="32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98" name="Rectangle 114"/>
          <p:cNvSpPr>
            <a:spLocks noChangeArrowheads="1"/>
          </p:cNvSpPr>
          <p:nvPr/>
        </p:nvSpPr>
        <p:spPr bwMode="auto">
          <a:xfrm flipH="1" flipV="1">
            <a:off x="849623" y="1051840"/>
            <a:ext cx="45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819875" eaLnBrk="0" hangingPunct="0"/>
            <a:r>
              <a:rPr lang="en-US" dirty="0">
                <a:solidFill>
                  <a:srgbClr val="FF0000"/>
                </a:solidFill>
                <a:latin typeface="Symbol" charset="0"/>
              </a:rPr>
              <a:t>¯</a:t>
            </a:r>
            <a:endParaRPr lang="en-US" sz="3200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EED8C78B-0292-5D46-BF9C-16A04B77E74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88165" y="1659554"/>
            <a:ext cx="1089809" cy="957650"/>
          </a:xfrm>
          <a:prstGeom prst="rect">
            <a:avLst/>
          </a:prstGeom>
          <a:ln>
            <a:noFill/>
          </a:ln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BB499B21-E21E-D048-98D0-C64DF1EA78C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195594" y="1577504"/>
            <a:ext cx="955875" cy="1075287"/>
          </a:xfrm>
          <a:prstGeom prst="rect">
            <a:avLst/>
          </a:prstGeom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EB939-0058-EA4D-9E51-6FCB22379665}"/>
              </a:ext>
            </a:extLst>
          </p:cNvPr>
          <p:cNvCxnSpPr>
            <a:stCxn id="199" idx="3"/>
          </p:cNvCxnSpPr>
          <p:nvPr/>
        </p:nvCxnSpPr>
        <p:spPr bwMode="auto">
          <a:xfrm>
            <a:off x="6777974" y="2138379"/>
            <a:ext cx="60233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8823266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Snapshot 2009-11-21 12-38-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549652" cy="372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6644" y="-143997"/>
            <a:ext cx="8884096" cy="2304256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64" tIns="46033" rIns="92064" bIns="46033"/>
          <a:lstStyle/>
          <a:p>
            <a:pPr algn="r">
              <a:lnSpc>
                <a:spcPct val="90000"/>
              </a:lnSpc>
              <a:buFontTx/>
              <a:buNone/>
              <a:defRPr/>
            </a:pP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buSzPct val="70000"/>
              <a:buFontTx/>
              <a:buNone/>
              <a:defRPr/>
            </a:pPr>
            <a:r>
              <a:rPr lang="en-US" sz="2000" dirty="0">
                <a:solidFill>
                  <a:srgbClr val="0033CC"/>
                </a:solidFill>
                <a:latin typeface="Arial"/>
                <a:cs typeface="Arial"/>
              </a:rPr>
              <a:t>Neutron (and hence d(</a:t>
            </a:r>
            <a:r>
              <a:rPr lang="en-US" sz="2000" dirty="0" err="1">
                <a:solidFill>
                  <a:srgbClr val="0033CC"/>
                </a:solidFill>
                <a:latin typeface="Arial"/>
                <a:cs typeface="Arial"/>
              </a:rPr>
              <a:t>x,Q</a:t>
            </a:r>
            <a:r>
              <a:rPr lang="en-US" sz="2000" dirty="0">
                <a:solidFill>
                  <a:srgbClr val="0033CC"/>
                </a:solidFill>
                <a:latin typeface="Arial"/>
                <a:cs typeface="Arial"/>
              </a:rPr>
              <a:t>) structure is typically derived from deuterium target data by subtracting proton data </a:t>
            </a:r>
          </a:p>
          <a:p>
            <a:pPr>
              <a:lnSpc>
                <a:spcPct val="90000"/>
              </a:lnSpc>
              <a:buSzPct val="70000"/>
              <a:buFontTx/>
              <a:buNone/>
              <a:defRPr/>
            </a:pPr>
            <a:endParaRPr lang="en-US" sz="2000" dirty="0">
              <a:solidFill>
                <a:srgbClr val="0033CC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buSzPct val="70000"/>
              <a:buFontTx/>
              <a:buNone/>
              <a:defRPr/>
            </a:pPr>
            <a:r>
              <a:rPr lang="en-US" sz="2000" dirty="0">
                <a:solidFill>
                  <a:srgbClr val="8000FF"/>
                </a:solidFill>
                <a:latin typeface="Arial"/>
                <a:cs typeface="Arial"/>
              </a:rPr>
              <a:t>…..but…..</a:t>
            </a:r>
          </a:p>
          <a:p>
            <a:pPr>
              <a:lnSpc>
                <a:spcPct val="90000"/>
              </a:lnSpc>
              <a:buSzPct val="70000"/>
              <a:buNone/>
              <a:defRPr/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The deuteron is a nucleus!</a:t>
            </a:r>
          </a:p>
          <a:p>
            <a:pPr>
              <a:lnSpc>
                <a:spcPct val="90000"/>
              </a:lnSpc>
              <a:buSzPct val="70000"/>
              <a:buNone/>
              <a:defRPr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buSzPct val="70000"/>
              <a:buNone/>
              <a:defRPr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n, p e- scattering different…and…</a:t>
            </a:r>
          </a:p>
          <a:p>
            <a:pPr algn="r">
              <a:lnSpc>
                <a:spcPct val="90000"/>
              </a:lnSpc>
              <a:buSzPct val="70000"/>
              <a:buFontTx/>
              <a:buNone/>
              <a:defRPr/>
            </a:pPr>
            <a:endParaRPr lang="en-US" sz="1800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  <a:buSzPct val="70000"/>
              <a:buFontTx/>
              <a:buNone/>
              <a:defRPr/>
            </a:pPr>
            <a:endParaRPr lang="en-US" sz="16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2913092" y="5918399"/>
            <a:ext cx="325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84" charset="-128"/>
                <a:cs typeface="Arial" charset="0"/>
              </a:rPr>
              <a:t>SLAC data </a:t>
            </a: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5366072" y="3115816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84" charset="-128"/>
                <a:cs typeface="Arial" charset="0"/>
              </a:rPr>
              <a:t>F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84" charset="-128"/>
                <a:cs typeface="Arial" charset="0"/>
              </a:rPr>
              <a:t>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84" charset="-128"/>
                <a:cs typeface="Arial" charset="0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84" charset="-128"/>
                <a:cs typeface="Arial" charset="0"/>
              </a:rPr>
              <a:t>/F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84" charset="-128"/>
                <a:cs typeface="Arial" charset="0"/>
              </a:rPr>
              <a:t>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84" charset="-128"/>
                <a:cs typeface="Arial" charset="0"/>
              </a:rPr>
              <a:t>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Arial" charset="0"/>
            </a:endParaRPr>
          </a:p>
        </p:txBody>
      </p:sp>
      <p:pic>
        <p:nvPicPr>
          <p:cNvPr id="168961" name="Picture 1" descr="Deuteron Particle">
            <a:extLst>
              <a:ext uri="{FF2B5EF4-FFF2-40B4-BE49-F238E27FC236}">
                <a16:creationId xmlns:a16="http://schemas.microsoft.com/office/drawing/2014/main" id="{42FC62B3-91AA-A845-9CF6-471C2AAD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13" y="846579"/>
            <a:ext cx="3275856" cy="184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A898CB-4F81-B449-95B3-5920DD5E69C6}"/>
              </a:ext>
            </a:extLst>
          </p:cNvPr>
          <p:cNvSpPr txBox="1"/>
          <p:nvPr/>
        </p:nvSpPr>
        <p:spPr>
          <a:xfrm>
            <a:off x="251520" y="2636912"/>
            <a:ext cx="3312368" cy="32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84" charset="-128"/>
                <a:cs typeface="Arial"/>
              </a:rPr>
              <a:t>Large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84" charset="-128"/>
                <a:cs typeface="Arial"/>
              </a:rPr>
              <a:t>uncertainty in unfolding nuclear effects (Fermi motion, off-shell effects, deuteron wave function, coherent scattering, final state interactions, nucleon structure modification (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84" charset="-128"/>
                <a:cs typeface="Arial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84" charset="-128"/>
                <a:cs typeface="Arial"/>
              </a:rPr>
              <a:t>EMC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84" charset="-128"/>
                <a:cs typeface="Arial"/>
              </a:rPr>
              <a:t>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84" charset="-128"/>
                <a:cs typeface="Arial"/>
              </a:rPr>
              <a:t>-effect),………..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pitchFamily="84" charset="-128"/>
              <a:cs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8913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9855"/>
            <a:ext cx="8489306" cy="430213"/>
          </a:xfrm>
        </p:spPr>
        <p:txBody>
          <a:bodyPr/>
          <a:lstStyle/>
          <a:p>
            <a:pPr eaLnBrk="1" hangingPunct="1"/>
            <a:r>
              <a:rPr lang="en-US" sz="2800" b="0" dirty="0">
                <a:latin typeface="Calibri"/>
                <a:cs typeface="Calibri"/>
              </a:rPr>
              <a:t>A nuclear physicists approach to the d/u question</a:t>
            </a:r>
            <a:r>
              <a:rPr lang="is-IS" sz="2800" b="0" dirty="0">
                <a:latin typeface="Calibri"/>
                <a:cs typeface="Calibri"/>
              </a:rPr>
              <a:t>….</a:t>
            </a:r>
            <a:endParaRPr lang="en-US" sz="2800" b="0" baseline="30000" dirty="0">
              <a:latin typeface="Calibri"/>
              <a:cs typeface="Calibri"/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4646" y="4879810"/>
            <a:ext cx="8998238" cy="370023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Problem: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Deuteron experiments present free nucleon extraction complications.</a:t>
            </a:r>
          </a:p>
          <a:p>
            <a:pPr eaLnBrk="1" hangingPunct="1"/>
            <a:r>
              <a:rPr lang="en-US" i="1" dirty="0">
                <a:solidFill>
                  <a:srgbClr val="21833D"/>
                </a:solidFill>
                <a:latin typeface="Calibri" charset="0"/>
              </a:rPr>
              <a:t>Solution:  </a:t>
            </a:r>
            <a:r>
              <a:rPr lang="en-US" dirty="0">
                <a:solidFill>
                  <a:srgbClr val="21833D"/>
                </a:solidFill>
                <a:latin typeface="Calibri" charset="0"/>
              </a:rPr>
              <a:t>Add another nucleon!</a:t>
            </a:r>
          </a:p>
          <a:p>
            <a:pPr eaLnBrk="1" hangingPunct="1"/>
            <a:r>
              <a:rPr lang="en-US" baseline="30000" dirty="0">
                <a:latin typeface="Calibri" charset="0"/>
              </a:rPr>
              <a:t>3</a:t>
            </a:r>
            <a:r>
              <a:rPr lang="en-US" dirty="0">
                <a:latin typeface="Calibri" charset="0"/>
              </a:rPr>
              <a:t>H/</a:t>
            </a:r>
            <a:r>
              <a:rPr lang="en-US" baseline="30000" dirty="0">
                <a:latin typeface="Calibri" charset="0"/>
              </a:rPr>
              <a:t>3</a:t>
            </a:r>
            <a:r>
              <a:rPr lang="en-US" dirty="0">
                <a:latin typeface="Calibri" charset="0"/>
              </a:rPr>
              <a:t>He ratio: minimizes nuclear physics uncertainties</a:t>
            </a: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48" y="786444"/>
            <a:ext cx="5372374" cy="35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0221" y="4365103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JLab</a:t>
            </a:r>
            <a:r>
              <a:rPr lang="en-US" dirty="0">
                <a:solidFill>
                  <a:srgbClr val="7030A0"/>
                </a:solidFill>
              </a:rPr>
              <a:t> Hall A HRS Spectrometer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8AA8DA31-93B2-5343-B1AE-6B703DE44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04" y="786444"/>
            <a:ext cx="2683994" cy="35786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E2FE4A-66BB-4747-8F52-97D296C9E95C}"/>
              </a:ext>
            </a:extLst>
          </p:cNvPr>
          <p:cNvSpPr txBox="1"/>
          <p:nvPr/>
        </p:nvSpPr>
        <p:spPr>
          <a:xfrm>
            <a:off x="6044459" y="4437791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Tritium target cell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9D9B7-8DDD-1747-A868-35EBE070F8F8}"/>
              </a:ext>
            </a:extLst>
          </p:cNvPr>
          <p:cNvSpPr txBox="1"/>
          <p:nvPr/>
        </p:nvSpPr>
        <p:spPr>
          <a:xfrm rot="21091835">
            <a:off x="7581056" y="3339329"/>
            <a:ext cx="145951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First tritium target in decades!</a:t>
            </a:r>
          </a:p>
        </p:txBody>
      </p:sp>
    </p:spTree>
    <p:extLst>
      <p:ext uri="{BB962C8B-B14F-4D97-AF65-F5344CB8AC3E}">
        <p14:creationId xmlns:p14="http://schemas.microsoft.com/office/powerpoint/2010/main" val="1309457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9" name="Picture 12" descr="Snapshot 2013-04-22 17-05-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844551"/>
            <a:ext cx="1989668" cy="230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152400" y="1524000"/>
            <a:ext cx="472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72" rIns="91344" bIns="45672">
            <a:prstTxWarp prst="textNoShape">
              <a:avLst/>
            </a:prstTxWarp>
          </a:bodyPr>
          <a:lstStyle/>
          <a:p>
            <a:pPr marL="342539" indent="-342539" eaLnBrk="0" hangingPunct="0">
              <a:spcBef>
                <a:spcPct val="20000"/>
              </a:spcBef>
              <a:buFontTx/>
              <a:buChar char="•"/>
            </a:pPr>
            <a:endParaRPr lang="en-US" sz="1800" dirty="0"/>
          </a:p>
          <a:p>
            <a:pPr marL="342539" indent="-342539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Times" pitchFamily="84" charset="0"/>
              </a:rPr>
              <a:t>Mirror symmetry of A=3 nuclei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" pitchFamily="84" charset="0"/>
              </a:rPr>
              <a:t>Extract F</a:t>
            </a:r>
            <a:r>
              <a:rPr lang="en-US" sz="2000" baseline="-25000" dirty="0">
                <a:latin typeface="Times" pitchFamily="84" charset="0"/>
              </a:rPr>
              <a:t>2</a:t>
            </a:r>
            <a:r>
              <a:rPr lang="en-US" sz="2000" baseline="40000" dirty="0">
                <a:latin typeface="Times" pitchFamily="84" charset="0"/>
              </a:rPr>
              <a:t>n</a:t>
            </a:r>
            <a:r>
              <a:rPr lang="en-US" sz="2000" dirty="0">
                <a:latin typeface="Times" pitchFamily="84" charset="0"/>
              </a:rPr>
              <a:t>/F</a:t>
            </a:r>
            <a:r>
              <a:rPr lang="en-US" sz="2000" baseline="-25000" dirty="0">
                <a:latin typeface="Times" pitchFamily="84" charset="0"/>
              </a:rPr>
              <a:t>2</a:t>
            </a:r>
            <a:r>
              <a:rPr lang="en-US" sz="2000" baseline="30000" dirty="0">
                <a:latin typeface="Times" pitchFamily="84" charset="0"/>
              </a:rPr>
              <a:t>p</a:t>
            </a:r>
            <a:r>
              <a:rPr lang="en-US" sz="2000" dirty="0">
                <a:latin typeface="Times" pitchFamily="84" charset="0"/>
              </a:rPr>
              <a:t> from </a:t>
            </a:r>
            <a:r>
              <a:rPr lang="en-US" sz="2000" dirty="0">
                <a:solidFill>
                  <a:srgbClr val="0000FF"/>
                </a:solidFill>
                <a:latin typeface="Times" pitchFamily="84" charset="0"/>
              </a:rPr>
              <a:t>ratio</a:t>
            </a:r>
            <a:r>
              <a:rPr lang="en-US" sz="2000" dirty="0">
                <a:latin typeface="Times" pitchFamily="84" charset="0"/>
              </a:rPr>
              <a:t> of measured 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He/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 structure functions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FF0000"/>
              </a:solidFill>
              <a:latin typeface="Times" pitchFamily="84" charset="0"/>
            </a:endParaRP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dirty="0">
              <a:latin typeface="Times" pitchFamily="84" charset="0"/>
            </a:endParaRPr>
          </a:p>
          <a:p>
            <a:pPr marL="742167" lvl="1" indent="-28544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 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  <a:latin typeface="Mistral" pitchFamily="84" charset="0"/>
              </a:rPr>
              <a:t>  R</a:t>
            </a:r>
            <a:r>
              <a:rPr lang="en-US" sz="2000" dirty="0">
                <a:solidFill>
                  <a:srgbClr val="FF0000"/>
                </a:solidFill>
                <a:latin typeface="Times" pitchFamily="84" charset="0"/>
              </a:rPr>
              <a:t> </a:t>
            </a:r>
            <a:r>
              <a:rPr lang="en-US" sz="2000" dirty="0">
                <a:solidFill>
                  <a:srgbClr val="006600"/>
                </a:solidFill>
                <a:latin typeface="Times" pitchFamily="84" charset="0"/>
              </a:rPr>
              <a:t>= SUPER ratio of ”EMC ratios” for </a:t>
            </a:r>
            <a:r>
              <a:rPr lang="en-US" sz="2000" baseline="30000" dirty="0">
                <a:solidFill>
                  <a:srgbClr val="006600"/>
                </a:solidFill>
                <a:latin typeface="Times" pitchFamily="84" charset="0"/>
              </a:rPr>
              <a:t>3</a:t>
            </a:r>
            <a:r>
              <a:rPr lang="en-US" sz="2000" dirty="0">
                <a:solidFill>
                  <a:srgbClr val="006600"/>
                </a:solidFill>
                <a:latin typeface="Times" pitchFamily="84" charset="0"/>
              </a:rPr>
              <a:t>He and </a:t>
            </a:r>
            <a:r>
              <a:rPr lang="en-US" sz="2000" baseline="30000" dirty="0">
                <a:solidFill>
                  <a:srgbClr val="006600"/>
                </a:solidFill>
                <a:latin typeface="Times" pitchFamily="84" charset="0"/>
              </a:rPr>
              <a:t>3</a:t>
            </a:r>
            <a:r>
              <a:rPr lang="en-US" sz="2000" dirty="0">
                <a:solidFill>
                  <a:srgbClr val="006600"/>
                </a:solidFill>
                <a:latin typeface="Times" pitchFamily="84" charset="0"/>
              </a:rPr>
              <a:t>H</a:t>
            </a:r>
            <a:r>
              <a:rPr lang="en-US" sz="2000" dirty="0">
                <a:latin typeface="Times" pitchFamily="84" charset="0"/>
              </a:rPr>
              <a:t> 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- Relies only on </a:t>
            </a:r>
            <a:r>
              <a:rPr lang="en-US" sz="2000" i="1" u="sng" dirty="0">
                <a:latin typeface="Times" pitchFamily="84" charset="0"/>
              </a:rPr>
              <a:t>difference</a:t>
            </a:r>
            <a:r>
              <a:rPr lang="en-US" sz="2000" dirty="0">
                <a:latin typeface="Times" pitchFamily="84" charset="0"/>
              </a:rPr>
              <a:t> in nuclear effects in 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H, 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He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- Calculated to within 1%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- Most systematic and theoretical uncertainties cancel</a:t>
            </a:r>
            <a:r>
              <a:rPr lang="en-US" sz="1800" dirty="0"/>
              <a:t> 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b="1" dirty="0"/>
          </a:p>
        </p:txBody>
      </p:sp>
      <p:pic>
        <p:nvPicPr>
          <p:cNvPr id="1228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001972"/>
            <a:ext cx="26670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6"/>
          <p:cNvSpPr txBox="1">
            <a:spLocks noChangeArrowheads="1"/>
          </p:cNvSpPr>
          <p:nvPr/>
        </p:nvSpPr>
        <p:spPr bwMode="auto">
          <a:xfrm>
            <a:off x="595659" y="182228"/>
            <a:ext cx="8146395" cy="52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2" rIns="91344" bIns="45672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MARATHON: Deep Inelastic Scattering from A=3 Nuclei</a:t>
            </a:r>
            <a:endParaRPr lang="en-US" sz="2000" b="1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2886" name="Picture 6" descr="Snapshot 2013-04-23 17-10-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819409"/>
            <a:ext cx="4648200" cy="3629025"/>
          </a:xfrm>
          <a:prstGeom prst="rect">
            <a:avLst/>
          </a:prstGeom>
          <a:noFill/>
        </p:spPr>
      </p:pic>
      <p:pic>
        <p:nvPicPr>
          <p:cNvPr id="122887" name="Picture 7" descr="Snapshot 2013-04-23 17-13-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04800" y="990600"/>
            <a:ext cx="5181600" cy="858838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452321" y="2187258"/>
            <a:ext cx="16916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i="1" dirty="0">
                <a:latin typeface="Arial" charset="0"/>
                <a:cs typeface="Arial Unicode MS" charset="0"/>
              </a:rPr>
              <a:t>I. </a:t>
            </a:r>
            <a:r>
              <a:rPr lang="en-US" sz="1600" i="1" dirty="0" err="1">
                <a:latin typeface="Arial" charset="0"/>
                <a:cs typeface="Arial Unicode MS" charset="0"/>
              </a:rPr>
              <a:t>Afnan</a:t>
            </a:r>
            <a:r>
              <a:rPr lang="en-US" sz="1600" i="1" dirty="0">
                <a:latin typeface="Arial" charset="0"/>
                <a:cs typeface="Arial Unicode MS" charset="0"/>
              </a:rPr>
              <a:t> et al, PRC 68 (2003)</a:t>
            </a:r>
          </a:p>
        </p:txBody>
      </p:sp>
    </p:spTree>
    <p:extLst>
      <p:ext uri="{BB962C8B-B14F-4D97-AF65-F5344CB8AC3E}">
        <p14:creationId xmlns:p14="http://schemas.microsoft.com/office/powerpoint/2010/main" val="3317057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B382838-8A1E-254D-84E5-27ED1C8F3380}"/>
              </a:ext>
            </a:extLst>
          </p:cNvPr>
          <p:cNvGrpSpPr/>
          <p:nvPr/>
        </p:nvGrpSpPr>
        <p:grpSpPr>
          <a:xfrm>
            <a:off x="1359039" y="0"/>
            <a:ext cx="7863698" cy="4043791"/>
            <a:chOff x="740271" y="1038475"/>
            <a:chExt cx="8770822" cy="51998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5AB570-503E-7A4C-AF6C-744E6B8AF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271" y="1038475"/>
              <a:ext cx="7608062" cy="5199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7441EF-C767-4D4D-9C84-37CFF8661C09}"/>
                </a:ext>
              </a:extLst>
            </p:cNvPr>
            <p:cNvSpPr txBox="1"/>
            <p:nvPr/>
          </p:nvSpPr>
          <p:spPr>
            <a:xfrm>
              <a:off x="7927941" y="4509119"/>
              <a:ext cx="1583152" cy="831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quark dominance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800FE9-53C0-3B45-B234-5AAC5A0392E3}"/>
                </a:ext>
              </a:extLst>
            </p:cNvPr>
            <p:cNvCxnSpPr>
              <a:cxnSpLocks/>
            </p:cNvCxnSpPr>
            <p:nvPr/>
          </p:nvCxnSpPr>
          <p:spPr>
            <a:xfrm>
              <a:off x="7475456" y="4798244"/>
              <a:ext cx="45248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8D5A149-8E27-5346-83C3-99753769FC81}"/>
                </a:ext>
              </a:extLst>
            </p:cNvPr>
            <p:cNvCxnSpPr>
              <a:cxnSpLocks/>
            </p:cNvCxnSpPr>
            <p:nvPr/>
          </p:nvCxnSpPr>
          <p:spPr>
            <a:xfrm>
              <a:off x="7475456" y="2564904"/>
              <a:ext cx="45248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16E1F9-0DFC-994C-9EA9-6F639CE2CAB4}"/>
                </a:ext>
              </a:extLst>
            </p:cNvPr>
            <p:cNvSpPr txBox="1"/>
            <p:nvPr/>
          </p:nvSpPr>
          <p:spPr>
            <a:xfrm>
              <a:off x="7956893" y="2380238"/>
              <a:ext cx="1253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SU(6)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204D546-7AA5-E84F-8AF8-EFF4F2B5EB28}"/>
                </a:ext>
              </a:extLst>
            </p:cNvPr>
            <p:cNvCxnSpPr>
              <a:cxnSpLocks/>
            </p:cNvCxnSpPr>
            <p:nvPr/>
          </p:nvCxnSpPr>
          <p:spPr>
            <a:xfrm>
              <a:off x="7475456" y="3429000"/>
              <a:ext cx="45248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47109F-36C3-054B-A5BB-BBCB2F0AE6B9}"/>
                </a:ext>
              </a:extLst>
            </p:cNvPr>
            <p:cNvSpPr txBox="1"/>
            <p:nvPr/>
          </p:nvSpPr>
          <p:spPr>
            <a:xfrm>
              <a:off x="7966684" y="3241514"/>
              <a:ext cx="1253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DSE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76CF055-6242-2849-8E4B-2414BC7F92CD}"/>
                </a:ext>
              </a:extLst>
            </p:cNvPr>
            <p:cNvCxnSpPr>
              <a:cxnSpLocks/>
            </p:cNvCxnSpPr>
            <p:nvPr/>
          </p:nvCxnSpPr>
          <p:spPr>
            <a:xfrm>
              <a:off x="7475456" y="3789040"/>
              <a:ext cx="45248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BF06BC-794C-E248-9CF5-B00CCB165AC4}"/>
                </a:ext>
              </a:extLst>
            </p:cNvPr>
            <p:cNvSpPr txBox="1"/>
            <p:nvPr/>
          </p:nvSpPr>
          <p:spPr>
            <a:xfrm>
              <a:off x="7884368" y="3638407"/>
              <a:ext cx="144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Helicity conservation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2A285F-D617-9C41-82A2-D26E68CF4A91}"/>
              </a:ext>
            </a:extLst>
          </p:cNvPr>
          <p:cNvSpPr txBox="1"/>
          <p:nvPr/>
        </p:nvSpPr>
        <p:spPr>
          <a:xfrm>
            <a:off x="231087" y="1821073"/>
            <a:ext cx="184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600" i="1" dirty="0"/>
              <a:t>Phys. Rev. Lett.</a:t>
            </a:r>
            <a:r>
              <a:rPr lang="en-US" sz="1600" dirty="0"/>
              <a:t> 128 (2022) 13, 132003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854BD9-2A68-3647-97F6-250817AC0B04}"/>
              </a:ext>
            </a:extLst>
          </p:cNvPr>
          <p:cNvSpPr txBox="1"/>
          <p:nvPr/>
        </p:nvSpPr>
        <p:spPr>
          <a:xfrm>
            <a:off x="180688" y="470123"/>
            <a:ext cx="2356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MARATHON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4D443-7805-8A4D-BD9C-6582C4AA9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2" y="3802566"/>
            <a:ext cx="4168855" cy="3055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6AB4CB-466A-BF4A-98C2-BACF8E86AEA4}"/>
              </a:ext>
            </a:extLst>
          </p:cNvPr>
          <p:cNvSpPr txBox="1"/>
          <p:nvPr/>
        </p:nvSpPr>
        <p:spPr>
          <a:xfrm>
            <a:off x="4702057" y="4487673"/>
            <a:ext cx="2627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precision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agreement with </a:t>
            </a:r>
            <a:r>
              <a:rPr lang="en-US" sz="2000" dirty="0" err="1"/>
              <a:t>Kulagin</a:t>
            </a:r>
            <a:r>
              <a:rPr lang="en-US" sz="2000" dirty="0"/>
              <a:t>-Petti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But…..</a:t>
            </a:r>
          </a:p>
        </p:txBody>
      </p:sp>
    </p:spTree>
    <p:extLst>
      <p:ext uri="{BB962C8B-B14F-4D97-AF65-F5344CB8AC3E}">
        <p14:creationId xmlns:p14="http://schemas.microsoft.com/office/powerpoint/2010/main" val="3760742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:a16="http://schemas.microsoft.com/office/drawing/2014/main" id="{CABFAE62-BA1E-0B42-A4F9-C94B6698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60" y="1184045"/>
            <a:ext cx="4534560" cy="180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altLang="en-US" sz="1800" dirty="0">
              <a:latin typeface="DejaVu Serif" pitchFamily="16" charset="0"/>
            </a:endParaRP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1800" dirty="0">
                <a:latin typeface="DejaVu Serif" pitchFamily="16" charset="0"/>
              </a:rPr>
              <a:t>  </a:t>
            </a:r>
            <a:r>
              <a:rPr lang="en-US" altLang="en-US" sz="1400" dirty="0">
                <a:latin typeface="DejaVu Serif" pitchFamily="16" charset="0"/>
              </a:rPr>
              <a:t>→ Consider 2 different </a:t>
            </a:r>
            <a:r>
              <a:rPr lang="en-US" altLang="en-US" sz="1400" dirty="0" err="1">
                <a:latin typeface="DejaVu Serif" pitchFamily="16" charset="0"/>
              </a:rPr>
              <a:t>isoscalar</a:t>
            </a:r>
            <a:r>
              <a:rPr lang="en-US" altLang="en-US" sz="1400" dirty="0">
                <a:latin typeface="DejaVu Serif" pitchFamily="16" charset="0"/>
              </a:rPr>
              <a:t> off-shell corrections:</a:t>
            </a: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1400" dirty="0">
                <a:latin typeface="DejaVu Serif" pitchFamily="16" charset="0"/>
              </a:rPr>
              <a:t> </a:t>
            </a: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1400" dirty="0">
                <a:latin typeface="DejaVu Serif" pitchFamily="16" charset="0"/>
              </a:rPr>
              <a:t>    - CTEQ-</a:t>
            </a:r>
            <a:r>
              <a:rPr lang="en-US" altLang="en-US" sz="1400" dirty="0" err="1">
                <a:latin typeface="DejaVu Serif" pitchFamily="16" charset="0"/>
              </a:rPr>
              <a:t>JLab</a:t>
            </a:r>
            <a:r>
              <a:rPr lang="en-US" altLang="en-US" sz="1400" dirty="0">
                <a:latin typeface="DejaVu Serif" pitchFamily="16" charset="0"/>
              </a:rPr>
              <a:t> (CJ)</a:t>
            </a: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altLang="en-US" sz="1400" dirty="0">
              <a:latin typeface="DejaVu Serif" pitchFamily="16" charset="0"/>
            </a:endParaRP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1400" dirty="0">
                <a:latin typeface="DejaVu Serif" pitchFamily="16" charset="0"/>
              </a:rPr>
              <a:t>    - </a:t>
            </a:r>
            <a:r>
              <a:rPr lang="en-US" altLang="en-US" sz="1400" dirty="0" err="1">
                <a:latin typeface="DejaVu Serif" pitchFamily="16" charset="0"/>
              </a:rPr>
              <a:t>Kulagin</a:t>
            </a:r>
            <a:r>
              <a:rPr lang="en-US" altLang="en-US" sz="1400" dirty="0">
                <a:latin typeface="DejaVu Serif" pitchFamily="16" charset="0"/>
              </a:rPr>
              <a:t>-Petti (KG)  </a:t>
            </a: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altLang="en-US" sz="1400" dirty="0">
              <a:latin typeface="DejaVu Serif" pitchFamily="16" charset="0"/>
            </a:endParaRP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1400" dirty="0">
                <a:latin typeface="DejaVu Serif" pitchFamily="16" charset="0"/>
              </a:rPr>
              <a:t> → Fit </a:t>
            </a:r>
            <a:r>
              <a:rPr lang="en-US" altLang="en-US" sz="1400" baseline="33000" dirty="0">
                <a:latin typeface="DejaVu Serif" pitchFamily="16" charset="0"/>
              </a:rPr>
              <a:t>3</a:t>
            </a:r>
            <a:r>
              <a:rPr lang="en-US" altLang="en-US" sz="1400" dirty="0">
                <a:latin typeface="DejaVu Serif" pitchFamily="16" charset="0"/>
              </a:rPr>
              <a:t>He/D ratios from </a:t>
            </a:r>
            <a:r>
              <a:rPr lang="en-US" altLang="en-US" sz="1400" dirty="0" err="1">
                <a:latin typeface="DejaVu Serif" pitchFamily="16" charset="0"/>
              </a:rPr>
              <a:t>JLab</a:t>
            </a:r>
            <a:r>
              <a:rPr lang="en-US" altLang="en-US" sz="1400" dirty="0">
                <a:latin typeface="DejaVu Serif" pitchFamily="16" charset="0"/>
              </a:rPr>
              <a:t> Hall C E03-103 to extract </a:t>
            </a: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1400" dirty="0">
                <a:latin typeface="DejaVu Serif" pitchFamily="16" charset="0"/>
              </a:rPr>
              <a:t>proton off-shell function. </a:t>
            </a:r>
            <a:r>
              <a:rPr lang="en-US" altLang="en-US" sz="1400" i="1" dirty="0">
                <a:latin typeface="DejaVu Serif" pitchFamily="16" charset="0"/>
              </a:rPr>
              <a:t>Then the neutron is </a:t>
            </a:r>
            <a:r>
              <a:rPr lang="en-US" altLang="en-US" sz="1800" dirty="0">
                <a:latin typeface="DejaVu Serif" pitchFamily="16" charset="0"/>
              </a:rPr>
              <a:t>  </a:t>
            </a:r>
          </a:p>
        </p:txBody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CEBA2F7B-C100-D144-93A1-81FB19C6D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60" y="887402"/>
            <a:ext cx="330336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defTabSz="414726" hangingPunct="0">
              <a:spcBef>
                <a:spcPts val="1089"/>
              </a:spcBef>
              <a:spcAft>
                <a:spcPts val="907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1100" dirty="0"/>
              <a:t>A. J. </a:t>
            </a:r>
            <a:r>
              <a:rPr lang="en-US" altLang="en-US" sz="1100" dirty="0" err="1"/>
              <a:t>Tropiano</a:t>
            </a:r>
            <a:r>
              <a:rPr lang="en-US" altLang="en-US" sz="1100" dirty="0"/>
              <a:t>, J. J. </a:t>
            </a:r>
            <a:r>
              <a:rPr lang="en-US" altLang="en-US" sz="1100" dirty="0" err="1"/>
              <a:t>Ethier</a:t>
            </a:r>
            <a:r>
              <a:rPr lang="en-US" altLang="en-US" sz="1100" dirty="0"/>
              <a:t>, W. </a:t>
            </a:r>
            <a:r>
              <a:rPr lang="en-US" altLang="en-US" sz="1100" dirty="0" err="1"/>
              <a:t>Melnitchouk</a:t>
            </a:r>
            <a:r>
              <a:rPr lang="en-US" altLang="en-US" sz="1100" dirty="0"/>
              <a:t>, and N. Sato Phys. Rev. C 99, 035201 (2019)</a:t>
            </a:r>
          </a:p>
          <a:p>
            <a:pPr defTabSz="414726" hangingPunct="0">
              <a:lnSpc>
                <a:spcPts val="3708"/>
              </a:lnSpc>
              <a:spcBef>
                <a:spcPts val="1089"/>
              </a:spcBef>
              <a:spcAft>
                <a:spcPts val="907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altLang="en-US" sz="907" dirty="0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E07FC177-BD20-5348-9918-DE80F8E7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01" y="993670"/>
            <a:ext cx="4985889" cy="228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6EFC9569-AF3E-AF4F-88C1-AD427795A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8" y="3506174"/>
            <a:ext cx="3358478" cy="73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id="{8B5575AE-0B4D-2C4C-B55D-73E2BD05C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3" y="4154756"/>
            <a:ext cx="5011200" cy="2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marL="285750" indent="-285750" defTabSz="414726" hangingPunct="0">
              <a:buSzPct val="100000"/>
              <a:buFont typeface="Arial" panose="020B0604020202020204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1800" i="1" dirty="0">
                <a:solidFill>
                  <a:srgbClr val="FF0000"/>
                </a:solidFill>
                <a:latin typeface="DejaVu Serif" pitchFamily="16" charset="0"/>
              </a:rPr>
              <a:t>Resulting super ratios have significant </a:t>
            </a: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1800" i="1" dirty="0">
                <a:solidFill>
                  <a:srgbClr val="FF0000"/>
                </a:solidFill>
                <a:latin typeface="DejaVu Serif" pitchFamily="16" charset="0"/>
              </a:rPr>
              <a:t>differences @ x&gt;0.6</a:t>
            </a:r>
            <a:r>
              <a:rPr lang="en-US" altLang="en-US" dirty="0">
                <a:solidFill>
                  <a:srgbClr val="FF0000"/>
                </a:solidFill>
                <a:latin typeface="DejaVu Serif" pitchFamily="16" charset="0"/>
              </a:rPr>
              <a:t>  </a:t>
            </a:r>
          </a:p>
        </p:txBody>
      </p:sp>
      <p:pic>
        <p:nvPicPr>
          <p:cNvPr id="22536" name="Picture 8">
            <a:extLst>
              <a:ext uri="{FF2B5EF4-FFF2-40B4-BE49-F238E27FC236}">
                <a16:creationId xmlns:a16="http://schemas.microsoft.com/office/drawing/2014/main" id="{E2232CE3-BFC2-F74B-84C2-16FE49A8C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98" y="4884860"/>
            <a:ext cx="3412985" cy="60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2537" name="Group 9">
            <a:extLst>
              <a:ext uri="{FF2B5EF4-FFF2-40B4-BE49-F238E27FC236}">
                <a16:creationId xmlns:a16="http://schemas.microsoft.com/office/drawing/2014/main" id="{E402F25C-58DB-D446-A98D-F686899BC26C}"/>
              </a:ext>
            </a:extLst>
          </p:cNvPr>
          <p:cNvGrpSpPr>
            <a:grpSpLocks/>
          </p:cNvGrpSpPr>
          <p:nvPr/>
        </p:nvGrpSpPr>
        <p:grpSpPr bwMode="auto">
          <a:xfrm>
            <a:off x="4752001" y="3274896"/>
            <a:ext cx="4379049" cy="2433648"/>
            <a:chOff x="3652" y="1685"/>
            <a:chExt cx="2514" cy="1491"/>
          </a:xfrm>
        </p:grpSpPr>
        <p:pic>
          <p:nvPicPr>
            <p:cNvPr id="22538" name="Picture 10">
              <a:extLst>
                <a:ext uri="{FF2B5EF4-FFF2-40B4-BE49-F238E27FC236}">
                  <a16:creationId xmlns:a16="http://schemas.microsoft.com/office/drawing/2014/main" id="{19669C36-5EAD-F343-AAE9-45F2BF8AB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" y="1685"/>
              <a:ext cx="2514" cy="1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539" name="Picture 11">
              <a:extLst>
                <a:ext uri="{FF2B5EF4-FFF2-40B4-BE49-F238E27FC236}">
                  <a16:creationId xmlns:a16="http://schemas.microsoft.com/office/drawing/2014/main" id="{72D7A4CA-08F1-1544-97E8-97BF9DF84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" y="1781"/>
              <a:ext cx="57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2540" name="Text Box 12">
            <a:extLst>
              <a:ext uri="{FF2B5EF4-FFF2-40B4-BE49-F238E27FC236}">
                <a16:creationId xmlns:a16="http://schemas.microsoft.com/office/drawing/2014/main" id="{4DF20E6A-0727-6746-9AA3-880DE34FF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5" y="5575139"/>
            <a:ext cx="4639680" cy="3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2000" i="1" dirty="0">
                <a:solidFill>
                  <a:srgbClr val="9900CC"/>
                </a:solidFill>
                <a:latin typeface="DejaVu Serif" pitchFamily="16" charset="0"/>
              </a:rPr>
              <a:t> Such and effect can </a:t>
            </a:r>
            <a:r>
              <a:rPr lang="en-US" altLang="en-US" sz="2000" b="1" i="1" dirty="0">
                <a:solidFill>
                  <a:srgbClr val="9900CC"/>
                </a:solidFill>
                <a:latin typeface="DejaVu Serif" pitchFamily="16" charset="0"/>
              </a:rPr>
              <a:t>not</a:t>
            </a:r>
            <a:r>
              <a:rPr lang="en-US" altLang="en-US" sz="2000" i="1" dirty="0">
                <a:solidFill>
                  <a:srgbClr val="9900CC"/>
                </a:solidFill>
                <a:latin typeface="DejaVu Serif" pitchFamily="16" charset="0"/>
              </a:rPr>
              <a:t> be unambiguously disentangled </a:t>
            </a: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2000" i="1" dirty="0">
                <a:solidFill>
                  <a:srgbClr val="9900CC"/>
                </a:solidFill>
                <a:latin typeface="DejaVu Serif" pitchFamily="16" charset="0"/>
              </a:rPr>
              <a:t> from F</a:t>
            </a:r>
            <a:r>
              <a:rPr lang="en-US" altLang="en-US" sz="2000" i="1" baseline="-33000" dirty="0">
                <a:solidFill>
                  <a:srgbClr val="9900CC"/>
                </a:solidFill>
                <a:latin typeface="DejaVu Serif" pitchFamily="16" charset="0"/>
              </a:rPr>
              <a:t>2</a:t>
            </a:r>
            <a:r>
              <a:rPr lang="en-US" altLang="en-US" sz="2000" i="1" baseline="33000" dirty="0">
                <a:solidFill>
                  <a:srgbClr val="9900CC"/>
                </a:solidFill>
                <a:latin typeface="DejaVu Serif" pitchFamily="16" charset="0"/>
              </a:rPr>
              <a:t>n</a:t>
            </a:r>
            <a:r>
              <a:rPr lang="en-US" altLang="en-US" sz="2000" i="1" dirty="0">
                <a:solidFill>
                  <a:srgbClr val="9900CC"/>
                </a:solidFill>
                <a:latin typeface="DejaVu Serif" pitchFamily="16" charset="0"/>
              </a:rPr>
              <a:t> with A=3 inclusive data</a:t>
            </a:r>
            <a:r>
              <a:rPr lang="en-US" altLang="en-US" sz="1100" i="1" dirty="0">
                <a:solidFill>
                  <a:srgbClr val="9900CC"/>
                </a:solidFill>
                <a:latin typeface="DejaVu Serif" pitchFamily="16" charset="0"/>
              </a:rPr>
              <a:t>.</a:t>
            </a:r>
            <a:r>
              <a:rPr lang="en-US" altLang="en-US" sz="1400" dirty="0">
                <a:solidFill>
                  <a:srgbClr val="9900CC"/>
                </a:solidFill>
                <a:latin typeface="DejaVu Serif" pitchFamily="16" charset="0"/>
              </a:rPr>
              <a:t>  </a:t>
            </a:r>
            <a:r>
              <a:rPr lang="en-US" altLang="en-US" sz="1400" dirty="0">
                <a:solidFill>
                  <a:schemeClr val="tx1"/>
                </a:solidFill>
                <a:latin typeface="DejaVu Serif" pitchFamily="16" charset="0"/>
              </a:rPr>
              <a:t>(see also </a:t>
            </a:r>
            <a:r>
              <a:rPr lang="en-US" sz="1400" dirty="0">
                <a:solidFill>
                  <a:srgbClr val="333399"/>
                </a:solidFill>
              </a:rPr>
              <a:t>C. </a:t>
            </a:r>
            <a:r>
              <a:rPr lang="en-US" sz="1400" dirty="0" err="1">
                <a:solidFill>
                  <a:srgbClr val="333399"/>
                </a:solidFill>
              </a:rPr>
              <a:t>Cocuzza</a:t>
            </a:r>
            <a:r>
              <a:rPr lang="en-US" sz="1400" dirty="0">
                <a:solidFill>
                  <a:srgbClr val="333399"/>
                </a:solidFill>
              </a:rPr>
              <a:t> et al., </a:t>
            </a:r>
            <a:r>
              <a:rPr lang="en-US" sz="1400" i="1" dirty="0">
                <a:solidFill>
                  <a:srgbClr val="333399"/>
                </a:solidFill>
              </a:rPr>
              <a:t>Phys. Rev. Lett.</a:t>
            </a:r>
            <a:r>
              <a:rPr lang="en-US" sz="1400" dirty="0">
                <a:solidFill>
                  <a:srgbClr val="333399"/>
                </a:solidFill>
              </a:rPr>
              <a:t> 128 (2022) 13, 132003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defTabSz="414726" hangingPunct="0"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altLang="en-US" sz="2800" dirty="0">
              <a:solidFill>
                <a:srgbClr val="9900CC"/>
              </a:solidFill>
              <a:latin typeface="DejaVu Serif" pitchFamily="16" charset="0"/>
            </a:endParaRP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id="{0E6EF945-BF2A-574A-82F2-FD6F55063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36" y="61991"/>
            <a:ext cx="9224530" cy="50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defTabSz="414726" hangingPunct="0">
              <a:lnSpc>
                <a:spcPts val="3708"/>
              </a:lnSpc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sz="2000" b="1" dirty="0">
                <a:solidFill>
                  <a:srgbClr val="9900CC"/>
                </a:solidFill>
                <a:latin typeface="FreeSerif" pitchFamily="16" charset="0"/>
              </a:rPr>
              <a:t>But…. </a:t>
            </a:r>
            <a:r>
              <a:rPr lang="en-US" altLang="en-US" sz="2000" b="1" dirty="0" err="1">
                <a:latin typeface="FreeSerif" pitchFamily="16" charset="0"/>
              </a:rPr>
              <a:t>Tropiano</a:t>
            </a:r>
            <a:r>
              <a:rPr lang="en-US" altLang="en-US" sz="2000" b="1" dirty="0">
                <a:latin typeface="FreeSerif" pitchFamily="16" charset="0"/>
              </a:rPr>
              <a:t> et al. considered isospin dependent off-shell modifications</a:t>
            </a:r>
          </a:p>
        </p:txBody>
      </p:sp>
    </p:spTree>
    <p:extLst>
      <p:ext uri="{BB962C8B-B14F-4D97-AF65-F5344CB8AC3E}">
        <p14:creationId xmlns:p14="http://schemas.microsoft.com/office/powerpoint/2010/main" val="1716312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eyn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1"/>
            <a:ext cx="4622800" cy="33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215901"/>
            <a:ext cx="8784976" cy="927100"/>
          </a:xfrm>
        </p:spPr>
        <p:txBody>
          <a:bodyPr>
            <a:noAutofit/>
          </a:bodyPr>
          <a:lstStyle/>
          <a:p>
            <a:r>
              <a:rPr lang="en-US" sz="2500" b="1" dirty="0"/>
              <a:t>TDIS to access nucleon valence structure </a:t>
            </a:r>
            <a:br>
              <a:rPr lang="en-US" sz="2500" b="1" dirty="0"/>
            </a:br>
            <a:r>
              <a:rPr lang="en-US" sz="2500" dirty="0">
                <a:solidFill>
                  <a:srgbClr val="333399"/>
                </a:solidFill>
              </a:rPr>
              <a:t>”</a:t>
            </a:r>
            <a:r>
              <a:rPr lang="en-US" sz="2500" dirty="0" err="1">
                <a:solidFill>
                  <a:srgbClr val="333399"/>
                </a:solidFill>
              </a:rPr>
              <a:t>BONuS</a:t>
            </a:r>
            <a:r>
              <a:rPr lang="en-US" sz="2500" dirty="0">
                <a:solidFill>
                  <a:srgbClr val="333399"/>
                </a:solidFill>
              </a:rPr>
              <a:t>” Experiment at Jefferson Lab – use fixed target </a:t>
            </a:r>
            <a:r>
              <a:rPr lang="en-US" sz="2500" dirty="0"/>
              <a:t>T</a:t>
            </a:r>
            <a:r>
              <a:rPr lang="en-US" sz="2500" dirty="0">
                <a:solidFill>
                  <a:srgbClr val="333399"/>
                </a:solidFill>
              </a:rPr>
              <a:t>agged </a:t>
            </a:r>
            <a:r>
              <a:rPr lang="en-US" sz="2500" dirty="0"/>
              <a:t>DIS</a:t>
            </a:r>
            <a:r>
              <a:rPr lang="en-US" sz="2500" dirty="0">
                <a:solidFill>
                  <a:srgbClr val="333399"/>
                </a:solidFill>
              </a:rPr>
              <a:t> to create an effective </a:t>
            </a:r>
            <a:r>
              <a:rPr lang="en-US" sz="2500" b="1" i="1" u="sng" dirty="0">
                <a:solidFill>
                  <a:srgbClr val="660066"/>
                </a:solidFill>
              </a:rPr>
              <a:t>free neutron </a:t>
            </a:r>
            <a:r>
              <a:rPr lang="en-US" sz="2500" dirty="0">
                <a:solidFill>
                  <a:srgbClr val="333399"/>
                </a:solidFill>
              </a:rPr>
              <a:t>target</a:t>
            </a:r>
            <a:endParaRPr lang="en-US" sz="2900" dirty="0"/>
          </a:p>
        </p:txBody>
      </p:sp>
      <p:pic>
        <p:nvPicPr>
          <p:cNvPr id="14" name="Picture 14" descr="Snapshot 2013-04-22 17-15-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7103" y="1320800"/>
            <a:ext cx="2512956" cy="242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1511300" y="4724401"/>
            <a:ext cx="1219200" cy="427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30500" y="4724401"/>
            <a:ext cx="1371600" cy="82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44700" y="3276601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44900" y="3130551"/>
            <a:ext cx="14478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4795883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97100" y="3429001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3400" y="4948283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02100" y="5460748"/>
            <a:ext cx="3810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3800" y="5011784"/>
            <a:ext cx="3810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5200" y="4550118"/>
            <a:ext cx="3810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n</a:t>
            </a:r>
          </a:p>
        </p:txBody>
      </p:sp>
      <p:sp>
        <p:nvSpPr>
          <p:cNvPr id="8" name="Oval 7"/>
          <p:cNvSpPr/>
          <p:nvPr/>
        </p:nvSpPr>
        <p:spPr>
          <a:xfrm>
            <a:off x="723900" y="4394200"/>
            <a:ext cx="1041400" cy="139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200" y="5680861"/>
            <a:ext cx="27813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FF0000"/>
                </a:solidFill>
                <a:latin typeface="Calibri"/>
                <a:ea typeface=""/>
                <a:cs typeface=""/>
              </a:rPr>
              <a:t>Deuteron Target</a:t>
            </a:r>
            <a:endParaRPr lang="en-US" sz="22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8142" y="3409433"/>
            <a:ext cx="3831408" cy="697978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Measure DIS electron in coincidence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"/>
                <a:cs typeface=""/>
              </a:rPr>
              <a:t>with proton tag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92700" y="1866901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978401" y="2209800"/>
            <a:ext cx="733425" cy="1263651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381500" y="4055766"/>
            <a:ext cx="1625600" cy="149413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54600" y="5075282"/>
            <a:ext cx="4089400" cy="2082973"/>
          </a:xfrm>
          <a:prstGeom prst="rect">
            <a:avLst/>
          </a:prstGeom>
          <a:solidFill>
            <a:srgbClr val="FFFF00"/>
          </a:solidFill>
        </p:spPr>
        <p:txBody>
          <a:bodyPr wrap="square" lIns="81628" tIns="40814" rIns="81628" bIns="40814" rtlCol="0">
            <a:spAutoFit/>
          </a:bodyPr>
          <a:lstStyle/>
          <a:p>
            <a:pPr marL="306106" indent="-306106" defTabSz="40814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“Hard” scattering inelastic event  (high Q, W)</a:t>
            </a:r>
          </a:p>
          <a:p>
            <a:pPr marL="306106" indent="-306106" defTabSz="40814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Proton remains intact</a:t>
            </a:r>
          </a:p>
          <a:p>
            <a:pPr marL="306106" indent="-306106" defTabSz="40814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Low momentum proton = nucleons barely off shell</a:t>
            </a:r>
          </a:p>
          <a:p>
            <a:pPr marL="306106" indent="-306106" defTabSz="408141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800" dirty="0">
                <a:solidFill>
                  <a:srgbClr val="660066"/>
                </a:solidFill>
                <a:latin typeface="Calibri"/>
                <a:ea typeface=""/>
                <a:cs typeface=""/>
              </a:rPr>
              <a:t>Neutron target!</a:t>
            </a:r>
          </a:p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0000FF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24" name="Picture 23" descr="P1050365">
            <a:extLst>
              <a:ext uri="{FF2B5EF4-FFF2-40B4-BE49-F238E27FC236}">
                <a16:creationId xmlns:a16="http://schemas.microsoft.com/office/drawing/2014/main" id="{AFD60990-572E-104C-8D51-681885586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6470" y="5826077"/>
            <a:ext cx="1371931" cy="974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22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D714-110D-D747-96C1-A59BCC7B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86" y="859592"/>
            <a:ext cx="7932997" cy="6178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Talk Topics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C1D4F9-A5D2-DB41-96C2-1B4BC04B5BE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97451" y="2359211"/>
            <a:ext cx="7932997" cy="386133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Nucleon form factors </a:t>
            </a:r>
          </a:p>
          <a:p>
            <a:r>
              <a:rPr lang="en-US" dirty="0">
                <a:solidFill>
                  <a:schemeClr val="tx1"/>
                </a:solidFill>
              </a:rPr>
              <a:t>Structure functions</a:t>
            </a:r>
          </a:p>
          <a:p>
            <a:pPr lvl="1"/>
            <a:r>
              <a:rPr lang="en-US" dirty="0"/>
              <a:t>Unpolarized</a:t>
            </a:r>
          </a:p>
          <a:p>
            <a:pPr lvl="1"/>
            <a:r>
              <a:rPr lang="en-US" dirty="0"/>
              <a:t>Polarized</a:t>
            </a:r>
          </a:p>
          <a:p>
            <a:r>
              <a:rPr lang="en-US" dirty="0">
                <a:solidFill>
                  <a:schemeClr val="tx1"/>
                </a:solidFill>
              </a:rPr>
              <a:t>“2D” and “3D”</a:t>
            </a:r>
          </a:p>
          <a:p>
            <a:pPr lvl="1"/>
            <a:r>
              <a:rPr lang="en-US" dirty="0"/>
              <a:t>GPDs</a:t>
            </a:r>
          </a:p>
          <a:p>
            <a:pPr lvl="1"/>
            <a:r>
              <a:rPr lang="en-US" dirty="0"/>
              <a:t>TMDs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DB989-953A-984A-B34B-4C56E873C8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72C8F-E248-AE47-94AF-B1EDC4C29041}"/>
              </a:ext>
            </a:extLst>
          </p:cNvPr>
          <p:cNvSpPr txBox="1"/>
          <p:nvPr/>
        </p:nvSpPr>
        <p:spPr>
          <a:xfrm>
            <a:off x="373692" y="1663106"/>
            <a:ext cx="570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Nucleon Structure in 25 minutes or less!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59CAF7-D7E6-AA41-847B-16BE9E9E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97" y="1451582"/>
            <a:ext cx="1666925" cy="933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07AC13-1A6D-B14E-8825-13B6F07611E9}"/>
              </a:ext>
            </a:extLst>
          </p:cNvPr>
          <p:cNvSpPr txBox="1"/>
          <p:nvPr/>
        </p:nvSpPr>
        <p:spPr>
          <a:xfrm rot="21095120">
            <a:off x="4917941" y="4134452"/>
            <a:ext cx="193816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sz="2000" dirty="0">
                <a:solidFill>
                  <a:srgbClr val="0433FF"/>
                </a:solidFill>
              </a:rPr>
              <a:t>Will focus on recent and near upcoming results from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915465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Snapshot 2013-04-22 17-15-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13" y="375389"/>
            <a:ext cx="18288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-243616"/>
            <a:ext cx="9078024" cy="1143000"/>
          </a:xfrm>
        </p:spPr>
        <p:txBody>
          <a:bodyPr>
            <a:normAutofit/>
          </a:bodyPr>
          <a:lstStyle/>
          <a:p>
            <a:r>
              <a:rPr lang="en-US" sz="2500" dirty="0" err="1">
                <a:solidFill>
                  <a:srgbClr val="002060"/>
                </a:solidFill>
              </a:rPr>
              <a:t>BONuS</a:t>
            </a:r>
            <a:r>
              <a:rPr lang="en-US" sz="2500" dirty="0">
                <a:solidFill>
                  <a:srgbClr val="002060"/>
                </a:solidFill>
              </a:rPr>
              <a:t> effective neutron target via TDIS </a:t>
            </a:r>
            <a:r>
              <a:rPr lang="en-US" sz="2500" i="1" u="sng" dirty="0">
                <a:solidFill>
                  <a:srgbClr val="017B37"/>
                </a:solidFill>
              </a:rPr>
              <a:t>achieved!</a:t>
            </a:r>
            <a:endParaRPr lang="en-US" sz="3600" i="1" u="sng" dirty="0">
              <a:solidFill>
                <a:srgbClr val="017B3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02" y="692696"/>
            <a:ext cx="2019298" cy="28847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1846" y="2284283"/>
            <a:ext cx="110829" cy="1069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5" name="Picture 2" descr="F2np0410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1799901"/>
            <a:ext cx="5385580" cy="542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4980" y="4193731"/>
            <a:ext cx="3479022" cy="4608776"/>
          </a:xfrm>
        </p:spPr>
        <p:txBody>
          <a:bodyPr>
            <a:normAutofit/>
          </a:bodyPr>
          <a:lstStyle/>
          <a:p>
            <a:r>
              <a:rPr lang="en-US" sz="2400" dirty="0"/>
              <a:t>Not quite high enough x, Q</a:t>
            </a:r>
            <a:r>
              <a:rPr lang="en-US" sz="2400" baseline="30000" dirty="0"/>
              <a:t>2 </a:t>
            </a:r>
            <a:r>
              <a:rPr lang="en-US" sz="2400" dirty="0"/>
              <a:t>in 6 GeV era</a:t>
            </a:r>
          </a:p>
          <a:p>
            <a:r>
              <a:rPr lang="en-US" sz="2400" dirty="0">
                <a:solidFill>
                  <a:srgbClr val="7030A0"/>
                </a:solidFill>
              </a:rPr>
              <a:t>Nonetheless still used as input for global PDF fits</a:t>
            </a:r>
            <a:r>
              <a:rPr lang="is-IS" sz="2400" dirty="0">
                <a:solidFill>
                  <a:srgbClr val="7030A0"/>
                </a:solidFill>
              </a:rPr>
              <a:t>…</a:t>
            </a:r>
            <a:endParaRPr lang="en-US" sz="2400" dirty="0">
              <a:solidFill>
                <a:srgbClr val="7030A0"/>
              </a:solidFill>
            </a:endParaRPr>
          </a:p>
          <a:p>
            <a:endParaRPr lang="en-US" sz="1800" baseline="30000" dirty="0">
              <a:solidFill>
                <a:srgbClr val="66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572" y="595130"/>
            <a:ext cx="4561028" cy="1313531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is-I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Phys.Rev. C92 (2015) no.1, 015211 </a:t>
            </a:r>
          </a:p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is-I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Phys.Rev. C91 (2015) no.5, 055206 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Phys. Rev. C89 (2014) 045206 </a:t>
            </a:r>
            <a:r>
              <a:rPr lang="en-US" sz="1600" dirty="0">
                <a:solidFill>
                  <a:srgbClr val="660066"/>
                </a:solidFill>
                <a:latin typeface="Calibri"/>
                <a:ea typeface=""/>
                <a:cs typeface=""/>
              </a:rPr>
              <a:t>– editor’s suggestion</a:t>
            </a:r>
          </a:p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Phys. Rev. Lett. 108 (2012) 199902 </a:t>
            </a:r>
            <a:endParaRPr lang="en-US" sz="1600" dirty="0">
              <a:solidFill>
                <a:srgbClr val="660066"/>
              </a:solidFill>
              <a:latin typeface="Calibri"/>
              <a:ea typeface=""/>
              <a:cs typeface=""/>
            </a:endParaRPr>
          </a:p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Nucl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Instrum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. Meth. A592 (2008) 273-286 </a:t>
            </a:r>
            <a:endParaRPr lang="en-US" sz="13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92675" y="4699000"/>
            <a:ext cx="2825525" cy="4913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761354">
            <a:off x="7313863" y="2504235"/>
            <a:ext cx="2107126" cy="830997"/>
          </a:xfrm>
          <a:prstGeom prst="rect">
            <a:avLst/>
          </a:prstGeom>
          <a:noFill/>
        </p:spPr>
        <p:txBody>
          <a:bodyPr wrap="square" lIns="91344" tIns="45672" rIns="91344" bIns="45672" rtlCol="0">
            <a:spAutoFit/>
          </a:bodyPr>
          <a:lstStyle/>
          <a:p>
            <a:pPr defTabSz="456721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Textbook Physics!</a:t>
            </a:r>
          </a:p>
        </p:txBody>
      </p:sp>
    </p:spTree>
    <p:extLst>
      <p:ext uri="{BB962C8B-B14F-4D97-AF65-F5344CB8AC3E}">
        <p14:creationId xmlns:p14="http://schemas.microsoft.com/office/powerpoint/2010/main" val="4250936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78F14144-91F8-CE4A-A26F-5DD2D06D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56" y="314436"/>
            <a:ext cx="2481551" cy="185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8502" name="Rectangle 6"/>
          <p:cNvSpPr>
            <a:spLocks noChangeArrowheads="1"/>
          </p:cNvSpPr>
          <p:nvPr/>
        </p:nvSpPr>
        <p:spPr bwMode="auto">
          <a:xfrm>
            <a:off x="186844" y="141183"/>
            <a:ext cx="2546204" cy="156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0343" tIns="41779" rIns="80343" bIns="41779">
            <a:spAutoFit/>
          </a:bodyPr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ct val="100000"/>
              <a:tabLst>
                <a:tab pos="0" algn="l"/>
                <a:tab pos="408141" algn="l"/>
                <a:tab pos="816282" algn="l"/>
                <a:tab pos="1224423" algn="l"/>
                <a:tab pos="1632564" algn="l"/>
                <a:tab pos="2040705" algn="l"/>
                <a:tab pos="2448846" algn="l"/>
                <a:tab pos="2856988" algn="l"/>
                <a:tab pos="3265129" algn="l"/>
                <a:tab pos="3673270" algn="l"/>
                <a:tab pos="4081411" algn="l"/>
                <a:tab pos="4489552" algn="l"/>
                <a:tab pos="4897693" algn="l"/>
                <a:tab pos="5305834" algn="l"/>
                <a:tab pos="5713975" algn="l"/>
                <a:tab pos="6122117" algn="l"/>
                <a:tab pos="6530258" algn="l"/>
                <a:tab pos="6938398" algn="l"/>
                <a:tab pos="7346539" algn="l"/>
                <a:tab pos="7754681" algn="l"/>
                <a:tab pos="8162822" algn="l"/>
              </a:tabLst>
            </a:pPr>
            <a:r>
              <a:rPr lang="en-GB" dirty="0">
                <a:solidFill>
                  <a:srgbClr val="CC0066"/>
                </a:solidFill>
                <a:latin typeface="Tahoma" charset="0"/>
                <a:ea typeface=""/>
                <a:cs typeface=""/>
              </a:rPr>
              <a:t>2020</a:t>
            </a:r>
            <a:r>
              <a:rPr lang="en-GB" dirty="0">
                <a:solidFill>
                  <a:srgbClr val="660066"/>
                </a:solidFill>
                <a:latin typeface="Tahoma" charset="0"/>
                <a:ea typeface=""/>
                <a:cs typeface=""/>
              </a:rPr>
              <a:t> E12-06-113 “BONUS12”: Larger x and higher Q</a:t>
            </a:r>
            <a:r>
              <a:rPr lang="en-GB" baseline="30000" dirty="0">
                <a:solidFill>
                  <a:srgbClr val="660066"/>
                </a:solidFill>
                <a:latin typeface="Tahoma" charset="0"/>
                <a:ea typeface=""/>
                <a:cs typeface=""/>
              </a:rPr>
              <a:t>2</a:t>
            </a:r>
          </a:p>
        </p:txBody>
      </p:sp>
      <p:pic>
        <p:nvPicPr>
          <p:cNvPr id="6185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999" r="20000" b="15999"/>
          <a:stretch>
            <a:fillRect/>
          </a:stretch>
        </p:blipFill>
        <p:spPr bwMode="auto">
          <a:xfrm>
            <a:off x="5410200" y="228601"/>
            <a:ext cx="2286000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0000" t="9999" r="20000" b="15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85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7782" r="20007" b="13293"/>
          <a:stretch>
            <a:fillRect/>
          </a:stretch>
        </p:blipFill>
        <p:spPr bwMode="auto">
          <a:xfrm>
            <a:off x="7620000" y="0"/>
            <a:ext cx="15240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2987" t="7782" r="20007" b="132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8507" name="Text Box 11"/>
          <p:cNvSpPr txBox="1">
            <a:spLocks noChangeArrowheads="1"/>
          </p:cNvSpPr>
          <p:nvPr/>
        </p:nvSpPr>
        <p:spPr bwMode="auto">
          <a:xfrm>
            <a:off x="7620000" y="1371601"/>
            <a:ext cx="1447800" cy="91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343" tIns="41779" rIns="80343" bIns="41779">
            <a:spAutoFit/>
          </a:bodyPr>
          <a:lstStyle>
            <a:lvl1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00"/>
                </a:solidFill>
                <a:latin typeface="Arial" charset="0"/>
                <a:cs typeface=""/>
              </a:rPr>
              <a:t>    CLAS12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00"/>
                </a:solidFill>
                <a:latin typeface="Arial" charset="0"/>
                <a:cs typeface=""/>
              </a:rPr>
              <a:t>Central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00"/>
                </a:solidFill>
                <a:latin typeface="Arial" charset="0"/>
                <a:cs typeface=""/>
              </a:rPr>
              <a:t>Detector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6203" y="1908816"/>
            <a:ext cx="1155700" cy="328646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High Impact</a:t>
            </a: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97138"/>
            <a:ext cx="8569372" cy="4028125"/>
          </a:xfrm>
          <a:prstGeom prst="rect">
            <a:avLst/>
          </a:prstGeom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4877361" y="2074800"/>
            <a:ext cx="1523440" cy="2578335"/>
          </a:xfrm>
          <a:prstGeom prst="line">
            <a:avLst/>
          </a:prstGeom>
          <a:noFill/>
          <a:ln w="38100">
            <a:solidFill>
              <a:srgbClr val="FF5050"/>
            </a:solidFill>
            <a:miter lim="800000"/>
            <a:headEnd/>
            <a:tailEnd type="triangle" w="med" len="med"/>
          </a:ln>
          <a:effectLst>
            <a:outerShdw blurRad="63500" dist="17819" dir="2700000" algn="ctr" rotWithShape="0">
              <a:srgbClr val="77777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1628" tIns="40814" rIns="81628" bIns="40814"/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6021288"/>
            <a:ext cx="20882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Hall B CLAS12 Spectrometer</a:t>
            </a:r>
          </a:p>
        </p:txBody>
      </p:sp>
      <p:sp>
        <p:nvSpPr>
          <p:cNvPr id="618505" name="Line 9"/>
          <p:cNvSpPr>
            <a:spLocks noChangeShapeType="1"/>
          </p:cNvSpPr>
          <p:nvPr/>
        </p:nvSpPr>
        <p:spPr bwMode="auto">
          <a:xfrm flipV="1">
            <a:off x="4877361" y="1214437"/>
            <a:ext cx="1523439" cy="131762"/>
          </a:xfrm>
          <a:prstGeom prst="line">
            <a:avLst/>
          </a:prstGeom>
          <a:noFill/>
          <a:ln w="38100">
            <a:solidFill>
              <a:srgbClr val="FF5050"/>
            </a:solidFill>
            <a:miter lim="800000"/>
            <a:headEnd/>
            <a:tailEnd type="triangle" w="med" len="med"/>
          </a:ln>
          <a:effectLst>
            <a:outerShdw blurRad="63500" dist="17819" dir="2700000" algn="ctr" rotWithShape="0">
              <a:srgbClr val="77777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1628" tIns="40814" rIns="81628" bIns="40814"/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F1C2A-71F4-9744-884A-8EC055A7542F}"/>
              </a:ext>
            </a:extLst>
          </p:cNvPr>
          <p:cNvSpPr txBox="1"/>
          <p:nvPr/>
        </p:nvSpPr>
        <p:spPr>
          <a:xfrm>
            <a:off x="3580678" y="2191597"/>
            <a:ext cx="1855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</a:t>
            </a:r>
            <a:r>
              <a:rPr lang="en-US" sz="2000" dirty="0" err="1"/>
              <a:t>rTPC</a:t>
            </a:r>
            <a:endParaRPr lang="en-US" sz="2000" dirty="0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A3C40B1A-C5B5-CA44-9CC4-92F43DBB7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7" y="1855953"/>
            <a:ext cx="3301920" cy="24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189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DCB429-92EA-5146-A92B-012613DECF68}"/>
              </a:ext>
            </a:extLst>
          </p:cNvPr>
          <p:cNvSpPr txBox="1"/>
          <p:nvPr/>
        </p:nvSpPr>
        <p:spPr>
          <a:xfrm>
            <a:off x="540544" y="5638801"/>
            <a:ext cx="881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solidFill>
                  <a:srgbClr val="7030A0"/>
                </a:solidFill>
              </a:rPr>
              <a:t>BONuS12 completed successfully in Summer 2020 with large fraction of proposed data set</a:t>
            </a:r>
          </a:p>
          <a:p>
            <a:r>
              <a:rPr lang="en-US" altLang="en-US" sz="1800" dirty="0"/>
              <a:t>→ New RTPC performed very well, major improvements over previous generations</a:t>
            </a:r>
          </a:p>
          <a:p>
            <a:r>
              <a:rPr lang="en-US" altLang="en-US" sz="1800" dirty="0"/>
              <a:t>→ Calibrations going well, much analysis still to do</a:t>
            </a:r>
          </a:p>
        </p:txBody>
      </p:sp>
      <p:pic>
        <p:nvPicPr>
          <p:cNvPr id="43016" name="Picture 8">
            <a:extLst>
              <a:ext uri="{FF2B5EF4-FFF2-40B4-BE49-F238E27FC236}">
                <a16:creationId xmlns:a16="http://schemas.microsoft.com/office/drawing/2014/main" id="{6571934C-F1FA-2044-B0BD-88645A1B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3245644"/>
            <a:ext cx="3597275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09" name="Rectangle 1">
            <a:extLst>
              <a:ext uri="{FF2B5EF4-FFF2-40B4-BE49-F238E27FC236}">
                <a16:creationId xmlns:a16="http://schemas.microsoft.com/office/drawing/2014/main" id="{99F86952-4EA1-AC48-BCB5-079397A17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163"/>
            <a:ext cx="9142413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5pPr>
            <a:lvl6pPr marL="25146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6pPr>
            <a:lvl7pPr marL="29718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7pPr>
            <a:lvl8pPr marL="34290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8pPr>
            <a:lvl9pPr marL="38862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New Roman" charset="0"/>
              </a:rPr>
              <a:t>Preliminary Analysis – 5 Pass Data (subset)</a:t>
            </a: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D2D3FE5-9F2B-8D43-A536-956739924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836613"/>
            <a:ext cx="3333750" cy="420687"/>
          </a:xfrm>
          <a:prstGeom prst="rect">
            <a:avLst/>
          </a:prstGeom>
          <a:noFill/>
          <a:ln w="9360" cap="flat">
            <a:solidFill>
              <a:srgbClr val="4F81B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5pPr>
            <a:lvl6pPr marL="25146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6pPr>
            <a:lvl7pPr marL="29718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7pPr>
            <a:lvl8pPr marL="34290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8pPr>
            <a:lvl9pPr marL="38862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  e</a:t>
            </a:r>
            <a:r>
              <a:rPr lang="en-US" altLang="en-US" baseline="33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-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 @10.4 GeV beam on D</a:t>
            </a:r>
            <a:r>
              <a:rPr lang="en-US" altLang="en-US" baseline="-33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 target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EB0CFE0D-5BCF-DA41-9CB4-81B8582DB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309688"/>
            <a:ext cx="2487613" cy="1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81A55974-6A42-F44C-A56D-D925B2CB1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189288"/>
            <a:ext cx="31416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F611C1F7-F488-D745-A1F3-33425DCB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1371600"/>
            <a:ext cx="284321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FC9FDFAE-9446-A144-B4E5-0CD258F7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1355725"/>
            <a:ext cx="267335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5" name="Rectangle 7">
            <a:extLst>
              <a:ext uri="{FF2B5EF4-FFF2-40B4-BE49-F238E27FC236}">
                <a16:creationId xmlns:a16="http://schemas.microsoft.com/office/drawing/2014/main" id="{F587EC23-2C7C-FA46-AA1A-7838AEB0A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8" y="836613"/>
            <a:ext cx="3865562" cy="420687"/>
          </a:xfrm>
          <a:prstGeom prst="rect">
            <a:avLst/>
          </a:prstGeom>
          <a:noFill/>
          <a:ln w="9360" cap="flat">
            <a:solidFill>
              <a:srgbClr val="4F81B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5pPr>
            <a:lvl6pPr marL="25146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6pPr>
            <a:lvl7pPr marL="29718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7pPr>
            <a:lvl8pPr marL="34290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8pPr>
            <a:lvl9pPr marL="38862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Proton Selection on D</a:t>
            </a:r>
            <a:r>
              <a:rPr lang="en-US" altLang="en-US" baseline="-33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2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target</a:t>
            </a:r>
          </a:p>
        </p:txBody>
      </p:sp>
      <p:pic>
        <p:nvPicPr>
          <p:cNvPr id="43017" name="Picture 9">
            <a:extLst>
              <a:ext uri="{FF2B5EF4-FFF2-40B4-BE49-F238E27FC236}">
                <a16:creationId xmlns:a16="http://schemas.microsoft.com/office/drawing/2014/main" id="{0B4722DD-57D3-7D47-BA68-88346768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/>
          <a:stretch>
            <a:fillRect/>
          </a:stretch>
        </p:blipFill>
        <p:spPr bwMode="auto">
          <a:xfrm>
            <a:off x="6473825" y="3200400"/>
            <a:ext cx="2592388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9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5E4A03-471B-9E4B-8A05-72905F891360}"/>
              </a:ext>
            </a:extLst>
          </p:cNvPr>
          <p:cNvSpPr txBox="1"/>
          <p:nvPr/>
        </p:nvSpPr>
        <p:spPr>
          <a:xfrm rot="21096147">
            <a:off x="2873897" y="1043569"/>
            <a:ext cx="2186611" cy="9511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9900CC"/>
                </a:solidFill>
                <a:ea typeface="Luxi Sans" charset="0"/>
                <a:cs typeface="Luxi Sans" charset="0"/>
              </a:rPr>
              <a:t>→ Expect first results on F2n / F2p by end of 2022</a:t>
            </a:r>
          </a:p>
        </p:txBody>
      </p:sp>
    </p:spTree>
    <p:extLst>
      <p:ext uri="{BB962C8B-B14F-4D97-AF65-F5344CB8AC3E}">
        <p14:creationId xmlns:p14="http://schemas.microsoft.com/office/powerpoint/2010/main" val="9726153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AFE540-13F3-2745-8DA9-04C5DAEDF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2" y="603172"/>
            <a:ext cx="8244408" cy="4584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C7CC8-A22D-B143-83AA-37F71D5F39C7}"/>
              </a:ext>
            </a:extLst>
          </p:cNvPr>
          <p:cNvSpPr txBox="1"/>
          <p:nvPr/>
        </p:nvSpPr>
        <p:spPr>
          <a:xfrm>
            <a:off x="539552" y="87493"/>
            <a:ext cx="9679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Also </a:t>
            </a:r>
            <a:r>
              <a:rPr lang="en-US" dirty="0"/>
              <a:t>Hall A “TDIS” Experiment </a:t>
            </a:r>
            <a:r>
              <a:rPr lang="en-US" dirty="0" err="1"/>
              <a:t>RunGroup</a:t>
            </a:r>
            <a:r>
              <a:rPr lang="en-US" dirty="0"/>
              <a:t> Approved for F</a:t>
            </a:r>
            <a:r>
              <a:rPr lang="en-US" baseline="-25000" dirty="0"/>
              <a:t>2</a:t>
            </a:r>
            <a:r>
              <a:rPr lang="en-US" baseline="30000" dirty="0"/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45BFF-4346-FF4B-A6DE-20AF485DF648}"/>
              </a:ext>
            </a:extLst>
          </p:cNvPr>
          <p:cNvSpPr txBox="1"/>
          <p:nvPr/>
        </p:nvSpPr>
        <p:spPr>
          <a:xfrm>
            <a:off x="186740" y="5260838"/>
            <a:ext cx="8532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rgbClr val="9900CC"/>
                </a:solidFill>
              </a:rPr>
              <a:t>Same</a:t>
            </a:r>
            <a:r>
              <a:rPr lang="en-US" dirty="0">
                <a:solidFill>
                  <a:srgbClr val="9900CC"/>
                </a:solidFill>
              </a:rPr>
              <a:t> technique for measuring F</a:t>
            </a:r>
            <a:r>
              <a:rPr lang="en-US" baseline="-25000" dirty="0">
                <a:solidFill>
                  <a:srgbClr val="9900CC"/>
                </a:solidFill>
              </a:rPr>
              <a:t>2</a:t>
            </a:r>
            <a:r>
              <a:rPr lang="en-US" baseline="30000" dirty="0">
                <a:solidFill>
                  <a:srgbClr val="9900CC"/>
                </a:solidFill>
              </a:rPr>
              <a:t>n</a:t>
            </a:r>
            <a:r>
              <a:rPr lang="en-US" dirty="0">
                <a:solidFill>
                  <a:srgbClr val="9900CC"/>
                </a:solidFill>
              </a:rPr>
              <a:t> as </a:t>
            </a:r>
            <a:r>
              <a:rPr lang="en-US" dirty="0" err="1">
                <a:solidFill>
                  <a:srgbClr val="9900CC"/>
                </a:solidFill>
              </a:rPr>
              <a:t>BONuS</a:t>
            </a:r>
            <a:r>
              <a:rPr lang="en-US" dirty="0">
                <a:solidFill>
                  <a:srgbClr val="9900CC"/>
                </a:solidFill>
              </a:rPr>
              <a:t>, but: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CC"/>
                </a:solidFill>
              </a:rPr>
              <a:t>different detector, different systematics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CC"/>
                </a:solidFill>
              </a:rPr>
              <a:t>independent physics normalization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CC"/>
                </a:solidFill>
              </a:rPr>
              <a:t>higher luminosity = higher statistics at the largest x, Q</a:t>
            </a:r>
            <a:r>
              <a:rPr lang="en-US" sz="2000" baseline="30000" dirty="0">
                <a:solidFill>
                  <a:srgbClr val="9900CC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DF2C0-9244-AC46-B884-0A452B49FC15}"/>
              </a:ext>
            </a:extLst>
          </p:cNvPr>
          <p:cNvSpPr txBox="1"/>
          <p:nvPr/>
        </p:nvSpPr>
        <p:spPr>
          <a:xfrm>
            <a:off x="8892480" y="177281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27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72" y="1556792"/>
            <a:ext cx="86772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lIns="91344" tIns="45672" rIns="91344" bIns="45672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32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3200" baseline="30000" dirty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&amp; F</a:t>
            </a:r>
            <a:r>
              <a:rPr lang="en-US" sz="32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3200" baseline="30000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Structure Functions </a:t>
            </a:r>
            <a:r>
              <a:rPr lang="en-US" sz="32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from </a:t>
            </a:r>
            <a:r>
              <a:rPr lang="en-US" sz="3200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JLab</a:t>
            </a:r>
            <a:r>
              <a:rPr lang="en-US" sz="32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Hall C</a:t>
            </a:r>
            <a:endParaRPr lang="en-US" sz="32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5652" name="TextBox 3"/>
          <p:cNvSpPr txBox="1">
            <a:spLocks noChangeArrowheads="1"/>
          </p:cNvSpPr>
          <p:nvPr/>
        </p:nvSpPr>
        <p:spPr bwMode="auto">
          <a:xfrm>
            <a:off x="453988" y="881361"/>
            <a:ext cx="8236024" cy="64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4" tIns="45672" rIns="91344" bIns="45672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ea typeface="Arial" pitchFamily="84" charset="0"/>
                <a:cs typeface="Arial" pitchFamily="84" charset="0"/>
              </a:rPr>
              <a:t>JLab12 Hall C commissioning experiment aimed to reduce uncertainties in F</a:t>
            </a:r>
            <a:r>
              <a:rPr lang="en-US" sz="1800" baseline="-25000" dirty="0">
                <a:ea typeface="Arial" pitchFamily="84" charset="0"/>
                <a:cs typeface="Arial" pitchFamily="84" charset="0"/>
              </a:rPr>
              <a:t>2</a:t>
            </a:r>
            <a:r>
              <a:rPr lang="en-US" sz="1800" baseline="30000" dirty="0">
                <a:ea typeface="Arial" pitchFamily="84" charset="0"/>
                <a:cs typeface="Arial" pitchFamily="84" charset="0"/>
              </a:rPr>
              <a:t>p</a:t>
            </a:r>
            <a:r>
              <a:rPr lang="en-US" sz="1800" dirty="0">
                <a:ea typeface="Arial" pitchFamily="84" charset="0"/>
                <a:cs typeface="Arial" pitchFamily="84" charset="0"/>
              </a:rPr>
              <a:t> and F</a:t>
            </a:r>
            <a:r>
              <a:rPr lang="en-US" sz="1800" baseline="-25000" dirty="0">
                <a:ea typeface="Arial" pitchFamily="84" charset="0"/>
                <a:cs typeface="Arial" pitchFamily="84" charset="0"/>
              </a:rPr>
              <a:t>2</a:t>
            </a:r>
            <a:r>
              <a:rPr lang="en-US" sz="1800" baseline="30000" dirty="0">
                <a:ea typeface="Arial" pitchFamily="84" charset="0"/>
                <a:cs typeface="Arial" pitchFamily="84" charset="0"/>
              </a:rPr>
              <a:t>d</a:t>
            </a:r>
            <a:r>
              <a:rPr lang="en-US" sz="1800" dirty="0">
                <a:ea typeface="Arial" pitchFamily="84" charset="0"/>
                <a:cs typeface="Arial" pitchFamily="84" charset="0"/>
              </a:rPr>
              <a:t> structure functions at large x and high Q</a:t>
            </a:r>
            <a:r>
              <a:rPr lang="en-US" sz="1800" baseline="30000" dirty="0">
                <a:ea typeface="Arial" pitchFamily="84" charset="0"/>
                <a:cs typeface="Arial" pitchFamily="84" charset="0"/>
              </a:rPr>
              <a:t>2</a:t>
            </a:r>
            <a:endParaRPr lang="en-US" sz="1800" dirty="0">
              <a:ea typeface="Arial" pitchFamily="84" charset="0"/>
              <a:cs typeface="Arial" pitchFamily="84" charset="0"/>
            </a:endParaRPr>
          </a:p>
        </p:txBody>
      </p:sp>
      <p:sp>
        <p:nvSpPr>
          <p:cNvPr id="155653" name="TextBox 4"/>
          <p:cNvSpPr txBox="1">
            <a:spLocks noChangeArrowheads="1"/>
          </p:cNvSpPr>
          <p:nvPr/>
        </p:nvSpPr>
        <p:spPr bwMode="auto">
          <a:xfrm>
            <a:off x="445462" y="5721209"/>
            <a:ext cx="8465185" cy="8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4" tIns="45672" rIns="91344" bIns="4567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ea typeface="Arial" pitchFamily="84" charset="0"/>
                <a:cs typeface="Arial" pitchFamily="84" charset="0"/>
              </a:rPr>
              <a:t>Goal @ 12 GeV</a:t>
            </a:r>
            <a:r>
              <a:rPr lang="en-US" dirty="0">
                <a:ea typeface="Arial" pitchFamily="84" charset="0"/>
                <a:cs typeface="Arial" pitchFamily="84" charset="0"/>
              </a:rPr>
              <a:t>: ~2% total precision cross sections, </a:t>
            </a:r>
            <a:r>
              <a:rPr lang="en-US" dirty="0">
                <a:solidFill>
                  <a:srgbClr val="0000FF"/>
                </a:solidFill>
                <a:ea typeface="Arial" pitchFamily="84" charset="0"/>
                <a:cs typeface="Arial" pitchFamily="84" charset="0"/>
              </a:rPr>
              <a:t>(as achieved previously @ 6 GeV)</a:t>
            </a:r>
          </a:p>
        </p:txBody>
      </p:sp>
    </p:spTree>
    <p:extLst>
      <p:ext uri="{BB962C8B-B14F-4D97-AF65-F5344CB8AC3E}">
        <p14:creationId xmlns:p14="http://schemas.microsoft.com/office/powerpoint/2010/main" val="996904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 descr="Title 1"/>
          <p:cNvSpPr>
            <a:spLocks noGrp="1"/>
          </p:cNvSpPr>
          <p:nvPr>
            <p:ph type="title" idx="4294967295"/>
          </p:nvPr>
        </p:nvSpPr>
        <p:spPr>
          <a:xfrm>
            <a:off x="543163" y="-328262"/>
            <a:ext cx="8009661" cy="14733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0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2118" dirty="0"/>
              <a:t>Hall C E12-10-002: </a:t>
            </a:r>
            <a:r>
              <a:rPr lang="en-US" sz="2118" dirty="0">
                <a:solidFill>
                  <a:srgbClr val="7030A0"/>
                </a:solidFill>
              </a:rPr>
              <a:t>High Precision Measurement of the F</a:t>
            </a:r>
            <a:r>
              <a:rPr lang="en-US" sz="2118" baseline="-25000" dirty="0">
                <a:solidFill>
                  <a:srgbClr val="7030A0"/>
                </a:solidFill>
              </a:rPr>
              <a:t>2</a:t>
            </a:r>
            <a:r>
              <a:rPr lang="en-US" sz="2118" dirty="0">
                <a:solidFill>
                  <a:srgbClr val="7030A0"/>
                </a:solidFill>
              </a:rPr>
              <a:t> Structure Function on </a:t>
            </a:r>
            <a:r>
              <a:rPr lang="en-US" sz="2118" dirty="0" err="1">
                <a:solidFill>
                  <a:srgbClr val="7030A0"/>
                </a:solidFill>
              </a:rPr>
              <a:t>p,D</a:t>
            </a:r>
            <a:endParaRPr sz="2118" i="1" dirty="0">
              <a:solidFill>
                <a:srgbClr val="7030A0"/>
              </a:solidFill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5932728" y="4372242"/>
            <a:ext cx="155106" cy="1144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669" tIns="34669" rIns="34669" bIns="34669" anchor="ctr"/>
          <a:lstStyle/>
          <a:p>
            <a:pPr algn="ctr" defTabSz="398679" fontAlgn="auto" hangingPunct="0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1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6418083" y="4380910"/>
            <a:ext cx="155106" cy="1144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669" tIns="34669" rIns="34669" bIns="34669" anchor="ctr"/>
          <a:lstStyle/>
          <a:p>
            <a:pPr algn="ctr" defTabSz="398679" fontAlgn="auto" hangingPunct="0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1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782099" y="4398243"/>
            <a:ext cx="155106" cy="1144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669" tIns="34669" rIns="34669" bIns="34669" anchor="ctr"/>
          <a:lstStyle/>
          <a:p>
            <a:pPr algn="ctr" defTabSz="398679" fontAlgn="auto" hangingPunct="0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1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7648804" y="4385842"/>
            <a:ext cx="155106" cy="1144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669" tIns="34669" rIns="34669" bIns="34669" anchor="ctr"/>
          <a:lstStyle/>
          <a:p>
            <a:pPr algn="ctr" defTabSz="398679" fontAlgn="auto" hangingPunct="0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1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71432" y="730463"/>
            <a:ext cx="8638098" cy="3988214"/>
            <a:chOff x="258220" y="748810"/>
            <a:chExt cx="9753600" cy="44327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"/>
            <a:stretch/>
          </p:blipFill>
          <p:spPr>
            <a:xfrm>
              <a:off x="258220" y="748810"/>
              <a:ext cx="9753600" cy="4375557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85775" y="3876675"/>
              <a:ext cx="5610224" cy="130492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6565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88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307255" y="1530176"/>
            <a:ext cx="806824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5653" fontAlgn="auto">
              <a:spcBef>
                <a:spcPts val="0"/>
              </a:spcBef>
              <a:spcAft>
                <a:spcPts val="0"/>
              </a:spcAft>
            </a:pPr>
            <a:r>
              <a:rPr lang="en-US" sz="2118" b="1" dirty="0">
                <a:solidFill>
                  <a:srgbClr val="00B0F0"/>
                </a:solidFill>
                <a:latin typeface="Calibri" panose="020F0502020204030204"/>
                <a:ea typeface="Helvetica Neue Medium"/>
                <a:cs typeface="Helvetica Neue Medium"/>
              </a:rPr>
              <a:t>HMS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7028" y="1684628"/>
            <a:ext cx="739305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5653" fontAlgn="auto">
              <a:spcBef>
                <a:spcPts val="0"/>
              </a:spcBef>
              <a:spcAft>
                <a:spcPts val="0"/>
              </a:spcAft>
            </a:pPr>
            <a:r>
              <a:rPr lang="en-US" sz="1765" b="1" dirty="0">
                <a:solidFill>
                  <a:srgbClr val="00B0F0"/>
                </a:solidFill>
                <a:latin typeface="Calibri" panose="020F0502020204030204"/>
                <a:ea typeface="Helvetica Neue Medium"/>
                <a:cs typeface="Helvetica Neue Medium"/>
              </a:rPr>
              <a:t>SHMS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4471" y="3630706"/>
            <a:ext cx="3016583" cy="2784280"/>
            <a:chOff x="6310922" y="1572502"/>
            <a:chExt cx="4551262" cy="4179094"/>
          </a:xfrm>
        </p:grpSpPr>
        <p:grpSp>
          <p:nvGrpSpPr>
            <p:cNvPr id="15" name="Group 14"/>
            <p:cNvGrpSpPr/>
            <p:nvPr/>
          </p:nvGrpSpPr>
          <p:grpSpPr>
            <a:xfrm>
              <a:off x="6310922" y="1572502"/>
              <a:ext cx="4551262" cy="4179094"/>
              <a:chOff x="493733" y="115565"/>
              <a:chExt cx="6991350" cy="637222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733" y="115565"/>
                <a:ext cx="6991350" cy="6372225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680749" y="960699"/>
                <a:ext cx="451413" cy="474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565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88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 rot="19370313">
              <a:off x="6856303" y="5129412"/>
              <a:ext cx="327133" cy="1362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5653" fontAlgn="auto">
                <a:spcBef>
                  <a:spcPts val="0"/>
                </a:spcBef>
                <a:spcAft>
                  <a:spcPts val="0"/>
                </a:spcAft>
              </a:pPr>
              <a:endParaRPr lang="en-US" sz="1588">
                <a:solidFill>
                  <a:prstClr val="white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r="1"/>
          <a:stretch/>
        </p:blipFill>
        <p:spPr>
          <a:xfrm>
            <a:off x="3152268" y="3669254"/>
            <a:ext cx="3033379" cy="27853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18412" y="4945419"/>
            <a:ext cx="2763348" cy="145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141" indent="-252141" defTabSz="665653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765" dirty="0">
                <a:solidFill>
                  <a:prstClr val="black"/>
                </a:solidFill>
                <a:latin typeface="Calibri" panose="020F0502020204030204"/>
                <a:ea typeface="Helvetica Neue Medium"/>
                <a:cs typeface="Helvetica Neue Medium"/>
                <a:sym typeface="Wingdings" panose="05000000000000000000" pitchFamily="2" charset="2"/>
              </a:rPr>
              <a:t>Fix energy and angle</a:t>
            </a:r>
          </a:p>
          <a:p>
            <a:pPr marL="252141" indent="-252141" defTabSz="665653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765" dirty="0">
                <a:solidFill>
                  <a:prstClr val="black"/>
                </a:solidFill>
                <a:latin typeface="Calibri" panose="020F0502020204030204"/>
                <a:ea typeface="Helvetica Neue Medium"/>
                <a:cs typeface="Helvetica Neue Medium"/>
                <a:sym typeface="Wingdings" panose="05000000000000000000" pitchFamily="2" charset="2"/>
              </a:rPr>
              <a:t>Scan in momentum</a:t>
            </a:r>
          </a:p>
          <a:p>
            <a:pPr marL="252141" indent="-252141" defTabSz="665653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765" dirty="0">
                <a:solidFill>
                  <a:prstClr val="black"/>
                </a:solidFill>
                <a:latin typeface="Calibri" panose="020F0502020204030204"/>
                <a:ea typeface="Helvetica Neue Medium"/>
                <a:cs typeface="Helvetica Neue Medium"/>
                <a:sym typeface="Wingdings" panose="05000000000000000000" pitchFamily="2" charset="2"/>
              </a:rPr>
              <a:t>Effective scan in x</a:t>
            </a:r>
          </a:p>
          <a:p>
            <a:pPr marL="252141" indent="-252141" defTabSz="665653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765" dirty="0">
                <a:solidFill>
                  <a:prstClr val="black"/>
                </a:solidFill>
                <a:latin typeface="Calibri" panose="020F0502020204030204"/>
                <a:ea typeface="Helvetica Neue Medium"/>
                <a:cs typeface="Helvetica Neue Medium"/>
                <a:sym typeface="Wingdings" panose="05000000000000000000" pitchFamily="2" charset="2"/>
              </a:rPr>
              <a:t>Stringent check on spectrometer acceptance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30353" y="837526"/>
            <a:ext cx="1292527" cy="1448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824" tIns="44824" rIns="44824" bIns="44824" numCol="1" spcCol="38100" rtlCol="0" anchor="ctr">
            <a:spAutoFit/>
          </a:bodyPr>
          <a:lstStyle/>
          <a:p>
            <a:pPr marL="252141" indent="-252141" defTabSz="665653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765">
                <a:solidFill>
                  <a:prstClr val="black"/>
                </a:solidFill>
                <a:latin typeface="Calibri" panose="020F0502020204030204"/>
                <a:ea typeface="Helvetica Neue Medium"/>
                <a:cs typeface="Helvetica Neue Medium"/>
                <a:sym typeface="Wingdings" panose="05000000000000000000" pitchFamily="2" charset="2"/>
              </a:rPr>
              <a:t>10.6 GeV beam</a:t>
            </a:r>
            <a:endParaRPr lang="en-US" sz="1765" dirty="0">
              <a:solidFill>
                <a:prstClr val="black"/>
              </a:solidFill>
              <a:latin typeface="Calibri" panose="020F0502020204030204"/>
              <a:ea typeface="Helvetica Neue Medium"/>
              <a:cs typeface="Helvetica Neue Medium"/>
              <a:sym typeface="Wingdings" panose="05000000000000000000" pitchFamily="2" charset="2"/>
            </a:endParaRPr>
          </a:p>
          <a:p>
            <a:pPr marL="252141" indent="-252141" defTabSz="665653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765" dirty="0">
                <a:solidFill>
                  <a:prstClr val="black"/>
                </a:solidFill>
                <a:latin typeface="Calibri" panose="020F0502020204030204"/>
                <a:ea typeface="Helvetica Neue Medium"/>
                <a:cs typeface="Helvetica Neue Medium"/>
                <a:sym typeface="Wingdings" panose="05000000000000000000" pitchFamily="2" charset="2"/>
              </a:rPr>
              <a:t>Targets: LH2, LD2, 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41654" y="4435968"/>
            <a:ext cx="725924" cy="4164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824" tIns="44824" rIns="44824" bIns="44824" numCol="1" spcCol="38100" rtlCol="0" anchor="ctr">
            <a:spAutoFit/>
          </a:bodyPr>
          <a:lstStyle/>
          <a:p>
            <a:pPr algn="ctr" defTabSz="515489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118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</a:t>
            </a:r>
            <a:r>
              <a:rPr lang="en-US" sz="2118" b="1" baseline="30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0676" y="6307104"/>
            <a:ext cx="725924" cy="4164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824" tIns="44824" rIns="44824" bIns="44824" numCol="1" spcCol="38100" rtlCol="0" anchor="ctr">
            <a:spAutoFit/>
          </a:bodyPr>
          <a:lstStyle/>
          <a:p>
            <a:pPr algn="ctr" defTabSz="515489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118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</a:t>
            </a:r>
            <a:endParaRPr lang="en-US" sz="2118" b="1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1790" y="3827443"/>
            <a:ext cx="534137" cy="547282"/>
          </a:xfrm>
          <a:prstGeom prst="ellipse">
            <a:avLst/>
          </a:prstGeom>
          <a:noFill/>
          <a:ln w="3810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824" tIns="44824" rIns="44824" bIns="44824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515489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941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276365" y="5990300"/>
            <a:ext cx="534137" cy="547282"/>
          </a:xfrm>
          <a:prstGeom prst="ellipse">
            <a:avLst/>
          </a:prstGeom>
          <a:noFill/>
          <a:ln w="3810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824" tIns="44824" rIns="44824" bIns="44824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515489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941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806B4E-1B78-0240-B98F-74D52518B745}"/>
              </a:ext>
            </a:extLst>
          </p:cNvPr>
          <p:cNvCxnSpPr>
            <a:cxnSpLocks/>
          </p:cNvCxnSpPr>
          <p:nvPr/>
        </p:nvCxnSpPr>
        <p:spPr>
          <a:xfrm flipH="1">
            <a:off x="4887814" y="2038530"/>
            <a:ext cx="518587" cy="2385096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1E85BF5-0F4B-254B-B282-B3C4389F5C1A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710667" y="1948432"/>
            <a:ext cx="145881" cy="2333712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94630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E02DD862-87AA-5F4D-968D-0967AA830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80" y="653961"/>
            <a:ext cx="6192687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187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2400" b="1" dirty="0">
                <a:solidFill>
                  <a:srgbClr val="9900CC"/>
                </a:solidFill>
              </a:rPr>
              <a:t>Results from </a:t>
            </a:r>
            <a:r>
              <a:rPr lang="en-US" altLang="en-US" sz="2400" b="1" dirty="0" err="1">
                <a:solidFill>
                  <a:srgbClr val="9900CC"/>
                </a:solidFill>
              </a:rPr>
              <a:t>JLab</a:t>
            </a:r>
            <a:r>
              <a:rPr lang="en-US" altLang="en-US" sz="2400" b="1" dirty="0">
                <a:solidFill>
                  <a:srgbClr val="9900CC"/>
                </a:solidFill>
              </a:rPr>
              <a:t> Hall C E12-10-002</a:t>
            </a:r>
          </a:p>
        </p:txBody>
      </p:sp>
      <p:grpSp>
        <p:nvGrpSpPr>
          <p:cNvPr id="26626" name="Group 2">
            <a:extLst>
              <a:ext uri="{FF2B5EF4-FFF2-40B4-BE49-F238E27FC236}">
                <a16:creationId xmlns:a16="http://schemas.microsoft.com/office/drawing/2014/main" id="{6623881B-7ACD-BE44-A901-CBC76D37C751}"/>
              </a:ext>
            </a:extLst>
          </p:cNvPr>
          <p:cNvGrpSpPr>
            <a:grpSpLocks/>
          </p:cNvGrpSpPr>
          <p:nvPr/>
        </p:nvGrpSpPr>
        <p:grpSpPr bwMode="auto">
          <a:xfrm>
            <a:off x="83521" y="1437481"/>
            <a:ext cx="4252320" cy="3612960"/>
            <a:chOff x="58" y="403"/>
            <a:chExt cx="2953" cy="2509"/>
          </a:xfrm>
        </p:grpSpPr>
        <p:pic>
          <p:nvPicPr>
            <p:cNvPr id="26627" name="Picture 3">
              <a:extLst>
                <a:ext uri="{FF2B5EF4-FFF2-40B4-BE49-F238E27FC236}">
                  <a16:creationId xmlns:a16="http://schemas.microsoft.com/office/drawing/2014/main" id="{869855DB-ACA7-464D-8509-4E7F19D7B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" y="403"/>
              <a:ext cx="2953" cy="1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28" name="Text Box 4">
              <a:extLst>
                <a:ext uri="{FF2B5EF4-FFF2-40B4-BE49-F238E27FC236}">
                  <a16:creationId xmlns:a16="http://schemas.microsoft.com/office/drawing/2014/main" id="{1FF59AC3-ED2B-034D-8609-0B93C09C5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" y="2502"/>
              <a:ext cx="2587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0819" rIns="81638" bIns="40819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buSzPct val="86000"/>
                <a:buFont typeface="Arial" panose="020B0604020202020204" pitchFamily="34" charset="0"/>
                <a:buChar char="•"/>
              </a:pPr>
              <a:r>
                <a:rPr lang="en-US" altLang="en-US" sz="2000" dirty="0">
                  <a:solidFill>
                    <a:srgbClr val="0000FF"/>
                  </a:solidFill>
                </a:rPr>
                <a:t>Significant improvement in precision</a:t>
              </a:r>
            </a:p>
            <a:p>
              <a:pPr marL="342900" indent="-342900">
                <a:lnSpc>
                  <a:spcPct val="100000"/>
                </a:lnSpc>
                <a:buSzPct val="86000"/>
                <a:buFont typeface="Arial" panose="020B0604020202020204" pitchFamily="34" charset="0"/>
                <a:buChar char="•"/>
              </a:pPr>
              <a:r>
                <a:rPr lang="en-US" altLang="en-US" sz="2000" i="1" u="sng" dirty="0">
                  <a:solidFill>
                    <a:srgbClr val="0000FF"/>
                  </a:solidFill>
                </a:rPr>
                <a:t>First publication in preparation </a:t>
              </a:r>
            </a:p>
          </p:txBody>
        </p:sp>
      </p:grpSp>
      <p:grpSp>
        <p:nvGrpSpPr>
          <p:cNvPr id="26630" name="Group 6">
            <a:extLst>
              <a:ext uri="{FF2B5EF4-FFF2-40B4-BE49-F238E27FC236}">
                <a16:creationId xmlns:a16="http://schemas.microsoft.com/office/drawing/2014/main" id="{676D44EB-B2ED-BC4A-B94A-E90D594EAF42}"/>
              </a:ext>
            </a:extLst>
          </p:cNvPr>
          <p:cNvGrpSpPr>
            <a:grpSpLocks/>
          </p:cNvGrpSpPr>
          <p:nvPr/>
        </p:nvGrpSpPr>
        <p:grpSpPr bwMode="auto">
          <a:xfrm>
            <a:off x="83521" y="1437480"/>
            <a:ext cx="4201920" cy="2751840"/>
            <a:chOff x="58" y="403"/>
            <a:chExt cx="2918" cy="1911"/>
          </a:xfrm>
        </p:grpSpPr>
        <p:pic>
          <p:nvPicPr>
            <p:cNvPr id="26631" name="Picture 7">
              <a:extLst>
                <a:ext uri="{FF2B5EF4-FFF2-40B4-BE49-F238E27FC236}">
                  <a16:creationId xmlns:a16="http://schemas.microsoft.com/office/drawing/2014/main" id="{7DBCDF7C-8CCB-1A46-8E99-E631035D2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" y="403"/>
              <a:ext cx="2918" cy="1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32" name="Text Box 8">
              <a:extLst>
                <a:ext uri="{FF2B5EF4-FFF2-40B4-BE49-F238E27FC236}">
                  <a16:creationId xmlns:a16="http://schemas.microsoft.com/office/drawing/2014/main" id="{CDB1B7EE-6D96-0244-98D4-7F8B7991A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" y="1636"/>
              <a:ext cx="1214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0819" rIns="81638" bIns="40819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2177" dirty="0">
                  <a:solidFill>
                    <a:srgbClr val="ED1C24"/>
                  </a:solidFill>
                </a:rPr>
                <a:t>preliminary</a:t>
              </a:r>
            </a:p>
          </p:txBody>
        </p:sp>
      </p:grpSp>
      <p:grpSp>
        <p:nvGrpSpPr>
          <p:cNvPr id="26633" name="Group 9">
            <a:extLst>
              <a:ext uri="{FF2B5EF4-FFF2-40B4-BE49-F238E27FC236}">
                <a16:creationId xmlns:a16="http://schemas.microsoft.com/office/drawing/2014/main" id="{7C99555A-FDA6-6C4D-BC73-031FFC79CF47}"/>
              </a:ext>
            </a:extLst>
          </p:cNvPr>
          <p:cNvGrpSpPr>
            <a:grpSpLocks/>
          </p:cNvGrpSpPr>
          <p:nvPr/>
        </p:nvGrpSpPr>
        <p:grpSpPr bwMode="auto">
          <a:xfrm>
            <a:off x="4376161" y="1521000"/>
            <a:ext cx="4764960" cy="4186080"/>
            <a:chOff x="3039" y="461"/>
            <a:chExt cx="3309" cy="2907"/>
          </a:xfrm>
        </p:grpSpPr>
        <p:pic>
          <p:nvPicPr>
            <p:cNvPr id="26634" name="Picture 10">
              <a:extLst>
                <a:ext uri="{FF2B5EF4-FFF2-40B4-BE49-F238E27FC236}">
                  <a16:creationId xmlns:a16="http://schemas.microsoft.com/office/drawing/2014/main" id="{198D98FD-C2C8-FC4C-BE9A-0BD3C8550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" y="461"/>
              <a:ext cx="3309" cy="2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35" name="Text Box 11">
              <a:extLst>
                <a:ext uri="{FF2B5EF4-FFF2-40B4-BE49-F238E27FC236}">
                  <a16:creationId xmlns:a16="http://schemas.microsoft.com/office/drawing/2014/main" id="{5FE65CC2-A5E3-3948-90B9-8B6F70EDB8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3" y="736"/>
              <a:ext cx="1345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0819" rIns="81638" bIns="40819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2177" dirty="0">
                  <a:solidFill>
                    <a:srgbClr val="ED1C24"/>
                  </a:solidFill>
                </a:rPr>
                <a:t>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4557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141AD1B2-A7E2-3743-A2F8-958A5D30F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801" y="390660"/>
            <a:ext cx="5568782" cy="43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6044" tIns="46044" rIns="46044" bIns="46044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altLang="en-US" sz="2800" dirty="0">
                <a:solidFill>
                  <a:srgbClr val="9900C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Preliminary CJ pdf Impact Studies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951E8EAF-533A-7B43-8C8B-645217D03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1" y="4318920"/>
            <a:ext cx="5296959" cy="181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0673DEB3-FBC5-FA48-A9E5-4D6C21B6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1" y="1893960"/>
            <a:ext cx="4586400" cy="177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Rectangle 4">
            <a:extLst>
              <a:ext uri="{FF2B5EF4-FFF2-40B4-BE49-F238E27FC236}">
                <a16:creationId xmlns:a16="http://schemas.microsoft.com/office/drawing/2014/main" id="{9B402ECC-C4CF-E049-8BEF-BFBB156D5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01" y="9215112"/>
            <a:ext cx="5233625" cy="42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6044" tIns="46044" rIns="46044" bIns="46044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177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Courtesy of Alberto Accardi and Shujie Li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AC74F53C-3503-A54C-AD69-2CEDF1915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880" y="923663"/>
            <a:ext cx="2856960" cy="23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Studies courtesy of A. </a:t>
            </a:r>
            <a:r>
              <a:rPr lang="en-US" altLang="en-US" sz="1600" dirty="0" err="1">
                <a:solidFill>
                  <a:srgbClr val="002060"/>
                </a:solidFill>
              </a:rPr>
              <a:t>Accardi</a:t>
            </a:r>
            <a:r>
              <a:rPr lang="en-US" altLang="en-US" sz="1600" dirty="0">
                <a:solidFill>
                  <a:srgbClr val="002060"/>
                </a:solidFill>
              </a:rPr>
              <a:t>, W. Henry and </a:t>
            </a:r>
            <a:r>
              <a:rPr lang="en-US" altLang="en-US" sz="1600" dirty="0" err="1">
                <a:solidFill>
                  <a:srgbClr val="002060"/>
                </a:solidFill>
              </a:rPr>
              <a:t>Shujie</a:t>
            </a:r>
            <a:r>
              <a:rPr lang="en-US" altLang="en-US" sz="1600" dirty="0">
                <a:solidFill>
                  <a:srgbClr val="002060"/>
                </a:solidFill>
              </a:rPr>
              <a:t> Li</a:t>
            </a:r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1C4C9DC6-AED9-B54E-A9E9-26DF94E58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520" y="1581481"/>
            <a:ext cx="2511360" cy="3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2177"/>
              <a:t>pdf ratios relative to CJ15</a:t>
            </a: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9D9510D4-D771-3141-9AC4-1BC70ADA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801" y="3655081"/>
            <a:ext cx="3581280" cy="3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2177"/>
              <a:t>pdf uncertainty ratios relative to CJ15</a:t>
            </a:r>
          </a:p>
        </p:txBody>
      </p:sp>
      <p:sp>
        <p:nvSpPr>
          <p:cNvPr id="27656" name="Line 8">
            <a:extLst>
              <a:ext uri="{FF2B5EF4-FFF2-40B4-BE49-F238E27FC236}">
                <a16:creationId xmlns:a16="http://schemas.microsoft.com/office/drawing/2014/main" id="{FA0A5096-D439-7F48-9C2E-CD469D6621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281" y="4282919"/>
            <a:ext cx="485120" cy="450719"/>
          </a:xfrm>
          <a:prstGeom prst="line">
            <a:avLst/>
          </a:prstGeom>
          <a:noFill/>
          <a:ln w="9360" cap="flat">
            <a:solidFill>
              <a:srgbClr val="3465A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27657" name="AutoShape 9">
            <a:extLst>
              <a:ext uri="{FF2B5EF4-FFF2-40B4-BE49-F238E27FC236}">
                <a16:creationId xmlns:a16="http://schemas.microsoft.com/office/drawing/2014/main" id="{7BAB033E-AF82-334A-8597-6A0CDD1A4B5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19281" y="4864387"/>
            <a:ext cx="207360" cy="116640"/>
          </a:xfrm>
          <a:prstGeom prst="leftRightArrow">
            <a:avLst>
              <a:gd name="adj1" fmla="val 50000"/>
              <a:gd name="adj2" fmla="val 35391"/>
            </a:avLst>
          </a:prstGeom>
          <a:solidFill>
            <a:srgbClr val="729FCF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77"/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360F55A9-99B5-EE49-B5C4-E70DC4912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801" y="4146120"/>
            <a:ext cx="3130560" cy="23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800" dirty="0">
                <a:solidFill>
                  <a:srgbClr val="55308D"/>
                </a:solidFill>
              </a:rPr>
              <a:t>Including E12-10-002 reduces </a:t>
            </a:r>
          </a:p>
          <a:p>
            <a:pPr>
              <a:buClrTx/>
              <a:buFontTx/>
              <a:buNone/>
            </a:pPr>
            <a:r>
              <a:rPr lang="en-US" altLang="en-US" sz="1800" dirty="0">
                <a:solidFill>
                  <a:srgbClr val="55308D"/>
                </a:solidFill>
              </a:rPr>
              <a:t>uncertainty </a:t>
            </a:r>
            <a:r>
              <a:rPr lang="en-US" altLang="en-US" sz="1800" b="1" dirty="0">
                <a:solidFill>
                  <a:srgbClr val="55308D"/>
                </a:solidFill>
              </a:rPr>
              <a:t>~30%</a:t>
            </a:r>
          </a:p>
        </p:txBody>
      </p:sp>
      <p:sp>
        <p:nvSpPr>
          <p:cNvPr id="27659" name="Line 11">
            <a:extLst>
              <a:ext uri="{FF2B5EF4-FFF2-40B4-BE49-F238E27FC236}">
                <a16:creationId xmlns:a16="http://schemas.microsoft.com/office/drawing/2014/main" id="{8C41CF95-D7E7-F54A-A804-55D2DDC2DA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4481" y="2350440"/>
            <a:ext cx="568800" cy="207360"/>
          </a:xfrm>
          <a:prstGeom prst="line">
            <a:avLst/>
          </a:prstGeom>
          <a:noFill/>
          <a:ln w="9360" cap="flat">
            <a:solidFill>
              <a:srgbClr val="3465A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27660" name="Text Box 12">
            <a:extLst>
              <a:ext uri="{FF2B5EF4-FFF2-40B4-BE49-F238E27FC236}">
                <a16:creationId xmlns:a16="http://schemas.microsoft.com/office/drawing/2014/main" id="{38D28A56-8287-FC43-BFF9-7C1B330EA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960" y="2226600"/>
            <a:ext cx="2291408" cy="92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800" dirty="0">
                <a:solidFill>
                  <a:srgbClr val="BF0041"/>
                </a:solidFill>
              </a:rPr>
              <a:t>Including E12-10-002 changes </a:t>
            </a:r>
          </a:p>
          <a:p>
            <a:pPr>
              <a:buClrTx/>
              <a:buFontTx/>
              <a:buNone/>
            </a:pPr>
            <a:r>
              <a:rPr lang="en-US" altLang="en-US" sz="1800" dirty="0">
                <a:solidFill>
                  <a:srgbClr val="BF0041"/>
                </a:solidFill>
              </a:rPr>
              <a:t>d/u </a:t>
            </a:r>
            <a:r>
              <a:rPr lang="en-US" altLang="en-US" sz="1800" i="1" u="sng" dirty="0">
                <a:solidFill>
                  <a:srgbClr val="BF0041"/>
                </a:solidFill>
              </a:rPr>
              <a:t>central value </a:t>
            </a:r>
          </a:p>
          <a:p>
            <a:pPr>
              <a:buClrTx/>
              <a:buFontTx/>
              <a:buNone/>
            </a:pPr>
            <a:r>
              <a:rPr lang="en-US" altLang="en-US" sz="1800" dirty="0">
                <a:solidFill>
                  <a:srgbClr val="BF0041"/>
                </a:solidFill>
              </a:rPr>
              <a:t>by </a:t>
            </a:r>
            <a:r>
              <a:rPr lang="en-US" altLang="en-US" sz="1800" b="1" dirty="0">
                <a:solidFill>
                  <a:srgbClr val="BF0041"/>
                </a:solidFill>
              </a:rPr>
              <a:t>15-20%</a:t>
            </a:r>
          </a:p>
        </p:txBody>
      </p:sp>
      <p:sp>
        <p:nvSpPr>
          <p:cNvPr id="27661" name="AutoShape 13">
            <a:extLst>
              <a:ext uri="{FF2B5EF4-FFF2-40B4-BE49-F238E27FC236}">
                <a16:creationId xmlns:a16="http://schemas.microsoft.com/office/drawing/2014/main" id="{502062BA-84DE-2045-A066-300056238CD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814641" y="2549880"/>
            <a:ext cx="207360" cy="116640"/>
          </a:xfrm>
          <a:prstGeom prst="leftRightArrow">
            <a:avLst>
              <a:gd name="adj1" fmla="val 50000"/>
              <a:gd name="adj2" fmla="val 35391"/>
            </a:avLst>
          </a:prstGeom>
          <a:solidFill>
            <a:srgbClr val="729FCF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77"/>
          </a:p>
        </p:txBody>
      </p:sp>
    </p:spTree>
    <p:extLst>
      <p:ext uri="{BB962C8B-B14F-4D97-AF65-F5344CB8AC3E}">
        <p14:creationId xmlns:p14="http://schemas.microsoft.com/office/powerpoint/2010/main" val="374836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358687"/>
            <a:ext cx="8395010" cy="617838"/>
          </a:xfrm>
        </p:spPr>
        <p:txBody>
          <a:bodyPr/>
          <a:lstStyle/>
          <a:p>
            <a:pPr algn="ctr"/>
            <a:r>
              <a:rPr lang="en-US" sz="2800" dirty="0"/>
              <a:t>d(x) at Large x: Constraints</a:t>
            </a:r>
            <a:br>
              <a:rPr lang="en-US" sz="2800" dirty="0"/>
            </a:br>
            <a:r>
              <a:rPr lang="en-US" sz="2800" b="0" i="1" dirty="0">
                <a:solidFill>
                  <a:srgbClr val="7030A0"/>
                </a:solidFill>
              </a:rPr>
              <a:t>The whole is greater than the sum of the parts.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4871" y="1293029"/>
            <a:ext cx="5809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D0, CDF (RHIC,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LHCb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) asymmetries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Direct sensitivity to d(x)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High W, Q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Small data 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537" y="4031131"/>
            <a:ext cx="50899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Deep inelastic deuterium, 3H, 3He</a:t>
            </a:r>
            <a:endParaRPr kumimoji="0" lang="is-I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 charset="0"/>
              <a:cs typeface="Arial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Large body of data from multiple (deuterium) experiments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Extensive r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ange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 in x and Q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Requires nuclear corrections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3848562"/>
            <a:ext cx="3804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BONuS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” tagged neutron target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Nearly model-independent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neutron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 data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Data obtained in 6 GeV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 era at low W, Q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!2 GeV extends range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8099" y="2520792"/>
            <a:ext cx="230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d(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x,Q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+ nuclear dynamics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159393" y="1800860"/>
            <a:ext cx="1755648" cy="22383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7D0E6CC-6066-F840-8F23-E7E277B5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70" y="1916832"/>
            <a:ext cx="2829693" cy="143500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424364" y="3794207"/>
            <a:ext cx="2981354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3765179" y="1988840"/>
            <a:ext cx="1382885" cy="177168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0F77340-564F-6646-8FE4-F9BC46A19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0" y="1074626"/>
            <a:ext cx="2602198" cy="12424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1F19A4-2D2A-7D47-B48C-4FF733A34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7" y="5558078"/>
            <a:ext cx="1648262" cy="11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99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2BD9FDD-037B-4FCE-AE10-B0786948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972" y="1104886"/>
            <a:ext cx="2793821" cy="28036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1011C27-AE0B-4EAE-BFBD-21F9F6AA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15" y="284236"/>
            <a:ext cx="8229600" cy="731202"/>
          </a:xfrm>
        </p:spPr>
        <p:txBody>
          <a:bodyPr/>
          <a:lstStyle/>
          <a:p>
            <a:r>
              <a:rPr lang="en-US" sz="2400" dirty="0"/>
              <a:t>CTEQ PDF fits: Implications of nuclear corrections for deuteron DIS for LHC EW precision studies </a:t>
            </a:r>
            <a:br>
              <a:rPr lang="en-US" sz="2400" dirty="0"/>
            </a:br>
            <a:r>
              <a:rPr lang="en-US" sz="1600" dirty="0">
                <a:solidFill>
                  <a:schemeClr val="tx1"/>
                </a:solidFill>
              </a:rPr>
              <a:t>(A. </a:t>
            </a:r>
            <a:r>
              <a:rPr lang="en-US" sz="1600" dirty="0" err="1">
                <a:solidFill>
                  <a:schemeClr val="tx1"/>
                </a:solidFill>
              </a:rPr>
              <a:t>Accardi</a:t>
            </a:r>
            <a:r>
              <a:rPr lang="en-US" sz="1600" dirty="0">
                <a:solidFill>
                  <a:schemeClr val="tx1"/>
                </a:solidFill>
              </a:rPr>
              <a:t>, T. Hobbs, X. Jing, P. Nadolsky, EPJC 81 (2021)  60) </a:t>
            </a:r>
            <a:br>
              <a:rPr lang="en-US" sz="1600" dirty="0">
                <a:solidFill>
                  <a:schemeClr val="tx1"/>
                </a:solidFill>
              </a:rPr>
            </a:b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7F2C661-7CF4-48A3-BF93-D78CC6B60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5" y="1104886"/>
            <a:ext cx="4421598" cy="3636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21C64-4724-4E8D-88DB-0A229C904ADB}"/>
                  </a:ext>
                </a:extLst>
              </p:cNvPr>
              <p:cNvSpPr txBox="1"/>
              <p:nvPr/>
            </p:nvSpPr>
            <p:spPr>
              <a:xfrm>
                <a:off x="329206" y="4710716"/>
                <a:ext cx="522686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Precision measurements of the weak mixing angle at the LHC are strongly correlated with valence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PDFs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∼0.03</m:t>
                    </m:r>
                  </m:oMath>
                </a14:m>
                <a:r>
                  <a:rPr lang="en-US" dirty="0"/>
                  <a:t>. In global fits, these PDFs are sensitive via sum rules to nuclear dynamics in high-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deuteron DIS at BCDMS, NMC, </a:t>
                </a:r>
                <a:r>
                  <a:rPr lang="en-US" dirty="0" err="1"/>
                  <a:t>JLab</a:t>
                </a:r>
                <a:r>
                  <a:rPr lang="en-US" dirty="0"/>
                  <a:t>, SLAC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21C64-4724-4E8D-88DB-0A229C904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06" y="4710716"/>
                <a:ext cx="5226869" cy="1754326"/>
              </a:xfrm>
              <a:prstGeom prst="rect">
                <a:avLst/>
              </a:prstGeom>
              <a:blipFill>
                <a:blip r:embed="rId4"/>
                <a:stretch>
                  <a:fillRect l="-728" t="-1439" r="-169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Down 12">
            <a:extLst>
              <a:ext uri="{FF2B5EF4-FFF2-40B4-BE49-F238E27FC236}">
                <a16:creationId xmlns:a16="http://schemas.microsoft.com/office/drawing/2014/main" id="{B03D287F-C2D9-4932-A525-8E1388F8276E}"/>
              </a:ext>
            </a:extLst>
          </p:cNvPr>
          <p:cNvSpPr/>
          <p:nvPr/>
        </p:nvSpPr>
        <p:spPr bwMode="auto">
          <a:xfrm>
            <a:off x="2474741" y="1802106"/>
            <a:ext cx="232117" cy="183686"/>
          </a:xfrm>
          <a:prstGeom prst="downArrow">
            <a:avLst/>
          </a:prstGeom>
          <a:solidFill>
            <a:srgbClr val="28D028"/>
          </a:solidFill>
          <a:ln w="9525" cap="flat" cmpd="sng" algn="ctr">
            <a:solidFill>
              <a:srgbClr val="D7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3D709A7A-0945-4051-BD50-2B9A3819BA1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350237" y="1360064"/>
            <a:ext cx="3041281" cy="265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A354C3-30B9-415D-8AAE-FC929AE94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398" y="3855344"/>
            <a:ext cx="2717396" cy="2688892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DE23E4FC-1670-4092-BEB6-C98A95E40ECE}"/>
              </a:ext>
            </a:extLst>
          </p:cNvPr>
          <p:cNvSpPr/>
          <p:nvPr/>
        </p:nvSpPr>
        <p:spPr bwMode="auto">
          <a:xfrm>
            <a:off x="6365473" y="2057746"/>
            <a:ext cx="232117" cy="183686"/>
          </a:xfrm>
          <a:prstGeom prst="downArrow">
            <a:avLst/>
          </a:prstGeom>
          <a:solidFill>
            <a:srgbClr val="28D028"/>
          </a:solidFill>
          <a:ln w="9525" cap="flat" cmpd="sng" algn="ctr">
            <a:solidFill>
              <a:srgbClr val="D7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A3FEDF3-4F32-4CCA-A364-55B33646F9D1}"/>
              </a:ext>
            </a:extLst>
          </p:cNvPr>
          <p:cNvSpPr/>
          <p:nvPr/>
        </p:nvSpPr>
        <p:spPr bwMode="auto">
          <a:xfrm>
            <a:off x="6437140" y="4758284"/>
            <a:ext cx="232117" cy="183686"/>
          </a:xfrm>
          <a:prstGeom prst="downArrow">
            <a:avLst/>
          </a:prstGeom>
          <a:solidFill>
            <a:srgbClr val="28D028"/>
          </a:solidFill>
          <a:ln w="9525" cap="flat" cmpd="sng" algn="ctr">
            <a:solidFill>
              <a:srgbClr val="D7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3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553358" y="104298"/>
            <a:ext cx="7772400" cy="9144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b="0" dirty="0">
                <a:solidFill>
                  <a:srgbClr val="7030A0"/>
                </a:solidFill>
              </a:rPr>
              <a:t>lastic </a:t>
            </a:r>
            <a:r>
              <a:rPr lang="en-US" dirty="0">
                <a:solidFill>
                  <a:srgbClr val="7030A0"/>
                </a:solidFill>
              </a:rPr>
              <a:t>S</a:t>
            </a:r>
            <a:r>
              <a:rPr lang="en-US" b="0" dirty="0">
                <a:solidFill>
                  <a:srgbClr val="7030A0"/>
                </a:solidFill>
              </a:rPr>
              <a:t>cattering</a:t>
            </a:r>
            <a:endParaRPr lang="en-US" b="0" dirty="0">
              <a:solidFill>
                <a:srgbClr val="7030A0"/>
              </a:solidFill>
              <a:effectLst/>
            </a:endParaRPr>
          </a:p>
        </p:txBody>
      </p:sp>
      <p:pic>
        <p:nvPicPr>
          <p:cNvPr id="3" name="Picture 2" descr="ta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4725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732240" y="2204864"/>
            <a:ext cx="1728192" cy="72008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8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34076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R. Hofstadter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hlinkClick r:id="rId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</a:endParaRPr>
          </a:p>
        </p:txBody>
      </p:sp>
      <p:pic>
        <p:nvPicPr>
          <p:cNvPr id="14338" name="Picture 2" descr="Uncle Mike's Musings: A Yankees Blog and More: Top 10 Myths About the 1950s">
            <a:hlinkClick r:id="rId3"/>
            <a:extLst>
              <a:ext uri="{FF2B5EF4-FFF2-40B4-BE49-F238E27FC236}">
                <a16:creationId xmlns:a16="http://schemas.microsoft.com/office/drawing/2014/main" id="{8F621032-03D9-AC46-B03D-B18E09D7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22" y="181032"/>
            <a:ext cx="90872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357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297411" y="3238502"/>
            <a:ext cx="3777953" cy="292680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84" charset="-128"/>
            </a:endParaRPr>
          </a:p>
        </p:txBody>
      </p:sp>
      <p:graphicFrame>
        <p:nvGraphicFramePr>
          <p:cNvPr id="109" name="Object 3"/>
          <p:cNvGraphicFramePr/>
          <p:nvPr>
            <p:extLst/>
          </p:nvPr>
        </p:nvGraphicFramePr>
        <p:xfrm>
          <a:off x="75004" y="3245704"/>
          <a:ext cx="9000360" cy="29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r:id="rId4" imgW="0" imgH="0" progId="Excel.Sheet.12">
                  <p:embed/>
                </p:oleObj>
              </mc:Choice>
              <mc:Fallback>
                <p:oleObj r:id="rId4" imgW="0" imgH="0" progId="Excel.Sheet.12">
                  <p:embed/>
                  <p:pic>
                    <p:nvPicPr>
                      <p:cNvPr id="109" name="Object 3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75004" y="3245704"/>
                        <a:ext cx="9000360" cy="29196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2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539" indent="-342539">
              <a:buNone/>
            </a:pPr>
            <a:r>
              <a:rPr lang="en-US" dirty="0">
                <a:latin typeface="Arial" pitchFamily="84" charset="0"/>
                <a:cs typeface="ＭＳ Ｐゴシック" pitchFamily="84" charset="-128"/>
              </a:rPr>
              <a:t> </a:t>
            </a:r>
          </a:p>
        </p:txBody>
      </p:sp>
      <p:sp>
        <p:nvSpPr>
          <p:cNvPr id="124930" name="Rectangle 3"/>
          <p:cNvSpPr>
            <a:spLocks noChangeArrowheads="1"/>
          </p:cNvSpPr>
          <p:nvPr/>
        </p:nvSpPr>
        <p:spPr bwMode="auto">
          <a:xfrm>
            <a:off x="692151" y="152576"/>
            <a:ext cx="7773988" cy="536226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88998" tIns="44498" rIns="88998" bIns="44498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819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Polarized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predictions for d/u structure at large x</a:t>
            </a:r>
            <a:endParaRPr kumimoji="0" lang="en-US" sz="33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4973" name="Text Box 46"/>
          <p:cNvSpPr txBox="1">
            <a:spLocks noChangeArrowheads="1"/>
          </p:cNvSpPr>
          <p:nvPr/>
        </p:nvSpPr>
        <p:spPr bwMode="auto">
          <a:xfrm>
            <a:off x="1479559" y="739775"/>
            <a:ext cx="6121055" cy="4209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81976" tIns="40986" rIns="81976" bIns="40986">
            <a:prstTxWarp prst="textNoShape">
              <a:avLst/>
            </a:prstTxWarp>
            <a:spAutoFit/>
          </a:bodyPr>
          <a:lstStyle/>
          <a:p>
            <a:pPr marL="0" marR="0" lvl="0" indent="0" algn="l" defTabSz="819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rPr>
              <a:t>Proton Wavefunction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rPr>
              <a:t>(Spin and Flavor Symmetric)</a:t>
            </a:r>
          </a:p>
        </p:txBody>
      </p:sp>
      <p:grpSp>
        <p:nvGrpSpPr>
          <p:cNvPr id="124974" name="Group 47"/>
          <p:cNvGrpSpPr>
            <a:grpSpLocks noChangeAspect="1"/>
          </p:cNvGrpSpPr>
          <p:nvPr/>
        </p:nvGrpSpPr>
        <p:grpSpPr bwMode="auto">
          <a:xfrm>
            <a:off x="530234" y="1262064"/>
            <a:ext cx="8247063" cy="1919288"/>
            <a:chOff x="334" y="840"/>
            <a:chExt cx="5195" cy="1209"/>
          </a:xfrm>
        </p:grpSpPr>
        <p:sp>
          <p:nvSpPr>
            <p:cNvPr id="124975" name="AutoShape 48"/>
            <p:cNvSpPr>
              <a:spLocks noChangeAspect="1" noChangeArrowheads="1" noTextEdit="1"/>
            </p:cNvSpPr>
            <p:nvPr/>
          </p:nvSpPr>
          <p:spPr bwMode="auto">
            <a:xfrm>
              <a:off x="334" y="840"/>
              <a:ext cx="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76" name="Line 49"/>
            <p:cNvSpPr>
              <a:spLocks noChangeShapeType="1"/>
            </p:cNvSpPr>
            <p:nvPr/>
          </p:nvSpPr>
          <p:spPr bwMode="auto">
            <a:xfrm>
              <a:off x="374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77" name="Line 50"/>
            <p:cNvSpPr>
              <a:spLocks noChangeShapeType="1"/>
            </p:cNvSpPr>
            <p:nvPr/>
          </p:nvSpPr>
          <p:spPr bwMode="auto">
            <a:xfrm>
              <a:off x="744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78" name="Line 51"/>
            <p:cNvSpPr>
              <a:spLocks noChangeShapeType="1"/>
            </p:cNvSpPr>
            <p:nvPr/>
          </p:nvSpPr>
          <p:spPr bwMode="auto">
            <a:xfrm flipH="1">
              <a:off x="744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79" name="Line 52"/>
            <p:cNvSpPr>
              <a:spLocks noChangeShapeType="1"/>
            </p:cNvSpPr>
            <p:nvPr/>
          </p:nvSpPr>
          <p:spPr bwMode="auto">
            <a:xfrm flipV="1">
              <a:off x="1052" y="1301"/>
              <a:ext cx="27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0" name="Line 53"/>
            <p:cNvSpPr>
              <a:spLocks noChangeShapeType="1"/>
            </p:cNvSpPr>
            <p:nvPr/>
          </p:nvSpPr>
          <p:spPr bwMode="auto">
            <a:xfrm>
              <a:off x="1079" y="1305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1" name="Line 54"/>
            <p:cNvSpPr>
              <a:spLocks noChangeShapeType="1"/>
            </p:cNvSpPr>
            <p:nvPr/>
          </p:nvSpPr>
          <p:spPr bwMode="auto">
            <a:xfrm flipV="1">
              <a:off x="1124" y="1163"/>
              <a:ext cx="52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2" name="Line 55"/>
            <p:cNvSpPr>
              <a:spLocks noChangeShapeType="1"/>
            </p:cNvSpPr>
            <p:nvPr/>
          </p:nvSpPr>
          <p:spPr bwMode="auto">
            <a:xfrm>
              <a:off x="1176" y="1163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3" name="Line 56"/>
            <p:cNvSpPr>
              <a:spLocks noChangeShapeType="1"/>
            </p:cNvSpPr>
            <p:nvPr/>
          </p:nvSpPr>
          <p:spPr bwMode="auto">
            <a:xfrm>
              <a:off x="1029" y="1132"/>
              <a:ext cx="29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4" name="Line 57"/>
            <p:cNvSpPr>
              <a:spLocks noChangeShapeType="1"/>
            </p:cNvSpPr>
            <p:nvPr/>
          </p:nvSpPr>
          <p:spPr bwMode="auto">
            <a:xfrm>
              <a:off x="1368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5" name="Line 58"/>
            <p:cNvSpPr>
              <a:spLocks noChangeShapeType="1"/>
            </p:cNvSpPr>
            <p:nvPr/>
          </p:nvSpPr>
          <p:spPr bwMode="auto">
            <a:xfrm>
              <a:off x="2385" y="976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6" name="Line 59"/>
            <p:cNvSpPr>
              <a:spLocks noChangeShapeType="1"/>
            </p:cNvSpPr>
            <p:nvPr/>
          </p:nvSpPr>
          <p:spPr bwMode="auto">
            <a:xfrm flipH="1">
              <a:off x="2385" y="1132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7" name="Line 60"/>
            <p:cNvSpPr>
              <a:spLocks noChangeShapeType="1"/>
            </p:cNvSpPr>
            <p:nvPr/>
          </p:nvSpPr>
          <p:spPr bwMode="auto">
            <a:xfrm flipV="1">
              <a:off x="2669" y="1303"/>
              <a:ext cx="27" cy="1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8" name="Line 61"/>
            <p:cNvSpPr>
              <a:spLocks noChangeShapeType="1"/>
            </p:cNvSpPr>
            <p:nvPr/>
          </p:nvSpPr>
          <p:spPr bwMode="auto">
            <a:xfrm>
              <a:off x="2696" y="1307"/>
              <a:ext cx="40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89" name="Line 62"/>
            <p:cNvSpPr>
              <a:spLocks noChangeShapeType="1"/>
            </p:cNvSpPr>
            <p:nvPr/>
          </p:nvSpPr>
          <p:spPr bwMode="auto">
            <a:xfrm flipV="1">
              <a:off x="2741" y="1163"/>
              <a:ext cx="52" cy="21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0" name="Line 63"/>
            <p:cNvSpPr>
              <a:spLocks noChangeShapeType="1"/>
            </p:cNvSpPr>
            <p:nvPr/>
          </p:nvSpPr>
          <p:spPr bwMode="auto">
            <a:xfrm>
              <a:off x="2793" y="1163"/>
              <a:ext cx="210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1" name="Line 64"/>
            <p:cNvSpPr>
              <a:spLocks noChangeShapeType="1"/>
            </p:cNvSpPr>
            <p:nvPr/>
          </p:nvSpPr>
          <p:spPr bwMode="auto">
            <a:xfrm>
              <a:off x="2647" y="1132"/>
              <a:ext cx="37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2" name="Line 65"/>
            <p:cNvSpPr>
              <a:spLocks noChangeShapeType="1"/>
            </p:cNvSpPr>
            <p:nvPr/>
          </p:nvSpPr>
          <p:spPr bwMode="auto">
            <a:xfrm>
              <a:off x="3065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3" name="Line 66"/>
            <p:cNvSpPr>
              <a:spLocks noChangeShapeType="1"/>
            </p:cNvSpPr>
            <p:nvPr/>
          </p:nvSpPr>
          <p:spPr bwMode="auto">
            <a:xfrm>
              <a:off x="4061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4" name="Line 67"/>
            <p:cNvSpPr>
              <a:spLocks noChangeShapeType="1"/>
            </p:cNvSpPr>
            <p:nvPr/>
          </p:nvSpPr>
          <p:spPr bwMode="auto">
            <a:xfrm flipH="1">
              <a:off x="4061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5" name="Line 68"/>
            <p:cNvSpPr>
              <a:spLocks noChangeShapeType="1"/>
            </p:cNvSpPr>
            <p:nvPr/>
          </p:nvSpPr>
          <p:spPr bwMode="auto">
            <a:xfrm>
              <a:off x="4320" y="1132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6" name="Line 69"/>
            <p:cNvSpPr>
              <a:spLocks noChangeShapeType="1"/>
            </p:cNvSpPr>
            <p:nvPr/>
          </p:nvSpPr>
          <p:spPr bwMode="auto">
            <a:xfrm>
              <a:off x="4481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7" name="Line 70"/>
            <p:cNvSpPr>
              <a:spLocks noChangeShapeType="1"/>
            </p:cNvSpPr>
            <p:nvPr/>
          </p:nvSpPr>
          <p:spPr bwMode="auto">
            <a:xfrm>
              <a:off x="5476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8" name="Line 71"/>
            <p:cNvSpPr>
              <a:spLocks noChangeShapeType="1"/>
            </p:cNvSpPr>
            <p:nvPr/>
          </p:nvSpPr>
          <p:spPr bwMode="auto">
            <a:xfrm flipH="1">
              <a:off x="5476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4999" name="Line 72"/>
            <p:cNvSpPr>
              <a:spLocks noChangeShapeType="1"/>
            </p:cNvSpPr>
            <p:nvPr/>
          </p:nvSpPr>
          <p:spPr bwMode="auto">
            <a:xfrm>
              <a:off x="1070" y="1788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0" name="Line 73"/>
            <p:cNvSpPr>
              <a:spLocks noChangeShapeType="1"/>
            </p:cNvSpPr>
            <p:nvPr/>
          </p:nvSpPr>
          <p:spPr bwMode="auto">
            <a:xfrm>
              <a:off x="1231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1" name="Line 74"/>
            <p:cNvSpPr>
              <a:spLocks noChangeShapeType="1"/>
            </p:cNvSpPr>
            <p:nvPr/>
          </p:nvSpPr>
          <p:spPr bwMode="auto">
            <a:xfrm>
              <a:off x="2233" y="1632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2" name="Line 75"/>
            <p:cNvSpPr>
              <a:spLocks noChangeShapeType="1"/>
            </p:cNvSpPr>
            <p:nvPr/>
          </p:nvSpPr>
          <p:spPr bwMode="auto">
            <a:xfrm flipH="1">
              <a:off x="2233" y="1788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3" name="Line 76"/>
            <p:cNvSpPr>
              <a:spLocks noChangeShapeType="1"/>
            </p:cNvSpPr>
            <p:nvPr/>
          </p:nvSpPr>
          <p:spPr bwMode="auto">
            <a:xfrm flipV="1">
              <a:off x="2514" y="1639"/>
              <a:ext cx="28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4" name="Line 77"/>
            <p:cNvSpPr>
              <a:spLocks noChangeShapeType="1"/>
            </p:cNvSpPr>
            <p:nvPr/>
          </p:nvSpPr>
          <p:spPr bwMode="auto">
            <a:xfrm>
              <a:off x="2542" y="1643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5" name="Line 78"/>
            <p:cNvSpPr>
              <a:spLocks noChangeShapeType="1"/>
            </p:cNvSpPr>
            <p:nvPr/>
          </p:nvSpPr>
          <p:spPr bwMode="auto">
            <a:xfrm flipV="1">
              <a:off x="2586" y="1501"/>
              <a:ext cx="53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6" name="Line 79"/>
            <p:cNvSpPr>
              <a:spLocks noChangeShapeType="1"/>
            </p:cNvSpPr>
            <p:nvPr/>
          </p:nvSpPr>
          <p:spPr bwMode="auto">
            <a:xfrm>
              <a:off x="2639" y="1501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7" name="Line 80"/>
            <p:cNvSpPr>
              <a:spLocks noChangeShapeType="1"/>
            </p:cNvSpPr>
            <p:nvPr/>
          </p:nvSpPr>
          <p:spPr bwMode="auto">
            <a:xfrm>
              <a:off x="2492" y="1788"/>
              <a:ext cx="293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8" name="Line 81"/>
            <p:cNvSpPr>
              <a:spLocks noChangeShapeType="1"/>
            </p:cNvSpPr>
            <p:nvPr/>
          </p:nvSpPr>
          <p:spPr bwMode="auto">
            <a:xfrm>
              <a:off x="2830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09" name="Line 82"/>
            <p:cNvSpPr>
              <a:spLocks noChangeShapeType="1"/>
            </p:cNvSpPr>
            <p:nvPr/>
          </p:nvSpPr>
          <p:spPr bwMode="auto">
            <a:xfrm>
              <a:off x="3833" y="1632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10" name="Line 83"/>
            <p:cNvSpPr>
              <a:spLocks noChangeShapeType="1"/>
            </p:cNvSpPr>
            <p:nvPr/>
          </p:nvSpPr>
          <p:spPr bwMode="auto">
            <a:xfrm flipH="1">
              <a:off x="3833" y="1788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endParaRPr>
            </a:p>
          </p:txBody>
        </p:sp>
        <p:sp>
          <p:nvSpPr>
            <p:cNvPr id="125011" name="Rectangle 84"/>
            <p:cNvSpPr>
              <a:spLocks noChangeArrowheads="1"/>
            </p:cNvSpPr>
            <p:nvPr/>
          </p:nvSpPr>
          <p:spPr bwMode="auto">
            <a:xfrm>
              <a:off x="3744" y="1782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1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12" name="Rectangle 85"/>
            <p:cNvSpPr>
              <a:spLocks noChangeArrowheads="1"/>
            </p:cNvSpPr>
            <p:nvPr/>
          </p:nvSpPr>
          <p:spPr bwMode="auto">
            <a:xfrm>
              <a:off x="2145" y="1782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1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13" name="Rectangle 86"/>
            <p:cNvSpPr>
              <a:spLocks noChangeArrowheads="1"/>
            </p:cNvSpPr>
            <p:nvPr/>
          </p:nvSpPr>
          <p:spPr bwMode="auto">
            <a:xfrm>
              <a:off x="5388" y="1126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1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14" name="Rectangle 87"/>
            <p:cNvSpPr>
              <a:spLocks noChangeArrowheads="1"/>
            </p:cNvSpPr>
            <p:nvPr/>
          </p:nvSpPr>
          <p:spPr bwMode="auto">
            <a:xfrm>
              <a:off x="3972" y="1126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1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15" name="Rectangle 88"/>
            <p:cNvSpPr>
              <a:spLocks noChangeArrowheads="1"/>
            </p:cNvSpPr>
            <p:nvPr/>
          </p:nvSpPr>
          <p:spPr bwMode="auto">
            <a:xfrm>
              <a:off x="2287" y="1126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0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16" name="Rectangle 89"/>
            <p:cNvSpPr>
              <a:spLocks noChangeArrowheads="1"/>
            </p:cNvSpPr>
            <p:nvPr/>
          </p:nvSpPr>
          <p:spPr bwMode="auto">
            <a:xfrm>
              <a:off x="3518" y="1650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)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17" name="Rectangle 90"/>
            <p:cNvSpPr>
              <a:spLocks noChangeArrowheads="1"/>
            </p:cNvSpPr>
            <p:nvPr/>
          </p:nvSpPr>
          <p:spPr bwMode="auto">
            <a:xfrm>
              <a:off x="3222" y="1650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(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18" name="Rectangle 91"/>
            <p:cNvSpPr>
              <a:spLocks noChangeArrowheads="1"/>
            </p:cNvSpPr>
            <p:nvPr/>
          </p:nvSpPr>
          <p:spPr bwMode="auto">
            <a:xfrm>
              <a:off x="2588" y="1818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3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19" name="Rectangle 92"/>
            <p:cNvSpPr>
              <a:spLocks noChangeArrowheads="1"/>
            </p:cNvSpPr>
            <p:nvPr/>
          </p:nvSpPr>
          <p:spPr bwMode="auto">
            <a:xfrm>
              <a:off x="2652" y="1515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2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0" name="Rectangle 93"/>
            <p:cNvSpPr>
              <a:spLocks noChangeArrowheads="1"/>
            </p:cNvSpPr>
            <p:nvPr/>
          </p:nvSpPr>
          <p:spPr bwMode="auto">
            <a:xfrm>
              <a:off x="1919" y="1650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)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1" name="Rectangle 94"/>
            <p:cNvSpPr>
              <a:spLocks noChangeArrowheads="1"/>
            </p:cNvSpPr>
            <p:nvPr/>
          </p:nvSpPr>
          <p:spPr bwMode="auto">
            <a:xfrm>
              <a:off x="1623" y="1650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(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2" name="Rectangle 95"/>
            <p:cNvSpPr>
              <a:spLocks noChangeArrowheads="1"/>
            </p:cNvSpPr>
            <p:nvPr/>
          </p:nvSpPr>
          <p:spPr bwMode="auto">
            <a:xfrm>
              <a:off x="1078" y="1818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3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3" name="Rectangle 96"/>
            <p:cNvSpPr>
              <a:spLocks noChangeArrowheads="1"/>
            </p:cNvSpPr>
            <p:nvPr/>
          </p:nvSpPr>
          <p:spPr bwMode="auto">
            <a:xfrm>
              <a:off x="1074" y="1515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1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4" name="Rectangle 97"/>
            <p:cNvSpPr>
              <a:spLocks noChangeArrowheads="1"/>
            </p:cNvSpPr>
            <p:nvPr/>
          </p:nvSpPr>
          <p:spPr bwMode="auto">
            <a:xfrm>
              <a:off x="5162" y="994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)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5" name="Rectangle 98"/>
            <p:cNvSpPr>
              <a:spLocks noChangeArrowheads="1"/>
            </p:cNvSpPr>
            <p:nvPr/>
          </p:nvSpPr>
          <p:spPr bwMode="auto">
            <a:xfrm>
              <a:off x="4853" y="994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(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6" name="Rectangle 99"/>
            <p:cNvSpPr>
              <a:spLocks noChangeArrowheads="1"/>
            </p:cNvSpPr>
            <p:nvPr/>
          </p:nvSpPr>
          <p:spPr bwMode="auto">
            <a:xfrm>
              <a:off x="4327" y="1162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3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7" name="Rectangle 100"/>
            <p:cNvSpPr>
              <a:spLocks noChangeArrowheads="1"/>
            </p:cNvSpPr>
            <p:nvPr/>
          </p:nvSpPr>
          <p:spPr bwMode="auto">
            <a:xfrm>
              <a:off x="4324" y="859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1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8" name="Rectangle 101"/>
            <p:cNvSpPr>
              <a:spLocks noChangeArrowheads="1"/>
            </p:cNvSpPr>
            <p:nvPr/>
          </p:nvSpPr>
          <p:spPr bwMode="auto">
            <a:xfrm>
              <a:off x="3746" y="994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)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29" name="Rectangle 102"/>
            <p:cNvSpPr>
              <a:spLocks noChangeArrowheads="1"/>
            </p:cNvSpPr>
            <p:nvPr/>
          </p:nvSpPr>
          <p:spPr bwMode="auto">
            <a:xfrm>
              <a:off x="3437" y="994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(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0" name="Rectangle 103"/>
            <p:cNvSpPr>
              <a:spLocks noChangeArrowheads="1"/>
            </p:cNvSpPr>
            <p:nvPr/>
          </p:nvSpPr>
          <p:spPr bwMode="auto">
            <a:xfrm>
              <a:off x="2783" y="1177"/>
              <a:ext cx="19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18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1" name="Rectangle 104"/>
            <p:cNvSpPr>
              <a:spLocks noChangeArrowheads="1"/>
            </p:cNvSpPr>
            <p:nvPr/>
          </p:nvSpPr>
          <p:spPr bwMode="auto">
            <a:xfrm>
              <a:off x="2780" y="859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1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2" name="Rectangle 105"/>
            <p:cNvSpPr>
              <a:spLocks noChangeArrowheads="1"/>
            </p:cNvSpPr>
            <p:nvPr/>
          </p:nvSpPr>
          <p:spPr bwMode="auto">
            <a:xfrm>
              <a:off x="2049" y="994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)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3" name="Rectangle 106"/>
            <p:cNvSpPr>
              <a:spLocks noChangeArrowheads="1"/>
            </p:cNvSpPr>
            <p:nvPr/>
          </p:nvSpPr>
          <p:spPr bwMode="auto">
            <a:xfrm>
              <a:off x="1739" y="994"/>
              <a:ext cx="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(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4" name="Rectangle 107"/>
            <p:cNvSpPr>
              <a:spLocks noChangeArrowheads="1"/>
            </p:cNvSpPr>
            <p:nvPr/>
          </p:nvSpPr>
          <p:spPr bwMode="auto">
            <a:xfrm>
              <a:off x="1190" y="1177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2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5" name="Rectangle 108"/>
            <p:cNvSpPr>
              <a:spLocks noChangeArrowheads="1"/>
            </p:cNvSpPr>
            <p:nvPr/>
          </p:nvSpPr>
          <p:spPr bwMode="auto">
            <a:xfrm>
              <a:off x="1122" y="859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1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6" name="Rectangle 109"/>
            <p:cNvSpPr>
              <a:spLocks noChangeArrowheads="1"/>
            </p:cNvSpPr>
            <p:nvPr/>
          </p:nvSpPr>
          <p:spPr bwMode="auto">
            <a:xfrm>
              <a:off x="3682" y="1769"/>
              <a:ext cx="64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=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7" name="Rectangle 110"/>
            <p:cNvSpPr>
              <a:spLocks noChangeArrowheads="1"/>
            </p:cNvSpPr>
            <p:nvPr/>
          </p:nvSpPr>
          <p:spPr bwMode="auto">
            <a:xfrm>
              <a:off x="2083" y="1769"/>
              <a:ext cx="64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=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8" name="Rectangle 111"/>
            <p:cNvSpPr>
              <a:spLocks noChangeArrowheads="1"/>
            </p:cNvSpPr>
            <p:nvPr/>
          </p:nvSpPr>
          <p:spPr bwMode="auto">
            <a:xfrm>
              <a:off x="5326" y="1113"/>
              <a:ext cx="64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=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39" name="Rectangle 112"/>
            <p:cNvSpPr>
              <a:spLocks noChangeArrowheads="1"/>
            </p:cNvSpPr>
            <p:nvPr/>
          </p:nvSpPr>
          <p:spPr bwMode="auto">
            <a:xfrm>
              <a:off x="3910" y="1113"/>
              <a:ext cx="64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=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0" name="Rectangle 113"/>
            <p:cNvSpPr>
              <a:spLocks noChangeArrowheads="1"/>
            </p:cNvSpPr>
            <p:nvPr/>
          </p:nvSpPr>
          <p:spPr bwMode="auto">
            <a:xfrm>
              <a:off x="2213" y="1113"/>
              <a:ext cx="64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=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1" name="Rectangle 114"/>
            <p:cNvSpPr>
              <a:spLocks noChangeArrowheads="1"/>
            </p:cNvSpPr>
            <p:nvPr/>
          </p:nvSpPr>
          <p:spPr bwMode="auto">
            <a:xfrm>
              <a:off x="3047" y="1625"/>
              <a:ext cx="1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¯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2" name="Rectangle 115"/>
            <p:cNvSpPr>
              <a:spLocks noChangeArrowheads="1"/>
            </p:cNvSpPr>
            <p:nvPr/>
          </p:nvSpPr>
          <p:spPr bwMode="auto">
            <a:xfrm>
              <a:off x="2334" y="1625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-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3" name="Rectangle 116"/>
            <p:cNvSpPr>
              <a:spLocks noChangeArrowheads="1"/>
            </p:cNvSpPr>
            <p:nvPr/>
          </p:nvSpPr>
          <p:spPr bwMode="auto">
            <a:xfrm>
              <a:off x="1448" y="1625"/>
              <a:ext cx="1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­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4" name="Rectangle 117"/>
            <p:cNvSpPr>
              <a:spLocks noChangeArrowheads="1"/>
            </p:cNvSpPr>
            <p:nvPr/>
          </p:nvSpPr>
          <p:spPr bwMode="auto">
            <a:xfrm>
              <a:off x="912" y="1625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-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5" name="Rectangle 118"/>
            <p:cNvSpPr>
              <a:spLocks noChangeArrowheads="1"/>
            </p:cNvSpPr>
            <p:nvPr/>
          </p:nvSpPr>
          <p:spPr bwMode="auto">
            <a:xfrm>
              <a:off x="4678" y="969"/>
              <a:ext cx="1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¯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6" name="Rectangle 119"/>
            <p:cNvSpPr>
              <a:spLocks noChangeArrowheads="1"/>
            </p:cNvSpPr>
            <p:nvPr/>
          </p:nvSpPr>
          <p:spPr bwMode="auto">
            <a:xfrm>
              <a:off x="4162" y="969"/>
              <a:ext cx="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-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7" name="Rectangle 120"/>
            <p:cNvSpPr>
              <a:spLocks noChangeArrowheads="1"/>
            </p:cNvSpPr>
            <p:nvPr/>
          </p:nvSpPr>
          <p:spPr bwMode="auto">
            <a:xfrm>
              <a:off x="3262" y="969"/>
              <a:ext cx="1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­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8" name="Rectangle 121"/>
            <p:cNvSpPr>
              <a:spLocks noChangeArrowheads="1"/>
            </p:cNvSpPr>
            <p:nvPr/>
          </p:nvSpPr>
          <p:spPr bwMode="auto">
            <a:xfrm>
              <a:off x="2485" y="969"/>
              <a:ext cx="10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+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49" name="Rectangle 122"/>
            <p:cNvSpPr>
              <a:spLocks noChangeArrowheads="1"/>
            </p:cNvSpPr>
            <p:nvPr/>
          </p:nvSpPr>
          <p:spPr bwMode="auto">
            <a:xfrm>
              <a:off x="1565" y="969"/>
              <a:ext cx="1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­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0" name="Rectangle 123"/>
            <p:cNvSpPr>
              <a:spLocks noChangeArrowheads="1"/>
            </p:cNvSpPr>
            <p:nvPr/>
          </p:nvSpPr>
          <p:spPr bwMode="auto">
            <a:xfrm>
              <a:off x="858" y="969"/>
              <a:ext cx="10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=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1" name="Rectangle 124"/>
            <p:cNvSpPr>
              <a:spLocks noChangeArrowheads="1"/>
            </p:cNvSpPr>
            <p:nvPr/>
          </p:nvSpPr>
          <p:spPr bwMode="auto">
            <a:xfrm>
              <a:off x="602" y="969"/>
              <a:ext cx="1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84" charset="2"/>
                  <a:ea typeface="ＭＳ Ｐゴシック" pitchFamily="84" charset="-128"/>
                </a:rPr>
                <a:t>­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2" name="Rectangle 125"/>
            <p:cNvSpPr>
              <a:spLocks noChangeArrowheads="1"/>
            </p:cNvSpPr>
            <p:nvPr/>
          </p:nvSpPr>
          <p:spPr bwMode="auto">
            <a:xfrm>
              <a:off x="3602" y="1783"/>
              <a:ext cx="7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S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3" name="Rectangle 126"/>
            <p:cNvSpPr>
              <a:spLocks noChangeArrowheads="1"/>
            </p:cNvSpPr>
            <p:nvPr/>
          </p:nvSpPr>
          <p:spPr bwMode="auto">
            <a:xfrm>
              <a:off x="2003" y="1783"/>
              <a:ext cx="7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S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4" name="Rectangle 127"/>
            <p:cNvSpPr>
              <a:spLocks noChangeArrowheads="1"/>
            </p:cNvSpPr>
            <p:nvPr/>
          </p:nvSpPr>
          <p:spPr bwMode="auto">
            <a:xfrm>
              <a:off x="5246" y="1127"/>
              <a:ext cx="7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S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5" name="Rectangle 128"/>
            <p:cNvSpPr>
              <a:spLocks noChangeArrowheads="1"/>
            </p:cNvSpPr>
            <p:nvPr/>
          </p:nvSpPr>
          <p:spPr bwMode="auto">
            <a:xfrm>
              <a:off x="3830" y="1127"/>
              <a:ext cx="7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S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6" name="Rectangle 129"/>
            <p:cNvSpPr>
              <a:spLocks noChangeArrowheads="1"/>
            </p:cNvSpPr>
            <p:nvPr/>
          </p:nvSpPr>
          <p:spPr bwMode="auto">
            <a:xfrm>
              <a:off x="2133" y="1127"/>
              <a:ext cx="7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S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7" name="Rectangle 130"/>
            <p:cNvSpPr>
              <a:spLocks noChangeArrowheads="1"/>
            </p:cNvSpPr>
            <p:nvPr/>
          </p:nvSpPr>
          <p:spPr bwMode="auto">
            <a:xfrm>
              <a:off x="3293" y="1650"/>
              <a:ext cx="2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uu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8" name="Rectangle 131"/>
            <p:cNvSpPr>
              <a:spLocks noChangeArrowheads="1"/>
            </p:cNvSpPr>
            <p:nvPr/>
          </p:nvSpPr>
          <p:spPr bwMode="auto">
            <a:xfrm>
              <a:off x="2876" y="1650"/>
              <a:ext cx="13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d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59" name="Rectangle 132"/>
            <p:cNvSpPr>
              <a:spLocks noChangeArrowheads="1"/>
            </p:cNvSpPr>
            <p:nvPr/>
          </p:nvSpPr>
          <p:spPr bwMode="auto">
            <a:xfrm>
              <a:off x="1694" y="1650"/>
              <a:ext cx="2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uu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60" name="Rectangle 133"/>
            <p:cNvSpPr>
              <a:spLocks noChangeArrowheads="1"/>
            </p:cNvSpPr>
            <p:nvPr/>
          </p:nvSpPr>
          <p:spPr bwMode="auto">
            <a:xfrm>
              <a:off x="1277" y="1650"/>
              <a:ext cx="13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d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61" name="Rectangle 134"/>
            <p:cNvSpPr>
              <a:spLocks noChangeArrowheads="1"/>
            </p:cNvSpPr>
            <p:nvPr/>
          </p:nvSpPr>
          <p:spPr bwMode="auto">
            <a:xfrm>
              <a:off x="4923" y="994"/>
              <a:ext cx="2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ud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62" name="Rectangle 135"/>
            <p:cNvSpPr>
              <a:spLocks noChangeArrowheads="1"/>
            </p:cNvSpPr>
            <p:nvPr/>
          </p:nvSpPr>
          <p:spPr bwMode="auto">
            <a:xfrm>
              <a:off x="4520" y="994"/>
              <a:ext cx="1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u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63" name="Rectangle 136"/>
            <p:cNvSpPr>
              <a:spLocks noChangeArrowheads="1"/>
            </p:cNvSpPr>
            <p:nvPr/>
          </p:nvSpPr>
          <p:spPr bwMode="auto">
            <a:xfrm>
              <a:off x="3508" y="994"/>
              <a:ext cx="2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ud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64" name="Rectangle 137"/>
            <p:cNvSpPr>
              <a:spLocks noChangeArrowheads="1"/>
            </p:cNvSpPr>
            <p:nvPr/>
          </p:nvSpPr>
          <p:spPr bwMode="auto">
            <a:xfrm>
              <a:off x="3105" y="994"/>
              <a:ext cx="1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u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65" name="Rectangle 138"/>
            <p:cNvSpPr>
              <a:spLocks noChangeArrowheads="1"/>
            </p:cNvSpPr>
            <p:nvPr/>
          </p:nvSpPr>
          <p:spPr bwMode="auto">
            <a:xfrm>
              <a:off x="1810" y="994"/>
              <a:ext cx="2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ud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66" name="Rectangle 139"/>
            <p:cNvSpPr>
              <a:spLocks noChangeArrowheads="1"/>
            </p:cNvSpPr>
            <p:nvPr/>
          </p:nvSpPr>
          <p:spPr bwMode="auto">
            <a:xfrm>
              <a:off x="1407" y="994"/>
              <a:ext cx="1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u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  <p:sp>
          <p:nvSpPr>
            <p:cNvPr id="125067" name="Rectangle 140"/>
            <p:cNvSpPr>
              <a:spLocks noChangeArrowheads="1"/>
            </p:cNvSpPr>
            <p:nvPr/>
          </p:nvSpPr>
          <p:spPr bwMode="auto">
            <a:xfrm>
              <a:off x="447" y="994"/>
              <a:ext cx="1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819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84" charset="0"/>
                  <a:ea typeface="ＭＳ Ｐゴシック" pitchFamily="84" charset="-128"/>
                </a:rPr>
                <a:t>p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84" charset="0"/>
                <a:ea typeface="ＭＳ Ｐゴシック" pitchFamily="84" charset="-128"/>
              </a:endParaRPr>
            </a:p>
          </p:txBody>
        </p:sp>
      </p:grpSp>
      <p:sp>
        <p:nvSpPr>
          <p:cNvPr id="104" name="Rectangle 118"/>
          <p:cNvSpPr>
            <a:spLocks noChangeArrowheads="1"/>
          </p:cNvSpPr>
          <p:nvPr/>
        </p:nvSpPr>
        <p:spPr bwMode="auto">
          <a:xfrm flipV="1">
            <a:off x="1048939" y="1484784"/>
            <a:ext cx="66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algn="l" defTabSz="819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84" charset="2"/>
                <a:ea typeface="ＭＳ Ｐゴシック" pitchFamily="84" charset="-128"/>
              </a:rPr>
              <a:t>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84" charset="0"/>
              <a:ea typeface="ＭＳ Ｐゴシック" pitchFamily="84" charset="-128"/>
            </a:endParaRPr>
          </a:p>
        </p:txBody>
      </p:sp>
      <p:sp>
        <p:nvSpPr>
          <p:cNvPr id="106" name="Rectangle 118"/>
          <p:cNvSpPr>
            <a:spLocks noChangeArrowheads="1"/>
          </p:cNvSpPr>
          <p:nvPr/>
        </p:nvSpPr>
        <p:spPr bwMode="auto">
          <a:xfrm flipV="1">
            <a:off x="2555776" y="1484784"/>
            <a:ext cx="66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algn="l" defTabSz="819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84" charset="2"/>
                <a:ea typeface="ＭＳ Ｐゴシック" pitchFamily="84" charset="-128"/>
              </a:rPr>
              <a:t>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84" charset="0"/>
              <a:ea typeface="ＭＳ Ｐゴシック" pitchFamily="84" charset="-128"/>
            </a:endParaRPr>
          </a:p>
        </p:txBody>
      </p:sp>
      <p:sp>
        <p:nvSpPr>
          <p:cNvPr id="107" name="Rectangle 118"/>
          <p:cNvSpPr>
            <a:spLocks noChangeArrowheads="1"/>
          </p:cNvSpPr>
          <p:nvPr/>
        </p:nvSpPr>
        <p:spPr bwMode="auto">
          <a:xfrm flipV="1">
            <a:off x="5297411" y="1484784"/>
            <a:ext cx="66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algn="l" defTabSz="819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84" charset="2"/>
                <a:ea typeface="ＭＳ Ｐゴシック" pitchFamily="84" charset="-128"/>
              </a:rPr>
              <a:t>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84" charset="0"/>
              <a:ea typeface="ＭＳ Ｐゴシック" pitchFamily="84" charset="-128"/>
            </a:endParaRPr>
          </a:p>
        </p:txBody>
      </p:sp>
      <p:sp>
        <p:nvSpPr>
          <p:cNvPr id="108" name="Rectangle 118"/>
          <p:cNvSpPr>
            <a:spLocks noChangeArrowheads="1"/>
          </p:cNvSpPr>
          <p:nvPr/>
        </p:nvSpPr>
        <p:spPr bwMode="auto">
          <a:xfrm flipV="1">
            <a:off x="2417091" y="2492896"/>
            <a:ext cx="66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algn="l" defTabSz="819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84" charset="2"/>
                <a:ea typeface="ＭＳ Ｐゴシック" pitchFamily="84" charset="-128"/>
              </a:rPr>
              <a:t>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84" charset="0"/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128371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>
            <a:extLst>
              <a:ext uri="{FF2B5EF4-FFF2-40B4-BE49-F238E27FC236}">
                <a16:creationId xmlns:a16="http://schemas.microsoft.com/office/drawing/2014/main" id="{80913024-573B-CC47-BFFD-403F0B87A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121" y="5453641"/>
            <a:ext cx="3801600" cy="11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3881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ts val="1089"/>
              </a:spcBef>
              <a:spcAft>
                <a:spcPts val="907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4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Figure credit: D. Flay</a:t>
            </a: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ts val="1089"/>
              </a:spcBef>
              <a:spcAft>
                <a:spcPts val="907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4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kumimoji="0" lang="en-US" altLang="en-US" sz="145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Parno</a:t>
            </a:r>
            <a:r>
              <a:rPr kumimoji="0" lang="en-US" altLang="en-US" sz="14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et al. </a:t>
            </a:r>
            <a:r>
              <a:rPr kumimoji="0" lang="en-US" altLang="en-US" sz="145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Phys.Rev.Lett</a:t>
            </a:r>
            <a:r>
              <a:rPr kumimoji="0" lang="en-US" altLang="en-US" sz="14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. 113 (2014) 2, 022002, </a:t>
            </a:r>
            <a:r>
              <a:rPr kumimoji="0" lang="en-US" altLang="en-US" sz="1451" b="0" i="0" u="sng" strike="noStrike" kern="120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/>
                <a:uLnTx/>
                <a:uFillTx/>
                <a:latin typeface="Arial" panose="020B0604020202020204" pitchFamily="34" charset="0"/>
                <a:hlinkClick r:id="rId3"/>
              </a:rPr>
              <a:t>1404.4003</a:t>
            </a:r>
          </a:p>
          <a:p>
            <a:pPr marL="0" marR="0" lvl="0" indent="0" algn="l" defTabSz="414726" rtl="0" eaLnBrk="1" fontAlgn="base" latinLnBrk="0" hangingPunct="0">
              <a:lnSpc>
                <a:spcPct val="98000"/>
              </a:lnSpc>
              <a:spcBef>
                <a:spcPts val="1089"/>
              </a:spcBef>
              <a:spcAft>
                <a:spcPts val="907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endParaRPr kumimoji="0" lang="en-US" altLang="en-US" sz="145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647451-484A-E24A-8635-FA2FEC44F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60"/>
            <a:ext cx="4665600" cy="31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6EC094CD-9845-A64C-9ED7-E6B78755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6121"/>
            <a:ext cx="4704480" cy="34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68567E3D-B5DF-BB4E-9AAB-3957A90FA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21" y="517602"/>
            <a:ext cx="4292641" cy="8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798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Existing World Data on Spin Structure at High </a:t>
            </a:r>
            <a:r>
              <a:rPr lang="en-US" altLang="en-US" sz="2800" dirty="0">
                <a:latin typeface="Arial" panose="020B0604020202020204" pitchFamily="34" charset="0"/>
              </a:rPr>
              <a:t>x:</a:t>
            </a:r>
          </a:p>
          <a:p>
            <a:pPr marL="0" marR="0" lvl="0" indent="0" algn="ctr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en-US" sz="2800" dirty="0" err="1">
                <a:solidFill>
                  <a:srgbClr val="7030A0"/>
                </a:solidFill>
                <a:latin typeface="Arial" panose="020B0604020202020204" pitchFamily="34" charset="0"/>
              </a:rPr>
              <a:t>i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nformation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 drops off </a:t>
            </a:r>
          </a:p>
          <a:p>
            <a:pPr marL="0" marR="0" lvl="0" indent="0" algn="ctr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en-US" sz="2800" dirty="0">
                <a:solidFill>
                  <a:srgbClr val="7030A0"/>
                </a:solidFill>
                <a:latin typeface="Arial" panose="020B0604020202020204" pitchFamily="34" charset="0"/>
              </a:rPr>
              <a:t>x ~ 0.6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AF96C96E-E1F7-A246-9A04-076093FD0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21" y="1800361"/>
            <a:ext cx="4344480" cy="336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081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>
            <a:extLst>
              <a:ext uri="{FF2B5EF4-FFF2-40B4-BE49-F238E27FC236}">
                <a16:creationId xmlns:a16="http://schemas.microsoft.com/office/drawing/2014/main" id="{C3F5B4AA-DE44-574E-8D75-EBCD038F7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601" y="204841"/>
            <a:ext cx="8556480" cy="51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798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290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JLab 12 GeV A</a:t>
            </a:r>
            <a:r>
              <a:rPr kumimoji="0" lang="en-US" altLang="en-US" sz="2903" b="0" i="0" u="none" strike="noStrike" kern="1200" cap="none" spc="0" normalizeH="0" baseline="-33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altLang="en-US" sz="2903" b="0" i="0" u="none" strike="noStrike" kern="1200" cap="none" spc="0" normalizeH="0" baseline="33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</a:t>
            </a:r>
            <a:r>
              <a:rPr kumimoji="0" lang="en-US" altLang="en-US" sz="290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E12-06-110 (Hall C)</a:t>
            </a:r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174AF464-0AAD-4B47-9628-51AA4783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321" y="972361"/>
            <a:ext cx="4104000" cy="44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8453" rIns="81638" bIns="40819"/>
          <a:lstStyle>
            <a:lvl1pPr marL="363538" indent="-1809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 marL="6461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329765" marR="0" lvl="0" indent="-164162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FF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Ran in Hall C</a:t>
            </a: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from Nov 2019 to March 2020</a:t>
            </a: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(run group continued in July-Sept.2020) </a:t>
            </a:r>
          </a:p>
          <a:p>
            <a:pPr marL="329765" marR="0" lvl="0" indent="-164162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FF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Spokespeople: </a:t>
            </a: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J.P. Chen, G.D. Cates, Z.-E. Meziani, X. Zheng</a:t>
            </a:r>
          </a:p>
          <a:p>
            <a:pPr marL="329765" marR="0" lvl="0" indent="-164162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FF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Grad students: </a:t>
            </a:r>
          </a:p>
          <a:p>
            <a:pPr marL="586089" marR="0" lvl="2" indent="-195843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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Mingyu Chen, Melanie Cardona</a:t>
            </a:r>
          </a:p>
          <a:p>
            <a:pPr marL="329765" marR="0" lvl="0" indent="-164162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FF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Postdocs: </a:t>
            </a:r>
          </a:p>
          <a:p>
            <a:pPr marL="586089" marR="0" lvl="2" indent="-195843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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A. Tadepalli, W. Henry</a:t>
            </a:r>
          </a:p>
          <a:p>
            <a:pPr marL="586089" marR="0" lvl="2" indent="-195843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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M. Nycz, J. Zhang</a:t>
            </a:r>
          </a:p>
          <a:p>
            <a:pPr marL="329765" marR="0" lvl="0" indent="-164162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endParaRPr kumimoji="0" lang="en-US" altLang="en-US" sz="1814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4D84A5DE-9350-F74B-A6A6-2D8B63589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1" y="936361"/>
            <a:ext cx="4318560" cy="503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8453" rIns="81638" bIns="40819"/>
          <a:lstStyle>
            <a:lvl1pPr marL="317500" indent="-1809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 marL="6461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288004" marR="0" lvl="0" indent="-164162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FF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First experiment in Hall C’s 12 GeV era to utilize polarized beam</a:t>
            </a:r>
          </a:p>
          <a:p>
            <a:pPr marL="288004" marR="0" lvl="0" indent="-164162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FF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10.4 GeV beam, 85% polarization</a:t>
            </a:r>
          </a:p>
          <a:p>
            <a:pPr marL="288004" marR="0" lvl="0" indent="-164162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FF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HMS and SHMS detecting electrons in the inclusive mode</a:t>
            </a:r>
          </a:p>
          <a:p>
            <a:pPr marL="586089" marR="0" lvl="2" indent="-195843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both at 30 deg to reach high x</a:t>
            </a:r>
          </a:p>
          <a:p>
            <a:pPr marL="288004" marR="0" lvl="0" indent="-164162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FF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First time polarized 3He target is installed in Hall C</a:t>
            </a:r>
          </a:p>
          <a:p>
            <a:pPr marL="586089" marR="0" lvl="2" indent="-195843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achieved 30 uA beam incident on 40-cm long target, with 50-55% in-beam polarization</a:t>
            </a:r>
          </a:p>
          <a:p>
            <a:pPr marL="586089" marR="0" lvl="2" indent="-195843" algn="l" defTabSz="414726" rtl="0" eaLnBrk="1" fontAlgn="base" latinLnBrk="0" hangingPunct="0">
              <a:lnSpc>
                <a:spcPct val="93000"/>
              </a:lnSpc>
              <a:spcBef>
                <a:spcPts val="658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factor 2 increase in 3He target FOM vs. 6 GeV era</a:t>
            </a:r>
          </a:p>
        </p:txBody>
      </p:sp>
    </p:spTree>
    <p:extLst>
      <p:ext uri="{BB962C8B-B14F-4D97-AF65-F5344CB8AC3E}">
        <p14:creationId xmlns:p14="http://schemas.microsoft.com/office/powerpoint/2010/main" val="2098249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5" name="Object 1">
            <a:extLst>
              <a:ext uri="{FF2B5EF4-FFF2-40B4-BE49-F238E27FC236}">
                <a16:creationId xmlns:a16="http://schemas.microsoft.com/office/drawing/2014/main" id="{09CEB5A3-9048-D148-85F4-A219E8952F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721" y="207721"/>
          <a:ext cx="3476160" cy="5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1" r:id="rId4" imgW="2311400" imgH="393700" progId="">
                  <p:embed/>
                </p:oleObj>
              </mc:Choice>
              <mc:Fallback>
                <p:oleObj r:id="rId4" imgW="2311400" imgH="393700" progId="">
                  <p:embed/>
                  <p:pic>
                    <p:nvPicPr>
                      <p:cNvPr id="11265" name="Object 1">
                        <a:extLst>
                          <a:ext uri="{FF2B5EF4-FFF2-40B4-BE49-F238E27FC236}">
                            <a16:creationId xmlns:a16="http://schemas.microsoft.com/office/drawing/2014/main" id="{09CEB5A3-9048-D148-85F4-A219E8952F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721" y="207721"/>
                        <a:ext cx="3476160" cy="58032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6" name="Picture 2">
            <a:extLst>
              <a:ext uri="{FF2B5EF4-FFF2-40B4-BE49-F238E27FC236}">
                <a16:creationId xmlns:a16="http://schemas.microsoft.com/office/drawing/2014/main" id="{1B06F697-52C5-CB43-B128-84C150B3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1" y="988201"/>
            <a:ext cx="5250240" cy="4478400"/>
          </a:xfrm>
          <a:prstGeom prst="rect">
            <a:avLst/>
          </a:prstGeom>
          <a:noFill/>
          <a:ln w="1836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267" name="Object 3">
            <a:extLst>
              <a:ext uri="{FF2B5EF4-FFF2-40B4-BE49-F238E27FC236}">
                <a16:creationId xmlns:a16="http://schemas.microsoft.com/office/drawing/2014/main" id="{0F02848B-3826-A34D-914A-2A648B77B9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1681" y="4231081"/>
          <a:ext cx="3019680" cy="9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2" r:id="rId7" imgW="2768600" imgH="927100" progId="">
                  <p:embed/>
                </p:oleObj>
              </mc:Choice>
              <mc:Fallback>
                <p:oleObj r:id="rId7" imgW="2768600" imgH="927100" progId="">
                  <p:embed/>
                  <p:pic>
                    <p:nvPicPr>
                      <p:cNvPr id="11267" name="Object 3">
                        <a:extLst>
                          <a:ext uri="{FF2B5EF4-FFF2-40B4-BE49-F238E27FC236}">
                            <a16:creationId xmlns:a16="http://schemas.microsoft.com/office/drawing/2014/main" id="{0F02848B-3826-A34D-914A-2A648B77B9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1681" y="4231081"/>
                        <a:ext cx="3019680" cy="9950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>
            <a:extLst>
              <a:ext uri="{FF2B5EF4-FFF2-40B4-BE49-F238E27FC236}">
                <a16:creationId xmlns:a16="http://schemas.microsoft.com/office/drawing/2014/main" id="{861D578B-54B3-5747-A422-1CC01C597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800" y="2662921"/>
            <a:ext cx="2695680" cy="85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6820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Still to do: </a:t>
            </a: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2" charset="2"/>
              <a:buChar char="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Radiative corrections</a:t>
            </a: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2" charset="2"/>
              <a:buChar char="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Finalize all systematic uncertainties</a:t>
            </a: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2" charset="2"/>
              <a:buChar char="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Nuclear corrections 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8C8A6EE5-C371-CB4B-AE65-5C8BF632D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321" y="216361"/>
            <a:ext cx="4808160" cy="51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798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290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Preliminary A</a:t>
            </a:r>
            <a:r>
              <a:rPr kumimoji="0" lang="en-US" altLang="en-US" sz="2903" b="0" i="0" u="none" strike="noStrike" kern="1200" cap="none" spc="0" normalizeH="0" baseline="-33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altLang="en-US" sz="290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(</a:t>
            </a:r>
            <a:r>
              <a:rPr kumimoji="0" lang="en-US" altLang="en-US" sz="2903" b="0" i="0" u="none" strike="noStrike" kern="1200" cap="none" spc="0" normalizeH="0" baseline="33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r>
              <a:rPr kumimoji="0" lang="en-US" altLang="en-US" sz="290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He) Results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2D7C5157-5787-E942-B0B0-A0BCD721D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801" y="1037161"/>
            <a:ext cx="2570400" cy="13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6820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These are </a:t>
            </a:r>
            <a:r>
              <a:rPr kumimoji="0" lang="en-US" altLang="en-US" sz="1814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without</a:t>
            </a: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radiative corrections</a:t>
            </a: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endParaRPr kumimoji="0" lang="en-US" altLang="en-US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statistical uncertainties only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19D7F0A2-7E76-3440-B612-F1E0CD644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400" y="4269961"/>
            <a:ext cx="3294720" cy="82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79678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4354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</a:rPr>
              <a:t>Preliminary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14A5A-A5E8-1B45-B941-A67B01B4C434}"/>
              </a:ext>
            </a:extLst>
          </p:cNvPr>
          <p:cNvSpPr txBox="1"/>
          <p:nvPr/>
        </p:nvSpPr>
        <p:spPr>
          <a:xfrm>
            <a:off x="2564780" y="5876693"/>
            <a:ext cx="4103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MUCH extended x range!</a:t>
            </a:r>
          </a:p>
        </p:txBody>
      </p:sp>
    </p:spTree>
    <p:extLst>
      <p:ext uri="{BB962C8B-B14F-4D97-AF65-F5344CB8AC3E}">
        <p14:creationId xmlns:p14="http://schemas.microsoft.com/office/powerpoint/2010/main" val="3251694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D2995770-EE7C-3346-9E1F-834B0FFBE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321" y="331560"/>
            <a:ext cx="9537120" cy="56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14726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jaVu Sans" charset="0"/>
              <a:ea typeface="ＭＳ Ｐゴシック" pitchFamily="84" charset="-128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4F80DFCA-B161-1849-9631-F1FB7870D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01" y="903241"/>
            <a:ext cx="3496320" cy="33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6697" tIns="23185" rIns="46697" bIns="23185"/>
          <a:lstStyle>
            <a:lvl1pPr marL="168275" indent="-1682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 marL="430213" indent="-2127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152642" marR="0" lvl="0" indent="-152642" algn="l" defTabSz="414726" rtl="0" eaLnBrk="1" fontAlgn="base" latinLnBrk="0" hangingPunct="0">
              <a:lnSpc>
                <a:spcPct val="90000"/>
              </a:lnSpc>
              <a:spcBef>
                <a:spcPts val="68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30 days of 22 GeV</a:t>
            </a:r>
          </a:p>
          <a:p>
            <a:pPr marL="152642" marR="0" lvl="0" indent="-152642" algn="l" defTabSz="414726" rtl="0" eaLnBrk="1" fontAlgn="base" latinLnBrk="0" hangingPunct="0">
              <a:lnSpc>
                <a:spcPct val="90000"/>
              </a:lnSpc>
              <a:spcBef>
                <a:spcPts val="68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Projection using Hall C’s </a:t>
            </a:r>
          </a:p>
          <a:p>
            <a:pPr marL="390246" marR="0" lvl="1" indent="-192963" algn="l" defTabSz="414726" rtl="0" eaLnBrk="1" fontAlgn="base" latinLnBrk="0" hangingPunct="0">
              <a:lnSpc>
                <a:spcPct val="90000"/>
              </a:lnSpc>
              <a:spcBef>
                <a:spcPts val="68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HMS @ 30 deg, 4.6 GeV</a:t>
            </a:r>
          </a:p>
          <a:p>
            <a:pPr marL="390246" marR="0" lvl="1" indent="-192963" algn="l" defTabSz="414726" rtl="0" eaLnBrk="1" fontAlgn="base" latinLnBrk="0" hangingPunct="0">
              <a:lnSpc>
                <a:spcPct val="90000"/>
              </a:lnSpc>
              <a:spcBef>
                <a:spcPts val="68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SHMS @ 20 deg, 7.8 GeV</a:t>
            </a:r>
          </a:p>
          <a:p>
            <a:pPr marL="152642" marR="0" lvl="0" indent="-152642" algn="l" defTabSz="414726" rtl="0" eaLnBrk="1" fontAlgn="base" latinLnBrk="0" hangingPunct="0">
              <a:lnSpc>
                <a:spcPct val="90000"/>
              </a:lnSpc>
              <a:spcBef>
                <a:spcPts val="68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Polarized 3He target</a:t>
            </a:r>
          </a:p>
          <a:p>
            <a:pPr marL="390246" marR="0" lvl="1" indent="-192963" algn="l" defTabSz="414726" rtl="0" eaLnBrk="1" fontAlgn="base" latinLnBrk="0" hangingPunct="0">
              <a:lnSpc>
                <a:spcPct val="90000"/>
              </a:lnSpc>
              <a:spcBef>
                <a:spcPts val="68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81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40cm, 50%, 30uA</a:t>
            </a:r>
          </a:p>
          <a:p>
            <a:pPr marL="152642" marR="0" lvl="0" indent="-152642" algn="l" defTabSz="414726" rtl="0" eaLnBrk="1" fontAlgn="base" latinLnBrk="0" hangingPunct="0">
              <a:lnSpc>
                <a:spcPct val="90000"/>
              </a:lnSpc>
              <a:spcBef>
                <a:spcPts val="68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“F1F221 fit” for </a:t>
            </a:r>
            <a:r>
              <a:rPr kumimoji="0" lang="en-US" altLang="en-US" sz="1996" b="0" i="0" u="none" strike="noStrike" kern="1200" cap="none" spc="0" normalizeH="0" baseline="33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He → neutron “nuclear correction”</a:t>
            </a:r>
          </a:p>
          <a:p>
            <a:pPr marL="152642" marR="0" lvl="0" indent="-152642" algn="l" defTabSz="414726" rtl="0" eaLnBrk="1" fontAlgn="base" latinLnBrk="0" hangingPunct="0">
              <a:lnSpc>
                <a:spcPct val="90000"/>
              </a:lnSpc>
              <a:spcBef>
                <a:spcPts val="68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projections (12 and 24 GeV) plotted on pQCD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1D4F7B6-CB02-3844-92DC-BA7F83696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00" y="5164200"/>
            <a:ext cx="2182089" cy="75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4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Figure credit: </a:t>
            </a:r>
          </a:p>
          <a:p>
            <a:pPr marL="0" marR="0" lvl="0" indent="0" algn="l" defTabSz="41472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4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Cameron Cotton (UVA) </a:t>
            </a:r>
          </a:p>
          <a:p>
            <a:pPr marL="0" marR="0" lvl="0" indent="0" algn="l" defTabSz="41472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4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David Flay (</a:t>
            </a:r>
            <a:r>
              <a:rPr kumimoji="0" lang="en-US" altLang="en-US" sz="145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Jlab</a:t>
            </a:r>
            <a:r>
              <a:rPr kumimoji="0" lang="en-US" altLang="en-US" sz="14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JHU)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89499F84-E1B2-7B46-8A66-79AB4BDB4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41" y="875881"/>
            <a:ext cx="5209920" cy="40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7FB84877-E26F-D94E-A890-4962FCE9E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1" y="101161"/>
            <a:ext cx="9126720" cy="53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899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2358" b="0" i="0" u="none" strike="noStrike" kern="1200" cap="none" spc="0" normalizeH="0" baseline="0" noProof="0">
                <a:ln>
                  <a:noFill/>
                </a:ln>
                <a:solidFill>
                  <a:srgbClr val="6B4794"/>
                </a:solidFill>
                <a:effectLst/>
                <a:uLnTx/>
                <a:uFillTx/>
                <a:latin typeface="Arial" panose="020B0604020202020204" pitchFamily="34" charset="0"/>
              </a:rPr>
              <a:t>Near and Far-Future Projection including JLab 24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67934-7A5F-C644-877C-6CC2DBA35177}"/>
              </a:ext>
            </a:extLst>
          </p:cNvPr>
          <p:cNvSpPr txBox="1"/>
          <p:nvPr/>
        </p:nvSpPr>
        <p:spPr>
          <a:xfrm rot="21211911">
            <a:off x="4462477" y="5071505"/>
            <a:ext cx="3938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One part of a broad 12 GeV spin structure program</a:t>
            </a:r>
            <a:r>
              <a:rPr lang="en-US" sz="2400" dirty="0">
                <a:solidFill>
                  <a:srgbClr val="9900CC"/>
                </a:solidFill>
                <a:latin typeface="Arial" pitchFamily="84" charset="0"/>
                <a:ea typeface="ＭＳ Ｐゴシック" pitchFamily="84" charset="-128"/>
              </a:rPr>
              <a:t> - </a:t>
            </a:r>
            <a:r>
              <a:rPr lang="en-US" sz="2400" i="1" u="sng" dirty="0">
                <a:solidFill>
                  <a:srgbClr val="9900CC"/>
                </a:solidFill>
                <a:latin typeface="Arial" pitchFamily="84" charset="0"/>
                <a:ea typeface="ＭＳ Ｐゴシック" pitchFamily="84" charset="-128"/>
              </a:rPr>
              <a:t>t</a:t>
            </a:r>
            <a:r>
              <a:rPr kumimoji="0" lang="en-US" sz="2400" b="0" i="1" u="sng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aking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 data in Hall B as we talk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…!...</a:t>
            </a:r>
          </a:p>
        </p:txBody>
      </p:sp>
    </p:spTree>
    <p:extLst>
      <p:ext uri="{BB962C8B-B14F-4D97-AF65-F5344CB8AC3E}">
        <p14:creationId xmlns:p14="http://schemas.microsoft.com/office/powerpoint/2010/main" val="179559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1AF2F-F22A-2D45-92DD-32DDEEFC9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534" y="1257827"/>
            <a:ext cx="3417297" cy="2562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6E36A-AA22-DE48-9CBC-A669314F5C85}"/>
              </a:ext>
            </a:extLst>
          </p:cNvPr>
          <p:cNvSpPr txBox="1"/>
          <p:nvPr/>
        </p:nvSpPr>
        <p:spPr>
          <a:xfrm>
            <a:off x="155667" y="762776"/>
            <a:ext cx="4846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5016" indent="-175016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CLAS12 (~140000 channels). </a:t>
            </a:r>
          </a:p>
          <a:p>
            <a:pPr marL="175016" indent="-175016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Few new systems, RICH-II, raster, and polarized target</a:t>
            </a:r>
          </a:p>
          <a:p>
            <a:pPr marL="175016" indent="-175016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Off to a good start!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7731C9-EC5F-4841-AD11-1CAC78D417A1}"/>
              </a:ext>
            </a:extLst>
          </p:cNvPr>
          <p:cNvGrpSpPr/>
          <p:nvPr/>
        </p:nvGrpSpPr>
        <p:grpSpPr>
          <a:xfrm>
            <a:off x="469310" y="2043000"/>
            <a:ext cx="2103120" cy="1577340"/>
            <a:chOff x="8796905" y="4045221"/>
            <a:chExt cx="2804160" cy="21031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37918B-C34B-CF4C-B68D-979D6F4D1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6905" y="4045221"/>
              <a:ext cx="2804160" cy="210312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07A6C2-B179-5043-97C5-CC1677F6AD00}"/>
                </a:ext>
              </a:extLst>
            </p:cNvPr>
            <p:cNvSpPr/>
            <p:nvPr/>
          </p:nvSpPr>
          <p:spPr>
            <a:xfrm>
              <a:off x="8954076" y="4155925"/>
              <a:ext cx="175523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/>
                <a:t>Two sectors of RICH-II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07ECAB5-9FE8-3541-8179-947E37570179}"/>
              </a:ext>
            </a:extLst>
          </p:cNvPr>
          <p:cNvSpPr txBox="1"/>
          <p:nvPr/>
        </p:nvSpPr>
        <p:spPr>
          <a:xfrm>
            <a:off x="5600700" y="3351332"/>
            <a:ext cx="180678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Longitudinally polarized NH3 and ND3 target system in the hall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E4475F-D211-C84E-BE63-6F878A7525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1183" y="362701"/>
            <a:ext cx="1322581" cy="813509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B1F302-797B-4344-AAE6-F57815DA25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0" b="2235"/>
          <a:stretch/>
        </p:blipFill>
        <p:spPr>
          <a:xfrm>
            <a:off x="3516916" y="4191572"/>
            <a:ext cx="3111633" cy="19769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0ECEA0-A95F-2D4D-BFBE-D64EFF9F6A1A}"/>
              </a:ext>
            </a:extLst>
          </p:cNvPr>
          <p:cNvSpPr/>
          <p:nvPr/>
        </p:nvSpPr>
        <p:spPr>
          <a:xfrm>
            <a:off x="68529" y="3825355"/>
            <a:ext cx="5868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1200" b="1" dirty="0">
                <a:solidFill>
                  <a:srgbClr val="0070C0"/>
                </a:solidFill>
              </a:rPr>
              <a:t>First time target has been polarized in the CLAS12 solenoid field.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A1C4A0-FAF1-8841-9598-F50D87531F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679" y="1432300"/>
            <a:ext cx="2370831" cy="23423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9B8D58-072E-FB40-926C-E474F3A85EF8}"/>
              </a:ext>
            </a:extLst>
          </p:cNvPr>
          <p:cNvSpPr txBox="1"/>
          <p:nvPr/>
        </p:nvSpPr>
        <p:spPr>
          <a:xfrm>
            <a:off x="3559213" y="2420562"/>
            <a:ext cx="1495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~1 Hz full cycle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7AB08-18B1-8944-AA61-53A067027769}"/>
              </a:ext>
            </a:extLst>
          </p:cNvPr>
          <p:cNvSpPr txBox="1"/>
          <p:nvPr/>
        </p:nvSpPr>
        <p:spPr>
          <a:xfrm>
            <a:off x="7274363" y="6159054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spc="225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PRELIMINARY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2636D6-3322-854A-9BDB-EDFC785146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87" y="4265509"/>
            <a:ext cx="2718095" cy="18536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98BCFF4-11A9-A440-8B88-C591B4F54471}"/>
              </a:ext>
            </a:extLst>
          </p:cNvPr>
          <p:cNvGrpSpPr/>
          <p:nvPr/>
        </p:nvGrpSpPr>
        <p:grpSpPr>
          <a:xfrm>
            <a:off x="4108630" y="4182674"/>
            <a:ext cx="1755705" cy="1360494"/>
            <a:chOff x="4381501" y="4011593"/>
            <a:chExt cx="1459261" cy="10711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5C4BF22-1A0B-A543-9E99-D07FDDC6DB68}"/>
                    </a:ext>
                  </a:extLst>
                </p:cNvPr>
                <p:cNvSpPr txBox="1"/>
                <p:nvPr/>
              </p:nvSpPr>
              <p:spPr>
                <a:xfrm>
                  <a:off x="4521921" y="4828790"/>
                  <a:ext cx="1086259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≈0.85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5C4BF22-1A0B-A543-9E99-D07FDDC6D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921" y="4828790"/>
                  <a:ext cx="1086259" cy="25391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944F0DB-CEAA-FB4B-BAB1-7DB348944ED6}"/>
                    </a:ext>
                  </a:extLst>
                </p:cNvPr>
                <p:cNvSpPr txBox="1"/>
                <p:nvPr/>
              </p:nvSpPr>
              <p:spPr>
                <a:xfrm>
                  <a:off x="4381501" y="4011593"/>
                  <a:ext cx="997261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=2.2 </m:t>
                        </m:r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944F0DB-CEAA-FB4B-BAB1-7DB348944E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1501" y="4011593"/>
                  <a:ext cx="997261" cy="2539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4C79338-B29D-704E-B155-F477CE96863A}"/>
                    </a:ext>
                  </a:extLst>
                </p:cNvPr>
                <p:cNvSpPr txBox="1"/>
                <p:nvPr/>
              </p:nvSpPr>
              <p:spPr>
                <a:xfrm>
                  <a:off x="5357040" y="4168529"/>
                  <a:ext cx="48372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𝑁𝐻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4C79338-B29D-704E-B155-F477CE968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7040" y="4168529"/>
                  <a:ext cx="483722" cy="25391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8B7C0ED-9841-6540-B036-DC534003EFF8}"/>
              </a:ext>
            </a:extLst>
          </p:cNvPr>
          <p:cNvGrpSpPr/>
          <p:nvPr/>
        </p:nvGrpSpPr>
        <p:grpSpPr>
          <a:xfrm>
            <a:off x="6342827" y="4180421"/>
            <a:ext cx="2812537" cy="2050199"/>
            <a:chOff x="6389462" y="3955541"/>
            <a:chExt cx="2351167" cy="15087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016251-B96C-B940-9F64-F89648687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01"/>
            <a:stretch/>
          </p:blipFill>
          <p:spPr>
            <a:xfrm>
              <a:off x="6389462" y="3955541"/>
              <a:ext cx="2351167" cy="15087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5C6FEFE-8FCA-5443-9F34-9A237C750CE2}"/>
                    </a:ext>
                  </a:extLst>
                </p:cNvPr>
                <p:cNvSpPr txBox="1"/>
                <p:nvPr/>
              </p:nvSpPr>
              <p:spPr>
                <a:xfrm>
                  <a:off x="6839859" y="4828790"/>
                  <a:ext cx="701987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≈0.8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5C6FEFE-8FCA-5443-9F34-9A237C750C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9859" y="4828790"/>
                  <a:ext cx="701987" cy="25391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105B99D-0C6B-3543-B3AE-E9235FF55BE0}"/>
                    </a:ext>
                  </a:extLst>
                </p:cNvPr>
                <p:cNvSpPr txBox="1"/>
                <p:nvPr/>
              </p:nvSpPr>
              <p:spPr>
                <a:xfrm>
                  <a:off x="7392534" y="4144799"/>
                  <a:ext cx="1144737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=10.55 </m:t>
                        </m:r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105B99D-0C6B-3543-B3AE-E9235FF55B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2534" y="4144799"/>
                  <a:ext cx="1144737" cy="25391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1905850-F8DB-C947-951E-CE9F027B8655}"/>
                    </a:ext>
                  </a:extLst>
                </p:cNvPr>
                <p:cNvSpPr txBox="1"/>
                <p:nvPr/>
              </p:nvSpPr>
              <p:spPr>
                <a:xfrm>
                  <a:off x="7815729" y="4296449"/>
                  <a:ext cx="48372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𝑁𝐻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1905850-F8DB-C947-951E-CE9F027B86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5729" y="4296449"/>
                  <a:ext cx="483722" cy="25391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38F103-55E5-6C41-B4E4-954945D06CEE}"/>
              </a:ext>
            </a:extLst>
          </p:cNvPr>
          <p:cNvSpPr txBox="1"/>
          <p:nvPr/>
        </p:nvSpPr>
        <p:spPr>
          <a:xfrm>
            <a:off x="2455377" y="4221261"/>
            <a:ext cx="9996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Measured high polarization for NH</a:t>
            </a:r>
            <a:r>
              <a:rPr lang="en-US" sz="1050" baseline="-25000" dirty="0"/>
              <a:t>3</a:t>
            </a:r>
            <a:r>
              <a:rPr lang="en-US" sz="1050" dirty="0"/>
              <a:t> from the elastic scattering data: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98C447-8D59-9E4C-9228-C707557FA7ED}"/>
                  </a:ext>
                </a:extLst>
              </p:cNvPr>
              <p:cNvSpPr txBox="1"/>
              <p:nvPr/>
            </p:nvSpPr>
            <p:spPr>
              <a:xfrm>
                <a:off x="2446408" y="5637270"/>
                <a:ext cx="1112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𝑒𝑝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98C447-8D59-9E4C-9228-C707557FA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408" y="5637270"/>
                <a:ext cx="1112805" cy="338554"/>
              </a:xfrm>
              <a:prstGeom prst="rect">
                <a:avLst/>
              </a:prstGeom>
              <a:blipFill>
                <a:blip r:embed="rId1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BB3C1A-5FAE-4645-BA34-2698C0F229A8}"/>
              </a:ext>
            </a:extLst>
          </p:cNvPr>
          <p:cNvSpPr txBox="1"/>
          <p:nvPr/>
        </p:nvSpPr>
        <p:spPr>
          <a:xfrm>
            <a:off x="2259643" y="6261934"/>
            <a:ext cx="4525906" cy="4662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350" b="1" u="sng" dirty="0">
                <a:solidFill>
                  <a:srgbClr val="7030A0"/>
                </a:solidFill>
              </a:rPr>
              <a:t>Run Group C</a:t>
            </a:r>
            <a:r>
              <a:rPr lang="en-US" sz="1350" dirty="0">
                <a:solidFill>
                  <a:srgbClr val="7030A0"/>
                </a:solidFill>
              </a:rPr>
              <a:t>: Spin structure of the nucleon, neutron DVCS, SIDIS kaon production,…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5AA1F4B-A2DC-C6F7-FC52-D229F382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1088" y="209184"/>
            <a:ext cx="8628678" cy="344030"/>
          </a:xfrm>
        </p:spPr>
        <p:txBody>
          <a:bodyPr/>
          <a:lstStyle/>
          <a:p>
            <a:r>
              <a:rPr lang="en-US" sz="2101" dirty="0"/>
              <a:t>Comprehensive program of nucleon spin structure</a:t>
            </a:r>
          </a:p>
        </p:txBody>
      </p:sp>
    </p:spTree>
    <p:extLst>
      <p:ext uri="{BB962C8B-B14F-4D97-AF65-F5344CB8AC3E}">
        <p14:creationId xmlns:p14="http://schemas.microsoft.com/office/powerpoint/2010/main" val="2811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D714-110D-D747-96C1-A59BCC7B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86" y="859592"/>
            <a:ext cx="7932997" cy="6178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Talk Topics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C1D4F9-A5D2-DB41-96C2-1B4BC04B5BE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97451" y="2359211"/>
            <a:ext cx="7932997" cy="386133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Nucleon form factors </a:t>
            </a:r>
          </a:p>
          <a:p>
            <a:r>
              <a:rPr lang="en-US" dirty="0">
                <a:solidFill>
                  <a:schemeClr val="tx1"/>
                </a:solidFill>
              </a:rPr>
              <a:t>Structure functions</a:t>
            </a:r>
          </a:p>
          <a:p>
            <a:pPr lvl="1"/>
            <a:r>
              <a:rPr lang="en-US" dirty="0"/>
              <a:t>Unpolarized</a:t>
            </a:r>
          </a:p>
          <a:p>
            <a:pPr lvl="1"/>
            <a:r>
              <a:rPr lang="en-US" dirty="0"/>
              <a:t>Polarized</a:t>
            </a:r>
          </a:p>
          <a:p>
            <a:r>
              <a:rPr lang="en-US" dirty="0">
                <a:solidFill>
                  <a:schemeClr val="tx1"/>
                </a:solidFill>
              </a:rPr>
              <a:t>“2D” and “3D”</a:t>
            </a:r>
          </a:p>
          <a:p>
            <a:pPr lvl="1"/>
            <a:r>
              <a:rPr lang="en-US" dirty="0"/>
              <a:t>GPDs</a:t>
            </a:r>
          </a:p>
          <a:p>
            <a:pPr lvl="1"/>
            <a:r>
              <a:rPr lang="en-US" dirty="0"/>
              <a:t>TMDs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DB989-953A-984A-B34B-4C56E873C8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165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165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72C8F-E248-AE47-94AF-B1EDC4C29041}"/>
              </a:ext>
            </a:extLst>
          </p:cNvPr>
          <p:cNvSpPr txBox="1"/>
          <p:nvPr/>
        </p:nvSpPr>
        <p:spPr>
          <a:xfrm>
            <a:off x="373692" y="1663106"/>
            <a:ext cx="570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Nucleon Structure in 25 minutes or less!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59CAF7-D7E6-AA41-847B-16BE9E9E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97" y="1451582"/>
            <a:ext cx="1666925" cy="933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07AC13-1A6D-B14E-8825-13B6F07611E9}"/>
              </a:ext>
            </a:extLst>
          </p:cNvPr>
          <p:cNvSpPr txBox="1"/>
          <p:nvPr/>
        </p:nvSpPr>
        <p:spPr>
          <a:xfrm rot="21095120">
            <a:off x="4917941" y="4134452"/>
            <a:ext cx="193816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5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focus on recent and near upcoming results from Jefferson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D29AF-01D1-044B-BE33-C439B6C95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0883">
            <a:off x="2996192" y="3205915"/>
            <a:ext cx="1107903" cy="686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1DEFC1-49F6-854E-A775-9A53C24C8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814" y="4556091"/>
            <a:ext cx="1049669" cy="6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069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Wigner Distribution Fun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Wigner Distribution Function</a:t>
            </a:r>
          </a:p>
        </p:txBody>
      </p:sp>
      <p:sp>
        <p:nvSpPr>
          <p:cNvPr id="178" name="Nuclear Femtography"/>
          <p:cNvSpPr txBox="1">
            <a:spLocks noGrp="1"/>
          </p:cNvSpPr>
          <p:nvPr>
            <p:ph type="body" idx="21"/>
          </p:nvPr>
        </p:nvSpPr>
        <p:spPr>
          <a:xfrm>
            <a:off x="4875826" y="680081"/>
            <a:ext cx="3776539" cy="3505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rPr dirty="0"/>
              <a:t>Nuclear </a:t>
            </a:r>
            <a:r>
              <a:rPr dirty="0" err="1"/>
              <a:t>Femtography</a:t>
            </a:r>
            <a:endParaRPr dirty="0"/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18328" y="5662008"/>
            <a:ext cx="102657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hangingPunct="0"/>
            <a:endParaRPr kern="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937" y="1576265"/>
            <a:ext cx="5378975" cy="390035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he ultimate (and lofty!) goal is to extract   experimentally and compare to theory."/>
              <p:cNvSpPr txBox="1"/>
              <p:nvPr/>
            </p:nvSpPr>
            <p:spPr>
              <a:xfrm>
                <a:off x="5043874" y="1123672"/>
                <a:ext cx="3440441" cy="83157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19050" tIns="19050" rIns="19050" bIns="19050" anchor="ctr">
                <a:spAutoFit/>
              </a:bodyPr>
              <a:lstStyle/>
              <a:p>
                <a:pPr defTabSz="914377" hangingPunct="0">
                  <a:spcBef>
                    <a:spcPts val="600"/>
                  </a:spcBef>
                  <a:defRPr sz="3600">
                    <a:solidFill>
                      <a:srgbClr val="61D836">
                        <a:hueOff val="914338"/>
                        <a:satOff val="31515"/>
                        <a:lumOff val="-30790"/>
                      </a:srgbClr>
                    </a:solidFill>
                  </a:defRPr>
                </a:pPr>
                <a:r>
                  <a:rPr sz="1600" kern="0" dirty="0">
                    <a:solidFill>
                      <a:srgbClr val="61D836">
                        <a:hueOff val="914338"/>
                        <a:satOff val="31515"/>
                        <a:lumOff val="-30790"/>
                      </a:srgb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The ultimate (and lofty!) goal is to extract </a:t>
                </a:r>
                <a14:m>
                  <m:oMath xmlns:m="http://schemas.openxmlformats.org/officeDocument/2006/math">
                    <m:r>
                      <a:rPr sz="2000" i="1" kern="0">
                        <a:solidFill>
                          <a:srgbClr val="017000"/>
                        </a:solidFill>
                        <a:latin typeface="Cambria Math" panose="02040503050406030204" pitchFamily="18" charset="0"/>
                        <a:sym typeface="Helvetica Neue"/>
                      </a:rPr>
                      <m:t>𝑊</m:t>
                    </m:r>
                    <m:r>
                      <a:rPr sz="2000" i="1" kern="0">
                        <a:solidFill>
                          <a:srgbClr val="017000"/>
                        </a:solidFill>
                        <a:latin typeface="Cambria Math" panose="02040503050406030204" pitchFamily="18" charset="0"/>
                        <a:sym typeface="Helvetica Neue"/>
                      </a:rPr>
                      <m:t>(</m:t>
                    </m:r>
                    <m:r>
                      <a:rPr sz="2000" i="1" kern="0">
                        <a:solidFill>
                          <a:srgbClr val="017000"/>
                        </a:solidFill>
                        <a:latin typeface="Cambria Math" panose="02040503050406030204" pitchFamily="18" charset="0"/>
                        <a:sym typeface="Helvetica Neue"/>
                      </a:rPr>
                      <m:t>𝑥</m:t>
                    </m:r>
                    <m:r>
                      <a:rPr sz="2000" i="1" kern="0">
                        <a:solidFill>
                          <a:srgbClr val="017000"/>
                        </a:solidFill>
                        <a:latin typeface="Cambria Math" panose="02040503050406030204" pitchFamily="18" charset="0"/>
                        <a:sym typeface="Helvetica Neue"/>
                      </a:rPr>
                      <m:t>,</m:t>
                    </m:r>
                    <m:sSub>
                      <m:sSubPr>
                        <m:ctrlPr>
                          <a:rPr sz="2000" i="1" kern="0">
                            <a:solidFill>
                              <a:srgbClr val="017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sz="2000" i="1" kern="0">
                            <a:solidFill>
                              <a:srgbClr val="017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𝑘</m:t>
                        </m:r>
                      </m:e>
                      <m:sub>
                        <m:r>
                          <a:rPr sz="2000" i="1" kern="0">
                            <a:solidFill>
                              <a:srgbClr val="017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⊥</m:t>
                        </m:r>
                      </m:sub>
                    </m:sSub>
                    <m:r>
                      <a:rPr sz="2000" i="1" kern="0">
                        <a:solidFill>
                          <a:srgbClr val="017000"/>
                        </a:solidFill>
                        <a:latin typeface="Cambria Math" panose="02040503050406030204" pitchFamily="18" charset="0"/>
                        <a:sym typeface="Helvetica Neue"/>
                      </a:rPr>
                      <m:t>,</m:t>
                    </m:r>
                    <m:sSub>
                      <m:sSubPr>
                        <m:ctrlPr>
                          <a:rPr sz="2000" i="1" kern="0">
                            <a:solidFill>
                              <a:srgbClr val="017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sz="2000" i="1" kern="0">
                            <a:solidFill>
                              <a:srgbClr val="017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𝑟</m:t>
                        </m:r>
                      </m:e>
                      <m:sub>
                        <m:r>
                          <a:rPr sz="2000" i="1" kern="0">
                            <a:solidFill>
                              <a:srgbClr val="017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⊥</m:t>
                        </m:r>
                      </m:sub>
                    </m:sSub>
                    <m:r>
                      <a:rPr sz="2000" i="1" kern="0">
                        <a:solidFill>
                          <a:srgbClr val="017000"/>
                        </a:solidFill>
                        <a:latin typeface="Cambria Math" panose="02040503050406030204" pitchFamily="18" charset="0"/>
                        <a:sym typeface="Helvetica Neue"/>
                      </a:rPr>
                      <m:t>)</m:t>
                    </m:r>
                  </m:oMath>
                </a14:m>
                <a:r>
                  <a:rPr sz="1000" kern="0" dirty="0">
                    <a:solidFill>
                      <a:srgbClr val="61D836">
                        <a:hueOff val="914338"/>
                        <a:satOff val="31515"/>
                        <a:lumOff val="-30790"/>
                      </a:srgb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 </a:t>
                </a:r>
                <a:r>
                  <a:rPr sz="1600" kern="0" dirty="0">
                    <a:solidFill>
                      <a:srgbClr val="61D836">
                        <a:hueOff val="914338"/>
                        <a:satOff val="31515"/>
                        <a:lumOff val="-30790"/>
                      </a:srgb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experimentally and compare to theory.</a:t>
                </a:r>
                <a:endParaRPr sz="1600" kern="0" dirty="0">
                  <a:solidFill>
                    <a:srgbClr val="0171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181" name="The ultimate (and lofty!) goal is to extract   experimentally and compare to theory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874" y="1123672"/>
                <a:ext cx="3440441" cy="831574"/>
              </a:xfrm>
              <a:prstGeom prst="rect">
                <a:avLst/>
              </a:prstGeom>
              <a:blipFill>
                <a:blip r:embed="rId3"/>
                <a:stretch>
                  <a:fillRect l="-2941" t="-2985" r="-2941" b="-1194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Program of experimentation:…"/>
          <p:cNvSpPr txBox="1"/>
          <p:nvPr/>
        </p:nvSpPr>
        <p:spPr>
          <a:xfrm>
            <a:off x="6076693" y="2358337"/>
            <a:ext cx="2872450" cy="2485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914377" hangingPunct="0">
              <a:spcBef>
                <a:spcPts val="600"/>
              </a:spcBef>
              <a:defRPr sz="3600">
                <a:solidFill>
                  <a:srgbClr val="0433FF"/>
                </a:solidFill>
              </a:defRPr>
            </a:pPr>
            <a:r>
              <a:rPr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 of experimentation:</a:t>
            </a:r>
          </a:p>
          <a:p>
            <a:pPr marL="171450" indent="-171450" defTabSz="914377" hangingPunct="0">
              <a:spcBef>
                <a:spcPts val="600"/>
              </a:spcBef>
              <a:buSzPct val="123000"/>
              <a:buFontTx/>
              <a:buChar char="•"/>
              <a:defRPr sz="3600">
                <a:solidFill>
                  <a:srgbClr val="0433FF"/>
                </a:solidFill>
              </a:defRPr>
            </a:pPr>
            <a:r>
              <a:rPr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Ongoing measurements of PDFs and Form Factors</a:t>
            </a:r>
          </a:p>
          <a:p>
            <a:pPr marL="171450" indent="-171450" defTabSz="914377" hangingPunct="0">
              <a:spcBef>
                <a:spcPts val="600"/>
              </a:spcBef>
              <a:buSzPct val="123000"/>
              <a:buFontTx/>
              <a:buChar char="•"/>
              <a:defRPr sz="3600">
                <a:solidFill>
                  <a:srgbClr val="0433FF"/>
                </a:solidFill>
              </a:defRPr>
            </a:pPr>
            <a:r>
              <a:rPr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start on determining the Generalized Parton Distributions</a:t>
            </a:r>
          </a:p>
          <a:p>
            <a:pPr marL="171450" indent="-171450" defTabSz="914377" hangingPunct="0">
              <a:spcBef>
                <a:spcPts val="600"/>
              </a:spcBef>
              <a:buSzPct val="123000"/>
              <a:buFontTx/>
              <a:buChar char="•"/>
              <a:defRPr sz="3600">
                <a:solidFill>
                  <a:srgbClr val="0433FF"/>
                </a:solidFill>
              </a:defRPr>
            </a:pPr>
            <a:r>
              <a:rPr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Planning for measurements of the Transverse Momentum Distrib</a:t>
            </a:r>
            <a:r>
              <a:rPr lang="en-US"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ution</a:t>
            </a:r>
            <a:r>
              <a:rPr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</a:p>
        </p:txBody>
      </p:sp>
      <p:sp>
        <p:nvSpPr>
          <p:cNvPr id="183" name="Phenomenology/Theory…"/>
          <p:cNvSpPr txBox="1"/>
          <p:nvPr/>
        </p:nvSpPr>
        <p:spPr>
          <a:xfrm>
            <a:off x="5845066" y="5070820"/>
            <a:ext cx="2872450" cy="1423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914377" hangingPunct="0">
              <a:spcBef>
                <a:spcPts val="600"/>
              </a:spcBef>
              <a:defRPr sz="3600">
                <a:solidFill>
                  <a:srgbClr val="000000"/>
                </a:solidFill>
              </a:defRPr>
            </a:pPr>
            <a:r>
              <a:rPr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Phenomenology/Theory</a:t>
            </a:r>
          </a:p>
          <a:p>
            <a:pPr marL="171450" indent="-171450" defTabSz="914377" hangingPunct="0">
              <a:spcBef>
                <a:spcPts val="600"/>
              </a:spcBef>
              <a:buSzPct val="123000"/>
              <a:buFontTx/>
              <a:buChar char="•"/>
              <a:defRPr sz="3600">
                <a:solidFill>
                  <a:srgbClr val="000000"/>
                </a:solidFill>
              </a:defRPr>
            </a:pPr>
            <a:r>
              <a:rPr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Lots of model-building</a:t>
            </a:r>
          </a:p>
          <a:p>
            <a:pPr marL="171450" indent="-171450" defTabSz="914377" hangingPunct="0">
              <a:spcBef>
                <a:spcPts val="600"/>
              </a:spcBef>
              <a:buSzPct val="123000"/>
              <a:buFontTx/>
              <a:buChar char="•"/>
              <a:defRPr sz="3600">
                <a:solidFill>
                  <a:srgbClr val="000000"/>
                </a:solidFill>
              </a:defRPr>
            </a:pPr>
            <a:r>
              <a:rPr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Fundamental theory calculations are currently underway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75332-3F3D-2D4F-9574-C95D69595FAF}"/>
              </a:ext>
            </a:extLst>
          </p:cNvPr>
          <p:cNvSpPr txBox="1"/>
          <p:nvPr/>
        </p:nvSpPr>
        <p:spPr>
          <a:xfrm>
            <a:off x="152913" y="6478948"/>
            <a:ext cx="403994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Slide from J. Napolitano, JLUO 2022</a:t>
            </a:r>
          </a:p>
        </p:txBody>
      </p:sp>
    </p:spTree>
    <p:extLst>
      <p:ext uri="{BB962C8B-B14F-4D97-AF65-F5344CB8AC3E}">
        <p14:creationId xmlns:p14="http://schemas.microsoft.com/office/powerpoint/2010/main" val="173163990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eeply Virtual…"/>
          <p:cNvSpPr txBox="1">
            <a:spLocks noGrp="1"/>
          </p:cNvSpPr>
          <p:nvPr>
            <p:ph type="title"/>
          </p:nvPr>
        </p:nvSpPr>
        <p:spPr>
          <a:xfrm>
            <a:off x="234241" y="72812"/>
            <a:ext cx="6680893" cy="976885"/>
          </a:xfrm>
          <a:prstGeom prst="rect">
            <a:avLst/>
          </a:prstGeom>
        </p:spPr>
        <p:txBody>
          <a:bodyPr/>
          <a:lstStyle/>
          <a:p>
            <a:r>
              <a:rPr dirty="0"/>
              <a:t>Deeply Virtual</a:t>
            </a:r>
          </a:p>
          <a:p>
            <a:r>
              <a:rPr dirty="0"/>
              <a:t>Compton Scattering</a:t>
            </a:r>
          </a:p>
        </p:txBody>
      </p:sp>
      <p:sp>
        <p:nvSpPr>
          <p:cNvPr id="186" name="Nuclear Femtography"/>
          <p:cNvSpPr txBox="1">
            <a:spLocks noGrp="1"/>
          </p:cNvSpPr>
          <p:nvPr>
            <p:ph type="body" idx="21"/>
          </p:nvPr>
        </p:nvSpPr>
        <p:spPr>
          <a:xfrm>
            <a:off x="2698824" y="1166721"/>
            <a:ext cx="3776539" cy="3505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rPr dirty="0"/>
              <a:t>Nuclear </a:t>
            </a:r>
            <a:r>
              <a:rPr dirty="0" err="1"/>
              <a:t>Femtography</a:t>
            </a:r>
            <a:endParaRPr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6301" y="5662008"/>
            <a:ext cx="16671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hangingPunct="0"/>
            <a:fld id="{86CB4B4D-7CA3-9044-876B-883B54F8677D}" type="slidenum">
              <a:rPr kern="0">
                <a:latin typeface="Helvetica Neue"/>
                <a:ea typeface="Helvetica Neue"/>
                <a:cs typeface="Helvetica Neue"/>
                <a:sym typeface="Helvetica Neue"/>
              </a:rPr>
              <a:pPr algn="ctr" hangingPunct="0"/>
              <a:t>38</a:t>
            </a:fld>
            <a:endParaRPr ker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arXiv:2201.03714"/>
          <p:cNvSpPr txBox="1"/>
          <p:nvPr/>
        </p:nvSpPr>
        <p:spPr>
          <a:xfrm>
            <a:off x="234241" y="6289001"/>
            <a:ext cx="5609741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pPr algn="ctr" defTabSz="914377" hangingPunct="0"/>
            <a:r>
              <a:rPr lang="en-US" sz="1600" kern="0" dirty="0">
                <a:latin typeface="Helvetica Neue"/>
                <a:ea typeface="Helvetica Neue"/>
                <a:cs typeface="Helvetica Neue"/>
                <a:sym typeface="Helvetica Neue"/>
              </a:rPr>
              <a:t>F. Georges et al., </a:t>
            </a:r>
            <a:r>
              <a:rPr lang="en-US" sz="1600" dirty="0"/>
              <a:t>Phys. Rev. Lett. </a:t>
            </a:r>
            <a:r>
              <a:rPr lang="en-US" sz="1600" b="1" dirty="0"/>
              <a:t>128</a:t>
            </a:r>
            <a:r>
              <a:rPr lang="en-US" sz="1600" dirty="0"/>
              <a:t>, 252002 – June 2022</a:t>
            </a:r>
          </a:p>
          <a:p>
            <a:pPr algn="ctr" defTabSz="914377" hangingPunct="0"/>
            <a:endParaRPr sz="1200" kern="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77" y="3804878"/>
            <a:ext cx="4505917" cy="219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176" y="1435599"/>
            <a:ext cx="2380564" cy="217668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+ Bethe-Heitler"/>
          <p:cNvSpPr txBox="1"/>
          <p:nvPr/>
        </p:nvSpPr>
        <p:spPr>
          <a:xfrm>
            <a:off x="2454564" y="1807385"/>
            <a:ext cx="1766212" cy="777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64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914377" hangingPunct="0"/>
            <a:r>
              <a:rPr sz="2400" kern="0" dirty="0">
                <a:solidFill>
                  <a:srgbClr val="5E5E5E"/>
                </a:solidFill>
              </a:rPr>
              <a:t>+ Bethe-</a:t>
            </a:r>
            <a:r>
              <a:rPr sz="2400" kern="0" dirty="0" err="1">
                <a:solidFill>
                  <a:srgbClr val="5E5E5E"/>
                </a:solidFill>
              </a:rPr>
              <a:t>Heitler</a:t>
            </a:r>
            <a:endParaRPr sz="2400" kern="0" dirty="0">
              <a:solidFill>
                <a:srgbClr val="5E5E5E"/>
              </a:solidFill>
            </a:endParaRPr>
          </a:p>
        </p:txBody>
      </p:sp>
      <p:sp>
        <p:nvSpPr>
          <p:cNvPr id="192" name="Compton Form Factors (CFF) derived from asymmetries with polarized beam, compared to convolution integrals of GPDs."/>
          <p:cNvSpPr txBox="1"/>
          <p:nvPr/>
        </p:nvSpPr>
        <p:spPr>
          <a:xfrm>
            <a:off x="7387759" y="385584"/>
            <a:ext cx="1631073" cy="6273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>
              <a:spcBef>
                <a:spcPts val="1600"/>
              </a:spcBef>
              <a:defRPr sz="36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pPr defTabSz="914377" hangingPunct="0">
              <a:spcBef>
                <a:spcPts val="600"/>
              </a:spcBef>
            </a:pPr>
            <a:r>
              <a:rPr sz="1350" kern="0" dirty="0">
                <a:solidFill>
                  <a:srgbClr val="61D836">
                    <a:hueOff val="914338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Compton Form Factors (CFF) derived from asymmetries with polarized beam, compared to convolution integrals of GPDs.</a:t>
            </a:r>
            <a:endParaRPr lang="en-US" sz="1350" kern="0" dirty="0">
              <a:solidFill>
                <a:srgbClr val="61D836">
                  <a:hueOff val="914338"/>
                  <a:satOff val="31515"/>
                  <a:lumOff val="-30790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dirty="0"/>
              <a:t>The data are well described by calculations based on </a:t>
            </a:r>
            <a:r>
              <a:rPr lang="en-US" sz="1400" dirty="0" err="1"/>
              <a:t>transversity</a:t>
            </a:r>
            <a:r>
              <a:rPr lang="en-US" sz="1400" dirty="0"/>
              <a:t> Generalized Parton Distributions (GPDs) coupled to a helicity ﬂip Distribution Amplitude (DA) of the pion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dirty="0"/>
              <a:t> Suggest the amplitude for transversely polarized virtual photons continues to dominate</a:t>
            </a:r>
          </a:p>
          <a:p>
            <a:pPr defTabSz="914377" hangingPunct="0">
              <a:spcBef>
                <a:spcPts val="600"/>
              </a:spcBef>
            </a:pPr>
            <a:endParaRPr sz="1350" kern="0" dirty="0">
              <a:solidFill>
                <a:srgbClr val="61D836">
                  <a:hueOff val="914338"/>
                  <a:satOff val="31515"/>
                  <a:lumOff val="-30790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98" name="Group"/>
          <p:cNvGrpSpPr/>
          <p:nvPr/>
        </p:nvGrpSpPr>
        <p:grpSpPr>
          <a:xfrm>
            <a:off x="4693401" y="1997119"/>
            <a:ext cx="2733663" cy="4098932"/>
            <a:chOff x="0" y="0"/>
            <a:chExt cx="8227700" cy="11504914"/>
          </a:xfrm>
        </p:grpSpPr>
        <p:pic>
          <p:nvPicPr>
            <p:cNvPr id="19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227701" cy="115049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" name="Line"/>
            <p:cNvSpPr/>
            <p:nvPr/>
          </p:nvSpPr>
          <p:spPr>
            <a:xfrm>
              <a:off x="762148" y="1656052"/>
              <a:ext cx="6703406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914377" hangingPunct="0"/>
              <a:endParaRPr sz="9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5" name="Line"/>
            <p:cNvSpPr/>
            <p:nvPr/>
          </p:nvSpPr>
          <p:spPr>
            <a:xfrm>
              <a:off x="762148" y="4674061"/>
              <a:ext cx="6703406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914377" hangingPunct="0"/>
              <a:endParaRPr sz="9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6" name="Line"/>
            <p:cNvSpPr/>
            <p:nvPr/>
          </p:nvSpPr>
          <p:spPr>
            <a:xfrm>
              <a:off x="762148" y="7004863"/>
              <a:ext cx="6703406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914377" hangingPunct="0"/>
              <a:endParaRPr sz="9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7" name="Line"/>
            <p:cNvSpPr/>
            <p:nvPr/>
          </p:nvSpPr>
          <p:spPr>
            <a:xfrm>
              <a:off x="762148" y="10449414"/>
              <a:ext cx="6703406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914377" hangingPunct="0"/>
              <a:endParaRPr sz="9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79774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melike Compton Scatt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Timelike Compton Scattering</a:t>
            </a:r>
          </a:p>
        </p:txBody>
      </p:sp>
      <p:sp>
        <p:nvSpPr>
          <p:cNvPr id="201" name="Nuclear Femtography"/>
          <p:cNvSpPr txBox="1">
            <a:spLocks noGrp="1"/>
          </p:cNvSpPr>
          <p:nvPr>
            <p:ph type="body" idx="21"/>
          </p:nvPr>
        </p:nvSpPr>
        <p:spPr>
          <a:xfrm>
            <a:off x="4569657" y="1092980"/>
            <a:ext cx="3776539" cy="3505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rPr dirty="0"/>
              <a:t>Nuclear </a:t>
            </a:r>
            <a:r>
              <a:rPr dirty="0" err="1"/>
              <a:t>Femtography</a:t>
            </a:r>
            <a:endParaRPr dirty="0"/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6301" y="5662008"/>
            <a:ext cx="16671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hangingPunct="0"/>
            <a:fld id="{86CB4B4D-7CA3-9044-876B-883B54F8677D}" type="slidenum">
              <a:rPr kern="0">
                <a:latin typeface="Helvetica Neue"/>
                <a:ea typeface="Helvetica Neue"/>
                <a:cs typeface="Helvetica Neue"/>
                <a:sym typeface="Helvetica Neue"/>
              </a:rPr>
              <a:pPr algn="ctr" hangingPunct="0"/>
              <a:t>39</a:t>
            </a:fld>
            <a:endParaRPr ker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PRL 127(2021)262501…"/>
          <p:cNvSpPr txBox="1"/>
          <p:nvPr/>
        </p:nvSpPr>
        <p:spPr>
          <a:xfrm>
            <a:off x="198429" y="898489"/>
            <a:ext cx="5112526" cy="530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914377" hangingPunct="0">
              <a:defRPr sz="3200">
                <a:solidFill>
                  <a:srgbClr val="0433FF"/>
                </a:solidFill>
              </a:defRPr>
            </a:pPr>
            <a:r>
              <a:rPr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PRL 127</a:t>
            </a:r>
            <a:r>
              <a:rPr lang="en-US"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(2021)</a:t>
            </a:r>
            <a:r>
              <a:rPr lang="en-US"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1600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262501</a:t>
            </a:r>
          </a:p>
          <a:p>
            <a:pPr defTabSz="914377" hangingPunct="0">
              <a:defRPr sz="3200">
                <a:solidFill>
                  <a:srgbClr val="0433FF"/>
                </a:solidFill>
              </a:defRPr>
            </a:pPr>
            <a:r>
              <a:rPr sz="1600" i="1" u="sng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 Measurement of </a:t>
            </a:r>
            <a:r>
              <a:rPr sz="1600" i="1" u="sng" kern="0" dirty="0" err="1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Timelike</a:t>
            </a:r>
            <a:r>
              <a:rPr sz="1600" i="1" u="sng" kern="0" dirty="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Compton Scattering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388" y="2373172"/>
            <a:ext cx="4103269" cy="19039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" name="Group"/>
          <p:cNvGrpSpPr/>
          <p:nvPr/>
        </p:nvGrpSpPr>
        <p:grpSpPr>
          <a:xfrm>
            <a:off x="5006899" y="1549950"/>
            <a:ext cx="3910906" cy="4538616"/>
            <a:chOff x="0" y="0"/>
            <a:chExt cx="9523826" cy="10916765"/>
          </a:xfrm>
        </p:grpSpPr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523826" cy="5750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165812"/>
              <a:ext cx="9523827" cy="5750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B484047-D911-6343-9545-5ED18E828F71}"/>
              </a:ext>
            </a:extLst>
          </p:cNvPr>
          <p:cNvSpPr/>
          <p:nvPr/>
        </p:nvSpPr>
        <p:spPr>
          <a:xfrm>
            <a:off x="504687" y="1607585"/>
            <a:ext cx="40266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TCS – time-reversal symmetric process to DVCS: incoming photon is real, and the outgoing photon has large time-like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virtuality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A7304D-2506-E644-B542-F82C461FE8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2334" y="140748"/>
            <a:ext cx="1322581" cy="813509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4BAC98-2195-7246-BC52-1012FFD6936A}"/>
                  </a:ext>
                </a:extLst>
              </p:cNvPr>
              <p:cNvSpPr txBox="1"/>
              <p:nvPr/>
            </p:nvSpPr>
            <p:spPr>
              <a:xfrm>
                <a:off x="198429" y="4491783"/>
                <a:ext cx="4744137" cy="25815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133350" indent="-133350" defTabSz="685800">
                  <a:spcBef>
                    <a:spcPts val="450"/>
                  </a:spcBef>
                  <a:buFont typeface="Arial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The beam helicity asymmetry,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, accesses the imaginary part of the Compton amplitude, the same way as DVCS - probes universality of GPDs </a:t>
                </a:r>
              </a:p>
              <a:p>
                <a:pPr marL="133350" indent="-133350" defTabSz="685800">
                  <a:spcBef>
                    <a:spcPts val="450"/>
                  </a:spcBef>
                  <a:buFont typeface="Arial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The forward-backward asymmetry,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, projects out the real part of the Compton amplitude – direct access to the EM FF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sup>
                    </m:sSup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(D-term) that relates to mechanical properties of the nucleon (quark pressure distribution inside the nucleon).</a:t>
                </a:r>
              </a:p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4BAC98-2195-7246-BC52-1012FFD69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29" y="4491783"/>
                <a:ext cx="4744137" cy="2581541"/>
              </a:xfrm>
              <a:prstGeom prst="rect">
                <a:avLst/>
              </a:prstGeom>
              <a:blipFill>
                <a:blip r:embed="rId6"/>
                <a:stretch>
                  <a:fillRect l="-1337" r="-13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54563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B0F7-FCB7-6C40-B0D8-1CE2BAC3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76" y="186827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SBS Physics: Extending Q</a:t>
            </a:r>
            <a:r>
              <a:rPr lang="en-US" baseline="30000" dirty="0"/>
              <a:t>2</a:t>
            </a:r>
            <a:r>
              <a:rPr lang="en-US" dirty="0"/>
              <a:t> Range of Nucleon Form Factors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E8C2DB-97AE-A344-87C6-9057AA52C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38413" y="-1352774"/>
            <a:ext cx="4467174" cy="9144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864E12-49D9-7749-ABB4-6CE7DA213917}"/>
              </a:ext>
            </a:extLst>
          </p:cNvPr>
          <p:cNvSpPr txBox="1"/>
          <p:nvPr/>
        </p:nvSpPr>
        <p:spPr>
          <a:xfrm>
            <a:off x="90604" y="5482836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transition to perturbative regime—running of dressed quark mass function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Imaging of the nucleon charge and magnetization densities in impact-parameter space in the infinite momentum frame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 high Q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 factors have impact on GPD extractions from DVCS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data allows flavor separation for large range of Q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D8E852-ACCE-BA4A-BFCC-30950436AE08}"/>
              </a:ext>
            </a:extLst>
          </p:cNvPr>
          <p:cNvGrpSpPr/>
          <p:nvPr/>
        </p:nvGrpSpPr>
        <p:grpSpPr>
          <a:xfrm>
            <a:off x="90604" y="4558765"/>
            <a:ext cx="888144" cy="893678"/>
            <a:chOff x="1143000" y="3276600"/>
            <a:chExt cx="1295400" cy="1295400"/>
          </a:xfrm>
        </p:grpSpPr>
        <p:sp>
          <p:nvSpPr>
            <p:cNvPr id="10" name="Explosion 1 1">
              <a:extLst>
                <a:ext uri="{FF2B5EF4-FFF2-40B4-BE49-F238E27FC236}">
                  <a16:creationId xmlns:a16="http://schemas.microsoft.com/office/drawing/2014/main" id="{F0776EE9-E519-884C-99F2-203298155290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1143000" y="3276600"/>
              <a:ext cx="1295400" cy="1295400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numCol="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5C01FFE8-27EA-894F-BC52-0BE4CD674A9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66025" y="3483962"/>
              <a:ext cx="1219201" cy="63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high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impact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4C88614-8D0D-4840-8D63-4C4C40A777B7}"/>
              </a:ext>
            </a:extLst>
          </p:cNvPr>
          <p:cNvSpPr txBox="1"/>
          <p:nvPr/>
        </p:nvSpPr>
        <p:spPr>
          <a:xfrm>
            <a:off x="2267864" y="3396208"/>
            <a:ext cx="52347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AC1CC-0CEB-A24B-88A4-61F0176D8D74}"/>
              </a:ext>
            </a:extLst>
          </p:cNvPr>
          <p:cNvSpPr txBox="1"/>
          <p:nvPr/>
        </p:nvSpPr>
        <p:spPr>
          <a:xfrm>
            <a:off x="5185766" y="902400"/>
            <a:ext cx="72438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E55FD-D59A-F744-AE24-5C892FCA9655}"/>
              </a:ext>
            </a:extLst>
          </p:cNvPr>
          <p:cNvSpPr txBox="1"/>
          <p:nvPr/>
        </p:nvSpPr>
        <p:spPr>
          <a:xfrm>
            <a:off x="3632029" y="3398062"/>
            <a:ext cx="52347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201FD-FE1E-7B42-9A0B-14379B8C32D3}"/>
              </a:ext>
            </a:extLst>
          </p:cNvPr>
          <p:cNvSpPr txBox="1"/>
          <p:nvPr/>
        </p:nvSpPr>
        <p:spPr>
          <a:xfrm>
            <a:off x="2191664" y="902400"/>
            <a:ext cx="67587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F9DB31-4836-E04F-AD06-FE94257073B4}"/>
              </a:ext>
            </a:extLst>
          </p:cNvPr>
          <p:cNvSpPr/>
          <p:nvPr/>
        </p:nvSpPr>
        <p:spPr>
          <a:xfrm>
            <a:off x="0" y="3796318"/>
            <a:ext cx="308920" cy="76244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35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7837"/>
            <a:ext cx="8628678" cy="3832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Neutral Particle Spectrometer (NPS) preparation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F2E28B-454B-4497-91BB-759F0509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188" y="1483013"/>
            <a:ext cx="4284071" cy="319777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00C2332-F036-4A47-9C2E-8C0E726934B7}"/>
              </a:ext>
            </a:extLst>
          </p:cNvPr>
          <p:cNvGraphicFramePr>
            <a:graphicFrameLocks noGrp="1"/>
          </p:cNvGraphicFramePr>
          <p:nvPr/>
        </p:nvGraphicFramePr>
        <p:xfrm>
          <a:off x="1613717" y="3616811"/>
          <a:ext cx="5916566" cy="376256"/>
        </p:xfrm>
        <a:graphic>
          <a:graphicData uri="http://schemas.openxmlformats.org/drawingml/2006/table">
            <a:tbl>
              <a:tblPr/>
              <a:tblGrid>
                <a:gridCol w="5916566">
                  <a:extLst>
                    <a:ext uri="{9D8B030D-6E8A-4147-A177-3AD203B41FA5}">
                      <a16:colId xmlns:a16="http://schemas.microsoft.com/office/drawing/2014/main" val="2048636519"/>
                    </a:ext>
                  </a:extLst>
                </a:gridCol>
              </a:tblGrid>
              <a:tr h="368714">
                <a:tc>
                  <a:txBody>
                    <a:bodyPr/>
                    <a:lstStyle/>
                    <a:p>
                      <a:br>
                        <a:rPr lang="en-US" sz="1000" u="none" strike="noStrike" dirty="0">
                          <a:solidFill>
                            <a:srgbClr val="831422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</a:b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8" marR="35728" marT="35728" marB="357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649690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C30975-BC5D-4A58-9C00-BF55BF8204B9}"/>
              </a:ext>
            </a:extLst>
          </p:cNvPr>
          <p:cNvCxnSpPr>
            <a:cxnSpLocks/>
          </p:cNvCxnSpPr>
          <p:nvPr/>
        </p:nvCxnSpPr>
        <p:spPr>
          <a:xfrm>
            <a:off x="4093504" y="2273275"/>
            <a:ext cx="2696817" cy="870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DF08750-92E9-E73A-E8B1-3F1378FC1651}"/>
              </a:ext>
            </a:extLst>
          </p:cNvPr>
          <p:cNvSpPr txBox="1"/>
          <p:nvPr/>
        </p:nvSpPr>
        <p:spPr>
          <a:xfrm>
            <a:off x="194547" y="1274404"/>
            <a:ext cx="7177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366" indent="-83366">
              <a:buFont typeface="Arial" panose="020B0604020202020204" pitchFamily="34" charset="0"/>
              <a:buChar char="•"/>
            </a:pPr>
            <a:r>
              <a:rPr lang="en-US" sz="1600" dirty="0"/>
              <a:t> Install Neutral Particle Spectrometer (NPS) during March 2023 to July 2023 </a:t>
            </a:r>
          </a:p>
          <a:p>
            <a:pPr marL="0" lvl="1" indent="86939">
              <a:buFont typeface="Arial" panose="020B0604020202020204" pitchFamily="34" charset="0"/>
              <a:buChar char="•"/>
            </a:pPr>
            <a:r>
              <a:rPr lang="en-US" sz="1600" dirty="0"/>
              <a:t> Magnet with calorimeter</a:t>
            </a:r>
          </a:p>
          <a:p>
            <a:pPr marL="599044" lvl="3" indent="173878">
              <a:buFont typeface="Arial" panose="020B0604020202020204" pitchFamily="34" charset="0"/>
              <a:buChar char="•"/>
            </a:pPr>
            <a:r>
              <a:rPr lang="en-US" sz="1600" dirty="0"/>
              <a:t>1080 Lead-Tungstate blocks in Calorimeter to detect </a:t>
            </a:r>
            <a:r>
              <a:rPr lang="en-US" sz="1600" dirty="0">
                <a:latin typeface="Symbol" panose="05050102010706020507" pitchFamily="18" charset="2"/>
              </a:rPr>
              <a:t>g</a:t>
            </a:r>
            <a:r>
              <a:rPr lang="en-US" sz="1600" dirty="0"/>
              <a:t> and </a:t>
            </a:r>
            <a:r>
              <a:rPr lang="en-US" sz="1600" dirty="0">
                <a:latin typeface="Symbol" panose="05050102010706020507" pitchFamily="18" charset="2"/>
              </a:rPr>
              <a:t>p</a:t>
            </a:r>
            <a:r>
              <a:rPr lang="en-US" sz="1600" baseline="30000" dirty="0"/>
              <a:t>0</a:t>
            </a:r>
          </a:p>
          <a:p>
            <a:pPr marL="599044" lvl="3" indent="173878">
              <a:buFont typeface="Arial" panose="020B0604020202020204" pitchFamily="34" charset="0"/>
              <a:buChar char="•"/>
            </a:pPr>
            <a:r>
              <a:rPr lang="en-US" sz="1600" dirty="0"/>
              <a:t>Remove the SHMS HB 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EF6B4A-06F6-0630-CD3B-66912E5FC39B}"/>
              </a:ext>
            </a:extLst>
          </p:cNvPr>
          <p:cNvSpPr txBox="1"/>
          <p:nvPr/>
        </p:nvSpPr>
        <p:spPr>
          <a:xfrm>
            <a:off x="196878" y="2721021"/>
            <a:ext cx="4508343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latin typeface="Arial" panose="020B0604020202020204" pitchFamily="34" charset="0"/>
              </a:rPr>
              <a:t>Experiments:</a:t>
            </a:r>
          </a:p>
          <a:p>
            <a:endParaRPr lang="en-US" i="1" u="sng" dirty="0"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6053" lvl="1" indent="-8098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563C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E12-13-010</a:t>
            </a:r>
            <a:r>
              <a:rPr lang="en-US" sz="1400" dirty="0">
                <a:solidFill>
                  <a:srgbClr val="831422"/>
                </a:solidFill>
                <a:latin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</a:rPr>
              <a:t>two concurrent experiments</a:t>
            </a:r>
          </a:p>
          <a:p>
            <a:pPr marL="599044" lvl="4" indent="-8098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Exclusive Deeply Virtual Compton on proton</a:t>
            </a:r>
          </a:p>
          <a:p>
            <a:pPr marL="599044" lvl="4" indent="-8098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SIDIS p(e,e’,</a:t>
            </a:r>
            <a:r>
              <a:rPr lang="en-US" sz="1400" dirty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sz="1400" baseline="30000" dirty="0">
                <a:solidFill>
                  <a:srgbClr val="000000"/>
                </a:solidFill>
              </a:rPr>
              <a:t>0</a:t>
            </a:r>
            <a:r>
              <a:rPr lang="en-US" sz="1400" dirty="0">
                <a:solidFill>
                  <a:srgbClr val="000000"/>
                </a:solidFill>
              </a:rPr>
              <a:t>) cross section. Map the transverse momentum dependence.</a:t>
            </a:r>
          </a:p>
          <a:p>
            <a:pPr marL="256053" lvl="3" indent="-80984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 </a:t>
            </a:r>
            <a:r>
              <a:rPr lang="en-US" sz="1400" dirty="0">
                <a:latin typeface="Arial" panose="020B0604020202020204" pitchFamily="34" charset="0"/>
                <a:hlinkClick r:id="rId5"/>
              </a:rPr>
              <a:t>E12-06-114</a:t>
            </a:r>
            <a:r>
              <a:rPr lang="en-US" sz="1400" dirty="0">
                <a:latin typeface="Arial" panose="020B0604020202020204" pitchFamily="34" charset="0"/>
              </a:rPr>
              <a:t>: completion of Hall A DVCS experiment</a:t>
            </a:r>
          </a:p>
          <a:p>
            <a:pPr marL="256053" lvl="3" indent="-80984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</a:rPr>
              <a:t>New proposal for Neutron DVCS just approved</a:t>
            </a:r>
          </a:p>
          <a:p>
            <a:pPr marL="256053" lvl="3" indent="-80984">
              <a:buFont typeface="Arial" panose="020B0604020202020204" pitchFamily="34" charset="0"/>
              <a:buChar char="•"/>
            </a:pPr>
            <a:r>
              <a:rPr lang="en-US" sz="1400" dirty="0"/>
              <a:t>Also! Two concurrent experiments with photon beam </a:t>
            </a:r>
          </a:p>
          <a:p>
            <a:pPr marL="599044" lvl="4" indent="-80984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hlinkClick r:id="rId6"/>
              </a:rPr>
              <a:t>E12-14-003</a:t>
            </a:r>
            <a:r>
              <a:rPr lang="en-US" sz="1400" dirty="0">
                <a:latin typeface="Arial" panose="020B0604020202020204" pitchFamily="34" charset="0"/>
              </a:rPr>
              <a:t> : </a:t>
            </a:r>
            <a:r>
              <a:rPr lang="en-US" sz="1400" dirty="0">
                <a:solidFill>
                  <a:srgbClr val="000000"/>
                </a:solidFill>
                <a:latin typeface="WordVisi_MSFontService"/>
              </a:rPr>
              <a:t>Wide-angle Compton Scattering at 8 and 10  GeV Photon Energies (18 PAC days)</a:t>
            </a:r>
          </a:p>
          <a:p>
            <a:pPr marL="599044" lvl="4" indent="-80984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hlinkClick r:id="rId7"/>
              </a:rPr>
              <a:t>E12-14-005</a:t>
            </a:r>
            <a:r>
              <a:rPr lang="en-US" sz="1400" dirty="0">
                <a:solidFill>
                  <a:srgbClr val="831422"/>
                </a:solidFill>
                <a:latin typeface="Arial" panose="020B0604020202020204" pitchFamily="34" charset="0"/>
              </a:rPr>
              <a:t>  :</a:t>
            </a:r>
            <a:r>
              <a:rPr lang="en-US" sz="1400" dirty="0">
                <a:latin typeface="Arial" panose="020B0604020202020204" pitchFamily="34" charset="0"/>
              </a:rPr>
              <a:t>Wide Angle Exclusive Photoproduction of pi-zero Mesons </a:t>
            </a:r>
            <a:endParaRPr lang="en-US" sz="1400" dirty="0">
              <a:solidFill>
                <a:srgbClr val="000000"/>
              </a:solidFill>
              <a:latin typeface="WordVisi_MSFontService"/>
            </a:endParaRPr>
          </a:p>
          <a:p>
            <a:endParaRPr lang="en-US" sz="1350" dirty="0"/>
          </a:p>
        </p:txBody>
      </p:sp>
      <p:pic>
        <p:nvPicPr>
          <p:cNvPr id="9" name="Picture 11" descr="version3">
            <a:extLst>
              <a:ext uri="{FF2B5EF4-FFF2-40B4-BE49-F238E27FC236}">
                <a16:creationId xmlns:a16="http://schemas.microsoft.com/office/drawing/2014/main" id="{3459E4CF-A00A-394D-97E0-40E40A73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464" y="768888"/>
            <a:ext cx="972010" cy="53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 group of men walking in a room&#10;&#10;Description automatically generated with low confidence">
            <a:extLst>
              <a:ext uri="{FF2B5EF4-FFF2-40B4-BE49-F238E27FC236}">
                <a16:creationId xmlns:a16="http://schemas.microsoft.com/office/drawing/2014/main" id="{D607DFD2-D8BE-3041-9EBC-A6199324E7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5221" y="4791220"/>
            <a:ext cx="4203721" cy="18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08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858043" y="5445740"/>
            <a:ext cx="3848292" cy="10936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1225" tIns="30612" rIns="61225" bIns="30612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24" spc="-1" dirty="0">
                <a:solidFill>
                  <a:srgbClr val="000000"/>
                </a:solidFill>
                <a:latin typeface="Arial"/>
                <a:ea typeface="Arial"/>
              </a:rPr>
              <a:t>Synergistic with the pillars of EIC science (</a:t>
            </a:r>
            <a:r>
              <a:rPr lang="en-US" sz="1224" b="1" u="sng" spc="-1" dirty="0">
                <a:solidFill>
                  <a:srgbClr val="7030A0"/>
                </a:solidFill>
                <a:latin typeface="Arial"/>
                <a:ea typeface="Arial"/>
              </a:rPr>
              <a:t>proton spin</a:t>
            </a:r>
            <a:r>
              <a:rPr lang="en-US" sz="1224" spc="-1" dirty="0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224" b="1" u="sng" spc="-1" dirty="0">
                <a:solidFill>
                  <a:srgbClr val="7030A0"/>
                </a:solidFill>
                <a:latin typeface="Arial"/>
                <a:ea typeface="Arial"/>
              </a:rPr>
              <a:t>mass</a:t>
            </a:r>
            <a:r>
              <a:rPr lang="en-US" sz="1224" spc="-1" dirty="0">
                <a:solidFill>
                  <a:srgbClr val="000000"/>
                </a:solidFill>
                <a:latin typeface="Arial"/>
                <a:ea typeface="Arial"/>
              </a:rPr>
              <a:t>) through </a:t>
            </a:r>
            <a:endParaRPr lang="en-US" sz="1224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24" spc="-1" dirty="0">
                <a:solidFill>
                  <a:srgbClr val="000000"/>
                </a:solidFill>
                <a:latin typeface="Arial"/>
                <a:ea typeface="Arial"/>
              </a:rPr>
              <a:t>high-luminosity valence quark tomography and precision J/𝜓 production near threshold </a:t>
            </a:r>
            <a:endParaRPr lang="en-US" sz="1224" spc="-1" dirty="0">
              <a:latin typeface="Arial"/>
            </a:endParaRPr>
          </a:p>
        </p:txBody>
      </p:sp>
      <p:sp>
        <p:nvSpPr>
          <p:cNvPr id="432" name="CustomShape 2"/>
          <p:cNvSpPr/>
          <p:nvPr/>
        </p:nvSpPr>
        <p:spPr>
          <a:xfrm>
            <a:off x="303426" y="-46120"/>
            <a:ext cx="7128868" cy="9222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spc="-1" dirty="0" err="1">
                <a:latin typeface="+mj-lt"/>
                <a:ea typeface="DejaVu Sans"/>
              </a:rPr>
              <a:t>SoLID@JLab</a:t>
            </a:r>
            <a:r>
              <a:rPr lang="en-US" sz="2400" b="1" spc="-1" dirty="0">
                <a:latin typeface="+mj-lt"/>
                <a:ea typeface="DejaVu Sans"/>
              </a:rPr>
              <a:t>: </a:t>
            </a:r>
            <a:r>
              <a:rPr lang="en-US" sz="2400" b="1" spc="-1" dirty="0">
                <a:solidFill>
                  <a:srgbClr val="FF0000"/>
                </a:solidFill>
                <a:latin typeface="+mj-lt"/>
                <a:ea typeface="DejaVu Sans"/>
              </a:rPr>
              <a:t>at the QCD Intensity Frontier</a:t>
            </a:r>
            <a:endParaRPr lang="en-US" sz="2400" b="1" spc="-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37" name="Picture 8"/>
          <p:cNvPicPr/>
          <p:nvPr/>
        </p:nvPicPr>
        <p:blipFill>
          <a:blip r:embed="rId3"/>
          <a:srcRect l="24128" t="10894" r="17413" b="16342"/>
          <a:stretch/>
        </p:blipFill>
        <p:spPr>
          <a:xfrm>
            <a:off x="5424265" y="4214472"/>
            <a:ext cx="3235724" cy="2462536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8" name="CustomShape 6"/>
          <p:cNvSpPr/>
          <p:nvPr/>
        </p:nvSpPr>
        <p:spPr>
          <a:xfrm>
            <a:off x="381575" y="827382"/>
            <a:ext cx="8182561" cy="615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5" tIns="30612" rIns="61225" bIns="30612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 err="1">
                <a:solidFill>
                  <a:srgbClr val="000000"/>
                </a:solidFill>
                <a:latin typeface="Arial"/>
                <a:ea typeface="DejaVu Sans"/>
              </a:rPr>
              <a:t>SoLID</a:t>
            </a:r>
            <a:r>
              <a:rPr lang="en-US" b="1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will </a:t>
            </a:r>
            <a:r>
              <a:rPr lang="en-US" b="1" i="1" spc="-1" dirty="0">
                <a:solidFill>
                  <a:srgbClr val="7030A0"/>
                </a:solidFill>
                <a:latin typeface="Arial"/>
                <a:ea typeface="DejaVu Sans"/>
              </a:rPr>
              <a:t>maximize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the science return of the 12-GeV CEBAF upgrade by </a:t>
            </a:r>
            <a:r>
              <a:rPr lang="en-US" b="1" spc="-1" dirty="0">
                <a:solidFill>
                  <a:srgbClr val="000000"/>
                </a:solidFill>
                <a:latin typeface="Arial"/>
                <a:ea typeface="DejaVu Sans"/>
              </a:rPr>
              <a:t>combining...</a:t>
            </a:r>
            <a:endParaRPr lang="en-US" spc="-1" dirty="0">
              <a:latin typeface="Arial"/>
            </a:endParaRPr>
          </a:p>
        </p:txBody>
      </p:sp>
      <p:sp>
        <p:nvSpPr>
          <p:cNvPr id="444" name="CustomShape 12"/>
          <p:cNvSpPr/>
          <p:nvPr/>
        </p:nvSpPr>
        <p:spPr>
          <a:xfrm>
            <a:off x="712558" y="1525388"/>
            <a:ext cx="2572760" cy="849761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1225" tIns="30612" rIns="61225" bIns="30612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24" b="1" spc="-1" dirty="0">
                <a:solidFill>
                  <a:srgbClr val="7030A0"/>
                </a:solidFill>
                <a:latin typeface="Arial"/>
                <a:ea typeface="Arial"/>
              </a:rPr>
              <a:t>High Luminosity </a:t>
            </a:r>
            <a:endParaRPr lang="en-US" sz="1224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24" spc="-1" dirty="0">
                <a:solidFill>
                  <a:srgbClr val="000000"/>
                </a:solidFill>
                <a:latin typeface="Arial"/>
                <a:ea typeface="Arial"/>
              </a:rPr>
              <a:t>10</a:t>
            </a:r>
            <a:r>
              <a:rPr lang="en-US" sz="1224" spc="-1" baseline="30000" dirty="0">
                <a:solidFill>
                  <a:srgbClr val="000000"/>
                </a:solidFill>
                <a:latin typeface="Arial"/>
                <a:ea typeface="Arial"/>
              </a:rPr>
              <a:t>37-39</a:t>
            </a:r>
            <a:r>
              <a:rPr lang="en-US" sz="1224" spc="-1" baseline="30000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lang="en-US" sz="1224" spc="-1" dirty="0">
                <a:solidFill>
                  <a:srgbClr val="000000"/>
                </a:solidFill>
                <a:latin typeface="Arial"/>
                <a:ea typeface="DejaVu Sans"/>
              </a:rPr>
              <a:t>/cm</a:t>
            </a:r>
            <a:r>
              <a:rPr lang="en-US" sz="1224" spc="-1" baseline="30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1224" spc="-1" dirty="0">
                <a:solidFill>
                  <a:srgbClr val="000000"/>
                </a:solidFill>
                <a:latin typeface="Arial"/>
                <a:ea typeface="DejaVu Sans"/>
              </a:rPr>
              <a:t>/s</a:t>
            </a:r>
            <a:endParaRPr lang="en-US" sz="1224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24" spc="-1" dirty="0">
                <a:solidFill>
                  <a:srgbClr val="000000"/>
                </a:solidFill>
                <a:latin typeface="Arial"/>
                <a:ea typeface="DejaVu Sans"/>
              </a:rPr>
              <a:t>[ &gt;100x CLAS12 ][ &gt;1000x EIC ]</a:t>
            </a:r>
            <a:endParaRPr lang="en-US" sz="1224" spc="-1" dirty="0">
              <a:latin typeface="Arial"/>
            </a:endParaRPr>
          </a:p>
        </p:txBody>
      </p:sp>
      <p:sp>
        <p:nvSpPr>
          <p:cNvPr id="445" name="CustomShape 13"/>
          <p:cNvSpPr/>
          <p:nvPr/>
        </p:nvSpPr>
        <p:spPr>
          <a:xfrm>
            <a:off x="4124347" y="1531635"/>
            <a:ext cx="2599837" cy="843514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1225" tIns="30612" rIns="61225" bIns="30612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224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24" b="1" spc="-1" dirty="0">
                <a:solidFill>
                  <a:srgbClr val="7030A0"/>
                </a:solidFill>
                <a:latin typeface="Arial"/>
                <a:ea typeface="Arial"/>
              </a:rPr>
              <a:t>Large Acceptance</a:t>
            </a:r>
            <a:endParaRPr lang="en-US" sz="1224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24" spc="-1" dirty="0">
                <a:solidFill>
                  <a:srgbClr val="000000"/>
                </a:solidFill>
                <a:latin typeface="Arial"/>
                <a:ea typeface="DejaVu Sans"/>
              </a:rPr>
              <a:t>Full azimuthal 𝜙 coverage</a:t>
            </a:r>
            <a:endParaRPr lang="en-US" sz="1224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224" spc="-1" dirty="0">
              <a:latin typeface="Arial"/>
            </a:endParaRPr>
          </a:p>
        </p:txBody>
      </p:sp>
      <p:sp>
        <p:nvSpPr>
          <p:cNvPr id="446" name="CustomShape 14"/>
          <p:cNvSpPr/>
          <p:nvPr/>
        </p:nvSpPr>
        <p:spPr>
          <a:xfrm>
            <a:off x="1192775" y="2470555"/>
            <a:ext cx="5295995" cy="8004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5" tIns="30612" rIns="61225" bIns="30612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Research</a:t>
            </a:r>
            <a:r>
              <a:rPr lang="en-US" sz="1600" b="1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at </a:t>
            </a:r>
            <a:r>
              <a:rPr lang="en-US" sz="1600" b="1" spc="-1" dirty="0" err="1">
                <a:solidFill>
                  <a:srgbClr val="000000"/>
                </a:solidFill>
                <a:latin typeface="Arial"/>
                <a:ea typeface="DejaVu Sans"/>
              </a:rPr>
              <a:t>SoLID</a:t>
            </a:r>
            <a:r>
              <a:rPr lang="en-US" sz="1600" b="1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will have the </a:t>
            </a:r>
            <a:r>
              <a:rPr lang="en-US" sz="1600" b="1" i="1" spc="-1" dirty="0">
                <a:solidFill>
                  <a:srgbClr val="7030A0"/>
                </a:solidFill>
                <a:latin typeface="Arial"/>
                <a:ea typeface="DejaVu Sans"/>
              </a:rPr>
              <a:t>unique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capability to </a:t>
            </a:r>
            <a:r>
              <a:rPr lang="en-US" sz="1600" b="1" spc="-1" dirty="0">
                <a:solidFill>
                  <a:srgbClr val="7030A0"/>
                </a:solidFill>
                <a:latin typeface="Arial"/>
                <a:ea typeface="DejaVu Sans"/>
              </a:rPr>
              <a:t>explore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the QCD landscape while </a:t>
            </a:r>
            <a:r>
              <a:rPr lang="en-US" sz="1600" b="1" spc="-1" dirty="0">
                <a:solidFill>
                  <a:srgbClr val="7030A0"/>
                </a:solidFill>
                <a:latin typeface="Arial"/>
                <a:ea typeface="DejaVu Sans"/>
              </a:rPr>
              <a:t>complementing</a:t>
            </a:r>
            <a:r>
              <a:rPr lang="en-US" sz="1600" b="1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the research of other key facilities</a:t>
            </a:r>
            <a:endParaRPr lang="en-US" sz="1600" spc="-1" dirty="0">
              <a:latin typeface="Arial"/>
            </a:endParaRPr>
          </a:p>
        </p:txBody>
      </p:sp>
      <p:sp>
        <p:nvSpPr>
          <p:cNvPr id="447" name="CustomShape 15"/>
          <p:cNvSpPr/>
          <p:nvPr/>
        </p:nvSpPr>
        <p:spPr>
          <a:xfrm>
            <a:off x="509733" y="3402502"/>
            <a:ext cx="4196602" cy="20397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5" tIns="30612" rIns="61225" bIns="30612">
            <a:spAutoFit/>
          </a:bodyPr>
          <a:lstStyle/>
          <a:p>
            <a:pPr marL="214370" indent="-21437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</a:rPr>
              <a:t>Precision </a:t>
            </a:r>
            <a:r>
              <a:rPr lang="en-US" sz="1400" b="1" dirty="0" err="1">
                <a:solidFill>
                  <a:srgbClr val="7030A0"/>
                </a:solidFill>
              </a:rPr>
              <a:t>lepto</a:t>
            </a:r>
            <a:r>
              <a:rPr lang="en-US" sz="1400" b="1" dirty="0">
                <a:solidFill>
                  <a:srgbClr val="7030A0"/>
                </a:solidFill>
              </a:rPr>
              <a:t>-quark couplings </a:t>
            </a:r>
            <a:r>
              <a:rPr lang="en-US" sz="1400" dirty="0"/>
              <a:t>at unique mass and sensitivity scales</a:t>
            </a:r>
          </a:p>
          <a:p>
            <a:pPr>
              <a:lnSpc>
                <a:spcPct val="100000"/>
              </a:lnSpc>
            </a:pPr>
            <a:endParaRPr lang="en-US" sz="1050" spc="-1" dirty="0">
              <a:latin typeface="Arial"/>
            </a:endParaRPr>
          </a:p>
          <a:p>
            <a:pPr marL="194452" indent="-193472">
              <a:buClr>
                <a:srgbClr val="000000"/>
              </a:buClr>
              <a:buFont typeface="Arial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Arial"/>
              </a:rPr>
              <a:t>3D momentum imaging of a relativistic strongly interacting confined system (</a:t>
            </a:r>
            <a:r>
              <a:rPr lang="en-US" sz="1400" b="1" u="sng" spc="-1" dirty="0">
                <a:solidFill>
                  <a:srgbClr val="7030A0"/>
                </a:solidFill>
                <a:latin typeface="Arial"/>
                <a:ea typeface="Arial"/>
              </a:rPr>
              <a:t>nucleon spin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lang="en-US" sz="14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50" spc="-1" dirty="0">
              <a:latin typeface="Arial"/>
            </a:endParaRPr>
          </a:p>
          <a:p>
            <a:pPr marL="194452" indent="-193472">
              <a:buClr>
                <a:srgbClr val="000000"/>
              </a:buClr>
              <a:buFont typeface="Arial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Arial"/>
              </a:rPr>
              <a:t>Superior sensitivity to the differential electro- and photo-production cross section of J/𝜓 near threshold (</a:t>
            </a:r>
            <a:r>
              <a:rPr lang="en-US" sz="1400" b="1" u="sng" spc="-1" dirty="0">
                <a:solidFill>
                  <a:srgbClr val="7030A0"/>
                </a:solidFill>
                <a:latin typeface="Arial"/>
                <a:ea typeface="Arial"/>
              </a:rPr>
              <a:t>proton mass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lang="en-US" sz="14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53" spc="-1" dirty="0">
              <a:latin typeface="Arial"/>
            </a:endParaRPr>
          </a:p>
        </p:txBody>
      </p:sp>
      <p:pic>
        <p:nvPicPr>
          <p:cNvPr id="448" name="Picture 4" descr="Shape&#10;&#10;Description automatically generated"/>
          <p:cNvPicPr/>
          <p:nvPr/>
        </p:nvPicPr>
        <p:blipFill>
          <a:blip r:embed="rId4"/>
          <a:stretch/>
        </p:blipFill>
        <p:spPr>
          <a:xfrm>
            <a:off x="3542485" y="1705705"/>
            <a:ext cx="298288" cy="367241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A64CC-C797-3247-A509-54089452050A}"/>
              </a:ext>
            </a:extLst>
          </p:cNvPr>
          <p:cNvSpPr txBox="1"/>
          <p:nvPr/>
        </p:nvSpPr>
        <p:spPr>
          <a:xfrm>
            <a:off x="6903293" y="1688627"/>
            <a:ext cx="2075303" cy="222522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</a:rPr>
              <a:t>PAC50 Re-affirmed priority of science program </a:t>
            </a:r>
          </a:p>
          <a:p>
            <a:pPr marL="214370" indent="-214370">
              <a:lnSpc>
                <a:spcPct val="90000"/>
              </a:lnSpc>
              <a:buFont typeface="System Font Regular"/>
              <a:buChar char="-"/>
            </a:pPr>
            <a:r>
              <a:rPr lang="en-US" sz="1400" dirty="0">
                <a:solidFill>
                  <a:schemeClr val="tx2"/>
                </a:solidFill>
              </a:rPr>
              <a:t>5 jeopardy experiments re-approved</a:t>
            </a:r>
          </a:p>
          <a:p>
            <a:pPr marL="214370" indent="-214370">
              <a:lnSpc>
                <a:spcPct val="90000"/>
              </a:lnSpc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One experiment raised from A- to A</a:t>
            </a:r>
          </a:p>
          <a:p>
            <a:pPr marL="214370" indent="-214370">
              <a:lnSpc>
                <a:spcPct val="90000"/>
              </a:lnSpc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Two new experiments approved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EBFEE0-4856-F547-974E-9B9AFDD4E6D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828156" y="243602"/>
            <a:ext cx="968153" cy="5015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0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2431836" y="3189036"/>
            <a:ext cx="89679" cy="116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4374" rIns="44374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endParaRPr kumimoji="0" sz="69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" name="Title 1"/>
          <p:cNvSpPr txBox="1">
            <a:spLocks noGrp="1"/>
          </p:cNvSpPr>
          <p:nvPr>
            <p:ph type="title"/>
          </p:nvPr>
        </p:nvSpPr>
        <p:spPr>
          <a:xfrm>
            <a:off x="276819" y="-47511"/>
            <a:ext cx="8616007" cy="90397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sz="2735" i="1" dirty="0">
                <a:latin typeface="Arial" charset="0"/>
                <a:ea typeface="ＭＳ Ｐゴシック" charset="0"/>
                <a:cs typeface="ＭＳ Ｐゴシック" charset="0"/>
              </a:rPr>
              <a:t>Thank You!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DE6D5C-488C-6B48-B54A-68E0B006C1AA}"/>
              </a:ext>
            </a:extLst>
          </p:cNvPr>
          <p:cNvSpPr txBox="1"/>
          <p:nvPr/>
        </p:nvSpPr>
        <p:spPr>
          <a:xfrm>
            <a:off x="276819" y="1401580"/>
            <a:ext cx="2851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84" charset="-12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4DB294-996A-7947-B0A6-BC986D25C4F9}"/>
              </a:ext>
            </a:extLst>
          </p:cNvPr>
          <p:cNvGrpSpPr/>
          <p:nvPr/>
        </p:nvGrpSpPr>
        <p:grpSpPr>
          <a:xfrm>
            <a:off x="1421259" y="1058115"/>
            <a:ext cx="5488616" cy="4233797"/>
            <a:chOff x="4502014" y="3045770"/>
            <a:chExt cx="4523681" cy="3010534"/>
          </a:xfrm>
        </p:grpSpPr>
        <p:pic>
          <p:nvPicPr>
            <p:cNvPr id="551" name="Picture 3" descr="Picture 3"/>
            <p:cNvPicPr>
              <a:picLocks noChangeAspect="1"/>
            </p:cNvPicPr>
            <p:nvPr/>
          </p:nvPicPr>
          <p:blipFill>
            <a:blip r:embed="rId2">
              <a:alphaModFix/>
              <a:extLst/>
            </a:blip>
            <a:stretch>
              <a:fillRect/>
            </a:stretch>
          </p:blipFill>
          <p:spPr>
            <a:xfrm>
              <a:off x="4502014" y="3045770"/>
              <a:ext cx="4523681" cy="301053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97F5C29-0BEC-D74B-A4B7-B6700312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163725">
              <a:off x="5043267" y="3672176"/>
              <a:ext cx="1266973" cy="83546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655E9CF-4633-8F4D-9241-8D166CB1F716}"/>
              </a:ext>
            </a:extLst>
          </p:cNvPr>
          <p:cNvSpPr txBox="1"/>
          <p:nvPr/>
        </p:nvSpPr>
        <p:spPr>
          <a:xfrm>
            <a:off x="1421259" y="5483083"/>
            <a:ext cx="547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apologies to everything (a lot!!) that the talk cheetah ran past</a:t>
            </a:r>
          </a:p>
        </p:txBody>
      </p:sp>
    </p:spTree>
    <p:extLst>
      <p:ext uri="{BB962C8B-B14F-4D97-AF65-F5344CB8AC3E}">
        <p14:creationId xmlns:p14="http://schemas.microsoft.com/office/powerpoint/2010/main" val="36645611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2431836" y="3189036"/>
            <a:ext cx="89679" cy="116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4374" rIns="44374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</a:pPr>
            <a:endParaRPr sz="6989" kern="0" dirty="0">
              <a:solidFill>
                <a:srgbClr val="000000"/>
              </a:solidFill>
            </a:endParaRPr>
          </a:p>
        </p:txBody>
      </p:sp>
      <p:sp>
        <p:nvSpPr>
          <p:cNvPr id="554" name="Title 1"/>
          <p:cNvSpPr txBox="1">
            <a:spLocks noGrp="1"/>
          </p:cNvSpPr>
          <p:nvPr>
            <p:ph type="title"/>
          </p:nvPr>
        </p:nvSpPr>
        <p:spPr>
          <a:xfrm>
            <a:off x="-442996" y="33587"/>
            <a:ext cx="8616007" cy="90397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sz="2400" b="0" dirty="0" err="1">
                <a:solidFill>
                  <a:schemeClr val="tx1"/>
                </a:solidFill>
              </a:rPr>
              <a:t>JLab</a:t>
            </a:r>
            <a:r>
              <a:rPr lang="en-US" sz="2400" b="0" dirty="0">
                <a:solidFill>
                  <a:schemeClr val="tx1"/>
                </a:solidFill>
              </a:rPr>
              <a:t> Hall A Super </a:t>
            </a:r>
            <a:r>
              <a:rPr lang="en-US" sz="2400" b="0" dirty="0" err="1">
                <a:solidFill>
                  <a:schemeClr val="tx1"/>
                </a:solidFill>
              </a:rPr>
              <a:t>BigBite</a:t>
            </a:r>
            <a:r>
              <a:rPr lang="en-US" sz="2400" b="0" dirty="0">
                <a:solidFill>
                  <a:schemeClr val="tx1"/>
                </a:solidFill>
              </a:rPr>
              <a:t> Spectrometer Program</a:t>
            </a:r>
            <a:endParaRPr lang="en-US" sz="3200" i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4237" y="5693701"/>
            <a:ext cx="8003643" cy="1895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lang="en-US" sz="3600" i="1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938307"/>
            <a:ext cx="4527080" cy="3612545"/>
            <a:chOff x="196113" y="914400"/>
            <a:chExt cx="5073320" cy="5423210"/>
          </a:xfrm>
        </p:grpSpPr>
        <p:pic>
          <p:nvPicPr>
            <p:cNvPr id="12" name="Picture 11" descr="aerialOverview2.jpg"/>
            <p:cNvPicPr>
              <a:picLocks noChangeAspect="1"/>
            </p:cNvPicPr>
            <p:nvPr/>
          </p:nvPicPr>
          <p:blipFill>
            <a:blip r:embed="rId2"/>
            <a:srcRect t="12344"/>
            <a:stretch>
              <a:fillRect/>
            </a:stretch>
          </p:blipFill>
          <p:spPr bwMode="auto">
            <a:xfrm>
              <a:off x="196113" y="914400"/>
              <a:ext cx="5073320" cy="542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 flipH="1">
              <a:off x="1447800" y="914400"/>
              <a:ext cx="76200" cy="5760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8141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371600" y="1447800"/>
              <a:ext cx="76200" cy="762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8141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2E2420-E956-1649-B80F-F1F6E825B1AD}"/>
              </a:ext>
            </a:extLst>
          </p:cNvPr>
          <p:cNvSpPr txBox="1"/>
          <p:nvPr/>
        </p:nvSpPr>
        <p:spPr>
          <a:xfrm>
            <a:off x="2226170" y="6267030"/>
            <a:ext cx="437606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rgbClr val="21833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Started taking data in 2021!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6AB2A8-6881-9242-8B2C-632B1E484333}"/>
              </a:ext>
            </a:extLst>
          </p:cNvPr>
          <p:cNvCxnSpPr>
            <a:cxnSpLocks/>
          </p:cNvCxnSpPr>
          <p:nvPr/>
        </p:nvCxnSpPr>
        <p:spPr>
          <a:xfrm flipV="1">
            <a:off x="2521515" y="2863685"/>
            <a:ext cx="1775063" cy="782447"/>
          </a:xfrm>
          <a:prstGeom prst="straightConnector1">
            <a:avLst/>
          </a:prstGeom>
          <a:noFill/>
          <a:ln w="57150" cap="flat">
            <a:solidFill>
              <a:srgbClr val="CC00FF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787F760-CA76-094E-8DF4-784163B61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940" y="938307"/>
            <a:ext cx="4782750" cy="1529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FB084-7AE2-B947-8784-7F50FA7D98FB}"/>
              </a:ext>
            </a:extLst>
          </p:cNvPr>
          <p:cNvSpPr txBox="1"/>
          <p:nvPr/>
        </p:nvSpPr>
        <p:spPr>
          <a:xfrm>
            <a:off x="8267817" y="1015078"/>
            <a:ext cx="6442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F6335-3F68-6845-9890-44A55C94620B}"/>
              </a:ext>
            </a:extLst>
          </p:cNvPr>
          <p:cNvSpPr txBox="1"/>
          <p:nvPr/>
        </p:nvSpPr>
        <p:spPr>
          <a:xfrm>
            <a:off x="230291" y="4639394"/>
            <a:ext cx="3953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Substantial new equipment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to precision measurements of nucleon form factors to highest Q</a:t>
            </a:r>
            <a:r>
              <a:rPr lang="en-US" baseline="30000" dirty="0"/>
              <a:t>2</a:t>
            </a:r>
            <a:endParaRPr lang="en-US" dirty="0"/>
          </a:p>
        </p:txBody>
      </p:sp>
      <p:pic>
        <p:nvPicPr>
          <p:cNvPr id="12290" name="Picture 2" descr="BigBite Spectrometer">
            <a:extLst>
              <a:ext uri="{FF2B5EF4-FFF2-40B4-BE49-F238E27FC236}">
                <a16:creationId xmlns:a16="http://schemas.microsoft.com/office/drawing/2014/main" id="{871910E0-C392-A940-AAFB-C4FC05A6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59" y="2565787"/>
            <a:ext cx="4440800" cy="33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5D040C-E97C-BF49-821D-3AA12369E14A}"/>
              </a:ext>
            </a:extLst>
          </p:cNvPr>
          <p:cNvSpPr txBox="1"/>
          <p:nvPr/>
        </p:nvSpPr>
        <p:spPr>
          <a:xfrm>
            <a:off x="8267817" y="2679019"/>
            <a:ext cx="6442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6DB1F9-EB24-9D4A-9054-61E695CCA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585" y="117464"/>
            <a:ext cx="1191265" cy="6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8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1516-B8C5-21D9-804C-B4577B81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90" y="264917"/>
            <a:ext cx="8733555" cy="870446"/>
          </a:xfrm>
        </p:spPr>
        <p:txBody>
          <a:bodyPr>
            <a:noAutofit/>
          </a:bodyPr>
          <a:lstStyle/>
          <a:p>
            <a:r>
              <a:rPr lang="en-US" sz="2800" dirty="0" err="1"/>
              <a:t>G</a:t>
            </a:r>
            <a:r>
              <a:rPr lang="en-US" sz="2800" baseline="-25000" dirty="0" err="1"/>
              <a:t>M</a:t>
            </a:r>
            <a:r>
              <a:rPr lang="en-US" sz="2800" baseline="30000" dirty="0" err="1"/>
              <a:t>p</a:t>
            </a:r>
            <a:r>
              <a:rPr lang="en-US" sz="2800" dirty="0"/>
              <a:t> establishes &gt; 95% confidence for two photon effects in elastic electron-proton scattering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388B9-81C4-94A7-123F-C8751AE003C1}"/>
              </a:ext>
            </a:extLst>
          </p:cNvPr>
          <p:cNvSpPr txBox="1"/>
          <p:nvPr/>
        </p:nvSpPr>
        <p:spPr>
          <a:xfrm>
            <a:off x="319912" y="1211335"/>
            <a:ext cx="3292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/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Phys. Rev. Lett. 102002  (2022)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C2CA1-325D-951D-2A29-C9CEA04BD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" y="1730160"/>
            <a:ext cx="4752588" cy="4357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214F5-C48D-FA9F-D845-030EDF8A6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83" y="2203492"/>
            <a:ext cx="4360056" cy="3573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7348A-2A60-58ED-90D4-DF418AE66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967" y="6022789"/>
            <a:ext cx="4527557" cy="626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33A5B-7C5F-770E-3033-77296D3F9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967" y="1380685"/>
            <a:ext cx="3802529" cy="80127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B4014A-9A89-6348-BFB8-AE734E9E7809}"/>
              </a:ext>
            </a:extLst>
          </p:cNvPr>
          <p:cNvCxnSpPr/>
          <p:nvPr/>
        </p:nvCxnSpPr>
        <p:spPr>
          <a:xfrm flipH="1">
            <a:off x="3612242" y="1852551"/>
            <a:ext cx="1276442" cy="48886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5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9" y="235443"/>
            <a:ext cx="8628678" cy="363656"/>
          </a:xfrm>
        </p:spPr>
        <p:txBody>
          <a:bodyPr>
            <a:noAutofit/>
          </a:bodyPr>
          <a:lstStyle/>
          <a:p>
            <a:r>
              <a:rPr lang="en-US" sz="2400" b="0" dirty="0"/>
              <a:t>SBS measures Form Factors at </a:t>
            </a:r>
            <a:r>
              <a:rPr lang="en-US" sz="2400" b="0" dirty="0" err="1"/>
              <a:t>Unprecendented</a:t>
            </a:r>
            <a:r>
              <a:rPr lang="en-US" sz="2400" b="0" dirty="0"/>
              <a:t> Q</a:t>
            </a:r>
            <a:r>
              <a:rPr lang="en-US" sz="2400" b="0" baseline="30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E518E-1FF5-40F3-BD0E-EBD49538221D}"/>
              </a:ext>
            </a:extLst>
          </p:cNvPr>
          <p:cNvSpPr txBox="1"/>
          <p:nvPr/>
        </p:nvSpPr>
        <p:spPr>
          <a:xfrm>
            <a:off x="269608" y="761789"/>
            <a:ext cx="5584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</a:rPr>
              <a:t>Neutron Electromagnetic Form Factor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G</a:t>
            </a:r>
            <a:r>
              <a:rPr lang="en-US" sz="2000" b="1" baseline="-25000" dirty="0" err="1">
                <a:solidFill>
                  <a:srgbClr val="7030A0"/>
                </a:solidFill>
                <a:latin typeface="Arial" panose="020B0604020202020204" pitchFamily="34" charset="0"/>
              </a:rPr>
              <a:t>E</a:t>
            </a:r>
            <a:r>
              <a:rPr lang="en-US" sz="2000" b="1" baseline="30000" dirty="0" err="1">
                <a:solidFill>
                  <a:srgbClr val="7030A0"/>
                </a:solidFill>
                <a:latin typeface="Arial" panose="020B0604020202020204" pitchFamily="34" charset="0"/>
              </a:rPr>
              <a:t>n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</a:rPr>
              <a:t> Installation,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G</a:t>
            </a:r>
            <a:r>
              <a:rPr lang="en-US" sz="2000" b="1" baseline="-25000" dirty="0" err="1">
                <a:solidFill>
                  <a:srgbClr val="7030A0"/>
                </a:solidFill>
                <a:latin typeface="Arial" panose="020B0604020202020204" pitchFamily="34" charset="0"/>
              </a:rPr>
              <a:t>M</a:t>
            </a:r>
            <a:r>
              <a:rPr lang="en-US" sz="2000" b="1" baseline="30000" dirty="0" err="1">
                <a:solidFill>
                  <a:srgbClr val="7030A0"/>
                </a:solidFill>
                <a:latin typeface="Arial" panose="020B0604020202020204" pitchFamily="34" charset="0"/>
              </a:rPr>
              <a:t>n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</a:rPr>
              <a:t> just ran</a:t>
            </a:r>
            <a:endParaRPr lang="en-US" sz="2000" b="1" baseline="300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88BE7-6D70-44B7-A926-A54063594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32" y="2383323"/>
            <a:ext cx="5556034" cy="6569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7AD85A-FE49-4B09-92E0-A130C4B1C33C}"/>
              </a:ext>
            </a:extLst>
          </p:cNvPr>
          <p:cNvSpPr txBox="1"/>
          <p:nvPr/>
        </p:nvSpPr>
        <p:spPr>
          <a:xfrm>
            <a:off x="5641375" y="1469675"/>
            <a:ext cx="40144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77"/>
            <a:r>
              <a:rPr lang="en-US" u="sng" dirty="0">
                <a:solidFill>
                  <a:srgbClr val="0070C0"/>
                </a:solidFill>
                <a:latin typeface="Calibri" panose="020F0502020204030204"/>
              </a:rPr>
              <a:t>Polarized 3He target – highest </a:t>
            </a:r>
            <a:r>
              <a:rPr lang="en-US" u="sng" dirty="0">
                <a:solidFill>
                  <a:srgbClr val="0070C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L</a:t>
            </a:r>
            <a:r>
              <a:rPr lang="en-US" u="sng" dirty="0">
                <a:solidFill>
                  <a:srgbClr val="0070C0"/>
                </a:solidFill>
                <a:latin typeface="Calibri" panose="020F0502020204030204"/>
              </a:rPr>
              <a:t> </a:t>
            </a:r>
          </a:p>
          <a:p>
            <a:pPr defTabSz="685777"/>
            <a:r>
              <a:rPr lang="en-US" u="sng" dirty="0">
                <a:solidFill>
                  <a:srgbClr val="0070C0"/>
                </a:solidFill>
                <a:latin typeface="Calibri" panose="020F0502020204030204"/>
              </a:rPr>
              <a:t>to date!</a:t>
            </a:r>
          </a:p>
          <a:p>
            <a:pPr marL="557194" lvl="1" indent="-214305" defTabSz="68577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60cm long  (40cm in Hall C)</a:t>
            </a:r>
          </a:p>
          <a:p>
            <a:pPr marL="557194" lvl="1" indent="-214305" defTabSz="68577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55-60% polarization</a:t>
            </a:r>
          </a:p>
          <a:p>
            <a:pPr marL="557194" lvl="1" indent="-214305" defTabSz="68577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60</a:t>
            </a:r>
            <a:r>
              <a:rPr lang="en-US" sz="160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A    (30</a:t>
            </a:r>
            <a:r>
              <a:rPr lang="en-US" sz="160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A in Hall C)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174E62-5CBF-437D-8AAE-A1ED8B85D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32" y="3399195"/>
            <a:ext cx="3221315" cy="3030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3592A2-815B-2962-F41A-D2A0FC2588A6}"/>
              </a:ext>
            </a:extLst>
          </p:cNvPr>
          <p:cNvSpPr txBox="1"/>
          <p:nvPr/>
        </p:nvSpPr>
        <p:spPr>
          <a:xfrm>
            <a:off x="148749" y="1554283"/>
            <a:ext cx="5179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Use the same </a:t>
            </a:r>
            <a:r>
              <a:rPr lang="en-US" dirty="0" err="1">
                <a:solidFill>
                  <a:srgbClr val="000000"/>
                </a:solidFill>
                <a:latin typeface="Calibri" panose="020F0502020204030204"/>
              </a:rPr>
              <a:t>BigBite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 and SBS+HCAL setup as </a:t>
            </a:r>
            <a:r>
              <a:rPr lang="en-US" dirty="0" err="1">
                <a:solidFill>
                  <a:srgbClr val="000000"/>
                </a:solidFill>
                <a:latin typeface="Calibri" panose="020F0502020204030204"/>
              </a:rPr>
              <a:t>GM</a:t>
            </a:r>
            <a:r>
              <a:rPr lang="en-US" baseline="-25000" dirty="0" err="1">
                <a:solidFill>
                  <a:srgbClr val="000000"/>
                </a:solidFill>
                <a:latin typeface="Calibri" panose="020F0502020204030204"/>
              </a:rPr>
              <a:t>n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 to measure quasi-free scattering on polarized 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/>
              </a:rPr>
              <a:t>3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He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016906-85E9-9D42-9D07-5727D85A5117}"/>
              </a:ext>
            </a:extLst>
          </p:cNvPr>
          <p:cNvCxnSpPr>
            <a:cxnSpLocks/>
          </p:cNvCxnSpPr>
          <p:nvPr/>
        </p:nvCxnSpPr>
        <p:spPr>
          <a:xfrm flipV="1">
            <a:off x="4683512" y="1787420"/>
            <a:ext cx="957863" cy="236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0D8C088-B1C0-0843-9848-9A150B64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570" y="3222949"/>
            <a:ext cx="2171051" cy="2893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4166FD-4514-4049-B632-98D40BA8D295}"/>
              </a:ext>
            </a:extLst>
          </p:cNvPr>
          <p:cNvPicPr/>
          <p:nvPr/>
        </p:nvPicPr>
        <p:blipFill>
          <a:blip r:embed="rId5"/>
          <a:srcRect l="4846" t="4388" r="2323" b="9696"/>
          <a:stretch/>
        </p:blipFill>
        <p:spPr>
          <a:xfrm>
            <a:off x="5524901" y="3222949"/>
            <a:ext cx="3522845" cy="2893537"/>
          </a:xfrm>
          <a:prstGeom prst="rect">
            <a:avLst/>
          </a:prstGeom>
          <a:ln w="29160">
            <a:solidFill>
              <a:srgbClr val="FFFFFF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386239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9E67C67F-A7B2-1941-839E-B1E052AB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1401"/>
            <a:ext cx="5532480" cy="442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05E7B2E3-DC70-3540-AD5E-4C8BC9399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01" y="69481"/>
            <a:ext cx="8543520" cy="514080"/>
          </a:xfrm>
          <a:ln/>
        </p:spPr>
        <p:txBody>
          <a:bodyPr vert="horz" wrap="square" lIns="0" tIns="25798" rIns="0" bIns="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buClrTx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en-US" altLang="en-US" sz="2903" dirty="0">
                <a:solidFill>
                  <a:srgbClr val="6666FF"/>
                </a:solidFill>
                <a:latin typeface="Arial" panose="020B0604020202020204" pitchFamily="34" charset="0"/>
              </a:rPr>
              <a:t>Polarized </a:t>
            </a:r>
            <a:r>
              <a:rPr lang="en-US" altLang="en-US" sz="2903" baseline="33000" dirty="0">
                <a:solidFill>
                  <a:srgbClr val="6666FF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903" dirty="0">
                <a:solidFill>
                  <a:srgbClr val="6666FF"/>
                </a:solidFill>
                <a:latin typeface="Arial" panose="020B0604020202020204" pitchFamily="34" charset="0"/>
              </a:rPr>
              <a:t>He Target Performance Evolution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B97DA333-7DDD-D042-B319-CC7790B7E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400" y="4869001"/>
            <a:ext cx="1929600" cy="101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187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</a:rPr>
              <a:t>Transversity </a:t>
            </a: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</a:rPr>
              <a:t>(E06-010):</a:t>
            </a: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Started to use narrow band laser.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6ABC5202-C7B2-354C-A816-A5F062B6C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41" y="4840201"/>
            <a:ext cx="246096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187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</a:rPr>
              <a:t>G</a:t>
            </a:r>
            <a:r>
              <a:rPr kumimoji="0" lang="en-US" altLang="en-US" sz="1633" b="0" i="0" u="none" strike="noStrike" kern="1200" cap="none" spc="0" normalizeH="0" baseline="-3300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</a:rPr>
              <a:t>E</a:t>
            </a:r>
            <a:r>
              <a:rPr kumimoji="0" lang="en-US" altLang="en-US" sz="1633" b="0" i="0" u="none" strike="noStrike" kern="1200" cap="none" spc="0" normalizeH="0" baseline="3300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</a:rPr>
              <a:t>n</a:t>
            </a: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</a:rPr>
              <a:t> (E02-013):</a:t>
            </a: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Started to use Rb/K hybrid alkali cell.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AEAF509A-AEF5-2547-B370-038AA6A18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41" y="1047241"/>
            <a:ext cx="3528000" cy="263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>
            <a:extLst>
              <a:ext uri="{FF2B5EF4-FFF2-40B4-BE49-F238E27FC236}">
                <a16:creationId xmlns:a16="http://schemas.microsoft.com/office/drawing/2014/main" id="{3A509E80-036C-7047-AE87-52DBAB9A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681" y="2061001"/>
            <a:ext cx="849600" cy="635040"/>
          </a:xfrm>
          <a:prstGeom prst="rect">
            <a:avLst/>
          </a:prstGeom>
          <a:solidFill>
            <a:srgbClr val="F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7020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  <a:defRPr/>
            </a:pPr>
            <a:r>
              <a:rPr kumimoji="0" lang="en-US" altLang="en-US" sz="1451" b="0" i="0" u="none" strike="noStrike" kern="1200" cap="none" spc="0" normalizeH="0" baseline="0" noProof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Arial" panose="020B0604020202020204" pitchFamily="34" charset="0"/>
              </a:rPr>
              <a:t>two transfer tubes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E4A94828-2907-A84D-98F0-19E1CE751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1281" y="862921"/>
            <a:ext cx="1075680" cy="450720"/>
          </a:xfrm>
          <a:prstGeom prst="rect">
            <a:avLst/>
          </a:prstGeom>
          <a:solidFill>
            <a:srgbClr val="F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7020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  <a:defRPr/>
            </a:pPr>
            <a:r>
              <a:rPr kumimoji="0" lang="en-US" altLang="en-US" sz="1451" b="0" i="0" u="none" strike="noStrike" kern="1200" cap="none" spc="0" normalizeH="0" baseline="0" noProof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Arial" panose="020B0604020202020204" pitchFamily="34" charset="0"/>
              </a:rPr>
              <a:t>Pumping chamber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8DDC7DCA-E644-9041-AF0A-29ABCA3A0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361" y="3525481"/>
            <a:ext cx="1571040" cy="266400"/>
          </a:xfrm>
          <a:prstGeom prst="rect">
            <a:avLst/>
          </a:prstGeom>
          <a:solidFill>
            <a:srgbClr val="F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7020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451" b="0" i="0" u="none" strike="noStrike" kern="1200" cap="none" spc="0" normalizeH="0" baseline="0" noProof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Arial" panose="020B0604020202020204" pitchFamily="34" charset="0"/>
              </a:rPr>
              <a:t>Target chamber</a:t>
            </a:r>
          </a:p>
        </p:txBody>
      </p:sp>
      <p:sp>
        <p:nvSpPr>
          <p:cNvPr id="9225" name="Line 9">
            <a:extLst>
              <a:ext uri="{FF2B5EF4-FFF2-40B4-BE49-F238E27FC236}">
                <a16:creationId xmlns:a16="http://schemas.microsoft.com/office/drawing/2014/main" id="{06009423-608F-0B4D-9CA2-B1272678A1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7521" y="1281960"/>
            <a:ext cx="249120" cy="172800"/>
          </a:xfrm>
          <a:prstGeom prst="line">
            <a:avLst/>
          </a:prstGeom>
          <a:noFill/>
          <a:ln w="9360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14726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jaVu Sans" charset="0"/>
              <a:ea typeface="ＭＳ Ｐゴシック" pitchFamily="84" charset="-128"/>
            </a:endParaRPr>
          </a:p>
        </p:txBody>
      </p:sp>
      <p:sp>
        <p:nvSpPr>
          <p:cNvPr id="9226" name="Line 10">
            <a:extLst>
              <a:ext uri="{FF2B5EF4-FFF2-40B4-BE49-F238E27FC236}">
                <a16:creationId xmlns:a16="http://schemas.microsoft.com/office/drawing/2014/main" id="{1D7602D7-7279-2C4C-AEDE-278FE88E3E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71520" y="2281321"/>
            <a:ext cx="311040" cy="165600"/>
          </a:xfrm>
          <a:prstGeom prst="line">
            <a:avLst/>
          </a:prstGeom>
          <a:noFill/>
          <a:ln w="9360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14726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jaVu Sans" charset="0"/>
              <a:ea typeface="ＭＳ Ｐゴシック" pitchFamily="84" charset="-128"/>
            </a:endParaRP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8BD7F997-8705-6D41-8524-C346142A2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841" y="1845001"/>
            <a:ext cx="813600" cy="450720"/>
          </a:xfrm>
          <a:prstGeom prst="rect">
            <a:avLst/>
          </a:prstGeom>
          <a:solidFill>
            <a:srgbClr val="F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7020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</a:tabLst>
              <a:defRPr/>
            </a:pPr>
            <a:r>
              <a:rPr kumimoji="0" lang="en-US" altLang="en-US" sz="1451" b="0" i="0" u="none" strike="noStrike" kern="1200" cap="none" spc="0" normalizeH="0" baseline="0" noProof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Arial" panose="020B0604020202020204" pitchFamily="34" charset="0"/>
              </a:rPr>
              <a:t>1-inch sphere</a:t>
            </a:r>
          </a:p>
        </p:txBody>
      </p:sp>
      <p:sp>
        <p:nvSpPr>
          <p:cNvPr id="9228" name="Line 12">
            <a:extLst>
              <a:ext uri="{FF2B5EF4-FFF2-40B4-BE49-F238E27FC236}">
                <a16:creationId xmlns:a16="http://schemas.microsoft.com/office/drawing/2014/main" id="{610BDBF0-D6E2-1D47-A0DC-D3ED9AD0C5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880" y="2262601"/>
            <a:ext cx="207360" cy="226080"/>
          </a:xfrm>
          <a:prstGeom prst="line">
            <a:avLst/>
          </a:prstGeom>
          <a:noFill/>
          <a:ln w="9360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14726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jaVu Sans" charset="0"/>
              <a:ea typeface="ＭＳ Ｐゴシック" pitchFamily="84" charset="-128"/>
            </a:endParaRPr>
          </a:p>
        </p:txBody>
      </p:sp>
      <p:sp>
        <p:nvSpPr>
          <p:cNvPr id="9229" name="Line 13">
            <a:extLst>
              <a:ext uri="{FF2B5EF4-FFF2-40B4-BE49-F238E27FC236}">
                <a16:creationId xmlns:a16="http://schemas.microsoft.com/office/drawing/2014/main" id="{8E135086-1DAC-8249-A7A4-67AF993E41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57441" y="2802600"/>
            <a:ext cx="420480" cy="2079360"/>
          </a:xfrm>
          <a:prstGeom prst="line">
            <a:avLst/>
          </a:prstGeom>
          <a:noFill/>
          <a:ln w="9360" cap="flat">
            <a:solidFill>
              <a:srgbClr val="EF413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14726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jaVu Sans" charset="0"/>
              <a:ea typeface="ＭＳ Ｐゴシック" pitchFamily="84" charset="-128"/>
            </a:endParaRPr>
          </a:p>
        </p:txBody>
      </p:sp>
      <p:sp>
        <p:nvSpPr>
          <p:cNvPr id="9230" name="Line 14">
            <a:extLst>
              <a:ext uri="{FF2B5EF4-FFF2-40B4-BE49-F238E27FC236}">
                <a16:creationId xmlns:a16="http://schemas.microsoft.com/office/drawing/2014/main" id="{07FF3A44-146A-D949-8177-75605D3CAA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4720" y="3421801"/>
            <a:ext cx="1244160" cy="1487520"/>
          </a:xfrm>
          <a:prstGeom prst="line">
            <a:avLst/>
          </a:prstGeom>
          <a:noFill/>
          <a:ln w="9360" cap="flat">
            <a:solidFill>
              <a:srgbClr val="ED1C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14726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jaVu Sans" charset="0"/>
              <a:ea typeface="ＭＳ Ｐゴシック" pitchFamily="84" charset="-128"/>
            </a:endParaRPr>
          </a:p>
        </p:txBody>
      </p:sp>
      <p:sp>
        <p:nvSpPr>
          <p:cNvPr id="9231" name="Rectangle 15">
            <a:extLst>
              <a:ext uri="{FF2B5EF4-FFF2-40B4-BE49-F238E27FC236}">
                <a16:creationId xmlns:a16="http://schemas.microsoft.com/office/drawing/2014/main" id="{C9FEC90A-11C8-C04D-AC38-3D8781772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53601" y="4147560"/>
            <a:ext cx="3155040" cy="1036800"/>
          </a:xfrm>
          <a:ln/>
        </p:spPr>
        <p:txBody>
          <a:bodyPr vert="horz" wrap="square" lIns="0" tIns="16001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3000"/>
              </a:lnSpc>
              <a:buClrTx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en-US" altLang="en-US" sz="1814" dirty="0">
                <a:solidFill>
                  <a:srgbClr val="009900"/>
                </a:solidFill>
                <a:latin typeface="Arial" panose="020B0604020202020204" pitchFamily="34" charset="0"/>
              </a:rPr>
              <a:t>12 GeV era Target Cell:</a:t>
            </a:r>
          </a:p>
          <a:p>
            <a:pPr marL="0" indent="0">
              <a:lnSpc>
                <a:spcPct val="93000"/>
              </a:lnSpc>
              <a:buClrTx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en-US" altLang="en-US" sz="1814" dirty="0">
                <a:latin typeface="Arial" panose="020B0604020202020204" pitchFamily="34" charset="0"/>
              </a:rPr>
              <a:t>Convection Cell (replacing 6 GeV diffusion cells.)</a:t>
            </a:r>
          </a:p>
        </p:txBody>
      </p:sp>
      <p:sp>
        <p:nvSpPr>
          <p:cNvPr id="9232" name="Line 16">
            <a:extLst>
              <a:ext uri="{FF2B5EF4-FFF2-40B4-BE49-F238E27FC236}">
                <a16:creationId xmlns:a16="http://schemas.microsoft.com/office/drawing/2014/main" id="{BFE6323D-C109-D042-BA35-028B7FDBEB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81120" y="1721161"/>
            <a:ext cx="627840" cy="213120"/>
          </a:xfrm>
          <a:prstGeom prst="line">
            <a:avLst/>
          </a:prstGeom>
          <a:noFill/>
          <a:ln w="9360" cap="flat">
            <a:solidFill>
              <a:srgbClr val="EF413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14726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jaVu Sans" charset="0"/>
              <a:ea typeface="ＭＳ Ｐゴシック" pitchFamily="84" charset="-128"/>
            </a:endParaRPr>
          </a:p>
        </p:txBody>
      </p:sp>
      <p:sp>
        <p:nvSpPr>
          <p:cNvPr id="9233" name="Text Box 17">
            <a:extLst>
              <a:ext uri="{FF2B5EF4-FFF2-40B4-BE49-F238E27FC236}">
                <a16:creationId xmlns:a16="http://schemas.microsoft.com/office/drawing/2014/main" id="{40E0C339-73E0-8446-9258-D94D91759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481" y="5669528"/>
            <a:ext cx="3355200" cy="7790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extLst/>
        </p:spPr>
        <p:txBody>
          <a:bodyPr lIns="81638" tIns="55187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DejaVu Sans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</a:rPr>
              <a:t>GEn</a:t>
            </a:r>
            <a:r>
              <a:rPr kumimoji="0" lang="en-US" altLang="en-US" sz="1633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</a:rPr>
              <a:t>-II:</a:t>
            </a:r>
          </a:p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Expect another factor 2 increase in FOM (larger pumping chamber)</a:t>
            </a:r>
          </a:p>
        </p:txBody>
      </p:sp>
    </p:spTree>
    <p:extLst>
      <p:ext uri="{BB962C8B-B14F-4D97-AF65-F5344CB8AC3E}">
        <p14:creationId xmlns:p14="http://schemas.microsoft.com/office/powerpoint/2010/main" val="3951980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D714-110D-D747-96C1-A59BCC7B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86" y="859592"/>
            <a:ext cx="7932997" cy="6178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Talk Topics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C1D4F9-A5D2-DB41-96C2-1B4BC04B5BE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97451" y="2359211"/>
            <a:ext cx="7932997" cy="386133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Nucleon form factors </a:t>
            </a:r>
          </a:p>
          <a:p>
            <a:r>
              <a:rPr lang="en-US" dirty="0">
                <a:solidFill>
                  <a:srgbClr val="7030A0"/>
                </a:solidFill>
              </a:rPr>
              <a:t>Structure functions</a:t>
            </a:r>
          </a:p>
          <a:p>
            <a:pPr lvl="1"/>
            <a:r>
              <a:rPr lang="en-US" dirty="0"/>
              <a:t>Unpolarized</a:t>
            </a:r>
          </a:p>
          <a:p>
            <a:pPr lvl="1"/>
            <a:r>
              <a:rPr lang="en-US" dirty="0"/>
              <a:t>Polarized</a:t>
            </a:r>
          </a:p>
          <a:p>
            <a:r>
              <a:rPr lang="en-US" dirty="0">
                <a:solidFill>
                  <a:schemeClr val="tx1"/>
                </a:solidFill>
              </a:rPr>
              <a:t>“2D” and “3D”</a:t>
            </a:r>
          </a:p>
          <a:p>
            <a:pPr lvl="1"/>
            <a:r>
              <a:rPr lang="en-US" dirty="0"/>
              <a:t>GPDs</a:t>
            </a:r>
          </a:p>
          <a:p>
            <a:pPr lvl="1"/>
            <a:r>
              <a:rPr lang="en-US" dirty="0"/>
              <a:t>TMDs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DB989-953A-984A-B34B-4C56E873C8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165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65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72C8F-E248-AE47-94AF-B1EDC4C29041}"/>
              </a:ext>
            </a:extLst>
          </p:cNvPr>
          <p:cNvSpPr txBox="1"/>
          <p:nvPr/>
        </p:nvSpPr>
        <p:spPr>
          <a:xfrm>
            <a:off x="373692" y="1663106"/>
            <a:ext cx="570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Nucleon Structure in 25 minutes or less!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59CAF7-D7E6-AA41-847B-16BE9E9E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97" y="1451582"/>
            <a:ext cx="1666925" cy="933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07AC13-1A6D-B14E-8825-13B6F07611E9}"/>
              </a:ext>
            </a:extLst>
          </p:cNvPr>
          <p:cNvSpPr txBox="1"/>
          <p:nvPr/>
        </p:nvSpPr>
        <p:spPr>
          <a:xfrm rot="21095120">
            <a:off x="4917941" y="4134452"/>
            <a:ext cx="193816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5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focus on recent and near upcoming results from Jefferson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D29AF-01D1-044B-BE33-C439B6C95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38" y="3252142"/>
            <a:ext cx="1107903" cy="6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46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4.xml><?xml version="1.0" encoding="utf-8"?>
<a:theme xmlns:a="http://schemas.openxmlformats.org/drawingml/2006/main" name="1_SMU-2016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DejaVu Sans"/>
        <a:ea typeface="DejaVu Sans"/>
        <a:cs typeface="DejaVu Sans"/>
      </a:majorFont>
      <a:minorFont>
        <a:latin typeface="DejaVu Sans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72164</TotalTime>
  <Words>2905</Words>
  <Application>Microsoft Macintosh PowerPoint</Application>
  <PresentationFormat>On-screen Show (4:3)</PresentationFormat>
  <Paragraphs>535</Paragraphs>
  <Slides>42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76" baseType="lpstr">
      <vt:lpstr>Arial Unicode MS</vt:lpstr>
      <vt:lpstr>Brush Script MT</vt:lpstr>
      <vt:lpstr>ＭＳ Ｐゴシック</vt:lpstr>
      <vt:lpstr>PingFangSC-Regular</vt:lpstr>
      <vt:lpstr>.AppleSystemUIFont</vt:lpstr>
      <vt:lpstr>.PingFangSC-Regular</vt:lpstr>
      <vt:lpstr>Arial</vt:lpstr>
      <vt:lpstr>Calibri</vt:lpstr>
      <vt:lpstr>Cambria Math</vt:lpstr>
      <vt:lpstr>DejaVu Sans</vt:lpstr>
      <vt:lpstr>DejaVu Serif</vt:lpstr>
      <vt:lpstr>FreeSerif</vt:lpstr>
      <vt:lpstr>Galliard BT</vt:lpstr>
      <vt:lpstr>Helvetica Neue</vt:lpstr>
      <vt:lpstr>Helvetica Neue Medium</vt:lpstr>
      <vt:lpstr>Luxi Sans</vt:lpstr>
      <vt:lpstr>Mistral</vt:lpstr>
      <vt:lpstr>Noto Sans CJK SC</vt:lpstr>
      <vt:lpstr>Symbol</vt:lpstr>
      <vt:lpstr>System Font Regular</vt:lpstr>
      <vt:lpstr>Tahoma</vt:lpstr>
      <vt:lpstr>Times</vt:lpstr>
      <vt:lpstr>Times New Roman</vt:lpstr>
      <vt:lpstr>TimesNew Roman</vt:lpstr>
      <vt:lpstr>Wingdings</vt:lpstr>
      <vt:lpstr>WordVisi_MSFontService</vt:lpstr>
      <vt:lpstr>Default Design</vt:lpstr>
      <vt:lpstr>3_JLab_PowerPoint1</vt:lpstr>
      <vt:lpstr>Office Theme</vt:lpstr>
      <vt:lpstr>1_SMU-20161</vt:lpstr>
      <vt:lpstr>4_JLab_PowerPoint1</vt:lpstr>
      <vt:lpstr>2_Office Theme</vt:lpstr>
      <vt:lpstr>21_BasicWhite</vt:lpstr>
      <vt:lpstr>Excel.Sheet.12</vt:lpstr>
      <vt:lpstr>Nucleon Structure Physics from  Electron Scattering Experiments</vt:lpstr>
      <vt:lpstr>Talk Topics </vt:lpstr>
      <vt:lpstr>Elastic Scattering</vt:lpstr>
      <vt:lpstr>SBS Physics: Extending Q2 Range of Nucleon Form Factors</vt:lpstr>
      <vt:lpstr>JLab Hall A Super BigBite Spectrometer Program</vt:lpstr>
      <vt:lpstr>GMp establishes &gt; 95% confidence for two photon effects in elastic electron-proton scattering</vt:lpstr>
      <vt:lpstr>SBS measures Form Factors at Unprecendented Q2</vt:lpstr>
      <vt:lpstr>Polarized 3He Target Performance Evolution</vt:lpstr>
      <vt:lpstr>Talk Topics </vt:lpstr>
      <vt:lpstr>Talk Topics </vt:lpstr>
      <vt:lpstr>Large uncertainties on PDFs at large x</vt:lpstr>
      <vt:lpstr>Why is the x &gt; ~0.3 valence regime interesting?</vt:lpstr>
      <vt:lpstr>Multiple predictions for d/u at large x</vt:lpstr>
      <vt:lpstr>PowerPoint Presentation</vt:lpstr>
      <vt:lpstr>A nuclear physicists approach to the d/u question….</vt:lpstr>
      <vt:lpstr>PowerPoint Presentation</vt:lpstr>
      <vt:lpstr>PowerPoint Presentation</vt:lpstr>
      <vt:lpstr>PowerPoint Presentation</vt:lpstr>
      <vt:lpstr>TDIS to access nucleon valence structure  ”BONuS” Experiment at Jefferson Lab – use fixed target Tagged DIS to create an effective free neutron target</vt:lpstr>
      <vt:lpstr>BONuS effective neutron target via TDIS achieved!</vt:lpstr>
      <vt:lpstr>PowerPoint Presentation</vt:lpstr>
      <vt:lpstr>PowerPoint Presentation</vt:lpstr>
      <vt:lpstr>PowerPoint Presentation</vt:lpstr>
      <vt:lpstr>PowerPoint Presentation</vt:lpstr>
      <vt:lpstr>Hall C E12-10-002: High Precision Measurement of the F2 Structure Function on p,D</vt:lpstr>
      <vt:lpstr>PowerPoint Presentation</vt:lpstr>
      <vt:lpstr>PowerPoint Presentation</vt:lpstr>
      <vt:lpstr>d(x) at Large x: Constraints The whole is greater than the sum of the parts.</vt:lpstr>
      <vt:lpstr>CTEQ PDF fits: Implications of nuclear corrections for deuteron DIS for LHC EW precision studies  (A. Accardi, T. Hobbs, X. Jing, P. Nadolsky, EPJC 81 (2021)  60)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Comprehensive program of nucleon spin structure</vt:lpstr>
      <vt:lpstr>Talk Topics </vt:lpstr>
      <vt:lpstr>Wigner Distribution Function</vt:lpstr>
      <vt:lpstr>Deeply Virtual Compton Scattering</vt:lpstr>
      <vt:lpstr>Timelike Compton Scattering</vt:lpstr>
      <vt:lpstr>Neutral Particle Spectrometer (NPS) preparation</vt:lpstr>
      <vt:lpstr>PowerPoint Presentation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Adding perspective  eliminates wrong solutions</dc:title>
  <dc:creator>Nadolsky, Pavel</dc:creator>
  <cp:lastModifiedBy>Microsoft Office User</cp:lastModifiedBy>
  <cp:revision>1687</cp:revision>
  <cp:lastPrinted>2021-03-29T19:31:13Z</cp:lastPrinted>
  <dcterms:created xsi:type="dcterms:W3CDTF">2016-04-03T12:53:53Z</dcterms:created>
  <dcterms:modified xsi:type="dcterms:W3CDTF">2022-09-05T12:33:41Z</dcterms:modified>
</cp:coreProperties>
</file>