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37" r:id="rId2"/>
    <p:sldId id="434" r:id="rId3"/>
    <p:sldId id="409" r:id="rId4"/>
    <p:sldId id="418" r:id="rId5"/>
    <p:sldId id="419" r:id="rId6"/>
    <p:sldId id="378" r:id="rId7"/>
    <p:sldId id="398" r:id="rId8"/>
    <p:sldId id="385" r:id="rId9"/>
    <p:sldId id="386" r:id="rId10"/>
    <p:sldId id="436" r:id="rId11"/>
    <p:sldId id="387" r:id="rId12"/>
    <p:sldId id="383" r:id="rId13"/>
    <p:sldId id="403" r:id="rId14"/>
    <p:sldId id="384" r:id="rId15"/>
    <p:sldId id="424" r:id="rId16"/>
    <p:sldId id="438" r:id="rId17"/>
    <p:sldId id="435" r:id="rId18"/>
    <p:sldId id="395" r:id="rId19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469346"/>
    <a:srgbClr val="CC00CC"/>
    <a:srgbClr val="00863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94014" autoAdjust="0"/>
  </p:normalViewPr>
  <p:slideViewPr>
    <p:cSldViewPr snapToGrid="0">
      <p:cViewPr varScale="1">
        <p:scale>
          <a:sx n="120" d="100"/>
          <a:sy n="120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B4AC0F4-CE2B-4AFA-AF80-9DBF738BF30C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E8428AB-DF9D-4FE3-A9FE-58D6567773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70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5T14:10:30"/>
    </inkml:context>
    <inkml:brush xml:id="br0">
      <inkml:brushProperty name="width" value="0.1" units="cm"/>
      <inkml:brushProperty name="height" value="0.6" units="cm"/>
      <inkml:brushProperty name="color" value="#008C3A"/>
      <inkml:brushProperty name="ignorePressure" value="1"/>
      <inkml:brushProperty name="inkEffects" value="pencil"/>
    </inkml:brush>
  </inkml:definitions>
  <inkml:trace contextRef="#ctx0" brushRef="#br0">1327 1,'-4'0,"-8"0,-7 6,-6 2,-4 2,1 3,-1 0,2 3,1 0,4-2,5 2,-1-1,-5 7,-5 0,2 2,-1 2,-1-1,3-1,2-4,-1 1,1-2,-1 1,1-2,0-1,5 1,2-2,3-3,-1 1,-1 0,-1 7,-4 3,-5 6,-3 3,2-4,-3 0,3 1,0-5,5 0,3-5,3-3,4 0,4-2,-1 1,-1 1,0-2,3 1,-1 1,-2 2,0 2,1-1,0 0,-2-1,0-1,2-1,0 1,-1-1,2 0,-3-1,-1 1,1-1,-2 0,1 1,0-4,3 1,2-1,0 1,1 1,-3 5,1 0,0 0,2 0,2 3,0-1,-3-1,1-1,0-1,2-2,1 0,-3-1,-1 2,-2-1,1 3,-2 0,-3 3,2 4,2 3,2 4,1-5,1-1,-4-1,1-3,1-4,1-1,2-1,1-3,2 2,0-1,-2 1,-1 0,1-1,0 0,1 1,0-1,1-4,0 1,0 0,0 0,-4-2,-2 1,-1 0,0 3,1 1,2-1,2 2,1-1,0 0,1-3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5T14:10:48.547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292 83 3976 251084 67924,'-1'2'184'0'0,"-3"1"800"0"0,0 1-440 0 0,-1 0 744 0 0,0 0-936 0 0,1 0 200 0 0,-2 0-224 0 0,-2 3 136 0 0,-4 1 224 0 0,0 1-368 0 0,-1 0 240 0 0,-1-1-464 0 0,1 0 0 0 0,-1 1-24 0 0,0 2 56 0 0,-2 0 0 0 0,0 3 408 0 0,1 0-280 0 0,-2 2 224 0 0,3-1-384 0 0,-1 4 0 0 0,1-1-96 0 0,3 1 64 0 0,0 1 24 0 0,2 2 24 0 0,1 0 40 0 0,2 2 152 0 0,3 1-184 0 0,3-3 0 0 0,3 3 352 0 0,4 2-312 0 0,1-1-160 0 0,3 2 0 0 0,0-2 0 0 0,3 1 0 0 0,1-3 64 0 0,2 1 16 0 0,2-3-80 0 0,3-3 160 0 0,-1-4-160 0 0,0-3 96 0 0,0 0-96 0 0,1 1-88 0 0,0 0 88 0 0,2-3-64 0 0,-1-3 64 0 0,2-5-64-529-1,0-3 64-11 6,2-4 64 540-5,1-2-64 0 0,1-2 64 0 0,3-2 8 0 0,6-5 8 0 0,0 0-80 0 0,-1-3 80 0 0,-2-3 192 0 0,1-3 528 0 0,-4 0-448 0 0,-1-1 176 0 0,-5 3-464 0 0,-3-2 31 0 0,-4 2 1 0 0,-2 1-32 0 0,-3 2-64 9 1049,-3-3 104-9-1049,-2 0 32 0 0,-3-4-72 0 0,-1 0-64 0 0,-2-3 288 0 0,-2 1-128 0 0,-4-1 344 0 0,-2 2-336 0 0,-2 1 80 0 0,-2 2-184 0 0,-4 2 32 0 0,-4 0-96 1150 0,-4 1 0-37-2,-4 0 0-10 2,-7 0 0-1103 0,-2 3 0 0 0,-4 2 0 0 0,1 1 0 0 0,1 3 72 0 0,-1 2-8-15-1085,-1 2 0 15 1085,0 3-64 0 0,1 3 64 0 0,0 5-64 0 0,-5 8 0 0 0,0 4 0 0 0,-4 10-232 0 0,1 3 160 0 0,-2 10-176 0 0,3 1 160 0 0,4 3-608 0 0,3 2-759-543-6,8-7-14481 543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5T14:12:51.209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0 0 9272 247295 67418,'0'0'384'0'0,"0"0"-56"0"0,0 0-200 0 0,0 0 0 0 0,0 0-128 0 0,0 0 0 0 0,0 0 0 0 0,0 0-88 0 0,0 0-56 0 0,0 0-9864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5T14:12:53.415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3725 101 5064 248915 68711,'0'0'240'0'0,"0"0"-240"0"0,0 0 512 0 0,-1 0 688 0 0,-3-2-336 0 0,-3-1-800 0 0,-4-1 64 0 0,-1 1-128 0 0,-3-1 232 0 0,-1 1 152 0 0,-1-1 0 0 0,-1 0 0 0 0,-4 1 128 0 0,1 0-352 0 0,-3 0 152 0 0,0 0-248 0 0,1 1 64 0 0,-1-1 0 0 0,0 2 88 0 0,1-1 112 0 0,-3 0 136 0 0,2-1-320 0 0,-1-1 176 0 0,0 1 48 0 0,-5-2 200 0 0,-2 1-376 0 0,0 0 176 0 0,-2 0-16 0 0,-2-1-24 0 0,-1 0-40 0 0,-1 1-40 0 0,0 0-56 0 0,-3 1-96-513 6,2 1-96 10-11,2 1-80 503 5,1 1-48 0 0,-5 1 64 0 0,2 2 64 0 0,-1 0 0 0 0,0 0 152 0 0,0 1-88 0 0,-1 1-64 0 0,-1-1-72-514 3,3 1-32 514-3,3-2 72 0 0,2 1 248 0 0,-1-2-104 0 0,0 0-112 0 0,2 0 0 0 0,-2 0 0 0 0,1 2 0 0 0,-1-1 0 0 0,-1 1 96 0 0,1 0 192-514 1,0 2-136 514-1,1-1-336 0 0,2 1 168-515-1,0 0 216 515 1,0 1-96-515-2,1-1-104-504 5,-2 0 0 1019-3,0 1 0 0 0,-4 1 0 0 0,1 1 0 0 0,-2 0-144 0 0,3 0 64 0 0,0 0 0 0 0,1 0 80 0 0,-2 2 0-491-3,2 0 0 491 3,-1 1 0-505 3,2-1 0 505-3,0 1 0 0 0,2-2 0 0 0,-2 1 0 0 0,1-1 0 0 0,-3 2 0 0 0,1 0 0 0 0,-2 1 0-1094-1,3 0 0 551 4,1-1 0-567-7,1 0 0-29 9,-2 1 64 1139-5,3 0-64 0 0,0 0 64 0 0,2 0-64 0 0,0 0 0-1080-3,2-1 0 45 2,-2-1 64 1035 1,1 0 0 0 0,-4 0-64 0 0,1-1 0 0 0,-1 1-64 0 0,1-2 128 0 0,-4 1-64 0 0,1 0 72 0 0,0 0 24 0 0,2 0-96 0 0,5-1-96 0 0,1-1 24 0 0,3 0 136 0 0,1 0 136 0 0,2 0-112 0 0,1 1 0 0 0,0-1-88 0 0,-1 1 0 0 0,-1 0 0 0 0,-1 0 0 0 0,1 2 0 0 0,-1 0 0 0 0,2-1 0 0 0,0 2 0 0 0,0 0 0 0 0,-1 3 0 0 0,1-2 0 0 0,-4 3 0 0 0,-3 1 0 0 0,3-1 0-476 0,1-2 0 476 0,3-2 0 0 0,0 0 0 0 0,1-1 0-515 2,1-2 0 515-2,-1 1 0 0 0,-1 0 0 0 0,1-1 0-515 0,0 1 0 515 0,2-1 0 0 0,1-1 0 0 0,2-1 0-493 4,1-1 0 493-4,3-1 0 0 0,2-1 0 0 0,2-2 0 0 0,2 0 0 0 0,2-2 0 0 0,0 1 0 0 0,0-1 0 0 0,-1 0 0 0 0,0 0 0 0 0,1 0-80 0 0,0 0-24 0 0,0 1 40 0 0,0-1 128 0 0,0 0-64 0 0,-1 1 0 0 0,0 0 0 0 0,-2 0 0 0 0,-2 2 0 0 0,0 0 0 0 0,-3 2 0 0 0,0-1 0 0 0,0 2 0 0 0,-1 0 0 0 0,1 1-64 0 0,-1-2 128 0 0,-2 1-64 0 0,3-1 0 0 0,0-1 0 0 0,3-2 0 0 0,1 0 0 0 0,1-1 0 0 0,2 0 0 0 0,2-1 0 0 0,-2 1 0 0 0,0-1 0 0 0,0 1-120 0 0,0-1-136 0 0,1 1-192 0 0,0-1 280 0 0,5-1-336 0 0,1-1 336 0 0,3-1 0-515-4,3-1-120 515 4,3-3-504 0 0,1-1-40 0 0,-2 2-11568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2-05T14:12:53.956"/>
    </inkml:context>
    <inkml:brush xml:id="br0">
      <inkml:brushProperty name="width" value="0.1" units="cm"/>
      <inkml:brushProperty name="height" value="0.6" units="cm"/>
      <inkml:brushProperty name="color" value="#008C3A"/>
      <inkml:brushProperty name="inkEffects" value="pencil"/>
    </inkml:brush>
  </inkml:definitions>
  <inkml:trace contextRef="#ctx0" brushRef="#br0">384 9 8360 230464 66559,'0'0'352'0'0,"0"0"-104"0"0,0 0 160 0 0,0 0-688 0 0,0 0-16 0 0,-1-1-152 0 0,-2-1 232 0 0,-1-1 328 609 0,1 1 16 18 2,-2 1 384-627-2,0 1-320 0 0,-2 3 136 0 0,-1 1-72 0 0,1 2-24 0 0,-2 1-40 0 0,-1 4 96 0 0,0 0-192 0 0,0 1 72 0 0,-1 0-40 0 0,-1 2 160 0 0,-2 1 216 0 0,-3 3 88 0 0,0 0-432 0 0,-3 3 208 0 0,1-1-272 0 0,-1 1 0 0 0,1-2-32 0 0,-2-1-64 0 0,-1 0 0 0 0,1-2 72 0 0,-1-1 56 0 0,3-1-64 0 0,2-2 240 0 0,4-1-144 0 0,4-2 0 0 0,3-3-248 0 0,4-1 88 0 0,3 0 96 0 0,9-2 368 0 0,16-4-264 0 0,14-4-200 0 0,6-1-88 0 0,8-4-160 0 0,-1 0 144 0 0,2 0-568 0 0,5-2-656 0 0,-8 3-10720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04FC0ED-1AEA-47A1-A1FF-416A5B36AF2E}" type="datetimeFigureOut">
              <a:rPr lang="zh-CN" altLang="en-US" smtClean="0"/>
              <a:t>2022/9/6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5015CD7-3D58-4DDF-A86C-DECAF39CE4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901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94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488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13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9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08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374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391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333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957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2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01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7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21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0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7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348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26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15CD7-3D58-4DDF-A86C-DECAF39CE4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5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90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985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52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18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97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4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5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59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2018/10/20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FA6A-FD35-4A44-880F-BC0A06B03E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63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1.png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1" Type="http://schemas.openxmlformats.org/officeDocument/2006/relationships/image" Target="../media/image26.png"/><Relationship Id="rId5" Type="http://schemas.openxmlformats.org/officeDocument/2006/relationships/image" Target="../media/image420.png"/><Relationship Id="rId10" Type="http://schemas.openxmlformats.org/officeDocument/2006/relationships/image" Target="../media/image25.png"/><Relationship Id="rId4" Type="http://schemas.openxmlformats.org/officeDocument/2006/relationships/image" Target="../media/image5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1.png"/><Relationship Id="rId4" Type="http://schemas.openxmlformats.org/officeDocument/2006/relationships/image" Target="../media/image2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5.jp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14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1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80.png"/><Relationship Id="rId18" Type="http://schemas.openxmlformats.org/officeDocument/2006/relationships/customXml" Target="../ink/ink5.xml"/><Relationship Id="rId3" Type="http://schemas.openxmlformats.org/officeDocument/2006/relationships/image" Target="../media/image15.png"/><Relationship Id="rId7" Type="http://schemas.openxmlformats.org/officeDocument/2006/relationships/image" Target="../media/image340.png"/><Relationship Id="rId12" Type="http://schemas.openxmlformats.org/officeDocument/2006/relationships/image" Target="../media/image370.png"/><Relationship Id="rId17" Type="http://schemas.openxmlformats.org/officeDocument/2006/relationships/image" Target="../media/image4000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2.xml"/><Relationship Id="rId5" Type="http://schemas.openxmlformats.org/officeDocument/2006/relationships/image" Target="../media/image16.png"/><Relationship Id="rId15" Type="http://schemas.openxmlformats.org/officeDocument/2006/relationships/image" Target="../media/image390.png"/><Relationship Id="rId10" Type="http://schemas.openxmlformats.org/officeDocument/2006/relationships/image" Target="../media/image360.png"/><Relationship Id="rId19" Type="http://schemas.openxmlformats.org/officeDocument/2006/relationships/image" Target="../media/image410.png"/><Relationship Id="rId4" Type="http://schemas.openxmlformats.org/officeDocument/2006/relationships/image" Target="../media/image5.jpg"/><Relationship Id="rId9" Type="http://schemas.openxmlformats.org/officeDocument/2006/relationships/customXml" Target="../ink/ink1.xml"/><Relationship Id="rId1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464" y="1275246"/>
            <a:ext cx="9144000" cy="127262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endParaRPr lang="zh-CN" altLang="en-US" sz="3266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56" y="1348686"/>
            <a:ext cx="8940190" cy="941811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rgbClr val="0066FF"/>
                </a:solidFill>
                <a:latin typeface="+mn-lt"/>
                <a:ea typeface="黑体" panose="02010609060101010101" pitchFamily="49" charset="-122"/>
              </a:rPr>
              <a:t>Triangle singularities in hadronic reactions</a:t>
            </a:r>
            <a:endParaRPr lang="zh-CN" altLang="en-US" sz="4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08" y="2607541"/>
            <a:ext cx="8412451" cy="38427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Feng-</a:t>
            </a:r>
            <a:r>
              <a:rPr lang="en-US" altLang="zh-CN" sz="2000" dirty="0" err="1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Kun</a:t>
            </a:r>
            <a:r>
              <a:rPr lang="en-US" altLang="zh-CN" sz="20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 Guo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Institute of Theoretical Physics, Chinese Academy of Sciences</a:t>
            </a:r>
            <a:endParaRPr lang="en-US" altLang="zh-CN" sz="1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07 Sept. 2022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For a review, see FKG, X.-H. Liu, S. Sakai, </a:t>
            </a:r>
            <a:r>
              <a:rPr lang="en-US" altLang="zh-CN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Prog.Part.Nucl.Phys</a:t>
            </a:r>
            <a:r>
              <a:rPr lang="en-US" altLang="zh-CN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. 112 (2020) 103757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928" y="0"/>
            <a:ext cx="1213218" cy="121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455" y="31076"/>
            <a:ext cx="1880258" cy="111106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/>
              <a:t> </a:t>
            </a:r>
            <a:fld id="{AB80FA6A-FD35-4A44-880F-BC0A06B03E37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0F7605-BDC2-27DD-F6D8-F31418CF3B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58" y="4765411"/>
            <a:ext cx="7994355" cy="195606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E5A6C04-7706-545A-C65A-59F1558EA845}"/>
              </a:ext>
            </a:extLst>
          </p:cNvPr>
          <p:cNvSpPr txBox="1"/>
          <p:nvPr/>
        </p:nvSpPr>
        <p:spPr>
          <a:xfrm>
            <a:off x="6802313" y="6339593"/>
            <a:ext cx="177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bg1"/>
                </a:solidFill>
              </a:rPr>
              <a:t>05-09 Sept. 2022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9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Reactions with TS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C15603-4F81-4D79-9128-C3FE1C19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76" y="802441"/>
            <a:ext cx="5818983" cy="40159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3F47DA-62BE-4EFA-9B44-ABBB87923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76" y="4787064"/>
            <a:ext cx="5673739" cy="153935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27398E2-730F-49F2-B01A-DFB7B95BBCD4}"/>
              </a:ext>
            </a:extLst>
          </p:cNvPr>
          <p:cNvSpPr txBox="1"/>
          <p:nvPr/>
        </p:nvSpPr>
        <p:spPr>
          <a:xfrm>
            <a:off x="2528236" y="6339090"/>
            <a:ext cx="5504223" cy="378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Reviewed in 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FKG, X.-H. Liu, S. Sakai, PPNP 112 (2020) 103757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2D054C-E18E-4823-D373-91F093E402B9}"/>
                  </a:ext>
                </a:extLst>
              </p:cNvPr>
              <p:cNvSpPr txBox="1"/>
              <p:nvPr/>
            </p:nvSpPr>
            <p:spPr>
              <a:xfrm>
                <a:off x="6662082" y="5631283"/>
                <a:ext cx="2057401" cy="7014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Talk by A. </a:t>
                </a:r>
                <a:r>
                  <a:rPr lang="en-US" altLang="zh-CN" sz="1400" dirty="0" err="1">
                    <a:solidFill>
                      <a:schemeClr val="bg1">
                        <a:lumMod val="50000"/>
                      </a:schemeClr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Feijoo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on TS effects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pPr>
                      <m:e>
                        <m:r>
                          <a:rPr lang="en-US" altLang="zh-CN" sz="140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𝐾</m:t>
                        </m:r>
                      </m:e>
                      <m:sup>
                        <m:r>
                          <a:rPr lang="en-US" altLang="zh-CN" sz="140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−</m:t>
                        </m:r>
                      </m:sup>
                    </m:sSup>
                    <m:r>
                      <a:rPr lang="en-US" altLang="zh-CN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𝑑</m:t>
                    </m:r>
                    <m:r>
                      <a:rPr lang="en-US" altLang="zh-CN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→ </m:t>
                    </m:r>
                    <m:r>
                      <a:rPr lang="en-US" altLang="zh-CN" sz="14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Arial Unicode MS" panose="020B0604020202020204" pitchFamily="34" charset="-122"/>
                        <a:cs typeface="Arial Unicode MS" panose="020B0604020202020204" pitchFamily="34" charset="-122"/>
                      </a:rPr>
                      <m:t>𝑝</m:t>
                    </m:r>
                    <m:sSup>
                      <m:sSupPr>
                        <m:ctrlPr>
                          <a:rPr lang="en-US" altLang="zh-CN" sz="140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Σ</m:t>
                        </m:r>
                      </m:e>
                      <m:sup>
                        <m:r>
                          <a:rPr lang="en-US" altLang="zh-CN" sz="140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2"/>
                            <a:cs typeface="Arial Unicode MS" panose="020B0604020202020204" pitchFamily="34" charset="-122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C2D054C-E18E-4823-D373-91F093E4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82" y="5631283"/>
                <a:ext cx="2057401" cy="701474"/>
              </a:xfrm>
              <a:prstGeom prst="rect">
                <a:avLst/>
              </a:prstGeom>
              <a:blipFill>
                <a:blip r:embed="rId6"/>
                <a:stretch>
                  <a:fillRect l="-613" r="-184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04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4BA22-F7E6-47FB-83FE-7A5EC12ED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05" b="15188"/>
          <a:stretch/>
        </p:blipFill>
        <p:spPr>
          <a:xfrm>
            <a:off x="1773630" y="1499545"/>
            <a:ext cx="3008095" cy="10732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1" y="361"/>
                <a:ext cx="9144000" cy="80208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56AAF1"/>
                  </a:gs>
                </a:gsLst>
                <a:lin ang="13500000" scaled="1"/>
              </a:grad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lIns="81638" tIns="63219" rIns="81638" bIns="40819" anchor="ctr"/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r>
                  <a:rPr lang="en-US" altLang="zh-CN" sz="3266" b="1" dirty="0">
                    <a:solidFill>
                      <a:srgbClr val="000000"/>
                    </a:solidFill>
                  </a:rPr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600" i="1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</m:oMath>
                </a14:m>
                <a:endParaRPr lang="zh-CN" altLang="en-US" sz="3266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361"/>
                <a:ext cx="9144000" cy="802080"/>
              </a:xfrm>
              <a:prstGeom prst="rect">
                <a:avLst/>
              </a:prstGeom>
              <a:blipFill>
                <a:blip r:embed="rId5"/>
                <a:stretch>
                  <a:fillRect l="-1798" b="-14179"/>
                </a:stretch>
              </a:blip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5E8DC5-4E6B-45D6-8C64-B7DA273BCC1E}"/>
                  </a:ext>
                </a:extLst>
              </p:cNvPr>
              <p:cNvSpPr txBox="1"/>
              <p:nvPr/>
            </p:nvSpPr>
            <p:spPr>
              <a:xfrm>
                <a:off x="152568" y="809067"/>
                <a:ext cx="8430749" cy="1105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/>
                  <a:t> triangles relevant for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dirty="0"/>
                  <a:t>an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3900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𝜓𝜋𝜋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5E8DC5-4E6B-45D6-8C64-B7DA273B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8" y="809067"/>
                <a:ext cx="8430749" cy="1105431"/>
              </a:xfrm>
              <a:prstGeom prst="rect">
                <a:avLst/>
              </a:prstGeom>
              <a:blipFill>
                <a:blip r:embed="rId6"/>
                <a:stretch>
                  <a:fillRect l="-5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片包含 游戏机, 画&#10;&#10;描述已自动生成">
            <a:extLst>
              <a:ext uri="{FF2B5EF4-FFF2-40B4-BE49-F238E27FC236}">
                <a16:creationId xmlns:a16="http://schemas.microsoft.com/office/drawing/2014/main" id="{FC60448B-6D33-42AF-8E93-7F38C7C9E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4" y="2885701"/>
            <a:ext cx="4091748" cy="2727831"/>
          </a:xfrm>
          <a:prstGeom prst="rect">
            <a:avLst/>
          </a:prstGeom>
        </p:spPr>
      </p:pic>
      <p:pic>
        <p:nvPicPr>
          <p:cNvPr id="8" name="图片 7" descr="图片包含 游戏机, 画&#10;&#10;描述已自动生成">
            <a:extLst>
              <a:ext uri="{FF2B5EF4-FFF2-40B4-BE49-F238E27FC236}">
                <a16:creationId xmlns:a16="http://schemas.microsoft.com/office/drawing/2014/main" id="{295F1ED7-C071-493D-9C6B-95F0553A05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00" y="2918556"/>
            <a:ext cx="4100034" cy="27333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C6278D-6EB0-42F7-BB74-D91EB0E9DB2D}"/>
                  </a:ext>
                </a:extLst>
              </p:cNvPr>
              <p:cNvSpPr txBox="1"/>
              <p:nvPr/>
            </p:nvSpPr>
            <p:spPr>
              <a:xfrm>
                <a:off x="505706" y="5577025"/>
                <a:ext cx="2672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Scalar 3-point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loop</a:t>
                </a:r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C6278D-6EB0-42F7-BB74-D91EB0E9D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06" y="5577025"/>
                <a:ext cx="2672591" cy="369332"/>
              </a:xfrm>
              <a:prstGeom prst="rect">
                <a:avLst/>
              </a:prstGeom>
              <a:blipFill>
                <a:blip r:embed="rId9"/>
                <a:stretch>
                  <a:fillRect l="-1415" t="-10000" r="-94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D80CE0-690E-414E-8A8C-E7946D50A49E}"/>
                  </a:ext>
                </a:extLst>
              </p:cNvPr>
              <p:cNvSpPr txBox="1"/>
              <p:nvPr/>
            </p:nvSpPr>
            <p:spPr>
              <a:xfrm>
                <a:off x="4781725" y="5610180"/>
                <a:ext cx="3856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loops</a:t>
                </a:r>
                <a:endParaRPr lang="zh-CN" altLang="en-US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5D80CE0-690E-414E-8A8C-E7946D50A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25" y="5610180"/>
                <a:ext cx="3856569" cy="369332"/>
              </a:xfrm>
              <a:prstGeom prst="rect">
                <a:avLst/>
              </a:prstGeom>
              <a:blipFill>
                <a:blip r:embed="rId10"/>
                <a:stretch>
                  <a:fillRect l="-131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>
            <a:extLst>
              <a:ext uri="{FF2B5EF4-FFF2-40B4-BE49-F238E27FC236}">
                <a16:creationId xmlns:a16="http://schemas.microsoft.com/office/drawing/2014/main" id="{E04692F6-4063-4D89-9DD0-01F1A525BBED}"/>
              </a:ext>
            </a:extLst>
          </p:cNvPr>
          <p:cNvSpPr/>
          <p:nvPr/>
        </p:nvSpPr>
        <p:spPr>
          <a:xfrm>
            <a:off x="187569" y="2482877"/>
            <a:ext cx="2495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Very sensitive to energy!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3127587-2AF2-404C-9DF8-F9129CFA31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3263" y="809067"/>
            <a:ext cx="2538109" cy="20766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9C0592-AD15-4B5C-9BE6-9FBC79454F2E}"/>
                  </a:ext>
                </a:extLst>
              </p:cNvPr>
              <p:cNvSpPr txBox="1"/>
              <p:nvPr/>
            </p:nvSpPr>
            <p:spPr>
              <a:xfrm>
                <a:off x="276194" y="5979512"/>
                <a:ext cx="867642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r>
                  <a:rPr lang="en-US" altLang="zh-CN" dirty="0"/>
                  <a:t>: 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Wang et al. (2013); </a:t>
                </a:r>
                <a:r>
                  <a:rPr lang="en-US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Albaladejo</a:t>
                </a: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 et al. (2015); JPAC(2016); Gong et al. (2018)</a:t>
                </a:r>
              </a:p>
              <a:p>
                <a:r>
                  <a:rPr lang="en-US" altLang="zh-CN" dirty="0"/>
                  <a:t>Despite the TSs, still a pole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(3900)</m:t>
                    </m:r>
                  </m:oMath>
                </a14:m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</a:rPr>
                  <a:t>: from the latest analysis in M.-L. Du et al., PRD105(2022)074018; talk by M. </a:t>
                </a:r>
                <a:r>
                  <a:rPr lang="en-US" altLang="zh-CN" sz="1400" dirty="0" err="1">
                    <a:solidFill>
                      <a:schemeClr val="bg1">
                        <a:lumMod val="50000"/>
                      </a:schemeClr>
                    </a:solidFill>
                  </a:rPr>
                  <a:t>Albaladejo</a:t>
                </a:r>
                <a:endParaRPr lang="zh-CN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C9C0592-AD15-4B5C-9BE6-9FBC79454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94" y="5979512"/>
                <a:ext cx="8676420" cy="861774"/>
              </a:xfrm>
              <a:prstGeom prst="rect">
                <a:avLst/>
              </a:prstGeom>
              <a:blipFill>
                <a:blip r:embed="rId12"/>
                <a:stretch>
                  <a:fillRect l="-584" t="-2899" r="-292" b="-72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23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TS as a tool: precise binding energy measurement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1DFCD-046B-4514-94C6-F980D38F9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925"/>
          <a:stretch/>
        </p:blipFill>
        <p:spPr>
          <a:xfrm>
            <a:off x="885039" y="3710533"/>
            <a:ext cx="7113708" cy="29634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70AC20E-9AA5-4DA8-B16B-B2018FC74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29" y="2646310"/>
            <a:ext cx="2801922" cy="1002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F6125359-4C6A-4902-A984-9FA02439797A}"/>
                  </a:ext>
                </a:extLst>
              </p:cNvPr>
              <p:cNvSpPr txBox="1"/>
              <p:nvPr/>
            </p:nvSpPr>
            <p:spPr>
              <a:xfrm>
                <a:off x="363589" y="1672648"/>
                <a:ext cx="104289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Short distance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dirty="0"/>
                  <a:t> source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TextBox 3">
                <a:extLst>
                  <a:ext uri="{FF2B5EF4-FFF2-40B4-BE49-F238E27FC236}">
                    <a16:creationId xmlns:a16="http://schemas.microsoft.com/office/drawing/2014/main" id="{F6125359-4C6A-4902-A984-9FA024397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" y="1672648"/>
                <a:ext cx="1042899" cy="1200329"/>
              </a:xfrm>
              <a:prstGeom prst="rect">
                <a:avLst/>
              </a:prstGeom>
              <a:blipFill>
                <a:blip r:embed="rId6"/>
                <a:stretch>
                  <a:fillRect l="-5263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5BA70C12-6AEC-4938-B20E-3E671266E506}"/>
              </a:ext>
            </a:extLst>
          </p:cNvPr>
          <p:cNvSpPr txBox="1"/>
          <p:nvPr/>
        </p:nvSpPr>
        <p:spPr>
          <a:xfrm>
            <a:off x="131560" y="868161"/>
            <a:ext cx="2647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FKG, PRL122 (2019) 202002</a:t>
            </a:r>
            <a:endParaRPr lang="zh-CN" altLang="en-US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F4890E-B4F8-4094-9B2A-6664FD9FB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2269" y="913543"/>
            <a:ext cx="5093081" cy="198772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箭头: 下 6">
            <a:extLst>
              <a:ext uri="{FF2B5EF4-FFF2-40B4-BE49-F238E27FC236}">
                <a16:creationId xmlns:a16="http://schemas.microsoft.com/office/drawing/2014/main" id="{2F749A99-35C9-4A2C-965D-3D1AA70F22A9}"/>
              </a:ext>
            </a:extLst>
          </p:cNvPr>
          <p:cNvSpPr/>
          <p:nvPr/>
        </p:nvSpPr>
        <p:spPr>
          <a:xfrm flipH="1">
            <a:off x="692092" y="2870712"/>
            <a:ext cx="75501" cy="260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39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TS as a tool: precise measurement of X(3872)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5795451-D4DF-4A7B-B44D-6B31386CE9C9}"/>
                  </a:ext>
                </a:extLst>
              </p:cNvPr>
              <p:cNvSpPr txBox="1"/>
              <p:nvPr/>
            </p:nvSpPr>
            <p:spPr>
              <a:xfrm>
                <a:off x="258233" y="891140"/>
                <a:ext cx="4065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Cross section estimate: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5795451-D4DF-4A7B-B44D-6B31386CE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33" y="891140"/>
                <a:ext cx="4065600" cy="369332"/>
              </a:xfrm>
              <a:prstGeom prst="rect">
                <a:avLst/>
              </a:prstGeom>
              <a:blipFill>
                <a:blip r:embed="rId4"/>
                <a:stretch>
                  <a:fillRect l="-1199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35C2BB3-7A8E-4A87-9BC7-127E6EBD2BCA}"/>
              </a:ext>
            </a:extLst>
          </p:cNvPr>
          <p:cNvSpPr txBox="1"/>
          <p:nvPr/>
        </p:nvSpPr>
        <p:spPr>
          <a:xfrm>
            <a:off x="4479450" y="921917"/>
            <a:ext cx="4406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S. Sakai, H.-J. Jing, FKG, PRD 102 (2020) 114041</a:t>
            </a: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9AD0ABF-8847-4819-AC3C-3F78B6F29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1185" y="1360589"/>
            <a:ext cx="5845295" cy="1330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5A742A-DAED-4CBE-B322-B5DE695A734E}"/>
                  </a:ext>
                </a:extLst>
              </p:cNvPr>
              <p:cNvSpPr txBox="1"/>
              <p:nvPr/>
            </p:nvSpPr>
            <p:spPr>
              <a:xfrm>
                <a:off x="327171" y="2879879"/>
                <a:ext cx="4914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(10 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pb</m:t>
                    </m:r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E5A742A-DAED-4CBE-B322-B5DE695A7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71" y="2879879"/>
                <a:ext cx="4914935" cy="369332"/>
              </a:xfrm>
              <a:prstGeom prst="rect">
                <a:avLst/>
              </a:prstGeom>
              <a:blipFill>
                <a:blip r:embed="rId6"/>
                <a:stretch>
                  <a:fillRect l="-868" t="-3279" b="-18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83C0E18-7B56-4929-89A5-66084C71E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98" y="3304576"/>
            <a:ext cx="7334304" cy="2262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D4DFB8-0244-4F3E-A1D3-ED03452FDD1E}"/>
                  </a:ext>
                </a:extLst>
              </p:cNvPr>
              <p:cNvSpPr txBox="1"/>
              <p:nvPr/>
            </p:nvSpPr>
            <p:spPr>
              <a:xfrm>
                <a:off x="258234" y="5634821"/>
                <a:ext cx="8709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(2×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66FF"/>
                    </a:solidFill>
                  </a:rPr>
                  <a:t>events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taking into account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≃12%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for an integrated luminosity of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at PANDA</a:t>
                </a:r>
                <a:endParaRPr lang="zh-CN" altLang="en-US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D4DFB8-0244-4F3E-A1D3-ED03452F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34" y="5634821"/>
                <a:ext cx="8709598" cy="646331"/>
              </a:xfrm>
              <a:prstGeom prst="rect">
                <a:avLst/>
              </a:prstGeom>
              <a:blipFill>
                <a:blip r:embed="rId8"/>
                <a:stretch>
                  <a:fillRect l="-42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34ED835-7A7B-4544-9722-CE9BDDB1173E}"/>
              </a:ext>
            </a:extLst>
          </p:cNvPr>
          <p:cNvSpPr txBox="1"/>
          <p:nvPr/>
        </p:nvSpPr>
        <p:spPr>
          <a:xfrm>
            <a:off x="6043124" y="5971468"/>
            <a:ext cx="23458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PANDA, EPJA55(2019)42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4464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TS as a tool: precise measurement of X(3872)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4F8DE31-F613-46D2-99CA-6E91BA609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2" y="809067"/>
            <a:ext cx="8175819" cy="545865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7CE876F-1945-473C-A73C-9ED25AE838DD}"/>
              </a:ext>
            </a:extLst>
          </p:cNvPr>
          <p:cNvSpPr txBox="1"/>
          <p:nvPr/>
        </p:nvSpPr>
        <p:spPr>
          <a:xfrm>
            <a:off x="732029" y="1129725"/>
            <a:ext cx="405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Monte Carlo simulation of the sensitivity: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0620B4-104F-4153-8AB0-6037F8BD63A8}"/>
              </a:ext>
            </a:extLst>
          </p:cNvPr>
          <p:cNvSpPr txBox="1"/>
          <p:nvPr/>
        </p:nvSpPr>
        <p:spPr>
          <a:xfrm>
            <a:off x="467932" y="6437320"/>
            <a:ext cx="753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Effects of energy resolution studied in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P. G. Ortega, E. Ruiz Arriola, PRD 103 (2021) 114029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31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15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1" y="361"/>
                <a:ext cx="9144000" cy="80208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56AAF1"/>
                  </a:gs>
                </a:gsLst>
                <a:lin ang="13500000" scaled="1"/>
              </a:grad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lIns="81638" tIns="63219" rIns="81638" bIns="40819" anchor="ctr"/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r>
                  <a:rPr lang="en-US" altLang="zh-CN" sz="3266" b="1" dirty="0">
                    <a:solidFill>
                      <a:srgbClr val="000000"/>
                    </a:solidFill>
                  </a:rPr>
                  <a:t>Line shape asymmetry in </a:t>
                </a:r>
                <a14:m>
                  <m:oMath xmlns:m="http://schemas.openxmlformats.org/officeDocument/2006/math"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𝟑𝟖𝟕𝟐</m:t>
                    </m:r>
                    <m:r>
                      <a:rPr lang="en-US" altLang="zh-CN" sz="3266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3266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361"/>
                <a:ext cx="9144000" cy="802080"/>
              </a:xfrm>
              <a:prstGeom prst="rect">
                <a:avLst/>
              </a:prstGeom>
              <a:blipFill>
                <a:blip r:embed="rId4"/>
                <a:stretch>
                  <a:fillRect l="-1801" b="-13846"/>
                </a:stretch>
              </a:blip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4177403E-4C4F-43E3-93BC-C48A3D97D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8" y="858136"/>
            <a:ext cx="4812395" cy="2763847"/>
          </a:xfrm>
          <a:prstGeom prst="rect">
            <a:avLst/>
          </a:prstGeom>
        </p:spPr>
      </p:pic>
      <p:pic>
        <p:nvPicPr>
          <p:cNvPr id="8" name="图片 7" descr="图表, 直方图&#10;&#10;描述已自动生成">
            <a:extLst>
              <a:ext uri="{FF2B5EF4-FFF2-40B4-BE49-F238E27FC236}">
                <a16:creationId xmlns:a16="http://schemas.microsoft.com/office/drawing/2014/main" id="{60C41D1E-70DB-4265-BD23-7E9837116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0" y="4166425"/>
            <a:ext cx="5093299" cy="230543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40AB3F7-CBAD-4852-8469-FB39183AE868}"/>
              </a:ext>
            </a:extLst>
          </p:cNvPr>
          <p:cNvSpPr txBox="1"/>
          <p:nvPr/>
        </p:nvSpPr>
        <p:spPr>
          <a:xfrm>
            <a:off x="349350" y="3745102"/>
            <a:ext cx="2306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66FF"/>
                </a:solidFill>
              </a:rPr>
              <a:t>Asymmetric line shape</a:t>
            </a:r>
            <a:endParaRPr lang="zh-CN" altLang="en-US" dirty="0">
              <a:solidFill>
                <a:srgbClr val="0066FF"/>
              </a:solidFill>
            </a:endParaRPr>
          </a:p>
        </p:txBody>
      </p:sp>
      <p:pic>
        <p:nvPicPr>
          <p:cNvPr id="11" name="图片 10" descr="图表, 折线图&#10;&#10;描述已自动生成">
            <a:extLst>
              <a:ext uri="{FF2B5EF4-FFF2-40B4-BE49-F238E27FC236}">
                <a16:creationId xmlns:a16="http://schemas.microsoft.com/office/drawing/2014/main" id="{E3AD7CC9-4E9B-4FA7-8F25-F34C81155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52" y="4114434"/>
            <a:ext cx="3509650" cy="2267875"/>
          </a:xfrm>
          <a:prstGeom prst="rect">
            <a:avLst/>
          </a:prstGeom>
        </p:spPr>
      </p:pic>
      <p:pic>
        <p:nvPicPr>
          <p:cNvPr id="13" name="图片 12" descr="文本, 信件&#10;&#10;描述已自动生成">
            <a:extLst>
              <a:ext uri="{FF2B5EF4-FFF2-40B4-BE49-F238E27FC236}">
                <a16:creationId xmlns:a16="http://schemas.microsoft.com/office/drawing/2014/main" id="{1CDA7811-64B6-48FF-8F39-E4DA66378D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89" y="3290090"/>
            <a:ext cx="3259681" cy="66582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52DFB19-3A3B-41AD-8DDF-EC763123E4BB}"/>
              </a:ext>
            </a:extLst>
          </p:cNvPr>
          <p:cNvSpPr txBox="1"/>
          <p:nvPr/>
        </p:nvSpPr>
        <p:spPr>
          <a:xfrm>
            <a:off x="3943350" y="65360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S. Sakai, E.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Oset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FKG, Phys.Rev.D101(2020)054030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437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1"/>
              <p:cNvSpPr>
                <a:spLocks noChangeArrowheads="1"/>
              </p:cNvSpPr>
              <p:nvPr/>
            </p:nvSpPr>
            <p:spPr bwMode="auto">
              <a:xfrm>
                <a:off x="1" y="361"/>
                <a:ext cx="9144000" cy="802080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56AAF1"/>
                  </a:gs>
                </a:gsLst>
                <a:lin ang="13500000" scaled="1"/>
              </a:grad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 wrap="none" lIns="81638" tIns="63219" rIns="81638" bIns="40819" anchor="ctr"/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𝟑𝟖𝟕𝟐</m:t>
                      </m:r>
                      <m:r>
                        <a:rPr lang="en-US" altLang="zh-CN" sz="3266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266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6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361"/>
                <a:ext cx="9144000" cy="802080"/>
              </a:xfrm>
              <a:prstGeom prst="rect">
                <a:avLst/>
              </a:prstGeom>
              <a:blipFill>
                <a:blip r:embed="rId4"/>
                <a:stretch>
                  <a:fillRect l="-554" b="-4615"/>
                </a:stretch>
              </a:blipFill>
              <a:ln w="9525">
                <a:solidFill>
                  <a:srgbClr val="808080">
                    <a:alpha val="0"/>
                  </a:srgb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52DFB19-3A3B-41AD-8DDF-EC763123E4BB}"/>
              </a:ext>
            </a:extLst>
          </p:cNvPr>
          <p:cNvSpPr txBox="1"/>
          <p:nvPr/>
        </p:nvSpPr>
        <p:spPr>
          <a:xfrm>
            <a:off x="3826392" y="49544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M.-J. Yan, Y.-H. Ge, X.-H. Liu, arXiv:2208.03943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E49E7E3-EC04-2146-9C31-BCFCD4E5B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24" y="1834186"/>
            <a:ext cx="3828519" cy="152570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F045FE5-A204-4C28-D4E2-8A7B119E0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000" y="1712876"/>
            <a:ext cx="4381500" cy="2730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925654-908B-7C07-DFA3-32CC0F90461B}"/>
                  </a:ext>
                </a:extLst>
              </p:cNvPr>
              <p:cNvSpPr txBox="1"/>
              <p:nvPr/>
            </p:nvSpPr>
            <p:spPr>
              <a:xfrm>
                <a:off x="152826" y="991388"/>
                <a:ext cx="8624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Sensitivity to the binding energy of the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0066FF"/>
                    </a:solidFill>
                  </a:rPr>
                  <a:t>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𝑋𝐾</m:t>
                    </m:r>
                  </m:oMath>
                </a14:m>
                <a:r>
                  <a:rPr lang="en-US" altLang="zh-CN" dirty="0">
                    <a:solidFill>
                      <a:srgbClr val="0066FF"/>
                    </a:solidFill>
                  </a:rPr>
                  <a:t> line shape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925654-908B-7C07-DFA3-32CC0F904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26" y="991388"/>
                <a:ext cx="8624349" cy="369332"/>
              </a:xfrm>
              <a:prstGeom prst="rect">
                <a:avLst/>
              </a:prstGeom>
              <a:blipFill>
                <a:blip r:embed="rId7"/>
                <a:stretch>
                  <a:fillRect l="-588"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44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072F848F-A3C9-7094-EF56-83FC4ED9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817" y="2027008"/>
            <a:ext cx="2131846" cy="1493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Some other recent works on TS effects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DA4893C-1750-49CE-B4D1-DF5EB438E205}"/>
              </a:ext>
            </a:extLst>
          </p:cNvPr>
          <p:cNvSpPr txBox="1"/>
          <p:nvPr/>
        </p:nvSpPr>
        <p:spPr>
          <a:xfrm>
            <a:off x="281337" y="1197949"/>
            <a:ext cx="5159500" cy="610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E. Braaten, L.-P. He, K. Ingles, PRD100 (2019) 074028;</a:t>
            </a: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S. Nakamura, PRD 102 (2020) 074004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C956818-B8E6-42C0-9E8D-612828871D0F}"/>
                  </a:ext>
                </a:extLst>
              </p:cNvPr>
              <p:cNvSpPr txBox="1"/>
              <p:nvPr/>
            </p:nvSpPr>
            <p:spPr>
              <a:xfrm>
                <a:off x="281337" y="935802"/>
                <a:ext cx="254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(3872)</m:t>
                      </m:r>
                    </m:oMath>
                  </m:oMathPara>
                </a14:m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C956818-B8E6-42C0-9E8D-612828871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7" y="935802"/>
                <a:ext cx="2544096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15ADE5-5090-4B43-A737-395EFC4F4470}"/>
                  </a:ext>
                </a:extLst>
              </p:cNvPr>
              <p:cNvSpPr txBox="1"/>
              <p:nvPr/>
            </p:nvSpPr>
            <p:spPr>
              <a:xfrm>
                <a:off x="238276" y="1727227"/>
                <a:ext cx="433372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r>
                  <a:rPr lang="en-US" altLang="zh-CN" sz="1800" b="0" dirty="0">
                    <a:solidFill>
                      <a:srgbClr val="000000"/>
                    </a:solidFill>
                  </a:rPr>
                  <a:t>Production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(3872)</m:t>
                    </m:r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800" dirty="0">
                    <a:solidFill>
                      <a:srgbClr val="000000"/>
                    </a:solidFill>
                  </a:rPr>
                  <a:t>at hadron collider</a:t>
                </a:r>
              </a:p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endParaRPr lang="en-US" altLang="zh-CN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E15ADE5-5090-4B43-A737-395EFC4F4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6" y="1727227"/>
                <a:ext cx="4333724" cy="1754326"/>
              </a:xfrm>
              <a:prstGeom prst="rect">
                <a:avLst/>
              </a:prstGeom>
              <a:blipFill>
                <a:blip r:embed="rId6"/>
                <a:stretch>
                  <a:fillRect l="-1170" t="-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0F14B222-AE2B-4E7B-B201-050217277148}"/>
              </a:ext>
            </a:extLst>
          </p:cNvPr>
          <p:cNvSpPr txBox="1"/>
          <p:nvPr/>
        </p:nvSpPr>
        <p:spPr>
          <a:xfrm>
            <a:off x="281333" y="2082016"/>
            <a:ext cx="5159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E. Braaten, L.-P. He, K. Ingles, PRD 100 (2019) 094006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E3FB4DE-CB31-49B8-995E-554FDB33F5B9}"/>
              </a:ext>
            </a:extLst>
          </p:cNvPr>
          <p:cNvSpPr txBox="1"/>
          <p:nvPr/>
        </p:nvSpPr>
        <p:spPr>
          <a:xfrm>
            <a:off x="281333" y="2717769"/>
            <a:ext cx="5159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E. Braaten, L.-P. He, K. Ingles, PRD 101 (2020) 014021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3F1C8E4-6BAE-40E9-9D1B-0CC7C301376F}"/>
              </a:ext>
            </a:extLst>
          </p:cNvPr>
          <p:cNvSpPr txBox="1"/>
          <p:nvPr/>
        </p:nvSpPr>
        <p:spPr>
          <a:xfrm>
            <a:off x="245679" y="3037276"/>
            <a:ext cx="5159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E. Braaten, L.-P. He, K. Ingles, PRD 101 (2020) 096020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4D6C2A-15B9-9A9A-58BB-E1B3086B935C}"/>
                  </a:ext>
                </a:extLst>
              </p:cNvPr>
              <p:cNvSpPr txBox="1"/>
              <p:nvPr/>
            </p:nvSpPr>
            <p:spPr>
              <a:xfrm>
                <a:off x="281333" y="4540634"/>
                <a:ext cx="254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𝑐𝑐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</a:rPr>
                  <a:t> related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64D6C2A-15B9-9A9A-58BB-E1B3086B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3" y="4540634"/>
                <a:ext cx="2544096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4A22680-672F-A949-5CE4-69021607F7C4}"/>
              </a:ext>
            </a:extLst>
          </p:cNvPr>
          <p:cNvSpPr txBox="1"/>
          <p:nvPr/>
        </p:nvSpPr>
        <p:spPr>
          <a:xfrm>
            <a:off x="281334" y="4892209"/>
            <a:ext cx="7406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N.N.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Achasov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G.N.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Shestakov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PRD 105 (2022) 096038;</a:t>
            </a:r>
          </a:p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E. Braaten, L.-P. He, K. Ingles, J. Jiang, PRD 106 (2022) 034033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20E468-2838-3120-E2DF-FF1CD1AD5B80}"/>
                  </a:ext>
                </a:extLst>
              </p:cNvPr>
              <p:cNvSpPr txBox="1"/>
              <p:nvPr/>
            </p:nvSpPr>
            <p:spPr>
              <a:xfrm>
                <a:off x="281335" y="5308285"/>
                <a:ext cx="254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</a:rPr>
                  <a:t> related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420E468-2838-3120-E2DF-FF1CD1AD5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5" y="5308285"/>
                <a:ext cx="2544096" cy="369332"/>
              </a:xfrm>
              <a:prstGeom prst="rect">
                <a:avLst/>
              </a:prstGeom>
              <a:blipFill>
                <a:blip r:embed="rId8"/>
                <a:stretch>
                  <a:fillRect t="-10345" b="-31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64028BDC-5AFD-2FA2-2C2D-B51C32F9854C}"/>
              </a:ext>
            </a:extLst>
          </p:cNvPr>
          <p:cNvSpPr txBox="1"/>
          <p:nvPr/>
        </p:nvSpPr>
        <p:spPr>
          <a:xfrm>
            <a:off x="281336" y="5586401"/>
            <a:ext cx="7533593" cy="879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FKG, U.-G.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Meißner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W. Wang, Z. Yang, PRD 92 (2015) 071502;</a:t>
            </a: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M.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Mikhasenko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arXiv:1507.06552;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LHCb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PRL 122 (2019) 222001;</a:t>
            </a:r>
          </a:p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S. Nakamura, PRD 103 (2021) L111503</a:t>
            </a:r>
            <a:endParaRPr lang="zh-CN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215EA9-FC41-1FE0-0198-78E91A9AD6FE}"/>
                  </a:ext>
                </a:extLst>
              </p:cNvPr>
              <p:cNvSpPr txBox="1"/>
              <p:nvPr/>
            </p:nvSpPr>
            <p:spPr>
              <a:xfrm>
                <a:off x="281337" y="6451565"/>
                <a:ext cx="254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:r>
                  <a:rPr lang="en-US" altLang="zh-CN" sz="1800" b="0" dirty="0">
                    <a:solidFill>
                      <a:srgbClr val="000000"/>
                    </a:solidFill>
                  </a:rPr>
                  <a:t>And many more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……</m:t>
                    </m:r>
                  </m:oMath>
                </a14:m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215EA9-FC41-1FE0-0198-78E91A9AD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7" y="6451565"/>
                <a:ext cx="2544096" cy="369332"/>
              </a:xfrm>
              <a:prstGeom prst="rect">
                <a:avLst/>
              </a:prstGeom>
              <a:blipFill>
                <a:blip r:embed="rId9"/>
                <a:stretch>
                  <a:fillRect l="-1990" t="-6452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DB7B5697-9729-7A33-B51F-0C71FDBEF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0677" y="3551666"/>
            <a:ext cx="3356506" cy="23024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C8A8F58-8F44-1D47-C5FC-907029D957C5}"/>
              </a:ext>
            </a:extLst>
          </p:cNvPr>
          <p:cNvSpPr txBox="1"/>
          <p:nvPr/>
        </p:nvSpPr>
        <p:spPr>
          <a:xfrm>
            <a:off x="5700677" y="5855705"/>
            <a:ext cx="3431361" cy="340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P. Burns, E. Swanson, arXiv:2208.05106</a:t>
            </a:r>
            <a:endParaRPr lang="zh-CN" altLang="en-US" sz="1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EE54CB9-8327-5765-2607-F15B43F68A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1705" y="1112742"/>
            <a:ext cx="2287395" cy="14296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212DE2A-21DB-3A9B-3128-6FB9A84DB8AA}"/>
                  </a:ext>
                </a:extLst>
              </p:cNvPr>
              <p:cNvSpPr txBox="1"/>
              <p:nvPr/>
            </p:nvSpPr>
            <p:spPr>
              <a:xfrm>
                <a:off x="281333" y="2390569"/>
                <a:ext cx="46623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3872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212DE2A-21DB-3A9B-3128-6FB9A84DB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3" y="2390569"/>
                <a:ext cx="4662376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4E89D5C-61A5-2701-59EF-9040085ED03A}"/>
                  </a:ext>
                </a:extLst>
              </p:cNvPr>
              <p:cNvSpPr txBox="1"/>
              <p:nvPr/>
            </p:nvSpPr>
            <p:spPr>
              <a:xfrm>
                <a:off x="281333" y="3393229"/>
                <a:ext cx="25440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tabLst>
                    <a:tab pos="414726" algn="l"/>
                    <a:tab pos="829452" algn="l"/>
                    <a:tab pos="1244178" algn="l"/>
                    <a:tab pos="1658904" algn="l"/>
                    <a:tab pos="2073631" algn="l"/>
                    <a:tab pos="2488357" algn="l"/>
                    <a:tab pos="2903083" algn="l"/>
                    <a:tab pos="3317809" algn="l"/>
                    <a:tab pos="3732535" algn="l"/>
                    <a:tab pos="4147261" algn="l"/>
                    <a:tab pos="4561987" algn="l"/>
                    <a:tab pos="4976713" algn="l"/>
                    <a:tab pos="5391440" algn="l"/>
                    <a:tab pos="5806166" algn="l"/>
                    <a:tab pos="6220892" algn="l"/>
                    <a:tab pos="6635618" algn="l"/>
                    <a:tab pos="7050344" algn="l"/>
                    <a:tab pos="7465070" algn="l"/>
                    <a:tab pos="7879796" algn="l"/>
                    <a:tab pos="8294522" algn="l"/>
                    <a:tab pos="8709249" algn="l"/>
                    <a:tab pos="91239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𝑐𝑠</m:t>
                        </m:r>
                      </m:sub>
                    </m:sSub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</a:rPr>
                  <a:t> related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4E89D5C-61A5-2701-59EF-9040085ED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33" y="3393229"/>
                <a:ext cx="2544096" cy="369332"/>
              </a:xfrm>
              <a:prstGeom prst="rect">
                <a:avLst/>
              </a:prstGeom>
              <a:blipFill>
                <a:blip r:embed="rId13"/>
                <a:stretch>
                  <a:fillRect t="-10000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1C43B9CC-70DC-847C-FBEE-EF6149169C5F}"/>
              </a:ext>
            </a:extLst>
          </p:cNvPr>
          <p:cNvSpPr txBox="1"/>
          <p:nvPr/>
        </p:nvSpPr>
        <p:spPr>
          <a:xfrm>
            <a:off x="281333" y="3788535"/>
            <a:ext cx="5159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Z. Yang et al., PRD 103 (2021) 074029; </a:t>
            </a:r>
          </a:p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V.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Baru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et al., PRD 105 (2022) 034014;</a:t>
            </a:r>
          </a:p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M.-L. Du et al., PRD 105 (2022) 074018; </a:t>
            </a:r>
            <a:r>
              <a:rPr lang="en-US" altLang="zh-CN" sz="14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talk by M. </a:t>
            </a:r>
            <a:r>
              <a:rPr lang="en-US" altLang="zh-CN" sz="1400" dirty="0" err="1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Albaladejo</a:t>
            </a:r>
            <a:r>
              <a:rPr lang="en-US" altLang="zh-CN" sz="1400" dirty="0">
                <a:solidFill>
                  <a:srgbClr val="0066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A84CD9A-727D-81A5-4F62-44BBEE94144A}"/>
                  </a:ext>
                </a:extLst>
              </p:cNvPr>
              <p:cNvSpPr txBox="1"/>
              <p:nvPr/>
            </p:nvSpPr>
            <p:spPr>
              <a:xfrm>
                <a:off x="2240812" y="2388998"/>
                <a:ext cx="46623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∗0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A84CD9A-727D-81A5-4F62-44BBEE941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812" y="2388998"/>
                <a:ext cx="4662376" cy="369332"/>
              </a:xfrm>
              <a:prstGeom prst="rect">
                <a:avLst/>
              </a:prstGeom>
              <a:blipFill>
                <a:blip r:embed="rId1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62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600" b="1" dirty="0">
                <a:solidFill>
                  <a:srgbClr val="000000"/>
                </a:solidFill>
              </a:rPr>
              <a:t>Conclusion</a:t>
            </a:r>
            <a:endParaRPr lang="zh-CN" altLang="en-US" sz="36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927" y="878541"/>
            <a:ext cx="8523395" cy="283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Triangle singularity effects </a:t>
            </a:r>
          </a:p>
          <a:p>
            <a:pPr marL="742950" lvl="1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rgbClr val="0066FF"/>
                </a:solidFill>
              </a:rPr>
              <a:t>May mimic resonance signals</a:t>
            </a:r>
            <a:r>
              <a:rPr lang="en-US" altLang="zh-CN" dirty="0"/>
              <a:t>: </a:t>
            </a:r>
            <a:br>
              <a:rPr lang="en-US" altLang="zh-CN" dirty="0"/>
            </a:br>
            <a:r>
              <a:rPr lang="en-US" altLang="zh-CN" dirty="0"/>
              <a:t>TS-induced peak for the initial-state (final-state) energy distribution may be checked by varying the invariant mass of final (initial) states</a:t>
            </a:r>
          </a:p>
          <a:p>
            <a:pPr marL="742950" lvl="1" indent="-285750">
              <a:lnSpc>
                <a:spcPct val="1250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rgbClr val="0066FF"/>
                </a:solidFill>
              </a:rPr>
              <a:t>Tool for precise measurement of the binding energy of near-threshold particles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en-US" altLang="zh-CN" dirty="0"/>
              <a:t>possible use in nuclear physics?</a:t>
            </a:r>
          </a:p>
          <a:p>
            <a:pPr marL="1200150" lvl="2" indent="-285750">
              <a:lnSpc>
                <a:spcPct val="125000"/>
              </a:lnSpc>
              <a:buFont typeface="Wingdings" pitchFamily="2" charset="2"/>
              <a:buChar char="Ø"/>
            </a:pPr>
            <a:endParaRPr lang="en-US" altLang="zh-CN" dirty="0"/>
          </a:p>
          <a:p>
            <a:pPr>
              <a:lnSpc>
                <a:spcPct val="125000"/>
              </a:lnSpc>
            </a:pPr>
            <a:endParaRPr lang="en-US" altLang="zh-C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B31F43-152E-4C96-AB2C-603954F00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11" y="3289200"/>
            <a:ext cx="5976254" cy="356843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33E2EC9-2059-4FDD-97B4-A88E78880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64" y="4825606"/>
            <a:ext cx="6826542" cy="821184"/>
          </a:xfrm>
        </p:spPr>
        <p:txBody>
          <a:bodyPr/>
          <a:lstStyle/>
          <a:p>
            <a:r>
              <a:rPr lang="en-US" altLang="zh-CN" dirty="0"/>
              <a:t>Thank you for your attention!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263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CB17F9-4D22-44C9-87A3-76A26A67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949" y="2494954"/>
            <a:ext cx="2778001" cy="13402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S-matrix singularities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13CEDA-4130-41EF-B9CB-E959C1A09264}"/>
              </a:ext>
            </a:extLst>
          </p:cNvPr>
          <p:cNvSpPr txBox="1"/>
          <p:nvPr/>
        </p:nvSpPr>
        <p:spPr>
          <a:xfrm>
            <a:off x="405748" y="825157"/>
            <a:ext cx="804963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66FF"/>
                </a:solidFill>
              </a:rPr>
              <a:t>Dynamics: </a:t>
            </a:r>
            <a:r>
              <a:rPr lang="en-US" altLang="zh-CN" dirty="0"/>
              <a:t>poles, corresponding to hadron resonances, genuine physical states such as the ordinary and exotic mesons, baryons; </a:t>
            </a:r>
            <a:r>
              <a:rPr lang="en-US" altLang="zh-CN" dirty="0">
                <a:solidFill>
                  <a:srgbClr val="0066FF"/>
                </a:solidFill>
              </a:rPr>
              <a:t>location fixed by the dynamics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66FF"/>
                </a:solidFill>
              </a:rPr>
              <a:t>Kinematics: </a:t>
            </a:r>
            <a:r>
              <a:rPr lang="en-US" altLang="zh-CN" dirty="0"/>
              <a:t>(normally) branch points of the S-matrix, due to on-shell intermediate particles,</a:t>
            </a:r>
            <a:r>
              <a:rPr lang="en-US" altLang="zh-CN" dirty="0">
                <a:solidFill>
                  <a:srgbClr val="0066FF"/>
                </a:solidFill>
              </a:rPr>
              <a:t> </a:t>
            </a:r>
            <a:r>
              <a:rPr lang="en-US" altLang="zh-CN" dirty="0"/>
              <a:t>results of unitarity; </a:t>
            </a:r>
            <a:r>
              <a:rPr lang="en-US" altLang="zh-CN" dirty="0">
                <a:solidFill>
                  <a:srgbClr val="0066FF"/>
                </a:solidFill>
              </a:rPr>
              <a:t>location fixed by the involved kinematic variables</a:t>
            </a:r>
            <a:r>
              <a:rPr lang="en-US" altLang="zh-CN" dirty="0"/>
              <a:t>: masses, energies</a:t>
            </a:r>
            <a:endParaRPr lang="zh-CN" altLang="en-US" dirty="0">
              <a:solidFill>
                <a:srgbClr val="0066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9CCCF-291B-4B5F-BC13-28A3476B27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715" b="49646"/>
          <a:stretch/>
        </p:blipFill>
        <p:spPr>
          <a:xfrm>
            <a:off x="841391" y="2973571"/>
            <a:ext cx="3290912" cy="134029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B33A775-0540-4748-AAE0-8A4A0CD78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493" y="3566972"/>
            <a:ext cx="3290912" cy="137637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9120A5F-8425-47A4-B781-79DB914E0B7A}"/>
              </a:ext>
            </a:extLst>
          </p:cNvPr>
          <p:cNvSpPr txBox="1"/>
          <p:nvPr/>
        </p:nvSpPr>
        <p:spPr>
          <a:xfrm>
            <a:off x="660633" y="4526951"/>
            <a:ext cx="466008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Known since long: Landau singularity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E5F631-D3D4-428D-B519-F885651FE52F}"/>
              </a:ext>
            </a:extLst>
          </p:cNvPr>
          <p:cNvSpPr txBox="1"/>
          <p:nvPr/>
        </p:nvSpPr>
        <p:spPr>
          <a:xfrm>
            <a:off x="660633" y="5054283"/>
            <a:ext cx="582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L.D.Landau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(1959);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J.D.Bjorken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(1959);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J.Mathews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(1959);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N.Nakanishi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(1959)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40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Derivation of the TS equation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21148BB-E970-4AFD-9C45-7BE82275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99" y="1469670"/>
            <a:ext cx="7393652" cy="474240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A441FBC-6DB8-4598-9D3C-735B57825503}"/>
              </a:ext>
            </a:extLst>
          </p:cNvPr>
          <p:cNvSpPr txBox="1"/>
          <p:nvPr/>
        </p:nvSpPr>
        <p:spPr>
          <a:xfrm>
            <a:off x="0" y="802441"/>
            <a:ext cx="5234893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TS: Leading Landau singularity for a triangle diagram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7AD41B-BED6-4322-9EAB-828D095041F9}"/>
              </a:ext>
            </a:extLst>
          </p:cNvPr>
          <p:cNvSpPr txBox="1"/>
          <p:nvPr/>
        </p:nvSpPr>
        <p:spPr>
          <a:xfrm>
            <a:off x="5010801" y="418157"/>
            <a:ext cx="3504549" cy="38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Bayar,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Aceti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, FKG, </a:t>
            </a:r>
            <a:r>
              <a:rPr lang="en-US" altLang="zh-CN" sz="14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Oset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 Unicode MS" panose="020B0604020202020204" pitchFamily="34" charset="-122"/>
                <a:cs typeface="Calibri" panose="020F0502020204030204" pitchFamily="34" charset="0"/>
              </a:rPr>
              <a:t>, PRD94(2016)074039 </a:t>
            </a:r>
          </a:p>
        </p:txBody>
      </p:sp>
    </p:spTree>
    <p:extLst>
      <p:ext uri="{BB962C8B-B14F-4D97-AF65-F5344CB8AC3E}">
        <p14:creationId xmlns:p14="http://schemas.microsoft.com/office/powerpoint/2010/main" val="407287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Derivation of the TS equation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9E2A6C-BEFE-4194-A931-C6F889B94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7" y="893186"/>
            <a:ext cx="8160965" cy="54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Derivation of the TS equation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39E2A6C-BEFE-4194-A931-C6F889B94F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505" y="1108922"/>
            <a:ext cx="8328989" cy="49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0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Triangle singularity (TS)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DB7E16-45DB-43D2-9D92-E5816341BCA5}"/>
              </a:ext>
            </a:extLst>
          </p:cNvPr>
          <p:cNvGrpSpPr/>
          <p:nvPr/>
        </p:nvGrpSpPr>
        <p:grpSpPr>
          <a:xfrm>
            <a:off x="265937" y="851105"/>
            <a:ext cx="8825479" cy="5626432"/>
            <a:chOff x="265937" y="851105"/>
            <a:chExt cx="8825479" cy="5626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32" y="852676"/>
              <a:ext cx="8332574" cy="56248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5937" y="851105"/>
              <a:ext cx="2312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066FF"/>
                  </a:solidFill>
                </a:rPr>
                <a:t>Logarithmic singularity</a:t>
              </a:r>
              <a:endParaRPr lang="zh-CN" altLang="en-US" dirty="0">
                <a:solidFill>
                  <a:srgbClr val="0066FF"/>
                </a:solidFill>
              </a:endParaRPr>
            </a:p>
          </p:txBody>
        </p:sp>
        <p:sp>
          <p:nvSpPr>
            <p:cNvPr id="2" name="Rectangle 12">
              <a:extLst>
                <a:ext uri="{FF2B5EF4-FFF2-40B4-BE49-F238E27FC236}">
                  <a16:creationId xmlns:a16="http://schemas.microsoft.com/office/drawing/2014/main" id="{9EE97D09-A28D-4EA0-94D1-96A8D8C6A85C}"/>
                </a:ext>
              </a:extLst>
            </p:cNvPr>
            <p:cNvSpPr/>
            <p:nvPr/>
          </p:nvSpPr>
          <p:spPr>
            <a:xfrm>
              <a:off x="5471835" y="3006983"/>
              <a:ext cx="361958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Bayar, </a:t>
              </a:r>
              <a:r>
                <a:rPr lang="en-US" altLang="zh-CN" sz="1400" dirty="0" err="1">
                  <a:solidFill>
                    <a:schemeClr val="bg2">
                      <a:lumMod val="50000"/>
                    </a:schemeClr>
                  </a:solidFill>
                </a:rPr>
                <a:t>Aceti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</a:rPr>
                <a:t>, FKG, </a:t>
              </a:r>
              <a:r>
                <a:rPr lang="en-US" altLang="zh-CN" sz="1400" dirty="0" err="1">
                  <a:solidFill>
                    <a:schemeClr val="bg2">
                      <a:lumMod val="50000"/>
                    </a:schemeClr>
                  </a:solidFill>
                </a:rPr>
                <a:t>Oset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</a:rPr>
                <a:t>, </a:t>
              </a:r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PRD94</a:t>
              </a:r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</a:rPr>
                <a:t>(2016)</a:t>
              </a:r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074039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42D6116-6FC8-4B36-8AF5-306227079B4F}"/>
                </a:ext>
              </a:extLst>
            </p:cNvPr>
            <p:cNvSpPr/>
            <p:nvPr/>
          </p:nvSpPr>
          <p:spPr>
            <a:xfrm>
              <a:off x="5702279" y="5158373"/>
              <a:ext cx="338913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Coleman, Norton (1965); </a:t>
              </a:r>
              <a:r>
                <a:rPr lang="en-US" altLang="zh-CN" sz="1400" dirty="0" err="1">
                  <a:solidFill>
                    <a:schemeClr val="bg2">
                      <a:lumMod val="50000"/>
                    </a:schemeClr>
                  </a:solidFill>
                </a:rPr>
                <a:t>Bronzan</a:t>
              </a:r>
              <a:r>
                <a:rPr lang="en-US" altLang="zh-CN" sz="1400" dirty="0">
                  <a:solidFill>
                    <a:schemeClr val="bg2">
                      <a:lumMod val="50000"/>
                    </a:schemeClr>
                  </a:solidFill>
                </a:rPr>
                <a:t> (1964)</a:t>
              </a:r>
              <a:endParaRPr lang="zh-CN" altLang="en-US" sz="14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61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Triangle singularity (TS)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C9AC5-D83E-4085-9D8D-C8EF3D1013EF}"/>
              </a:ext>
            </a:extLst>
          </p:cNvPr>
          <p:cNvGrpSpPr/>
          <p:nvPr/>
        </p:nvGrpSpPr>
        <p:grpSpPr>
          <a:xfrm>
            <a:off x="2266312" y="1281578"/>
            <a:ext cx="4003234" cy="3741059"/>
            <a:chOff x="783675" y="2321791"/>
            <a:chExt cx="2314424" cy="23516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7E3FBA-E019-46A3-8939-E220255AA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834" y="3843337"/>
              <a:ext cx="1340047" cy="8300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0720470-2DF3-43F3-A069-1CA27D5FC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75" y="2321791"/>
              <a:ext cx="2314424" cy="231442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1B33E9-601A-4488-A06B-EF0528A8B6D2}"/>
                </a:ext>
              </a:extLst>
            </p:cNvPr>
            <p:cNvSpPr/>
            <p:nvPr/>
          </p:nvSpPr>
          <p:spPr>
            <a:xfrm>
              <a:off x="1347962" y="2686819"/>
              <a:ext cx="776113" cy="1002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45D04-EAED-44B6-B93E-E90A0CE5BE5F}"/>
              </a:ext>
            </a:extLst>
          </p:cNvPr>
          <p:cNvSpPr txBox="1"/>
          <p:nvPr/>
        </p:nvSpPr>
        <p:spPr>
          <a:xfrm>
            <a:off x="4160739" y="2953206"/>
            <a:ext cx="4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R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09810-C953-4F8F-8010-EC53773EB526}"/>
              </a:ext>
            </a:extLst>
          </p:cNvPr>
          <p:cNvSpPr txBox="1"/>
          <p:nvPr/>
        </p:nvSpPr>
        <p:spPr>
          <a:xfrm>
            <a:off x="3744374" y="1743666"/>
            <a:ext cx="46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327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29853FC-90FE-4878-870F-DF41F4F05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3410" y="1385352"/>
            <a:ext cx="3429331" cy="120601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Features of TS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5E8DC5-4E6B-45D6-8C64-B7DA273BCC1E}"/>
                  </a:ext>
                </a:extLst>
              </p:cNvPr>
              <p:cNvSpPr txBox="1"/>
              <p:nvPr/>
            </p:nvSpPr>
            <p:spPr>
              <a:xfrm>
                <a:off x="303088" y="869072"/>
                <a:ext cx="8499653" cy="6314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logarithmic branch point, </a:t>
                </a:r>
                <a:r>
                  <a:rPr lang="en-US" altLang="zh-CN" dirty="0">
                    <a:solidFill>
                      <a:srgbClr val="0066FF"/>
                    </a:solidFill>
                  </a:rPr>
                  <a:t>can produce a peak,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zh-CN" dirty="0">
                    <a:solidFill>
                      <a:srgbClr val="0066FF"/>
                    </a:solidFill>
                  </a:rPr>
                  <a:t>      </a:t>
                </a:r>
                <a:r>
                  <a:rPr lang="en-US" altLang="zh-CN" dirty="0"/>
                  <a:t>mimicking a resonance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normally close to a two-body threshold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66FF"/>
                    </a:solidFill>
                  </a:rPr>
                  <a:t>very sensitive to kinematic variables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Given masses of intermediate particles and the external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/>
                  <a:t>, TS can produce </a:t>
                </a:r>
                <a:r>
                  <a:rPr lang="en-US" altLang="zh-CN" dirty="0">
                    <a:solidFill>
                      <a:srgbClr val="0066FF"/>
                    </a:solidFill>
                  </a:rPr>
                  <a:t>peaks in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66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66FF"/>
                    </a:solidFill>
                  </a:rPr>
                  <a:t> distributions</a:t>
                </a:r>
                <a:r>
                  <a:rPr lang="en-US" altLang="zh-CN" dirty="0"/>
                  <a:t>.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For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/>
                  <a:t>, TS in the physical region only happens when: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TS in the physical region only happens when</a:t>
                </a:r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5E8DC5-4E6B-45D6-8C64-B7DA273BC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8" y="869072"/>
                <a:ext cx="8499653" cy="6314421"/>
              </a:xfrm>
              <a:prstGeom prst="rect">
                <a:avLst/>
              </a:prstGeom>
              <a:blipFill>
                <a:blip r:embed="rId5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07D532-C42D-4ED0-99E2-3462C9D5C8BF}"/>
                  </a:ext>
                </a:extLst>
              </p:cNvPr>
              <p:cNvSpPr txBox="1"/>
              <p:nvPr/>
            </p:nvSpPr>
            <p:spPr>
              <a:xfrm>
                <a:off x="688934" y="3832477"/>
                <a:ext cx="4513800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907D532-C42D-4ED0-99E2-3462C9D5C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4" y="3832477"/>
                <a:ext cx="4513800" cy="630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3D0A7-9132-48C6-8FA4-5572474717B1}"/>
                  </a:ext>
                </a:extLst>
              </p:cNvPr>
              <p:cNvSpPr txBox="1"/>
              <p:nvPr/>
            </p:nvSpPr>
            <p:spPr>
              <a:xfrm>
                <a:off x="688934" y="5045497"/>
                <a:ext cx="5775364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93D0A7-9132-48C6-8FA4-55724747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34" y="5045497"/>
                <a:ext cx="5775364" cy="616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637619-B1A1-4CD1-9E00-4D96F7E08B8F}"/>
                  </a:ext>
                </a:extLst>
              </p:cNvPr>
              <p:cNvSpPr txBox="1"/>
              <p:nvPr/>
            </p:nvSpPr>
            <p:spPr>
              <a:xfrm>
                <a:off x="653636" y="5747617"/>
                <a:ext cx="5845959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637619-B1A1-4CD1-9E00-4D96F7E08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36" y="5747617"/>
                <a:ext cx="5845959" cy="616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83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7">
            <a:extLst>
              <a:ext uri="{FF2B5EF4-FFF2-40B4-BE49-F238E27FC236}">
                <a16:creationId xmlns:a16="http://schemas.microsoft.com/office/drawing/2014/main" id="{12A186DB-4518-49A0-9FAC-6DEDB5E3A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27" y="317566"/>
            <a:ext cx="1924688" cy="16701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8294967" y="5416"/>
            <a:ext cx="849033" cy="7985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147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zh-CN" altLang="en-US" sz="1633">
              <a:latin typeface="Arial" charset="0"/>
              <a:ea typeface="微软雅黑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41527"/>
            <a:ext cx="2057400" cy="365125"/>
          </a:xfrm>
        </p:spPr>
        <p:txBody>
          <a:bodyPr/>
          <a:lstStyle/>
          <a:p>
            <a:fld id="{AB80FA6A-FD35-4A44-880F-BC0A06B03E37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" y="361"/>
            <a:ext cx="9144000" cy="8020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56AAF1"/>
              </a:gs>
            </a:gsLst>
            <a:lin ang="13500000" scaled="1"/>
          </a:gradFill>
          <a:ln w="9525">
            <a:solidFill>
              <a:srgbClr val="808080">
                <a:alpha val="0"/>
              </a:srgbClr>
            </a:solidFill>
            <a:round/>
            <a:headEnd/>
            <a:tailEnd/>
          </a:ln>
        </p:spPr>
        <p:txBody>
          <a:bodyPr wrap="none" lIns="81638" tIns="63219" rIns="81638" bIns="40819" anchor="ctr"/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</a:tabLst>
            </a:pPr>
            <a:r>
              <a:rPr lang="en-US" altLang="zh-CN" sz="3266" b="1" dirty="0">
                <a:solidFill>
                  <a:srgbClr val="000000"/>
                </a:solidFill>
              </a:rPr>
              <a:t>Features of TS</a:t>
            </a:r>
            <a:endParaRPr lang="zh-CN" altLang="en-US" sz="3266" b="1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E8DC5-4E6B-45D6-8C64-B7DA273BCC1E}"/>
              </a:ext>
            </a:extLst>
          </p:cNvPr>
          <p:cNvSpPr txBox="1"/>
          <p:nvPr/>
        </p:nvSpPr>
        <p:spPr>
          <a:xfrm>
            <a:off x="303089" y="869072"/>
            <a:ext cx="235622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l"/>
            </a:pPr>
            <a:r>
              <a:rPr lang="en-US" altLang="zh-CN" dirty="0"/>
              <a:t>Phase motion of triangle diagram in the presence of a TS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ABC3FF42-2ED4-472C-B8CF-2CF462B84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30" y="869072"/>
            <a:ext cx="2929573" cy="9689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831B3A-BE0B-4DEB-892A-91AC0CD9B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054" y="2352744"/>
            <a:ext cx="4953924" cy="3514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464D65-EC70-4A61-B8CF-37815257BAEC}"/>
                  </a:ext>
                </a:extLst>
              </p:cNvPr>
              <p:cNvSpPr/>
              <p:nvPr/>
            </p:nvSpPr>
            <p:spPr>
              <a:xfrm>
                <a:off x="432634" y="2570566"/>
                <a:ext cx="1896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1.42</m:t>
                    </m:r>
                  </m:oMath>
                </a14:m>
                <a:r>
                  <a:rPr lang="en-US" altLang="zh-CN" dirty="0"/>
                  <a:t> GeV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464D65-EC70-4A61-B8CF-37815257BA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" y="2570566"/>
                <a:ext cx="1896096" cy="369332"/>
              </a:xfrm>
              <a:prstGeom prst="rect">
                <a:avLst/>
              </a:prstGeom>
              <a:blipFill>
                <a:blip r:embed="rId7"/>
                <a:stretch>
                  <a:fillRect t="-10000" r="-2251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D6E3B41-8948-42DA-AA71-D5814B5E3F4A}"/>
                  </a:ext>
                </a:extLst>
              </p:cNvPr>
              <p:cNvSpPr/>
              <p:nvPr/>
            </p:nvSpPr>
            <p:spPr>
              <a:xfrm>
                <a:off x="432634" y="4818649"/>
                <a:ext cx="1821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altLang="zh-CN" dirty="0"/>
                  <a:t> GeV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D6E3B41-8948-42DA-AA71-D5814B5E3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" y="4818649"/>
                <a:ext cx="1821781" cy="369332"/>
              </a:xfrm>
              <a:prstGeom prst="rect">
                <a:avLst/>
              </a:prstGeom>
              <a:blipFill>
                <a:blip r:embed="rId8"/>
                <a:stretch>
                  <a:fillRect t="-8197" r="-234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4AE0291-C240-416E-A489-EC9FE6B59DBA}"/>
                  </a:ext>
                </a:extLst>
              </p14:cNvPr>
              <p14:cNvContentPartPr/>
              <p14:nvPr/>
            </p14:nvContentPartPr>
            <p14:xfrm>
              <a:off x="6885562" y="1185210"/>
              <a:ext cx="477720" cy="76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4AE0291-C240-416E-A489-EC9FE6B59D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67922" y="1077570"/>
                <a:ext cx="51336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CD47E5-5170-4D3E-8B4B-768870766348}"/>
                  </a:ext>
                </a:extLst>
              </p14:cNvPr>
              <p14:cNvContentPartPr/>
              <p14:nvPr/>
            </p14:nvContentPartPr>
            <p14:xfrm>
              <a:off x="7035009" y="2494007"/>
              <a:ext cx="300960" cy="277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CD47E5-5170-4D3E-8B4B-7688707663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6009" y="2485367"/>
                <a:ext cx="318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250817-3F4B-4DB2-8A61-D2336474BC56}"/>
                  </a:ext>
                </a:extLst>
              </p:cNvPr>
              <p:cNvSpPr/>
              <p:nvPr/>
            </p:nvSpPr>
            <p:spPr>
              <a:xfrm>
                <a:off x="5690459" y="1987732"/>
                <a:ext cx="146868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863D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acc>
                      <m:accPr>
                        <m:chr m:val="̅"/>
                        <m:ctrlPr>
                          <a:rPr lang="en-US" altLang="zh-CN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solidFill>
                              <a:srgbClr val="00863D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zh-CN" altLang="en-US" dirty="0">
                    <a:solidFill>
                      <a:srgbClr val="00863D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863D"/>
                    </a:solidFill>
                  </a:rPr>
                  <a:t>threshold</a:t>
                </a:r>
                <a:endParaRPr lang="zh-CN" altLang="en-US" dirty="0">
                  <a:solidFill>
                    <a:srgbClr val="00863D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250817-3F4B-4DB2-8A61-D2336474B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59" y="1987732"/>
                <a:ext cx="1468689" cy="369332"/>
              </a:xfrm>
              <a:prstGeom prst="rect">
                <a:avLst/>
              </a:prstGeom>
              <a:blipFill>
                <a:blip r:embed="rId13"/>
                <a:stretch>
                  <a:fillRect t="-8197" r="-3734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F137B4B-F888-4066-8616-8FAED0728D46}"/>
              </a:ext>
            </a:extLst>
          </p:cNvPr>
          <p:cNvGrpSpPr/>
          <p:nvPr/>
        </p:nvGrpSpPr>
        <p:grpSpPr>
          <a:xfrm>
            <a:off x="4212969" y="2022624"/>
            <a:ext cx="1353960" cy="334440"/>
            <a:chOff x="4212969" y="2022624"/>
            <a:chExt cx="1353960" cy="3344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CC11C9-C47D-4861-BFE9-9B314CEC7B90}"/>
                    </a:ext>
                  </a:extLst>
                </p14:cNvPr>
                <p14:cNvContentPartPr/>
                <p14:nvPr/>
              </p14:nvContentPartPr>
              <p14:xfrm>
                <a:off x="5463969" y="2116584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CC11C9-C47D-4861-BFE9-9B314CEC7B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54969" y="210758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7597C5E-10C9-46C0-B697-2A21AA037740}"/>
                    </a:ext>
                  </a:extLst>
                </p14:cNvPr>
                <p14:cNvContentPartPr/>
                <p14:nvPr/>
              </p14:nvContentPartPr>
              <p14:xfrm>
                <a:off x="4225569" y="2022624"/>
                <a:ext cx="1341360" cy="334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7597C5E-10C9-46C0-B697-2A21AA037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6569" y="2013984"/>
                  <a:ext cx="13590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F134D7-90DA-470E-9FFC-F942FF7B2A2F}"/>
                    </a:ext>
                  </a:extLst>
                </p14:cNvPr>
                <p14:cNvContentPartPr/>
                <p14:nvPr/>
              </p14:nvContentPartPr>
              <p14:xfrm>
                <a:off x="4212969" y="2228544"/>
                <a:ext cx="143280" cy="124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F134D7-90DA-470E-9FFC-F942FF7B2A2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04329" y="2219544"/>
                  <a:ext cx="16092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A08BEB2-9D54-400D-AA6D-F001900549AD}"/>
              </a:ext>
            </a:extLst>
          </p:cNvPr>
          <p:cNvSpPr txBox="1"/>
          <p:nvPr/>
        </p:nvSpPr>
        <p:spPr>
          <a:xfrm>
            <a:off x="432635" y="6012312"/>
            <a:ext cx="871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0066FF"/>
                </a:solidFill>
              </a:rPr>
              <a:t>argand plot is counterclockwise</a:t>
            </a:r>
            <a:r>
              <a:rPr lang="en-US" altLang="zh-CN" dirty="0"/>
              <a:t>, resembling that of a resonance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35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29633</TotalTime>
  <Words>1093</Words>
  <Application>Microsoft Macintosh PowerPoint</Application>
  <PresentationFormat>全屏显示(4:3)</PresentationFormat>
  <Paragraphs>145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Triangle singularities in hadronic reactions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and open-charm mesons</dc:title>
  <dc:creator>fkguo</dc:creator>
  <cp:lastModifiedBy>Guo FK</cp:lastModifiedBy>
  <cp:revision>1003</cp:revision>
  <cp:lastPrinted>2018-06-20T20:16:44Z</cp:lastPrinted>
  <dcterms:created xsi:type="dcterms:W3CDTF">2018-06-20T11:44:51Z</dcterms:created>
  <dcterms:modified xsi:type="dcterms:W3CDTF">2022-09-06T16:08:42Z</dcterms:modified>
</cp:coreProperties>
</file>